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414" r:id="rId2"/>
    <p:sldId id="508" r:id="rId3"/>
    <p:sldId id="511" r:id="rId4"/>
    <p:sldId id="504" r:id="rId5"/>
    <p:sldId id="507" r:id="rId6"/>
    <p:sldId id="506" r:id="rId7"/>
    <p:sldId id="493" r:id="rId8"/>
    <p:sldId id="514" r:id="rId9"/>
    <p:sldId id="484" r:id="rId10"/>
    <p:sldId id="490" r:id="rId11"/>
    <p:sldId id="515" r:id="rId12"/>
    <p:sldId id="491" r:id="rId13"/>
    <p:sldId id="516" r:id="rId14"/>
    <p:sldId id="486" r:id="rId15"/>
    <p:sldId id="517" r:id="rId16"/>
    <p:sldId id="496" r:id="rId17"/>
    <p:sldId id="494" r:id="rId18"/>
    <p:sldId id="495" r:id="rId19"/>
    <p:sldId id="497" r:id="rId20"/>
    <p:sldId id="39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Untitled Section" id="{0FE22DF1-613C-4A1A-9193-F37C434C501D}">
          <p14:sldIdLst>
            <p14:sldId id="340"/>
            <p14:sldId id="341"/>
            <p14:sldId id="368"/>
            <p14:sldId id="369"/>
            <p14:sldId id="370"/>
            <p14:sldId id="371"/>
            <p14:sldId id="372"/>
            <p14:sldId id="373"/>
            <p14:sldId id="374"/>
            <p14:sldId id="375"/>
            <p14:sldId id="376"/>
            <p14:sldId id="377"/>
            <p14:sldId id="378"/>
            <p14:sldId id="379"/>
            <p14:sldId id="351"/>
            <p14:sldId id="332"/>
            <p14:sldId id="350"/>
            <p14:sldId id="352"/>
          </p14:sldIdLst>
        </p14:section>
      </p14:sectionLst>
    </p:ex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12EE"/>
    <a:srgbClr val="78EE8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512" autoAdjust="0"/>
    <p:restoredTop sz="94660"/>
  </p:normalViewPr>
  <p:slideViewPr>
    <p:cSldViewPr snapToGrid="0">
      <p:cViewPr>
        <p:scale>
          <a:sx n="66" d="100"/>
          <a:sy n="66" d="100"/>
        </p:scale>
        <p:origin x="-100" y="8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614FF5-BF18-4A92-A0EA-1B590CD8F11D}" type="datetimeFigureOut">
              <a:rPr lang="en-US" smtClean="0"/>
              <a:pPr/>
              <a:t>6/8/2022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AF5B0D-738A-48A4-A5D1-0D0AFCD80E3A}" type="slidenum">
              <a:rPr lang="en-US" smtClean="0"/>
              <a:pPr/>
              <a:t>‹#›</a:t>
            </a:fld>
            <a:endParaRPr lang="en-US"/>
          </a:p>
        </p:txBody>
      </p:sp>
    </p:spTree>
    <p:extLst>
      <p:ext uri="{BB962C8B-B14F-4D97-AF65-F5344CB8AC3E}">
        <p14:creationId xmlns="" xmlns:p14="http://schemas.microsoft.com/office/powerpoint/2010/main" val="758367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4164CE7-3E3E-4FBE-B481-CA6DF033C6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5679A3B0-CF37-448F-8BDA-8DC6F14958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9D2042EB-39B4-474A-A53C-F6977708BEFA}"/>
              </a:ext>
            </a:extLst>
          </p:cNvPr>
          <p:cNvSpPr>
            <a:spLocks noGrp="1"/>
          </p:cNvSpPr>
          <p:nvPr>
            <p:ph type="dt" sz="half" idx="10"/>
          </p:nvPr>
        </p:nvSpPr>
        <p:spPr/>
        <p:txBody>
          <a:bodyPr/>
          <a:lstStyle/>
          <a:p>
            <a:r>
              <a:rPr lang="en-US"/>
              <a:t>lunes 22 de junio</a:t>
            </a:r>
          </a:p>
        </p:txBody>
      </p:sp>
      <p:sp>
        <p:nvSpPr>
          <p:cNvPr id="5" name="Footer Placeholder 4">
            <a:extLst>
              <a:ext uri="{FF2B5EF4-FFF2-40B4-BE49-F238E27FC236}">
                <a16:creationId xmlns="" xmlns:a16="http://schemas.microsoft.com/office/drawing/2014/main" id="{48E4EEC1-5003-419F-8A13-40738951C3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011BAF1-B4C4-43AE-A210-80E6F0EF58F3}"/>
              </a:ext>
            </a:extLst>
          </p:cNvPr>
          <p:cNvSpPr>
            <a:spLocks noGrp="1"/>
          </p:cNvSpPr>
          <p:nvPr>
            <p:ph type="sldNum" sz="quarter" idx="12"/>
          </p:nvPr>
        </p:nvSpPr>
        <p:spPr/>
        <p:txBody>
          <a:bodyPr/>
          <a:lstStyle/>
          <a:p>
            <a:fld id="{45BC6382-5627-4C16-8C4B-B693CDEC163E}" type="slidenum">
              <a:rPr lang="en-US" smtClean="0"/>
              <a:pPr/>
              <a:t>‹#›</a:t>
            </a:fld>
            <a:endParaRPr lang="en-US"/>
          </a:p>
        </p:txBody>
      </p:sp>
    </p:spTree>
    <p:extLst>
      <p:ext uri="{BB962C8B-B14F-4D97-AF65-F5344CB8AC3E}">
        <p14:creationId xmlns="" xmlns:p14="http://schemas.microsoft.com/office/powerpoint/2010/main" val="3977292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C134AEC-3640-431C-AC11-3E2AB1BD71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68C6BAD2-6153-47FF-A5C2-AC266B3A6A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21A4056-2935-45BB-8F96-E2ABFF231A17}"/>
              </a:ext>
            </a:extLst>
          </p:cNvPr>
          <p:cNvSpPr>
            <a:spLocks noGrp="1"/>
          </p:cNvSpPr>
          <p:nvPr>
            <p:ph type="dt" sz="half" idx="10"/>
          </p:nvPr>
        </p:nvSpPr>
        <p:spPr/>
        <p:txBody>
          <a:bodyPr/>
          <a:lstStyle/>
          <a:p>
            <a:r>
              <a:rPr lang="en-US"/>
              <a:t>lunes 22 de junio</a:t>
            </a:r>
          </a:p>
        </p:txBody>
      </p:sp>
      <p:sp>
        <p:nvSpPr>
          <p:cNvPr id="5" name="Footer Placeholder 4">
            <a:extLst>
              <a:ext uri="{FF2B5EF4-FFF2-40B4-BE49-F238E27FC236}">
                <a16:creationId xmlns="" xmlns:a16="http://schemas.microsoft.com/office/drawing/2014/main" id="{6CD1E90C-EDB3-435A-9346-1557388FFF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BDEBF67E-4B7B-4904-84DE-EB68FD36A7F2}"/>
              </a:ext>
            </a:extLst>
          </p:cNvPr>
          <p:cNvSpPr>
            <a:spLocks noGrp="1"/>
          </p:cNvSpPr>
          <p:nvPr>
            <p:ph type="sldNum" sz="quarter" idx="12"/>
          </p:nvPr>
        </p:nvSpPr>
        <p:spPr/>
        <p:txBody>
          <a:bodyPr/>
          <a:lstStyle/>
          <a:p>
            <a:fld id="{45BC6382-5627-4C16-8C4B-B693CDEC163E}" type="slidenum">
              <a:rPr lang="en-US" smtClean="0"/>
              <a:pPr/>
              <a:t>‹#›</a:t>
            </a:fld>
            <a:endParaRPr lang="en-US"/>
          </a:p>
        </p:txBody>
      </p:sp>
    </p:spTree>
    <p:extLst>
      <p:ext uri="{BB962C8B-B14F-4D97-AF65-F5344CB8AC3E}">
        <p14:creationId xmlns="" xmlns:p14="http://schemas.microsoft.com/office/powerpoint/2010/main" val="1597685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DE33E275-8309-44D8-B459-1DEB675BBFB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68F57ABD-8D71-4BB6-813E-32E84361245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2DD4CFA-16EB-45CD-99E5-1A7501BB0310}"/>
              </a:ext>
            </a:extLst>
          </p:cNvPr>
          <p:cNvSpPr>
            <a:spLocks noGrp="1"/>
          </p:cNvSpPr>
          <p:nvPr>
            <p:ph type="dt" sz="half" idx="10"/>
          </p:nvPr>
        </p:nvSpPr>
        <p:spPr/>
        <p:txBody>
          <a:bodyPr/>
          <a:lstStyle/>
          <a:p>
            <a:r>
              <a:rPr lang="en-US"/>
              <a:t>lunes 22 de junio</a:t>
            </a:r>
          </a:p>
        </p:txBody>
      </p:sp>
      <p:sp>
        <p:nvSpPr>
          <p:cNvPr id="5" name="Footer Placeholder 4">
            <a:extLst>
              <a:ext uri="{FF2B5EF4-FFF2-40B4-BE49-F238E27FC236}">
                <a16:creationId xmlns="" xmlns:a16="http://schemas.microsoft.com/office/drawing/2014/main" id="{AFE9CB1D-5FC1-4F19-9AC0-EC9090636A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B7B9B8EA-C525-4D2D-A5D8-BF495617EAFE}"/>
              </a:ext>
            </a:extLst>
          </p:cNvPr>
          <p:cNvSpPr>
            <a:spLocks noGrp="1"/>
          </p:cNvSpPr>
          <p:nvPr>
            <p:ph type="sldNum" sz="quarter" idx="12"/>
          </p:nvPr>
        </p:nvSpPr>
        <p:spPr/>
        <p:txBody>
          <a:bodyPr/>
          <a:lstStyle/>
          <a:p>
            <a:fld id="{45BC6382-5627-4C16-8C4B-B693CDEC163E}" type="slidenum">
              <a:rPr lang="en-US" smtClean="0"/>
              <a:pPr/>
              <a:t>‹#›</a:t>
            </a:fld>
            <a:endParaRPr lang="en-US"/>
          </a:p>
        </p:txBody>
      </p:sp>
    </p:spTree>
    <p:extLst>
      <p:ext uri="{BB962C8B-B14F-4D97-AF65-F5344CB8AC3E}">
        <p14:creationId xmlns="" xmlns:p14="http://schemas.microsoft.com/office/powerpoint/2010/main" val="1612479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CA5198-DFFC-451C-A7C4-72965B65CA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39B1A707-95A0-4984-82BD-B34D721298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F0D06E2-B269-44CE-B7D6-B38CC0C3944E}"/>
              </a:ext>
            </a:extLst>
          </p:cNvPr>
          <p:cNvSpPr>
            <a:spLocks noGrp="1"/>
          </p:cNvSpPr>
          <p:nvPr>
            <p:ph type="dt" sz="half" idx="10"/>
          </p:nvPr>
        </p:nvSpPr>
        <p:spPr/>
        <p:txBody>
          <a:bodyPr/>
          <a:lstStyle/>
          <a:p>
            <a:r>
              <a:rPr lang="en-US"/>
              <a:t>lunes 22 de junio</a:t>
            </a:r>
          </a:p>
        </p:txBody>
      </p:sp>
      <p:sp>
        <p:nvSpPr>
          <p:cNvPr id="5" name="Footer Placeholder 4">
            <a:extLst>
              <a:ext uri="{FF2B5EF4-FFF2-40B4-BE49-F238E27FC236}">
                <a16:creationId xmlns="" xmlns:a16="http://schemas.microsoft.com/office/drawing/2014/main" id="{1D10CCF1-699E-49E7-90FA-5DE4EA0266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1493C948-F5D8-4935-8E16-B86C5D1B3DBF}"/>
              </a:ext>
            </a:extLst>
          </p:cNvPr>
          <p:cNvSpPr>
            <a:spLocks noGrp="1"/>
          </p:cNvSpPr>
          <p:nvPr>
            <p:ph type="sldNum" sz="quarter" idx="12"/>
          </p:nvPr>
        </p:nvSpPr>
        <p:spPr/>
        <p:txBody>
          <a:bodyPr/>
          <a:lstStyle/>
          <a:p>
            <a:fld id="{45BC6382-5627-4C16-8C4B-B693CDEC163E}" type="slidenum">
              <a:rPr lang="en-US" smtClean="0"/>
              <a:pPr/>
              <a:t>‹#›</a:t>
            </a:fld>
            <a:endParaRPr lang="en-US"/>
          </a:p>
        </p:txBody>
      </p:sp>
    </p:spTree>
    <p:extLst>
      <p:ext uri="{BB962C8B-B14F-4D97-AF65-F5344CB8AC3E}">
        <p14:creationId xmlns="" xmlns:p14="http://schemas.microsoft.com/office/powerpoint/2010/main" val="1428500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99784BB-A675-4E07-BA09-93A5F787A3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1438B1F3-DED6-4356-9806-5528F7961E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F39C7645-703A-4027-8F36-A875BC3C65CB}"/>
              </a:ext>
            </a:extLst>
          </p:cNvPr>
          <p:cNvSpPr>
            <a:spLocks noGrp="1"/>
          </p:cNvSpPr>
          <p:nvPr>
            <p:ph type="dt" sz="half" idx="10"/>
          </p:nvPr>
        </p:nvSpPr>
        <p:spPr/>
        <p:txBody>
          <a:bodyPr/>
          <a:lstStyle/>
          <a:p>
            <a:r>
              <a:rPr lang="en-US"/>
              <a:t>lunes 22 de junio</a:t>
            </a:r>
          </a:p>
        </p:txBody>
      </p:sp>
      <p:sp>
        <p:nvSpPr>
          <p:cNvPr id="5" name="Footer Placeholder 4">
            <a:extLst>
              <a:ext uri="{FF2B5EF4-FFF2-40B4-BE49-F238E27FC236}">
                <a16:creationId xmlns="" xmlns:a16="http://schemas.microsoft.com/office/drawing/2014/main" id="{048C1894-9238-4277-9446-E9157918C9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B449A31-729A-4817-A233-880F2874C00F}"/>
              </a:ext>
            </a:extLst>
          </p:cNvPr>
          <p:cNvSpPr>
            <a:spLocks noGrp="1"/>
          </p:cNvSpPr>
          <p:nvPr>
            <p:ph type="sldNum" sz="quarter" idx="12"/>
          </p:nvPr>
        </p:nvSpPr>
        <p:spPr/>
        <p:txBody>
          <a:bodyPr/>
          <a:lstStyle/>
          <a:p>
            <a:fld id="{45BC6382-5627-4C16-8C4B-B693CDEC163E}" type="slidenum">
              <a:rPr lang="en-US" smtClean="0"/>
              <a:pPr/>
              <a:t>‹#›</a:t>
            </a:fld>
            <a:endParaRPr lang="en-US"/>
          </a:p>
        </p:txBody>
      </p:sp>
    </p:spTree>
    <p:extLst>
      <p:ext uri="{BB962C8B-B14F-4D97-AF65-F5344CB8AC3E}">
        <p14:creationId xmlns="" xmlns:p14="http://schemas.microsoft.com/office/powerpoint/2010/main" val="4203038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F8BCF5B-8C00-415E-8B50-D4C5A91985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71C1F5BC-582E-4EB4-90E7-A235C11D11A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8E6DD358-CF68-433D-A878-F88F132432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64436A1A-69F0-466B-A9FA-42B2C5C97484}"/>
              </a:ext>
            </a:extLst>
          </p:cNvPr>
          <p:cNvSpPr>
            <a:spLocks noGrp="1"/>
          </p:cNvSpPr>
          <p:nvPr>
            <p:ph type="dt" sz="half" idx="10"/>
          </p:nvPr>
        </p:nvSpPr>
        <p:spPr/>
        <p:txBody>
          <a:bodyPr/>
          <a:lstStyle/>
          <a:p>
            <a:r>
              <a:rPr lang="en-US"/>
              <a:t>lunes 22 de junio</a:t>
            </a:r>
          </a:p>
        </p:txBody>
      </p:sp>
      <p:sp>
        <p:nvSpPr>
          <p:cNvPr id="6" name="Footer Placeholder 5">
            <a:extLst>
              <a:ext uri="{FF2B5EF4-FFF2-40B4-BE49-F238E27FC236}">
                <a16:creationId xmlns="" xmlns:a16="http://schemas.microsoft.com/office/drawing/2014/main" id="{33C11F06-D25B-4158-AF8C-421BE9C789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8C614920-0AA6-461E-83FD-8DED8B4CEAF5}"/>
              </a:ext>
            </a:extLst>
          </p:cNvPr>
          <p:cNvSpPr>
            <a:spLocks noGrp="1"/>
          </p:cNvSpPr>
          <p:nvPr>
            <p:ph type="sldNum" sz="quarter" idx="12"/>
          </p:nvPr>
        </p:nvSpPr>
        <p:spPr/>
        <p:txBody>
          <a:bodyPr/>
          <a:lstStyle/>
          <a:p>
            <a:fld id="{45BC6382-5627-4C16-8C4B-B693CDEC163E}" type="slidenum">
              <a:rPr lang="en-US" smtClean="0"/>
              <a:pPr/>
              <a:t>‹#›</a:t>
            </a:fld>
            <a:endParaRPr lang="en-US"/>
          </a:p>
        </p:txBody>
      </p:sp>
    </p:spTree>
    <p:extLst>
      <p:ext uri="{BB962C8B-B14F-4D97-AF65-F5344CB8AC3E}">
        <p14:creationId xmlns="" xmlns:p14="http://schemas.microsoft.com/office/powerpoint/2010/main" val="1862587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CBEEC1C-63E1-483E-AF76-278BBEB79E1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E31AF6B4-61A5-4838-A850-89B7FC0ED5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DFB16846-D07B-48CF-B319-F53201B4CA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ABE43965-0A09-4373-AE95-78BAB634A6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588C7D07-8B2E-4BAA-8362-C96144114A1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3DF9B83F-8FE5-427A-AA85-A5FC780FC7D6}"/>
              </a:ext>
            </a:extLst>
          </p:cNvPr>
          <p:cNvSpPr>
            <a:spLocks noGrp="1"/>
          </p:cNvSpPr>
          <p:nvPr>
            <p:ph type="dt" sz="half" idx="10"/>
          </p:nvPr>
        </p:nvSpPr>
        <p:spPr/>
        <p:txBody>
          <a:bodyPr/>
          <a:lstStyle/>
          <a:p>
            <a:r>
              <a:rPr lang="en-US"/>
              <a:t>lunes 22 de junio</a:t>
            </a:r>
          </a:p>
        </p:txBody>
      </p:sp>
      <p:sp>
        <p:nvSpPr>
          <p:cNvPr id="8" name="Footer Placeholder 7">
            <a:extLst>
              <a:ext uri="{FF2B5EF4-FFF2-40B4-BE49-F238E27FC236}">
                <a16:creationId xmlns="" xmlns:a16="http://schemas.microsoft.com/office/drawing/2014/main" id="{D7A9D9B6-3F2F-4CF6-A687-5E3E8DD30B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DE86917A-5B2A-4518-88F7-B24C60EB0EDC}"/>
              </a:ext>
            </a:extLst>
          </p:cNvPr>
          <p:cNvSpPr>
            <a:spLocks noGrp="1"/>
          </p:cNvSpPr>
          <p:nvPr>
            <p:ph type="sldNum" sz="quarter" idx="12"/>
          </p:nvPr>
        </p:nvSpPr>
        <p:spPr/>
        <p:txBody>
          <a:bodyPr/>
          <a:lstStyle/>
          <a:p>
            <a:fld id="{45BC6382-5627-4C16-8C4B-B693CDEC163E}" type="slidenum">
              <a:rPr lang="en-US" smtClean="0"/>
              <a:pPr/>
              <a:t>‹#›</a:t>
            </a:fld>
            <a:endParaRPr lang="en-US"/>
          </a:p>
        </p:txBody>
      </p:sp>
    </p:spTree>
    <p:extLst>
      <p:ext uri="{BB962C8B-B14F-4D97-AF65-F5344CB8AC3E}">
        <p14:creationId xmlns="" xmlns:p14="http://schemas.microsoft.com/office/powerpoint/2010/main" val="3693254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C2036BC-C607-4155-96ED-70EDAD4B85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E038CB51-ABD3-47CF-9E37-53577DB55B78}"/>
              </a:ext>
            </a:extLst>
          </p:cNvPr>
          <p:cNvSpPr>
            <a:spLocks noGrp="1"/>
          </p:cNvSpPr>
          <p:nvPr>
            <p:ph type="dt" sz="half" idx="10"/>
          </p:nvPr>
        </p:nvSpPr>
        <p:spPr/>
        <p:txBody>
          <a:bodyPr/>
          <a:lstStyle/>
          <a:p>
            <a:r>
              <a:rPr lang="en-US"/>
              <a:t>lunes 22 de junio</a:t>
            </a:r>
          </a:p>
        </p:txBody>
      </p:sp>
      <p:sp>
        <p:nvSpPr>
          <p:cNvPr id="4" name="Footer Placeholder 3">
            <a:extLst>
              <a:ext uri="{FF2B5EF4-FFF2-40B4-BE49-F238E27FC236}">
                <a16:creationId xmlns="" xmlns:a16="http://schemas.microsoft.com/office/drawing/2014/main" id="{F3D5F664-8AB7-454F-B3C1-1E881631AF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48C10AA6-B775-4F7E-8265-8C08BFD204B0}"/>
              </a:ext>
            </a:extLst>
          </p:cNvPr>
          <p:cNvSpPr>
            <a:spLocks noGrp="1"/>
          </p:cNvSpPr>
          <p:nvPr>
            <p:ph type="sldNum" sz="quarter" idx="12"/>
          </p:nvPr>
        </p:nvSpPr>
        <p:spPr/>
        <p:txBody>
          <a:bodyPr/>
          <a:lstStyle/>
          <a:p>
            <a:fld id="{45BC6382-5627-4C16-8C4B-B693CDEC163E}" type="slidenum">
              <a:rPr lang="en-US" smtClean="0"/>
              <a:pPr/>
              <a:t>‹#›</a:t>
            </a:fld>
            <a:endParaRPr lang="en-US"/>
          </a:p>
        </p:txBody>
      </p:sp>
    </p:spTree>
    <p:extLst>
      <p:ext uri="{BB962C8B-B14F-4D97-AF65-F5344CB8AC3E}">
        <p14:creationId xmlns="" xmlns:p14="http://schemas.microsoft.com/office/powerpoint/2010/main" val="2322530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3D6BFE9D-ABF1-43EC-A61D-EFC0B658493B}"/>
              </a:ext>
            </a:extLst>
          </p:cNvPr>
          <p:cNvSpPr>
            <a:spLocks noGrp="1"/>
          </p:cNvSpPr>
          <p:nvPr>
            <p:ph type="dt" sz="half" idx="10"/>
          </p:nvPr>
        </p:nvSpPr>
        <p:spPr/>
        <p:txBody>
          <a:bodyPr/>
          <a:lstStyle/>
          <a:p>
            <a:r>
              <a:rPr lang="en-US"/>
              <a:t>lunes 22 de junio</a:t>
            </a:r>
          </a:p>
        </p:txBody>
      </p:sp>
      <p:sp>
        <p:nvSpPr>
          <p:cNvPr id="3" name="Footer Placeholder 2">
            <a:extLst>
              <a:ext uri="{FF2B5EF4-FFF2-40B4-BE49-F238E27FC236}">
                <a16:creationId xmlns="" xmlns:a16="http://schemas.microsoft.com/office/drawing/2014/main" id="{711CC759-F3C9-4D49-9352-3942BA97729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CEF3065E-6205-4990-A6E5-1696F8500A73}"/>
              </a:ext>
            </a:extLst>
          </p:cNvPr>
          <p:cNvSpPr>
            <a:spLocks noGrp="1"/>
          </p:cNvSpPr>
          <p:nvPr>
            <p:ph type="sldNum" sz="quarter" idx="12"/>
          </p:nvPr>
        </p:nvSpPr>
        <p:spPr/>
        <p:txBody>
          <a:bodyPr/>
          <a:lstStyle/>
          <a:p>
            <a:fld id="{45BC6382-5627-4C16-8C4B-B693CDEC163E}" type="slidenum">
              <a:rPr lang="en-US" smtClean="0"/>
              <a:pPr/>
              <a:t>‹#›</a:t>
            </a:fld>
            <a:endParaRPr lang="en-US"/>
          </a:p>
        </p:txBody>
      </p:sp>
    </p:spTree>
    <p:extLst>
      <p:ext uri="{BB962C8B-B14F-4D97-AF65-F5344CB8AC3E}">
        <p14:creationId xmlns="" xmlns:p14="http://schemas.microsoft.com/office/powerpoint/2010/main" val="3487272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77999EF-467C-4F7D-946F-5AD3BDCDF2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5643912F-5E5F-4562-A40C-301374F4FE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02C9712C-F669-4ED7-A4B8-D69B745147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E92D364B-26F7-4B24-A4F9-5337174A042B}"/>
              </a:ext>
            </a:extLst>
          </p:cNvPr>
          <p:cNvSpPr>
            <a:spLocks noGrp="1"/>
          </p:cNvSpPr>
          <p:nvPr>
            <p:ph type="dt" sz="half" idx="10"/>
          </p:nvPr>
        </p:nvSpPr>
        <p:spPr/>
        <p:txBody>
          <a:bodyPr/>
          <a:lstStyle/>
          <a:p>
            <a:r>
              <a:rPr lang="en-US"/>
              <a:t>lunes 22 de junio</a:t>
            </a:r>
          </a:p>
        </p:txBody>
      </p:sp>
      <p:sp>
        <p:nvSpPr>
          <p:cNvPr id="6" name="Footer Placeholder 5">
            <a:extLst>
              <a:ext uri="{FF2B5EF4-FFF2-40B4-BE49-F238E27FC236}">
                <a16:creationId xmlns="" xmlns:a16="http://schemas.microsoft.com/office/drawing/2014/main" id="{8F58C7E8-060F-4024-AC67-0E7E23CA68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BF02967-FD01-4AC3-BA27-E303AE8F0B6F}"/>
              </a:ext>
            </a:extLst>
          </p:cNvPr>
          <p:cNvSpPr>
            <a:spLocks noGrp="1"/>
          </p:cNvSpPr>
          <p:nvPr>
            <p:ph type="sldNum" sz="quarter" idx="12"/>
          </p:nvPr>
        </p:nvSpPr>
        <p:spPr/>
        <p:txBody>
          <a:bodyPr/>
          <a:lstStyle/>
          <a:p>
            <a:fld id="{45BC6382-5627-4C16-8C4B-B693CDEC163E}" type="slidenum">
              <a:rPr lang="en-US" smtClean="0"/>
              <a:pPr/>
              <a:t>‹#›</a:t>
            </a:fld>
            <a:endParaRPr lang="en-US"/>
          </a:p>
        </p:txBody>
      </p:sp>
    </p:spTree>
    <p:extLst>
      <p:ext uri="{BB962C8B-B14F-4D97-AF65-F5344CB8AC3E}">
        <p14:creationId xmlns="" xmlns:p14="http://schemas.microsoft.com/office/powerpoint/2010/main" val="2887382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C8DDF08-5E5B-4890-B3AD-E07D5B008B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2A2E9D3B-108A-4DF5-A72A-4440A2FD11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4BC05596-C889-453A-A762-2F2B0CB30E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3EF14CE2-E304-4962-B767-A4919D8856A8}"/>
              </a:ext>
            </a:extLst>
          </p:cNvPr>
          <p:cNvSpPr>
            <a:spLocks noGrp="1"/>
          </p:cNvSpPr>
          <p:nvPr>
            <p:ph type="dt" sz="half" idx="10"/>
          </p:nvPr>
        </p:nvSpPr>
        <p:spPr/>
        <p:txBody>
          <a:bodyPr/>
          <a:lstStyle/>
          <a:p>
            <a:r>
              <a:rPr lang="en-US"/>
              <a:t>lunes 22 de junio</a:t>
            </a:r>
          </a:p>
        </p:txBody>
      </p:sp>
      <p:sp>
        <p:nvSpPr>
          <p:cNvPr id="6" name="Footer Placeholder 5">
            <a:extLst>
              <a:ext uri="{FF2B5EF4-FFF2-40B4-BE49-F238E27FC236}">
                <a16:creationId xmlns="" xmlns:a16="http://schemas.microsoft.com/office/drawing/2014/main" id="{8381F13C-6AAA-41AA-92FF-E0CF8DCC12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C13A1104-DE65-44F6-854A-5568395EEF79}"/>
              </a:ext>
            </a:extLst>
          </p:cNvPr>
          <p:cNvSpPr>
            <a:spLocks noGrp="1"/>
          </p:cNvSpPr>
          <p:nvPr>
            <p:ph type="sldNum" sz="quarter" idx="12"/>
          </p:nvPr>
        </p:nvSpPr>
        <p:spPr/>
        <p:txBody>
          <a:bodyPr/>
          <a:lstStyle/>
          <a:p>
            <a:fld id="{45BC6382-5627-4C16-8C4B-B693CDEC163E}" type="slidenum">
              <a:rPr lang="en-US" smtClean="0"/>
              <a:pPr/>
              <a:t>‹#›</a:t>
            </a:fld>
            <a:endParaRPr lang="en-US"/>
          </a:p>
        </p:txBody>
      </p:sp>
    </p:spTree>
    <p:extLst>
      <p:ext uri="{BB962C8B-B14F-4D97-AF65-F5344CB8AC3E}">
        <p14:creationId xmlns="" xmlns:p14="http://schemas.microsoft.com/office/powerpoint/2010/main" val="198951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F7B1A655-E201-43D9-8D22-B794AFD136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65DDCD37-41DD-472A-97DF-EAB722F9EF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A678D23C-DC6C-48D1-BFC1-7F2A938044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lunes 22 de junio</a:t>
            </a:r>
          </a:p>
        </p:txBody>
      </p:sp>
      <p:sp>
        <p:nvSpPr>
          <p:cNvPr id="5" name="Footer Placeholder 4">
            <a:extLst>
              <a:ext uri="{FF2B5EF4-FFF2-40B4-BE49-F238E27FC236}">
                <a16:creationId xmlns="" xmlns:a16="http://schemas.microsoft.com/office/drawing/2014/main" id="{A014B41B-B48F-4CA0-88AE-0B6BD67FD3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FE5624C2-980A-48D7-AF8D-59B330D04F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BC6382-5627-4C16-8C4B-B693CDEC163E}" type="slidenum">
              <a:rPr lang="en-US" smtClean="0"/>
              <a:pPr/>
              <a:t>‹#›</a:t>
            </a:fld>
            <a:endParaRPr lang="en-US"/>
          </a:p>
        </p:txBody>
      </p:sp>
    </p:spTree>
    <p:extLst>
      <p:ext uri="{BB962C8B-B14F-4D97-AF65-F5344CB8AC3E}">
        <p14:creationId xmlns="" xmlns:p14="http://schemas.microsoft.com/office/powerpoint/2010/main" val="1220944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5" name="TextBox 14"/>
          <p:cNvSpPr txBox="1"/>
          <p:nvPr/>
        </p:nvSpPr>
        <p:spPr>
          <a:xfrm>
            <a:off x="0" y="555790"/>
            <a:ext cx="1693797" cy="646331"/>
          </a:xfrm>
          <a:prstGeom prst="rect">
            <a:avLst/>
          </a:prstGeom>
          <a:noFill/>
        </p:spPr>
        <p:txBody>
          <a:bodyPr wrap="none" rtlCol="0">
            <a:spAutoFit/>
          </a:bodyPr>
          <a:lstStyle/>
          <a:p>
            <a:r>
              <a:rPr lang="es-UY" sz="3600" b="1" dirty="0" smtClean="0"/>
              <a:t>REPASO</a:t>
            </a:r>
            <a:endParaRPr lang="en-US" sz="3600" b="1" dirty="0"/>
          </a:p>
        </p:txBody>
      </p:sp>
      <p:sp>
        <p:nvSpPr>
          <p:cNvPr id="16" name="Rectangle 15"/>
          <p:cNvSpPr/>
          <p:nvPr/>
        </p:nvSpPr>
        <p:spPr>
          <a:xfrm>
            <a:off x="0" y="1176185"/>
            <a:ext cx="3964099" cy="461665"/>
          </a:xfrm>
          <a:prstGeom prst="rect">
            <a:avLst/>
          </a:prstGeom>
        </p:spPr>
        <p:txBody>
          <a:bodyPr wrap="none">
            <a:spAutoFit/>
          </a:bodyPr>
          <a:lstStyle/>
          <a:p>
            <a:r>
              <a:rPr lang="es-ES" sz="2400" b="1" dirty="0" smtClean="0">
                <a:solidFill>
                  <a:srgbClr val="FF0000"/>
                </a:solidFill>
              </a:rPr>
              <a:t>VI-D. Átomos </a:t>
            </a:r>
            <a:r>
              <a:rPr lang="es-ES" sz="2400" b="1" dirty="0" err="1" smtClean="0">
                <a:solidFill>
                  <a:srgbClr val="FF0000"/>
                </a:solidFill>
              </a:rPr>
              <a:t>polielectrónicos</a:t>
            </a:r>
            <a:endParaRPr lang="es-ES" sz="2400" b="1" dirty="0" smtClean="0">
              <a:solidFill>
                <a:srgbClr val="FF0000"/>
              </a:solidFill>
            </a:endParaRPr>
          </a:p>
        </p:txBody>
      </p:sp>
      <p:sp>
        <p:nvSpPr>
          <p:cNvPr id="27" name="Rectangle 26"/>
          <p:cNvSpPr/>
          <p:nvPr/>
        </p:nvSpPr>
        <p:spPr>
          <a:xfrm>
            <a:off x="0" y="1706939"/>
            <a:ext cx="11396312" cy="877163"/>
          </a:xfrm>
          <a:prstGeom prst="rect">
            <a:avLst/>
          </a:prstGeom>
        </p:spPr>
        <p:txBody>
          <a:bodyPr wrap="square">
            <a:spAutoFit/>
          </a:bodyPr>
          <a:lstStyle/>
          <a:p>
            <a:r>
              <a:rPr lang="es-ES" sz="1700" dirty="0" smtClean="0">
                <a:latin typeface="Times New Roman" pitchFamily="18" charset="0"/>
                <a:cs typeface="Times New Roman" pitchFamily="18" charset="0"/>
              </a:rPr>
              <a:t>Consideremos los estados estacionarios de un </a:t>
            </a:r>
            <a:r>
              <a:rPr lang="es-ES" sz="1700" dirty="0" smtClean="0">
                <a:latin typeface="Times New Roman" pitchFamily="18" charset="0"/>
                <a:cs typeface="Times New Roman" pitchFamily="18" charset="0"/>
              </a:rPr>
              <a:t>átomo </a:t>
            </a:r>
            <a:r>
              <a:rPr lang="es-ES" sz="1700" dirty="0" smtClean="0">
                <a:latin typeface="Times New Roman" pitchFamily="18" charset="0"/>
                <a:cs typeface="Times New Roman" pitchFamily="18" charset="0"/>
              </a:rPr>
              <a:t>con </a:t>
            </a:r>
            <a:r>
              <a:rPr lang="es-ES" sz="1700" i="1" dirty="0" smtClean="0">
                <a:latin typeface="Times New Roman" pitchFamily="18" charset="0"/>
                <a:cs typeface="Times New Roman" pitchFamily="18" charset="0"/>
              </a:rPr>
              <a:t>N </a:t>
            </a:r>
            <a:r>
              <a:rPr lang="es-ES" sz="1700" dirty="0" smtClean="0">
                <a:latin typeface="Times New Roman" pitchFamily="18" charset="0"/>
                <a:cs typeface="Times New Roman" pitchFamily="18" charset="0"/>
              </a:rPr>
              <a:t>electrones. La correspondiente </a:t>
            </a:r>
            <a:r>
              <a:rPr lang="es-ES" sz="1700" dirty="0" smtClean="0">
                <a:latin typeface="Times New Roman" pitchFamily="18" charset="0"/>
                <a:cs typeface="Times New Roman" pitchFamily="18" charset="0"/>
              </a:rPr>
              <a:t>función</a:t>
            </a:r>
            <a:r>
              <a:rPr lang="es-ES" sz="1700" dirty="0" smtClean="0">
                <a:latin typeface="Times New Roman" pitchFamily="18" charset="0"/>
                <a:cs typeface="Times New Roman" pitchFamily="18" charset="0"/>
              </a:rPr>
              <a:t> </a:t>
            </a:r>
            <a:r>
              <a:rPr lang="es-ES" sz="1700" dirty="0" smtClean="0">
                <a:latin typeface="Times New Roman" pitchFamily="18" charset="0"/>
                <a:cs typeface="Times New Roman" pitchFamily="18" charset="0"/>
              </a:rPr>
              <a:t>de </a:t>
            </a:r>
            <a:r>
              <a:rPr lang="es-ES" sz="1700" dirty="0" smtClean="0">
                <a:latin typeface="Times New Roman" pitchFamily="18" charset="0"/>
                <a:cs typeface="Times New Roman" pitchFamily="18" charset="0"/>
              </a:rPr>
              <a:t>onda es </a:t>
            </a:r>
            <a:r>
              <a:rPr lang="es-ES" sz="1700" dirty="0" smtClean="0">
                <a:latin typeface="Times New Roman" pitchFamily="18" charset="0"/>
                <a:cs typeface="Times New Roman" pitchFamily="18" charset="0"/>
              </a:rPr>
              <a:t>solución </a:t>
            </a:r>
            <a:r>
              <a:rPr lang="es-ES" sz="1700" dirty="0" smtClean="0">
                <a:latin typeface="Times New Roman" pitchFamily="18" charset="0"/>
                <a:cs typeface="Times New Roman" pitchFamily="18" charset="0"/>
              </a:rPr>
              <a:t>de la </a:t>
            </a:r>
            <a:r>
              <a:rPr lang="es-ES" sz="1700" dirty="0" smtClean="0">
                <a:latin typeface="Times New Roman" pitchFamily="18" charset="0"/>
                <a:cs typeface="Times New Roman" pitchFamily="18" charset="0"/>
              </a:rPr>
              <a:t>ecuación </a:t>
            </a:r>
            <a:r>
              <a:rPr lang="es-ES" sz="1700" dirty="0" smtClean="0">
                <a:latin typeface="Times New Roman" pitchFamily="18" charset="0"/>
                <a:cs typeface="Times New Roman" pitchFamily="18" charset="0"/>
              </a:rPr>
              <a:t>de </a:t>
            </a:r>
            <a:r>
              <a:rPr lang="es-ES" sz="1700" dirty="0" smtClean="0">
                <a:latin typeface="Times New Roman" pitchFamily="18" charset="0"/>
                <a:cs typeface="Times New Roman" pitchFamily="18" charset="0"/>
              </a:rPr>
              <a:t>Schrödinger </a:t>
            </a:r>
            <a:r>
              <a:rPr lang="es-ES" sz="1700" dirty="0" smtClean="0">
                <a:latin typeface="Times New Roman" pitchFamily="18" charset="0"/>
                <a:cs typeface="Times New Roman" pitchFamily="18" charset="0"/>
              </a:rPr>
              <a:t>independiente del tiempo, que en </a:t>
            </a:r>
            <a:r>
              <a:rPr lang="es-ES" sz="1700" dirty="0" smtClean="0">
                <a:latin typeface="Times New Roman" pitchFamily="18" charset="0"/>
                <a:cs typeface="Times New Roman" pitchFamily="18" charset="0"/>
              </a:rPr>
              <a:t>primera aproximación, </a:t>
            </a:r>
            <a:r>
              <a:rPr lang="es-ES" sz="1700" dirty="0" smtClean="0">
                <a:latin typeface="Times New Roman" pitchFamily="18" charset="0"/>
                <a:cs typeface="Times New Roman" pitchFamily="18" charset="0"/>
              </a:rPr>
              <a:t>despreciando el efecto spin-orbita y otras interacciones </a:t>
            </a:r>
            <a:r>
              <a:rPr lang="es-ES" sz="1700" dirty="0" smtClean="0">
                <a:latin typeface="Times New Roman" pitchFamily="18" charset="0"/>
                <a:cs typeface="Times New Roman" pitchFamily="18" charset="0"/>
              </a:rPr>
              <a:t>magnéticas </a:t>
            </a:r>
            <a:r>
              <a:rPr lang="es-ES" sz="1700" dirty="0" smtClean="0">
                <a:latin typeface="Times New Roman" pitchFamily="18" charset="0"/>
                <a:cs typeface="Times New Roman" pitchFamily="18" charset="0"/>
              </a:rPr>
              <a:t>se puede </a:t>
            </a:r>
            <a:r>
              <a:rPr lang="en-US" sz="1700" dirty="0" err="1" smtClean="0">
                <a:latin typeface="Times New Roman" pitchFamily="18" charset="0"/>
                <a:cs typeface="Times New Roman" pitchFamily="18" charset="0"/>
              </a:rPr>
              <a:t>escribir</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como</a:t>
            </a:r>
            <a:r>
              <a:rPr lang="en-US" sz="1700" dirty="0" smtClean="0">
                <a:latin typeface="Times New Roman" pitchFamily="18" charset="0"/>
                <a:cs typeface="Times New Roman" pitchFamily="18" charset="0"/>
              </a:rPr>
              <a:t>: </a:t>
            </a:r>
            <a:endParaRPr lang="en-US" sz="1700" dirty="0">
              <a:latin typeface="Times New Roman" pitchFamily="18" charset="0"/>
              <a:cs typeface="Times New Roman" pitchFamily="18" charset="0"/>
            </a:endParaRPr>
          </a:p>
        </p:txBody>
      </p:sp>
      <p:pic>
        <p:nvPicPr>
          <p:cNvPr id="28" name="Picture 2"/>
          <p:cNvPicPr>
            <a:picLocks noChangeAspect="1" noChangeArrowheads="1"/>
          </p:cNvPicPr>
          <p:nvPr/>
        </p:nvPicPr>
        <p:blipFill>
          <a:blip r:embed="rId2"/>
          <a:srcRect t="11644" b="5789"/>
          <a:stretch>
            <a:fillRect/>
          </a:stretch>
        </p:blipFill>
        <p:spPr bwMode="auto">
          <a:xfrm>
            <a:off x="2295576" y="2675807"/>
            <a:ext cx="4754880" cy="1094570"/>
          </a:xfrm>
          <a:prstGeom prst="rect">
            <a:avLst/>
          </a:prstGeom>
          <a:noFill/>
          <a:ln w="9525">
            <a:noFill/>
            <a:miter lim="800000"/>
            <a:headEnd/>
            <a:tailEnd/>
          </a:ln>
          <a:effectLst/>
        </p:spPr>
      </p:pic>
      <p:pic>
        <p:nvPicPr>
          <p:cNvPr id="29" name="Picture 3"/>
          <p:cNvPicPr>
            <a:picLocks noChangeAspect="1" noChangeArrowheads="1"/>
          </p:cNvPicPr>
          <p:nvPr/>
        </p:nvPicPr>
        <p:blipFill>
          <a:blip r:embed="rId3"/>
          <a:srcRect b="35520"/>
          <a:stretch>
            <a:fillRect/>
          </a:stretch>
        </p:blipFill>
        <p:spPr bwMode="auto">
          <a:xfrm>
            <a:off x="125128" y="3933616"/>
            <a:ext cx="8591550" cy="503623"/>
          </a:xfrm>
          <a:prstGeom prst="rect">
            <a:avLst/>
          </a:prstGeom>
          <a:noFill/>
          <a:ln w="9525">
            <a:noFill/>
            <a:miter lim="800000"/>
            <a:headEnd/>
            <a:tailEnd/>
          </a:ln>
          <a:effectLst/>
        </p:spPr>
      </p:pic>
      <p:sp>
        <p:nvSpPr>
          <p:cNvPr id="30" name="Rectangle 29"/>
          <p:cNvSpPr/>
          <p:nvPr/>
        </p:nvSpPr>
        <p:spPr>
          <a:xfrm>
            <a:off x="1241659" y="4167731"/>
            <a:ext cx="7488455" cy="3272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1"/>
          <p:cNvPicPr>
            <a:picLocks noChangeAspect="1" noChangeArrowheads="1"/>
          </p:cNvPicPr>
          <p:nvPr/>
        </p:nvPicPr>
        <p:blipFill>
          <a:blip r:embed="rId4"/>
          <a:srcRect/>
          <a:stretch>
            <a:fillRect/>
          </a:stretch>
        </p:blipFill>
        <p:spPr bwMode="auto">
          <a:xfrm>
            <a:off x="112775" y="4214700"/>
            <a:ext cx="8616950" cy="546100"/>
          </a:xfrm>
          <a:prstGeom prst="rect">
            <a:avLst/>
          </a:prstGeom>
          <a:noFill/>
          <a:ln w="9525">
            <a:noFill/>
            <a:miter lim="800000"/>
            <a:headEnd/>
            <a:tailEnd/>
          </a:ln>
          <a:effectLst/>
        </p:spPr>
      </p:pic>
      <p:sp>
        <p:nvSpPr>
          <p:cNvPr id="32" name="Rectangle 31"/>
          <p:cNvSpPr/>
          <p:nvPr/>
        </p:nvSpPr>
        <p:spPr>
          <a:xfrm>
            <a:off x="182882" y="4873080"/>
            <a:ext cx="11030550" cy="754053"/>
          </a:xfrm>
          <a:prstGeom prst="rect">
            <a:avLst/>
          </a:prstGeom>
        </p:spPr>
        <p:txBody>
          <a:bodyPr wrap="square">
            <a:spAutoFit/>
          </a:bodyPr>
          <a:lstStyle/>
          <a:p>
            <a:r>
              <a:rPr lang="es-ES" sz="1700" dirty="0" smtClean="0">
                <a:latin typeface="Times New Roman" pitchFamily="18" charset="0"/>
                <a:cs typeface="Times New Roman" pitchFamily="18" charset="0"/>
              </a:rPr>
              <a:t>N</a:t>
            </a:r>
            <a:r>
              <a:rPr lang="es-ES" sz="1700" dirty="0" smtClean="0">
                <a:latin typeface="Times New Roman" pitchFamily="18" charset="0"/>
                <a:cs typeface="Times New Roman" pitchFamily="18" charset="0"/>
              </a:rPr>
              <a:t>o </a:t>
            </a:r>
            <a:r>
              <a:rPr lang="es-ES" sz="1700" dirty="0" smtClean="0">
                <a:latin typeface="Times New Roman" pitchFamily="18" charset="0"/>
                <a:cs typeface="Times New Roman" pitchFamily="18" charset="0"/>
              </a:rPr>
              <a:t>existe una </a:t>
            </a:r>
            <a:r>
              <a:rPr lang="es-ES" sz="1700" dirty="0" smtClean="0">
                <a:latin typeface="Times New Roman" pitchFamily="18" charset="0"/>
                <a:cs typeface="Times New Roman" pitchFamily="18" charset="0"/>
              </a:rPr>
              <a:t>solución </a:t>
            </a:r>
            <a:r>
              <a:rPr lang="es-ES" sz="1700" dirty="0" smtClean="0">
                <a:latin typeface="Times New Roman" pitchFamily="18" charset="0"/>
                <a:cs typeface="Times New Roman" pitchFamily="18" charset="0"/>
              </a:rPr>
              <a:t>exacta en forma </a:t>
            </a:r>
            <a:r>
              <a:rPr lang="es-ES" sz="1700" dirty="0" smtClean="0">
                <a:latin typeface="Times New Roman" pitchFamily="18" charset="0"/>
                <a:cs typeface="Times New Roman" pitchFamily="18" charset="0"/>
              </a:rPr>
              <a:t>cerrada.</a:t>
            </a:r>
          </a:p>
          <a:p>
            <a:endParaRPr lang="es-ES" sz="800" dirty="0" smtClean="0">
              <a:latin typeface="Times New Roman" pitchFamily="18" charset="0"/>
              <a:cs typeface="Times New Roman" pitchFamily="18" charset="0"/>
            </a:endParaRPr>
          </a:p>
          <a:p>
            <a:r>
              <a:rPr lang="es-ES" sz="1700" dirty="0" smtClean="0">
                <a:latin typeface="Times New Roman" pitchFamily="18" charset="0"/>
                <a:cs typeface="Times New Roman" pitchFamily="18" charset="0"/>
              </a:rPr>
              <a:t>La </a:t>
            </a:r>
            <a:r>
              <a:rPr lang="es-ES" sz="1700" dirty="0" smtClean="0">
                <a:latin typeface="Times New Roman" pitchFamily="18" charset="0"/>
                <a:cs typeface="Times New Roman" pitchFamily="18" charset="0"/>
              </a:rPr>
              <a:t>fuente de la complicación</a:t>
            </a:r>
            <a:r>
              <a:rPr lang="es-ES" sz="1700" dirty="0" smtClean="0">
                <a:latin typeface="Times New Roman" pitchFamily="18" charset="0"/>
                <a:cs typeface="Times New Roman" pitchFamily="18" charset="0"/>
              </a:rPr>
              <a:t> viene del </a:t>
            </a:r>
            <a:r>
              <a:rPr lang="es-ES" sz="1700" b="1" dirty="0" smtClean="0">
                <a:latin typeface="Times New Roman" pitchFamily="18" charset="0"/>
                <a:cs typeface="Times New Roman" pitchFamily="18" charset="0"/>
              </a:rPr>
              <a:t>término </a:t>
            </a:r>
            <a:r>
              <a:rPr lang="es-ES" sz="1700" b="1" dirty="0" smtClean="0">
                <a:latin typeface="Times New Roman" pitchFamily="18" charset="0"/>
                <a:cs typeface="Times New Roman" pitchFamily="18" charset="0"/>
              </a:rPr>
              <a:t>de </a:t>
            </a:r>
            <a:r>
              <a:rPr lang="es-ES" sz="1700" b="1" dirty="0" smtClean="0">
                <a:latin typeface="Times New Roman" pitchFamily="18" charset="0"/>
                <a:cs typeface="Times New Roman" pitchFamily="18" charset="0"/>
              </a:rPr>
              <a:t>repulsión electrostática </a:t>
            </a:r>
            <a:r>
              <a:rPr lang="es-ES" sz="1700" b="1" dirty="0" smtClean="0">
                <a:latin typeface="Times New Roman" pitchFamily="18" charset="0"/>
                <a:cs typeface="Times New Roman" pitchFamily="18" charset="0"/>
              </a:rPr>
              <a:t>entre los electrones.</a:t>
            </a:r>
          </a:p>
        </p:txBody>
      </p:sp>
      <p:sp>
        <p:nvSpPr>
          <p:cNvPr id="33" name="Arc 32"/>
          <p:cNvSpPr/>
          <p:nvPr/>
        </p:nvSpPr>
        <p:spPr>
          <a:xfrm rot="976653">
            <a:off x="3609470" y="3436221"/>
            <a:ext cx="3445845" cy="3104147"/>
          </a:xfrm>
          <a:prstGeom prst="arc">
            <a:avLst/>
          </a:prstGeom>
          <a:ln w="38100">
            <a:solidFill>
              <a:srgbClr val="FF0000"/>
            </a:solidFill>
            <a:prstDash val="dash"/>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Rectangle 33"/>
          <p:cNvSpPr/>
          <p:nvPr/>
        </p:nvSpPr>
        <p:spPr>
          <a:xfrm>
            <a:off x="170045" y="5674169"/>
            <a:ext cx="11630527" cy="923330"/>
          </a:xfrm>
          <a:prstGeom prst="rect">
            <a:avLst/>
          </a:prstGeom>
        </p:spPr>
        <p:txBody>
          <a:bodyPr wrap="square">
            <a:spAutoFit/>
          </a:bodyPr>
          <a:lstStyle/>
          <a:p>
            <a:r>
              <a:rPr lang="es-UY" dirty="0" smtClean="0">
                <a:latin typeface="Times New Roman" pitchFamily="18" charset="0"/>
                <a:cs typeface="Times New Roman" pitchFamily="18" charset="0"/>
              </a:rPr>
              <a:t>Recurrimos entonces a </a:t>
            </a:r>
            <a:r>
              <a:rPr lang="es-UY" b="1" dirty="0" smtClean="0">
                <a:latin typeface="Times New Roman" pitchFamily="18" charset="0"/>
                <a:cs typeface="Times New Roman" pitchFamily="18" charset="0"/>
              </a:rPr>
              <a:t>métodos aproximados </a:t>
            </a:r>
            <a:r>
              <a:rPr lang="es-UY" dirty="0" smtClean="0">
                <a:latin typeface="Times New Roman" pitchFamily="18" charset="0"/>
                <a:cs typeface="Times New Roman" pitchFamily="18" charset="0"/>
              </a:rPr>
              <a:t>+ </a:t>
            </a:r>
            <a:r>
              <a:rPr lang="es-UY" b="1" dirty="0" smtClean="0">
                <a:latin typeface="Times New Roman" pitchFamily="18" charset="0"/>
                <a:cs typeface="Times New Roman" pitchFamily="18" charset="0"/>
              </a:rPr>
              <a:t>calculo numérico</a:t>
            </a:r>
            <a:r>
              <a:rPr lang="es-UY" dirty="0" smtClean="0">
                <a:latin typeface="Times New Roman" pitchFamily="18" charset="0"/>
                <a:cs typeface="Times New Roman" pitchFamily="18" charset="0"/>
              </a:rPr>
              <a:t>.  </a:t>
            </a:r>
          </a:p>
          <a:p>
            <a:r>
              <a:rPr lang="es-UY" dirty="0" smtClean="0">
                <a:latin typeface="Times New Roman" pitchFamily="18" charset="0"/>
                <a:cs typeface="Times New Roman" pitchFamily="18" charset="0"/>
              </a:rPr>
              <a:t>La confianza que el modelo es correcto se funda sobre el éxito que tenga en predecir con razonable exactitud las magnitudes físicas de interés.</a:t>
            </a:r>
            <a:endParaRPr lang="es-UY"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2596362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blinds(horizontal)">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checkerboard(across)">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blinds(horizontal)">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checkerboard(across)">
                                      <p:cBhvr>
                                        <p:cTn id="27" dur="500"/>
                                        <p:tgtEl>
                                          <p:spTgt spid="3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2">
                                            <p:txEl>
                                              <p:pRg st="0" end="0"/>
                                            </p:txEl>
                                          </p:spTgt>
                                        </p:tgtEl>
                                        <p:attrNameLst>
                                          <p:attrName>style.visibility</p:attrName>
                                        </p:attrNameLst>
                                      </p:cBhvr>
                                      <p:to>
                                        <p:strVal val="visible"/>
                                      </p:to>
                                    </p:set>
                                    <p:animEffect transition="in" filter="blinds(horizontal)">
                                      <p:cBhvr>
                                        <p:cTn id="32" dur="500"/>
                                        <p:tgtEl>
                                          <p:spTgt spid="32">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2">
                                            <p:txEl>
                                              <p:pRg st="2" end="2"/>
                                            </p:txEl>
                                          </p:spTgt>
                                        </p:tgtEl>
                                        <p:attrNameLst>
                                          <p:attrName>style.visibility</p:attrName>
                                        </p:attrNameLst>
                                      </p:cBhvr>
                                      <p:to>
                                        <p:strVal val="visible"/>
                                      </p:to>
                                    </p:set>
                                    <p:animEffect transition="in" filter="blinds(horizontal)">
                                      <p:cBhvr>
                                        <p:cTn id="37" dur="500"/>
                                        <p:tgtEl>
                                          <p:spTgt spid="32">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3"/>
                                        </p:tgtEl>
                                        <p:attrNameLst>
                                          <p:attrName>style.visibility</p:attrName>
                                        </p:attrNameLst>
                                      </p:cBhvr>
                                      <p:to>
                                        <p:strVal val="visible"/>
                                      </p:to>
                                    </p:set>
                                    <p:anim calcmode="lin" valueType="num">
                                      <p:cBhvr additive="base">
                                        <p:cTn id="42" dur="500" fill="hold"/>
                                        <p:tgtEl>
                                          <p:spTgt spid="33"/>
                                        </p:tgtEl>
                                        <p:attrNameLst>
                                          <p:attrName>ppt_x</p:attrName>
                                        </p:attrNameLst>
                                      </p:cBhvr>
                                      <p:tavLst>
                                        <p:tav tm="0">
                                          <p:val>
                                            <p:strVal val="#ppt_x"/>
                                          </p:val>
                                        </p:tav>
                                        <p:tav tm="100000">
                                          <p:val>
                                            <p:strVal val="#ppt_x"/>
                                          </p:val>
                                        </p:tav>
                                      </p:tavLst>
                                    </p:anim>
                                    <p:anim calcmode="lin" valueType="num">
                                      <p:cBhvr additive="base">
                                        <p:cTn id="43"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4">
                                            <p:txEl>
                                              <p:pRg st="0" end="0"/>
                                            </p:txEl>
                                          </p:spTgt>
                                        </p:tgtEl>
                                        <p:attrNameLst>
                                          <p:attrName>style.visibility</p:attrName>
                                        </p:attrNameLst>
                                      </p:cBhvr>
                                      <p:to>
                                        <p:strVal val="visible"/>
                                      </p:to>
                                    </p:set>
                                    <p:animEffect transition="in" filter="blinds(horizontal)">
                                      <p:cBhvr>
                                        <p:cTn id="48" dur="500"/>
                                        <p:tgtEl>
                                          <p:spTgt spid="34">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34">
                                            <p:txEl>
                                              <p:pRg st="1" end="1"/>
                                            </p:txEl>
                                          </p:spTgt>
                                        </p:tgtEl>
                                        <p:attrNameLst>
                                          <p:attrName>style.visibility</p:attrName>
                                        </p:attrNameLst>
                                      </p:cBhvr>
                                      <p:to>
                                        <p:strVal val="visible"/>
                                      </p:to>
                                    </p:set>
                                    <p:animEffect transition="in" filter="blinds(horizontal)">
                                      <p:cBhvr>
                                        <p:cTn id="53" dur="500"/>
                                        <p:tgtEl>
                                          <p:spTgt spid="3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7" grpId="0"/>
      <p:bldP spid="32" grpId="0" build="p"/>
      <p:bldP spid="33" grpId="0" animBg="1"/>
      <p:bldP spid="34"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801602"/>
            <a:ext cx="11030550" cy="6078587"/>
          </a:xfrm>
          <a:prstGeom prst="rect">
            <a:avLst/>
          </a:prstGeom>
        </p:spPr>
        <p:txBody>
          <a:bodyPr wrap="square">
            <a:spAutoFit/>
          </a:bodyPr>
          <a:lstStyle/>
          <a:p>
            <a:r>
              <a:rPr lang="es-UY" sz="1700" b="1" dirty="0" smtClean="0">
                <a:solidFill>
                  <a:srgbClr val="00B050"/>
                </a:solidFill>
                <a:latin typeface="Times New Roman" pitchFamily="18" charset="0"/>
                <a:cs typeface="Times New Roman" pitchFamily="18" charset="0"/>
              </a:rPr>
              <a:t>2. El enlace químico</a:t>
            </a:r>
          </a:p>
          <a:p>
            <a:endParaRPr lang="es-UY" sz="1700" dirty="0" smtClean="0">
              <a:latin typeface="Times New Roman" pitchFamily="18" charset="0"/>
              <a:cs typeface="Times New Roman" pitchFamily="18" charset="0"/>
            </a:endParaRPr>
          </a:p>
          <a:p>
            <a:pPr>
              <a:buFont typeface="Wingdings" pitchFamily="2" charset="2"/>
              <a:buChar char="Ø"/>
            </a:pPr>
            <a:r>
              <a:rPr lang="es-UY" sz="1700" dirty="0" smtClean="0">
                <a:latin typeface="Times New Roman" pitchFamily="18" charset="0"/>
                <a:cs typeface="Times New Roman" pitchFamily="18" charset="0"/>
              </a:rPr>
              <a:t> </a:t>
            </a:r>
            <a:r>
              <a:rPr lang="es-UY" sz="1700" dirty="0" smtClean="0">
                <a:latin typeface="Times New Roman" pitchFamily="18" charset="0"/>
                <a:cs typeface="Times New Roman" pitchFamily="18" charset="0"/>
              </a:rPr>
              <a:t>Cuando dos átomos se unen para formar un compuesto químico el rearreglo afecta algunos de sus electrones externos, y</a:t>
            </a:r>
          </a:p>
          <a:p>
            <a:r>
              <a:rPr lang="es-UY" sz="1700" dirty="0" smtClean="0">
                <a:latin typeface="Times New Roman" pitchFamily="18" charset="0"/>
                <a:cs typeface="Times New Roman" pitchFamily="18" charset="0"/>
              </a:rPr>
              <a:t> </a:t>
            </a:r>
            <a:r>
              <a:rPr lang="es-UY" sz="1700" b="1" dirty="0" smtClean="0">
                <a:solidFill>
                  <a:srgbClr val="00B050"/>
                </a:solidFill>
                <a:latin typeface="Times New Roman" pitchFamily="18" charset="0"/>
                <a:cs typeface="Times New Roman" pitchFamily="18" charset="0"/>
              </a:rPr>
              <a:t>deja al sistema compuesto en un estado cuya energía total es </a:t>
            </a:r>
            <a:r>
              <a:rPr lang="es-UY" sz="1700" b="1" i="1" dirty="0" smtClean="0">
                <a:solidFill>
                  <a:srgbClr val="00B050"/>
                </a:solidFill>
                <a:latin typeface="Times New Roman" pitchFamily="18" charset="0"/>
                <a:cs typeface="Times New Roman" pitchFamily="18" charset="0"/>
              </a:rPr>
              <a:t>menor </a:t>
            </a:r>
            <a:r>
              <a:rPr lang="es-UY" sz="1700" b="1" dirty="0" smtClean="0">
                <a:solidFill>
                  <a:srgbClr val="00B050"/>
                </a:solidFill>
                <a:latin typeface="Times New Roman" pitchFamily="18" charset="0"/>
                <a:cs typeface="Times New Roman" pitchFamily="18" charset="0"/>
              </a:rPr>
              <a:t>que la suma de las energías de los estados fundamentales de sus átomos por separado</a:t>
            </a:r>
            <a:r>
              <a:rPr lang="es-UY" sz="1700" dirty="0" smtClean="0">
                <a:latin typeface="Times New Roman" pitchFamily="18" charset="0"/>
                <a:cs typeface="Times New Roman" pitchFamily="18" charset="0"/>
              </a:rPr>
              <a:t>. </a:t>
            </a:r>
          </a:p>
          <a:p>
            <a:endParaRPr lang="es-UY" sz="800" dirty="0" smtClean="0">
              <a:latin typeface="Times New Roman" pitchFamily="18" charset="0"/>
              <a:cs typeface="Times New Roman" pitchFamily="18" charset="0"/>
            </a:endParaRPr>
          </a:p>
          <a:p>
            <a:r>
              <a:rPr lang="es-UY" sz="1700" dirty="0" smtClean="0">
                <a:latin typeface="Times New Roman" pitchFamily="18" charset="0"/>
                <a:cs typeface="Times New Roman" pitchFamily="18" charset="0"/>
              </a:rPr>
              <a:t>Como resultado de ello el compuesto adquiere una configuración estable cuya geometría esta bien definida </a:t>
            </a:r>
            <a:r>
              <a:rPr lang="es-UY" sz="1700" i="1" dirty="0" smtClean="0">
                <a:latin typeface="Times New Roman" pitchFamily="18" charset="0"/>
                <a:cs typeface="Times New Roman" pitchFamily="18" charset="0"/>
              </a:rPr>
              <a:t>y </a:t>
            </a:r>
            <a:r>
              <a:rPr lang="es-UY" sz="1700" dirty="0" smtClean="0">
                <a:latin typeface="Times New Roman" pitchFamily="18" charset="0"/>
                <a:cs typeface="Times New Roman" pitchFamily="18" charset="0"/>
              </a:rPr>
              <a:t>en la cual los átomos están a </a:t>
            </a:r>
            <a:r>
              <a:rPr lang="es-UY" sz="1700" b="1" dirty="0" smtClean="0">
                <a:solidFill>
                  <a:srgbClr val="00B050"/>
                </a:solidFill>
                <a:latin typeface="Times New Roman" pitchFamily="18" charset="0"/>
                <a:cs typeface="Times New Roman" pitchFamily="18" charset="0"/>
              </a:rPr>
              <a:t>distancias fijas entre si</a:t>
            </a:r>
            <a:r>
              <a:rPr lang="es-UY" sz="1700" i="1" dirty="0" smtClean="0">
                <a:latin typeface="Times New Roman" pitchFamily="18" charset="0"/>
                <a:cs typeface="Times New Roman" pitchFamily="18" charset="0"/>
              </a:rPr>
              <a:t>. </a:t>
            </a:r>
          </a:p>
          <a:p>
            <a:r>
              <a:rPr lang="es-UY" sz="1700" dirty="0" smtClean="0">
                <a:latin typeface="Times New Roman" pitchFamily="18" charset="0"/>
                <a:cs typeface="Times New Roman" pitchFamily="18" charset="0"/>
              </a:rPr>
              <a:t>Tal configuración corresponde al estado de mínima energía del sistema, respecto de variaciones de los parámetros que caracterizan la configuración.</a:t>
            </a:r>
          </a:p>
          <a:p>
            <a:endParaRPr lang="es-UY" sz="800" dirty="0" smtClean="0">
              <a:latin typeface="Times New Roman" pitchFamily="18" charset="0"/>
              <a:cs typeface="Times New Roman" pitchFamily="18" charset="0"/>
            </a:endParaRPr>
          </a:p>
          <a:p>
            <a:pPr>
              <a:buFont typeface="Wingdings" pitchFamily="2" charset="2"/>
              <a:buChar char="Ø"/>
            </a:pPr>
            <a:r>
              <a:rPr lang="es-UY" sz="1700" dirty="0" smtClean="0">
                <a:latin typeface="Times New Roman" pitchFamily="18" charset="0"/>
                <a:cs typeface="Times New Roman" pitchFamily="18" charset="0"/>
              </a:rPr>
              <a:t> La energía asociada con los enlaces químicos esta típicamente comprendida entre </a:t>
            </a:r>
            <a:r>
              <a:rPr lang="es-UY" sz="1700" b="1" dirty="0" smtClean="0">
                <a:solidFill>
                  <a:srgbClr val="00B050"/>
                </a:solidFill>
                <a:latin typeface="Times New Roman" pitchFamily="18" charset="0"/>
                <a:cs typeface="Times New Roman" pitchFamily="18" charset="0"/>
              </a:rPr>
              <a:t>1 y 10 eV. </a:t>
            </a:r>
          </a:p>
          <a:p>
            <a:endParaRPr lang="es-UY" sz="800" dirty="0" smtClean="0">
              <a:latin typeface="Times New Roman" pitchFamily="18" charset="0"/>
              <a:cs typeface="Times New Roman" pitchFamily="18" charset="0"/>
            </a:endParaRPr>
          </a:p>
          <a:p>
            <a:pPr>
              <a:buFont typeface="Wingdings" pitchFamily="2" charset="2"/>
              <a:buChar char="Ø"/>
            </a:pPr>
            <a:r>
              <a:rPr lang="es-UY" sz="1700" dirty="0" smtClean="0">
                <a:latin typeface="Times New Roman" pitchFamily="18" charset="0"/>
                <a:cs typeface="Times New Roman" pitchFamily="18" charset="0"/>
              </a:rPr>
              <a:t> </a:t>
            </a:r>
            <a:r>
              <a:rPr lang="es-UY" sz="1700" dirty="0" smtClean="0">
                <a:latin typeface="Times New Roman" pitchFamily="18" charset="0"/>
                <a:cs typeface="Times New Roman" pitchFamily="18" charset="0"/>
              </a:rPr>
              <a:t>El rearreglo de los electrones atómicos puede ocurrir de varias maneras y los enlaces resultantes reciben diferentes nombres (iónico, covalente). </a:t>
            </a:r>
          </a:p>
          <a:p>
            <a:endParaRPr lang="es-UY" sz="800" dirty="0" smtClean="0">
              <a:latin typeface="Times New Roman" pitchFamily="18" charset="0"/>
              <a:cs typeface="Times New Roman" pitchFamily="18" charset="0"/>
            </a:endParaRPr>
          </a:p>
          <a:p>
            <a:pPr>
              <a:buFont typeface="Wingdings" pitchFamily="2" charset="2"/>
              <a:buChar char="Ø"/>
            </a:pPr>
            <a:r>
              <a:rPr lang="es-UY" sz="1700" dirty="0" smtClean="0">
                <a:latin typeface="Times New Roman" pitchFamily="18" charset="0"/>
                <a:cs typeface="Times New Roman" pitchFamily="18" charset="0"/>
              </a:rPr>
              <a:t> </a:t>
            </a:r>
            <a:r>
              <a:rPr lang="es-UY" sz="1700" dirty="0" smtClean="0">
                <a:latin typeface="Times New Roman" pitchFamily="18" charset="0"/>
                <a:cs typeface="Times New Roman" pitchFamily="18" charset="0"/>
              </a:rPr>
              <a:t>En forma elemental, la </a:t>
            </a:r>
            <a:r>
              <a:rPr lang="es-UY" sz="1700" b="1" i="1" dirty="0" smtClean="0">
                <a:solidFill>
                  <a:srgbClr val="00B050"/>
                </a:solidFill>
                <a:latin typeface="Times New Roman" pitchFamily="18" charset="0"/>
                <a:cs typeface="Times New Roman" pitchFamily="18" charset="0"/>
              </a:rPr>
              <a:t>valencia</a:t>
            </a:r>
            <a:r>
              <a:rPr lang="es-UY" sz="1700" i="1" dirty="0" smtClean="0">
                <a:latin typeface="Times New Roman" pitchFamily="18" charset="0"/>
                <a:cs typeface="Times New Roman" pitchFamily="18" charset="0"/>
              </a:rPr>
              <a:t> </a:t>
            </a:r>
            <a:r>
              <a:rPr lang="es-UY" sz="1700" dirty="0" smtClean="0">
                <a:latin typeface="Times New Roman" pitchFamily="18" charset="0"/>
                <a:cs typeface="Times New Roman" pitchFamily="18" charset="0"/>
              </a:rPr>
              <a:t>se define como el número de átomos de hidrogeno que se combinan con (o que son desplazados por) un átomo del elemento que se esta considerando. </a:t>
            </a:r>
          </a:p>
          <a:p>
            <a:r>
              <a:rPr lang="es-UY" sz="1700" dirty="0" smtClean="0">
                <a:latin typeface="Times New Roman" pitchFamily="18" charset="0"/>
                <a:cs typeface="Times New Roman" pitchFamily="18" charset="0"/>
              </a:rPr>
              <a:t>Como el hidrogeno tiene un solo electrón, cabe esperar que los átomos que tienen un solo electrón fuera de una capa cerrada sean </a:t>
            </a:r>
            <a:r>
              <a:rPr lang="es-UY" sz="1700" b="1" i="1" dirty="0" smtClean="0">
                <a:solidFill>
                  <a:srgbClr val="00B050"/>
                </a:solidFill>
                <a:latin typeface="Times New Roman" pitchFamily="18" charset="0"/>
                <a:cs typeface="Times New Roman" pitchFamily="18" charset="0"/>
              </a:rPr>
              <a:t>monovalentes.</a:t>
            </a:r>
          </a:p>
          <a:p>
            <a:r>
              <a:rPr lang="es-UY" sz="1700" i="1" dirty="0" smtClean="0">
                <a:latin typeface="Times New Roman" pitchFamily="18" charset="0"/>
                <a:cs typeface="Times New Roman" pitchFamily="18" charset="0"/>
              </a:rPr>
              <a:t> </a:t>
            </a:r>
            <a:r>
              <a:rPr lang="es-UY" sz="1700" dirty="0" smtClean="0">
                <a:latin typeface="Times New Roman" pitchFamily="18" charset="0"/>
                <a:cs typeface="Times New Roman" pitchFamily="18" charset="0"/>
              </a:rPr>
              <a:t>Así ocurre con los </a:t>
            </a:r>
            <a:r>
              <a:rPr lang="es-UY" sz="1700" dirty="0" smtClean="0"/>
              <a:t>metales alcalinos (Li, </a:t>
            </a:r>
            <a:r>
              <a:rPr lang="es-UY" sz="1700" dirty="0" err="1" smtClean="0"/>
              <a:t>Na</a:t>
            </a:r>
            <a:r>
              <a:rPr lang="es-UY" sz="1700" dirty="0" smtClean="0"/>
              <a:t>, K, Rb, Cs y Fr), que </a:t>
            </a:r>
            <a:r>
              <a:rPr lang="es-UY" sz="1700" b="1" dirty="0" smtClean="0">
                <a:solidFill>
                  <a:srgbClr val="00B050"/>
                </a:solidFill>
                <a:latin typeface="Times New Roman" pitchFamily="18" charset="0"/>
                <a:cs typeface="Times New Roman" pitchFamily="18" charset="0"/>
              </a:rPr>
              <a:t>ceden </a:t>
            </a:r>
            <a:r>
              <a:rPr lang="es-UY" sz="1700" b="1" dirty="0" smtClean="0">
                <a:solidFill>
                  <a:srgbClr val="00B050"/>
                </a:solidFill>
                <a:latin typeface="Times New Roman" pitchFamily="18" charset="0"/>
                <a:cs typeface="Times New Roman" pitchFamily="18" charset="0"/>
              </a:rPr>
              <a:t>con facilidad sus electrones a</a:t>
            </a:r>
            <a:r>
              <a:rPr lang="es-UY" sz="1700" b="1" dirty="0" smtClean="0">
                <a:solidFill>
                  <a:srgbClr val="00B050"/>
                </a:solidFill>
                <a:latin typeface="Times New Roman" pitchFamily="18" charset="0"/>
                <a:cs typeface="Times New Roman" pitchFamily="18" charset="0"/>
              </a:rPr>
              <a:t> </a:t>
            </a:r>
            <a:r>
              <a:rPr lang="es-UY" sz="1700" b="1" dirty="0" smtClean="0">
                <a:solidFill>
                  <a:srgbClr val="00B050"/>
                </a:solidFill>
                <a:latin typeface="Times New Roman" pitchFamily="18" charset="0"/>
                <a:cs typeface="Times New Roman" pitchFamily="18" charset="0"/>
              </a:rPr>
              <a:t>otros átomos</a:t>
            </a:r>
            <a:r>
              <a:rPr lang="es-UY" sz="1700" dirty="0" smtClean="0"/>
              <a:t>. </a:t>
            </a:r>
          </a:p>
          <a:p>
            <a:r>
              <a:rPr lang="es-UY" sz="1700" dirty="0" smtClean="0">
                <a:latin typeface="Times New Roman" pitchFamily="18" charset="0"/>
                <a:cs typeface="Times New Roman" pitchFamily="18" charset="0"/>
              </a:rPr>
              <a:t>Y lo mismo ocurre con </a:t>
            </a:r>
            <a:r>
              <a:rPr lang="es-UY" sz="1700" dirty="0" smtClean="0">
                <a:latin typeface="Times New Roman" pitchFamily="18" charset="0"/>
                <a:cs typeface="Times New Roman" pitchFamily="18" charset="0"/>
              </a:rPr>
              <a:t>los átomos que necesitan un electrón adicional para cerrar una capa sean monovalentes, como  los</a:t>
            </a:r>
          </a:p>
          <a:p>
            <a:r>
              <a:rPr lang="es-UY" sz="1700" dirty="0" smtClean="0">
                <a:latin typeface="Times New Roman" pitchFamily="18" charset="0"/>
                <a:cs typeface="Times New Roman" pitchFamily="18" charset="0"/>
              </a:rPr>
              <a:t>halógenos (F, Cl, Br, I y At), que preceden a los gases nobles; </a:t>
            </a:r>
          </a:p>
          <a:p>
            <a:r>
              <a:rPr lang="es-UY" sz="1700" dirty="0" smtClean="0">
                <a:latin typeface="Times New Roman" pitchFamily="18" charset="0"/>
                <a:cs typeface="Times New Roman" pitchFamily="18" charset="0"/>
              </a:rPr>
              <a:t>q</a:t>
            </a:r>
            <a:r>
              <a:rPr lang="es-UY" sz="1700" dirty="0" smtClean="0">
                <a:latin typeface="Times New Roman" pitchFamily="18" charset="0"/>
                <a:cs typeface="Times New Roman" pitchFamily="18" charset="0"/>
              </a:rPr>
              <a:t>ue en consecuencia </a:t>
            </a:r>
            <a:r>
              <a:rPr lang="es-UY" sz="1700" b="1" dirty="0" smtClean="0">
                <a:solidFill>
                  <a:srgbClr val="00B050"/>
                </a:solidFill>
                <a:latin typeface="Times New Roman" pitchFamily="18" charset="0"/>
                <a:cs typeface="Times New Roman" pitchFamily="18" charset="0"/>
              </a:rPr>
              <a:t>no comparten con facilidad sus electrones con otros átomos, pero pueden recibir un electrón adicional (y solo uno) para cerrar la capa</a:t>
            </a:r>
            <a:r>
              <a:rPr lang="es-UY" sz="17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blinds(horizontal)">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blinds(horizontal)">
                                      <p:cBhvr>
                                        <p:cTn id="17" dur="500"/>
                                        <p:tgtEl>
                                          <p:spTgt spid="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xEl>
                                              <p:pRg st="5" end="5"/>
                                            </p:txEl>
                                          </p:spTgt>
                                        </p:tgtEl>
                                        <p:attrNameLst>
                                          <p:attrName>style.visibility</p:attrName>
                                        </p:attrNameLst>
                                      </p:cBhvr>
                                      <p:to>
                                        <p:strVal val="visible"/>
                                      </p:to>
                                    </p:set>
                                    <p:animEffect transition="in" filter="blinds(horizontal)">
                                      <p:cBhvr>
                                        <p:cTn id="22" dur="500"/>
                                        <p:tgtEl>
                                          <p:spTgt spid="8">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animEffect transition="in" filter="blinds(horizontal)">
                                      <p:cBhvr>
                                        <p:cTn id="27" dur="500"/>
                                        <p:tgtEl>
                                          <p:spTgt spid="8">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
                                            <p:txEl>
                                              <p:pRg st="8" end="8"/>
                                            </p:txEl>
                                          </p:spTgt>
                                        </p:tgtEl>
                                        <p:attrNameLst>
                                          <p:attrName>style.visibility</p:attrName>
                                        </p:attrNameLst>
                                      </p:cBhvr>
                                      <p:to>
                                        <p:strVal val="visible"/>
                                      </p:to>
                                    </p:set>
                                    <p:animEffect transition="in" filter="blinds(horizontal)">
                                      <p:cBhvr>
                                        <p:cTn id="32" dur="500"/>
                                        <p:tgtEl>
                                          <p:spTgt spid="8">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
                                            <p:txEl>
                                              <p:pRg st="10" end="10"/>
                                            </p:txEl>
                                          </p:spTgt>
                                        </p:tgtEl>
                                        <p:attrNameLst>
                                          <p:attrName>style.visibility</p:attrName>
                                        </p:attrNameLst>
                                      </p:cBhvr>
                                      <p:to>
                                        <p:strVal val="visible"/>
                                      </p:to>
                                    </p:set>
                                    <p:animEffect transition="in" filter="blinds(horizontal)">
                                      <p:cBhvr>
                                        <p:cTn id="37" dur="500"/>
                                        <p:tgtEl>
                                          <p:spTgt spid="8">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
                                            <p:txEl>
                                              <p:pRg st="12" end="12"/>
                                            </p:txEl>
                                          </p:spTgt>
                                        </p:tgtEl>
                                        <p:attrNameLst>
                                          <p:attrName>style.visibility</p:attrName>
                                        </p:attrNameLst>
                                      </p:cBhvr>
                                      <p:to>
                                        <p:strVal val="visible"/>
                                      </p:to>
                                    </p:set>
                                    <p:animEffect transition="in" filter="blinds(horizontal)">
                                      <p:cBhvr>
                                        <p:cTn id="42" dur="500"/>
                                        <p:tgtEl>
                                          <p:spTgt spid="8">
                                            <p:txEl>
                                              <p:pRg st="12" end="1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
                                            <p:txEl>
                                              <p:pRg st="13" end="13"/>
                                            </p:txEl>
                                          </p:spTgt>
                                        </p:tgtEl>
                                        <p:attrNameLst>
                                          <p:attrName>style.visibility</p:attrName>
                                        </p:attrNameLst>
                                      </p:cBhvr>
                                      <p:to>
                                        <p:strVal val="visible"/>
                                      </p:to>
                                    </p:set>
                                    <p:animEffect transition="in" filter="blinds(horizontal)">
                                      <p:cBhvr>
                                        <p:cTn id="47" dur="500"/>
                                        <p:tgtEl>
                                          <p:spTgt spid="8">
                                            <p:txEl>
                                              <p:pRg st="13" end="1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8">
                                            <p:txEl>
                                              <p:pRg st="14" end="14"/>
                                            </p:txEl>
                                          </p:spTgt>
                                        </p:tgtEl>
                                        <p:attrNameLst>
                                          <p:attrName>style.visibility</p:attrName>
                                        </p:attrNameLst>
                                      </p:cBhvr>
                                      <p:to>
                                        <p:strVal val="visible"/>
                                      </p:to>
                                    </p:set>
                                    <p:animEffect transition="in" filter="blinds(horizontal)">
                                      <p:cBhvr>
                                        <p:cTn id="52" dur="500"/>
                                        <p:tgtEl>
                                          <p:spTgt spid="8">
                                            <p:txEl>
                                              <p:pRg st="14" end="1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8">
                                            <p:txEl>
                                              <p:pRg st="15" end="15"/>
                                            </p:txEl>
                                          </p:spTgt>
                                        </p:tgtEl>
                                        <p:attrNameLst>
                                          <p:attrName>style.visibility</p:attrName>
                                        </p:attrNameLst>
                                      </p:cBhvr>
                                      <p:to>
                                        <p:strVal val="visible"/>
                                      </p:to>
                                    </p:set>
                                    <p:animEffect transition="in" filter="blinds(horizontal)">
                                      <p:cBhvr>
                                        <p:cTn id="57" dur="500"/>
                                        <p:tgtEl>
                                          <p:spTgt spid="8">
                                            <p:txEl>
                                              <p:pRg st="15" end="1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8">
                                            <p:txEl>
                                              <p:pRg st="16" end="16"/>
                                            </p:txEl>
                                          </p:spTgt>
                                        </p:tgtEl>
                                        <p:attrNameLst>
                                          <p:attrName>style.visibility</p:attrName>
                                        </p:attrNameLst>
                                      </p:cBhvr>
                                      <p:to>
                                        <p:strVal val="visible"/>
                                      </p:to>
                                    </p:set>
                                    <p:animEffect transition="in" filter="blinds(horizontal)">
                                      <p:cBhvr>
                                        <p:cTn id="62" dur="500"/>
                                        <p:tgtEl>
                                          <p:spTgt spid="8">
                                            <p:txEl>
                                              <p:pRg st="16" end="16"/>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8">
                                            <p:txEl>
                                              <p:pRg st="17" end="17"/>
                                            </p:txEl>
                                          </p:spTgt>
                                        </p:tgtEl>
                                        <p:attrNameLst>
                                          <p:attrName>style.visibility</p:attrName>
                                        </p:attrNameLst>
                                      </p:cBhvr>
                                      <p:to>
                                        <p:strVal val="visible"/>
                                      </p:to>
                                    </p:set>
                                    <p:animEffect transition="in" filter="blinds(horizontal)">
                                      <p:cBhvr>
                                        <p:cTn id="67" dur="500"/>
                                        <p:tgtEl>
                                          <p:spTgt spid="8">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801602"/>
            <a:ext cx="11030550" cy="5324535"/>
          </a:xfrm>
          <a:prstGeom prst="rect">
            <a:avLst/>
          </a:prstGeom>
        </p:spPr>
        <p:txBody>
          <a:bodyPr wrap="square">
            <a:spAutoFit/>
          </a:bodyPr>
          <a:lstStyle/>
          <a:p>
            <a:r>
              <a:rPr lang="es-UY" sz="1700" dirty="0" smtClean="0">
                <a:latin typeface="Times New Roman" pitchFamily="18" charset="0"/>
                <a:cs typeface="Times New Roman" pitchFamily="18" charset="0"/>
              </a:rPr>
              <a:t>De manera semejante los átomos con dos electrones fuera de una capa cerrada (Be, Mg, Ca, Sr, Ba y Ra) </a:t>
            </a:r>
            <a:r>
              <a:rPr lang="es-UY" sz="1700" i="1" dirty="0" smtClean="0">
                <a:latin typeface="Times New Roman" pitchFamily="18" charset="0"/>
                <a:cs typeface="Times New Roman" pitchFamily="18" charset="0"/>
              </a:rPr>
              <a:t>o </a:t>
            </a:r>
            <a:r>
              <a:rPr lang="es-UY" sz="1700" dirty="0" smtClean="0">
                <a:latin typeface="Times New Roman" pitchFamily="18" charset="0"/>
                <a:cs typeface="Times New Roman" pitchFamily="18" charset="0"/>
              </a:rPr>
              <a:t>que necesitan dos electrones mas para cerrar una capa (O, S, Se y Te) suelen ser </a:t>
            </a:r>
            <a:r>
              <a:rPr lang="es-UY" sz="1700" b="1" i="1" dirty="0" smtClean="0">
                <a:solidFill>
                  <a:srgbClr val="00B050"/>
                </a:solidFill>
                <a:latin typeface="Times New Roman" pitchFamily="18" charset="0"/>
                <a:cs typeface="Times New Roman" pitchFamily="18" charset="0"/>
              </a:rPr>
              <a:t>bivalente</a:t>
            </a:r>
            <a:r>
              <a:rPr lang="es-UY" sz="1700" i="1" dirty="0" smtClean="0">
                <a:latin typeface="Times New Roman" pitchFamily="18" charset="0"/>
                <a:cs typeface="Times New Roman" pitchFamily="18" charset="0"/>
              </a:rPr>
              <a:t>s. </a:t>
            </a:r>
          </a:p>
          <a:p>
            <a:endParaRPr lang="es-UY" sz="1700" i="1" dirty="0" smtClean="0">
              <a:latin typeface="Times New Roman" pitchFamily="18" charset="0"/>
              <a:cs typeface="Times New Roman" pitchFamily="18" charset="0"/>
            </a:endParaRPr>
          </a:p>
          <a:p>
            <a:r>
              <a:rPr lang="es-UY" sz="1700" dirty="0" smtClean="0">
                <a:latin typeface="Times New Roman" pitchFamily="18" charset="0"/>
                <a:cs typeface="Times New Roman" pitchFamily="18" charset="0"/>
              </a:rPr>
              <a:t>Mas</a:t>
            </a:r>
            <a:r>
              <a:rPr lang="es-UY" sz="1700" i="1" dirty="0" smtClean="0">
                <a:latin typeface="Times New Roman" pitchFamily="18" charset="0"/>
                <a:cs typeface="Times New Roman" pitchFamily="18" charset="0"/>
              </a:rPr>
              <a:t> </a:t>
            </a:r>
            <a:r>
              <a:rPr lang="es-UY" sz="1700" dirty="0" smtClean="0">
                <a:latin typeface="Times New Roman" pitchFamily="18" charset="0"/>
                <a:cs typeface="Times New Roman" pitchFamily="18" charset="0"/>
              </a:rPr>
              <a:t>allá de estos casos sencillos, la variedad de modos en que se pueden ordenar los electrones implica que generalmente puede existir mas de una valencia, y que </a:t>
            </a:r>
            <a:r>
              <a:rPr lang="es-UY" sz="1700" b="1" dirty="0" smtClean="0">
                <a:solidFill>
                  <a:srgbClr val="00B050"/>
                </a:solidFill>
                <a:latin typeface="Times New Roman" pitchFamily="18" charset="0"/>
                <a:cs typeface="Times New Roman" pitchFamily="18" charset="0"/>
              </a:rPr>
              <a:t>la valencia del elemento que estamos considerando puede depender de la naturaleza de los átomos con los cuales se combina</a:t>
            </a:r>
            <a:r>
              <a:rPr lang="es-UY" sz="1700" dirty="0" smtClean="0">
                <a:latin typeface="Times New Roman" pitchFamily="18" charset="0"/>
                <a:cs typeface="Times New Roman" pitchFamily="18" charset="0"/>
              </a:rPr>
              <a:t>.</a:t>
            </a:r>
          </a:p>
          <a:p>
            <a:endParaRPr lang="es-UY" sz="1700" dirty="0" smtClean="0">
              <a:latin typeface="Times New Roman" pitchFamily="18" charset="0"/>
              <a:cs typeface="Times New Roman" pitchFamily="18" charset="0"/>
            </a:endParaRPr>
          </a:p>
          <a:p>
            <a:r>
              <a:rPr lang="es-UY" sz="1700" dirty="0" smtClean="0">
                <a:latin typeface="Times New Roman" pitchFamily="18" charset="0"/>
                <a:cs typeface="Times New Roman" pitchFamily="18" charset="0"/>
              </a:rPr>
              <a:t>No obstante, se encuentra que los elementos con el mismo número de electrones externos y con estructura semejante de sus capas internas tienen propiedades químicas parecidas.</a:t>
            </a:r>
          </a:p>
          <a:p>
            <a:endParaRPr lang="es-UY" sz="1700" dirty="0" smtClean="0">
              <a:latin typeface="Times New Roman" pitchFamily="18" charset="0"/>
              <a:cs typeface="Times New Roman" pitchFamily="18" charset="0"/>
            </a:endParaRPr>
          </a:p>
          <a:p>
            <a:pPr>
              <a:buFont typeface="Wingdings" pitchFamily="2" charset="2"/>
              <a:buChar char="Ø"/>
            </a:pPr>
            <a:r>
              <a:rPr lang="es-UY" sz="1700" dirty="0" smtClean="0">
                <a:latin typeface="Times New Roman" pitchFamily="18" charset="0"/>
                <a:cs typeface="Times New Roman" pitchFamily="18" charset="0"/>
              </a:rPr>
              <a:t> </a:t>
            </a:r>
            <a:r>
              <a:rPr lang="es-UY" sz="1700" dirty="0" smtClean="0">
                <a:latin typeface="Times New Roman" pitchFamily="18" charset="0"/>
                <a:cs typeface="Times New Roman" pitchFamily="18" charset="0"/>
              </a:rPr>
              <a:t>Tipos de enlaces químicos. </a:t>
            </a:r>
          </a:p>
          <a:p>
            <a:r>
              <a:rPr lang="es-UY" sz="1700" dirty="0" smtClean="0">
                <a:latin typeface="Times New Roman" pitchFamily="18" charset="0"/>
                <a:cs typeface="Times New Roman" pitchFamily="18" charset="0"/>
              </a:rPr>
              <a:t>S</a:t>
            </a:r>
            <a:r>
              <a:rPr lang="es-UY" sz="1700" dirty="0" smtClean="0">
                <a:latin typeface="Times New Roman" pitchFamily="18" charset="0"/>
                <a:cs typeface="Times New Roman" pitchFamily="18" charset="0"/>
              </a:rPr>
              <a:t>e conocen varias clases de enlaces químicos, que se pueden dividir en dos grandes clases:</a:t>
            </a:r>
          </a:p>
          <a:p>
            <a:endParaRPr lang="es-UY" sz="1700" dirty="0" smtClean="0">
              <a:latin typeface="Times New Roman" pitchFamily="18" charset="0"/>
              <a:cs typeface="Times New Roman" pitchFamily="18" charset="0"/>
            </a:endParaRPr>
          </a:p>
          <a:p>
            <a:pPr marL="342900" indent="-342900">
              <a:buFont typeface="+mj-lt"/>
              <a:buAutoNum type="alphaUcPeriod"/>
            </a:pPr>
            <a:r>
              <a:rPr lang="es-UY" sz="1700" dirty="0" smtClean="0">
                <a:latin typeface="Times New Roman" pitchFamily="18" charset="0"/>
                <a:cs typeface="Times New Roman" pitchFamily="18" charset="0"/>
              </a:rPr>
              <a:t> Si el rearreglo produce un desplazamiento neto de parte de la nube electrónica de un átomo a otro, el enlace se denomina </a:t>
            </a:r>
            <a:r>
              <a:rPr lang="es-UY" sz="1700" b="1" i="1" dirty="0" smtClean="0">
                <a:solidFill>
                  <a:srgbClr val="00B050"/>
                </a:solidFill>
                <a:latin typeface="Times New Roman" pitchFamily="18" charset="0"/>
                <a:cs typeface="Times New Roman" pitchFamily="18" charset="0"/>
              </a:rPr>
              <a:t>heteropolar</a:t>
            </a:r>
            <a:r>
              <a:rPr lang="es-UY" sz="1700" i="1" dirty="0" smtClean="0">
                <a:latin typeface="Times New Roman" pitchFamily="18" charset="0"/>
                <a:cs typeface="Times New Roman" pitchFamily="18" charset="0"/>
              </a:rPr>
              <a:t>; el caso extremo </a:t>
            </a:r>
            <a:r>
              <a:rPr lang="es-UY" sz="1700" dirty="0" smtClean="0">
                <a:latin typeface="Times New Roman" pitchFamily="18" charset="0"/>
                <a:cs typeface="Times New Roman" pitchFamily="18" charset="0"/>
              </a:rPr>
              <a:t>de una unión de esta clase es el </a:t>
            </a:r>
            <a:r>
              <a:rPr lang="es-UY" sz="1700" b="1" dirty="0" smtClean="0">
                <a:solidFill>
                  <a:srgbClr val="00B050"/>
                </a:solidFill>
                <a:latin typeface="Times New Roman" pitchFamily="18" charset="0"/>
                <a:cs typeface="Times New Roman" pitchFamily="18" charset="0"/>
              </a:rPr>
              <a:t>enlace </a:t>
            </a:r>
            <a:r>
              <a:rPr lang="es-UY" sz="1700" b="1" i="1" dirty="0" smtClean="0">
                <a:solidFill>
                  <a:srgbClr val="00B050"/>
                </a:solidFill>
                <a:latin typeface="Times New Roman" pitchFamily="18" charset="0"/>
                <a:cs typeface="Times New Roman" pitchFamily="18" charset="0"/>
              </a:rPr>
              <a:t>iónico</a:t>
            </a:r>
            <a:r>
              <a:rPr lang="es-UY" sz="1700" i="1" dirty="0" smtClean="0">
                <a:latin typeface="Times New Roman" pitchFamily="18" charset="0"/>
                <a:cs typeface="Times New Roman" pitchFamily="18" charset="0"/>
              </a:rPr>
              <a:t>, </a:t>
            </a:r>
            <a:r>
              <a:rPr lang="es-UY" sz="1700" dirty="0" smtClean="0">
                <a:latin typeface="Times New Roman" pitchFamily="18" charset="0"/>
                <a:cs typeface="Times New Roman" pitchFamily="18" charset="0"/>
              </a:rPr>
              <a:t>en el cual un electrón de un orbital del primer átomo pasa a ocupar un orbital del segundo átomo. </a:t>
            </a:r>
          </a:p>
          <a:p>
            <a:pPr marL="342900" indent="-342900">
              <a:buFont typeface="+mj-lt"/>
              <a:buAutoNum type="alphaUcPeriod"/>
            </a:pPr>
            <a:r>
              <a:rPr lang="es-UY" sz="1700" dirty="0" smtClean="0">
                <a:latin typeface="Times New Roman" pitchFamily="18" charset="0"/>
                <a:cs typeface="Times New Roman" pitchFamily="18" charset="0"/>
              </a:rPr>
              <a:t>Si no hay transferencia neta de carga de un átomo a otro la unión se denomina </a:t>
            </a:r>
            <a:r>
              <a:rPr lang="es-UY" sz="1700" b="1" i="1" dirty="0" smtClean="0">
                <a:solidFill>
                  <a:srgbClr val="00B050"/>
                </a:solidFill>
                <a:latin typeface="Times New Roman" pitchFamily="18" charset="0"/>
                <a:cs typeface="Times New Roman" pitchFamily="18" charset="0"/>
              </a:rPr>
              <a:t>homopolar, o covalente</a:t>
            </a:r>
            <a:r>
              <a:rPr lang="es-UY" sz="1700" i="1" dirty="0" smtClean="0">
                <a:latin typeface="Times New Roman" pitchFamily="18" charset="0"/>
                <a:cs typeface="Times New Roman" pitchFamily="18" charset="0"/>
              </a:rPr>
              <a:t>. </a:t>
            </a:r>
          </a:p>
          <a:p>
            <a:pPr marL="342900" indent="-342900">
              <a:buFont typeface="+mj-lt"/>
              <a:buAutoNum type="alphaUcPeriod"/>
            </a:pPr>
            <a:endParaRPr lang="es-UY" sz="1700" i="1" dirty="0" smtClean="0">
              <a:latin typeface="Times New Roman" pitchFamily="18" charset="0"/>
              <a:cs typeface="Times New Roman" pitchFamily="18" charset="0"/>
            </a:endParaRPr>
          </a:p>
          <a:p>
            <a:pPr marL="342900" indent="-342900"/>
            <a:r>
              <a:rPr lang="es-UY" sz="1700" dirty="0" smtClean="0">
                <a:latin typeface="Times New Roman" pitchFamily="18" charset="0"/>
                <a:cs typeface="Times New Roman" pitchFamily="18" charset="0"/>
              </a:rPr>
              <a:t>Discutiremos</a:t>
            </a:r>
            <a:r>
              <a:rPr lang="es-UY" sz="1700" i="1" dirty="0" smtClean="0">
                <a:latin typeface="Times New Roman" pitchFamily="18" charset="0"/>
                <a:cs typeface="Times New Roman" pitchFamily="18" charset="0"/>
              </a:rPr>
              <a:t> </a:t>
            </a:r>
            <a:r>
              <a:rPr lang="es-UY" sz="1700" dirty="0" smtClean="0">
                <a:latin typeface="Times New Roman" pitchFamily="18" charset="0"/>
                <a:cs typeface="Times New Roman" pitchFamily="18" charset="0"/>
              </a:rPr>
              <a:t>los enlaces iónico y covalente, pero antes comentaremos brevemente sobre las interacciones de largo alcance que nos faltan para cubrir los tres rangos </a:t>
            </a:r>
            <a:r>
              <a:rPr lang="es-UY" sz="1700" smtClean="0">
                <a:latin typeface="Times New Roman" pitchFamily="18" charset="0"/>
                <a:cs typeface="Times New Roman" pitchFamily="18" charset="0"/>
              </a:rPr>
              <a:t>mencionados.</a:t>
            </a:r>
            <a:endParaRPr lang="es-UY" sz="17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blinds(horizontal)">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Effect transition="in" filter="blinds(horizontal)">
                                      <p:cBhvr>
                                        <p:cTn id="17" dur="500"/>
                                        <p:tgtEl>
                                          <p:spTgt spid="8">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xEl>
                                              <p:pRg st="6" end="6"/>
                                            </p:txEl>
                                          </p:spTgt>
                                        </p:tgtEl>
                                        <p:attrNameLst>
                                          <p:attrName>style.visibility</p:attrName>
                                        </p:attrNameLst>
                                      </p:cBhvr>
                                      <p:to>
                                        <p:strVal val="visible"/>
                                      </p:to>
                                    </p:set>
                                    <p:animEffect transition="in" filter="blinds(horizontal)">
                                      <p:cBhvr>
                                        <p:cTn id="22" dur="500"/>
                                        <p:tgtEl>
                                          <p:spTgt spid="8">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xEl>
                                              <p:pRg st="7" end="7"/>
                                            </p:txEl>
                                          </p:spTgt>
                                        </p:tgtEl>
                                        <p:attrNameLst>
                                          <p:attrName>style.visibility</p:attrName>
                                        </p:attrNameLst>
                                      </p:cBhvr>
                                      <p:to>
                                        <p:strVal val="visible"/>
                                      </p:to>
                                    </p:set>
                                    <p:animEffect transition="in" filter="blinds(horizontal)">
                                      <p:cBhvr>
                                        <p:cTn id="27" dur="500"/>
                                        <p:tgtEl>
                                          <p:spTgt spid="8">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
                                            <p:txEl>
                                              <p:pRg st="9" end="9"/>
                                            </p:txEl>
                                          </p:spTgt>
                                        </p:tgtEl>
                                        <p:attrNameLst>
                                          <p:attrName>style.visibility</p:attrName>
                                        </p:attrNameLst>
                                      </p:cBhvr>
                                      <p:to>
                                        <p:strVal val="visible"/>
                                      </p:to>
                                    </p:set>
                                    <p:animEffect transition="in" filter="blinds(horizontal)">
                                      <p:cBhvr>
                                        <p:cTn id="32" dur="500"/>
                                        <p:tgtEl>
                                          <p:spTgt spid="8">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
                                            <p:txEl>
                                              <p:pRg st="10" end="10"/>
                                            </p:txEl>
                                          </p:spTgt>
                                        </p:tgtEl>
                                        <p:attrNameLst>
                                          <p:attrName>style.visibility</p:attrName>
                                        </p:attrNameLst>
                                      </p:cBhvr>
                                      <p:to>
                                        <p:strVal val="visible"/>
                                      </p:to>
                                    </p:set>
                                    <p:animEffect transition="in" filter="blinds(horizontal)">
                                      <p:cBhvr>
                                        <p:cTn id="37" dur="500"/>
                                        <p:tgtEl>
                                          <p:spTgt spid="8">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
                                            <p:txEl>
                                              <p:pRg st="12" end="12"/>
                                            </p:txEl>
                                          </p:spTgt>
                                        </p:tgtEl>
                                        <p:attrNameLst>
                                          <p:attrName>style.visibility</p:attrName>
                                        </p:attrNameLst>
                                      </p:cBhvr>
                                      <p:to>
                                        <p:strVal val="visible"/>
                                      </p:to>
                                    </p:set>
                                    <p:animEffect transition="in" filter="blinds(horizontal)">
                                      <p:cBhvr>
                                        <p:cTn id="42" dur="500"/>
                                        <p:tgtEl>
                                          <p:spTgt spid="8">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1013352"/>
            <a:ext cx="11030550" cy="2708434"/>
          </a:xfrm>
          <a:prstGeom prst="rect">
            <a:avLst/>
          </a:prstGeom>
        </p:spPr>
        <p:txBody>
          <a:bodyPr wrap="square">
            <a:spAutoFit/>
          </a:bodyPr>
          <a:lstStyle/>
          <a:p>
            <a:r>
              <a:rPr lang="en-US" sz="1700" b="1" dirty="0" smtClean="0">
                <a:solidFill>
                  <a:srgbClr val="FF0000"/>
                </a:solidFill>
                <a:latin typeface="Times New Roman" pitchFamily="18" charset="0"/>
                <a:cs typeface="Times New Roman" pitchFamily="18" charset="0"/>
              </a:rPr>
              <a:t>3. </a:t>
            </a:r>
            <a:r>
              <a:rPr lang="es-ES" sz="1700" b="1" dirty="0" smtClean="0">
                <a:solidFill>
                  <a:srgbClr val="FF0000"/>
                </a:solidFill>
                <a:latin typeface="Times New Roman" pitchFamily="18" charset="0"/>
                <a:cs typeface="Times New Roman" pitchFamily="18" charset="0"/>
              </a:rPr>
              <a:t>Interacciones atómicas de largo alcance</a:t>
            </a:r>
          </a:p>
          <a:p>
            <a:endParaRPr lang="es-ES" sz="1700" dirty="0" smtClean="0">
              <a:latin typeface="Times New Roman" pitchFamily="18" charset="0"/>
              <a:cs typeface="Times New Roman" pitchFamily="18" charset="0"/>
            </a:endParaRPr>
          </a:p>
          <a:p>
            <a:r>
              <a:rPr lang="es-ES" sz="1700" dirty="0" smtClean="0">
                <a:latin typeface="Times New Roman" pitchFamily="18" charset="0"/>
                <a:cs typeface="Times New Roman" pitchFamily="18" charset="0"/>
              </a:rPr>
              <a:t>Cuando </a:t>
            </a:r>
            <a:r>
              <a:rPr lang="es-ES" sz="1700" dirty="0" smtClean="0">
                <a:latin typeface="Times New Roman" pitchFamily="18" charset="0"/>
                <a:cs typeface="Times New Roman" pitchFamily="18" charset="0"/>
              </a:rPr>
              <a:t>los </a:t>
            </a:r>
            <a:r>
              <a:rPr lang="es-ES" sz="1700" dirty="0" smtClean="0">
                <a:latin typeface="Times New Roman" pitchFamily="18" charset="0"/>
                <a:cs typeface="Times New Roman" pitchFamily="18" charset="0"/>
              </a:rPr>
              <a:t>átomos </a:t>
            </a:r>
            <a:r>
              <a:rPr lang="es-ES" sz="1700" dirty="0" smtClean="0">
                <a:latin typeface="Times New Roman" pitchFamily="18" charset="0"/>
                <a:cs typeface="Times New Roman" pitchFamily="18" charset="0"/>
              </a:rPr>
              <a:t>y </a:t>
            </a:r>
            <a:r>
              <a:rPr lang="es-ES" sz="1700" dirty="0" smtClean="0">
                <a:latin typeface="Times New Roman" pitchFamily="18" charset="0"/>
                <a:cs typeface="Times New Roman" pitchFamily="18" charset="0"/>
              </a:rPr>
              <a:t>moléculas </a:t>
            </a:r>
            <a:r>
              <a:rPr lang="es-ES" sz="1700" dirty="0" smtClean="0">
                <a:latin typeface="Times New Roman" pitchFamily="18" charset="0"/>
                <a:cs typeface="Times New Roman" pitchFamily="18" charset="0"/>
              </a:rPr>
              <a:t>han ya establecido entre si sus posibles uniones </a:t>
            </a:r>
            <a:r>
              <a:rPr lang="es-ES" sz="1700" dirty="0" smtClean="0">
                <a:latin typeface="Times New Roman" pitchFamily="18" charset="0"/>
                <a:cs typeface="Times New Roman" pitchFamily="18" charset="0"/>
              </a:rPr>
              <a:t>químicas,</a:t>
            </a:r>
            <a:r>
              <a:rPr lang="es-ES" sz="1700" dirty="0" smtClean="0">
                <a:latin typeface="Times New Roman" pitchFamily="18" charset="0"/>
                <a:cs typeface="Times New Roman" pitchFamily="18" charset="0"/>
              </a:rPr>
              <a:t> </a:t>
            </a:r>
            <a:r>
              <a:rPr lang="es-ES" sz="1700" dirty="0" smtClean="0">
                <a:latin typeface="Times New Roman" pitchFamily="18" charset="0"/>
                <a:cs typeface="Times New Roman" pitchFamily="18" charset="0"/>
              </a:rPr>
              <a:t>subsisten </a:t>
            </a:r>
            <a:r>
              <a:rPr lang="es-ES" sz="1700" dirty="0" smtClean="0">
                <a:latin typeface="Times New Roman" pitchFamily="18" charset="0"/>
                <a:cs typeface="Times New Roman" pitchFamily="18" charset="0"/>
              </a:rPr>
              <a:t>interacciones mas </a:t>
            </a:r>
            <a:r>
              <a:rPr lang="es-ES" sz="1700" dirty="0" smtClean="0">
                <a:latin typeface="Times New Roman" pitchFamily="18" charset="0"/>
                <a:cs typeface="Times New Roman" pitchFamily="18" charset="0"/>
              </a:rPr>
              <a:t>débiles </a:t>
            </a:r>
            <a:r>
              <a:rPr lang="es-ES" sz="1700" dirty="0" smtClean="0">
                <a:latin typeface="Times New Roman" pitchFamily="18" charset="0"/>
                <a:cs typeface="Times New Roman" pitchFamily="18" charset="0"/>
              </a:rPr>
              <a:t>y de largo </a:t>
            </a:r>
            <a:r>
              <a:rPr lang="es-ES" sz="1700" dirty="0" smtClean="0">
                <a:latin typeface="Times New Roman" pitchFamily="18" charset="0"/>
                <a:cs typeface="Times New Roman" pitchFamily="18" charset="0"/>
              </a:rPr>
              <a:t>alcance entre ellos. </a:t>
            </a:r>
          </a:p>
          <a:p>
            <a:endParaRPr lang="es-ES" sz="1700" dirty="0" smtClean="0">
              <a:latin typeface="Times New Roman" pitchFamily="18" charset="0"/>
              <a:cs typeface="Times New Roman" pitchFamily="18" charset="0"/>
            </a:endParaRPr>
          </a:p>
          <a:p>
            <a:r>
              <a:rPr lang="es-ES" sz="1700" dirty="0" smtClean="0">
                <a:latin typeface="Times New Roman" pitchFamily="18" charset="0"/>
                <a:cs typeface="Times New Roman" pitchFamily="18" charset="0"/>
              </a:rPr>
              <a:t>Dichas </a:t>
            </a:r>
            <a:r>
              <a:rPr lang="es-ES" sz="1700" dirty="0" smtClean="0">
                <a:latin typeface="Times New Roman" pitchFamily="18" charset="0"/>
                <a:cs typeface="Times New Roman" pitchFamily="18" charset="0"/>
              </a:rPr>
              <a:t>fuerzas tienen dos </a:t>
            </a:r>
            <a:r>
              <a:rPr lang="es-ES" sz="1700" dirty="0" smtClean="0">
                <a:latin typeface="Times New Roman" pitchFamily="18" charset="0"/>
                <a:cs typeface="Times New Roman" pitchFamily="18" charset="0"/>
              </a:rPr>
              <a:t>orígenes.</a:t>
            </a:r>
          </a:p>
          <a:p>
            <a:pPr marL="342900" indent="-342900">
              <a:buAutoNum type="alphaUcParenR"/>
            </a:pPr>
            <a:r>
              <a:rPr lang="es-ES" sz="1700" dirty="0" smtClean="0">
                <a:latin typeface="Times New Roman" pitchFamily="18" charset="0"/>
                <a:cs typeface="Times New Roman" pitchFamily="18" charset="0"/>
              </a:rPr>
              <a:t>Cuando </a:t>
            </a:r>
            <a:r>
              <a:rPr lang="es-ES" sz="1700" dirty="0" smtClean="0">
                <a:latin typeface="Times New Roman" pitchFamily="18" charset="0"/>
                <a:cs typeface="Times New Roman" pitchFamily="18" charset="0"/>
              </a:rPr>
              <a:t>una </a:t>
            </a:r>
            <a:r>
              <a:rPr lang="es-ES" sz="1700" dirty="0" smtClean="0">
                <a:latin typeface="Times New Roman" pitchFamily="18" charset="0"/>
                <a:cs typeface="Times New Roman" pitchFamily="18" charset="0"/>
              </a:rPr>
              <a:t>molécula </a:t>
            </a:r>
            <a:r>
              <a:rPr lang="es-ES" sz="1700" dirty="0" smtClean="0">
                <a:latin typeface="Times New Roman" pitchFamily="18" charset="0"/>
                <a:cs typeface="Times New Roman" pitchFamily="18" charset="0"/>
              </a:rPr>
              <a:t>tiene una </a:t>
            </a:r>
            <a:r>
              <a:rPr lang="es-ES" sz="1700" dirty="0" smtClean="0">
                <a:latin typeface="Times New Roman" pitchFamily="18" charset="0"/>
                <a:cs typeface="Times New Roman" pitchFamily="18" charset="0"/>
              </a:rPr>
              <a:t>distribución </a:t>
            </a:r>
            <a:r>
              <a:rPr lang="es-ES" sz="1700" b="1" i="1" dirty="0" smtClean="0">
                <a:solidFill>
                  <a:srgbClr val="FF0000"/>
                </a:solidFill>
                <a:latin typeface="Times New Roman" pitchFamily="18" charset="0"/>
                <a:cs typeface="Times New Roman" pitchFamily="18" charset="0"/>
              </a:rPr>
              <a:t>heteropolar</a:t>
            </a:r>
            <a:r>
              <a:rPr lang="es-ES" sz="1700" b="1" i="1" dirty="0" smtClean="0">
                <a:solidFill>
                  <a:srgbClr val="00B050"/>
                </a:solidFill>
                <a:latin typeface="Times New Roman" pitchFamily="18" charset="0"/>
                <a:cs typeface="Times New Roman" pitchFamily="18" charset="0"/>
              </a:rPr>
              <a:t> </a:t>
            </a:r>
            <a:r>
              <a:rPr lang="es-ES" sz="1700" dirty="0" smtClean="0">
                <a:latin typeface="Times New Roman" pitchFamily="18" charset="0"/>
                <a:cs typeface="Times New Roman" pitchFamily="18" charset="0"/>
              </a:rPr>
              <a:t>de </a:t>
            </a:r>
            <a:r>
              <a:rPr lang="es-ES" sz="1700" dirty="0" smtClean="0">
                <a:latin typeface="Times New Roman" pitchFamily="18" charset="0"/>
                <a:cs typeface="Times New Roman" pitchFamily="18" charset="0"/>
              </a:rPr>
              <a:t>electrones </a:t>
            </a:r>
            <a:r>
              <a:rPr lang="es-ES" sz="1700" dirty="0" err="1" smtClean="0">
                <a:latin typeface="Times New Roman" pitchFamily="18" charset="0"/>
                <a:cs typeface="Times New Roman" pitchFamily="18" charset="0"/>
              </a:rPr>
              <a:t>i.e.</a:t>
            </a:r>
            <a:r>
              <a:rPr lang="es-ES" sz="1700" dirty="0" smtClean="0">
                <a:latin typeface="Times New Roman" pitchFamily="18" charset="0"/>
                <a:cs typeface="Times New Roman" pitchFamily="18" charset="0"/>
              </a:rPr>
              <a:t>  cuando </a:t>
            </a:r>
            <a:r>
              <a:rPr lang="es-ES" sz="1700" dirty="0" smtClean="0">
                <a:latin typeface="Times New Roman" pitchFamily="18" charset="0"/>
                <a:cs typeface="Times New Roman" pitchFamily="18" charset="0"/>
              </a:rPr>
              <a:t>tiene </a:t>
            </a:r>
            <a:r>
              <a:rPr lang="es-ES" sz="1700" dirty="0" smtClean="0">
                <a:latin typeface="Times New Roman" pitchFamily="18" charset="0"/>
                <a:cs typeface="Times New Roman" pitchFamily="18" charset="0"/>
              </a:rPr>
              <a:t>un </a:t>
            </a:r>
            <a:r>
              <a:rPr lang="es-ES" sz="1700" b="1" dirty="0" smtClean="0">
                <a:solidFill>
                  <a:srgbClr val="FF0000"/>
                </a:solidFill>
                <a:latin typeface="Times New Roman" pitchFamily="18" charset="0"/>
                <a:cs typeface="Times New Roman" pitchFamily="18" charset="0"/>
              </a:rPr>
              <a:t>momento </a:t>
            </a:r>
            <a:r>
              <a:rPr lang="es-ES" sz="1700" b="1" dirty="0" smtClean="0">
                <a:solidFill>
                  <a:srgbClr val="FF0000"/>
                </a:solidFill>
                <a:latin typeface="Times New Roman" pitchFamily="18" charset="0"/>
                <a:cs typeface="Times New Roman" pitchFamily="18" charset="0"/>
              </a:rPr>
              <a:t>dipolar </a:t>
            </a:r>
            <a:r>
              <a:rPr lang="es-ES" sz="1700" b="1" dirty="0" smtClean="0">
                <a:solidFill>
                  <a:srgbClr val="FF0000"/>
                </a:solidFill>
                <a:latin typeface="Times New Roman" pitchFamily="18" charset="0"/>
                <a:cs typeface="Times New Roman" pitchFamily="18" charset="0"/>
              </a:rPr>
              <a:t>eléctrico permanente</a:t>
            </a:r>
            <a:r>
              <a:rPr lang="es-ES" sz="1700" dirty="0" smtClean="0">
                <a:latin typeface="Times New Roman" pitchFamily="18" charset="0"/>
                <a:cs typeface="Times New Roman" pitchFamily="18" charset="0"/>
              </a:rPr>
              <a:t> </a:t>
            </a:r>
            <a:r>
              <a:rPr lang="es-ES" sz="1700" dirty="0" smtClean="0">
                <a:latin typeface="Times New Roman" pitchFamily="18" charset="0"/>
                <a:cs typeface="Times New Roman" pitchFamily="18" charset="0"/>
              </a:rPr>
              <a:t>existe una fuerza de largo alcance debida a los </a:t>
            </a:r>
            <a:r>
              <a:rPr lang="es-ES" sz="1700" dirty="0" smtClean="0">
                <a:latin typeface="Times New Roman" pitchFamily="18" charset="0"/>
                <a:cs typeface="Times New Roman" pitchFamily="18" charset="0"/>
              </a:rPr>
              <a:t>campos </a:t>
            </a:r>
            <a:r>
              <a:rPr lang="es-ES" sz="1700" dirty="0" err="1" smtClean="0">
                <a:latin typeface="Times New Roman" pitchFamily="18" charset="0"/>
                <a:cs typeface="Times New Roman" pitchFamily="18" charset="0"/>
              </a:rPr>
              <a:t>electricos</a:t>
            </a:r>
            <a:r>
              <a:rPr lang="es-ES" sz="1700" dirty="0" smtClean="0">
                <a:latin typeface="Times New Roman" pitchFamily="18" charset="0"/>
                <a:cs typeface="Times New Roman" pitchFamily="18" charset="0"/>
              </a:rPr>
              <a:t> </a:t>
            </a:r>
            <a:r>
              <a:rPr lang="es-ES" sz="1700" dirty="0" smtClean="0">
                <a:latin typeface="Times New Roman" pitchFamily="18" charset="0"/>
                <a:cs typeface="Times New Roman" pitchFamily="18" charset="0"/>
              </a:rPr>
              <a:t>asociados con dicha </a:t>
            </a:r>
            <a:r>
              <a:rPr lang="es-ES" sz="1700" dirty="0" smtClean="0">
                <a:latin typeface="Times New Roman" pitchFamily="18" charset="0"/>
                <a:cs typeface="Times New Roman" pitchFamily="18" charset="0"/>
              </a:rPr>
              <a:t>distribución. </a:t>
            </a:r>
          </a:p>
          <a:p>
            <a:pPr marL="342900" indent="-342900"/>
            <a:endParaRPr lang="es-ES" sz="1700" dirty="0" smtClean="0">
              <a:latin typeface="Times New Roman" pitchFamily="18" charset="0"/>
              <a:cs typeface="Times New Roman" pitchFamily="18" charset="0"/>
            </a:endParaRPr>
          </a:p>
          <a:p>
            <a:pPr marL="342900" indent="-342900"/>
            <a:r>
              <a:rPr lang="es-ES" sz="1700" dirty="0" smtClean="0">
                <a:latin typeface="Times New Roman" pitchFamily="18" charset="0"/>
                <a:cs typeface="Times New Roman" pitchFamily="18" charset="0"/>
              </a:rPr>
              <a:t>Un </a:t>
            </a:r>
            <a:r>
              <a:rPr lang="es-ES" sz="1700" dirty="0" smtClean="0">
                <a:latin typeface="Times New Roman" pitchFamily="18" charset="0"/>
                <a:cs typeface="Times New Roman" pitchFamily="18" charset="0"/>
              </a:rPr>
              <a:t>ejemplo es la </a:t>
            </a:r>
            <a:r>
              <a:rPr lang="es-ES" sz="1700" dirty="0" smtClean="0">
                <a:latin typeface="Times New Roman" pitchFamily="18" charset="0"/>
                <a:cs typeface="Times New Roman" pitchFamily="18" charset="0"/>
              </a:rPr>
              <a:t>molécula </a:t>
            </a:r>
            <a:r>
              <a:rPr lang="es-ES" sz="1700" dirty="0" smtClean="0">
                <a:latin typeface="Times New Roman" pitchFamily="18" charset="0"/>
                <a:cs typeface="Times New Roman" pitchFamily="18" charset="0"/>
              </a:rPr>
              <a:t>de agua, en la cual </a:t>
            </a:r>
            <a:r>
              <a:rPr lang="es-ES" sz="1700" dirty="0" smtClean="0">
                <a:latin typeface="Times New Roman" pitchFamily="18" charset="0"/>
                <a:cs typeface="Times New Roman" pitchFamily="18" charset="0"/>
              </a:rPr>
              <a:t>hay una </a:t>
            </a:r>
            <a:r>
              <a:rPr lang="es-ES" sz="1700" dirty="0" smtClean="0">
                <a:latin typeface="Times New Roman" pitchFamily="18" charset="0"/>
                <a:cs typeface="Times New Roman" pitchFamily="18" charset="0"/>
              </a:rPr>
              <a:t>transferencia neta de carga desde los </a:t>
            </a:r>
            <a:r>
              <a:rPr lang="es-ES" sz="1700" dirty="0" smtClean="0">
                <a:latin typeface="Times New Roman" pitchFamily="18" charset="0"/>
                <a:cs typeface="Times New Roman" pitchFamily="18" charset="0"/>
              </a:rPr>
              <a:t>átomos </a:t>
            </a:r>
            <a:r>
              <a:rPr lang="es-ES" sz="1700" dirty="0" smtClean="0">
                <a:latin typeface="Times New Roman" pitchFamily="18" charset="0"/>
                <a:cs typeface="Times New Roman" pitchFamily="18" charset="0"/>
              </a:rPr>
              <a:t>de hidrogeno al oxigeno. </a:t>
            </a:r>
            <a:endParaRPr lang="en-US" sz="1700" b="1" dirty="0" smtClean="0">
              <a:latin typeface="Times New Roman" pitchFamily="18" charset="0"/>
              <a:cs typeface="Times New Roman" pitchFamily="18" charset="0"/>
            </a:endParaRPr>
          </a:p>
        </p:txBody>
      </p:sp>
      <p:pic>
        <p:nvPicPr>
          <p:cNvPr id="49156" name="Picture 4" descr="17: Dipole moment vector of a water molecule. | Download Scientific Diagram"/>
          <p:cNvPicPr>
            <a:picLocks noChangeAspect="1" noChangeArrowheads="1"/>
          </p:cNvPicPr>
          <p:nvPr/>
        </p:nvPicPr>
        <p:blipFill>
          <a:blip r:embed="rId2"/>
          <a:srcRect/>
          <a:stretch>
            <a:fillRect/>
          </a:stretch>
        </p:blipFill>
        <p:spPr bwMode="auto">
          <a:xfrm>
            <a:off x="781217" y="3924407"/>
            <a:ext cx="2011680" cy="1918543"/>
          </a:xfrm>
          <a:prstGeom prst="rect">
            <a:avLst/>
          </a:prstGeom>
          <a:noFill/>
        </p:spPr>
      </p:pic>
      <p:sp>
        <p:nvSpPr>
          <p:cNvPr id="5" name="Rectangle 4"/>
          <p:cNvSpPr/>
          <p:nvPr/>
        </p:nvSpPr>
        <p:spPr>
          <a:xfrm>
            <a:off x="2868328" y="3826749"/>
            <a:ext cx="8142973" cy="1138773"/>
          </a:xfrm>
          <a:prstGeom prst="rect">
            <a:avLst/>
          </a:prstGeom>
        </p:spPr>
        <p:txBody>
          <a:bodyPr wrap="square">
            <a:spAutoFit/>
          </a:bodyPr>
          <a:lstStyle/>
          <a:p>
            <a:r>
              <a:rPr lang="es-UY" sz="1700" dirty="0" smtClean="0">
                <a:latin typeface="Times New Roman" pitchFamily="18" charset="0"/>
                <a:cs typeface="Times New Roman" pitchFamily="18" charset="0"/>
              </a:rPr>
              <a:t>El campo eléctrico</a:t>
            </a:r>
            <a:r>
              <a:rPr lang="es-UY" sz="1700" dirty="0" smtClean="0">
                <a:latin typeface="Times New Roman" pitchFamily="18" charset="0"/>
                <a:cs typeface="Times New Roman" pitchFamily="18" charset="0"/>
              </a:rPr>
              <a:t> </a:t>
            </a:r>
            <a:r>
              <a:rPr lang="es-UY" sz="1700" dirty="0" smtClean="0">
                <a:latin typeface="Times New Roman" pitchFamily="18" charset="0"/>
                <a:cs typeface="Times New Roman" pitchFamily="18" charset="0"/>
              </a:rPr>
              <a:t>dipolar que resulta de ello atrae tanto a iones cargados positivamente como negativamente, dependiendo de la orientación de la molécula da agua. </a:t>
            </a:r>
          </a:p>
          <a:p>
            <a:r>
              <a:rPr lang="es-UY" sz="1700" dirty="0" smtClean="0">
                <a:latin typeface="Times New Roman" pitchFamily="18" charset="0"/>
                <a:cs typeface="Times New Roman" pitchFamily="18" charset="0"/>
              </a:rPr>
              <a:t>Esto explica porque el agua es tan buen solvente para las moléculas polares y las moléculas con uniones iónicas (sales).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blinds(horizontal)">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Effect transition="in" filter="blinds(horizontal)">
                                      <p:cBhvr>
                                        <p:cTn id="17" dur="500"/>
                                        <p:tgtEl>
                                          <p:spTgt spid="8">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xEl>
                                              <p:pRg st="5" end="5"/>
                                            </p:txEl>
                                          </p:spTgt>
                                        </p:tgtEl>
                                        <p:attrNameLst>
                                          <p:attrName>style.visibility</p:attrName>
                                        </p:attrNameLst>
                                      </p:cBhvr>
                                      <p:to>
                                        <p:strVal val="visible"/>
                                      </p:to>
                                    </p:set>
                                    <p:animEffect transition="in" filter="blinds(horizontal)">
                                      <p:cBhvr>
                                        <p:cTn id="22" dur="500"/>
                                        <p:tgtEl>
                                          <p:spTgt spid="8">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xEl>
                                              <p:pRg st="7" end="7"/>
                                            </p:txEl>
                                          </p:spTgt>
                                        </p:tgtEl>
                                        <p:attrNameLst>
                                          <p:attrName>style.visibility</p:attrName>
                                        </p:attrNameLst>
                                      </p:cBhvr>
                                      <p:to>
                                        <p:strVal val="visible"/>
                                      </p:to>
                                    </p:set>
                                    <p:animEffect transition="in" filter="blinds(horizontal)">
                                      <p:cBhvr>
                                        <p:cTn id="27" dur="500"/>
                                        <p:tgtEl>
                                          <p:spTgt spid="8">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9156"/>
                                        </p:tgtEl>
                                        <p:attrNameLst>
                                          <p:attrName>style.visibility</p:attrName>
                                        </p:attrNameLst>
                                      </p:cBhvr>
                                      <p:to>
                                        <p:strVal val="visible"/>
                                      </p:to>
                                    </p:set>
                                    <p:animEffect transition="in" filter="box(in)">
                                      <p:cBhvr>
                                        <p:cTn id="32" dur="500"/>
                                        <p:tgtEl>
                                          <p:spTgt spid="4915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Effect transition="in" filter="blinds(horizontal)">
                                      <p:cBhvr>
                                        <p:cTn id="37" dur="500"/>
                                        <p:tgtEl>
                                          <p:spTgt spid="5">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
                                            <p:txEl>
                                              <p:pRg st="1" end="1"/>
                                            </p:txEl>
                                          </p:spTgt>
                                        </p:tgtEl>
                                        <p:attrNameLst>
                                          <p:attrName>style.visibility</p:attrName>
                                        </p:attrNameLst>
                                      </p:cBhvr>
                                      <p:to>
                                        <p:strVal val="visible"/>
                                      </p:to>
                                    </p:set>
                                    <p:animEffect transition="in" filter="blinds(horizontal)">
                                      <p:cBhvr>
                                        <p:cTn id="4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1013352"/>
            <a:ext cx="11261558" cy="5709255"/>
          </a:xfrm>
          <a:prstGeom prst="rect">
            <a:avLst/>
          </a:prstGeom>
        </p:spPr>
        <p:txBody>
          <a:bodyPr wrap="square">
            <a:spAutoFit/>
          </a:bodyPr>
          <a:lstStyle/>
          <a:p>
            <a:r>
              <a:rPr lang="es-ES" sz="1700" dirty="0" smtClean="0">
                <a:latin typeface="Times New Roman" pitchFamily="18" charset="0"/>
                <a:cs typeface="Times New Roman" pitchFamily="18" charset="0"/>
              </a:rPr>
              <a:t>B</a:t>
            </a:r>
            <a:r>
              <a:rPr lang="es-ES" sz="1700" dirty="0" smtClean="0">
                <a:latin typeface="Times New Roman" pitchFamily="18" charset="0"/>
                <a:cs typeface="Times New Roman" pitchFamily="18" charset="0"/>
              </a:rPr>
              <a:t>) Otra fuerza de largo alcance es </a:t>
            </a:r>
            <a:r>
              <a:rPr lang="es-ES" sz="1700" b="1" dirty="0" smtClean="0">
                <a:solidFill>
                  <a:srgbClr val="FF0000"/>
                </a:solidFill>
                <a:latin typeface="Times New Roman" pitchFamily="18" charset="0"/>
                <a:cs typeface="Times New Roman" pitchFamily="18" charset="0"/>
              </a:rPr>
              <a:t>la </a:t>
            </a:r>
            <a:r>
              <a:rPr lang="es-ES" sz="1700" b="1" i="1" dirty="0" smtClean="0">
                <a:solidFill>
                  <a:srgbClr val="FF0000"/>
                </a:solidFill>
                <a:latin typeface="Times New Roman" pitchFamily="18" charset="0"/>
                <a:cs typeface="Times New Roman" pitchFamily="18" charset="0"/>
              </a:rPr>
              <a:t>fuerza de van der Waals</a:t>
            </a:r>
            <a:r>
              <a:rPr lang="es-ES" sz="1700" i="1" dirty="0" smtClean="0">
                <a:latin typeface="Times New Roman" pitchFamily="18" charset="0"/>
                <a:cs typeface="Times New Roman" pitchFamily="18" charset="0"/>
              </a:rPr>
              <a:t>, </a:t>
            </a:r>
            <a:r>
              <a:rPr lang="es-ES" sz="1700" dirty="0" smtClean="0">
                <a:latin typeface="Times New Roman" pitchFamily="18" charset="0"/>
                <a:cs typeface="Times New Roman" pitchFamily="18" charset="0"/>
              </a:rPr>
              <a:t>que es una </a:t>
            </a:r>
            <a:r>
              <a:rPr lang="es-ES" sz="1700" dirty="0" smtClean="0">
                <a:latin typeface="Times New Roman" pitchFamily="18" charset="0"/>
                <a:cs typeface="Times New Roman" pitchFamily="18" charset="0"/>
              </a:rPr>
              <a:t>atracción débil </a:t>
            </a:r>
            <a:r>
              <a:rPr lang="es-ES" sz="1700" dirty="0" smtClean="0">
                <a:latin typeface="Times New Roman" pitchFamily="18" charset="0"/>
                <a:cs typeface="Times New Roman" pitchFamily="18" charset="0"/>
              </a:rPr>
              <a:t>que </a:t>
            </a:r>
            <a:r>
              <a:rPr lang="es-ES" sz="1700" dirty="0" smtClean="0">
                <a:latin typeface="Times New Roman" pitchFamily="18" charset="0"/>
                <a:cs typeface="Times New Roman" pitchFamily="18" charset="0"/>
              </a:rPr>
              <a:t>se ejerce </a:t>
            </a:r>
            <a:r>
              <a:rPr lang="es-ES" sz="1700" dirty="0" smtClean="0">
                <a:latin typeface="Times New Roman" pitchFamily="18" charset="0"/>
                <a:cs typeface="Times New Roman" pitchFamily="18" charset="0"/>
              </a:rPr>
              <a:t>entre toda clase de </a:t>
            </a:r>
            <a:r>
              <a:rPr lang="es-ES" sz="1700" dirty="0" smtClean="0">
                <a:latin typeface="Times New Roman" pitchFamily="18" charset="0"/>
                <a:cs typeface="Times New Roman" pitchFamily="18" charset="0"/>
              </a:rPr>
              <a:t>átomos </a:t>
            </a:r>
            <a:r>
              <a:rPr lang="es-ES" sz="1700" dirty="0" smtClean="0">
                <a:latin typeface="Times New Roman" pitchFamily="18" charset="0"/>
                <a:cs typeface="Times New Roman" pitchFamily="18" charset="0"/>
              </a:rPr>
              <a:t>o </a:t>
            </a:r>
            <a:r>
              <a:rPr lang="es-ES" sz="1700" dirty="0" smtClean="0">
                <a:latin typeface="Times New Roman" pitchFamily="18" charset="0"/>
                <a:cs typeface="Times New Roman" pitchFamily="18" charset="0"/>
              </a:rPr>
              <a:t>moléculas </a:t>
            </a:r>
            <a:r>
              <a:rPr lang="es-ES" sz="1700" dirty="0" smtClean="0">
                <a:latin typeface="Times New Roman" pitchFamily="18" charset="0"/>
                <a:cs typeface="Times New Roman" pitchFamily="18" charset="0"/>
              </a:rPr>
              <a:t>no polares. </a:t>
            </a:r>
            <a:endParaRPr lang="es-ES" sz="1700" dirty="0" smtClean="0">
              <a:latin typeface="Times New Roman" pitchFamily="18" charset="0"/>
              <a:cs typeface="Times New Roman" pitchFamily="18" charset="0"/>
            </a:endParaRPr>
          </a:p>
          <a:p>
            <a:endParaRPr lang="es-ES" sz="1700" dirty="0" smtClean="0">
              <a:latin typeface="Times New Roman" pitchFamily="18" charset="0"/>
              <a:cs typeface="Times New Roman" pitchFamily="18" charset="0"/>
            </a:endParaRPr>
          </a:p>
          <a:p>
            <a:r>
              <a:rPr lang="es-ES" sz="1700" dirty="0" smtClean="0">
                <a:latin typeface="Times New Roman" pitchFamily="18" charset="0"/>
                <a:cs typeface="Times New Roman" pitchFamily="18" charset="0"/>
              </a:rPr>
              <a:t>Las</a:t>
            </a:r>
            <a:r>
              <a:rPr lang="es-ES" sz="1700" dirty="0" smtClean="0">
                <a:latin typeface="Times New Roman" pitchFamily="18" charset="0"/>
                <a:cs typeface="Times New Roman" pitchFamily="18" charset="0"/>
              </a:rPr>
              <a:t> fuerzas de van der </a:t>
            </a:r>
            <a:r>
              <a:rPr lang="es-ES" sz="1700" dirty="0" smtClean="0">
                <a:latin typeface="Times New Roman" pitchFamily="18" charset="0"/>
                <a:cs typeface="Times New Roman" pitchFamily="18" charset="0"/>
              </a:rPr>
              <a:t>Waals </a:t>
            </a:r>
            <a:r>
              <a:rPr lang="es-ES" sz="1700" dirty="0" smtClean="0">
                <a:latin typeface="Times New Roman" pitchFamily="18" charset="0"/>
                <a:cs typeface="Times New Roman" pitchFamily="18" charset="0"/>
              </a:rPr>
              <a:t>son muy pequeñas, ya que caen con la distancia como </a:t>
            </a:r>
            <a:r>
              <a:rPr lang="es-ES" sz="1700" i="1" dirty="0" smtClean="0">
                <a:latin typeface="Times New Roman" pitchFamily="18" charset="0"/>
                <a:cs typeface="Times New Roman" pitchFamily="18" charset="0"/>
              </a:rPr>
              <a:t>r</a:t>
            </a:r>
            <a:r>
              <a:rPr lang="es-ES" sz="1700" baseline="30000" dirty="0" smtClean="0">
                <a:latin typeface="Times New Roman" pitchFamily="18" charset="0"/>
                <a:cs typeface="Times New Roman" pitchFamily="18" charset="0"/>
                <a:sym typeface="Symbol"/>
              </a:rPr>
              <a:t>7</a:t>
            </a:r>
            <a:r>
              <a:rPr lang="es-ES" sz="1700" dirty="0" smtClean="0">
                <a:latin typeface="Times New Roman" pitchFamily="18" charset="0"/>
                <a:cs typeface="Times New Roman" pitchFamily="18" charset="0"/>
                <a:sym typeface="Symbol"/>
              </a:rPr>
              <a:t>, </a:t>
            </a:r>
            <a:r>
              <a:rPr lang="es-ES" sz="1700" dirty="0" smtClean="0">
                <a:latin typeface="Times New Roman" pitchFamily="18" charset="0"/>
                <a:cs typeface="Times New Roman" pitchFamily="18" charset="0"/>
              </a:rPr>
              <a:t> y las energías cohesivas asociadas  son apenas del orden de  </a:t>
            </a:r>
            <a:r>
              <a:rPr lang="es-ES" sz="1700" b="1" dirty="0" smtClean="0">
                <a:solidFill>
                  <a:srgbClr val="FF0000"/>
                </a:solidFill>
                <a:latin typeface="Times New Roman" pitchFamily="18" charset="0"/>
                <a:cs typeface="Times New Roman" pitchFamily="18" charset="0"/>
              </a:rPr>
              <a:t>0.1 eV.</a:t>
            </a:r>
          </a:p>
          <a:p>
            <a:r>
              <a:rPr lang="es-ES" sz="1700" dirty="0" smtClean="0">
                <a:latin typeface="Times New Roman" pitchFamily="18" charset="0"/>
                <a:cs typeface="Times New Roman" pitchFamily="18" charset="0"/>
              </a:rPr>
              <a:t>No obstante tienen efectos muy importantes; por ejemplo:</a:t>
            </a:r>
          </a:p>
          <a:p>
            <a:endParaRPr lang="es-ES" sz="1700" dirty="0" smtClean="0">
              <a:latin typeface="Times New Roman" pitchFamily="18" charset="0"/>
              <a:cs typeface="Times New Roman" pitchFamily="18" charset="0"/>
            </a:endParaRPr>
          </a:p>
          <a:p>
            <a:pPr>
              <a:buFont typeface="Wingdings" pitchFamily="2" charset="2"/>
              <a:buChar char="Ø"/>
            </a:pPr>
            <a:r>
              <a:rPr lang="es-ES" sz="1700" dirty="0" smtClean="0">
                <a:latin typeface="Times New Roman" pitchFamily="18" charset="0"/>
                <a:cs typeface="Times New Roman" pitchFamily="18" charset="0"/>
              </a:rPr>
              <a:t> Son </a:t>
            </a:r>
            <a:r>
              <a:rPr lang="es-ES" sz="1700" dirty="0" smtClean="0">
                <a:latin typeface="Times New Roman" pitchFamily="18" charset="0"/>
                <a:cs typeface="Times New Roman" pitchFamily="18" charset="0"/>
              </a:rPr>
              <a:t>las </a:t>
            </a:r>
            <a:r>
              <a:rPr lang="es-ES" sz="1700" dirty="0" smtClean="0">
                <a:latin typeface="Times New Roman" pitchFamily="18" charset="0"/>
                <a:cs typeface="Times New Roman" pitchFamily="18" charset="0"/>
              </a:rPr>
              <a:t>que </a:t>
            </a:r>
            <a:r>
              <a:rPr lang="es-ES" sz="1700" dirty="0" smtClean="0">
                <a:latin typeface="Times New Roman" pitchFamily="18" charset="0"/>
                <a:cs typeface="Times New Roman" pitchFamily="18" charset="0"/>
              </a:rPr>
              <a:t>dan </a:t>
            </a:r>
            <a:r>
              <a:rPr lang="es-ES" sz="1700" b="1" dirty="0" smtClean="0">
                <a:latin typeface="Times New Roman" pitchFamily="18" charset="0"/>
                <a:cs typeface="Times New Roman" pitchFamily="18" charset="0"/>
              </a:rPr>
              <a:t>cohesión </a:t>
            </a:r>
            <a:r>
              <a:rPr lang="es-ES" sz="1700" b="1" dirty="0" smtClean="0">
                <a:latin typeface="Times New Roman" pitchFamily="18" charset="0"/>
                <a:cs typeface="Times New Roman" pitchFamily="18" charset="0"/>
              </a:rPr>
              <a:t>a </a:t>
            </a:r>
            <a:r>
              <a:rPr lang="es-ES" sz="1700" b="1" dirty="0" smtClean="0">
                <a:latin typeface="Times New Roman" pitchFamily="18" charset="0"/>
                <a:cs typeface="Times New Roman" pitchFamily="18" charset="0"/>
              </a:rPr>
              <a:t>los líquidos </a:t>
            </a:r>
            <a:r>
              <a:rPr lang="es-ES" sz="1700" b="1" dirty="0" smtClean="0">
                <a:latin typeface="Times New Roman" pitchFamily="18" charset="0"/>
                <a:cs typeface="Times New Roman" pitchFamily="18" charset="0"/>
              </a:rPr>
              <a:t>no polares </a:t>
            </a:r>
            <a:r>
              <a:rPr lang="es-ES" sz="1700" dirty="0" smtClean="0">
                <a:latin typeface="Times New Roman" pitchFamily="18" charset="0"/>
                <a:cs typeface="Times New Roman" pitchFamily="18" charset="0"/>
              </a:rPr>
              <a:t>(como el aire liquido y la nafta). </a:t>
            </a:r>
            <a:endParaRPr lang="es-ES" sz="1700" dirty="0" smtClean="0">
              <a:latin typeface="Times New Roman" pitchFamily="18" charset="0"/>
              <a:cs typeface="Times New Roman" pitchFamily="18" charset="0"/>
            </a:endParaRPr>
          </a:p>
          <a:p>
            <a:r>
              <a:rPr lang="es-ES" sz="1700" dirty="0" smtClean="0">
                <a:latin typeface="Times New Roman" pitchFamily="18" charset="0"/>
                <a:cs typeface="Times New Roman" pitchFamily="18" charset="0"/>
              </a:rPr>
              <a:t>Tales líquidos </a:t>
            </a:r>
            <a:r>
              <a:rPr lang="es-ES" sz="1700" dirty="0" smtClean="0">
                <a:latin typeface="Times New Roman" pitchFamily="18" charset="0"/>
                <a:cs typeface="Times New Roman" pitchFamily="18" charset="0"/>
              </a:rPr>
              <a:t>tienen un punto de </a:t>
            </a:r>
            <a:r>
              <a:rPr lang="es-ES" sz="1700" dirty="0" smtClean="0">
                <a:latin typeface="Times New Roman" pitchFamily="18" charset="0"/>
                <a:cs typeface="Times New Roman" pitchFamily="18" charset="0"/>
              </a:rPr>
              <a:t>ebullición</a:t>
            </a:r>
            <a:r>
              <a:rPr lang="es-ES" sz="1700" dirty="0" smtClean="0">
                <a:latin typeface="Times New Roman" pitchFamily="18" charset="0"/>
                <a:cs typeface="Times New Roman" pitchFamily="18" charset="0"/>
              </a:rPr>
              <a:t> </a:t>
            </a:r>
            <a:r>
              <a:rPr lang="es-ES" sz="1700" dirty="0" smtClean="0">
                <a:latin typeface="Times New Roman" pitchFamily="18" charset="0"/>
                <a:cs typeface="Times New Roman" pitchFamily="18" charset="0"/>
              </a:rPr>
              <a:t>bajo</a:t>
            </a:r>
            <a:r>
              <a:rPr lang="es-ES" sz="1700" dirty="0" smtClean="0">
                <a:latin typeface="Times New Roman" pitchFamily="18" charset="0"/>
                <a:cs typeface="Times New Roman" pitchFamily="18" charset="0"/>
              </a:rPr>
              <a:t>, </a:t>
            </a:r>
            <a:r>
              <a:rPr lang="es-ES" sz="1700" dirty="0" smtClean="0">
                <a:latin typeface="Times New Roman" pitchFamily="18" charset="0"/>
                <a:cs typeface="Times New Roman" pitchFamily="18" charset="0"/>
              </a:rPr>
              <a:t>al ser </a:t>
            </a:r>
            <a:r>
              <a:rPr lang="es-ES" sz="1700" dirty="0" smtClean="0">
                <a:latin typeface="Times New Roman" pitchFamily="18" charset="0"/>
                <a:cs typeface="Times New Roman" pitchFamily="18" charset="0"/>
              </a:rPr>
              <a:t>las </a:t>
            </a:r>
            <a:r>
              <a:rPr lang="es-ES" sz="1700" dirty="0" smtClean="0">
                <a:latin typeface="Times New Roman" pitchFamily="18" charset="0"/>
                <a:cs typeface="Times New Roman" pitchFamily="18" charset="0"/>
              </a:rPr>
              <a:t>energías </a:t>
            </a:r>
            <a:r>
              <a:rPr lang="es-ES" sz="1700" dirty="0" smtClean="0">
                <a:latin typeface="Times New Roman" pitchFamily="18" charset="0"/>
                <a:cs typeface="Times New Roman" pitchFamily="18" charset="0"/>
              </a:rPr>
              <a:t>de </a:t>
            </a:r>
            <a:r>
              <a:rPr lang="es-ES" sz="1700" dirty="0" smtClean="0">
                <a:latin typeface="Times New Roman" pitchFamily="18" charset="0"/>
                <a:cs typeface="Times New Roman" pitchFamily="18" charset="0"/>
              </a:rPr>
              <a:t>unión </a:t>
            </a:r>
            <a:r>
              <a:rPr lang="es-ES" sz="1700" dirty="0" smtClean="0">
                <a:latin typeface="Times New Roman" pitchFamily="18" charset="0"/>
                <a:cs typeface="Times New Roman" pitchFamily="18" charset="0"/>
              </a:rPr>
              <a:t>debidas a las fuerzas de van der </a:t>
            </a:r>
            <a:r>
              <a:rPr lang="es-ES" sz="1700" dirty="0" smtClean="0">
                <a:latin typeface="Times New Roman" pitchFamily="18" charset="0"/>
                <a:cs typeface="Times New Roman" pitchFamily="18" charset="0"/>
              </a:rPr>
              <a:t>Waals muy bajas. </a:t>
            </a:r>
          </a:p>
          <a:p>
            <a:endParaRPr lang="es-ES" sz="800" dirty="0" smtClean="0">
              <a:latin typeface="Times New Roman" pitchFamily="18" charset="0"/>
              <a:cs typeface="Times New Roman" pitchFamily="18" charset="0"/>
            </a:endParaRPr>
          </a:p>
          <a:p>
            <a:pPr>
              <a:buFont typeface="Wingdings" pitchFamily="2" charset="2"/>
              <a:buChar char="Ø"/>
            </a:pPr>
            <a:r>
              <a:rPr lang="es-ES" sz="1700" dirty="0" smtClean="0">
                <a:latin typeface="Times New Roman" pitchFamily="18" charset="0"/>
                <a:cs typeface="Times New Roman" pitchFamily="18" charset="0"/>
              </a:rPr>
              <a:t> </a:t>
            </a:r>
            <a:r>
              <a:rPr lang="es-ES" sz="1700" dirty="0" smtClean="0">
                <a:latin typeface="Times New Roman" pitchFamily="18" charset="0"/>
                <a:cs typeface="Times New Roman" pitchFamily="18" charset="0"/>
              </a:rPr>
              <a:t>Explican a la </a:t>
            </a:r>
            <a:r>
              <a:rPr lang="es-ES" sz="1700" b="1" dirty="0" smtClean="0">
                <a:latin typeface="Times New Roman" pitchFamily="18" charset="0"/>
                <a:cs typeface="Times New Roman" pitchFamily="18" charset="0"/>
              </a:rPr>
              <a:t>tensión superficial </a:t>
            </a:r>
            <a:r>
              <a:rPr lang="es-ES" sz="1700" dirty="0" smtClean="0">
                <a:latin typeface="Times New Roman" pitchFamily="18" charset="0"/>
                <a:cs typeface="Times New Roman" pitchFamily="18" charset="0"/>
              </a:rPr>
              <a:t>de </a:t>
            </a:r>
            <a:r>
              <a:rPr lang="es-ES" sz="1700" dirty="0" smtClean="0">
                <a:latin typeface="Times New Roman" pitchFamily="18" charset="0"/>
                <a:cs typeface="Times New Roman" pitchFamily="18" charset="0"/>
              </a:rPr>
              <a:t>los </a:t>
            </a:r>
            <a:r>
              <a:rPr lang="es-ES" sz="1700" dirty="0" smtClean="0">
                <a:latin typeface="Times New Roman" pitchFamily="18" charset="0"/>
                <a:cs typeface="Times New Roman" pitchFamily="18" charset="0"/>
              </a:rPr>
              <a:t>líquidos. </a:t>
            </a:r>
          </a:p>
          <a:p>
            <a:r>
              <a:rPr lang="es-ES" sz="1700" dirty="0" smtClean="0">
                <a:latin typeface="Times New Roman" pitchFamily="18" charset="0"/>
                <a:cs typeface="Times New Roman" pitchFamily="18" charset="0"/>
              </a:rPr>
              <a:t>Los líquidos presentan </a:t>
            </a:r>
            <a:r>
              <a:rPr lang="es-ES" sz="1700" dirty="0" smtClean="0">
                <a:latin typeface="Times New Roman" pitchFamily="18" charset="0"/>
                <a:cs typeface="Times New Roman" pitchFamily="18" charset="0"/>
              </a:rPr>
              <a:t>una resistencia al aumentar su superficie, lo que </a:t>
            </a:r>
            <a:r>
              <a:rPr lang="es-ES" sz="1700" dirty="0" smtClean="0">
                <a:latin typeface="Times New Roman" pitchFamily="18" charset="0"/>
                <a:cs typeface="Times New Roman" pitchFamily="18" charset="0"/>
              </a:rPr>
              <a:t>permite </a:t>
            </a:r>
            <a:r>
              <a:rPr lang="es-ES" sz="1700" dirty="0" smtClean="0">
                <a:latin typeface="Times New Roman" pitchFamily="18" charset="0"/>
                <a:cs typeface="Times New Roman" pitchFamily="18" charset="0"/>
              </a:rPr>
              <a:t>a algunos </a:t>
            </a:r>
            <a:r>
              <a:rPr lang="es-ES" sz="1700" dirty="0" smtClean="0">
                <a:latin typeface="Times New Roman" pitchFamily="18" charset="0"/>
                <a:cs typeface="Times New Roman" pitchFamily="18" charset="0"/>
              </a:rPr>
              <a:t>insectos poder </a:t>
            </a:r>
            <a:r>
              <a:rPr lang="es-ES" sz="1700" dirty="0" smtClean="0">
                <a:latin typeface="Times New Roman" pitchFamily="18" charset="0"/>
                <a:cs typeface="Times New Roman" pitchFamily="18" charset="0"/>
              </a:rPr>
              <a:t>desplazarse por la superficie del agua sin hundirse. </a:t>
            </a:r>
            <a:endParaRPr lang="es-ES" sz="1700" dirty="0" smtClean="0">
              <a:latin typeface="Times New Roman" pitchFamily="18" charset="0"/>
              <a:cs typeface="Times New Roman" pitchFamily="18" charset="0"/>
            </a:endParaRPr>
          </a:p>
          <a:p>
            <a:endParaRPr lang="es-ES" sz="1700" dirty="0" smtClean="0">
              <a:latin typeface="Times New Roman" pitchFamily="18" charset="0"/>
              <a:cs typeface="Times New Roman" pitchFamily="18" charset="0"/>
            </a:endParaRPr>
          </a:p>
          <a:p>
            <a:pPr>
              <a:buFont typeface="Wingdings" pitchFamily="2" charset="2"/>
              <a:buChar char="Ø"/>
            </a:pPr>
            <a:r>
              <a:rPr lang="es-ES" sz="1700" dirty="0" smtClean="0">
                <a:latin typeface="Times New Roman" pitchFamily="18" charset="0"/>
                <a:cs typeface="Times New Roman" pitchFamily="18" charset="0"/>
              </a:rPr>
              <a:t>También son las fuerzas que se dan entre los líquidos y las </a:t>
            </a:r>
            <a:r>
              <a:rPr lang="es-ES" sz="1700" dirty="0" smtClean="0">
                <a:latin typeface="Times New Roman" pitchFamily="18" charset="0"/>
                <a:cs typeface="Times New Roman" pitchFamily="18" charset="0"/>
              </a:rPr>
              <a:t>superficies sólidas que entran en contacto con ellos, </a:t>
            </a:r>
            <a:r>
              <a:rPr lang="es-ES" sz="1700" dirty="0" smtClean="0">
                <a:latin typeface="Times New Roman" pitchFamily="18" charset="0"/>
                <a:cs typeface="Times New Roman" pitchFamily="18" charset="0"/>
              </a:rPr>
              <a:t>que combinadas con la </a:t>
            </a:r>
            <a:r>
              <a:rPr lang="es-ES" sz="1700" dirty="0" smtClean="0">
                <a:latin typeface="Times New Roman" pitchFamily="18" charset="0"/>
                <a:cs typeface="Times New Roman" pitchFamily="18" charset="0"/>
              </a:rPr>
              <a:t>tensión superficial, </a:t>
            </a:r>
            <a:r>
              <a:rPr lang="es-ES" sz="1700" dirty="0" smtClean="0">
                <a:latin typeface="Times New Roman" pitchFamily="18" charset="0"/>
                <a:cs typeface="Times New Roman" pitchFamily="18" charset="0"/>
              </a:rPr>
              <a:t>dan </a:t>
            </a:r>
            <a:r>
              <a:rPr lang="es-ES" sz="1700" dirty="0" smtClean="0">
                <a:latin typeface="Times New Roman" pitchFamily="18" charset="0"/>
                <a:cs typeface="Times New Roman" pitchFamily="18" charset="0"/>
              </a:rPr>
              <a:t>lugar </a:t>
            </a:r>
            <a:r>
              <a:rPr lang="es-ES" sz="1700" dirty="0" smtClean="0">
                <a:latin typeface="Times New Roman" pitchFamily="18" charset="0"/>
                <a:cs typeface="Times New Roman" pitchFamily="18" charset="0"/>
              </a:rPr>
              <a:t>al fenómeno de </a:t>
            </a:r>
            <a:r>
              <a:rPr lang="es-ES" sz="1700" b="1" dirty="0" smtClean="0">
                <a:latin typeface="Times New Roman" pitchFamily="18" charset="0"/>
                <a:cs typeface="Times New Roman" pitchFamily="18" charset="0"/>
              </a:rPr>
              <a:t>capilaridad</a:t>
            </a:r>
            <a:r>
              <a:rPr lang="es-ES" sz="1700" dirty="0" smtClean="0">
                <a:latin typeface="Times New Roman" pitchFamily="18" charset="0"/>
                <a:cs typeface="Times New Roman" pitchFamily="18" charset="0"/>
              </a:rPr>
              <a:t>.</a:t>
            </a:r>
          </a:p>
          <a:p>
            <a:endParaRPr lang="es-ES" sz="1700" dirty="0" smtClean="0">
              <a:latin typeface="Times New Roman" pitchFamily="18" charset="0"/>
              <a:cs typeface="Times New Roman" pitchFamily="18" charset="0"/>
            </a:endParaRPr>
          </a:p>
          <a:p>
            <a:pPr>
              <a:buFont typeface="Wingdings" pitchFamily="2" charset="2"/>
              <a:buChar char="Ø"/>
            </a:pPr>
            <a:r>
              <a:rPr lang="es-ES" sz="1700" dirty="0" smtClean="0">
                <a:latin typeface="Times New Roman" pitchFamily="18" charset="0"/>
                <a:cs typeface="Times New Roman" pitchFamily="18" charset="0"/>
              </a:rPr>
              <a:t> </a:t>
            </a:r>
            <a:r>
              <a:rPr lang="es-ES" sz="1700" dirty="0" smtClean="0">
                <a:latin typeface="Times New Roman" pitchFamily="18" charset="0"/>
                <a:cs typeface="Times New Roman" pitchFamily="18" charset="0"/>
              </a:rPr>
              <a:t>Son </a:t>
            </a:r>
            <a:r>
              <a:rPr lang="es-ES" sz="1700" dirty="0" smtClean="0">
                <a:latin typeface="Times New Roman" pitchFamily="18" charset="0"/>
                <a:cs typeface="Times New Roman" pitchFamily="18" charset="0"/>
              </a:rPr>
              <a:t>responsables </a:t>
            </a:r>
            <a:r>
              <a:rPr lang="es-ES" sz="1700" b="1" dirty="0" smtClean="0">
                <a:latin typeface="Times New Roman" pitchFamily="18" charset="0"/>
                <a:cs typeface="Times New Roman" pitchFamily="18" charset="0"/>
              </a:rPr>
              <a:t>fricción entre sólidos</a:t>
            </a:r>
            <a:r>
              <a:rPr lang="es-ES" sz="1700" dirty="0" smtClean="0">
                <a:latin typeface="Times New Roman" pitchFamily="18" charset="0"/>
                <a:cs typeface="Times New Roman" pitchFamily="18" charset="0"/>
              </a:rPr>
              <a:t>. </a:t>
            </a:r>
            <a:endParaRPr lang="es-ES" sz="1700" dirty="0" smtClean="0">
              <a:latin typeface="Times New Roman" pitchFamily="18" charset="0"/>
              <a:cs typeface="Times New Roman" pitchFamily="18" charset="0"/>
            </a:endParaRPr>
          </a:p>
          <a:p>
            <a:endParaRPr lang="es-ES" sz="1700" dirty="0" smtClean="0">
              <a:latin typeface="Times New Roman" pitchFamily="18" charset="0"/>
              <a:cs typeface="Times New Roman" pitchFamily="18" charset="0"/>
            </a:endParaRPr>
          </a:p>
          <a:p>
            <a:r>
              <a:rPr lang="es-ES" sz="1700" dirty="0" smtClean="0">
                <a:latin typeface="Times New Roman" pitchFamily="18" charset="0"/>
                <a:cs typeface="Times New Roman" pitchFamily="18" charset="0"/>
              </a:rPr>
              <a:t>Las </a:t>
            </a:r>
            <a:r>
              <a:rPr lang="es-ES" sz="1700" dirty="0" smtClean="0">
                <a:latin typeface="Times New Roman" pitchFamily="18" charset="0"/>
                <a:cs typeface="Times New Roman" pitchFamily="18" charset="0"/>
              </a:rPr>
              <a:t>fuerzas de van der Waals provienen de un sutil efecto </a:t>
            </a:r>
            <a:r>
              <a:rPr lang="es-ES" sz="1700" dirty="0" smtClean="0">
                <a:latin typeface="Times New Roman" pitchFamily="18" charset="0"/>
                <a:cs typeface="Times New Roman" pitchFamily="18" charset="0"/>
              </a:rPr>
              <a:t>cuántico:</a:t>
            </a:r>
            <a:endParaRPr lang="es-ES" sz="1700" dirty="0" smtClean="0">
              <a:latin typeface="Times New Roman" pitchFamily="18" charset="0"/>
              <a:cs typeface="Times New Roman" pitchFamily="18" charset="0"/>
            </a:endParaRPr>
          </a:p>
          <a:p>
            <a:r>
              <a:rPr lang="es-ES" sz="1700" dirty="0" smtClean="0">
                <a:latin typeface="Times New Roman" pitchFamily="18" charset="0"/>
                <a:cs typeface="Times New Roman" pitchFamily="18" charset="0"/>
              </a:rPr>
              <a:t>la existencia de campos </a:t>
            </a:r>
            <a:r>
              <a:rPr lang="es-ES" sz="1700" dirty="0" smtClean="0">
                <a:latin typeface="Times New Roman" pitchFamily="18" charset="0"/>
                <a:cs typeface="Times New Roman" pitchFamily="18" charset="0"/>
              </a:rPr>
              <a:t>eléctricos </a:t>
            </a:r>
            <a:r>
              <a:rPr lang="es-ES" sz="1700" dirty="0" smtClean="0">
                <a:latin typeface="Times New Roman" pitchFamily="18" charset="0"/>
                <a:cs typeface="Times New Roman" pitchFamily="18" charset="0"/>
              </a:rPr>
              <a:t>fluctuantes fuera de un </a:t>
            </a:r>
            <a:r>
              <a:rPr lang="es-ES" sz="1700" dirty="0" smtClean="0">
                <a:latin typeface="Times New Roman" pitchFamily="18" charset="0"/>
                <a:cs typeface="Times New Roman" pitchFamily="18" charset="0"/>
              </a:rPr>
              <a:t>átomo, </a:t>
            </a:r>
            <a:r>
              <a:rPr lang="es-ES" sz="1700" dirty="0" smtClean="0">
                <a:latin typeface="Times New Roman" pitchFamily="18" charset="0"/>
                <a:cs typeface="Times New Roman" pitchFamily="18" charset="0"/>
              </a:rPr>
              <a:t>pese a que la nube </a:t>
            </a:r>
            <a:r>
              <a:rPr lang="es-ES" sz="1700" dirty="0" smtClean="0">
                <a:latin typeface="Times New Roman" pitchFamily="18" charset="0"/>
                <a:cs typeface="Times New Roman" pitchFamily="18" charset="0"/>
              </a:rPr>
              <a:t>electrónica</a:t>
            </a:r>
            <a:r>
              <a:rPr lang="es-ES" sz="1700" dirty="0" smtClean="0">
                <a:latin typeface="Times New Roman" pitchFamily="18" charset="0"/>
                <a:cs typeface="Times New Roman" pitchFamily="18" charset="0"/>
              </a:rPr>
              <a:t> </a:t>
            </a:r>
            <a:r>
              <a:rPr lang="es-ES" sz="1700" dirty="0" smtClean="0">
                <a:latin typeface="Times New Roman" pitchFamily="18" charset="0"/>
                <a:cs typeface="Times New Roman" pitchFamily="18" charset="0"/>
              </a:rPr>
              <a:t>rodea </a:t>
            </a:r>
            <a:r>
              <a:rPr lang="es-ES" sz="1700" dirty="0" smtClean="0">
                <a:latin typeface="Times New Roman" pitchFamily="18" charset="0"/>
                <a:cs typeface="Times New Roman" pitchFamily="18" charset="0"/>
              </a:rPr>
              <a:t>al </a:t>
            </a:r>
            <a:r>
              <a:rPr lang="es-ES" sz="1700" dirty="0" smtClean="0">
                <a:latin typeface="Times New Roman" pitchFamily="18" charset="0"/>
                <a:cs typeface="Times New Roman" pitchFamily="18" charset="0"/>
              </a:rPr>
              <a:t>núcleo </a:t>
            </a:r>
            <a:r>
              <a:rPr lang="es-ES" sz="1700" dirty="0" smtClean="0">
                <a:latin typeface="Times New Roman" pitchFamily="18" charset="0"/>
                <a:cs typeface="Times New Roman" pitchFamily="18" charset="0"/>
              </a:rPr>
              <a:t>y neutraliza su carga. </a:t>
            </a:r>
            <a:endParaRPr lang="es-ES" sz="17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blinds(horizontal)">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blinds(horizontal)">
                                      <p:cBhvr>
                                        <p:cTn id="17" dur="500"/>
                                        <p:tgtEl>
                                          <p:spTgt spid="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xEl>
                                              <p:pRg st="5" end="5"/>
                                            </p:txEl>
                                          </p:spTgt>
                                        </p:tgtEl>
                                        <p:attrNameLst>
                                          <p:attrName>style.visibility</p:attrName>
                                        </p:attrNameLst>
                                      </p:cBhvr>
                                      <p:to>
                                        <p:strVal val="visible"/>
                                      </p:to>
                                    </p:set>
                                    <p:animEffect transition="in" filter="blinds(horizontal)">
                                      <p:cBhvr>
                                        <p:cTn id="22" dur="500"/>
                                        <p:tgtEl>
                                          <p:spTgt spid="8">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animEffect transition="in" filter="blinds(horizontal)">
                                      <p:cBhvr>
                                        <p:cTn id="27" dur="500"/>
                                        <p:tgtEl>
                                          <p:spTgt spid="8">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
                                            <p:txEl>
                                              <p:pRg st="8" end="8"/>
                                            </p:txEl>
                                          </p:spTgt>
                                        </p:tgtEl>
                                        <p:attrNameLst>
                                          <p:attrName>style.visibility</p:attrName>
                                        </p:attrNameLst>
                                      </p:cBhvr>
                                      <p:to>
                                        <p:strVal val="visible"/>
                                      </p:to>
                                    </p:set>
                                    <p:animEffect transition="in" filter="blinds(horizontal)">
                                      <p:cBhvr>
                                        <p:cTn id="32" dur="500"/>
                                        <p:tgtEl>
                                          <p:spTgt spid="8">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
                                            <p:txEl>
                                              <p:pRg st="9" end="9"/>
                                            </p:txEl>
                                          </p:spTgt>
                                        </p:tgtEl>
                                        <p:attrNameLst>
                                          <p:attrName>style.visibility</p:attrName>
                                        </p:attrNameLst>
                                      </p:cBhvr>
                                      <p:to>
                                        <p:strVal val="visible"/>
                                      </p:to>
                                    </p:set>
                                    <p:animEffect transition="in" filter="blinds(horizontal)">
                                      <p:cBhvr>
                                        <p:cTn id="37" dur="500"/>
                                        <p:tgtEl>
                                          <p:spTgt spid="8">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
                                            <p:txEl>
                                              <p:pRg st="11" end="11"/>
                                            </p:txEl>
                                          </p:spTgt>
                                        </p:tgtEl>
                                        <p:attrNameLst>
                                          <p:attrName>style.visibility</p:attrName>
                                        </p:attrNameLst>
                                      </p:cBhvr>
                                      <p:to>
                                        <p:strVal val="visible"/>
                                      </p:to>
                                    </p:set>
                                    <p:animEffect transition="in" filter="blinds(horizontal)">
                                      <p:cBhvr>
                                        <p:cTn id="42" dur="500"/>
                                        <p:tgtEl>
                                          <p:spTgt spid="8">
                                            <p:txEl>
                                              <p:pRg st="11" end="1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
                                            <p:txEl>
                                              <p:pRg st="13" end="13"/>
                                            </p:txEl>
                                          </p:spTgt>
                                        </p:tgtEl>
                                        <p:attrNameLst>
                                          <p:attrName>style.visibility</p:attrName>
                                        </p:attrNameLst>
                                      </p:cBhvr>
                                      <p:to>
                                        <p:strVal val="visible"/>
                                      </p:to>
                                    </p:set>
                                    <p:animEffect transition="in" filter="blinds(horizontal)">
                                      <p:cBhvr>
                                        <p:cTn id="47" dur="500"/>
                                        <p:tgtEl>
                                          <p:spTgt spid="8">
                                            <p:txEl>
                                              <p:pRg st="13" end="1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8">
                                            <p:txEl>
                                              <p:pRg st="15" end="15"/>
                                            </p:txEl>
                                          </p:spTgt>
                                        </p:tgtEl>
                                        <p:attrNameLst>
                                          <p:attrName>style.visibility</p:attrName>
                                        </p:attrNameLst>
                                      </p:cBhvr>
                                      <p:to>
                                        <p:strVal val="visible"/>
                                      </p:to>
                                    </p:set>
                                    <p:animEffect transition="in" filter="blinds(horizontal)">
                                      <p:cBhvr>
                                        <p:cTn id="52" dur="500"/>
                                        <p:tgtEl>
                                          <p:spTgt spid="8">
                                            <p:txEl>
                                              <p:pRg st="15" end="1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8">
                                            <p:txEl>
                                              <p:pRg st="16" end="16"/>
                                            </p:txEl>
                                          </p:spTgt>
                                        </p:tgtEl>
                                        <p:attrNameLst>
                                          <p:attrName>style.visibility</p:attrName>
                                        </p:attrNameLst>
                                      </p:cBhvr>
                                      <p:to>
                                        <p:strVal val="visible"/>
                                      </p:to>
                                    </p:set>
                                    <p:animEffect transition="in" filter="blinds(horizontal)">
                                      <p:cBhvr>
                                        <p:cTn id="57" dur="500"/>
                                        <p:tgtEl>
                                          <p:spTgt spid="8">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51808" y="626263"/>
            <a:ext cx="3535327" cy="461665"/>
          </a:xfrm>
          <a:prstGeom prst="rect">
            <a:avLst/>
          </a:prstGeom>
        </p:spPr>
        <p:txBody>
          <a:bodyPr wrap="none">
            <a:spAutoFit/>
          </a:bodyPr>
          <a:lstStyle/>
          <a:p>
            <a:r>
              <a:rPr lang="es-ES" sz="2400" b="1" dirty="0" smtClean="0">
                <a:solidFill>
                  <a:srgbClr val="FF0000"/>
                </a:solidFill>
                <a:effectLst>
                  <a:outerShdw blurRad="38100" dist="38100" dir="2700000" algn="tl">
                    <a:srgbClr val="000000">
                      <a:alpha val="43137"/>
                    </a:srgbClr>
                  </a:outerShdw>
                </a:effectLst>
              </a:rPr>
              <a:t>VI-A. Enlaces moleculares.</a:t>
            </a:r>
            <a:endParaRPr lang="en-US" sz="2400" dirty="0">
              <a:solidFill>
                <a:srgbClr val="FF0000"/>
              </a:solidFill>
              <a:effectLst>
                <a:outerShdw blurRad="38100" dist="38100" dir="2700000" algn="tl">
                  <a:srgbClr val="000000">
                    <a:alpha val="43137"/>
                  </a:srgbClr>
                </a:outerShdw>
              </a:effectLst>
            </a:endParaRPr>
          </a:p>
        </p:txBody>
      </p:sp>
      <p:sp>
        <p:nvSpPr>
          <p:cNvPr id="4" name="Title 1">
            <a:extLst>
              <a:ext uri="{FF2B5EF4-FFF2-40B4-BE49-F238E27FC236}">
                <a16:creationId xmlns="" xmlns:a16="http://schemas.microsoft.com/office/drawing/2014/main" id="{F61E6EC9-6CA4-421B-9C13-7B6C60105101}"/>
              </a:ext>
            </a:extLst>
          </p:cNvPr>
          <p:cNvSpPr txBox="1">
            <a:spLocks/>
          </p:cNvSpPr>
          <p:nvPr/>
        </p:nvSpPr>
        <p:spPr>
          <a:xfrm>
            <a:off x="567891" y="1232037"/>
            <a:ext cx="8836732" cy="4537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ES" sz="2000" b="1" i="1" dirty="0" smtClean="0">
                <a:latin typeface="Times New Roman" pitchFamily="18" charset="0"/>
                <a:cs typeface="Times New Roman" pitchFamily="18" charset="0"/>
              </a:rPr>
              <a:t>Enlace Iónico. </a:t>
            </a:r>
            <a:endParaRPr lang="en-US" sz="2000" b="1" i="1" dirty="0">
              <a:latin typeface="Times New Roman" pitchFamily="18" charset="0"/>
              <a:cs typeface="Times New Roman" pitchFamily="18" charset="0"/>
            </a:endParaRPr>
          </a:p>
        </p:txBody>
      </p:sp>
      <p:sp>
        <p:nvSpPr>
          <p:cNvPr id="5" name="Rectangle 4"/>
          <p:cNvSpPr/>
          <p:nvPr/>
        </p:nvSpPr>
        <p:spPr>
          <a:xfrm>
            <a:off x="0" y="1791393"/>
            <a:ext cx="11213431" cy="4924425"/>
          </a:xfrm>
          <a:prstGeom prst="rect">
            <a:avLst/>
          </a:prstGeom>
        </p:spPr>
        <p:txBody>
          <a:bodyPr wrap="square">
            <a:spAutoFit/>
          </a:bodyPr>
          <a:lstStyle/>
          <a:p>
            <a:r>
              <a:rPr lang="es-ES" sz="1700" dirty="0" smtClean="0">
                <a:latin typeface="Times New Roman" pitchFamily="18" charset="0"/>
                <a:cs typeface="Times New Roman" pitchFamily="18" charset="0"/>
              </a:rPr>
              <a:t>El enlace iónico es el tipo de enlace que se encuentra en la mayoría de las </a:t>
            </a:r>
            <a:r>
              <a:rPr lang="es-ES" sz="1700" b="1" dirty="0" smtClean="0">
                <a:latin typeface="Times New Roman" pitchFamily="18" charset="0"/>
                <a:cs typeface="Times New Roman" pitchFamily="18" charset="0"/>
              </a:rPr>
              <a:t>sales</a:t>
            </a:r>
            <a:r>
              <a:rPr lang="es-ES" sz="1700" dirty="0" smtClean="0">
                <a:latin typeface="Times New Roman" pitchFamily="18" charset="0"/>
                <a:cs typeface="Times New Roman" pitchFamily="18" charset="0"/>
              </a:rPr>
              <a:t>, en el que un metal alcalino (la primera columna </a:t>
            </a:r>
            <a:r>
              <a:rPr lang="es-ES" sz="1700" dirty="0" smtClean="0">
                <a:latin typeface="Times New Roman" pitchFamily="18" charset="0"/>
                <a:cs typeface="Times New Roman" pitchFamily="18" charset="0"/>
              </a:rPr>
              <a:t>en la </a:t>
            </a:r>
            <a:r>
              <a:rPr lang="es-ES" sz="1700" dirty="0" smtClean="0">
                <a:latin typeface="Times New Roman" pitchFamily="18" charset="0"/>
                <a:cs typeface="Times New Roman" pitchFamily="18" charset="0"/>
              </a:rPr>
              <a:t>tabla periódica Li, </a:t>
            </a:r>
            <a:r>
              <a:rPr lang="es-ES" sz="1700" dirty="0" err="1" smtClean="0">
                <a:latin typeface="Times New Roman" pitchFamily="18" charset="0"/>
                <a:cs typeface="Times New Roman" pitchFamily="18" charset="0"/>
              </a:rPr>
              <a:t>Na</a:t>
            </a:r>
            <a:r>
              <a:rPr lang="es-ES" sz="1700" dirty="0" smtClean="0">
                <a:latin typeface="Times New Roman" pitchFamily="18" charset="0"/>
                <a:cs typeface="Times New Roman" pitchFamily="18" charset="0"/>
              </a:rPr>
              <a:t>, K,...) está ligada a un halógeno (la séptima columna de la tabla periódica —F, Cl</a:t>
            </a:r>
            <a:r>
              <a:rPr lang="es-ES" sz="1700" dirty="0" smtClean="0">
                <a:latin typeface="Times New Roman" pitchFamily="18" charset="0"/>
                <a:cs typeface="Times New Roman" pitchFamily="18" charset="0"/>
              </a:rPr>
              <a:t>, </a:t>
            </a:r>
            <a:r>
              <a:rPr lang="es-ES" sz="1700" dirty="0" err="1" smtClean="0">
                <a:latin typeface="Times New Roman" pitchFamily="18" charset="0"/>
                <a:cs typeface="Times New Roman" pitchFamily="18" charset="0"/>
              </a:rPr>
              <a:t>Br.</a:t>
            </a:r>
            <a:r>
              <a:rPr lang="es-ES" sz="1700" dirty="0" smtClean="0">
                <a:latin typeface="Times New Roman" pitchFamily="18" charset="0"/>
                <a:cs typeface="Times New Roman" pitchFamily="18" charset="0"/>
              </a:rPr>
              <a:t>,..).</a:t>
            </a:r>
          </a:p>
          <a:p>
            <a:endParaRPr lang="es-ES" sz="1700" dirty="0" smtClean="0">
              <a:latin typeface="Times New Roman" pitchFamily="18" charset="0"/>
              <a:cs typeface="Times New Roman" pitchFamily="18" charset="0"/>
            </a:endParaRPr>
          </a:p>
          <a:p>
            <a:r>
              <a:rPr lang="es-ES" sz="1700" dirty="0" smtClean="0">
                <a:latin typeface="Times New Roman" pitchFamily="18" charset="0"/>
                <a:cs typeface="Times New Roman" pitchFamily="18" charset="0"/>
              </a:rPr>
              <a:t>Para </a:t>
            </a:r>
            <a:r>
              <a:rPr lang="es-ES" sz="1700" dirty="0" smtClean="0">
                <a:latin typeface="Times New Roman" pitchFamily="18" charset="0"/>
                <a:cs typeface="Times New Roman" pitchFamily="18" charset="0"/>
              </a:rPr>
              <a:t>explicar el enlace iónico </a:t>
            </a:r>
            <a:r>
              <a:rPr lang="es-ES" sz="1700" dirty="0" smtClean="0">
                <a:latin typeface="Times New Roman" pitchFamily="18" charset="0"/>
                <a:cs typeface="Times New Roman" pitchFamily="18" charset="0"/>
              </a:rPr>
              <a:t>analicemos una </a:t>
            </a:r>
            <a:r>
              <a:rPr lang="es-ES" sz="1700" dirty="0" smtClean="0">
                <a:latin typeface="Times New Roman" pitchFamily="18" charset="0"/>
                <a:cs typeface="Times New Roman" pitchFamily="18" charset="0"/>
              </a:rPr>
              <a:t>sal típica </a:t>
            </a:r>
            <a:r>
              <a:rPr lang="es-ES" sz="1700" dirty="0" smtClean="0">
                <a:latin typeface="Times New Roman" pitchFamily="18" charset="0"/>
                <a:cs typeface="Times New Roman" pitchFamily="18" charset="0"/>
              </a:rPr>
              <a:t>como </a:t>
            </a:r>
            <a:r>
              <a:rPr lang="es-ES" sz="1700" dirty="0" err="1" smtClean="0">
                <a:latin typeface="Times New Roman" pitchFamily="18" charset="0"/>
                <a:cs typeface="Times New Roman" pitchFamily="18" charset="0"/>
              </a:rPr>
              <a:t>KCl</a:t>
            </a:r>
            <a:r>
              <a:rPr lang="es-ES" sz="1700" dirty="0" err="1" smtClean="0">
                <a:latin typeface="Times New Roman" pitchFamily="18" charset="0"/>
                <a:cs typeface="Times New Roman" pitchFamily="18" charset="0"/>
              </a:rPr>
              <a:t>.</a:t>
            </a:r>
            <a:r>
              <a:rPr lang="es-ES" sz="1700" dirty="0" smtClean="0">
                <a:latin typeface="Times New Roman" pitchFamily="18" charset="0"/>
                <a:cs typeface="Times New Roman" pitchFamily="18" charset="0"/>
              </a:rPr>
              <a:t> </a:t>
            </a:r>
            <a:endParaRPr lang="es-ES" sz="1700" dirty="0" smtClean="0">
              <a:latin typeface="Times New Roman" pitchFamily="18" charset="0"/>
              <a:cs typeface="Times New Roman" pitchFamily="18" charset="0"/>
            </a:endParaRPr>
          </a:p>
          <a:p>
            <a:r>
              <a:rPr lang="es-ES" sz="1700" dirty="0" smtClean="0">
                <a:latin typeface="Times New Roman" pitchFamily="18" charset="0"/>
                <a:cs typeface="Times New Roman" pitchFamily="18" charset="0"/>
              </a:rPr>
              <a:t>El </a:t>
            </a:r>
            <a:r>
              <a:rPr lang="es-ES" sz="1700" dirty="0" smtClean="0">
                <a:latin typeface="Times New Roman" pitchFamily="18" charset="0"/>
                <a:cs typeface="Times New Roman" pitchFamily="18" charset="0"/>
              </a:rPr>
              <a:t>potasio </a:t>
            </a:r>
            <a:r>
              <a:rPr lang="es-ES" sz="1700" dirty="0" smtClean="0">
                <a:latin typeface="Times New Roman" pitchFamily="18" charset="0"/>
                <a:cs typeface="Times New Roman" pitchFamily="18" charset="0"/>
              </a:rPr>
              <a:t>(</a:t>
            </a:r>
            <a:r>
              <a:rPr lang="es-ES" sz="1700" baseline="30000" dirty="0" smtClean="0">
                <a:latin typeface="Times New Roman" pitchFamily="18" charset="0"/>
                <a:cs typeface="Times New Roman" pitchFamily="18" charset="0"/>
              </a:rPr>
              <a:t>19</a:t>
            </a:r>
            <a:r>
              <a:rPr lang="es-ES" sz="1700" dirty="0" smtClean="0">
                <a:latin typeface="Times New Roman" pitchFamily="18" charset="0"/>
                <a:cs typeface="Times New Roman" pitchFamily="18" charset="0"/>
              </a:rPr>
              <a:t>K</a:t>
            </a:r>
            <a:r>
              <a:rPr lang="es-ES" sz="1700" dirty="0" smtClean="0">
                <a:latin typeface="Times New Roman" pitchFamily="18" charset="0"/>
                <a:cs typeface="Times New Roman" pitchFamily="18" charset="0"/>
              </a:rPr>
              <a:t>) tiene un electrón </a:t>
            </a:r>
            <a:r>
              <a:rPr lang="es-ES" sz="1700" dirty="0" smtClean="0">
                <a:latin typeface="Times New Roman" pitchFamily="18" charset="0"/>
                <a:cs typeface="Times New Roman" pitchFamily="18" charset="0"/>
              </a:rPr>
              <a:t>4</a:t>
            </a:r>
            <a:r>
              <a:rPr lang="es-ES" sz="1700" i="1" dirty="0" smtClean="0">
                <a:latin typeface="Times New Roman" pitchFamily="18" charset="0"/>
                <a:cs typeface="Times New Roman" pitchFamily="18" charset="0"/>
              </a:rPr>
              <a:t>s</a:t>
            </a:r>
            <a:r>
              <a:rPr lang="es-ES" sz="1700" dirty="0" smtClean="0">
                <a:latin typeface="Times New Roman" pitchFamily="18" charset="0"/>
                <a:cs typeface="Times New Roman" pitchFamily="18" charset="0"/>
              </a:rPr>
              <a:t> más </a:t>
            </a:r>
            <a:r>
              <a:rPr lang="es-ES" sz="1700" dirty="0" smtClean="0">
                <a:latin typeface="Times New Roman" pitchFamily="18" charset="0"/>
                <a:cs typeface="Times New Roman" pitchFamily="18" charset="0"/>
              </a:rPr>
              <a:t>allá de un núcleo de argón inerte cerrado (</a:t>
            </a:r>
            <a:r>
              <a:rPr lang="es-ES" sz="1700" dirty="0" smtClean="0">
                <a:latin typeface="Times New Roman" pitchFamily="18" charset="0"/>
                <a:cs typeface="Times New Roman" pitchFamily="18" charset="0"/>
              </a:rPr>
              <a:t>ls</a:t>
            </a:r>
            <a:r>
              <a:rPr lang="es-ES" sz="1700" baseline="30000" dirty="0" smtClean="0">
                <a:latin typeface="Times New Roman" pitchFamily="18" charset="0"/>
                <a:cs typeface="Times New Roman" pitchFamily="18" charset="0"/>
              </a:rPr>
              <a:t>2 </a:t>
            </a:r>
            <a:r>
              <a:rPr lang="es-ES" sz="1700" dirty="0" smtClean="0">
                <a:latin typeface="Times New Roman" pitchFamily="18" charset="0"/>
                <a:cs typeface="Times New Roman" pitchFamily="18" charset="0"/>
              </a:rPr>
              <a:t>2s</a:t>
            </a:r>
            <a:r>
              <a:rPr lang="es-ES" sz="1700" baseline="30000" dirty="0" smtClean="0">
                <a:latin typeface="Times New Roman" pitchFamily="18" charset="0"/>
                <a:cs typeface="Times New Roman" pitchFamily="18" charset="0"/>
              </a:rPr>
              <a:t>2 </a:t>
            </a:r>
            <a:r>
              <a:rPr lang="es-ES" sz="1700" dirty="0" smtClean="0">
                <a:latin typeface="Times New Roman" pitchFamily="18" charset="0"/>
                <a:cs typeface="Times New Roman" pitchFamily="18" charset="0"/>
              </a:rPr>
              <a:t>2p</a:t>
            </a:r>
            <a:r>
              <a:rPr lang="es-ES" sz="1700" baseline="30000" dirty="0" smtClean="0">
                <a:latin typeface="Times New Roman" pitchFamily="18" charset="0"/>
                <a:cs typeface="Times New Roman" pitchFamily="18" charset="0"/>
              </a:rPr>
              <a:t>6 </a:t>
            </a:r>
            <a:r>
              <a:rPr lang="es-ES" sz="1700" dirty="0" smtClean="0">
                <a:latin typeface="Times New Roman" pitchFamily="18" charset="0"/>
                <a:cs typeface="Times New Roman" pitchFamily="18" charset="0"/>
              </a:rPr>
              <a:t>3s</a:t>
            </a:r>
            <a:r>
              <a:rPr lang="es-ES" sz="1700" baseline="30000" dirty="0" smtClean="0">
                <a:latin typeface="Times New Roman" pitchFamily="18" charset="0"/>
                <a:cs typeface="Times New Roman" pitchFamily="18" charset="0"/>
              </a:rPr>
              <a:t>2 </a:t>
            </a:r>
            <a:r>
              <a:rPr lang="es-ES" sz="1700" dirty="0" smtClean="0">
                <a:latin typeface="Times New Roman" pitchFamily="18" charset="0"/>
                <a:cs typeface="Times New Roman" pitchFamily="18" charset="0"/>
              </a:rPr>
              <a:t>3p</a:t>
            </a:r>
            <a:r>
              <a:rPr lang="es-ES" sz="1700" baseline="30000" dirty="0" smtClean="0">
                <a:latin typeface="Times New Roman" pitchFamily="18" charset="0"/>
                <a:cs typeface="Times New Roman" pitchFamily="18" charset="0"/>
              </a:rPr>
              <a:t>6</a:t>
            </a:r>
            <a:r>
              <a:rPr lang="es-ES" sz="1700" dirty="0" smtClean="0">
                <a:latin typeface="Times New Roman" pitchFamily="18" charset="0"/>
                <a:cs typeface="Times New Roman" pitchFamily="18" charset="0"/>
              </a:rPr>
              <a:t>4s </a:t>
            </a:r>
            <a:r>
              <a:rPr lang="es-ES" sz="1700" dirty="0" smtClean="0">
                <a:latin typeface="Times New Roman" pitchFamily="18" charset="0"/>
                <a:cs typeface="Times New Roman" pitchFamily="18" charset="0"/>
              </a:rPr>
              <a:t>= [</a:t>
            </a:r>
            <a:r>
              <a:rPr lang="es-ES" sz="1700" dirty="0" smtClean="0">
                <a:latin typeface="Times New Roman" pitchFamily="18" charset="0"/>
                <a:cs typeface="Times New Roman" pitchFamily="18" charset="0"/>
              </a:rPr>
              <a:t>Ar]4s). </a:t>
            </a:r>
          </a:p>
          <a:p>
            <a:endParaRPr lang="es-ES" sz="800" dirty="0" smtClean="0">
              <a:latin typeface="Times New Roman" pitchFamily="18" charset="0"/>
              <a:cs typeface="Times New Roman" pitchFamily="18" charset="0"/>
            </a:endParaRPr>
          </a:p>
          <a:p>
            <a:r>
              <a:rPr lang="es-ES" sz="1700" dirty="0" smtClean="0">
                <a:latin typeface="Times New Roman" pitchFamily="18" charset="0"/>
                <a:cs typeface="Times New Roman" pitchFamily="18" charset="0"/>
              </a:rPr>
              <a:t>Debido </a:t>
            </a:r>
            <a:r>
              <a:rPr lang="es-ES" sz="1700" dirty="0" smtClean="0">
                <a:latin typeface="Times New Roman" pitchFamily="18" charset="0"/>
                <a:cs typeface="Times New Roman" pitchFamily="18" charset="0"/>
              </a:rPr>
              <a:t>a que el último electrón </a:t>
            </a:r>
            <a:r>
              <a:rPr lang="es-ES" sz="1700" dirty="0" smtClean="0">
                <a:latin typeface="Times New Roman" pitchFamily="18" charset="0"/>
                <a:cs typeface="Times New Roman" pitchFamily="18" charset="0"/>
              </a:rPr>
              <a:t>está débilmente unido</a:t>
            </a:r>
            <a:r>
              <a:rPr lang="es-ES" sz="1700" dirty="0" smtClean="0">
                <a:latin typeface="Times New Roman" pitchFamily="18" charset="0"/>
                <a:cs typeface="Times New Roman" pitchFamily="18" charset="0"/>
              </a:rPr>
              <a:t>, con una energía de ionización de sólo </a:t>
            </a:r>
            <a:r>
              <a:rPr lang="es-ES" sz="1700" dirty="0" smtClean="0">
                <a:latin typeface="Times New Roman" pitchFamily="18" charset="0"/>
                <a:cs typeface="Times New Roman" pitchFamily="18" charset="0"/>
              </a:rPr>
              <a:t>4.34 </a:t>
            </a:r>
            <a:r>
              <a:rPr lang="es-ES" sz="1700" dirty="0" smtClean="0">
                <a:latin typeface="Times New Roman" pitchFamily="18" charset="0"/>
                <a:cs typeface="Times New Roman" pitchFamily="18" charset="0"/>
              </a:rPr>
              <a:t>eV, es muy fácil formar un ion potasio K+. </a:t>
            </a:r>
            <a:endParaRPr lang="es-ES" sz="1700" dirty="0" smtClean="0">
              <a:latin typeface="Times New Roman" pitchFamily="18" charset="0"/>
              <a:cs typeface="Times New Roman" pitchFamily="18" charset="0"/>
            </a:endParaRPr>
          </a:p>
          <a:p>
            <a:endParaRPr lang="es-ES" sz="1700" dirty="0" smtClean="0">
              <a:latin typeface="Times New Roman" pitchFamily="18" charset="0"/>
              <a:cs typeface="Times New Roman" pitchFamily="18" charset="0"/>
            </a:endParaRPr>
          </a:p>
          <a:p>
            <a:r>
              <a:rPr lang="es-ES" sz="1700" dirty="0" smtClean="0">
                <a:latin typeface="Times New Roman" pitchFamily="18" charset="0"/>
                <a:cs typeface="Times New Roman" pitchFamily="18" charset="0"/>
              </a:rPr>
              <a:t>El cloro (</a:t>
            </a:r>
            <a:r>
              <a:rPr lang="es-ES" sz="1700" baseline="30000" dirty="0" smtClean="0">
                <a:latin typeface="Times New Roman" pitchFamily="18" charset="0"/>
                <a:cs typeface="Times New Roman" pitchFamily="18" charset="0"/>
              </a:rPr>
              <a:t>17</a:t>
            </a:r>
            <a:r>
              <a:rPr lang="es-ES" sz="1700" dirty="0" smtClean="0">
                <a:latin typeface="Times New Roman" pitchFamily="18" charset="0"/>
                <a:cs typeface="Times New Roman" pitchFamily="18" charset="0"/>
              </a:rPr>
              <a:t>Cl) por su parte carece </a:t>
            </a:r>
            <a:r>
              <a:rPr lang="es-ES" sz="1700" dirty="0" smtClean="0">
                <a:latin typeface="Times New Roman" pitchFamily="18" charset="0"/>
                <a:cs typeface="Times New Roman" pitchFamily="18" charset="0"/>
              </a:rPr>
              <a:t>de un electrón por cerrar la </a:t>
            </a:r>
            <a:r>
              <a:rPr lang="es-ES" sz="1700" dirty="0" smtClean="0">
                <a:latin typeface="Times New Roman" pitchFamily="18" charset="0"/>
                <a:cs typeface="Times New Roman" pitchFamily="18" charset="0"/>
              </a:rPr>
              <a:t>capa </a:t>
            </a:r>
            <a:r>
              <a:rPr lang="es-ES" sz="1700" dirty="0" smtClean="0">
                <a:latin typeface="Times New Roman" pitchFamily="18" charset="0"/>
                <a:cs typeface="Times New Roman" pitchFamily="18" charset="0"/>
              </a:rPr>
              <a:t>(ls</a:t>
            </a:r>
            <a:r>
              <a:rPr lang="es-ES" sz="1700" baseline="30000" dirty="0" smtClean="0">
                <a:latin typeface="Times New Roman" pitchFamily="18" charset="0"/>
                <a:cs typeface="Times New Roman" pitchFamily="18" charset="0"/>
              </a:rPr>
              <a:t>2 </a:t>
            </a:r>
            <a:r>
              <a:rPr lang="es-ES" sz="1700" dirty="0" smtClean="0">
                <a:latin typeface="Times New Roman" pitchFamily="18" charset="0"/>
                <a:cs typeface="Times New Roman" pitchFamily="18" charset="0"/>
              </a:rPr>
              <a:t>2s</a:t>
            </a:r>
            <a:r>
              <a:rPr lang="es-ES" sz="1700" baseline="30000" dirty="0" smtClean="0">
                <a:latin typeface="Times New Roman" pitchFamily="18" charset="0"/>
                <a:cs typeface="Times New Roman" pitchFamily="18" charset="0"/>
              </a:rPr>
              <a:t>2 </a:t>
            </a:r>
            <a:r>
              <a:rPr lang="es-ES" sz="1700" dirty="0" smtClean="0">
                <a:latin typeface="Times New Roman" pitchFamily="18" charset="0"/>
                <a:cs typeface="Times New Roman" pitchFamily="18" charset="0"/>
              </a:rPr>
              <a:t>2p</a:t>
            </a:r>
            <a:r>
              <a:rPr lang="es-ES" sz="1700" baseline="30000" dirty="0" smtClean="0">
                <a:latin typeface="Times New Roman" pitchFamily="18" charset="0"/>
                <a:cs typeface="Times New Roman" pitchFamily="18" charset="0"/>
              </a:rPr>
              <a:t>6 </a:t>
            </a:r>
            <a:r>
              <a:rPr lang="es-ES" sz="1700" dirty="0" smtClean="0">
                <a:latin typeface="Times New Roman" pitchFamily="18" charset="0"/>
                <a:cs typeface="Times New Roman" pitchFamily="18" charset="0"/>
              </a:rPr>
              <a:t>3s</a:t>
            </a:r>
            <a:r>
              <a:rPr lang="es-ES" sz="1700" baseline="30000" dirty="0" smtClean="0">
                <a:latin typeface="Times New Roman" pitchFamily="18" charset="0"/>
                <a:cs typeface="Times New Roman" pitchFamily="18" charset="0"/>
              </a:rPr>
              <a:t>2 </a:t>
            </a:r>
            <a:r>
              <a:rPr lang="es-ES" sz="1700" dirty="0" smtClean="0">
                <a:latin typeface="Times New Roman" pitchFamily="18" charset="0"/>
                <a:cs typeface="Times New Roman" pitchFamily="18" charset="0"/>
              </a:rPr>
              <a:t>3p</a:t>
            </a:r>
            <a:r>
              <a:rPr lang="es-ES" sz="1700" baseline="30000" dirty="0" smtClean="0">
                <a:latin typeface="Times New Roman" pitchFamily="18" charset="0"/>
                <a:cs typeface="Times New Roman" pitchFamily="18" charset="0"/>
              </a:rPr>
              <a:t>5</a:t>
            </a:r>
            <a:r>
              <a:rPr lang="es-ES" sz="1700" dirty="0" smtClean="0">
                <a:latin typeface="Times New Roman" pitchFamily="18" charset="0"/>
                <a:cs typeface="Times New Roman" pitchFamily="18" charset="0"/>
              </a:rPr>
              <a:t> </a:t>
            </a:r>
            <a:r>
              <a:rPr lang="es-ES" sz="1700" dirty="0" smtClean="0">
                <a:latin typeface="Times New Roman" pitchFamily="18" charset="0"/>
                <a:cs typeface="Times New Roman" pitchFamily="18" charset="0"/>
              </a:rPr>
              <a:t>= [Ar</a:t>
            </a:r>
            <a:r>
              <a:rPr lang="es-ES" sz="1700" dirty="0" smtClean="0">
                <a:latin typeface="Times New Roman" pitchFamily="18" charset="0"/>
                <a:cs typeface="Times New Roman" pitchFamily="18" charset="0"/>
              </a:rPr>
              <a:t>]-3p), </a:t>
            </a:r>
            <a:r>
              <a:rPr lang="es-ES" sz="1700" dirty="0" smtClean="0">
                <a:latin typeface="Times New Roman" pitchFamily="18" charset="0"/>
                <a:cs typeface="Times New Roman" pitchFamily="18" charset="0"/>
              </a:rPr>
              <a:t>por lo que es </a:t>
            </a:r>
            <a:r>
              <a:rPr lang="es-ES" sz="1700" dirty="0" smtClean="0">
                <a:latin typeface="Times New Roman" pitchFamily="18" charset="0"/>
                <a:cs typeface="Times New Roman" pitchFamily="18" charset="0"/>
              </a:rPr>
              <a:t>relativamente  </a:t>
            </a:r>
            <a:r>
              <a:rPr lang="es-ES" sz="1700" dirty="0" smtClean="0">
                <a:latin typeface="Times New Roman" pitchFamily="18" charset="0"/>
                <a:cs typeface="Times New Roman" pitchFamily="18" charset="0"/>
              </a:rPr>
              <a:t>fácil unir un electrón adicional a un átomo de cloro para formar el ion de cloro negativo </a:t>
            </a:r>
            <a:r>
              <a:rPr lang="es-ES" sz="1700" dirty="0" smtClean="0">
                <a:latin typeface="Times New Roman" pitchFamily="18" charset="0"/>
                <a:cs typeface="Times New Roman" pitchFamily="18" charset="0"/>
              </a:rPr>
              <a:t>Cl-. </a:t>
            </a:r>
          </a:p>
          <a:p>
            <a:endParaRPr lang="es-ES" sz="1700" dirty="0" smtClean="0">
              <a:latin typeface="Times New Roman" pitchFamily="18" charset="0"/>
              <a:cs typeface="Times New Roman" pitchFamily="18" charset="0"/>
            </a:endParaRPr>
          </a:p>
          <a:p>
            <a:r>
              <a:rPr lang="es-ES" sz="1700" dirty="0" smtClean="0">
                <a:latin typeface="Times New Roman" pitchFamily="18" charset="0"/>
                <a:cs typeface="Times New Roman" pitchFamily="18" charset="0"/>
              </a:rPr>
              <a:t>Los átomos </a:t>
            </a:r>
            <a:r>
              <a:rPr lang="es-ES" sz="1700" dirty="0" smtClean="0">
                <a:latin typeface="Times New Roman" pitchFamily="18" charset="0"/>
                <a:cs typeface="Times New Roman" pitchFamily="18" charset="0"/>
              </a:rPr>
              <a:t>neutros </a:t>
            </a:r>
            <a:r>
              <a:rPr lang="es-ES" sz="1700" dirty="0" smtClean="0">
                <a:latin typeface="Times New Roman" pitchFamily="18" charset="0"/>
                <a:cs typeface="Times New Roman" pitchFamily="18" charset="0"/>
              </a:rPr>
              <a:t>como el Cl que </a:t>
            </a:r>
            <a:r>
              <a:rPr lang="es-ES" sz="1700" dirty="0" smtClean="0">
                <a:latin typeface="Times New Roman" pitchFamily="18" charset="0"/>
                <a:cs typeface="Times New Roman" pitchFamily="18" charset="0"/>
              </a:rPr>
              <a:t>tienen la capacidad de aceptar un electrón adicional </a:t>
            </a:r>
            <a:r>
              <a:rPr lang="es-ES" sz="1700" dirty="0" smtClean="0">
                <a:latin typeface="Times New Roman" pitchFamily="18" charset="0"/>
                <a:cs typeface="Times New Roman" pitchFamily="18" charset="0"/>
              </a:rPr>
              <a:t>se dice que tienen </a:t>
            </a:r>
            <a:r>
              <a:rPr lang="es-ES" sz="1700" b="1" dirty="0" smtClean="0">
                <a:latin typeface="Times New Roman" pitchFamily="18" charset="0"/>
                <a:cs typeface="Times New Roman" pitchFamily="18" charset="0"/>
              </a:rPr>
              <a:t>afinidad electrónica</a:t>
            </a:r>
            <a:r>
              <a:rPr lang="es-ES" sz="1700" dirty="0" smtClean="0">
                <a:latin typeface="Times New Roman" pitchFamily="18" charset="0"/>
                <a:cs typeface="Times New Roman" pitchFamily="18" charset="0"/>
              </a:rPr>
              <a:t>. </a:t>
            </a:r>
            <a:endParaRPr lang="es-ES" sz="1700" dirty="0" smtClean="0">
              <a:latin typeface="Times New Roman" pitchFamily="18" charset="0"/>
              <a:cs typeface="Times New Roman" pitchFamily="18" charset="0"/>
            </a:endParaRPr>
          </a:p>
          <a:p>
            <a:r>
              <a:rPr lang="es-ES" sz="1700" dirty="0" smtClean="0">
                <a:latin typeface="Times New Roman" pitchFamily="18" charset="0"/>
                <a:cs typeface="Times New Roman" pitchFamily="18" charset="0"/>
              </a:rPr>
              <a:t>La </a:t>
            </a:r>
            <a:r>
              <a:rPr lang="es-ES" sz="1700" dirty="0" smtClean="0">
                <a:latin typeface="Times New Roman" pitchFamily="18" charset="0"/>
                <a:cs typeface="Times New Roman" pitchFamily="18" charset="0"/>
              </a:rPr>
              <a:t>energía, </a:t>
            </a:r>
            <a:r>
              <a:rPr lang="es-ES" sz="1700" dirty="0" smtClean="0">
                <a:latin typeface="Times New Roman" pitchFamily="18" charset="0"/>
                <a:cs typeface="Times New Roman" pitchFamily="18" charset="0"/>
              </a:rPr>
              <a:t>llamada la </a:t>
            </a:r>
            <a:r>
              <a:rPr lang="es-ES" sz="1700" b="1" dirty="0" smtClean="0">
                <a:solidFill>
                  <a:srgbClr val="FF0000"/>
                </a:solidFill>
                <a:latin typeface="Times New Roman" pitchFamily="18" charset="0"/>
                <a:cs typeface="Times New Roman" pitchFamily="18" charset="0"/>
              </a:rPr>
              <a:t>energía de afinidad electrónica</a:t>
            </a:r>
            <a:r>
              <a:rPr lang="es-ES" sz="1700" dirty="0" smtClean="0">
                <a:latin typeface="Times New Roman" pitchFamily="18" charset="0"/>
                <a:cs typeface="Times New Roman" pitchFamily="18" charset="0"/>
              </a:rPr>
              <a:t>; </a:t>
            </a:r>
            <a:r>
              <a:rPr lang="es-ES" sz="1700" dirty="0" smtClean="0">
                <a:latin typeface="Times New Roman" pitchFamily="18" charset="0"/>
                <a:cs typeface="Times New Roman" pitchFamily="18" charset="0"/>
              </a:rPr>
              <a:t>es la necesaria </a:t>
            </a:r>
            <a:r>
              <a:rPr lang="es-ES" sz="1700" dirty="0" smtClean="0">
                <a:latin typeface="Times New Roman" pitchFamily="18" charset="0"/>
                <a:cs typeface="Times New Roman" pitchFamily="18" charset="0"/>
              </a:rPr>
              <a:t>para eliminar el electrón extra de un ion </a:t>
            </a:r>
            <a:r>
              <a:rPr lang="es-ES" sz="1700" dirty="0" smtClean="0">
                <a:latin typeface="Times New Roman" pitchFamily="18" charset="0"/>
                <a:cs typeface="Times New Roman" pitchFamily="18" charset="0"/>
              </a:rPr>
              <a:t>Cl- </a:t>
            </a:r>
            <a:r>
              <a:rPr lang="es-ES" sz="1700" dirty="0" smtClean="0">
                <a:latin typeface="Times New Roman" pitchFamily="18" charset="0"/>
                <a:cs typeface="Times New Roman" pitchFamily="18" charset="0"/>
              </a:rPr>
              <a:t>para formar un átomo de Cl </a:t>
            </a:r>
            <a:r>
              <a:rPr lang="es-ES" sz="1700" dirty="0" smtClean="0">
                <a:latin typeface="Times New Roman" pitchFamily="18" charset="0"/>
                <a:cs typeface="Times New Roman" pitchFamily="18" charset="0"/>
              </a:rPr>
              <a:t>neutro resulta ser </a:t>
            </a:r>
            <a:r>
              <a:rPr lang="es-ES" sz="1700" dirty="0" smtClean="0">
                <a:latin typeface="Times New Roman" pitchFamily="18" charset="0"/>
                <a:cs typeface="Times New Roman" pitchFamily="18" charset="0"/>
              </a:rPr>
              <a:t>3.62 eV. </a:t>
            </a:r>
            <a:endParaRPr lang="es-ES" sz="1700" dirty="0" smtClean="0">
              <a:latin typeface="Times New Roman" pitchFamily="18" charset="0"/>
              <a:cs typeface="Times New Roman" pitchFamily="18" charset="0"/>
            </a:endParaRPr>
          </a:p>
          <a:p>
            <a:r>
              <a:rPr lang="es-ES" sz="1700" dirty="0" smtClean="0">
                <a:latin typeface="Times New Roman" pitchFamily="18" charset="0"/>
                <a:cs typeface="Times New Roman" pitchFamily="18" charset="0"/>
              </a:rPr>
              <a:t>El </a:t>
            </a:r>
            <a:r>
              <a:rPr lang="es-ES" sz="1700" dirty="0" smtClean="0">
                <a:latin typeface="Times New Roman" pitchFamily="18" charset="0"/>
                <a:cs typeface="Times New Roman" pitchFamily="18" charset="0"/>
              </a:rPr>
              <a:t>hecho de que se debe agregar energía significa que la energía total del ion cloro </a:t>
            </a:r>
            <a:r>
              <a:rPr lang="es-ES" sz="1700" dirty="0" smtClean="0">
                <a:latin typeface="Times New Roman" pitchFamily="18" charset="0"/>
                <a:cs typeface="Times New Roman" pitchFamily="18" charset="0"/>
              </a:rPr>
              <a:t>es en </a:t>
            </a:r>
            <a:r>
              <a:rPr lang="es-ES" sz="1700" dirty="0" smtClean="0">
                <a:latin typeface="Times New Roman" pitchFamily="18" charset="0"/>
                <a:cs typeface="Times New Roman" pitchFamily="18" charset="0"/>
              </a:rPr>
              <a:t>realidad inferior en </a:t>
            </a:r>
            <a:r>
              <a:rPr lang="es-ES" sz="1700" dirty="0" smtClean="0">
                <a:latin typeface="Times New Roman" pitchFamily="18" charset="0"/>
                <a:cs typeface="Times New Roman" pitchFamily="18" charset="0"/>
              </a:rPr>
              <a:t>3.62 </a:t>
            </a:r>
            <a:r>
              <a:rPr lang="es-ES" sz="1700" dirty="0" smtClean="0">
                <a:latin typeface="Times New Roman" pitchFamily="18" charset="0"/>
                <a:cs typeface="Times New Roman" pitchFamily="18" charset="0"/>
              </a:rPr>
              <a:t>eV a la energía total del átomo de cloro neutro</a:t>
            </a:r>
            <a:r>
              <a:rPr lang="es-ES" sz="1700" dirty="0" smtClean="0">
                <a:latin typeface="Times New Roman" pitchFamily="18" charset="0"/>
                <a:cs typeface="Times New Roman" pitchFamily="18" charset="0"/>
              </a:rPr>
              <a:t>.</a:t>
            </a:r>
          </a:p>
          <a:p>
            <a:r>
              <a:rPr lang="es-ES" sz="1700" dirty="0" smtClean="0">
                <a:latin typeface="Times New Roman" pitchFamily="18" charset="0"/>
                <a:cs typeface="Times New Roman" pitchFamily="18" charset="0"/>
              </a:rPr>
              <a:t>Se </a:t>
            </a:r>
            <a:r>
              <a:rPr lang="es-ES" sz="1700" dirty="0" smtClean="0">
                <a:latin typeface="Times New Roman" pitchFamily="18" charset="0"/>
                <a:cs typeface="Times New Roman" pitchFamily="18" charset="0"/>
              </a:rPr>
              <a:t>puede </a:t>
            </a:r>
            <a:r>
              <a:rPr lang="es-ES" sz="1700" dirty="0" smtClean="0">
                <a:latin typeface="Times New Roman" pitchFamily="18" charset="0"/>
                <a:cs typeface="Times New Roman" pitchFamily="18" charset="0"/>
              </a:rPr>
              <a:t>entonces pensar </a:t>
            </a:r>
            <a:r>
              <a:rPr lang="es-ES" sz="1700" dirty="0" smtClean="0">
                <a:latin typeface="Times New Roman" pitchFamily="18" charset="0"/>
                <a:cs typeface="Times New Roman" pitchFamily="18" charset="0"/>
              </a:rPr>
              <a:t>que la formación de una molécula de </a:t>
            </a:r>
            <a:r>
              <a:rPr lang="es-ES" sz="1700" dirty="0" err="1" smtClean="0">
                <a:latin typeface="Times New Roman" pitchFamily="18" charset="0"/>
                <a:cs typeface="Times New Roman" pitchFamily="18" charset="0"/>
              </a:rPr>
              <a:t>KCl</a:t>
            </a:r>
            <a:r>
              <a:rPr lang="es-ES" sz="1700" dirty="0" smtClean="0">
                <a:latin typeface="Times New Roman" pitchFamily="18" charset="0"/>
                <a:cs typeface="Times New Roman" pitchFamily="18" charset="0"/>
              </a:rPr>
              <a:t> ocurre en dos pasos. </a:t>
            </a:r>
            <a:endParaRPr lang="en-US" sz="1700" dirty="0">
              <a:latin typeface="Times New Roman" pitchFamily="18" charset="0"/>
              <a:cs typeface="Times New Roman" pitchFamily="18" charset="0"/>
            </a:endParaRPr>
          </a:p>
        </p:txBody>
      </p:sp>
    </p:spTree>
    <p:extLst>
      <p:ext uri="{BB962C8B-B14F-4D97-AF65-F5344CB8AC3E}">
        <p14:creationId xmlns="" xmlns:p14="http://schemas.microsoft.com/office/powerpoint/2010/main" val="676280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linds(horizont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linds(horizontal)">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blinds(horizontal)">
                                      <p:cBhvr>
                                        <p:cTn id="32" dur="500"/>
                                        <p:tgtEl>
                                          <p:spTgt spid="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animEffect transition="in" filter="blinds(horizontal)">
                                      <p:cBhvr>
                                        <p:cTn id="37" dur="500"/>
                                        <p:tgtEl>
                                          <p:spTgt spid="5">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
                                            <p:txEl>
                                              <p:pRg st="10" end="10"/>
                                            </p:txEl>
                                          </p:spTgt>
                                        </p:tgtEl>
                                        <p:attrNameLst>
                                          <p:attrName>style.visibility</p:attrName>
                                        </p:attrNameLst>
                                      </p:cBhvr>
                                      <p:to>
                                        <p:strVal val="visible"/>
                                      </p:to>
                                    </p:set>
                                    <p:animEffect transition="in" filter="blinds(horizontal)">
                                      <p:cBhvr>
                                        <p:cTn id="42" dur="500"/>
                                        <p:tgtEl>
                                          <p:spTgt spid="5">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5">
                                            <p:txEl>
                                              <p:pRg st="11" end="11"/>
                                            </p:txEl>
                                          </p:spTgt>
                                        </p:tgtEl>
                                        <p:attrNameLst>
                                          <p:attrName>style.visibility</p:attrName>
                                        </p:attrNameLst>
                                      </p:cBhvr>
                                      <p:to>
                                        <p:strVal val="visible"/>
                                      </p:to>
                                    </p:set>
                                    <p:animEffect transition="in" filter="blinds(horizontal)">
                                      <p:cBhvr>
                                        <p:cTn id="47" dur="500"/>
                                        <p:tgtEl>
                                          <p:spTgt spid="5">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5">
                                            <p:txEl>
                                              <p:pRg st="12" end="12"/>
                                            </p:txEl>
                                          </p:spTgt>
                                        </p:tgtEl>
                                        <p:attrNameLst>
                                          <p:attrName>style.visibility</p:attrName>
                                        </p:attrNameLst>
                                      </p:cBhvr>
                                      <p:to>
                                        <p:strVal val="visible"/>
                                      </p:to>
                                    </p:set>
                                    <p:animEffect transition="in" filter="blinds(horizontal)">
                                      <p:cBhvr>
                                        <p:cTn id="52"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2506" y="434231"/>
            <a:ext cx="11213431" cy="6447919"/>
          </a:xfrm>
          <a:prstGeom prst="rect">
            <a:avLst/>
          </a:prstGeom>
        </p:spPr>
        <p:txBody>
          <a:bodyPr wrap="square">
            <a:spAutoFit/>
          </a:bodyPr>
          <a:lstStyle/>
          <a:p>
            <a:r>
              <a:rPr lang="es-UY" sz="1700" dirty="0" smtClean="0">
                <a:latin typeface="Times New Roman"/>
                <a:cs typeface="Times New Roman"/>
              </a:rPr>
              <a:t>►</a:t>
            </a:r>
            <a:r>
              <a:rPr lang="es-UY" sz="1700" dirty="0" smtClean="0">
                <a:latin typeface="Times New Roman" pitchFamily="18" charset="0"/>
                <a:cs typeface="Times New Roman" pitchFamily="18" charset="0"/>
              </a:rPr>
              <a:t>Primero, un electrón es eliminado del potasio neutro, formando un ion K+, y transferido a un átomo de cloro neutro para formar un ion Cl-. </a:t>
            </a:r>
          </a:p>
          <a:p>
            <a:endParaRPr lang="es-UY" sz="800" dirty="0" smtClean="0">
              <a:latin typeface="Times New Roman" pitchFamily="18" charset="0"/>
              <a:cs typeface="Times New Roman" pitchFamily="18" charset="0"/>
            </a:endParaRPr>
          </a:p>
          <a:p>
            <a:r>
              <a:rPr lang="es-UY" sz="1700" dirty="0" smtClean="0">
                <a:latin typeface="Times New Roman" pitchFamily="18" charset="0"/>
                <a:cs typeface="Times New Roman" pitchFamily="18" charset="0"/>
              </a:rPr>
              <a:t>En este proceso se deben agregar 4.34 eV al átomo de potasio, pero el Cl devuelve 3.63 eV. átomo: por lo tanto, la energía neta necesaria para formar el par K+ </a:t>
            </a:r>
            <a:r>
              <a:rPr lang="es-UY" sz="1700" dirty="0" err="1" smtClean="0">
                <a:latin typeface="Times New Roman" pitchFamily="18" charset="0"/>
                <a:cs typeface="Times New Roman" pitchFamily="18" charset="0"/>
              </a:rPr>
              <a:t>Сl</a:t>
            </a:r>
            <a:r>
              <a:rPr lang="es-UY" sz="1700" dirty="0" smtClean="0">
                <a:latin typeface="Times New Roman" pitchFamily="18" charset="0"/>
                <a:cs typeface="Times New Roman" pitchFamily="18" charset="0"/>
              </a:rPr>
              <a:t>- es 4.34 eV — 3.62 eV, o 0,72 eV. </a:t>
            </a:r>
          </a:p>
          <a:p>
            <a:r>
              <a:rPr lang="es-UY" sz="800" dirty="0" smtClean="0">
                <a:latin typeface="Times New Roman" pitchFamily="18" charset="0"/>
                <a:cs typeface="Times New Roman" pitchFamily="18" charset="0"/>
              </a:rPr>
              <a:t/>
            </a:r>
            <a:br>
              <a:rPr lang="es-UY" sz="800" dirty="0" smtClean="0">
                <a:latin typeface="Times New Roman" pitchFamily="18" charset="0"/>
                <a:cs typeface="Times New Roman" pitchFamily="18" charset="0"/>
              </a:rPr>
            </a:br>
            <a:r>
              <a:rPr lang="es-UY" sz="1700" dirty="0" smtClean="0">
                <a:latin typeface="Times New Roman"/>
                <a:cs typeface="Times New Roman"/>
              </a:rPr>
              <a:t> ► </a:t>
            </a:r>
            <a:r>
              <a:rPr lang="es-UY" sz="1700" dirty="0" smtClean="0">
                <a:latin typeface="Times New Roman" pitchFamily="18" charset="0"/>
                <a:cs typeface="Times New Roman" pitchFamily="18" charset="0"/>
              </a:rPr>
              <a:t>En el próximo paso, se puede imaginar que los iones K+ y </a:t>
            </a:r>
            <a:r>
              <a:rPr lang="es-UY" sz="1700" dirty="0" err="1" smtClean="0">
                <a:latin typeface="Times New Roman" pitchFamily="18" charset="0"/>
                <a:cs typeface="Times New Roman" pitchFamily="18" charset="0"/>
              </a:rPr>
              <a:t>Сl</a:t>
            </a:r>
            <a:r>
              <a:rPr lang="es-UY" sz="1700" dirty="0" smtClean="0">
                <a:latin typeface="Times New Roman" pitchFamily="18" charset="0"/>
                <a:cs typeface="Times New Roman" pitchFamily="18" charset="0"/>
              </a:rPr>
              <a:t>- se unen para formar la molécula neutra </a:t>
            </a:r>
            <a:r>
              <a:rPr lang="es-UY" sz="1700" dirty="0" err="1" smtClean="0">
                <a:latin typeface="Times New Roman" pitchFamily="18" charset="0"/>
                <a:cs typeface="Times New Roman" pitchFamily="18" charset="0"/>
              </a:rPr>
              <a:t>KCl.</a:t>
            </a:r>
            <a:r>
              <a:rPr lang="es-UY" sz="1700" dirty="0" smtClean="0">
                <a:latin typeface="Times New Roman" pitchFamily="18" charset="0"/>
                <a:cs typeface="Times New Roman" pitchFamily="18" charset="0"/>
              </a:rPr>
              <a:t> </a:t>
            </a:r>
          </a:p>
          <a:p>
            <a:endParaRPr lang="es-UY" sz="1700" dirty="0" smtClean="0">
              <a:latin typeface="Times New Roman" pitchFamily="18" charset="0"/>
              <a:cs typeface="Times New Roman" pitchFamily="18" charset="0"/>
            </a:endParaRPr>
          </a:p>
          <a:p>
            <a:r>
              <a:rPr lang="es-UY" sz="1700" dirty="0" smtClean="0">
                <a:latin typeface="Times New Roman" pitchFamily="18" charset="0"/>
                <a:cs typeface="Times New Roman" pitchFamily="18" charset="0"/>
              </a:rPr>
              <a:t>En esto proceso, la energía del sistema de una sola molécula aumentará de manera negativa (</a:t>
            </a:r>
            <a:r>
              <a:rPr lang="es-UY" sz="1700" dirty="0" err="1" smtClean="0">
                <a:latin typeface="Times New Roman" pitchFamily="18" charset="0"/>
                <a:cs typeface="Times New Roman" pitchFamily="18" charset="0"/>
              </a:rPr>
              <a:t>i.e.</a:t>
            </a:r>
            <a:r>
              <a:rPr lang="es-UY" sz="1700" dirty="0" smtClean="0">
                <a:latin typeface="Times New Roman" pitchFamily="18" charset="0"/>
                <a:cs typeface="Times New Roman" pitchFamily="18" charset="0"/>
              </a:rPr>
              <a:t> disminuirá)  debido a la atracción </a:t>
            </a:r>
            <a:r>
              <a:rPr lang="es-UY" sz="1700" dirty="0" err="1" smtClean="0">
                <a:latin typeface="Times New Roman" pitchFamily="18" charset="0"/>
                <a:cs typeface="Times New Roman" pitchFamily="18" charset="0"/>
              </a:rPr>
              <a:t>coulombiana</a:t>
            </a:r>
            <a:r>
              <a:rPr lang="es-UY" sz="1700" dirty="0" smtClean="0">
                <a:latin typeface="Times New Roman" pitchFamily="18" charset="0"/>
                <a:cs typeface="Times New Roman" pitchFamily="18" charset="0"/>
              </a:rPr>
              <a:t> entre los dos iones de carga opuesta. </a:t>
            </a:r>
          </a:p>
          <a:p>
            <a:r>
              <a:rPr lang="es-UY" sz="1700" dirty="0" smtClean="0">
                <a:latin typeface="Times New Roman" pitchFamily="18" charset="0"/>
                <a:cs typeface="Times New Roman" pitchFamily="18" charset="0"/>
              </a:rPr>
              <a:t>La energía total final del sistema será la suma de los 0.72 eV positivos requeridos para formar el par K+C1- original y el la energía </a:t>
            </a:r>
            <a:r>
              <a:rPr lang="es-UY" sz="1700" dirty="0" err="1" smtClean="0">
                <a:latin typeface="Times New Roman" pitchFamily="18" charset="0"/>
                <a:cs typeface="Times New Roman" pitchFamily="18" charset="0"/>
              </a:rPr>
              <a:t>coulombiana</a:t>
            </a:r>
            <a:r>
              <a:rPr lang="es-UY" sz="1700" dirty="0" smtClean="0">
                <a:latin typeface="Times New Roman" pitchFamily="18" charset="0"/>
                <a:cs typeface="Times New Roman" pitchFamily="18" charset="0"/>
              </a:rPr>
              <a:t> negativa de los iones combinados. </a:t>
            </a:r>
          </a:p>
          <a:p>
            <a:endParaRPr lang="es-UY" sz="800" dirty="0" smtClean="0">
              <a:latin typeface="Times New Roman" pitchFamily="18" charset="0"/>
              <a:cs typeface="Times New Roman" pitchFamily="18" charset="0"/>
            </a:endParaRPr>
          </a:p>
          <a:p>
            <a:r>
              <a:rPr lang="es-UY" sz="1700" dirty="0" smtClean="0">
                <a:latin typeface="Times New Roman" pitchFamily="18" charset="0"/>
                <a:cs typeface="Times New Roman" pitchFamily="18" charset="0"/>
              </a:rPr>
              <a:t>Si esta energía total es negativa, la molécula de </a:t>
            </a:r>
            <a:r>
              <a:rPr lang="es-UY" sz="1700" dirty="0" err="1" smtClean="0">
                <a:latin typeface="Times New Roman" pitchFamily="18" charset="0"/>
                <a:cs typeface="Times New Roman" pitchFamily="18" charset="0"/>
              </a:rPr>
              <a:t>KCl</a:t>
            </a:r>
            <a:r>
              <a:rPr lang="es-UY" sz="1700" dirty="0" smtClean="0">
                <a:latin typeface="Times New Roman" pitchFamily="18" charset="0"/>
                <a:cs typeface="Times New Roman" pitchFamily="18" charset="0"/>
              </a:rPr>
              <a:t> será estable, ya que requieren energía para disociar la molécula en los átomos originales de K y Cl. </a:t>
            </a:r>
          </a:p>
          <a:p>
            <a:endParaRPr lang="es-UY" sz="800" dirty="0" smtClean="0">
              <a:latin typeface="Times New Roman" pitchFamily="18" charset="0"/>
              <a:cs typeface="Times New Roman" pitchFamily="18" charset="0"/>
            </a:endParaRPr>
          </a:p>
          <a:p>
            <a:r>
              <a:rPr lang="es-UY" sz="1700" dirty="0" smtClean="0">
                <a:latin typeface="Times New Roman" pitchFamily="18" charset="0"/>
                <a:cs typeface="Times New Roman" pitchFamily="18" charset="0"/>
              </a:rPr>
              <a:t>Experimentalmente se encuentra que los iones en </a:t>
            </a:r>
            <a:r>
              <a:rPr lang="es-UY" sz="1700" dirty="0" err="1" smtClean="0">
                <a:latin typeface="Times New Roman" pitchFamily="18" charset="0"/>
                <a:cs typeface="Times New Roman" pitchFamily="18" charset="0"/>
              </a:rPr>
              <a:t>KCl</a:t>
            </a:r>
            <a:r>
              <a:rPr lang="es-UY" sz="1700" dirty="0" smtClean="0">
                <a:latin typeface="Times New Roman" pitchFamily="18" charset="0"/>
                <a:cs typeface="Times New Roman" pitchFamily="18" charset="0"/>
              </a:rPr>
              <a:t> están separados por una distancia de </a:t>
            </a:r>
            <a:r>
              <a:rPr lang="es-UY" sz="1700" i="1" dirty="0" smtClean="0">
                <a:latin typeface="Times New Roman" pitchFamily="18" charset="0"/>
                <a:cs typeface="Times New Roman" pitchFamily="18" charset="0"/>
              </a:rPr>
              <a:t>r</a:t>
            </a:r>
            <a:r>
              <a:rPr lang="es-UY" sz="1700" baseline="-25000" dirty="0" smtClean="0">
                <a:latin typeface="Times New Roman" pitchFamily="18" charset="0"/>
                <a:cs typeface="Times New Roman" pitchFamily="18" charset="0"/>
              </a:rPr>
              <a:t>0</a:t>
            </a:r>
            <a:r>
              <a:rPr lang="es-UY" sz="1700" dirty="0" smtClean="0">
                <a:latin typeface="Times New Roman" pitchFamily="18" charset="0"/>
                <a:cs typeface="Times New Roman" pitchFamily="18" charset="0"/>
              </a:rPr>
              <a:t> = 2.79 </a:t>
            </a:r>
            <a:r>
              <a:rPr lang="es-UY" sz="1700" dirty="0" smtClean="0">
                <a:latin typeface="Times New Roman"/>
                <a:cs typeface="Times New Roman"/>
              </a:rPr>
              <a:t>Å</a:t>
            </a:r>
            <a:r>
              <a:rPr lang="es-UY" sz="1700" dirty="0" smtClean="0">
                <a:latin typeface="Times New Roman" pitchFamily="18" charset="0"/>
                <a:cs typeface="Times New Roman" pitchFamily="18" charset="0"/>
              </a:rPr>
              <a:t> y que la energía de disociación o </a:t>
            </a:r>
            <a:r>
              <a:rPr lang="es-UY" sz="1700" b="1" dirty="0" smtClean="0">
                <a:solidFill>
                  <a:srgbClr val="FF0000"/>
                </a:solidFill>
                <a:latin typeface="Times New Roman" pitchFamily="18" charset="0"/>
                <a:cs typeface="Times New Roman" pitchFamily="18" charset="0"/>
              </a:rPr>
              <a:t>energía de enlace </a:t>
            </a:r>
            <a:r>
              <a:rPr lang="es-UY" sz="1700" dirty="0" smtClean="0">
                <a:latin typeface="Times New Roman" pitchFamily="18" charset="0"/>
                <a:cs typeface="Times New Roman" pitchFamily="18" charset="0"/>
              </a:rPr>
              <a:t>es de 4.42 eV.</a:t>
            </a:r>
          </a:p>
          <a:p>
            <a:endParaRPr lang="es-UY" sz="800" dirty="0" smtClean="0">
              <a:latin typeface="Times New Roman" pitchFamily="18" charset="0"/>
              <a:cs typeface="Times New Roman" pitchFamily="18" charset="0"/>
            </a:endParaRPr>
          </a:p>
          <a:p>
            <a:r>
              <a:rPr lang="es-UY" sz="1700" spc="-50" dirty="0" smtClean="0">
                <a:solidFill>
                  <a:srgbClr val="2212EE"/>
                </a:solidFill>
                <a:latin typeface="Times New Roman" pitchFamily="18" charset="0"/>
                <a:cs typeface="Times New Roman" pitchFamily="18" charset="0"/>
              </a:rPr>
              <a:t>[Definición: </a:t>
            </a:r>
            <a:r>
              <a:rPr lang="es-ES" sz="1700" dirty="0" smtClean="0">
                <a:solidFill>
                  <a:srgbClr val="2212EE"/>
                </a:solidFill>
                <a:latin typeface="Times New Roman" pitchFamily="18" charset="0"/>
                <a:cs typeface="Times New Roman" pitchFamily="18" charset="0"/>
              </a:rPr>
              <a:t>la</a:t>
            </a:r>
            <a:r>
              <a:rPr lang="es-ES" sz="1700" i="1" dirty="0" smtClean="0">
                <a:solidFill>
                  <a:srgbClr val="2212EE"/>
                </a:solidFill>
                <a:latin typeface="Times New Roman" pitchFamily="18" charset="0"/>
                <a:cs typeface="Times New Roman" pitchFamily="18" charset="0"/>
              </a:rPr>
              <a:t> </a:t>
            </a:r>
            <a:r>
              <a:rPr lang="es-ES" sz="1700" b="1" i="1" dirty="0" smtClean="0">
                <a:solidFill>
                  <a:srgbClr val="2212EE"/>
                </a:solidFill>
                <a:latin typeface="Times New Roman" pitchFamily="18" charset="0"/>
                <a:cs typeface="Times New Roman" pitchFamily="18" charset="0"/>
              </a:rPr>
              <a:t>energía de enlace</a:t>
            </a:r>
            <a:r>
              <a:rPr lang="es-ES" sz="1700" b="1" dirty="0" smtClean="0">
                <a:solidFill>
                  <a:srgbClr val="2212EE"/>
                </a:solidFill>
                <a:latin typeface="Times New Roman" pitchFamily="18" charset="0"/>
                <a:cs typeface="Times New Roman" pitchFamily="18" charset="0"/>
              </a:rPr>
              <a:t> </a:t>
            </a:r>
            <a:r>
              <a:rPr lang="es-ES" sz="1700" dirty="0" smtClean="0">
                <a:solidFill>
                  <a:srgbClr val="2212EE"/>
                </a:solidFill>
                <a:latin typeface="Times New Roman" pitchFamily="18" charset="0"/>
                <a:cs typeface="Times New Roman" pitchFamily="18" charset="0"/>
              </a:rPr>
              <a:t>es la </a:t>
            </a:r>
            <a:r>
              <a:rPr lang="es-ES" sz="1700" dirty="0" smtClean="0">
                <a:solidFill>
                  <a:srgbClr val="2212EE"/>
                </a:solidFill>
                <a:latin typeface="Times New Roman" pitchFamily="18" charset="0"/>
                <a:cs typeface="Times New Roman" pitchFamily="18" charset="0"/>
              </a:rPr>
              <a:t>energía necesaria para dividir a la molécula en sus átomos </a:t>
            </a:r>
            <a:r>
              <a:rPr lang="es-ES" sz="1700" dirty="0" smtClean="0">
                <a:solidFill>
                  <a:srgbClr val="2212EE"/>
                </a:solidFill>
                <a:latin typeface="Times New Roman" pitchFamily="18" charset="0"/>
                <a:cs typeface="Times New Roman" pitchFamily="18" charset="0"/>
              </a:rPr>
              <a:t>neutros.]</a:t>
            </a:r>
            <a:endParaRPr lang="es-UY" sz="1700" spc="-50" dirty="0" smtClean="0">
              <a:solidFill>
                <a:srgbClr val="2212EE"/>
              </a:solidFill>
              <a:latin typeface="Times New Roman" pitchFamily="18" charset="0"/>
              <a:cs typeface="Times New Roman" pitchFamily="18" charset="0"/>
            </a:endParaRPr>
          </a:p>
          <a:p>
            <a:endParaRPr lang="es-UY" sz="800" spc="-50" dirty="0" smtClean="0">
              <a:latin typeface="Times New Roman" pitchFamily="18" charset="0"/>
              <a:cs typeface="Times New Roman" pitchFamily="18" charset="0"/>
            </a:endParaRPr>
          </a:p>
          <a:p>
            <a:r>
              <a:rPr lang="es-UY" sz="1700" spc="-50" dirty="0" smtClean="0">
                <a:latin typeface="Times New Roman" pitchFamily="18" charset="0"/>
                <a:cs typeface="Times New Roman" pitchFamily="18" charset="0"/>
              </a:rPr>
              <a:t>Dado que la fuerza de Coulomb entre los dos iones es atractiva, en principio podría esperarse que no hubiese una configuración estable. </a:t>
            </a:r>
          </a:p>
          <a:p>
            <a:r>
              <a:rPr lang="es-UY" sz="1700" dirty="0" smtClean="0">
                <a:latin typeface="Times New Roman" pitchFamily="18" charset="0"/>
                <a:cs typeface="Times New Roman" pitchFamily="18" charset="0"/>
              </a:rPr>
              <a:t>Sin embargo, a distancias suficientemente pequeñas, los electrones de los iones producen efectos repulsivos por la fuerza de Coulomb entre ellos y también por el principio de exclusión de Pauli. </a:t>
            </a:r>
          </a:p>
          <a:p>
            <a:r>
              <a:rPr lang="es-UY" sz="1700" dirty="0" smtClean="0">
                <a:latin typeface="Times New Roman" pitchFamily="18" charset="0"/>
                <a:cs typeface="Times New Roman" pitchFamily="18" charset="0"/>
              </a:rPr>
              <a:t>[Los átomos no pueden acercarse demasiado, porque el principio de Pauli no permite que se solapen las capas llenas.]</a:t>
            </a:r>
          </a:p>
          <a:p>
            <a:endParaRPr lang="es-UY" sz="800" dirty="0" smtClean="0">
              <a:latin typeface="Times New Roman" pitchFamily="18" charset="0"/>
              <a:cs typeface="Times New Roman" pitchFamily="18" charset="0"/>
            </a:endParaRPr>
          </a:p>
          <a:p>
            <a:r>
              <a:rPr lang="es-UY" sz="1700" dirty="0" smtClean="0">
                <a:latin typeface="Times New Roman" pitchFamily="18" charset="0"/>
                <a:cs typeface="Times New Roman" pitchFamily="18" charset="0"/>
              </a:rPr>
              <a:t>La combinación de una fuerza atractiva para separaciones grandes y una fuerza repulsiva para separaciones pequeñas hace que exista alguna separación intermedia en la que los iones К+ y CI- estarán en equilibrio.</a:t>
            </a:r>
            <a:endParaRPr lang="es-UY" sz="1700" dirty="0">
              <a:latin typeface="Times New Roman" pitchFamily="18" charset="0"/>
              <a:cs typeface="Times New Roman" pitchFamily="18" charset="0"/>
            </a:endParaRPr>
          </a:p>
        </p:txBody>
      </p:sp>
    </p:spTree>
    <p:extLst>
      <p:ext uri="{BB962C8B-B14F-4D97-AF65-F5344CB8AC3E}">
        <p14:creationId xmlns="" xmlns:p14="http://schemas.microsoft.com/office/powerpoint/2010/main" val="676280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linds(horizont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linds(horizontal)">
                                      <p:cBhvr>
                                        <p:cTn id="22" dur="500"/>
                                        <p:tgtEl>
                                          <p:spTgt spid="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blinds(horizontal)">
                                      <p:cBhvr>
                                        <p:cTn id="27" dur="500"/>
                                        <p:tgtEl>
                                          <p:spTgt spid="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
                                            <p:txEl>
                                              <p:pRg st="8" end="8"/>
                                            </p:txEl>
                                          </p:spTgt>
                                        </p:tgtEl>
                                        <p:attrNameLst>
                                          <p:attrName>style.visibility</p:attrName>
                                        </p:attrNameLst>
                                      </p:cBhvr>
                                      <p:to>
                                        <p:strVal val="visible"/>
                                      </p:to>
                                    </p:set>
                                    <p:animEffect transition="in" filter="blinds(horizontal)">
                                      <p:cBhvr>
                                        <p:cTn id="32" dur="500"/>
                                        <p:tgtEl>
                                          <p:spTgt spid="5">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linds(horizontal)">
                                      <p:cBhvr>
                                        <p:cTn id="37" dur="500"/>
                                        <p:tgtEl>
                                          <p:spTgt spid="5">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
                                            <p:txEl>
                                              <p:pRg st="12" end="12"/>
                                            </p:txEl>
                                          </p:spTgt>
                                        </p:tgtEl>
                                        <p:attrNameLst>
                                          <p:attrName>style.visibility</p:attrName>
                                        </p:attrNameLst>
                                      </p:cBhvr>
                                      <p:to>
                                        <p:strVal val="visible"/>
                                      </p:to>
                                    </p:set>
                                    <p:animEffect transition="in" filter="blinds(horizontal)">
                                      <p:cBhvr>
                                        <p:cTn id="42" dur="500"/>
                                        <p:tgtEl>
                                          <p:spTgt spid="5">
                                            <p:txEl>
                                              <p:pRg st="12" end="1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5">
                                            <p:txEl>
                                              <p:pRg st="14" end="14"/>
                                            </p:txEl>
                                          </p:spTgt>
                                        </p:tgtEl>
                                        <p:attrNameLst>
                                          <p:attrName>style.visibility</p:attrName>
                                        </p:attrNameLst>
                                      </p:cBhvr>
                                      <p:to>
                                        <p:strVal val="visible"/>
                                      </p:to>
                                    </p:set>
                                    <p:animEffect transition="in" filter="blinds(horizontal)">
                                      <p:cBhvr>
                                        <p:cTn id="47" dur="500"/>
                                        <p:tgtEl>
                                          <p:spTgt spid="5">
                                            <p:txEl>
                                              <p:pRg st="14" end="1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5">
                                            <p:txEl>
                                              <p:pRg st="15" end="15"/>
                                            </p:txEl>
                                          </p:spTgt>
                                        </p:tgtEl>
                                        <p:attrNameLst>
                                          <p:attrName>style.visibility</p:attrName>
                                        </p:attrNameLst>
                                      </p:cBhvr>
                                      <p:to>
                                        <p:strVal val="visible"/>
                                      </p:to>
                                    </p:set>
                                    <p:animEffect transition="in" filter="blinds(horizontal)">
                                      <p:cBhvr>
                                        <p:cTn id="52" dur="500"/>
                                        <p:tgtEl>
                                          <p:spTgt spid="5">
                                            <p:txEl>
                                              <p:pRg st="15" end="1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5">
                                            <p:txEl>
                                              <p:pRg st="16" end="16"/>
                                            </p:txEl>
                                          </p:spTgt>
                                        </p:tgtEl>
                                        <p:attrNameLst>
                                          <p:attrName>style.visibility</p:attrName>
                                        </p:attrNameLst>
                                      </p:cBhvr>
                                      <p:to>
                                        <p:strVal val="visible"/>
                                      </p:to>
                                    </p:set>
                                    <p:animEffect transition="in" filter="blinds(horizontal)">
                                      <p:cBhvr>
                                        <p:cTn id="57" dur="500"/>
                                        <p:tgtEl>
                                          <p:spTgt spid="5">
                                            <p:txEl>
                                              <p:pRg st="16" end="1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5">
                                            <p:txEl>
                                              <p:pRg st="18" end="18"/>
                                            </p:txEl>
                                          </p:spTgt>
                                        </p:tgtEl>
                                        <p:attrNameLst>
                                          <p:attrName>style.visibility</p:attrName>
                                        </p:attrNameLst>
                                      </p:cBhvr>
                                      <p:to>
                                        <p:strVal val="visible"/>
                                      </p:to>
                                    </p:set>
                                    <p:animEffect transition="in" filter="blinds(horizontal)">
                                      <p:cBhvr>
                                        <p:cTn id="62" dur="500"/>
                                        <p:tgtEl>
                                          <p:spTgt spid="5">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545" y="918198"/>
            <a:ext cx="7770796" cy="615553"/>
          </a:xfrm>
          <a:prstGeom prst="rect">
            <a:avLst/>
          </a:prstGeom>
        </p:spPr>
        <p:txBody>
          <a:bodyPr wrap="square">
            <a:spAutoFit/>
          </a:bodyPr>
          <a:lstStyle/>
          <a:p>
            <a:r>
              <a:rPr lang="es-ES" sz="1700" dirty="0" smtClean="0">
                <a:latin typeface="Times New Roman" pitchFamily="18" charset="0"/>
                <a:cs typeface="Times New Roman" pitchFamily="18" charset="0"/>
              </a:rPr>
              <a:t>Otro ejemplo de enlace iónico es la molécula</a:t>
            </a:r>
            <a:r>
              <a:rPr lang="es-ES" sz="1700" dirty="0" smtClean="0">
                <a:latin typeface="Times New Roman" pitchFamily="18" charset="0"/>
                <a:cs typeface="Times New Roman" pitchFamily="18" charset="0"/>
              </a:rPr>
              <a:t> </a:t>
            </a:r>
            <a:r>
              <a:rPr lang="es-ES" sz="1700" dirty="0" smtClean="0">
                <a:latin typeface="Times New Roman" pitchFamily="18" charset="0"/>
                <a:cs typeface="Times New Roman" pitchFamily="18" charset="0"/>
              </a:rPr>
              <a:t>de </a:t>
            </a:r>
            <a:r>
              <a:rPr lang="es-ES" sz="1700" i="1" dirty="0" err="1" smtClean="0">
                <a:latin typeface="Times New Roman" pitchFamily="18" charset="0"/>
                <a:cs typeface="Times New Roman" pitchFamily="18" charset="0"/>
              </a:rPr>
              <a:t>NaCl</a:t>
            </a:r>
            <a:r>
              <a:rPr lang="es-ES" sz="1700" i="1" dirty="0" smtClean="0">
                <a:latin typeface="Times New Roman" pitchFamily="18" charset="0"/>
                <a:cs typeface="Times New Roman" pitchFamily="18" charset="0"/>
              </a:rPr>
              <a:t>, </a:t>
            </a:r>
            <a:r>
              <a:rPr lang="es-ES" sz="1700" dirty="0" smtClean="0">
                <a:latin typeface="Times New Roman" pitchFamily="18" charset="0"/>
                <a:cs typeface="Times New Roman" pitchFamily="18" charset="0"/>
              </a:rPr>
              <a:t>el </a:t>
            </a:r>
            <a:r>
              <a:rPr lang="es-ES" sz="1700" i="1" dirty="0" err="1" smtClean="0">
                <a:latin typeface="Times New Roman" pitchFamily="18" charset="0"/>
                <a:cs typeface="Times New Roman" pitchFamily="18" charset="0"/>
              </a:rPr>
              <a:t>Na</a:t>
            </a:r>
            <a:r>
              <a:rPr lang="es-ES" sz="1700" dirty="0" smtClean="0">
                <a:latin typeface="Times New Roman" pitchFamily="18" charset="0"/>
                <a:cs typeface="Times New Roman" pitchFamily="18" charset="0"/>
              </a:rPr>
              <a:t>, al igual que el K, tiene </a:t>
            </a:r>
            <a:r>
              <a:rPr lang="es-ES" sz="1700" dirty="0" smtClean="0">
                <a:latin typeface="Times New Roman" pitchFamily="18" charset="0"/>
                <a:cs typeface="Times New Roman" pitchFamily="18" charset="0"/>
              </a:rPr>
              <a:t>un solo </a:t>
            </a:r>
            <a:r>
              <a:rPr lang="es-ES" sz="1700" dirty="0" smtClean="0">
                <a:latin typeface="Times New Roman" pitchFamily="18" charset="0"/>
                <a:cs typeface="Times New Roman" pitchFamily="18" charset="0"/>
              </a:rPr>
              <a:t>electrón </a:t>
            </a:r>
            <a:r>
              <a:rPr lang="es-ES" sz="1700" dirty="0" smtClean="0">
                <a:latin typeface="Times New Roman" pitchFamily="18" charset="0"/>
                <a:cs typeface="Times New Roman" pitchFamily="18" charset="0"/>
              </a:rPr>
              <a:t>de valencia en la capa </a:t>
            </a:r>
            <a:r>
              <a:rPr lang="es-ES" sz="1700" i="1" dirty="0" smtClean="0">
                <a:latin typeface="Times New Roman" pitchFamily="18" charset="0"/>
                <a:cs typeface="Times New Roman" pitchFamily="18" charset="0"/>
              </a:rPr>
              <a:t>s. </a:t>
            </a:r>
          </a:p>
        </p:txBody>
      </p:sp>
      <p:pic>
        <p:nvPicPr>
          <p:cNvPr id="48129" name="Picture 1"/>
          <p:cNvPicPr>
            <a:picLocks noChangeAspect="1" noChangeArrowheads="1"/>
          </p:cNvPicPr>
          <p:nvPr/>
        </p:nvPicPr>
        <p:blipFill>
          <a:blip r:embed="rId2"/>
          <a:srcRect l="3208" b="53207"/>
          <a:stretch>
            <a:fillRect/>
          </a:stretch>
        </p:blipFill>
        <p:spPr bwMode="auto">
          <a:xfrm>
            <a:off x="7806089" y="645746"/>
            <a:ext cx="3909059" cy="2001201"/>
          </a:xfrm>
          <a:prstGeom prst="rect">
            <a:avLst/>
          </a:prstGeom>
          <a:noFill/>
          <a:ln w="9525">
            <a:noFill/>
            <a:miter lim="800000"/>
            <a:headEnd/>
            <a:tailEnd/>
          </a:ln>
          <a:effectLst/>
        </p:spPr>
      </p:pic>
      <p:sp>
        <p:nvSpPr>
          <p:cNvPr id="4" name="Rectangle 3"/>
          <p:cNvSpPr/>
          <p:nvPr/>
        </p:nvSpPr>
        <p:spPr>
          <a:xfrm>
            <a:off x="6201878" y="2610734"/>
            <a:ext cx="5685322" cy="615553"/>
          </a:xfrm>
          <a:prstGeom prst="rect">
            <a:avLst/>
          </a:prstGeom>
        </p:spPr>
        <p:txBody>
          <a:bodyPr wrap="square">
            <a:spAutoFit/>
          </a:bodyPr>
          <a:lstStyle/>
          <a:p>
            <a:r>
              <a:rPr lang="pt-BR" sz="1700" dirty="0" smtClean="0"/>
              <a:t>(a) </a:t>
            </a:r>
            <a:r>
              <a:rPr lang="pt-BR" sz="1700" b="1" dirty="0" smtClean="0"/>
              <a:t>Enlace </a:t>
            </a:r>
            <a:r>
              <a:rPr lang="pt-BR" sz="1700" b="1" dirty="0" smtClean="0"/>
              <a:t>ionico </a:t>
            </a:r>
            <a:r>
              <a:rPr lang="pt-BR" sz="1700" b="1" dirty="0" smtClean="0"/>
              <a:t>de! NaCl. </a:t>
            </a:r>
            <a:r>
              <a:rPr lang="pt-BR" sz="1700" dirty="0" smtClean="0"/>
              <a:t>Notese que no exlste</a:t>
            </a:r>
          </a:p>
          <a:p>
            <a:r>
              <a:rPr lang="es-ES" sz="1700" dirty="0" smtClean="0"/>
              <a:t>un </a:t>
            </a:r>
            <a:r>
              <a:rPr lang="es-ES" sz="1700" dirty="0" smtClean="0"/>
              <a:t>solapamiento apreciable </a:t>
            </a:r>
            <a:r>
              <a:rPr lang="es-ES" sz="1700" dirty="0" smtClean="0"/>
              <a:t>de </a:t>
            </a:r>
            <a:r>
              <a:rPr lang="es-ES" sz="1700" i="1" dirty="0" smtClean="0"/>
              <a:t>las </a:t>
            </a:r>
            <a:r>
              <a:rPr lang="es-ES" sz="1700" i="1" dirty="0" smtClean="0"/>
              <a:t>distribuciones electrónicas.</a:t>
            </a:r>
            <a:endParaRPr lang="es-ES" sz="1700" i="1" dirty="0" smtClean="0"/>
          </a:p>
        </p:txBody>
      </p:sp>
      <p:grpSp>
        <p:nvGrpSpPr>
          <p:cNvPr id="8" name="Group 7"/>
          <p:cNvGrpSpPr/>
          <p:nvPr/>
        </p:nvGrpSpPr>
        <p:grpSpPr>
          <a:xfrm>
            <a:off x="0" y="1765222"/>
            <a:ext cx="11301262" cy="3734769"/>
            <a:chOff x="0" y="1765222"/>
            <a:chExt cx="11301262" cy="3734769"/>
          </a:xfrm>
        </p:grpSpPr>
        <p:pic>
          <p:nvPicPr>
            <p:cNvPr id="5" name="Picture 1"/>
            <p:cNvPicPr>
              <a:picLocks noChangeAspect="1" noChangeArrowheads="1"/>
            </p:cNvPicPr>
            <p:nvPr/>
          </p:nvPicPr>
          <p:blipFill>
            <a:blip r:embed="rId2"/>
            <a:srcRect l="3208" t="47693"/>
            <a:stretch>
              <a:fillRect/>
            </a:stretch>
          </p:blipFill>
          <p:spPr bwMode="auto">
            <a:xfrm>
              <a:off x="7392203" y="3262968"/>
              <a:ext cx="3909059" cy="2237023"/>
            </a:xfrm>
            <a:prstGeom prst="rect">
              <a:avLst/>
            </a:prstGeom>
            <a:noFill/>
            <a:ln w="9525">
              <a:noFill/>
              <a:miter lim="800000"/>
              <a:headEnd/>
              <a:tailEnd/>
            </a:ln>
            <a:effectLst/>
          </p:spPr>
        </p:pic>
        <p:sp>
          <p:nvSpPr>
            <p:cNvPr id="6" name="Rectangle 5"/>
            <p:cNvSpPr/>
            <p:nvPr/>
          </p:nvSpPr>
          <p:spPr>
            <a:xfrm>
              <a:off x="0" y="1765222"/>
              <a:ext cx="7770796" cy="615553"/>
            </a:xfrm>
            <a:prstGeom prst="rect">
              <a:avLst/>
            </a:prstGeom>
          </p:spPr>
          <p:txBody>
            <a:bodyPr wrap="square">
              <a:spAutoFit/>
            </a:bodyPr>
            <a:lstStyle/>
            <a:p>
              <a:r>
                <a:rPr lang="es-ES" sz="1700" dirty="0" smtClean="0">
                  <a:latin typeface="Times New Roman" pitchFamily="18" charset="0"/>
                  <a:cs typeface="Times New Roman" pitchFamily="18" charset="0"/>
                </a:rPr>
                <a:t>L</a:t>
              </a:r>
              <a:r>
                <a:rPr lang="es-ES" sz="1700" dirty="0" smtClean="0">
                  <a:latin typeface="Times New Roman" pitchFamily="18" charset="0"/>
                  <a:cs typeface="Times New Roman" pitchFamily="18" charset="0"/>
                </a:rPr>
                <a:t>a</a:t>
              </a:r>
              <a:r>
                <a:rPr lang="es-ES" sz="1700" i="1" dirty="0" smtClean="0">
                  <a:latin typeface="Times New Roman" pitchFamily="18" charset="0"/>
                  <a:cs typeface="Times New Roman" pitchFamily="18" charset="0"/>
                </a:rPr>
                <a:t> </a:t>
              </a:r>
              <a:r>
                <a:rPr lang="es-ES" sz="1700" b="1" i="1" dirty="0" smtClean="0">
                  <a:solidFill>
                    <a:srgbClr val="FF0000"/>
                  </a:solidFill>
                  <a:latin typeface="Times New Roman" pitchFamily="18" charset="0"/>
                  <a:cs typeface="Times New Roman" pitchFamily="18" charset="0"/>
                </a:rPr>
                <a:t>energía </a:t>
              </a:r>
              <a:r>
                <a:rPr lang="es-ES" sz="1700" b="1" i="1" dirty="0" smtClean="0">
                  <a:solidFill>
                    <a:srgbClr val="FF0000"/>
                  </a:solidFill>
                  <a:latin typeface="Times New Roman" pitchFamily="18" charset="0"/>
                  <a:cs typeface="Times New Roman" pitchFamily="18" charset="0"/>
                </a:rPr>
                <a:t>de enlace</a:t>
              </a:r>
              <a:r>
                <a:rPr lang="es-ES" sz="1700" b="1" dirty="0" smtClean="0">
                  <a:solidFill>
                    <a:srgbClr val="FF0000"/>
                  </a:solidFill>
                  <a:latin typeface="Times New Roman" pitchFamily="18" charset="0"/>
                  <a:cs typeface="Times New Roman" pitchFamily="18" charset="0"/>
                </a:rPr>
                <a:t> </a:t>
              </a:r>
              <a:r>
                <a:rPr lang="es-ES" sz="1700" dirty="0" smtClean="0">
                  <a:latin typeface="Times New Roman" pitchFamily="18" charset="0"/>
                  <a:cs typeface="Times New Roman" pitchFamily="18" charset="0"/>
                </a:rPr>
                <a:t>es de 4.26 eV y la distancia de separación estable </a:t>
              </a:r>
              <a:r>
                <a:rPr lang="es-UY" sz="1700" dirty="0" smtClean="0">
                  <a:latin typeface="Times New Roman" pitchFamily="18" charset="0"/>
                  <a:cs typeface="Times New Roman" pitchFamily="18" charset="0"/>
                </a:rPr>
                <a:t>es</a:t>
              </a:r>
              <a:r>
                <a:rPr lang="es-UY" sz="1700" dirty="0" smtClean="0">
                  <a:latin typeface="Times New Roman" pitchFamily="18" charset="0"/>
                  <a:cs typeface="Times New Roman" pitchFamily="18" charset="0"/>
                </a:rPr>
                <a:t> </a:t>
              </a:r>
              <a:r>
                <a:rPr lang="es-UY" sz="1700" i="1" dirty="0" smtClean="0">
                  <a:latin typeface="Times New Roman" pitchFamily="18" charset="0"/>
                  <a:cs typeface="Times New Roman" pitchFamily="18" charset="0"/>
                </a:rPr>
                <a:t>r</a:t>
              </a:r>
              <a:r>
                <a:rPr lang="es-UY" sz="1700" baseline="-25000" dirty="0" smtClean="0">
                  <a:latin typeface="Times New Roman" pitchFamily="18" charset="0"/>
                  <a:cs typeface="Times New Roman" pitchFamily="18" charset="0"/>
                </a:rPr>
                <a:t>0</a:t>
              </a:r>
              <a:r>
                <a:rPr lang="es-UY" sz="1700" dirty="0" smtClean="0">
                  <a:latin typeface="Times New Roman" pitchFamily="18" charset="0"/>
                  <a:cs typeface="Times New Roman" pitchFamily="18" charset="0"/>
                </a:rPr>
                <a:t> = </a:t>
              </a:r>
              <a:r>
                <a:rPr lang="es-UY" sz="1700" dirty="0" smtClean="0">
                  <a:latin typeface="Times New Roman" pitchFamily="18" charset="0"/>
                  <a:cs typeface="Times New Roman" pitchFamily="18" charset="0"/>
                </a:rPr>
                <a:t>2.36 </a:t>
              </a:r>
              <a:r>
                <a:rPr lang="es-UY" sz="1700" dirty="0" smtClean="0">
                  <a:latin typeface="Times New Roman"/>
                  <a:cs typeface="Times New Roman"/>
                </a:rPr>
                <a:t>Å</a:t>
              </a:r>
              <a:r>
                <a:rPr lang="es-UY" sz="1700" dirty="0" smtClean="0">
                  <a:latin typeface="Times New Roman" pitchFamily="18" charset="0"/>
                  <a:cs typeface="Times New Roman" pitchFamily="18" charset="0"/>
                </a:rPr>
                <a:t> </a:t>
              </a:r>
              <a:r>
                <a:rPr lang="es-ES" sz="1700" dirty="0" smtClean="0">
                  <a:latin typeface="Times New Roman" pitchFamily="18" charset="0"/>
                  <a:cs typeface="Times New Roman" pitchFamily="18" charset="0"/>
                </a:rPr>
                <a:t>, </a:t>
              </a:r>
              <a:r>
                <a:rPr lang="es-ES" sz="1700" dirty="0" smtClean="0">
                  <a:latin typeface="Times New Roman" pitchFamily="18" charset="0"/>
                  <a:cs typeface="Times New Roman" pitchFamily="18" charset="0"/>
                </a:rPr>
                <a:t>como se muestra en la figura </a:t>
              </a:r>
              <a:r>
                <a:rPr lang="es-ES" sz="1700" dirty="0" smtClean="0">
                  <a:latin typeface="Times New Roman" pitchFamily="18" charset="0"/>
                  <a:cs typeface="Times New Roman" pitchFamily="18" charset="0"/>
                </a:rPr>
                <a:t>18b (comparar con 4.42 </a:t>
              </a:r>
              <a:r>
                <a:rPr lang="es-ES" sz="1700" dirty="0" smtClean="0">
                  <a:latin typeface="Times New Roman" pitchFamily="18" charset="0"/>
                  <a:cs typeface="Times New Roman" pitchFamily="18" charset="0"/>
                </a:rPr>
                <a:t>e</a:t>
              </a:r>
              <a:r>
                <a:rPr lang="es-ES" sz="1700" dirty="0" smtClean="0">
                  <a:latin typeface="Times New Roman" pitchFamily="18" charset="0"/>
                  <a:cs typeface="Times New Roman" pitchFamily="18" charset="0"/>
                </a:rPr>
                <a:t>V y </a:t>
              </a:r>
              <a:r>
                <a:rPr lang="es-UY" sz="1700" i="1" dirty="0" smtClean="0">
                  <a:latin typeface="Times New Roman" pitchFamily="18" charset="0"/>
                  <a:cs typeface="Times New Roman" pitchFamily="18" charset="0"/>
                </a:rPr>
                <a:t>r</a:t>
              </a:r>
              <a:r>
                <a:rPr lang="es-UY" sz="1700" baseline="-25000" dirty="0" smtClean="0">
                  <a:latin typeface="Times New Roman" pitchFamily="18" charset="0"/>
                  <a:cs typeface="Times New Roman" pitchFamily="18" charset="0"/>
                </a:rPr>
                <a:t>0</a:t>
              </a:r>
              <a:r>
                <a:rPr lang="es-UY" sz="1700" dirty="0" smtClean="0">
                  <a:latin typeface="Times New Roman" pitchFamily="18" charset="0"/>
                  <a:cs typeface="Times New Roman" pitchFamily="18" charset="0"/>
                </a:rPr>
                <a:t> </a:t>
              </a:r>
              <a:r>
                <a:rPr lang="es-UY" sz="1700" dirty="0" smtClean="0">
                  <a:latin typeface="Times New Roman" pitchFamily="18" charset="0"/>
                  <a:cs typeface="Times New Roman" pitchFamily="18" charset="0"/>
                </a:rPr>
                <a:t>= 2.79 </a:t>
              </a:r>
              <a:r>
                <a:rPr lang="es-UY" sz="1700" dirty="0" smtClean="0">
                  <a:latin typeface="Times New Roman"/>
                  <a:cs typeface="Times New Roman"/>
                </a:rPr>
                <a:t>Å</a:t>
              </a:r>
              <a:r>
                <a:rPr lang="es-ES" sz="1700" dirty="0" smtClean="0">
                  <a:latin typeface="Times New Roman" pitchFamily="18" charset="0"/>
                  <a:cs typeface="Times New Roman" pitchFamily="18" charset="0"/>
                </a:rPr>
                <a:t> para el </a:t>
              </a:r>
              <a:r>
                <a:rPr lang="es-ES" sz="1700" dirty="0" err="1" smtClean="0">
                  <a:latin typeface="Times New Roman" pitchFamily="18" charset="0"/>
                  <a:cs typeface="Times New Roman" pitchFamily="18" charset="0"/>
                </a:rPr>
                <a:t>KCl</a:t>
              </a:r>
              <a:r>
                <a:rPr lang="es-ES" sz="1700" dirty="0" smtClean="0">
                  <a:latin typeface="Times New Roman" pitchFamily="18" charset="0"/>
                  <a:cs typeface="Times New Roman" pitchFamily="18" charset="0"/>
                </a:rPr>
                <a:t>).</a:t>
              </a:r>
              <a:endParaRPr lang="en-US" sz="1700" i="1" dirty="0" smtClean="0">
                <a:latin typeface="Times New Roman" pitchFamily="18" charset="0"/>
                <a:cs typeface="Times New Roman" pitchFamily="18" charset="0"/>
              </a:endParaRPr>
            </a:p>
          </p:txBody>
        </p:sp>
      </p:grpSp>
      <p:sp>
        <p:nvSpPr>
          <p:cNvPr id="7" name="Rectangle 6"/>
          <p:cNvSpPr/>
          <p:nvPr/>
        </p:nvSpPr>
        <p:spPr>
          <a:xfrm>
            <a:off x="5393356" y="5421310"/>
            <a:ext cx="6096000" cy="1400383"/>
          </a:xfrm>
          <a:prstGeom prst="rect">
            <a:avLst/>
          </a:prstGeom>
        </p:spPr>
        <p:txBody>
          <a:bodyPr>
            <a:spAutoFit/>
          </a:bodyPr>
          <a:lstStyle/>
          <a:p>
            <a:r>
              <a:rPr lang="es-ES" sz="1700" dirty="0" smtClean="0"/>
              <a:t>(</a:t>
            </a:r>
            <a:r>
              <a:rPr lang="es-ES" sz="1700" dirty="0" smtClean="0"/>
              <a:t>b) </a:t>
            </a:r>
            <a:r>
              <a:rPr lang="es-ES" sz="1700" b="1" dirty="0" smtClean="0"/>
              <a:t>La </a:t>
            </a:r>
            <a:r>
              <a:rPr lang="es-ES" sz="1700" b="1" dirty="0" smtClean="0"/>
              <a:t>energía </a:t>
            </a:r>
            <a:r>
              <a:rPr lang="es-ES" sz="1700" b="1" dirty="0" smtClean="0"/>
              <a:t>de </a:t>
            </a:r>
            <a:r>
              <a:rPr lang="es-ES" sz="1700" b="1" dirty="0" smtClean="0"/>
              <a:t>enlace </a:t>
            </a:r>
            <a:r>
              <a:rPr lang="es-ES" sz="1700" b="1" dirty="0" smtClean="0"/>
              <a:t>en el </a:t>
            </a:r>
            <a:r>
              <a:rPr lang="es-ES" sz="1700" b="1" dirty="0" err="1" smtClean="0"/>
              <a:t>NaCl</a:t>
            </a:r>
            <a:r>
              <a:rPr lang="es-ES" sz="1700" b="1" dirty="0" smtClean="0"/>
              <a:t>. </a:t>
            </a:r>
            <a:endParaRPr lang="es-ES" sz="1700" b="1" dirty="0" smtClean="0"/>
          </a:p>
          <a:p>
            <a:r>
              <a:rPr lang="es-ES" sz="1700" dirty="0" smtClean="0"/>
              <a:t>El cero </a:t>
            </a:r>
            <a:r>
              <a:rPr lang="es-ES" sz="1700" dirty="0" smtClean="0"/>
              <a:t>de </a:t>
            </a:r>
            <a:r>
              <a:rPr lang="es-ES" sz="1700" dirty="0" smtClean="0"/>
              <a:t>energía</a:t>
            </a:r>
            <a:r>
              <a:rPr lang="es-ES" sz="1700" dirty="0" smtClean="0"/>
              <a:t> </a:t>
            </a:r>
            <a:r>
              <a:rPr lang="es-ES" sz="1700" dirty="0" smtClean="0"/>
              <a:t>corresponde </a:t>
            </a:r>
            <a:r>
              <a:rPr lang="es-ES" sz="1700" dirty="0" smtClean="0"/>
              <a:t>a los </a:t>
            </a:r>
            <a:r>
              <a:rPr lang="es-ES" sz="1700" i="1" dirty="0" smtClean="0"/>
              <a:t>átomos </a:t>
            </a:r>
            <a:r>
              <a:rPr lang="es-ES" sz="1700" i="1" dirty="0" smtClean="0"/>
              <a:t>de </a:t>
            </a:r>
            <a:r>
              <a:rPr lang="es-ES" sz="1700" i="1" dirty="0" err="1" smtClean="0"/>
              <a:t>Na</a:t>
            </a:r>
            <a:r>
              <a:rPr lang="es-ES" sz="1700" i="1" dirty="0" smtClean="0"/>
              <a:t> y Cl </a:t>
            </a:r>
            <a:r>
              <a:rPr lang="es-ES" sz="1700" dirty="0" smtClean="0"/>
              <a:t>separados </a:t>
            </a:r>
            <a:r>
              <a:rPr lang="es-ES" sz="1700" dirty="0" smtClean="0"/>
              <a:t>por </a:t>
            </a:r>
            <a:r>
              <a:rPr lang="es-ES" sz="1700" dirty="0" smtClean="0"/>
              <a:t>una </a:t>
            </a:r>
            <a:r>
              <a:rPr lang="es-ES" sz="1700" dirty="0" smtClean="0"/>
              <a:t>gran distancia. </a:t>
            </a:r>
          </a:p>
          <a:p>
            <a:r>
              <a:rPr lang="es-ES" sz="1700" dirty="0" smtClean="0"/>
              <a:t>La </a:t>
            </a:r>
            <a:r>
              <a:rPr lang="es-ES" sz="1700" dirty="0" smtClean="0"/>
              <a:t>línea</a:t>
            </a:r>
            <a:r>
              <a:rPr lang="es-ES" sz="1700" dirty="0" smtClean="0"/>
              <a:t> </a:t>
            </a:r>
            <a:r>
              <a:rPr lang="es-ES" sz="1700" dirty="0" smtClean="0"/>
              <a:t>de trazos </a:t>
            </a:r>
            <a:r>
              <a:rPr lang="es-ES" sz="1700" dirty="0" smtClean="0"/>
              <a:t>representa </a:t>
            </a:r>
            <a:r>
              <a:rPr lang="es-ES" sz="1700" dirty="0" smtClean="0"/>
              <a:t>la </a:t>
            </a:r>
            <a:r>
              <a:rPr lang="es-ES" sz="1700" dirty="0" smtClean="0"/>
              <a:t>energía de </a:t>
            </a:r>
            <a:r>
              <a:rPr lang="es-ES" sz="1700" dirty="0" smtClean="0"/>
              <a:t>los </a:t>
            </a:r>
            <a:r>
              <a:rPr lang="es-ES" sz="1700" dirty="0" smtClean="0"/>
              <a:t>iones</a:t>
            </a:r>
            <a:r>
              <a:rPr lang="es-ES" sz="1700" i="1" dirty="0" smtClean="0"/>
              <a:t> </a:t>
            </a:r>
            <a:r>
              <a:rPr lang="es-ES" sz="1700" dirty="0" smtClean="0"/>
              <a:t>de </a:t>
            </a:r>
            <a:r>
              <a:rPr lang="es-ES" sz="1700" dirty="0" err="1" smtClean="0"/>
              <a:t>Na</a:t>
            </a:r>
            <a:r>
              <a:rPr lang="es-ES" sz="1700" dirty="0" smtClean="0"/>
              <a:t> y Cl- separados por </a:t>
            </a:r>
            <a:r>
              <a:rPr lang="es-ES" sz="1700" dirty="0" smtClean="0"/>
              <a:t>una gran distancia.</a:t>
            </a:r>
            <a:endParaRPr lang="en-US" sz="1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8129"/>
                                        </p:tgtEl>
                                        <p:attrNameLst>
                                          <p:attrName>style.visibility</p:attrName>
                                        </p:attrNameLst>
                                      </p:cBhvr>
                                      <p:to>
                                        <p:strVal val="visible"/>
                                      </p:to>
                                    </p:set>
                                    <p:animEffect transition="in" filter="blinds(horizontal)">
                                      <p:cBhvr>
                                        <p:cTn id="7" dur="500"/>
                                        <p:tgtEl>
                                          <p:spTgt spid="4812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blinds(horizontal)">
                                      <p:cBhvr>
                                        <p:cTn id="22" dur="5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blinds(horizontal)">
                                      <p:cBhvr>
                                        <p:cTn id="27" dur="500"/>
                                        <p:tgtEl>
                                          <p:spTgt spid="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txEl>
                                              <p:pRg st="2" end="2"/>
                                            </p:txEl>
                                          </p:spTgt>
                                        </p:tgtEl>
                                        <p:attrNameLst>
                                          <p:attrName>style.visibility</p:attrName>
                                        </p:attrNameLst>
                                      </p:cBhvr>
                                      <p:to>
                                        <p:strVal val="visible"/>
                                      </p:to>
                                    </p:set>
                                    <p:animEffect transition="in" filter="blinds(horizontal)">
                                      <p:cBhvr>
                                        <p:cTn id="3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61E6EC9-6CA4-421B-9C13-7B6C60105101}"/>
              </a:ext>
            </a:extLst>
          </p:cNvPr>
          <p:cNvSpPr txBox="1">
            <a:spLocks/>
          </p:cNvSpPr>
          <p:nvPr/>
        </p:nvSpPr>
        <p:spPr>
          <a:xfrm>
            <a:off x="490889" y="779649"/>
            <a:ext cx="8836732" cy="4537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ES" sz="2000" b="1" i="1" dirty="0" smtClean="0">
                <a:latin typeface="Times New Roman" pitchFamily="18" charset="0"/>
                <a:cs typeface="Times New Roman" pitchFamily="18" charset="0"/>
              </a:rPr>
              <a:t>Enlace Covalente. </a:t>
            </a:r>
            <a:endParaRPr lang="en-US" sz="2000" b="1" i="1" dirty="0">
              <a:latin typeface="Times New Roman" pitchFamily="18" charset="0"/>
              <a:cs typeface="Times New Roman" pitchFamily="18" charset="0"/>
            </a:endParaRPr>
          </a:p>
        </p:txBody>
      </p:sp>
      <p:sp>
        <p:nvSpPr>
          <p:cNvPr id="4" name="Rectangle 3"/>
          <p:cNvSpPr/>
          <p:nvPr/>
        </p:nvSpPr>
        <p:spPr>
          <a:xfrm>
            <a:off x="0" y="1327184"/>
            <a:ext cx="6785811" cy="353943"/>
          </a:xfrm>
          <a:prstGeom prst="rect">
            <a:avLst/>
          </a:prstGeom>
        </p:spPr>
        <p:txBody>
          <a:bodyPr wrap="square">
            <a:spAutoFit/>
          </a:bodyPr>
          <a:lstStyle/>
          <a:p>
            <a:r>
              <a:rPr lang="es-UY" sz="1700" dirty="0" smtClean="0">
                <a:latin typeface="Times New Roman" pitchFamily="18" charset="0"/>
                <a:cs typeface="Times New Roman" pitchFamily="18" charset="0"/>
              </a:rPr>
              <a:t>Consideremos, por ejemplo, una molécula de hidrógeno, </a:t>
            </a:r>
            <a:r>
              <a:rPr lang="es-UY" sz="1700" dirty="0" smtClean="0">
                <a:latin typeface="Times New Roman" pitchFamily="18" charset="0"/>
                <a:cs typeface="Times New Roman" pitchFamily="18" charset="0"/>
              </a:rPr>
              <a:t>H2</a:t>
            </a:r>
            <a:r>
              <a:rPr lang="es-UY" sz="1700" dirty="0" smtClean="0">
                <a:latin typeface="Times New Roman" pitchFamily="18" charset="0"/>
                <a:cs typeface="Times New Roman" pitchFamily="18" charset="0"/>
              </a:rPr>
              <a:t>. </a:t>
            </a:r>
          </a:p>
        </p:txBody>
      </p:sp>
      <p:pic>
        <p:nvPicPr>
          <p:cNvPr id="63490" name="Picture 2"/>
          <p:cNvPicPr>
            <a:picLocks noChangeAspect="1" noChangeArrowheads="1"/>
          </p:cNvPicPr>
          <p:nvPr/>
        </p:nvPicPr>
        <p:blipFill>
          <a:blip r:embed="rId2"/>
          <a:srcRect l="7782" t="10206" r="4975" b="6865"/>
          <a:stretch>
            <a:fillRect/>
          </a:stretch>
        </p:blipFill>
        <p:spPr bwMode="auto">
          <a:xfrm>
            <a:off x="6140918" y="693019"/>
            <a:ext cx="2492943" cy="1453415"/>
          </a:xfrm>
          <a:prstGeom prst="rect">
            <a:avLst/>
          </a:prstGeom>
          <a:noFill/>
          <a:ln w="9525">
            <a:noFill/>
            <a:miter lim="800000"/>
            <a:headEnd/>
            <a:tailEnd/>
          </a:ln>
          <a:effectLst/>
        </p:spPr>
      </p:pic>
      <p:sp>
        <p:nvSpPr>
          <p:cNvPr id="5" name="Rectangle 4"/>
          <p:cNvSpPr/>
          <p:nvPr/>
        </p:nvSpPr>
        <p:spPr>
          <a:xfrm>
            <a:off x="0" y="2000952"/>
            <a:ext cx="11242307" cy="4662815"/>
          </a:xfrm>
          <a:prstGeom prst="rect">
            <a:avLst/>
          </a:prstGeom>
        </p:spPr>
        <p:txBody>
          <a:bodyPr wrap="square">
            <a:spAutoFit/>
          </a:bodyPr>
          <a:lstStyle/>
          <a:p>
            <a:r>
              <a:rPr lang="es-UY" sz="1700" dirty="0" smtClean="0">
                <a:latin typeface="Times New Roman" pitchFamily="18" charset="0"/>
                <a:cs typeface="Times New Roman" pitchFamily="18" charset="0"/>
              </a:rPr>
              <a:t>Se mide que la separación entre los dos protones es de </a:t>
            </a:r>
            <a:r>
              <a:rPr lang="es-UY" sz="1700" b="1" dirty="0" smtClean="0">
                <a:latin typeface="Times New Roman" pitchFamily="18" charset="0"/>
                <a:cs typeface="Times New Roman" pitchFamily="18" charset="0"/>
              </a:rPr>
              <a:t>0.74</a:t>
            </a:r>
            <a:r>
              <a:rPr lang="es-UY" sz="1700" dirty="0" smtClean="0">
                <a:latin typeface="Times New Roman" pitchFamily="18" charset="0"/>
                <a:cs typeface="Times New Roman" pitchFamily="18" charset="0"/>
              </a:rPr>
              <a:t> </a:t>
            </a:r>
            <a:r>
              <a:rPr lang="es-UY" sz="1700" dirty="0" smtClean="0">
                <a:latin typeface="Times New Roman"/>
                <a:cs typeface="Times New Roman"/>
              </a:rPr>
              <a:t>Å</a:t>
            </a:r>
            <a:r>
              <a:rPr lang="es-UY" sz="1700" dirty="0" smtClean="0">
                <a:latin typeface="Times New Roman" pitchFamily="18" charset="0"/>
                <a:cs typeface="Times New Roman" pitchFamily="18" charset="0"/>
              </a:rPr>
              <a:t>, </a:t>
            </a:r>
            <a:r>
              <a:rPr lang="es-UY" sz="1700" dirty="0" err="1" smtClean="0">
                <a:latin typeface="Times New Roman" pitchFamily="18" charset="0"/>
                <a:cs typeface="Times New Roman" pitchFamily="18" charset="0"/>
              </a:rPr>
              <a:t>i.e.</a:t>
            </a:r>
            <a:r>
              <a:rPr lang="es-UY" sz="1700" dirty="0" smtClean="0">
                <a:latin typeface="Times New Roman" pitchFamily="18" charset="0"/>
                <a:cs typeface="Times New Roman" pitchFamily="18" charset="0"/>
              </a:rPr>
              <a:t> comparable al radio de la órbita electrónica más baja del hidrógeno atómico, </a:t>
            </a:r>
            <a:r>
              <a:rPr lang="es-UY" sz="1700" b="1" dirty="0" smtClean="0">
                <a:latin typeface="Times New Roman" pitchFamily="18" charset="0"/>
                <a:cs typeface="Times New Roman" pitchFamily="18" charset="0"/>
              </a:rPr>
              <a:t>0.53</a:t>
            </a:r>
            <a:r>
              <a:rPr lang="es-UY" sz="1700" dirty="0" smtClean="0">
                <a:latin typeface="Times New Roman" pitchFamily="18" charset="0"/>
                <a:cs typeface="Times New Roman" pitchFamily="18" charset="0"/>
              </a:rPr>
              <a:t> </a:t>
            </a:r>
            <a:r>
              <a:rPr lang="es-UY" sz="1700" dirty="0" smtClean="0">
                <a:latin typeface="Times New Roman"/>
                <a:cs typeface="Times New Roman"/>
              </a:rPr>
              <a:t>Å</a:t>
            </a:r>
            <a:r>
              <a:rPr lang="es-UY" sz="1700" i="1" dirty="0" smtClean="0">
                <a:latin typeface="Times New Roman" pitchFamily="18" charset="0"/>
                <a:cs typeface="Times New Roman" pitchFamily="18" charset="0"/>
              </a:rPr>
              <a:t>. </a:t>
            </a:r>
          </a:p>
          <a:p>
            <a:endParaRPr lang="es-UY" sz="1700" i="1" dirty="0" smtClean="0">
              <a:latin typeface="Times New Roman" pitchFamily="18" charset="0"/>
              <a:cs typeface="Times New Roman" pitchFamily="18" charset="0"/>
            </a:endParaRPr>
          </a:p>
          <a:p>
            <a:r>
              <a:rPr lang="es-UY" sz="1700" dirty="0" smtClean="0">
                <a:latin typeface="Times New Roman" pitchFamily="18" charset="0"/>
                <a:cs typeface="Times New Roman" pitchFamily="18" charset="0"/>
              </a:rPr>
              <a:t>Al electrón individual </a:t>
            </a:r>
            <a:r>
              <a:rPr lang="es-UY" sz="1700" dirty="0" smtClean="0">
                <a:latin typeface="Times New Roman" pitchFamily="18" charset="0"/>
                <a:cs typeface="Times New Roman" pitchFamily="18" charset="0"/>
              </a:rPr>
              <a:t>del hidrógeno atómico </a:t>
            </a:r>
            <a:r>
              <a:rPr lang="es-UY" sz="1700" dirty="0" smtClean="0">
                <a:latin typeface="Times New Roman" pitchFamily="18" charset="0"/>
                <a:cs typeface="Times New Roman" pitchFamily="18" charset="0"/>
              </a:rPr>
              <a:t>le gustaría adquirir un socio que llenase la capa l s y, por consiguiente, el electrón de un átomo de H puede considerarse como si formase una pareja con el otro electrón de la misma capa. </a:t>
            </a:r>
          </a:p>
          <a:p>
            <a:endParaRPr lang="es-UY" sz="800" dirty="0" smtClean="0">
              <a:latin typeface="Times New Roman" pitchFamily="18" charset="0"/>
              <a:cs typeface="Times New Roman" pitchFamily="18" charset="0"/>
            </a:endParaRPr>
          </a:p>
          <a:p>
            <a:r>
              <a:rPr lang="es-UY" sz="1700" dirty="0" smtClean="0">
                <a:latin typeface="Times New Roman" pitchFamily="18" charset="0"/>
                <a:cs typeface="Times New Roman" pitchFamily="18" charset="0"/>
              </a:rPr>
              <a:t>Por supuesto, los electrones son idénticos, y de acuerdo con las reglas cuánticas para partículas indistinguibles, ya no podemos decir que los electrones de los dos átomos originales tuviesen identidades separadas. </a:t>
            </a:r>
            <a:br>
              <a:rPr lang="es-UY" sz="1700" dirty="0" smtClean="0">
                <a:latin typeface="Times New Roman" pitchFamily="18" charset="0"/>
                <a:cs typeface="Times New Roman" pitchFamily="18" charset="0"/>
              </a:rPr>
            </a:br>
            <a:r>
              <a:rPr lang="es-UY" sz="1700" dirty="0" smtClean="0">
                <a:latin typeface="Times New Roman" pitchFamily="18" charset="0"/>
                <a:cs typeface="Times New Roman" pitchFamily="18" charset="0"/>
              </a:rPr>
              <a:t>Por el contrario, en el campo electrostático combinado de los dos protones se mueve un par de electrones, representados por una </a:t>
            </a:r>
            <a:r>
              <a:rPr lang="es-UY" sz="1700" b="1" dirty="0" smtClean="0">
                <a:solidFill>
                  <a:srgbClr val="FF0000"/>
                </a:solidFill>
                <a:latin typeface="Times New Roman" pitchFamily="18" charset="0"/>
                <a:cs typeface="Times New Roman" pitchFamily="18" charset="0"/>
              </a:rPr>
              <a:t>función de onda de dos electrones</a:t>
            </a:r>
            <a:r>
              <a:rPr lang="es-UY" sz="1700" dirty="0" smtClean="0">
                <a:latin typeface="Times New Roman" pitchFamily="18" charset="0"/>
                <a:cs typeface="Times New Roman" pitchFamily="18" charset="0"/>
              </a:rPr>
              <a:t>.</a:t>
            </a:r>
          </a:p>
          <a:p>
            <a:r>
              <a:rPr lang="es-UY" sz="1700" dirty="0" smtClean="0">
                <a:latin typeface="Times New Roman" pitchFamily="18" charset="0"/>
                <a:cs typeface="Times New Roman" pitchFamily="18" charset="0"/>
              </a:rPr>
              <a:t/>
            </a:r>
            <a:br>
              <a:rPr lang="es-UY" sz="1700" dirty="0" smtClean="0">
                <a:latin typeface="Times New Roman" pitchFamily="18" charset="0"/>
                <a:cs typeface="Times New Roman" pitchFamily="18" charset="0"/>
              </a:rPr>
            </a:br>
            <a:r>
              <a:rPr lang="es-UY" sz="1700" dirty="0" smtClean="0">
                <a:latin typeface="Times New Roman" pitchFamily="18" charset="0"/>
                <a:cs typeface="Times New Roman" pitchFamily="18" charset="0"/>
              </a:rPr>
              <a:t>Podemos ver este enlace como si se originara de una acción compartida de electrones. </a:t>
            </a:r>
          </a:p>
          <a:p>
            <a:r>
              <a:rPr lang="es-UY" sz="1700" dirty="0" smtClean="0">
                <a:latin typeface="Times New Roman" pitchFamily="18" charset="0"/>
                <a:cs typeface="Times New Roman" pitchFamily="18" charset="0"/>
              </a:rPr>
              <a:t>Los electrones no "pertenecen“ a ningún protón. </a:t>
            </a:r>
          </a:p>
          <a:p>
            <a:r>
              <a:rPr lang="es-UY" sz="1700" dirty="0" smtClean="0">
                <a:latin typeface="Times New Roman" pitchFamily="18" charset="0"/>
                <a:cs typeface="Times New Roman" pitchFamily="18" charset="0"/>
              </a:rPr>
              <a:t>En efecto, cada protón atrae al par de electrones, y esta atracción es suficiente para vencer la repulsión de Coulomb de los protones. </a:t>
            </a:r>
          </a:p>
          <a:p>
            <a:r>
              <a:rPr lang="es-UY" sz="1700" dirty="0" smtClean="0">
                <a:latin typeface="Times New Roman" pitchFamily="18" charset="0"/>
                <a:cs typeface="Times New Roman" pitchFamily="18" charset="0"/>
              </a:rPr>
              <a:t>Este tipo de enlace molecular, basado en electrones compartidos, se llama </a:t>
            </a:r>
            <a:r>
              <a:rPr lang="es-UY" sz="1700" b="1" dirty="0" smtClean="0">
                <a:solidFill>
                  <a:srgbClr val="FF0000"/>
                </a:solidFill>
                <a:latin typeface="Times New Roman" pitchFamily="18" charset="0"/>
                <a:cs typeface="Times New Roman" pitchFamily="18" charset="0"/>
              </a:rPr>
              <a:t>enlace </a:t>
            </a:r>
            <a:r>
              <a:rPr lang="es-UY" sz="1700" b="1" i="1" dirty="0" smtClean="0">
                <a:solidFill>
                  <a:srgbClr val="FF0000"/>
                </a:solidFill>
                <a:latin typeface="Times New Roman" pitchFamily="18" charset="0"/>
                <a:cs typeface="Times New Roman" pitchFamily="18" charset="0"/>
              </a:rPr>
              <a:t>covalente</a:t>
            </a:r>
            <a:r>
              <a:rPr lang="es-UY" sz="1700" i="1" dirty="0" smtClean="0">
                <a:latin typeface="Times New Roman" pitchFamily="18" charset="0"/>
                <a:cs typeface="Times New Roman" pitchFamily="18" charset="0"/>
              </a:rPr>
              <a:t>. </a:t>
            </a:r>
          </a:p>
          <a:p>
            <a:r>
              <a:rPr lang="es-UY" sz="1700" dirty="0" smtClean="0">
                <a:latin typeface="Times New Roman" pitchFamily="18" charset="0"/>
                <a:cs typeface="Times New Roman" pitchFamily="18" charset="0"/>
              </a:rPr>
              <a:t>Las</a:t>
            </a:r>
            <a:r>
              <a:rPr lang="es-UY" sz="1700" i="1" dirty="0" smtClean="0">
                <a:latin typeface="Times New Roman" pitchFamily="18" charset="0"/>
                <a:cs typeface="Times New Roman" pitchFamily="18" charset="0"/>
              </a:rPr>
              <a:t> </a:t>
            </a:r>
            <a:r>
              <a:rPr lang="es-UY" sz="1700" dirty="0" smtClean="0">
                <a:latin typeface="Times New Roman" pitchFamily="18" charset="0"/>
                <a:cs typeface="Times New Roman" pitchFamily="18" charset="0"/>
              </a:rPr>
              <a:t>moléculas que contienen dos átomos del mismo elemento (H2, O2, N2) son ejemplos comunes de moléculas que tienen enlaces covalentes. </a:t>
            </a:r>
            <a:endParaRPr lang="es-UY" sz="17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3490"/>
                                        </p:tgtEl>
                                        <p:attrNameLst>
                                          <p:attrName>style.visibility</p:attrName>
                                        </p:attrNameLst>
                                      </p:cBhvr>
                                      <p:to>
                                        <p:strVal val="visible"/>
                                      </p:to>
                                    </p:set>
                                    <p:animEffect transition="in" filter="box(in)">
                                      <p:cBhvr>
                                        <p:cTn id="12" dur="500"/>
                                        <p:tgtEl>
                                          <p:spTgt spid="6349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blinds(horizontal)">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linds(horizont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linds(horizont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linds(horizont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linds(horizontal)">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1380" y="591982"/>
            <a:ext cx="10780295" cy="353943"/>
          </a:xfrm>
          <a:prstGeom prst="rect">
            <a:avLst/>
          </a:prstGeom>
        </p:spPr>
        <p:txBody>
          <a:bodyPr wrap="square">
            <a:spAutoFit/>
          </a:bodyPr>
          <a:lstStyle/>
          <a:p>
            <a:r>
              <a:rPr lang="es-UY" sz="1700" dirty="0" smtClean="0">
                <a:latin typeface="Times New Roman" pitchFamily="18" charset="0"/>
                <a:cs typeface="Times New Roman" pitchFamily="18" charset="0"/>
              </a:rPr>
              <a:t>L</a:t>
            </a:r>
            <a:r>
              <a:rPr lang="es-UY" sz="1700" dirty="0" smtClean="0">
                <a:latin typeface="Times New Roman" pitchFamily="18" charset="0"/>
                <a:cs typeface="Times New Roman" pitchFamily="18" charset="0"/>
              </a:rPr>
              <a:t>a energía</a:t>
            </a:r>
            <a:r>
              <a:rPr lang="es-UY" sz="1700" dirty="0" smtClean="0">
                <a:latin typeface="Times New Roman" pitchFamily="18" charset="0"/>
                <a:cs typeface="Times New Roman" pitchFamily="18" charset="0"/>
              </a:rPr>
              <a:t> </a:t>
            </a:r>
            <a:r>
              <a:rPr lang="es-UY" sz="1700" dirty="0" smtClean="0">
                <a:latin typeface="Times New Roman" pitchFamily="18" charset="0"/>
                <a:cs typeface="Times New Roman" pitchFamily="18" charset="0"/>
              </a:rPr>
              <a:t>de disociación es de </a:t>
            </a:r>
            <a:r>
              <a:rPr lang="es-UY" sz="1700" i="1" dirty="0" smtClean="0">
                <a:latin typeface="Times New Roman" pitchFamily="18" charset="0"/>
                <a:cs typeface="Times New Roman" pitchFamily="18" charset="0"/>
              </a:rPr>
              <a:t>4.5 e V, </a:t>
            </a:r>
            <a:r>
              <a:rPr lang="es-UY" sz="1700" dirty="0" smtClean="0">
                <a:latin typeface="Times New Roman" pitchFamily="18" charset="0"/>
                <a:cs typeface="Times New Roman" pitchFamily="18" charset="0"/>
              </a:rPr>
              <a:t>como se indica en la figura 16b. </a:t>
            </a:r>
          </a:p>
        </p:txBody>
      </p:sp>
      <p:pic>
        <p:nvPicPr>
          <p:cNvPr id="64514" name="Picture 2"/>
          <p:cNvPicPr>
            <a:picLocks noChangeAspect="1" noChangeArrowheads="1"/>
          </p:cNvPicPr>
          <p:nvPr/>
        </p:nvPicPr>
        <p:blipFill>
          <a:blip r:embed="rId2"/>
          <a:srcRect/>
          <a:stretch>
            <a:fillRect/>
          </a:stretch>
        </p:blipFill>
        <p:spPr bwMode="auto">
          <a:xfrm>
            <a:off x="7734099" y="871344"/>
            <a:ext cx="3383280" cy="2746899"/>
          </a:xfrm>
          <a:prstGeom prst="rect">
            <a:avLst/>
          </a:prstGeom>
          <a:noFill/>
          <a:ln w="9525">
            <a:noFill/>
            <a:miter lim="800000"/>
            <a:headEnd/>
            <a:tailEnd/>
          </a:ln>
          <a:effectLst/>
        </p:spPr>
      </p:pic>
      <p:sp>
        <p:nvSpPr>
          <p:cNvPr id="5" name="Rectangle 4"/>
          <p:cNvSpPr/>
          <p:nvPr/>
        </p:nvSpPr>
        <p:spPr>
          <a:xfrm>
            <a:off x="279131" y="986621"/>
            <a:ext cx="10915048" cy="5940088"/>
          </a:xfrm>
          <a:prstGeom prst="rect">
            <a:avLst/>
          </a:prstGeom>
        </p:spPr>
        <p:txBody>
          <a:bodyPr wrap="square">
            <a:spAutoFit/>
          </a:bodyPr>
          <a:lstStyle/>
          <a:p>
            <a:r>
              <a:rPr lang="es-UY" sz="1700" dirty="0" smtClean="0">
                <a:latin typeface="Times New Roman" pitchFamily="18" charset="0"/>
                <a:cs typeface="Times New Roman" pitchFamily="18" charset="0"/>
              </a:rPr>
              <a:t>También es posible tener un enlace covalente en los átomos en que los electrones </a:t>
            </a:r>
            <a:br>
              <a:rPr lang="es-UY" sz="1700" dirty="0" smtClean="0">
                <a:latin typeface="Times New Roman" pitchFamily="18" charset="0"/>
                <a:cs typeface="Times New Roman" pitchFamily="18" charset="0"/>
              </a:rPr>
            </a:br>
            <a:r>
              <a:rPr lang="es-UY" sz="1700" dirty="0" smtClean="0">
                <a:latin typeface="Times New Roman" pitchFamily="18" charset="0"/>
                <a:cs typeface="Times New Roman" pitchFamily="18" charset="0"/>
              </a:rPr>
              <a:t>exteriores están en la capa </a:t>
            </a:r>
            <a:r>
              <a:rPr lang="es-UY" sz="1700" i="1" dirty="0" smtClean="0">
                <a:latin typeface="Times New Roman" pitchFamily="18" charset="0"/>
                <a:cs typeface="Times New Roman" pitchFamily="18" charset="0"/>
              </a:rPr>
              <a:t>p, </a:t>
            </a:r>
            <a:r>
              <a:rPr lang="es-UY" sz="1700" dirty="0" smtClean="0">
                <a:latin typeface="Times New Roman" pitchFamily="18" charset="0"/>
                <a:cs typeface="Times New Roman" pitchFamily="18" charset="0"/>
              </a:rPr>
              <a:t>como en el caso del </a:t>
            </a:r>
            <a:r>
              <a:rPr lang="es-UY" sz="1700" i="1" dirty="0" smtClean="0">
                <a:latin typeface="Times New Roman" pitchFamily="18" charset="0"/>
                <a:cs typeface="Times New Roman" pitchFamily="18" charset="0"/>
              </a:rPr>
              <a:t>N2 o del O2 </a:t>
            </a:r>
          </a:p>
          <a:p>
            <a:endParaRPr lang="es-UY" sz="800" i="1" dirty="0" smtClean="0">
              <a:latin typeface="Times New Roman" pitchFamily="18" charset="0"/>
              <a:cs typeface="Times New Roman" pitchFamily="18" charset="0"/>
            </a:endParaRPr>
          </a:p>
          <a:p>
            <a:pPr>
              <a:buFont typeface="Arial" pitchFamily="34" charset="0"/>
              <a:buChar char="•"/>
            </a:pPr>
            <a:r>
              <a:rPr lang="es-UY" sz="1700" dirty="0" smtClean="0">
                <a:latin typeface="Times New Roman" pitchFamily="18" charset="0"/>
                <a:cs typeface="Times New Roman" pitchFamily="18" charset="0"/>
              </a:rPr>
              <a:t> En el caso de1 </a:t>
            </a:r>
            <a:r>
              <a:rPr lang="es-UY" sz="1700" b="1" i="1" dirty="0" smtClean="0">
                <a:solidFill>
                  <a:srgbClr val="2212EE"/>
                </a:solidFill>
                <a:latin typeface="Times New Roman" pitchFamily="18" charset="0"/>
                <a:cs typeface="Times New Roman" pitchFamily="18" charset="0"/>
              </a:rPr>
              <a:t>N2</a:t>
            </a:r>
            <a:r>
              <a:rPr lang="es-UY" sz="1700" i="1" dirty="0" smtClean="0">
                <a:latin typeface="Times New Roman" pitchFamily="18" charset="0"/>
                <a:cs typeface="Times New Roman" pitchFamily="18" charset="0"/>
              </a:rPr>
              <a:t>, </a:t>
            </a:r>
            <a:r>
              <a:rPr lang="es-UY" sz="1700" dirty="0" smtClean="0">
                <a:latin typeface="Times New Roman" pitchFamily="18" charset="0"/>
                <a:cs typeface="Times New Roman" pitchFamily="18" charset="0"/>
              </a:rPr>
              <a:t>el compartimiento de los tres electrones </a:t>
            </a:r>
            <a:r>
              <a:rPr lang="es-UY" sz="1700" i="1" dirty="0" smtClean="0">
                <a:latin typeface="Times New Roman" pitchFamily="18" charset="0"/>
                <a:cs typeface="Times New Roman" pitchFamily="18" charset="0"/>
              </a:rPr>
              <a:t>2p </a:t>
            </a:r>
            <a:r>
              <a:rPr lang="es-UY" sz="1700" dirty="0" smtClean="0">
                <a:latin typeface="Times New Roman" pitchFamily="18" charset="0"/>
                <a:cs typeface="Times New Roman" pitchFamily="18" charset="0"/>
              </a:rPr>
              <a:t>de cada átomo</a:t>
            </a:r>
            <a:br>
              <a:rPr lang="es-UY" sz="1700" dirty="0" smtClean="0">
                <a:latin typeface="Times New Roman" pitchFamily="18" charset="0"/>
                <a:cs typeface="Times New Roman" pitchFamily="18" charset="0"/>
              </a:rPr>
            </a:br>
            <a:r>
              <a:rPr lang="es-UY" sz="1700" dirty="0" smtClean="0">
                <a:latin typeface="Times New Roman" pitchFamily="18" charset="0"/>
                <a:cs typeface="Times New Roman" pitchFamily="18" charset="0"/>
              </a:rPr>
              <a:t>da un total de seis electrones </a:t>
            </a:r>
            <a:r>
              <a:rPr lang="es-UY" sz="1700" i="1" dirty="0" smtClean="0">
                <a:latin typeface="Times New Roman" pitchFamily="18" charset="0"/>
                <a:cs typeface="Times New Roman" pitchFamily="18" charset="0"/>
              </a:rPr>
              <a:t>2p, </a:t>
            </a:r>
            <a:r>
              <a:rPr lang="es-UY" sz="1700" dirty="0" smtClean="0">
                <a:latin typeface="Times New Roman" pitchFamily="18" charset="0"/>
                <a:cs typeface="Times New Roman" pitchFamily="18" charset="0"/>
              </a:rPr>
              <a:t>una configuración que correspondería (en un </a:t>
            </a:r>
            <a:br>
              <a:rPr lang="es-UY" sz="1700" dirty="0" smtClean="0">
                <a:latin typeface="Times New Roman" pitchFamily="18" charset="0"/>
                <a:cs typeface="Times New Roman" pitchFamily="18" charset="0"/>
              </a:rPr>
            </a:br>
            <a:r>
              <a:rPr lang="es-UY" sz="1700" dirty="0" smtClean="0">
                <a:latin typeface="Times New Roman" pitchFamily="18" charset="0"/>
                <a:cs typeface="Times New Roman" pitchFamily="18" charset="0"/>
              </a:rPr>
              <a:t>solo átomo) a una capa llena; </a:t>
            </a:r>
          </a:p>
          <a:p>
            <a:r>
              <a:rPr lang="es-UY" sz="1700" dirty="0" smtClean="0">
                <a:latin typeface="Times New Roman" pitchFamily="18" charset="0"/>
                <a:cs typeface="Times New Roman" pitchFamily="18" charset="0"/>
              </a:rPr>
              <a:t>por lo tanto, la molécula de N2 es muy estable (la energía</a:t>
            </a:r>
            <a:r>
              <a:rPr lang="es-UY" sz="1700" dirty="0" smtClean="0">
                <a:latin typeface="Times New Roman" pitchFamily="18" charset="0"/>
                <a:cs typeface="Times New Roman" pitchFamily="18" charset="0"/>
              </a:rPr>
              <a:t> </a:t>
            </a:r>
            <a:r>
              <a:rPr lang="es-UY" sz="1700" dirty="0" smtClean="0">
                <a:latin typeface="Times New Roman" pitchFamily="18" charset="0"/>
                <a:cs typeface="Times New Roman" pitchFamily="18" charset="0"/>
              </a:rPr>
              <a:t>necesaria para disociarla</a:t>
            </a:r>
          </a:p>
          <a:p>
            <a:r>
              <a:rPr lang="es-UY" sz="1700" dirty="0" smtClean="0">
                <a:latin typeface="Times New Roman" pitchFamily="18" charset="0"/>
                <a:cs typeface="Times New Roman" pitchFamily="18" charset="0"/>
              </a:rPr>
              <a:t> es de </a:t>
            </a:r>
            <a:r>
              <a:rPr lang="es-UY" sz="1700" b="1" dirty="0" smtClean="0">
                <a:solidFill>
                  <a:srgbClr val="2212EE"/>
                </a:solidFill>
                <a:latin typeface="Times New Roman" pitchFamily="18" charset="0"/>
                <a:cs typeface="Times New Roman" pitchFamily="18" charset="0"/>
              </a:rPr>
              <a:t>9.8 eV. </a:t>
            </a:r>
          </a:p>
          <a:p>
            <a:endParaRPr lang="es-UY" sz="800" dirty="0" smtClean="0">
              <a:latin typeface="Times New Roman" pitchFamily="18" charset="0"/>
              <a:cs typeface="Times New Roman" pitchFamily="18" charset="0"/>
            </a:endParaRPr>
          </a:p>
          <a:p>
            <a:pPr>
              <a:buFont typeface="Arial" pitchFamily="34" charset="0"/>
              <a:buChar char="•"/>
            </a:pPr>
            <a:r>
              <a:rPr lang="es-UY" sz="1700" dirty="0" smtClean="0">
                <a:latin typeface="Times New Roman" pitchFamily="18" charset="0"/>
                <a:cs typeface="Times New Roman" pitchFamily="18" charset="0"/>
              </a:rPr>
              <a:t> En el </a:t>
            </a:r>
            <a:r>
              <a:rPr lang="es-UY" sz="1700" b="1" dirty="0" smtClean="0">
                <a:solidFill>
                  <a:srgbClr val="00B050"/>
                </a:solidFill>
                <a:latin typeface="Times New Roman" pitchFamily="18" charset="0"/>
                <a:cs typeface="Times New Roman" pitchFamily="18" charset="0"/>
              </a:rPr>
              <a:t>O2</a:t>
            </a:r>
            <a:r>
              <a:rPr lang="es-UY" sz="1700" dirty="0" smtClean="0">
                <a:latin typeface="Times New Roman" pitchFamily="18" charset="0"/>
                <a:cs typeface="Times New Roman" pitchFamily="18" charset="0"/>
              </a:rPr>
              <a:t>, por el contrario, hay ocho electrones 2</a:t>
            </a:r>
            <a:r>
              <a:rPr lang="es-UY" sz="1700" i="1" dirty="0" smtClean="0">
                <a:latin typeface="Times New Roman" pitchFamily="18" charset="0"/>
                <a:cs typeface="Times New Roman" pitchFamily="18" charset="0"/>
              </a:rPr>
              <a:t>p</a:t>
            </a:r>
            <a:r>
              <a:rPr lang="es-UY" sz="1700" dirty="0" smtClean="0">
                <a:latin typeface="Times New Roman" pitchFamily="18" charset="0"/>
                <a:cs typeface="Times New Roman" pitchFamily="18" charset="0"/>
              </a:rPr>
              <a:t>, que es una configuración menos </a:t>
            </a:r>
            <a:br>
              <a:rPr lang="es-UY" sz="1700" dirty="0" smtClean="0">
                <a:latin typeface="Times New Roman" pitchFamily="18" charset="0"/>
                <a:cs typeface="Times New Roman" pitchFamily="18" charset="0"/>
              </a:rPr>
            </a:br>
            <a:r>
              <a:rPr lang="es-UY" sz="1700" dirty="0" smtClean="0">
                <a:latin typeface="Times New Roman" pitchFamily="18" charset="0"/>
                <a:cs typeface="Times New Roman" pitchFamily="18" charset="0"/>
              </a:rPr>
              <a:t>estable; la energía de disociación del O2 es de </a:t>
            </a:r>
            <a:r>
              <a:rPr lang="es-UY" sz="1700" b="1" dirty="0" smtClean="0">
                <a:solidFill>
                  <a:srgbClr val="00B050"/>
                </a:solidFill>
                <a:latin typeface="Times New Roman" pitchFamily="18" charset="0"/>
                <a:cs typeface="Times New Roman" pitchFamily="18" charset="0"/>
              </a:rPr>
              <a:t>5.1 eV. </a:t>
            </a:r>
          </a:p>
          <a:p>
            <a:pPr>
              <a:buFont typeface="Arial" pitchFamily="34" charset="0"/>
              <a:buChar char="•"/>
            </a:pPr>
            <a:endParaRPr lang="es-UY" sz="800" dirty="0" smtClean="0">
              <a:latin typeface="Times New Roman" pitchFamily="18" charset="0"/>
              <a:cs typeface="Times New Roman" pitchFamily="18" charset="0"/>
            </a:endParaRPr>
          </a:p>
          <a:p>
            <a:pPr>
              <a:buFont typeface="Arial" pitchFamily="34" charset="0"/>
              <a:buChar char="•"/>
            </a:pPr>
            <a:r>
              <a:rPr lang="es-UY" sz="1700" dirty="0" smtClean="0">
                <a:latin typeface="Times New Roman" pitchFamily="18" charset="0"/>
                <a:cs typeface="Times New Roman" pitchFamily="18" charset="0"/>
              </a:rPr>
              <a:t>En términos prácticos, esta diferencia hace al O2 más reactivo que et N2. </a:t>
            </a:r>
          </a:p>
          <a:p>
            <a:r>
              <a:rPr lang="es-UY" sz="1700" dirty="0" smtClean="0">
                <a:latin typeface="Times New Roman" pitchFamily="18" charset="0"/>
                <a:cs typeface="Times New Roman" pitchFamily="18" charset="0"/>
              </a:rPr>
              <a:t>Las moléculas</a:t>
            </a:r>
            <a:r>
              <a:rPr lang="es-UY" sz="1700" dirty="0" smtClean="0">
                <a:latin typeface="Times New Roman" pitchFamily="18" charset="0"/>
                <a:cs typeface="Times New Roman" pitchFamily="18" charset="0"/>
              </a:rPr>
              <a:t> </a:t>
            </a:r>
            <a:r>
              <a:rPr lang="es-UY" sz="1700" dirty="0" smtClean="0">
                <a:latin typeface="Times New Roman" pitchFamily="18" charset="0"/>
                <a:cs typeface="Times New Roman" pitchFamily="18" charset="0"/>
              </a:rPr>
              <a:t>de O2 pueden separarse por medio de reacciones químicas relativamente modestas, como, por ejemplo, la</a:t>
            </a:r>
            <a:br>
              <a:rPr lang="es-UY" sz="1700" dirty="0" smtClean="0">
                <a:latin typeface="Times New Roman" pitchFamily="18" charset="0"/>
                <a:cs typeface="Times New Roman" pitchFamily="18" charset="0"/>
              </a:rPr>
            </a:br>
            <a:r>
              <a:rPr lang="es-UY" sz="1700" dirty="0" smtClean="0">
                <a:latin typeface="Times New Roman" pitchFamily="18" charset="0"/>
                <a:cs typeface="Times New Roman" pitchFamily="18" charset="0"/>
              </a:rPr>
              <a:t>oxidación de los metales expuestos al aire.</a:t>
            </a:r>
          </a:p>
          <a:p>
            <a:r>
              <a:rPr lang="es-UY" sz="1700" dirty="0" smtClean="0">
                <a:latin typeface="Times New Roman" pitchFamily="18" charset="0"/>
                <a:cs typeface="Times New Roman" pitchFamily="18" charset="0"/>
              </a:rPr>
              <a:t>Una </a:t>
            </a:r>
            <a:r>
              <a:rPr lang="es-UY" sz="1700" dirty="0" smtClean="0">
                <a:latin typeface="Times New Roman" pitchFamily="18" charset="0"/>
                <a:cs typeface="Times New Roman" pitchFamily="18" charset="0"/>
              </a:rPr>
              <a:t>consecuencia importante de que el N2 sea menos reactivo que el O2 es que es 4 veces más abundante en la </a:t>
            </a:r>
            <a:r>
              <a:rPr lang="es-UY" sz="1700" dirty="0" smtClean="0">
                <a:latin typeface="Times New Roman" pitchFamily="18" charset="0"/>
                <a:cs typeface="Times New Roman" pitchFamily="18" charset="0"/>
              </a:rPr>
              <a:t>atmósfera.</a:t>
            </a:r>
          </a:p>
          <a:p>
            <a:r>
              <a:rPr lang="es-ES" sz="1700" dirty="0" smtClean="0">
                <a:latin typeface="Times New Roman" pitchFamily="18" charset="0"/>
                <a:cs typeface="Times New Roman" pitchFamily="18" charset="0"/>
              </a:rPr>
              <a:t>A</a:t>
            </a:r>
            <a:r>
              <a:rPr lang="es-ES" sz="1700" dirty="0" smtClean="0">
                <a:latin typeface="Times New Roman" pitchFamily="18" charset="0"/>
                <a:cs typeface="Times New Roman" pitchFamily="18" charset="0"/>
              </a:rPr>
              <a:t> </a:t>
            </a:r>
            <a:r>
              <a:rPr lang="es-ES" sz="1700" dirty="0" smtClean="0">
                <a:latin typeface="Times New Roman" pitchFamily="18" charset="0"/>
                <a:cs typeface="Times New Roman" pitchFamily="18" charset="0"/>
              </a:rPr>
              <a:t>diferencia del oxígeno, el nitrógeno es muy estable en la atmósfera y no participa en gran medida en las reacciones químicas que ocurren allí. </a:t>
            </a:r>
            <a:endParaRPr lang="es-ES" sz="1700" dirty="0" smtClean="0">
              <a:latin typeface="Times New Roman" pitchFamily="18" charset="0"/>
              <a:cs typeface="Times New Roman" pitchFamily="18" charset="0"/>
            </a:endParaRPr>
          </a:p>
          <a:p>
            <a:r>
              <a:rPr lang="es-ES" sz="1700" dirty="0" smtClean="0">
                <a:latin typeface="Times New Roman" pitchFamily="18" charset="0"/>
                <a:cs typeface="Times New Roman" pitchFamily="18" charset="0"/>
              </a:rPr>
              <a:t>Por </a:t>
            </a:r>
            <a:r>
              <a:rPr lang="es-ES" sz="1700" dirty="0" smtClean="0">
                <a:latin typeface="Times New Roman" pitchFamily="18" charset="0"/>
                <a:cs typeface="Times New Roman" pitchFamily="18" charset="0"/>
              </a:rPr>
              <a:t>lo tanto, a lo largo del tiempo geológico, se ha acumulado en la atmósfera en una medida mucho mayor que el oxígeno</a:t>
            </a:r>
            <a:r>
              <a:rPr lang="es-ES" sz="1700" dirty="0" smtClean="0">
                <a:latin typeface="Times New Roman" pitchFamily="18" charset="0"/>
                <a:cs typeface="Times New Roman" pitchFamily="18" charset="0"/>
              </a:rPr>
              <a:t>.</a:t>
            </a:r>
            <a:endParaRPr lang="es-UY" sz="1700" dirty="0" smtClean="0">
              <a:latin typeface="Times New Roman" pitchFamily="18" charset="0"/>
              <a:cs typeface="Times New Roman" pitchFamily="18" charset="0"/>
            </a:endParaRPr>
          </a:p>
          <a:p>
            <a:endParaRPr lang="es-UY" sz="800" dirty="0" smtClean="0">
              <a:latin typeface="Times New Roman" pitchFamily="18" charset="0"/>
              <a:cs typeface="Times New Roman" pitchFamily="18" charset="0"/>
            </a:endParaRPr>
          </a:p>
          <a:p>
            <a:r>
              <a:rPr lang="es-UY" sz="1700" dirty="0" smtClean="0">
                <a:latin typeface="Times New Roman" pitchFamily="18" charset="0"/>
                <a:cs typeface="Times New Roman" pitchFamily="18" charset="0"/>
              </a:rPr>
              <a:t>Sin embargo en </a:t>
            </a:r>
            <a:r>
              <a:rPr lang="es-UY" sz="1700" dirty="0" smtClean="0">
                <a:latin typeface="Times New Roman" pitchFamily="18" charset="0"/>
                <a:cs typeface="Times New Roman" pitchFamily="18" charset="0"/>
              </a:rPr>
              <a:t>toda la Tierra en su conjunto </a:t>
            </a:r>
            <a:r>
              <a:rPr lang="es-UY" sz="1700" b="1" dirty="0" smtClean="0">
                <a:solidFill>
                  <a:srgbClr val="00B050"/>
                </a:solidFill>
                <a:latin typeface="Times New Roman" pitchFamily="18" charset="0"/>
                <a:cs typeface="Times New Roman" pitchFamily="18" charset="0"/>
              </a:rPr>
              <a:t>el oxigeno es 10.000 veces más abundante que el nitrógeno</a:t>
            </a:r>
            <a:r>
              <a:rPr lang="es-UY" sz="1700" b="1" u="sng" dirty="0" smtClean="0">
                <a:latin typeface="Times New Roman" pitchFamily="18" charset="0"/>
                <a:cs typeface="Times New Roman" pitchFamily="18" charset="0"/>
              </a:rPr>
              <a:t>!</a:t>
            </a:r>
          </a:p>
          <a:p>
            <a:endParaRPr lang="es-UY" sz="800" dirty="0" smtClean="0">
              <a:latin typeface="Times New Roman" pitchFamily="18" charset="0"/>
              <a:cs typeface="Times New Roman" pitchFamily="18" charset="0"/>
            </a:endParaRPr>
          </a:p>
          <a:p>
            <a:r>
              <a:rPr lang="es-ES" sz="1700" dirty="0" smtClean="0">
                <a:latin typeface="Times New Roman" pitchFamily="18" charset="0"/>
                <a:cs typeface="Times New Roman" pitchFamily="18" charset="0"/>
              </a:rPr>
              <a:t>El oxígeno es un componente muy importante de la tierra sólida, junto con el Si y elementos como Mg, Ca y </a:t>
            </a:r>
            <a:r>
              <a:rPr lang="es-ES" sz="1700" dirty="0" err="1" smtClean="0">
                <a:latin typeface="Times New Roman" pitchFamily="18" charset="0"/>
                <a:cs typeface="Times New Roman" pitchFamily="18" charset="0"/>
              </a:rPr>
              <a:t>Na</a:t>
            </a:r>
            <a:r>
              <a:rPr lang="es-ES" sz="1700" dirty="0" smtClean="0">
                <a:latin typeface="Times New Roman" pitchFamily="18" charset="0"/>
                <a:cs typeface="Times New Roman" pitchFamily="18" charset="0"/>
              </a:rPr>
              <a:t>. </a:t>
            </a:r>
          </a:p>
          <a:p>
            <a:r>
              <a:rPr lang="es-ES" sz="1700" b="1" dirty="0" smtClean="0">
                <a:solidFill>
                  <a:srgbClr val="2212EE"/>
                </a:solidFill>
                <a:latin typeface="Times New Roman" pitchFamily="18" charset="0"/>
                <a:cs typeface="Times New Roman" pitchFamily="18" charset="0"/>
              </a:rPr>
              <a:t>El nitrógeno por otro lado no es estable como parte de una red cristalina</a:t>
            </a:r>
            <a:r>
              <a:rPr lang="es-ES" sz="1700" dirty="0" smtClean="0">
                <a:latin typeface="Times New Roman" pitchFamily="18" charset="0"/>
                <a:cs typeface="Times New Roman" pitchFamily="18" charset="0"/>
              </a:rPr>
              <a:t>, por lo que no se incorpora a la Tierra sólida. Esta es otra de las razones por las que el nitrógeno está tan enriquecido en la atmósfera en relación con el oxígeno. </a:t>
            </a:r>
            <a:endParaRPr lang="es-UY" sz="17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4514"/>
                                        </p:tgtEl>
                                        <p:attrNameLst>
                                          <p:attrName>style.visibility</p:attrName>
                                        </p:attrNameLst>
                                      </p:cBhvr>
                                      <p:to>
                                        <p:strVal val="visible"/>
                                      </p:to>
                                    </p:set>
                                    <p:animEffect transition="in" filter="blinds(horizontal)">
                                      <p:cBhvr>
                                        <p:cTn id="7" dur="500"/>
                                        <p:tgtEl>
                                          <p:spTgt spid="645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linds(horizont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linds(horizontal)">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blinds(horizontal)">
                                      <p:cBhvr>
                                        <p:cTn id="37" dur="500"/>
                                        <p:tgtEl>
                                          <p:spTgt spid="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blinds(horizontal)">
                                      <p:cBhvr>
                                        <p:cTn id="42" dur="500"/>
                                        <p:tgtEl>
                                          <p:spTgt spid="5">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animEffect transition="in" filter="blinds(horizontal)">
                                      <p:cBhvr>
                                        <p:cTn id="47" dur="500"/>
                                        <p:tgtEl>
                                          <p:spTgt spid="5">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5">
                                            <p:txEl>
                                              <p:pRg st="11" end="11"/>
                                            </p:txEl>
                                          </p:spTgt>
                                        </p:tgtEl>
                                        <p:attrNameLst>
                                          <p:attrName>style.visibility</p:attrName>
                                        </p:attrNameLst>
                                      </p:cBhvr>
                                      <p:to>
                                        <p:strVal val="visible"/>
                                      </p:to>
                                    </p:set>
                                    <p:animEffect transition="in" filter="blinds(horizontal)">
                                      <p:cBhvr>
                                        <p:cTn id="52" dur="500"/>
                                        <p:tgtEl>
                                          <p:spTgt spid="5">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5">
                                            <p:txEl>
                                              <p:pRg st="12" end="12"/>
                                            </p:txEl>
                                          </p:spTgt>
                                        </p:tgtEl>
                                        <p:attrNameLst>
                                          <p:attrName>style.visibility</p:attrName>
                                        </p:attrNameLst>
                                      </p:cBhvr>
                                      <p:to>
                                        <p:strVal val="visible"/>
                                      </p:to>
                                    </p:set>
                                    <p:animEffect transition="in" filter="blinds(horizontal)">
                                      <p:cBhvr>
                                        <p:cTn id="57" dur="500"/>
                                        <p:tgtEl>
                                          <p:spTgt spid="5">
                                            <p:txEl>
                                              <p:pRg st="12" end="1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5">
                                            <p:txEl>
                                              <p:pRg st="14" end="14"/>
                                            </p:txEl>
                                          </p:spTgt>
                                        </p:tgtEl>
                                        <p:attrNameLst>
                                          <p:attrName>style.visibility</p:attrName>
                                        </p:attrNameLst>
                                      </p:cBhvr>
                                      <p:to>
                                        <p:strVal val="visible"/>
                                      </p:to>
                                    </p:set>
                                    <p:animEffect transition="in" filter="blinds(horizontal)">
                                      <p:cBhvr>
                                        <p:cTn id="62" dur="500"/>
                                        <p:tgtEl>
                                          <p:spTgt spid="5">
                                            <p:txEl>
                                              <p:pRg st="14" end="1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5">
                                            <p:txEl>
                                              <p:pRg st="16" end="16"/>
                                            </p:txEl>
                                          </p:spTgt>
                                        </p:tgtEl>
                                        <p:attrNameLst>
                                          <p:attrName>style.visibility</p:attrName>
                                        </p:attrNameLst>
                                      </p:cBhvr>
                                      <p:to>
                                        <p:strVal val="visible"/>
                                      </p:to>
                                    </p:set>
                                    <p:animEffect transition="in" filter="blinds(horizontal)">
                                      <p:cBhvr>
                                        <p:cTn id="67" dur="500"/>
                                        <p:tgtEl>
                                          <p:spTgt spid="5">
                                            <p:txEl>
                                              <p:pRg st="16" end="16"/>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5">
                                            <p:txEl>
                                              <p:pRg st="17" end="17"/>
                                            </p:txEl>
                                          </p:spTgt>
                                        </p:tgtEl>
                                        <p:attrNameLst>
                                          <p:attrName>style.visibility</p:attrName>
                                        </p:attrNameLst>
                                      </p:cBhvr>
                                      <p:to>
                                        <p:strVal val="visible"/>
                                      </p:to>
                                    </p:set>
                                    <p:animEffect transition="in" filter="blinds(horizontal)">
                                      <p:cBhvr>
                                        <p:cTn id="72" dur="500"/>
                                        <p:tgtEl>
                                          <p:spTgt spid="5">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7048" y="850821"/>
            <a:ext cx="10167486" cy="353943"/>
          </a:xfrm>
          <a:prstGeom prst="rect">
            <a:avLst/>
          </a:prstGeom>
        </p:spPr>
        <p:txBody>
          <a:bodyPr wrap="square">
            <a:spAutoFit/>
          </a:bodyPr>
          <a:lstStyle/>
          <a:p>
            <a:r>
              <a:rPr lang="es-UY" sz="1700" dirty="0" smtClean="0">
                <a:latin typeface="Times New Roman" pitchFamily="18" charset="0"/>
                <a:cs typeface="Times New Roman" pitchFamily="18" charset="0"/>
              </a:rPr>
              <a:t>El enlace molecular es análogo a los enlaces en los átomos de los sólidos. </a:t>
            </a:r>
          </a:p>
        </p:txBody>
      </p:sp>
      <p:sp>
        <p:nvSpPr>
          <p:cNvPr id="3" name="Rectangle 2"/>
          <p:cNvSpPr/>
          <p:nvPr/>
        </p:nvSpPr>
        <p:spPr>
          <a:xfrm>
            <a:off x="247048" y="1312821"/>
            <a:ext cx="10167486" cy="1138773"/>
          </a:xfrm>
          <a:prstGeom prst="rect">
            <a:avLst/>
          </a:prstGeom>
        </p:spPr>
        <p:txBody>
          <a:bodyPr wrap="square">
            <a:spAutoFit/>
          </a:bodyPr>
          <a:lstStyle/>
          <a:p>
            <a:r>
              <a:rPr lang="es-UY" sz="1700" dirty="0" smtClean="0">
                <a:latin typeface="Times New Roman"/>
                <a:cs typeface="Times New Roman"/>
              </a:rPr>
              <a:t>►</a:t>
            </a:r>
            <a:r>
              <a:rPr lang="es-UY" sz="1700" dirty="0" smtClean="0">
                <a:latin typeface="Times New Roman" pitchFamily="18" charset="0"/>
                <a:cs typeface="Times New Roman" pitchFamily="18" charset="0"/>
              </a:rPr>
              <a:t>Existen </a:t>
            </a:r>
            <a:r>
              <a:rPr lang="es-UY" sz="1700" b="1" dirty="0" smtClean="0">
                <a:solidFill>
                  <a:srgbClr val="FF0000"/>
                </a:solidFill>
                <a:latin typeface="Times New Roman" pitchFamily="18" charset="0"/>
                <a:cs typeface="Times New Roman" pitchFamily="18" charset="0"/>
              </a:rPr>
              <a:t>sólidos iónicos </a:t>
            </a:r>
            <a:r>
              <a:rPr lang="es-UY" sz="1700" dirty="0" smtClean="0">
                <a:latin typeface="Times New Roman" pitchFamily="18" charset="0"/>
                <a:cs typeface="Times New Roman" pitchFamily="18" charset="0"/>
              </a:rPr>
              <a:t>(como el </a:t>
            </a:r>
            <a:r>
              <a:rPr lang="es-UY" sz="1700" b="1" dirty="0" err="1" smtClean="0">
                <a:solidFill>
                  <a:srgbClr val="FF0000"/>
                </a:solidFill>
                <a:latin typeface="Times New Roman" pitchFamily="18" charset="0"/>
                <a:cs typeface="Times New Roman" pitchFamily="18" charset="0"/>
              </a:rPr>
              <a:t>NaCl</a:t>
            </a:r>
            <a:r>
              <a:rPr lang="es-UY" sz="1700" dirty="0" smtClean="0">
                <a:latin typeface="Times New Roman" pitchFamily="18" charset="0"/>
                <a:cs typeface="Times New Roman" pitchFamily="18" charset="0"/>
              </a:rPr>
              <a:t>), a tos que podemos considerar como si estuviesen constituidos de conjuntos de iones positivos y negativos.</a:t>
            </a:r>
          </a:p>
          <a:p>
            <a:endParaRPr lang="es-UY" sz="1700" dirty="0" smtClean="0">
              <a:latin typeface="Times New Roman" pitchFamily="18" charset="0"/>
              <a:cs typeface="Times New Roman" pitchFamily="18" charset="0"/>
            </a:endParaRPr>
          </a:p>
          <a:p>
            <a:r>
              <a:rPr lang="es-UY" sz="1700" dirty="0" smtClean="0">
                <a:latin typeface="Times New Roman"/>
                <a:cs typeface="Times New Roman"/>
              </a:rPr>
              <a:t>► </a:t>
            </a:r>
            <a:r>
              <a:rPr lang="es-UY" sz="1700" dirty="0" smtClean="0">
                <a:latin typeface="Times New Roman"/>
                <a:cs typeface="Times New Roman"/>
              </a:rPr>
              <a:t> </a:t>
            </a:r>
            <a:r>
              <a:rPr lang="es-UY" sz="1700" dirty="0" smtClean="0">
                <a:latin typeface="Times New Roman" pitchFamily="18" charset="0"/>
                <a:cs typeface="Times New Roman" pitchFamily="18" charset="0"/>
              </a:rPr>
              <a:t>Existen también </a:t>
            </a:r>
            <a:r>
              <a:rPr lang="es-UY" sz="1700" b="1" dirty="0" smtClean="0">
                <a:solidFill>
                  <a:srgbClr val="2212EE"/>
                </a:solidFill>
                <a:latin typeface="Times New Roman" pitchFamily="18" charset="0"/>
                <a:cs typeface="Times New Roman" pitchFamily="18" charset="0"/>
              </a:rPr>
              <a:t>sólidos covalentes</a:t>
            </a:r>
            <a:r>
              <a:rPr lang="es-UY" sz="1700" dirty="0" smtClean="0">
                <a:latin typeface="Times New Roman" pitchFamily="18" charset="0"/>
                <a:cs typeface="Times New Roman" pitchFamily="18" charset="0"/>
              </a:rPr>
              <a:t>, como el </a:t>
            </a:r>
            <a:r>
              <a:rPr lang="es-UY" sz="1700" b="1" dirty="0" smtClean="0">
                <a:solidFill>
                  <a:srgbClr val="2212EE"/>
                </a:solidFill>
                <a:latin typeface="Times New Roman" pitchFamily="18" charset="0"/>
                <a:cs typeface="Times New Roman" pitchFamily="18" charset="0"/>
              </a:rPr>
              <a:t>diamante</a:t>
            </a:r>
            <a:r>
              <a:rPr lang="es-UY" sz="1700" dirty="0" smtClean="0">
                <a:latin typeface="Times New Roman" pitchFamily="18" charset="0"/>
                <a:cs typeface="Times New Roman" pitchFamily="18" charset="0"/>
              </a:rPr>
              <a:t>.</a:t>
            </a:r>
            <a:endParaRPr lang="es-UY" sz="17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8" name="Rectangle 7"/>
          <p:cNvSpPr/>
          <p:nvPr/>
        </p:nvSpPr>
        <p:spPr>
          <a:xfrm>
            <a:off x="115505" y="676487"/>
            <a:ext cx="11030550" cy="3093154"/>
          </a:xfrm>
          <a:prstGeom prst="rect">
            <a:avLst/>
          </a:prstGeom>
        </p:spPr>
        <p:txBody>
          <a:bodyPr wrap="square">
            <a:spAutoFit/>
          </a:bodyPr>
          <a:lstStyle/>
          <a:p>
            <a:r>
              <a:rPr lang="es-UY" sz="1700" dirty="0" smtClean="0">
                <a:latin typeface="Times New Roman" pitchFamily="18" charset="0"/>
                <a:cs typeface="Times New Roman" pitchFamily="18" charset="0"/>
              </a:rPr>
              <a:t>Una descripción del comportamiento de los electrones en átomos </a:t>
            </a:r>
            <a:r>
              <a:rPr lang="es-UY" sz="1700" dirty="0" smtClean="0">
                <a:latin typeface="Times New Roman" pitchFamily="18" charset="0"/>
                <a:cs typeface="Times New Roman" pitchFamily="18" charset="0"/>
              </a:rPr>
              <a:t>po</a:t>
            </a:r>
            <a:r>
              <a:rPr lang="es-UY" sz="1700" dirty="0" smtClean="0">
                <a:latin typeface="Times New Roman" pitchFamily="18" charset="0"/>
                <a:cs typeface="Times New Roman" pitchFamily="18" charset="0"/>
              </a:rPr>
              <a:t>lielectrónicos </a:t>
            </a:r>
            <a:r>
              <a:rPr lang="es-UY" sz="1700" dirty="0" smtClean="0">
                <a:latin typeface="Times New Roman" pitchFamily="18" charset="0"/>
                <a:cs typeface="Times New Roman" pitchFamily="18" charset="0"/>
              </a:rPr>
              <a:t>implica una sucesión de aproximaciones cada vez más precisas. </a:t>
            </a:r>
          </a:p>
          <a:p>
            <a:r>
              <a:rPr lang="es-UY" sz="1700" dirty="0" smtClean="0">
                <a:latin typeface="Times New Roman" pitchFamily="18" charset="0"/>
                <a:cs typeface="Times New Roman" pitchFamily="18" charset="0"/>
              </a:rPr>
              <a:t>A</a:t>
            </a:r>
            <a:r>
              <a:rPr lang="es-UY" sz="1700" dirty="0" smtClean="0">
                <a:latin typeface="Times New Roman" pitchFamily="18" charset="0"/>
                <a:cs typeface="Times New Roman" pitchFamily="18" charset="0"/>
              </a:rPr>
              <a:t>nalizamos </a:t>
            </a:r>
            <a:r>
              <a:rPr lang="es-UY" sz="1700" dirty="0" smtClean="0">
                <a:latin typeface="Times New Roman" pitchFamily="18" charset="0"/>
                <a:cs typeface="Times New Roman" pitchFamily="18" charset="0"/>
              </a:rPr>
              <a:t>a este proceso porque sirve para ilustrar el procedimiento de aproximaciones sucesivas utilizado en el en la ciencia e ingeniería para dividir un problema complicado en una secuencia de pasos no tan complicados y más accesibles.</a:t>
            </a:r>
          </a:p>
          <a:p>
            <a:endParaRPr lang="es-UY" sz="1700" dirty="0" smtClean="0">
              <a:latin typeface="Times New Roman" pitchFamily="18" charset="0"/>
              <a:cs typeface="Times New Roman" pitchFamily="18" charset="0"/>
            </a:endParaRPr>
          </a:p>
          <a:p>
            <a:pPr marL="342900" indent="-342900">
              <a:buFont typeface="+mj-lt"/>
              <a:buAutoNum type="arabicPeriod"/>
            </a:pPr>
            <a:r>
              <a:rPr lang="es-UY" sz="1700" b="1" dirty="0" smtClean="0">
                <a:solidFill>
                  <a:srgbClr val="2212EE"/>
                </a:solidFill>
                <a:effectLst>
                  <a:outerShdw blurRad="38100" dist="38100" dir="2700000" algn="tl">
                    <a:srgbClr val="000000">
                      <a:alpha val="43137"/>
                    </a:srgbClr>
                  </a:outerShdw>
                </a:effectLst>
                <a:latin typeface="Times New Roman" pitchFamily="18" charset="0"/>
                <a:cs typeface="Times New Roman" pitchFamily="18" charset="0"/>
              </a:rPr>
              <a:t>La aproximación de primer orden: Aproximación de </a:t>
            </a:r>
            <a:r>
              <a:rPr lang="es-UY" sz="1700" b="1" dirty="0" err="1" smtClean="0">
                <a:solidFill>
                  <a:srgbClr val="2212EE"/>
                </a:solidFill>
                <a:effectLst>
                  <a:outerShdw blurRad="38100" dist="38100" dir="2700000" algn="tl">
                    <a:srgbClr val="000000">
                      <a:alpha val="43137"/>
                    </a:srgbClr>
                  </a:outerShdw>
                </a:effectLst>
                <a:latin typeface="Times New Roman" pitchFamily="18" charset="0"/>
                <a:cs typeface="Times New Roman" pitchFamily="18" charset="0"/>
              </a:rPr>
              <a:t>Hartree</a:t>
            </a:r>
            <a:r>
              <a:rPr lang="es-UY" sz="1700" dirty="0" smtClean="0">
                <a:solidFill>
                  <a:srgbClr val="2212EE"/>
                </a:solidFill>
                <a:effectLst>
                  <a:outerShdw blurRad="38100" dist="38100" dir="2700000" algn="tl">
                    <a:srgbClr val="000000">
                      <a:alpha val="43137"/>
                    </a:srgbClr>
                  </a:outerShdw>
                </a:effectLst>
                <a:latin typeface="Times New Roman" pitchFamily="18" charset="0"/>
                <a:cs typeface="Times New Roman" pitchFamily="18" charset="0"/>
              </a:rPr>
              <a:t>.</a:t>
            </a:r>
            <a:r>
              <a:rPr lang="es-UY" sz="1700" dirty="0" smtClean="0">
                <a:solidFill>
                  <a:srgbClr val="0070C0"/>
                </a:solidFill>
                <a:latin typeface="Times New Roman" pitchFamily="18" charset="0"/>
                <a:cs typeface="Times New Roman" pitchFamily="18" charset="0"/>
              </a:rPr>
              <a:t/>
            </a:r>
            <a:br>
              <a:rPr lang="es-UY" sz="1700" dirty="0" smtClean="0">
                <a:solidFill>
                  <a:srgbClr val="0070C0"/>
                </a:solidFill>
                <a:latin typeface="Times New Roman" pitchFamily="18" charset="0"/>
                <a:cs typeface="Times New Roman" pitchFamily="18" charset="0"/>
              </a:rPr>
            </a:br>
            <a:r>
              <a:rPr lang="es-UY" sz="1700" dirty="0" smtClean="0">
                <a:solidFill>
                  <a:srgbClr val="2212EE"/>
                </a:solidFill>
                <a:latin typeface="Times New Roman" pitchFamily="18" charset="0"/>
                <a:cs typeface="Times New Roman" pitchFamily="18" charset="0"/>
              </a:rPr>
              <a:t>En este primer paso, sólo se consideran las interacciones más fuertes sentidas por los electrones atómicos. </a:t>
            </a:r>
          </a:p>
          <a:p>
            <a:endParaRPr lang="es-UY" sz="800" dirty="0" smtClean="0">
              <a:solidFill>
                <a:srgbClr val="2212EE"/>
              </a:solidFill>
              <a:latin typeface="Times New Roman" pitchFamily="18" charset="0"/>
              <a:cs typeface="Times New Roman" pitchFamily="18" charset="0"/>
            </a:endParaRPr>
          </a:p>
          <a:p>
            <a:r>
              <a:rPr lang="es-UY" sz="1700" dirty="0" smtClean="0">
                <a:solidFill>
                  <a:srgbClr val="2212EE"/>
                </a:solidFill>
                <a:latin typeface="Times New Roman" pitchFamily="18" charset="0"/>
                <a:cs typeface="Times New Roman" pitchFamily="18" charset="0"/>
              </a:rPr>
              <a:t>Es importante enfatizar que las interacciones de los electrones entre si, siendo menores que la de los electrones con el núcleo, en general no se pueden despreciar, salvo para los electrones muy cercanos al núcleo y deben ser tenidas en cuenta a este orden más básico.</a:t>
            </a:r>
          </a:p>
          <a:p>
            <a:endParaRPr lang="es-UY" sz="1700" dirty="0" smtClean="0">
              <a:latin typeface="Times New Roman" pitchFamily="18" charset="0"/>
              <a:cs typeface="Times New Roman" pitchFamily="18" charset="0"/>
            </a:endParaRPr>
          </a:p>
        </p:txBody>
      </p:sp>
      <p:sp>
        <p:nvSpPr>
          <p:cNvPr id="7" name="Rectangle 6"/>
          <p:cNvSpPr/>
          <p:nvPr/>
        </p:nvSpPr>
        <p:spPr>
          <a:xfrm>
            <a:off x="115504" y="3525565"/>
            <a:ext cx="11030550" cy="1815882"/>
          </a:xfrm>
          <a:prstGeom prst="rect">
            <a:avLst/>
          </a:prstGeom>
        </p:spPr>
        <p:txBody>
          <a:bodyPr wrap="square">
            <a:spAutoFit/>
          </a:bodyPr>
          <a:lstStyle/>
          <a:p>
            <a:r>
              <a:rPr lang="es-ES" sz="1700" spc="-10" dirty="0" smtClean="0">
                <a:solidFill>
                  <a:srgbClr val="2212EE"/>
                </a:solidFill>
                <a:latin typeface="Times New Roman" pitchFamily="18" charset="0"/>
                <a:cs typeface="Times New Roman" pitchFamily="18" charset="0"/>
              </a:rPr>
              <a:t>La </a:t>
            </a:r>
            <a:r>
              <a:rPr lang="es-UY" sz="1700" dirty="0" smtClean="0">
                <a:solidFill>
                  <a:srgbClr val="2212EE"/>
                </a:solidFill>
                <a:latin typeface="Times New Roman" pitchFamily="18" charset="0"/>
                <a:cs typeface="Times New Roman" pitchFamily="18" charset="0"/>
              </a:rPr>
              <a:t>aproximación de </a:t>
            </a:r>
            <a:r>
              <a:rPr lang="es-UY" sz="1700" dirty="0" err="1" smtClean="0">
                <a:solidFill>
                  <a:srgbClr val="2212EE"/>
                </a:solidFill>
                <a:latin typeface="Times New Roman" pitchFamily="18" charset="0"/>
                <a:cs typeface="Times New Roman" pitchFamily="18" charset="0"/>
              </a:rPr>
              <a:t>Hartree</a:t>
            </a:r>
            <a:r>
              <a:rPr lang="es-UY" sz="1700" dirty="0" smtClean="0">
                <a:solidFill>
                  <a:srgbClr val="2212EE"/>
                </a:solidFill>
                <a:latin typeface="Times New Roman" pitchFamily="18" charset="0"/>
                <a:cs typeface="Times New Roman" pitchFamily="18" charset="0"/>
              </a:rPr>
              <a:t> </a:t>
            </a:r>
            <a:r>
              <a:rPr lang="es-ES" sz="1700" spc="-10" dirty="0" smtClean="0">
                <a:solidFill>
                  <a:srgbClr val="2212EE"/>
                </a:solidFill>
                <a:latin typeface="Times New Roman" pitchFamily="18" charset="0"/>
                <a:cs typeface="Times New Roman" pitchFamily="18" charset="0"/>
              </a:rPr>
              <a:t>trata </a:t>
            </a:r>
            <a:r>
              <a:rPr lang="es-UY" sz="1700" spc="-10" dirty="0" smtClean="0">
                <a:solidFill>
                  <a:srgbClr val="2212EE"/>
                </a:solidFill>
                <a:latin typeface="Times New Roman" pitchFamily="18" charset="0"/>
                <a:cs typeface="Times New Roman" pitchFamily="18" charset="0"/>
              </a:rPr>
              <a:t>a cada electrón como si se moviera </a:t>
            </a:r>
            <a:r>
              <a:rPr lang="es-UY" sz="1700" b="1" spc="-10" dirty="0" smtClean="0">
                <a:solidFill>
                  <a:srgbClr val="2212EE"/>
                </a:solidFill>
                <a:latin typeface="Times New Roman" pitchFamily="18" charset="0"/>
                <a:cs typeface="Times New Roman" pitchFamily="18" charset="0"/>
              </a:rPr>
              <a:t>independientemente</a:t>
            </a:r>
            <a:r>
              <a:rPr lang="es-UY" sz="1700" spc="-10" dirty="0" smtClean="0">
                <a:solidFill>
                  <a:srgbClr val="2212EE"/>
                </a:solidFill>
                <a:latin typeface="Times New Roman" pitchFamily="18" charset="0"/>
                <a:cs typeface="Times New Roman" pitchFamily="18" charset="0"/>
              </a:rPr>
              <a:t> en un potencial neto esféricamente </a:t>
            </a:r>
            <a:r>
              <a:rPr lang="es-UY" sz="1700" dirty="0" smtClean="0">
                <a:solidFill>
                  <a:srgbClr val="2212EE"/>
                </a:solidFill>
                <a:latin typeface="Times New Roman" pitchFamily="18" charset="0"/>
                <a:cs typeface="Times New Roman" pitchFamily="18" charset="0"/>
              </a:rPr>
              <a:t>simétrico </a:t>
            </a:r>
            <a:r>
              <a:rPr lang="es-UY" sz="1700" i="1" dirty="0" smtClean="0">
                <a:solidFill>
                  <a:srgbClr val="FF0000"/>
                </a:solidFill>
                <a:latin typeface="Times New Roman" pitchFamily="18" charset="0"/>
                <a:cs typeface="Times New Roman" pitchFamily="18" charset="0"/>
              </a:rPr>
              <a:t>V</a:t>
            </a:r>
            <a:r>
              <a:rPr lang="es-UY" sz="1700" dirty="0" smtClean="0">
                <a:solidFill>
                  <a:srgbClr val="FF0000"/>
                </a:solidFill>
                <a:latin typeface="Times New Roman" pitchFamily="18" charset="0"/>
                <a:cs typeface="Times New Roman" pitchFamily="18" charset="0"/>
              </a:rPr>
              <a:t>(</a:t>
            </a:r>
            <a:r>
              <a:rPr lang="es-UY" sz="1700" i="1" dirty="0" smtClean="0">
                <a:solidFill>
                  <a:srgbClr val="FF0000"/>
                </a:solidFill>
                <a:latin typeface="Times New Roman" pitchFamily="18" charset="0"/>
                <a:cs typeface="Times New Roman" pitchFamily="18" charset="0"/>
              </a:rPr>
              <a:t>r</a:t>
            </a:r>
            <a:r>
              <a:rPr lang="es-UY" sz="1700" dirty="0" smtClean="0">
                <a:solidFill>
                  <a:srgbClr val="FF0000"/>
                </a:solidFill>
                <a:latin typeface="Times New Roman" pitchFamily="18" charset="0"/>
                <a:cs typeface="Times New Roman" pitchFamily="18" charset="0"/>
              </a:rPr>
              <a:t>)</a:t>
            </a:r>
            <a:r>
              <a:rPr lang="es-UY" sz="1700" dirty="0" smtClean="0">
                <a:latin typeface="Times New Roman" pitchFamily="18" charset="0"/>
                <a:cs typeface="Times New Roman" pitchFamily="18" charset="0"/>
              </a:rPr>
              <a:t> </a:t>
            </a:r>
            <a:r>
              <a:rPr lang="es-UY" sz="1700" dirty="0" smtClean="0">
                <a:solidFill>
                  <a:srgbClr val="2212EE"/>
                </a:solidFill>
                <a:latin typeface="Times New Roman" pitchFamily="18" charset="0"/>
                <a:cs typeface="Times New Roman" pitchFamily="18" charset="0"/>
              </a:rPr>
              <a:t>que describe el </a:t>
            </a:r>
            <a:r>
              <a:rPr lang="es-UY" sz="1700" b="1" dirty="0" smtClean="0">
                <a:solidFill>
                  <a:srgbClr val="FF0000"/>
                </a:solidFill>
                <a:latin typeface="Times New Roman" pitchFamily="18" charset="0"/>
                <a:cs typeface="Times New Roman" pitchFamily="18" charset="0"/>
              </a:rPr>
              <a:t>promedio de sus interacciones </a:t>
            </a:r>
            <a:r>
              <a:rPr lang="es-UY" sz="1700" dirty="0" smtClean="0">
                <a:solidFill>
                  <a:srgbClr val="2212EE"/>
                </a:solidFill>
                <a:latin typeface="Times New Roman" pitchFamily="18" charset="0"/>
                <a:cs typeface="Times New Roman" pitchFamily="18" charset="0"/>
              </a:rPr>
              <a:t>de Coulomb con el núcleo y con los otros electrones.</a:t>
            </a:r>
          </a:p>
          <a:p>
            <a:r>
              <a:rPr lang="es-ES" sz="1700" dirty="0" smtClean="0">
                <a:solidFill>
                  <a:srgbClr val="2212EE"/>
                </a:solidFill>
                <a:latin typeface="Times New Roman" pitchFamily="18" charset="0"/>
                <a:cs typeface="Times New Roman" pitchFamily="18" charset="0"/>
              </a:rPr>
              <a:t>[Donde </a:t>
            </a:r>
            <a:r>
              <a:rPr lang="es-ES" sz="1700" i="1" dirty="0" smtClean="0">
                <a:solidFill>
                  <a:srgbClr val="2212EE"/>
                </a:solidFill>
                <a:latin typeface="Times New Roman" pitchFamily="18" charset="0"/>
                <a:cs typeface="Times New Roman" pitchFamily="18" charset="0"/>
              </a:rPr>
              <a:t>r</a:t>
            </a:r>
            <a:r>
              <a:rPr lang="es-ES" sz="1700" dirty="0" smtClean="0">
                <a:solidFill>
                  <a:srgbClr val="2212EE"/>
                </a:solidFill>
                <a:latin typeface="Times New Roman" pitchFamily="18" charset="0"/>
                <a:cs typeface="Times New Roman" pitchFamily="18" charset="0"/>
              </a:rPr>
              <a:t> es la coordenada radial del electrón con respecto al núcleo.]</a:t>
            </a:r>
            <a:endParaRPr lang="es-UY" sz="1700" dirty="0" smtClean="0">
              <a:solidFill>
                <a:srgbClr val="2212EE"/>
              </a:solidFill>
              <a:latin typeface="Times New Roman" pitchFamily="18" charset="0"/>
              <a:cs typeface="Times New Roman" pitchFamily="18" charset="0"/>
            </a:endParaRPr>
          </a:p>
          <a:p>
            <a:endParaRPr lang="es-UY" sz="1700" dirty="0" smtClean="0">
              <a:solidFill>
                <a:srgbClr val="0070C0"/>
              </a:solidFill>
              <a:latin typeface="Times New Roman" pitchFamily="18" charset="0"/>
              <a:cs typeface="Times New Roman" pitchFamily="18" charset="0"/>
            </a:endParaRPr>
          </a:p>
          <a:p>
            <a:r>
              <a:rPr lang="es-UY" sz="1700" dirty="0" smtClean="0">
                <a:solidFill>
                  <a:srgbClr val="2212EE"/>
                </a:solidFill>
                <a:latin typeface="Times New Roman" pitchFamily="18" charset="0"/>
                <a:cs typeface="Times New Roman" pitchFamily="18" charset="0"/>
              </a:rPr>
              <a:t>Es un caso particular de una aproximación </a:t>
            </a:r>
            <a:r>
              <a:rPr lang="es-UY" sz="1700" dirty="0" smtClean="0">
                <a:solidFill>
                  <a:srgbClr val="2212EE"/>
                </a:solidFill>
                <a:latin typeface="Times New Roman" pitchFamily="18" charset="0"/>
                <a:cs typeface="Times New Roman" pitchFamily="18" charset="0"/>
              </a:rPr>
              <a:t>ampliamente utilizada</a:t>
            </a:r>
            <a:r>
              <a:rPr lang="es-UY" sz="1700" dirty="0" smtClean="0">
                <a:solidFill>
                  <a:srgbClr val="2212EE"/>
                </a:solidFill>
                <a:latin typeface="Times New Roman" pitchFamily="18" charset="0"/>
                <a:cs typeface="Times New Roman" pitchFamily="18" charset="0"/>
              </a:rPr>
              <a:t> </a:t>
            </a:r>
            <a:r>
              <a:rPr lang="es-UY" sz="1700" dirty="0" smtClean="0">
                <a:solidFill>
                  <a:srgbClr val="2212EE"/>
                </a:solidFill>
                <a:latin typeface="Times New Roman" pitchFamily="18" charset="0"/>
                <a:cs typeface="Times New Roman" pitchFamily="18" charset="0"/>
              </a:rPr>
              <a:t>en física que se llama una </a:t>
            </a:r>
            <a:r>
              <a:rPr lang="es-UY" b="1" dirty="0" smtClean="0">
                <a:solidFill>
                  <a:srgbClr val="FF0000"/>
                </a:solidFill>
                <a:latin typeface="Times New Roman" pitchFamily="18" charset="0"/>
                <a:cs typeface="Times New Roman" pitchFamily="18" charset="0"/>
              </a:rPr>
              <a:t>aproximación de campo medio </a:t>
            </a:r>
            <a:r>
              <a:rPr lang="es-UY" dirty="0" smtClean="0">
                <a:latin typeface="Times New Roman" pitchFamily="18" charset="0"/>
                <a:cs typeface="Times New Roman" pitchFamily="18" charset="0"/>
              </a:rPr>
              <a:t>(</a:t>
            </a:r>
            <a:r>
              <a:rPr lang="es-UY" i="1" dirty="0" smtClean="0">
                <a:solidFill>
                  <a:srgbClr val="FF0000"/>
                </a:solidFill>
                <a:latin typeface="Times New Roman" pitchFamily="18" charset="0"/>
                <a:cs typeface="Times New Roman" pitchFamily="18" charset="0"/>
              </a:rPr>
              <a:t>mean </a:t>
            </a:r>
            <a:r>
              <a:rPr lang="es-UY" i="1" dirty="0" err="1" smtClean="0">
                <a:solidFill>
                  <a:srgbClr val="FF0000"/>
                </a:solidFill>
                <a:latin typeface="Times New Roman" pitchFamily="18" charset="0"/>
                <a:cs typeface="Times New Roman" pitchFamily="18" charset="0"/>
              </a:rPr>
              <a:t>field</a:t>
            </a:r>
            <a:r>
              <a:rPr lang="es-UY" i="1" dirty="0" smtClean="0">
                <a:solidFill>
                  <a:srgbClr val="FF0000"/>
                </a:solidFill>
                <a:latin typeface="Times New Roman" pitchFamily="18" charset="0"/>
                <a:cs typeface="Times New Roman" pitchFamily="18" charset="0"/>
              </a:rPr>
              <a:t> </a:t>
            </a:r>
            <a:r>
              <a:rPr lang="es-UY" i="1" dirty="0" err="1" smtClean="0">
                <a:solidFill>
                  <a:srgbClr val="FF0000"/>
                </a:solidFill>
                <a:latin typeface="Times New Roman" pitchFamily="18" charset="0"/>
                <a:cs typeface="Times New Roman" pitchFamily="18" charset="0"/>
              </a:rPr>
              <a:t>approximation</a:t>
            </a:r>
            <a:r>
              <a:rPr lang="es-UY" dirty="0" smtClean="0">
                <a:latin typeface="Times New Roman" pitchFamily="18" charset="0"/>
                <a:cs typeface="Times New Roman" pitchFamily="18" charset="0"/>
              </a:rPr>
              <a:t>).</a:t>
            </a:r>
          </a:p>
          <a:p>
            <a:endParaRPr lang="es-UY" sz="800" dirty="0" smtClean="0">
              <a:latin typeface="Times New Roman" pitchFamily="18" charset="0"/>
              <a:cs typeface="Times New Roman" pitchFamily="18" charset="0"/>
            </a:endParaRPr>
          </a:p>
        </p:txBody>
      </p:sp>
      <p:sp>
        <p:nvSpPr>
          <p:cNvPr id="9" name="Rectangle 8"/>
          <p:cNvSpPr/>
          <p:nvPr/>
        </p:nvSpPr>
        <p:spPr>
          <a:xfrm>
            <a:off x="115505" y="5284958"/>
            <a:ext cx="11030550" cy="630942"/>
          </a:xfrm>
          <a:prstGeom prst="rect">
            <a:avLst/>
          </a:prstGeom>
        </p:spPr>
        <p:txBody>
          <a:bodyPr wrap="square">
            <a:spAutoFit/>
          </a:bodyPr>
          <a:lstStyle/>
          <a:p>
            <a:r>
              <a:rPr lang="es-UY" sz="1700" dirty="0" smtClean="0">
                <a:solidFill>
                  <a:srgbClr val="2212EE"/>
                </a:solidFill>
                <a:latin typeface="Times New Roman" pitchFamily="18" charset="0"/>
                <a:cs typeface="Times New Roman" pitchFamily="18" charset="0"/>
              </a:rPr>
              <a:t>Entonces </a:t>
            </a:r>
            <a:r>
              <a:rPr lang="es-UY" sz="1700" dirty="0" smtClean="0">
                <a:solidFill>
                  <a:srgbClr val="2212EE"/>
                </a:solidFill>
                <a:latin typeface="Times New Roman" pitchFamily="18" charset="0"/>
                <a:cs typeface="Times New Roman" pitchFamily="18" charset="0"/>
              </a:rPr>
              <a:t>se </a:t>
            </a:r>
            <a:r>
              <a:rPr lang="es-UY" sz="1700" dirty="0" smtClean="0">
                <a:solidFill>
                  <a:srgbClr val="2212EE"/>
                </a:solidFill>
                <a:latin typeface="Times New Roman" pitchFamily="18" charset="0"/>
                <a:cs typeface="Times New Roman" pitchFamily="18" charset="0"/>
              </a:rPr>
              <a:t>aproxima a la función de onda de muchos cuerpos como un producto de  </a:t>
            </a:r>
            <a:r>
              <a:rPr lang="es-UY" sz="1700" i="1" dirty="0" smtClean="0">
                <a:solidFill>
                  <a:srgbClr val="2212EE"/>
                </a:solidFill>
                <a:latin typeface="Times New Roman" pitchFamily="18" charset="0"/>
                <a:cs typeface="Times New Roman" pitchFamily="18" charset="0"/>
              </a:rPr>
              <a:t>N</a:t>
            </a:r>
            <a:r>
              <a:rPr lang="es-UY" sz="1700" dirty="0" smtClean="0">
                <a:solidFill>
                  <a:srgbClr val="2212EE"/>
                </a:solidFill>
                <a:latin typeface="Times New Roman" pitchFamily="18" charset="0"/>
                <a:cs typeface="Times New Roman" pitchFamily="18" charset="0"/>
              </a:rPr>
              <a:t> funciones de onda c/u para un electrón independiente:</a:t>
            </a:r>
          </a:p>
        </p:txBody>
      </p:sp>
      <p:pic>
        <p:nvPicPr>
          <p:cNvPr id="13" name="Picture 2"/>
          <p:cNvPicPr>
            <a:picLocks noChangeAspect="1" noChangeArrowheads="1"/>
          </p:cNvPicPr>
          <p:nvPr/>
        </p:nvPicPr>
        <p:blipFill>
          <a:blip r:embed="rId2">
            <a:duotone>
              <a:schemeClr val="accent5">
                <a:shade val="45000"/>
                <a:satMod val="135000"/>
              </a:schemeClr>
              <a:prstClr val="white"/>
            </a:duotone>
          </a:blip>
          <a:srcRect/>
          <a:stretch>
            <a:fillRect/>
          </a:stretch>
        </p:blipFill>
        <p:spPr bwMode="auto">
          <a:xfrm>
            <a:off x="3515827" y="5927239"/>
            <a:ext cx="4023360" cy="529961"/>
          </a:xfrm>
          <a:prstGeom prst="rect">
            <a:avLst/>
          </a:prstGeom>
          <a:noFill/>
          <a:ln w="9525">
            <a:noFill/>
            <a:miter lim="800000"/>
            <a:headEnd/>
            <a:tailEnd/>
          </a:ln>
          <a:effectLst/>
        </p:spPr>
      </p:pic>
      <p:sp>
        <p:nvSpPr>
          <p:cNvPr id="14" name="Rectangle 13"/>
          <p:cNvSpPr/>
          <p:nvPr/>
        </p:nvSpPr>
        <p:spPr>
          <a:xfrm>
            <a:off x="0" y="6388554"/>
            <a:ext cx="11030550" cy="353943"/>
          </a:xfrm>
          <a:prstGeom prst="rect">
            <a:avLst/>
          </a:prstGeom>
        </p:spPr>
        <p:txBody>
          <a:bodyPr wrap="square">
            <a:spAutoFit/>
          </a:bodyPr>
          <a:lstStyle/>
          <a:p>
            <a:r>
              <a:rPr lang="es-UY" sz="1700" dirty="0" smtClean="0">
                <a:solidFill>
                  <a:srgbClr val="2212EE"/>
                </a:solidFill>
                <a:latin typeface="Times New Roman" pitchFamily="18" charset="0"/>
                <a:cs typeface="Times New Roman" pitchFamily="18" charset="0"/>
              </a:rPr>
              <a:t>[IMORTANTE: en la solución de arriba se han despreciado los efectos de spin, </a:t>
            </a:r>
            <a:r>
              <a:rPr lang="es-UY" sz="1700" dirty="0" err="1" smtClean="0">
                <a:solidFill>
                  <a:srgbClr val="2212EE"/>
                </a:solidFill>
                <a:latin typeface="Times New Roman" pitchFamily="18" charset="0"/>
                <a:cs typeface="Times New Roman" pitchFamily="18" charset="0"/>
              </a:rPr>
              <a:t>i.e.</a:t>
            </a:r>
            <a:r>
              <a:rPr lang="es-UY" sz="1700" dirty="0" smtClean="0">
                <a:solidFill>
                  <a:srgbClr val="2212EE"/>
                </a:solidFill>
                <a:latin typeface="Times New Roman" pitchFamily="18" charset="0"/>
                <a:cs typeface="Times New Roman" pitchFamily="18" charset="0"/>
              </a:rPr>
              <a:t> las </a:t>
            </a:r>
            <a:r>
              <a:rPr lang="es-UY" sz="1700" i="1" dirty="0" err="1" smtClean="0">
                <a:solidFill>
                  <a:srgbClr val="2212EE"/>
                </a:solidFill>
                <a:latin typeface="Symbol" pitchFamily="18" charset="2"/>
                <a:cs typeface="Times New Roman" pitchFamily="18" charset="0"/>
              </a:rPr>
              <a:t>y</a:t>
            </a:r>
            <a:r>
              <a:rPr lang="es-UY" sz="1700" i="1" baseline="-25000" dirty="0" err="1" smtClean="0">
                <a:solidFill>
                  <a:srgbClr val="2212EE"/>
                </a:solidFill>
                <a:latin typeface="Times New Roman" pitchFamily="18" charset="0"/>
                <a:cs typeface="Times New Roman" pitchFamily="18" charset="0"/>
              </a:rPr>
              <a:t>i</a:t>
            </a:r>
            <a:r>
              <a:rPr lang="es-UY" sz="1700" dirty="0" smtClean="0">
                <a:solidFill>
                  <a:srgbClr val="2212EE"/>
                </a:solidFill>
                <a:latin typeface="Times New Roman" pitchFamily="18" charset="0"/>
                <a:cs typeface="Times New Roman" pitchFamily="18" charset="0"/>
              </a:rPr>
              <a:t> no dependen de </a:t>
            </a:r>
            <a:r>
              <a:rPr lang="es-UY" sz="1700" i="1" dirty="0" smtClean="0">
                <a:solidFill>
                  <a:srgbClr val="2212EE"/>
                </a:solidFill>
                <a:latin typeface="Times New Roman" pitchFamily="18" charset="0"/>
                <a:cs typeface="Times New Roman" pitchFamily="18" charset="0"/>
              </a:rPr>
              <a:t>s</a:t>
            </a:r>
            <a:r>
              <a:rPr lang="es-UY" sz="1700" dirty="0" smtClean="0">
                <a:solidFill>
                  <a:srgbClr val="2212EE"/>
                </a:solidFill>
                <a:latin typeface="Times New Roman" pitchFamily="18" charset="0"/>
                <a:cs typeface="Times New Roman" pitchFamily="18" charset="0"/>
              </a:rPr>
              <a:t>.] </a:t>
            </a:r>
          </a:p>
        </p:txBody>
      </p:sp>
      <p:sp>
        <p:nvSpPr>
          <p:cNvPr id="15" name="TextBox 14"/>
          <p:cNvSpPr txBox="1"/>
          <p:nvPr/>
        </p:nvSpPr>
        <p:spPr>
          <a:xfrm>
            <a:off x="3619104" y="6189113"/>
            <a:ext cx="304892" cy="307777"/>
          </a:xfrm>
          <a:prstGeom prst="rect">
            <a:avLst/>
          </a:prstGeom>
          <a:noFill/>
        </p:spPr>
        <p:txBody>
          <a:bodyPr wrap="none" rtlCol="0">
            <a:spAutoFit/>
          </a:bodyPr>
          <a:lstStyle/>
          <a:p>
            <a:r>
              <a:rPr lang="en-US" sz="1400" i="1" dirty="0" smtClean="0">
                <a:solidFill>
                  <a:srgbClr val="0070C0"/>
                </a:solidFill>
                <a:latin typeface="Times New Roman" pitchFamily="18" charset="0"/>
                <a:cs typeface="Times New Roman" pitchFamily="18" charset="0"/>
              </a:rPr>
              <a:t>N</a:t>
            </a:r>
            <a:endParaRPr lang="en-US" sz="1400" i="1"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linds(horizontal)">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blinds(horizontal)">
                                      <p:cBhvr>
                                        <p:cTn id="17" dur="500"/>
                                        <p:tgtEl>
                                          <p:spTgt spid="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xEl>
                                              <p:pRg st="5" end="5"/>
                                            </p:txEl>
                                          </p:spTgt>
                                        </p:tgtEl>
                                        <p:attrNameLst>
                                          <p:attrName>style.visibility</p:attrName>
                                        </p:attrNameLst>
                                      </p:cBhvr>
                                      <p:to>
                                        <p:strVal val="visible"/>
                                      </p:to>
                                    </p:set>
                                    <p:animEffect transition="in" filter="blinds(horizontal)">
                                      <p:cBhvr>
                                        <p:cTn id="22" dur="500"/>
                                        <p:tgtEl>
                                          <p:spTgt spid="8">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blinds(horizontal)">
                                      <p:cBhvr>
                                        <p:cTn id="27" dur="500"/>
                                        <p:tgtEl>
                                          <p:spTgt spid="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txEl>
                                              <p:pRg st="1" end="1"/>
                                            </p:txEl>
                                          </p:spTgt>
                                        </p:tgtEl>
                                        <p:attrNameLst>
                                          <p:attrName>style.visibility</p:attrName>
                                        </p:attrNameLst>
                                      </p:cBhvr>
                                      <p:to>
                                        <p:strVal val="visible"/>
                                      </p:to>
                                    </p:set>
                                    <p:animEffect transition="in" filter="blinds(horizontal)">
                                      <p:cBhvr>
                                        <p:cTn id="32" dur="500"/>
                                        <p:tgtEl>
                                          <p:spTgt spid="7">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
                                            <p:txEl>
                                              <p:pRg st="3" end="3"/>
                                            </p:txEl>
                                          </p:spTgt>
                                        </p:tgtEl>
                                        <p:attrNameLst>
                                          <p:attrName>style.visibility</p:attrName>
                                        </p:attrNameLst>
                                      </p:cBhvr>
                                      <p:to>
                                        <p:strVal val="visible"/>
                                      </p:to>
                                    </p:set>
                                    <p:animEffect transition="in" filter="blinds(horizontal)">
                                      <p:cBhvr>
                                        <p:cTn id="37" dur="500"/>
                                        <p:tgtEl>
                                          <p:spTgt spid="7">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linds(horizontal)">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blinds(horizontal)">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4">
                                            <p:txEl>
                                              <p:pRg st="0" end="0"/>
                                            </p:txEl>
                                          </p:spTgt>
                                        </p:tgtEl>
                                        <p:attrNameLst>
                                          <p:attrName>style.visibility</p:attrName>
                                        </p:attrNameLst>
                                      </p:cBhvr>
                                      <p:to>
                                        <p:strVal val="visible"/>
                                      </p:to>
                                    </p:set>
                                    <p:animEffect transition="in" filter="blinds(horizontal)">
                                      <p:cBhvr>
                                        <p:cTn id="52" dur="500"/>
                                        <p:tgtEl>
                                          <p:spTgt spid="14">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6" presetClass="emph" presetSubtype="0" fill="hold" grpId="1" nodeType="clickEffect">
                                  <p:stCondLst>
                                    <p:cond delay="0"/>
                                  </p:stCondLst>
                                  <p:childTnLst>
                                    <p:animEffect transition="out" filter="fade">
                                      <p:cBhvr>
                                        <p:cTn id="56" dur="500" tmFilter="0, 0; .2, .5; .8, .5; 1, 0"/>
                                        <p:tgtEl>
                                          <p:spTgt spid="14">
                                            <p:txEl>
                                              <p:pRg st="0" end="0"/>
                                            </p:txEl>
                                          </p:spTgt>
                                        </p:tgtEl>
                                      </p:cBhvr>
                                    </p:animEffect>
                                    <p:animScale>
                                      <p:cBhvr>
                                        <p:cTn id="57" dur="250" autoRev="1" fill="hold"/>
                                        <p:tgtEl>
                                          <p:spTgt spid="14">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7" grpId="0" build="p"/>
      <p:bldP spid="9" grpId="0"/>
      <p:bldP spid="14" grpId="0" build="p"/>
      <p:bldP spid="14" grpId="1"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78496" y="2375452"/>
            <a:ext cx="6608669" cy="707886"/>
          </a:xfrm>
          <a:prstGeom prst="rect">
            <a:avLst/>
          </a:prstGeom>
          <a:noFill/>
        </p:spPr>
        <p:txBody>
          <a:bodyPr wrap="none" rtlCol="0">
            <a:spAutoFit/>
          </a:bodyPr>
          <a:lstStyle/>
          <a:p>
            <a:r>
              <a:rPr lang="en-US" sz="4000" b="1" dirty="0" smtClean="0">
                <a:effectLst>
                  <a:outerShdw blurRad="38100" dist="38100" dir="2700000" algn="tl">
                    <a:srgbClr val="000000">
                      <a:alpha val="43137"/>
                    </a:srgbClr>
                  </a:outerShdw>
                </a:effectLst>
              </a:rPr>
              <a:t>MATERIAL COMPLEMENTARIO</a:t>
            </a:r>
            <a:endParaRPr lang="en-US" sz="40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8" name="Rectangle 7"/>
          <p:cNvSpPr/>
          <p:nvPr/>
        </p:nvSpPr>
        <p:spPr>
          <a:xfrm>
            <a:off x="115505" y="820866"/>
            <a:ext cx="11030550" cy="615553"/>
          </a:xfrm>
          <a:prstGeom prst="rect">
            <a:avLst/>
          </a:prstGeom>
        </p:spPr>
        <p:txBody>
          <a:bodyPr wrap="square">
            <a:spAutoFit/>
          </a:bodyPr>
          <a:lstStyle/>
          <a:p>
            <a:r>
              <a:rPr lang="es-UY" sz="1700" dirty="0" smtClean="0">
                <a:solidFill>
                  <a:srgbClr val="2212EE"/>
                </a:solidFill>
                <a:latin typeface="Times New Roman" pitchFamily="18" charset="0"/>
                <a:cs typeface="Times New Roman" pitchFamily="18" charset="0"/>
              </a:rPr>
              <a:t>Esta separación de </a:t>
            </a:r>
            <a:r>
              <a:rPr lang="es-UY" sz="1700" dirty="0" smtClean="0">
                <a:solidFill>
                  <a:srgbClr val="2212EE"/>
                </a:solidFill>
                <a:latin typeface="Times New Roman" pitchFamily="18" charset="0"/>
                <a:cs typeface="Times New Roman" pitchFamily="18" charset="0"/>
              </a:rPr>
              <a:t>variables permite </a:t>
            </a:r>
            <a:r>
              <a:rPr lang="es-UY" sz="1700" dirty="0" smtClean="0">
                <a:solidFill>
                  <a:srgbClr val="2212EE"/>
                </a:solidFill>
                <a:latin typeface="Times New Roman" pitchFamily="18" charset="0"/>
                <a:cs typeface="Times New Roman" pitchFamily="18" charset="0"/>
              </a:rPr>
              <a:t>reducir la ecuación </a:t>
            </a:r>
            <a:r>
              <a:rPr lang="es-UY" sz="1700" dirty="0" smtClean="0">
                <a:solidFill>
                  <a:srgbClr val="2212EE"/>
                </a:solidFill>
                <a:latin typeface="Times New Roman" pitchFamily="18" charset="0"/>
                <a:cs typeface="Times New Roman" pitchFamily="18" charset="0"/>
              </a:rPr>
              <a:t>de Schrödinger </a:t>
            </a:r>
            <a:r>
              <a:rPr lang="es-UY" sz="1700" dirty="0" smtClean="0">
                <a:solidFill>
                  <a:srgbClr val="2212EE"/>
                </a:solidFill>
                <a:latin typeface="Times New Roman" pitchFamily="18" charset="0"/>
                <a:cs typeface="Times New Roman" pitchFamily="18" charset="0"/>
              </a:rPr>
              <a:t>a </a:t>
            </a:r>
            <a:r>
              <a:rPr lang="es-UY" sz="1700" dirty="0" smtClean="0">
                <a:solidFill>
                  <a:srgbClr val="2212EE"/>
                </a:solidFill>
                <a:latin typeface="Times New Roman" pitchFamily="18" charset="0"/>
                <a:cs typeface="Times New Roman" pitchFamily="18" charset="0"/>
              </a:rPr>
              <a:t>un conjunto de </a:t>
            </a:r>
            <a:r>
              <a:rPr lang="es-UY" sz="1700" i="1" dirty="0" smtClean="0">
                <a:solidFill>
                  <a:srgbClr val="2212EE"/>
                </a:solidFill>
                <a:latin typeface="Times New Roman" pitchFamily="18" charset="0"/>
                <a:cs typeface="Times New Roman" pitchFamily="18" charset="0"/>
              </a:rPr>
              <a:t>N </a:t>
            </a:r>
            <a:r>
              <a:rPr lang="es-UY" sz="1700" dirty="0" smtClean="0">
                <a:solidFill>
                  <a:srgbClr val="2212EE"/>
                </a:solidFill>
                <a:latin typeface="Times New Roman" pitchFamily="18" charset="0"/>
                <a:cs typeface="Times New Roman" pitchFamily="18" charset="0"/>
              </a:rPr>
              <a:t>ecuaciones de Schrödinger de un electrón en un potencial central efectivo que es el mismo para todos los electrones:</a:t>
            </a:r>
            <a:endParaRPr lang="es-UY" sz="1700" dirty="0" smtClean="0">
              <a:solidFill>
                <a:srgbClr val="2212EE"/>
              </a:solidFill>
              <a:latin typeface="Times New Roman" pitchFamily="18" charset="0"/>
              <a:cs typeface="Times New Roman" pitchFamily="18" charset="0"/>
            </a:endParaRPr>
          </a:p>
        </p:txBody>
      </p:sp>
      <p:pic>
        <p:nvPicPr>
          <p:cNvPr id="61443" name="Picture 3"/>
          <p:cNvPicPr>
            <a:picLocks noChangeAspect="1" noChangeArrowheads="1"/>
          </p:cNvPicPr>
          <p:nvPr/>
        </p:nvPicPr>
        <p:blipFill>
          <a:blip r:embed="rId2">
            <a:duotone>
              <a:schemeClr val="accent1">
                <a:shade val="45000"/>
                <a:satMod val="135000"/>
              </a:schemeClr>
              <a:prstClr val="white"/>
            </a:duotone>
          </a:blip>
          <a:srcRect t="10661" b="9940"/>
          <a:stretch>
            <a:fillRect/>
          </a:stretch>
        </p:blipFill>
        <p:spPr bwMode="auto">
          <a:xfrm>
            <a:off x="3936432" y="1617090"/>
            <a:ext cx="3474720" cy="615036"/>
          </a:xfrm>
          <a:prstGeom prst="rect">
            <a:avLst/>
          </a:prstGeom>
          <a:noFill/>
          <a:ln w="9525">
            <a:noFill/>
            <a:miter lim="800000"/>
            <a:headEnd/>
            <a:tailEnd/>
          </a:ln>
          <a:effectLst/>
        </p:spPr>
      </p:pic>
      <p:sp>
        <p:nvSpPr>
          <p:cNvPr id="13" name="Rectangle 12"/>
          <p:cNvSpPr/>
          <p:nvPr/>
        </p:nvSpPr>
        <p:spPr>
          <a:xfrm>
            <a:off x="154003" y="2364461"/>
            <a:ext cx="11146055" cy="3339376"/>
          </a:xfrm>
          <a:prstGeom prst="rect">
            <a:avLst/>
          </a:prstGeom>
        </p:spPr>
        <p:txBody>
          <a:bodyPr wrap="square">
            <a:spAutoFit/>
          </a:bodyPr>
          <a:lstStyle/>
          <a:p>
            <a:pPr>
              <a:buFont typeface="Times New Roman" pitchFamily="18" charset="0"/>
              <a:buChar char="●"/>
            </a:pPr>
            <a:r>
              <a:rPr lang="es-UY" sz="1700" i="1" dirty="0" smtClean="0">
                <a:solidFill>
                  <a:srgbClr val="0070C0"/>
                </a:solidFill>
                <a:latin typeface="Times New Roman" pitchFamily="18" charset="0"/>
                <a:cs typeface="Times New Roman" pitchFamily="18" charset="0"/>
              </a:rPr>
              <a:t> </a:t>
            </a:r>
            <a:r>
              <a:rPr lang="es-UY" sz="1700" i="1" dirty="0" smtClean="0">
                <a:latin typeface="Times New Roman" pitchFamily="18" charset="0"/>
                <a:cs typeface="Times New Roman" pitchFamily="18" charset="0"/>
              </a:rPr>
              <a:t> </a:t>
            </a:r>
            <a:r>
              <a:rPr lang="es-UY" sz="1700" dirty="0" smtClean="0">
                <a:solidFill>
                  <a:srgbClr val="2212EE"/>
                </a:solidFill>
                <a:latin typeface="Times New Roman" pitchFamily="18" charset="0"/>
                <a:cs typeface="Times New Roman" pitchFamily="18" charset="0"/>
              </a:rPr>
              <a:t>Al ser la energía </a:t>
            </a:r>
            <a:r>
              <a:rPr lang="es-UY" sz="1700" i="1" dirty="0" err="1" smtClean="0">
                <a:solidFill>
                  <a:srgbClr val="2212EE"/>
                </a:solidFill>
                <a:latin typeface="Symbol" pitchFamily="18" charset="2"/>
                <a:cs typeface="Times New Roman" pitchFamily="18" charset="0"/>
              </a:rPr>
              <a:t>e</a:t>
            </a:r>
            <a:r>
              <a:rPr lang="es-UY" sz="1700" i="1" baseline="-25000" dirty="0" err="1" smtClean="0">
                <a:solidFill>
                  <a:srgbClr val="2212EE"/>
                </a:solidFill>
                <a:latin typeface="Times New Roman" pitchFamily="18" charset="0"/>
                <a:cs typeface="Times New Roman" pitchFamily="18" charset="0"/>
              </a:rPr>
              <a:t>i</a:t>
            </a:r>
            <a:r>
              <a:rPr lang="es-UY" sz="1700" i="1" baseline="-25000" dirty="0" smtClean="0">
                <a:solidFill>
                  <a:srgbClr val="2212EE"/>
                </a:solidFill>
                <a:latin typeface="Times New Roman" pitchFamily="18" charset="0"/>
                <a:cs typeface="Times New Roman" pitchFamily="18" charset="0"/>
              </a:rPr>
              <a:t> </a:t>
            </a:r>
            <a:r>
              <a:rPr lang="es-UY" sz="1700" dirty="0" smtClean="0">
                <a:solidFill>
                  <a:srgbClr val="2212EE"/>
                </a:solidFill>
                <a:latin typeface="Times New Roman" pitchFamily="18" charset="0"/>
                <a:cs typeface="Times New Roman" pitchFamily="18" charset="0"/>
              </a:rPr>
              <a:t>de cada electrón dependiente solamente de los números cuánticos </a:t>
            </a:r>
            <a:r>
              <a:rPr lang="es-UY" sz="1700" i="1" dirty="0" smtClean="0">
                <a:solidFill>
                  <a:srgbClr val="2212EE"/>
                </a:solidFill>
                <a:latin typeface="Times New Roman" pitchFamily="18" charset="0"/>
                <a:cs typeface="Times New Roman" pitchFamily="18" charset="0"/>
              </a:rPr>
              <a:t>n y l, </a:t>
            </a:r>
            <a:r>
              <a:rPr lang="es-UY" sz="1700" dirty="0" smtClean="0">
                <a:solidFill>
                  <a:srgbClr val="2212EE"/>
                </a:solidFill>
                <a:latin typeface="Times New Roman" pitchFamily="18" charset="0"/>
                <a:cs typeface="Times New Roman" pitchFamily="18" charset="0"/>
              </a:rPr>
              <a:t>implica que, la energía de cada electrón es la misma para todos los 2(2</a:t>
            </a:r>
            <a:r>
              <a:rPr lang="es-UY" sz="1700" i="1" dirty="0" smtClean="0">
                <a:solidFill>
                  <a:srgbClr val="2212EE"/>
                </a:solidFill>
                <a:latin typeface="Times New Roman" pitchFamily="18" charset="0"/>
                <a:cs typeface="Times New Roman" pitchFamily="18" charset="0"/>
              </a:rPr>
              <a:t>l +</a:t>
            </a:r>
            <a:r>
              <a:rPr lang="es-UY" sz="1700" dirty="0" smtClean="0">
                <a:solidFill>
                  <a:srgbClr val="2212EE"/>
                </a:solidFill>
                <a:latin typeface="Times New Roman" pitchFamily="18" charset="0"/>
                <a:cs typeface="Times New Roman" pitchFamily="18" charset="0"/>
              </a:rPr>
              <a:t>1)</a:t>
            </a:r>
            <a:r>
              <a:rPr lang="es-UY" sz="1700" i="1" dirty="0" smtClean="0">
                <a:solidFill>
                  <a:srgbClr val="2212EE"/>
                </a:solidFill>
                <a:latin typeface="Times New Roman" pitchFamily="18" charset="0"/>
                <a:cs typeface="Times New Roman" pitchFamily="18" charset="0"/>
              </a:rPr>
              <a:t> </a:t>
            </a:r>
            <a:r>
              <a:rPr lang="es-UY" sz="1700" dirty="0" smtClean="0">
                <a:solidFill>
                  <a:srgbClr val="2212EE"/>
                </a:solidFill>
                <a:latin typeface="Times New Roman" pitchFamily="18" charset="0"/>
                <a:cs typeface="Times New Roman" pitchFamily="18" charset="0"/>
              </a:rPr>
              <a:t>estados de cada subcapa y por consiguiente la energía total del átomo esta determinada si se conoce </a:t>
            </a:r>
            <a:r>
              <a:rPr lang="es-UY" sz="1700" b="1" dirty="0" smtClean="0">
                <a:solidFill>
                  <a:srgbClr val="2212EE"/>
                </a:solidFill>
                <a:latin typeface="Times New Roman" pitchFamily="18" charset="0"/>
                <a:cs typeface="Times New Roman" pitchFamily="18" charset="0"/>
              </a:rPr>
              <a:t>cuantos electrones hay en cada subcapa</a:t>
            </a:r>
            <a:r>
              <a:rPr lang="es-UY" sz="1700" dirty="0" smtClean="0">
                <a:solidFill>
                  <a:srgbClr val="2212EE"/>
                </a:solidFill>
                <a:latin typeface="Times New Roman" pitchFamily="18" charset="0"/>
                <a:cs typeface="Times New Roman" pitchFamily="18" charset="0"/>
              </a:rPr>
              <a:t>. </a:t>
            </a:r>
          </a:p>
          <a:p>
            <a:pPr marL="231775" indent="-231775"/>
            <a:endParaRPr lang="es-UY" sz="1700" dirty="0" smtClean="0">
              <a:latin typeface="Times New Roman" pitchFamily="18" charset="0"/>
              <a:cs typeface="Times New Roman" pitchFamily="18" charset="0"/>
            </a:endParaRPr>
          </a:p>
          <a:p>
            <a:pPr marL="231775" indent="-231775">
              <a:buFont typeface="Times New Roman" pitchFamily="18" charset="0"/>
              <a:buChar char="●"/>
            </a:pPr>
            <a:r>
              <a:rPr lang="es-UY" sz="1700" dirty="0" smtClean="0">
                <a:solidFill>
                  <a:srgbClr val="2212EE"/>
                </a:solidFill>
                <a:latin typeface="Times New Roman" pitchFamily="18" charset="0"/>
                <a:cs typeface="Times New Roman" pitchFamily="18" charset="0"/>
              </a:rPr>
              <a:t>La configuración se indica nombrando las subcapas ocupadas e indicando el numero de electrones que reside en cada una de ellas por medio de un supra índice. </a:t>
            </a:r>
          </a:p>
          <a:p>
            <a:pPr marL="231775" indent="-231775"/>
            <a:r>
              <a:rPr lang="es-UY" sz="1700" dirty="0" smtClean="0">
                <a:solidFill>
                  <a:srgbClr val="2212EE"/>
                </a:solidFill>
                <a:latin typeface="Times New Roman" pitchFamily="18" charset="0"/>
                <a:cs typeface="Times New Roman" pitchFamily="18" charset="0"/>
              </a:rPr>
              <a:t>Por ejemplo 1</a:t>
            </a:r>
            <a:r>
              <a:rPr lang="es-UY" sz="1700" i="1" dirty="0" smtClean="0">
                <a:solidFill>
                  <a:srgbClr val="2212EE"/>
                </a:solidFill>
                <a:latin typeface="Times New Roman" pitchFamily="18" charset="0"/>
                <a:cs typeface="Times New Roman" pitchFamily="18" charset="0"/>
              </a:rPr>
              <a:t>s</a:t>
            </a:r>
            <a:r>
              <a:rPr lang="es-UY" sz="1700" baseline="30000" dirty="0" smtClean="0">
                <a:solidFill>
                  <a:srgbClr val="2212EE"/>
                </a:solidFill>
                <a:latin typeface="Times New Roman" pitchFamily="18" charset="0"/>
                <a:cs typeface="Times New Roman" pitchFamily="18" charset="0"/>
              </a:rPr>
              <a:t>2</a:t>
            </a:r>
            <a:r>
              <a:rPr lang="es-UY" sz="1700" dirty="0" smtClean="0">
                <a:solidFill>
                  <a:srgbClr val="2212EE"/>
                </a:solidFill>
                <a:latin typeface="Times New Roman" pitchFamily="18" charset="0"/>
                <a:cs typeface="Times New Roman" pitchFamily="18" charset="0"/>
              </a:rPr>
              <a:t>2</a:t>
            </a:r>
            <a:r>
              <a:rPr lang="es-UY" sz="1700" i="1" dirty="0" smtClean="0">
                <a:solidFill>
                  <a:srgbClr val="2212EE"/>
                </a:solidFill>
                <a:latin typeface="Times New Roman" pitchFamily="18" charset="0"/>
                <a:cs typeface="Times New Roman" pitchFamily="18" charset="0"/>
              </a:rPr>
              <a:t>s</a:t>
            </a:r>
            <a:r>
              <a:rPr lang="es-UY" sz="1700" baseline="30000" dirty="0" smtClean="0">
                <a:solidFill>
                  <a:srgbClr val="2212EE"/>
                </a:solidFill>
                <a:latin typeface="Times New Roman" pitchFamily="18" charset="0"/>
                <a:cs typeface="Times New Roman" pitchFamily="18" charset="0"/>
              </a:rPr>
              <a:t>2</a:t>
            </a:r>
            <a:r>
              <a:rPr lang="es-UY" sz="1700" dirty="0" smtClean="0">
                <a:solidFill>
                  <a:srgbClr val="2212EE"/>
                </a:solidFill>
                <a:latin typeface="Times New Roman" pitchFamily="18" charset="0"/>
                <a:cs typeface="Times New Roman" pitchFamily="18" charset="0"/>
              </a:rPr>
              <a:t>2</a:t>
            </a:r>
            <a:r>
              <a:rPr lang="es-UY" sz="1700" i="1" dirty="0" smtClean="0">
                <a:solidFill>
                  <a:srgbClr val="2212EE"/>
                </a:solidFill>
                <a:latin typeface="Times New Roman" pitchFamily="18" charset="0"/>
                <a:cs typeface="Times New Roman" pitchFamily="18" charset="0"/>
              </a:rPr>
              <a:t>p </a:t>
            </a:r>
            <a:r>
              <a:rPr lang="es-UY" sz="1700" dirty="0" smtClean="0">
                <a:solidFill>
                  <a:srgbClr val="2212EE"/>
                </a:solidFill>
                <a:latin typeface="Times New Roman" pitchFamily="18" charset="0"/>
                <a:cs typeface="Times New Roman" pitchFamily="18" charset="0"/>
              </a:rPr>
              <a:t>designa una configuración en la cual hay </a:t>
            </a:r>
          </a:p>
          <a:p>
            <a:pPr marL="231775" indent="-231775"/>
            <a:r>
              <a:rPr lang="es-UY" sz="1700" dirty="0" smtClean="0">
                <a:solidFill>
                  <a:srgbClr val="2212EE"/>
                </a:solidFill>
                <a:latin typeface="Times New Roman" pitchFamily="18" charset="0"/>
                <a:cs typeface="Times New Roman" pitchFamily="18" charset="0"/>
              </a:rPr>
              <a:t>dos electrones en la subcapa 1</a:t>
            </a:r>
            <a:r>
              <a:rPr lang="es-UY" sz="1700" i="1" dirty="0" smtClean="0">
                <a:solidFill>
                  <a:srgbClr val="2212EE"/>
                </a:solidFill>
                <a:latin typeface="Times New Roman" pitchFamily="18" charset="0"/>
                <a:cs typeface="Times New Roman" pitchFamily="18" charset="0"/>
              </a:rPr>
              <a:t>s, </a:t>
            </a:r>
          </a:p>
          <a:p>
            <a:pPr marL="231775" indent="-231775"/>
            <a:r>
              <a:rPr lang="es-UY" sz="1700" dirty="0" smtClean="0">
                <a:solidFill>
                  <a:srgbClr val="2212EE"/>
                </a:solidFill>
                <a:latin typeface="Times New Roman" pitchFamily="18" charset="0"/>
                <a:cs typeface="Times New Roman" pitchFamily="18" charset="0"/>
              </a:rPr>
              <a:t>dos en la 2</a:t>
            </a:r>
            <a:r>
              <a:rPr lang="es-UY" sz="1700" i="1" dirty="0" smtClean="0">
                <a:solidFill>
                  <a:srgbClr val="2212EE"/>
                </a:solidFill>
                <a:latin typeface="Times New Roman" pitchFamily="18" charset="0"/>
                <a:cs typeface="Times New Roman" pitchFamily="18" charset="0"/>
              </a:rPr>
              <a:t>s </a:t>
            </a:r>
          </a:p>
          <a:p>
            <a:pPr marL="231775" indent="-231775"/>
            <a:r>
              <a:rPr lang="es-UY" sz="1700" dirty="0" smtClean="0">
                <a:solidFill>
                  <a:srgbClr val="2212EE"/>
                </a:solidFill>
                <a:latin typeface="Times New Roman" pitchFamily="18" charset="0"/>
                <a:cs typeface="Times New Roman" pitchFamily="18" charset="0"/>
              </a:rPr>
              <a:t>y uno en la </a:t>
            </a:r>
            <a:r>
              <a:rPr lang="es-UY" sz="1700" i="1" dirty="0" smtClean="0">
                <a:solidFill>
                  <a:srgbClr val="2212EE"/>
                </a:solidFill>
                <a:latin typeface="Times New Roman" pitchFamily="18" charset="0"/>
                <a:cs typeface="Times New Roman" pitchFamily="18" charset="0"/>
              </a:rPr>
              <a:t>2p. </a:t>
            </a:r>
          </a:p>
          <a:p>
            <a:pPr marL="231775" indent="-231775"/>
            <a:r>
              <a:rPr lang="es-UY" sz="1700" dirty="0" smtClean="0">
                <a:solidFill>
                  <a:srgbClr val="2212EE"/>
                </a:solidFill>
                <a:latin typeface="Times New Roman" pitchFamily="18" charset="0"/>
                <a:cs typeface="Times New Roman" pitchFamily="18" charset="0"/>
              </a:rPr>
              <a:t>Entonces para esta configuración la energía total del átomo es:</a:t>
            </a:r>
            <a:endParaRPr lang="es-UY" sz="1700" i="1" dirty="0" smtClean="0">
              <a:solidFill>
                <a:srgbClr val="2212EE"/>
              </a:solidFill>
              <a:latin typeface="Times New Roman" pitchFamily="18" charset="0"/>
              <a:cs typeface="Times New Roman" pitchFamily="18" charset="0"/>
            </a:endParaRPr>
          </a:p>
          <a:p>
            <a:r>
              <a:rPr lang="es-UY" sz="2400" i="1" dirty="0" smtClean="0">
                <a:solidFill>
                  <a:srgbClr val="FF0000"/>
                </a:solidFill>
                <a:latin typeface="Times New Roman" pitchFamily="18" charset="0"/>
                <a:cs typeface="Times New Roman" pitchFamily="18" charset="0"/>
              </a:rPr>
              <a:t>                                                                        E</a:t>
            </a:r>
            <a:r>
              <a:rPr lang="es-UY" sz="2400" dirty="0" smtClean="0">
                <a:solidFill>
                  <a:srgbClr val="FF0000"/>
                </a:solidFill>
                <a:latin typeface="Times New Roman" pitchFamily="18" charset="0"/>
                <a:cs typeface="Times New Roman" pitchFamily="18" charset="0"/>
              </a:rPr>
              <a:t> = 2</a:t>
            </a:r>
            <a:r>
              <a:rPr lang="es-UY" sz="2400" i="1" dirty="0" smtClean="0">
                <a:solidFill>
                  <a:srgbClr val="FF0000"/>
                </a:solidFill>
                <a:latin typeface="Symbol" pitchFamily="18" charset="2"/>
                <a:cs typeface="Times New Roman" pitchFamily="18" charset="0"/>
              </a:rPr>
              <a:t>e</a:t>
            </a:r>
            <a:r>
              <a:rPr lang="es-UY" sz="2400" baseline="-25000" dirty="0" smtClean="0">
                <a:solidFill>
                  <a:srgbClr val="FF0000"/>
                </a:solidFill>
                <a:latin typeface="Times New Roman" pitchFamily="18" charset="0"/>
                <a:cs typeface="Times New Roman" pitchFamily="18" charset="0"/>
              </a:rPr>
              <a:t>1</a:t>
            </a:r>
            <a:r>
              <a:rPr lang="es-UY" sz="2400" i="1" baseline="-25000" dirty="0" smtClean="0">
                <a:solidFill>
                  <a:srgbClr val="FF0000"/>
                </a:solidFill>
                <a:latin typeface="Times New Roman" pitchFamily="18" charset="0"/>
                <a:cs typeface="Times New Roman" pitchFamily="18" charset="0"/>
              </a:rPr>
              <a:t>s</a:t>
            </a:r>
            <a:r>
              <a:rPr lang="es-UY" sz="2400" i="1" dirty="0" smtClean="0">
                <a:solidFill>
                  <a:srgbClr val="FF0000"/>
                </a:solidFill>
                <a:latin typeface="Times New Roman" pitchFamily="18" charset="0"/>
                <a:cs typeface="Times New Roman" pitchFamily="18" charset="0"/>
              </a:rPr>
              <a:t> + </a:t>
            </a:r>
            <a:r>
              <a:rPr lang="es-UY" sz="2400" dirty="0" smtClean="0">
                <a:solidFill>
                  <a:srgbClr val="FF0000"/>
                </a:solidFill>
                <a:latin typeface="Times New Roman" pitchFamily="18" charset="0"/>
                <a:cs typeface="Times New Roman" pitchFamily="18" charset="0"/>
              </a:rPr>
              <a:t>2</a:t>
            </a:r>
            <a:r>
              <a:rPr lang="es-UY" sz="2400" i="1" dirty="0" smtClean="0">
                <a:solidFill>
                  <a:srgbClr val="FF0000"/>
                </a:solidFill>
                <a:latin typeface="Symbol" pitchFamily="18" charset="2"/>
                <a:cs typeface="Times New Roman" pitchFamily="18" charset="0"/>
              </a:rPr>
              <a:t>e</a:t>
            </a:r>
            <a:r>
              <a:rPr lang="es-UY" sz="2400" baseline="-25000" dirty="0" smtClean="0">
                <a:solidFill>
                  <a:srgbClr val="FF0000"/>
                </a:solidFill>
                <a:latin typeface="Times New Roman" pitchFamily="18" charset="0"/>
                <a:cs typeface="Times New Roman" pitchFamily="18" charset="0"/>
              </a:rPr>
              <a:t>2</a:t>
            </a:r>
            <a:r>
              <a:rPr lang="es-UY" sz="2400" i="1" baseline="-25000" dirty="0" smtClean="0">
                <a:solidFill>
                  <a:srgbClr val="FF0000"/>
                </a:solidFill>
                <a:latin typeface="Times New Roman" pitchFamily="18" charset="0"/>
                <a:cs typeface="Times New Roman" pitchFamily="18" charset="0"/>
              </a:rPr>
              <a:t>s </a:t>
            </a:r>
            <a:r>
              <a:rPr lang="es-UY" sz="2400" i="1" dirty="0" smtClean="0">
                <a:solidFill>
                  <a:srgbClr val="FF0000"/>
                </a:solidFill>
                <a:latin typeface="Times New Roman" pitchFamily="18" charset="0"/>
                <a:cs typeface="Times New Roman" pitchFamily="18" charset="0"/>
              </a:rPr>
              <a:t> + </a:t>
            </a:r>
            <a:r>
              <a:rPr lang="es-UY" sz="2400" i="1" dirty="0" smtClean="0">
                <a:solidFill>
                  <a:srgbClr val="FF0000"/>
                </a:solidFill>
                <a:latin typeface="Symbol" pitchFamily="18" charset="2"/>
                <a:cs typeface="Times New Roman" pitchFamily="18" charset="0"/>
              </a:rPr>
              <a:t>e</a:t>
            </a:r>
            <a:r>
              <a:rPr lang="es-UY" sz="2400" baseline="-25000" dirty="0" smtClean="0">
                <a:solidFill>
                  <a:srgbClr val="FF0000"/>
                </a:solidFill>
                <a:latin typeface="Times New Roman" pitchFamily="18" charset="0"/>
                <a:cs typeface="Times New Roman" pitchFamily="18" charset="0"/>
              </a:rPr>
              <a:t>2</a:t>
            </a:r>
            <a:r>
              <a:rPr lang="es-UY" sz="2400" i="1" baseline="-25000" dirty="0" smtClean="0">
                <a:solidFill>
                  <a:srgbClr val="FF0000"/>
                </a:solidFill>
                <a:latin typeface="Times New Roman" pitchFamily="18" charset="0"/>
                <a:cs typeface="Times New Roman" pitchFamily="18" charset="0"/>
              </a:rPr>
              <a:t>p</a:t>
            </a:r>
            <a:r>
              <a:rPr lang="es-UY" sz="2400" i="1" dirty="0" smtClean="0">
                <a:solidFill>
                  <a:srgbClr val="FF0000"/>
                </a:solidFill>
                <a:latin typeface="Times New Roman" pitchFamily="18" charset="0"/>
                <a:cs typeface="Times New Roman" pitchFamily="18" charset="0"/>
              </a:rPr>
              <a:t> </a:t>
            </a:r>
            <a:r>
              <a:rPr lang="es-UY" sz="2400" i="1" dirty="0" smtClean="0">
                <a:latin typeface="Times New Roman" pitchFamily="18" charset="0"/>
                <a:cs typeface="Times New Roman" pitchFamily="18" charset="0"/>
              </a:rPr>
              <a:t>.</a:t>
            </a:r>
            <a:endParaRPr lang="es-UY" sz="2400" i="1"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1443"/>
                                        </p:tgtEl>
                                        <p:attrNameLst>
                                          <p:attrName>style.visibility</p:attrName>
                                        </p:attrNameLst>
                                      </p:cBhvr>
                                      <p:to>
                                        <p:strVal val="visible"/>
                                      </p:to>
                                    </p:set>
                                    <p:animEffect transition="in" filter="blinds(horizontal)">
                                      <p:cBhvr>
                                        <p:cTn id="7" dur="500"/>
                                        <p:tgtEl>
                                          <p:spTgt spid="6144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blinds(horizontal)">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
                                            <p:txEl>
                                              <p:pRg st="2" end="2"/>
                                            </p:txEl>
                                          </p:spTgt>
                                        </p:tgtEl>
                                        <p:attrNameLst>
                                          <p:attrName>style.visibility</p:attrName>
                                        </p:attrNameLst>
                                      </p:cBhvr>
                                      <p:to>
                                        <p:strVal val="visible"/>
                                      </p:to>
                                    </p:set>
                                    <p:animEffect transition="in" filter="blinds(horizontal)">
                                      <p:cBhvr>
                                        <p:cTn id="17" dur="500"/>
                                        <p:tgtEl>
                                          <p:spTgt spid="1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
                                            <p:txEl>
                                              <p:pRg st="3" end="3"/>
                                            </p:txEl>
                                          </p:spTgt>
                                        </p:tgtEl>
                                        <p:attrNameLst>
                                          <p:attrName>style.visibility</p:attrName>
                                        </p:attrNameLst>
                                      </p:cBhvr>
                                      <p:to>
                                        <p:strVal val="visible"/>
                                      </p:to>
                                    </p:set>
                                    <p:animEffect transition="in" filter="blinds(horizontal)">
                                      <p:cBhvr>
                                        <p:cTn id="22" dur="500"/>
                                        <p:tgtEl>
                                          <p:spTgt spid="1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3">
                                            <p:txEl>
                                              <p:pRg st="4" end="4"/>
                                            </p:txEl>
                                          </p:spTgt>
                                        </p:tgtEl>
                                        <p:attrNameLst>
                                          <p:attrName>style.visibility</p:attrName>
                                        </p:attrNameLst>
                                      </p:cBhvr>
                                      <p:to>
                                        <p:strVal val="visible"/>
                                      </p:to>
                                    </p:set>
                                    <p:animEffect transition="in" filter="blinds(horizontal)">
                                      <p:cBhvr>
                                        <p:cTn id="27" dur="500"/>
                                        <p:tgtEl>
                                          <p:spTgt spid="1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3">
                                            <p:txEl>
                                              <p:pRg st="5" end="5"/>
                                            </p:txEl>
                                          </p:spTgt>
                                        </p:tgtEl>
                                        <p:attrNameLst>
                                          <p:attrName>style.visibility</p:attrName>
                                        </p:attrNameLst>
                                      </p:cBhvr>
                                      <p:to>
                                        <p:strVal val="visible"/>
                                      </p:to>
                                    </p:set>
                                    <p:animEffect transition="in" filter="blinds(horizontal)">
                                      <p:cBhvr>
                                        <p:cTn id="32" dur="500"/>
                                        <p:tgtEl>
                                          <p:spTgt spid="1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3">
                                            <p:txEl>
                                              <p:pRg st="6" end="6"/>
                                            </p:txEl>
                                          </p:spTgt>
                                        </p:tgtEl>
                                        <p:attrNameLst>
                                          <p:attrName>style.visibility</p:attrName>
                                        </p:attrNameLst>
                                      </p:cBhvr>
                                      <p:to>
                                        <p:strVal val="visible"/>
                                      </p:to>
                                    </p:set>
                                    <p:animEffect transition="in" filter="blinds(horizontal)">
                                      <p:cBhvr>
                                        <p:cTn id="37" dur="500"/>
                                        <p:tgtEl>
                                          <p:spTgt spid="1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3">
                                            <p:txEl>
                                              <p:pRg st="7" end="7"/>
                                            </p:txEl>
                                          </p:spTgt>
                                        </p:tgtEl>
                                        <p:attrNameLst>
                                          <p:attrName>style.visibility</p:attrName>
                                        </p:attrNameLst>
                                      </p:cBhvr>
                                      <p:to>
                                        <p:strVal val="visible"/>
                                      </p:to>
                                    </p:set>
                                    <p:animEffect transition="in" filter="blinds(horizontal)">
                                      <p:cBhvr>
                                        <p:cTn id="42" dur="500"/>
                                        <p:tgtEl>
                                          <p:spTgt spid="1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3">
                                            <p:txEl>
                                              <p:pRg st="8" end="8"/>
                                            </p:txEl>
                                          </p:spTgt>
                                        </p:tgtEl>
                                        <p:attrNameLst>
                                          <p:attrName>style.visibility</p:attrName>
                                        </p:attrNameLst>
                                      </p:cBhvr>
                                      <p:to>
                                        <p:strVal val="visible"/>
                                      </p:to>
                                    </p:set>
                                    <p:animEffect transition="in" filter="blinds(horizontal)">
                                      <p:cBhvr>
                                        <p:cTn id="47" dur="500"/>
                                        <p:tgtEl>
                                          <p:spTgt spid="1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8" name="Rectangle 7"/>
          <p:cNvSpPr/>
          <p:nvPr/>
        </p:nvSpPr>
        <p:spPr>
          <a:xfrm>
            <a:off x="154006" y="1138499"/>
            <a:ext cx="11030550" cy="646331"/>
          </a:xfrm>
          <a:prstGeom prst="rect">
            <a:avLst/>
          </a:prstGeom>
        </p:spPr>
        <p:txBody>
          <a:bodyPr wrap="square">
            <a:spAutoFit/>
          </a:bodyPr>
          <a:lstStyle/>
          <a:p>
            <a:r>
              <a:rPr lang="es-UY" sz="1700" dirty="0" smtClean="0">
                <a:solidFill>
                  <a:srgbClr val="2212EE"/>
                </a:solidFill>
                <a:latin typeface="Times New Roman" pitchFamily="18" charset="0"/>
                <a:cs typeface="Times New Roman" pitchFamily="18" charset="0"/>
              </a:rPr>
              <a:t>Para resolver la ecuación de Schrödinger </a:t>
            </a:r>
            <a:r>
              <a:rPr lang="es-UY" sz="1700" dirty="0" smtClean="0">
                <a:solidFill>
                  <a:srgbClr val="2212EE"/>
                </a:solidFill>
                <a:latin typeface="Times New Roman" pitchFamily="18" charset="0"/>
                <a:cs typeface="Times New Roman" pitchFamily="18" charset="0"/>
              </a:rPr>
              <a:t>electrónica </a:t>
            </a:r>
            <a:r>
              <a:rPr lang="es-UY" sz="1700" dirty="0" smtClean="0">
                <a:solidFill>
                  <a:srgbClr val="2212EE"/>
                </a:solidFill>
                <a:latin typeface="Times New Roman" pitchFamily="18" charset="0"/>
                <a:cs typeface="Times New Roman" pitchFamily="18" charset="0"/>
              </a:rPr>
              <a:t>que se obtiene por la aproximación de </a:t>
            </a:r>
            <a:r>
              <a:rPr lang="es-UY" sz="1700" dirty="0" err="1" smtClean="0">
                <a:solidFill>
                  <a:srgbClr val="2212EE"/>
                </a:solidFill>
                <a:latin typeface="Times New Roman" pitchFamily="18" charset="0"/>
                <a:cs typeface="Times New Roman" pitchFamily="18" charset="0"/>
              </a:rPr>
              <a:t>Hartree</a:t>
            </a:r>
            <a:r>
              <a:rPr lang="es-UY" sz="1700" dirty="0" smtClean="0">
                <a:solidFill>
                  <a:srgbClr val="2212EE"/>
                </a:solidFill>
                <a:latin typeface="Times New Roman" pitchFamily="18" charset="0"/>
                <a:cs typeface="Times New Roman" pitchFamily="18" charset="0"/>
              </a:rPr>
              <a:t> se utiliza e</a:t>
            </a:r>
            <a:r>
              <a:rPr lang="es-UY" sz="1700" dirty="0" smtClean="0">
                <a:solidFill>
                  <a:srgbClr val="0070C0"/>
                </a:solidFill>
                <a:latin typeface="Times New Roman" pitchFamily="18" charset="0"/>
                <a:cs typeface="Times New Roman" pitchFamily="18" charset="0"/>
              </a:rPr>
              <a:t>l </a:t>
            </a:r>
            <a:r>
              <a:rPr lang="es-UY" b="1" dirty="0" smtClean="0">
                <a:solidFill>
                  <a:srgbClr val="FF0000"/>
                </a:solidFill>
                <a:latin typeface="Times New Roman" pitchFamily="18" charset="0"/>
                <a:cs typeface="Times New Roman" pitchFamily="18" charset="0"/>
              </a:rPr>
              <a:t>método  </a:t>
            </a:r>
            <a:r>
              <a:rPr lang="es-UY" b="1" dirty="0" err="1" smtClean="0">
                <a:solidFill>
                  <a:srgbClr val="FF0000"/>
                </a:solidFill>
                <a:latin typeface="Times New Roman" pitchFamily="18" charset="0"/>
                <a:cs typeface="Times New Roman" pitchFamily="18" charset="0"/>
              </a:rPr>
              <a:t>variacional</a:t>
            </a:r>
            <a:r>
              <a:rPr lang="es-UY" b="1" dirty="0" smtClean="0">
                <a:solidFill>
                  <a:srgbClr val="FF0000"/>
                </a:solidFill>
                <a:latin typeface="Times New Roman" pitchFamily="18" charset="0"/>
                <a:cs typeface="Times New Roman" pitchFamily="18" charset="0"/>
              </a:rPr>
              <a:t> </a:t>
            </a:r>
            <a:r>
              <a:rPr lang="es-UY" b="1" dirty="0" smtClean="0">
                <a:solidFill>
                  <a:srgbClr val="FF0000"/>
                </a:solidFill>
                <a:latin typeface="Times New Roman" pitchFamily="18" charset="0"/>
                <a:cs typeface="Times New Roman" pitchFamily="18" charset="0"/>
              </a:rPr>
              <a:t>auto-consistente</a:t>
            </a:r>
            <a:r>
              <a:rPr lang="es-UY" sz="1700" dirty="0" smtClean="0">
                <a:solidFill>
                  <a:srgbClr val="0070C0"/>
                </a:solidFill>
                <a:latin typeface="Times New Roman" pitchFamily="18" charset="0"/>
                <a:cs typeface="Times New Roman" pitchFamily="18" charset="0"/>
              </a:rPr>
              <a:t> </a:t>
            </a:r>
            <a:r>
              <a:rPr lang="es-UY" sz="1700" dirty="0" smtClean="0">
                <a:solidFill>
                  <a:srgbClr val="2212EE"/>
                </a:solidFill>
                <a:latin typeface="Times New Roman" pitchFamily="18" charset="0"/>
                <a:cs typeface="Times New Roman" pitchFamily="18" charset="0"/>
              </a:rPr>
              <a:t>que funciona </a:t>
            </a:r>
            <a:r>
              <a:rPr lang="es-UY" sz="1700" dirty="0" smtClean="0">
                <a:solidFill>
                  <a:srgbClr val="2212EE"/>
                </a:solidFill>
                <a:latin typeface="Times New Roman" pitchFamily="18" charset="0"/>
                <a:cs typeface="Times New Roman" pitchFamily="18" charset="0"/>
              </a:rPr>
              <a:t>así:</a:t>
            </a:r>
            <a:endParaRPr lang="es-UY" sz="1700" dirty="0" smtClean="0">
              <a:solidFill>
                <a:srgbClr val="2212EE"/>
              </a:solidFill>
              <a:latin typeface="Times New Roman" pitchFamily="18" charset="0"/>
              <a:cs typeface="Times New Roman" pitchFamily="18" charset="0"/>
            </a:endParaRPr>
          </a:p>
        </p:txBody>
      </p:sp>
      <p:pic>
        <p:nvPicPr>
          <p:cNvPr id="61445" name="Picture 5"/>
          <p:cNvPicPr>
            <a:picLocks noChangeAspect="1" noChangeArrowheads="1"/>
          </p:cNvPicPr>
          <p:nvPr/>
        </p:nvPicPr>
        <p:blipFill>
          <a:blip r:embed="rId2">
            <a:duotone>
              <a:schemeClr val="accent5">
                <a:shade val="45000"/>
                <a:satMod val="135000"/>
              </a:schemeClr>
              <a:prstClr val="white"/>
            </a:duotone>
          </a:blip>
          <a:srcRect r="73618" b="80431"/>
          <a:stretch>
            <a:fillRect/>
          </a:stretch>
        </p:blipFill>
        <p:spPr bwMode="auto">
          <a:xfrm>
            <a:off x="2173455" y="1802932"/>
            <a:ext cx="1917282" cy="738137"/>
          </a:xfrm>
          <a:prstGeom prst="rect">
            <a:avLst/>
          </a:prstGeom>
          <a:noFill/>
          <a:ln w="9525">
            <a:noFill/>
            <a:miter lim="800000"/>
            <a:headEnd/>
            <a:tailEnd/>
          </a:ln>
          <a:effectLst/>
        </p:spPr>
      </p:pic>
      <p:pic>
        <p:nvPicPr>
          <p:cNvPr id="17" name="Picture 5"/>
          <p:cNvPicPr>
            <a:picLocks noChangeAspect="1" noChangeArrowheads="1"/>
          </p:cNvPicPr>
          <p:nvPr/>
        </p:nvPicPr>
        <p:blipFill>
          <a:blip r:embed="rId2">
            <a:duotone>
              <a:schemeClr val="accent5">
                <a:shade val="45000"/>
                <a:satMod val="135000"/>
              </a:schemeClr>
              <a:prstClr val="white"/>
            </a:duotone>
          </a:blip>
          <a:srcRect l="25984" r="39979" b="82217"/>
          <a:stretch>
            <a:fillRect/>
          </a:stretch>
        </p:blipFill>
        <p:spPr bwMode="auto">
          <a:xfrm>
            <a:off x="4061861" y="1802932"/>
            <a:ext cx="2473693" cy="670761"/>
          </a:xfrm>
          <a:prstGeom prst="rect">
            <a:avLst/>
          </a:prstGeom>
          <a:noFill/>
          <a:ln w="9525">
            <a:noFill/>
            <a:miter lim="800000"/>
            <a:headEnd/>
            <a:tailEnd/>
          </a:ln>
          <a:effectLst/>
        </p:spPr>
      </p:pic>
      <p:pic>
        <p:nvPicPr>
          <p:cNvPr id="18" name="Picture 5"/>
          <p:cNvPicPr>
            <a:picLocks noChangeAspect="1" noChangeArrowheads="1"/>
          </p:cNvPicPr>
          <p:nvPr/>
        </p:nvPicPr>
        <p:blipFill>
          <a:blip r:embed="rId2">
            <a:duotone>
              <a:schemeClr val="accent5">
                <a:shade val="45000"/>
                <a:satMod val="135000"/>
              </a:schemeClr>
              <a:prstClr val="white"/>
            </a:duotone>
          </a:blip>
          <a:srcRect l="62538" b="80941"/>
          <a:stretch>
            <a:fillRect/>
          </a:stretch>
        </p:blipFill>
        <p:spPr bwMode="auto">
          <a:xfrm>
            <a:off x="6718434" y="1802932"/>
            <a:ext cx="2722596" cy="718887"/>
          </a:xfrm>
          <a:prstGeom prst="rect">
            <a:avLst/>
          </a:prstGeom>
          <a:noFill/>
          <a:ln w="9525">
            <a:noFill/>
            <a:miter lim="800000"/>
            <a:headEnd/>
            <a:tailEnd/>
          </a:ln>
          <a:effectLst/>
        </p:spPr>
      </p:pic>
      <p:pic>
        <p:nvPicPr>
          <p:cNvPr id="19" name="Picture 5"/>
          <p:cNvPicPr>
            <a:picLocks noChangeAspect="1" noChangeArrowheads="1"/>
          </p:cNvPicPr>
          <p:nvPr/>
        </p:nvPicPr>
        <p:blipFill>
          <a:blip r:embed="rId2">
            <a:duotone>
              <a:schemeClr val="accent5">
                <a:shade val="45000"/>
                <a:satMod val="135000"/>
              </a:schemeClr>
              <a:prstClr val="white"/>
            </a:duotone>
          </a:blip>
          <a:srcRect l="64127" b="68437"/>
          <a:stretch>
            <a:fillRect/>
          </a:stretch>
        </p:blipFill>
        <p:spPr bwMode="auto">
          <a:xfrm>
            <a:off x="6833937" y="1802932"/>
            <a:ext cx="2607093" cy="1190525"/>
          </a:xfrm>
          <a:prstGeom prst="rect">
            <a:avLst/>
          </a:prstGeom>
          <a:noFill/>
          <a:ln w="9525">
            <a:noFill/>
            <a:miter lim="800000"/>
            <a:headEnd/>
            <a:tailEnd/>
          </a:ln>
          <a:effectLst/>
        </p:spPr>
      </p:pic>
      <p:pic>
        <p:nvPicPr>
          <p:cNvPr id="20" name="Picture 5"/>
          <p:cNvPicPr>
            <a:picLocks noChangeAspect="1" noChangeArrowheads="1"/>
          </p:cNvPicPr>
          <p:nvPr/>
        </p:nvPicPr>
        <p:blipFill>
          <a:blip r:embed="rId2">
            <a:duotone>
              <a:schemeClr val="accent5">
                <a:shade val="45000"/>
                <a:satMod val="135000"/>
              </a:schemeClr>
              <a:prstClr val="white"/>
            </a:duotone>
          </a:blip>
          <a:srcRect l="63068" t="31563" b="52871"/>
          <a:stretch>
            <a:fillRect/>
          </a:stretch>
        </p:blipFill>
        <p:spPr bwMode="auto">
          <a:xfrm>
            <a:off x="6756935" y="2993457"/>
            <a:ext cx="2684095" cy="587141"/>
          </a:xfrm>
          <a:prstGeom prst="rect">
            <a:avLst/>
          </a:prstGeom>
          <a:noFill/>
          <a:ln w="9525">
            <a:noFill/>
            <a:miter lim="800000"/>
            <a:headEnd/>
            <a:tailEnd/>
          </a:ln>
          <a:effectLst/>
        </p:spPr>
      </p:pic>
      <p:pic>
        <p:nvPicPr>
          <p:cNvPr id="21" name="Picture 5"/>
          <p:cNvPicPr>
            <a:picLocks noChangeAspect="1" noChangeArrowheads="1"/>
          </p:cNvPicPr>
          <p:nvPr/>
        </p:nvPicPr>
        <p:blipFill>
          <a:blip r:embed="rId2">
            <a:duotone>
              <a:schemeClr val="accent5">
                <a:shade val="45000"/>
                <a:satMod val="135000"/>
              </a:schemeClr>
              <a:prstClr val="white"/>
            </a:duotone>
          </a:blip>
          <a:srcRect l="58829" b="22249"/>
          <a:stretch>
            <a:fillRect/>
          </a:stretch>
        </p:blipFill>
        <p:spPr bwMode="auto">
          <a:xfrm>
            <a:off x="6448926" y="1802932"/>
            <a:ext cx="2992104" cy="2932697"/>
          </a:xfrm>
          <a:prstGeom prst="rect">
            <a:avLst/>
          </a:prstGeom>
          <a:noFill/>
          <a:ln w="9525">
            <a:noFill/>
            <a:miter lim="800000"/>
            <a:headEnd/>
            <a:tailEnd/>
          </a:ln>
          <a:effectLst/>
        </p:spPr>
      </p:pic>
      <p:pic>
        <p:nvPicPr>
          <p:cNvPr id="22" name="Picture 5"/>
          <p:cNvPicPr>
            <a:picLocks noChangeAspect="1" noChangeArrowheads="1"/>
          </p:cNvPicPr>
          <p:nvPr/>
        </p:nvPicPr>
        <p:blipFill>
          <a:blip r:embed="rId2">
            <a:duotone>
              <a:schemeClr val="accent5">
                <a:shade val="45000"/>
                <a:satMod val="135000"/>
              </a:schemeClr>
              <a:prstClr val="white"/>
            </a:duotone>
          </a:blip>
          <a:srcRect l="59624"/>
          <a:stretch>
            <a:fillRect/>
          </a:stretch>
        </p:blipFill>
        <p:spPr bwMode="auto">
          <a:xfrm>
            <a:off x="6506678" y="1802932"/>
            <a:ext cx="2934352" cy="37719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1445"/>
                                        </p:tgtEl>
                                        <p:attrNameLst>
                                          <p:attrName>style.visibility</p:attrName>
                                        </p:attrNameLst>
                                      </p:cBhvr>
                                      <p:to>
                                        <p:strVal val="visible"/>
                                      </p:to>
                                    </p:set>
                                    <p:animEffect transition="in" filter="checkerboard(across)">
                                      <p:cBhvr>
                                        <p:cTn id="7" dur="500"/>
                                        <p:tgtEl>
                                          <p:spTgt spid="6144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checkerboard(across)">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checkerboard(across)">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checkerboard(across)">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checkerboard(across)">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checkerboard(across)">
                                      <p:cBhvr>
                                        <p:cTn id="32" dur="5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checkerboard(across)">
                                      <p:cBhvr>
                                        <p:cTn id="3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8" name="Rectangle 7"/>
          <p:cNvSpPr/>
          <p:nvPr/>
        </p:nvSpPr>
        <p:spPr>
          <a:xfrm>
            <a:off x="198924" y="1313338"/>
            <a:ext cx="11030550" cy="3754874"/>
          </a:xfrm>
          <a:prstGeom prst="rect">
            <a:avLst/>
          </a:prstGeom>
        </p:spPr>
        <p:txBody>
          <a:bodyPr wrap="square">
            <a:spAutoFit/>
          </a:bodyPr>
          <a:lstStyle/>
          <a:p>
            <a:pPr marL="342900" indent="-342900">
              <a:buAutoNum type="arabicPeriod" startAt="2"/>
            </a:pPr>
            <a:r>
              <a:rPr lang="es-ES" sz="1700" dirty="0" smtClean="0">
                <a:latin typeface="Times New Roman" pitchFamily="18" charset="0"/>
                <a:cs typeface="Times New Roman" pitchFamily="18" charset="0"/>
              </a:rPr>
              <a:t>La siguiente corrección que se considera es la de los acoplamientos entre el  momento angular orbital de los electrones, y los llamados </a:t>
            </a:r>
            <a:r>
              <a:rPr lang="es-ES" sz="1700" b="1" dirty="0" smtClean="0">
                <a:solidFill>
                  <a:srgbClr val="FF0000"/>
                </a:solidFill>
                <a:latin typeface="Times New Roman" pitchFamily="18" charset="0"/>
                <a:cs typeface="Times New Roman" pitchFamily="18" charset="0"/>
              </a:rPr>
              <a:t>acoplamientos de intercambio</a:t>
            </a:r>
            <a:r>
              <a:rPr lang="es-ES" sz="1700" dirty="0" smtClean="0">
                <a:latin typeface="Times New Roman" pitchFamily="18" charset="0"/>
                <a:cs typeface="Times New Roman" pitchFamily="18" charset="0"/>
              </a:rPr>
              <a:t> (</a:t>
            </a:r>
            <a:r>
              <a:rPr lang="es-ES" sz="1700" b="1" i="1" dirty="0" err="1" smtClean="0">
                <a:latin typeface="Times New Roman" pitchFamily="18" charset="0"/>
                <a:cs typeface="Times New Roman" pitchFamily="18" charset="0"/>
              </a:rPr>
              <a:t>exchange</a:t>
            </a:r>
            <a:r>
              <a:rPr lang="es-ES" sz="1700" b="1" i="1" dirty="0" smtClean="0">
                <a:latin typeface="Times New Roman" pitchFamily="18" charset="0"/>
                <a:cs typeface="Times New Roman" pitchFamily="18" charset="0"/>
              </a:rPr>
              <a:t> </a:t>
            </a:r>
            <a:r>
              <a:rPr lang="es-ES" sz="1700" b="1" i="1" dirty="0" err="1" smtClean="0">
                <a:latin typeface="Times New Roman" pitchFamily="18" charset="0"/>
                <a:cs typeface="Times New Roman" pitchFamily="18" charset="0"/>
              </a:rPr>
              <a:t>interactions</a:t>
            </a:r>
            <a:r>
              <a:rPr lang="es-ES" sz="1700" dirty="0" smtClean="0">
                <a:latin typeface="Times New Roman" pitchFamily="18" charset="0"/>
                <a:cs typeface="Times New Roman" pitchFamily="18" charset="0"/>
              </a:rPr>
              <a:t>). </a:t>
            </a:r>
          </a:p>
          <a:p>
            <a:r>
              <a:rPr lang="es-ES" sz="1700" dirty="0" smtClean="0">
                <a:solidFill>
                  <a:srgbClr val="00B050"/>
                </a:solidFill>
                <a:latin typeface="Times New Roman" pitchFamily="18" charset="0"/>
                <a:cs typeface="Times New Roman" pitchFamily="18" charset="0"/>
              </a:rPr>
              <a:t>[La interacción de intercambio es un efecto descrito por la mecánica cuántica que ocurre entre electrones desapareados de un mismo o diferentes átomos, cuando solapan sus funciones de onda, esto es, cuando están relativamente próximos. </a:t>
            </a:r>
          </a:p>
          <a:p>
            <a:r>
              <a:rPr lang="es-ES" sz="1700" dirty="0" smtClean="0">
                <a:solidFill>
                  <a:srgbClr val="00B050"/>
                </a:solidFill>
                <a:latin typeface="Times New Roman" pitchFamily="18" charset="0"/>
                <a:cs typeface="Times New Roman" pitchFamily="18" charset="0"/>
              </a:rPr>
              <a:t>De forma simplificada, la energía de dos electrones, cuando están muy cercanos, depende de la simetría de sus orbitales, es decir, de su distribución en el espacio, y por tanto de la orientación relativa de sus espines, sus momentos angulares intrínsecos. </a:t>
            </a:r>
          </a:p>
          <a:p>
            <a:r>
              <a:rPr lang="es-ES" sz="1700" dirty="0" smtClean="0">
                <a:solidFill>
                  <a:srgbClr val="00B050"/>
                </a:solidFill>
                <a:latin typeface="Times New Roman" pitchFamily="18" charset="0"/>
                <a:cs typeface="Times New Roman" pitchFamily="18" charset="0"/>
              </a:rPr>
              <a:t>Esta interacción </a:t>
            </a:r>
            <a:r>
              <a:rPr lang="es-ES" sz="1700" b="1" dirty="0" smtClean="0">
                <a:solidFill>
                  <a:srgbClr val="FF0000"/>
                </a:solidFill>
                <a:latin typeface="Times New Roman" pitchFamily="18" charset="0"/>
                <a:cs typeface="Times New Roman" pitchFamily="18" charset="0"/>
              </a:rPr>
              <a:t>es una manifestación del principio de exclusión de Pauli</a:t>
            </a:r>
            <a:r>
              <a:rPr lang="es-ES" sz="1700" dirty="0" smtClean="0">
                <a:solidFill>
                  <a:srgbClr val="00B050"/>
                </a:solidFill>
                <a:latin typeface="Times New Roman" pitchFamily="18" charset="0"/>
                <a:cs typeface="Times New Roman" pitchFamily="18" charset="0"/>
              </a:rPr>
              <a:t>, que tiene un efecto notable en química y por tanto en la vida cotidiana, puesto que (como veremos pronto) </a:t>
            </a:r>
            <a:r>
              <a:rPr lang="es-ES" sz="1700" b="1" dirty="0" smtClean="0">
                <a:solidFill>
                  <a:srgbClr val="FF0000"/>
                </a:solidFill>
                <a:latin typeface="Times New Roman" pitchFamily="18" charset="0"/>
                <a:cs typeface="Times New Roman" pitchFamily="18" charset="0"/>
              </a:rPr>
              <a:t>está relacionado con la repulsión a corto alcance entre átomos o moléculas</a:t>
            </a:r>
            <a:r>
              <a:rPr lang="es-ES" sz="1700" dirty="0" smtClean="0">
                <a:solidFill>
                  <a:srgbClr val="00B050"/>
                </a:solidFill>
                <a:latin typeface="Times New Roman" pitchFamily="18" charset="0"/>
                <a:cs typeface="Times New Roman" pitchFamily="18" charset="0"/>
              </a:rPr>
              <a:t>, y que </a:t>
            </a:r>
            <a:r>
              <a:rPr lang="es-ES" sz="1700" b="1" dirty="0" smtClean="0">
                <a:solidFill>
                  <a:srgbClr val="FF0000"/>
                </a:solidFill>
                <a:latin typeface="Times New Roman" pitchFamily="18" charset="0"/>
                <a:cs typeface="Times New Roman" pitchFamily="18" charset="0"/>
              </a:rPr>
              <a:t>impide que la materia colapse</a:t>
            </a:r>
            <a:r>
              <a:rPr lang="es-ES" sz="1700" dirty="0" smtClean="0">
                <a:solidFill>
                  <a:srgbClr val="00B050"/>
                </a:solidFill>
                <a:latin typeface="Times New Roman" pitchFamily="18" charset="0"/>
                <a:cs typeface="Times New Roman" pitchFamily="18" charset="0"/>
              </a:rPr>
              <a:t>.]</a:t>
            </a:r>
          </a:p>
          <a:p>
            <a:pPr marL="342900" indent="-342900">
              <a:buAutoNum type="arabicPeriod" startAt="3"/>
            </a:pPr>
            <a:r>
              <a:rPr lang="es-ES" sz="1700" dirty="0" smtClean="0">
                <a:latin typeface="Times New Roman" pitchFamily="18" charset="0"/>
                <a:cs typeface="Times New Roman" pitchFamily="18" charset="0"/>
              </a:rPr>
              <a:t>Una tercera corrección más débil involucra los </a:t>
            </a:r>
            <a:r>
              <a:rPr lang="es-ES" sz="1700" b="1" dirty="0" smtClean="0">
                <a:solidFill>
                  <a:srgbClr val="FF0000"/>
                </a:solidFill>
                <a:latin typeface="Times New Roman" pitchFamily="18" charset="0"/>
                <a:cs typeface="Times New Roman" pitchFamily="18" charset="0"/>
              </a:rPr>
              <a:t>campos magnéticos internos del átomo</a:t>
            </a:r>
            <a:r>
              <a:rPr lang="es-ES" sz="1700" dirty="0" smtClean="0">
                <a:latin typeface="Times New Roman" pitchFamily="18" charset="0"/>
                <a:cs typeface="Times New Roman" pitchFamily="18" charset="0"/>
              </a:rPr>
              <a:t>, y conduce a acoplamientos spin-orbita (entre el espín y el momento angular orbital). </a:t>
            </a:r>
          </a:p>
          <a:p>
            <a:pPr marL="342900" indent="-342900">
              <a:buAutoNum type="arabicPeriod" startAt="3"/>
            </a:pPr>
            <a:r>
              <a:rPr lang="es-ES" sz="1700" dirty="0" smtClean="0">
                <a:latin typeface="Times New Roman" pitchFamily="18" charset="0"/>
                <a:cs typeface="Times New Roman" pitchFamily="18" charset="0"/>
              </a:rPr>
              <a:t>Una cuarta interacción aun más débil aparece cuando el átomo se coloca en un campo magnético externo, como en el llamado Efecto Zeeman.</a:t>
            </a:r>
            <a:endParaRPr lang="en-US" sz="1700" dirty="0">
              <a:latin typeface="Times New Roman" pitchFamily="18" charset="0"/>
              <a:cs typeface="Times New Roman" pitchFamily="18" charset="0"/>
            </a:endParaRPr>
          </a:p>
        </p:txBody>
      </p:sp>
      <p:sp>
        <p:nvSpPr>
          <p:cNvPr id="4" name="Rectangle 3"/>
          <p:cNvSpPr/>
          <p:nvPr/>
        </p:nvSpPr>
        <p:spPr>
          <a:xfrm>
            <a:off x="0" y="751391"/>
            <a:ext cx="6985887" cy="369332"/>
          </a:xfrm>
          <a:prstGeom prst="rect">
            <a:avLst/>
          </a:prstGeom>
        </p:spPr>
        <p:txBody>
          <a:bodyPr wrap="none">
            <a:spAutoFit/>
          </a:bodyPr>
          <a:lstStyle/>
          <a:p>
            <a:r>
              <a:rPr lang="es-UY" b="1" dirty="0" smtClean="0">
                <a:effectLst>
                  <a:outerShdw blurRad="38100" dist="38100" dir="2700000" algn="tl">
                    <a:srgbClr val="000000">
                      <a:alpha val="43137"/>
                    </a:srgbClr>
                  </a:outerShdw>
                </a:effectLst>
                <a:latin typeface="Times New Roman" pitchFamily="18" charset="0"/>
                <a:cs typeface="Times New Roman" pitchFamily="18" charset="0"/>
              </a:rPr>
              <a:t>Refinamientos de la aproximación de primer orden:  ordenes 2,3, y 4</a:t>
            </a:r>
            <a:r>
              <a:rPr lang="es-UY"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linds(horizontal)">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blinds(horizontal)">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blinds(horizontal)">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blinds(horizontal)">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blinds(horizontal)">
                                      <p:cBhvr>
                                        <p:cTn id="32"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4" name="Rectangle 3"/>
          <p:cNvSpPr/>
          <p:nvPr/>
        </p:nvSpPr>
        <p:spPr>
          <a:xfrm>
            <a:off x="0" y="1427265"/>
            <a:ext cx="7613583" cy="1138773"/>
          </a:xfrm>
          <a:prstGeom prst="rect">
            <a:avLst/>
          </a:prstGeom>
        </p:spPr>
        <p:txBody>
          <a:bodyPr wrap="square">
            <a:spAutoFit/>
          </a:bodyPr>
          <a:lstStyle/>
          <a:p>
            <a:r>
              <a:rPr lang="es-ES" sz="1700" dirty="0" smtClean="0">
                <a:latin typeface="Times New Roman" pitchFamily="18" charset="0"/>
                <a:cs typeface="Times New Roman" pitchFamily="18" charset="0"/>
              </a:rPr>
              <a:t>La aproximación de </a:t>
            </a:r>
            <a:r>
              <a:rPr lang="es-ES" sz="1700" dirty="0" err="1" smtClean="0">
                <a:latin typeface="Times New Roman" pitchFamily="18" charset="0"/>
                <a:cs typeface="Times New Roman" pitchFamily="18" charset="0"/>
              </a:rPr>
              <a:t>Hartree</a:t>
            </a:r>
            <a:r>
              <a:rPr lang="es-ES" sz="1700" dirty="0" smtClean="0">
                <a:latin typeface="Times New Roman" pitchFamily="18" charset="0"/>
                <a:cs typeface="Times New Roman" pitchFamily="18" charset="0"/>
              </a:rPr>
              <a:t> funciona particularmente bien como primer paso en el cálculo de </a:t>
            </a:r>
            <a:r>
              <a:rPr lang="es-ES" sz="1700" dirty="0" smtClean="0">
                <a:latin typeface="Times New Roman" pitchFamily="18" charset="0"/>
                <a:cs typeface="Times New Roman" pitchFamily="18" charset="0"/>
              </a:rPr>
              <a:t>los </a:t>
            </a:r>
            <a:r>
              <a:rPr lang="es-ES" sz="1700" dirty="0" smtClean="0">
                <a:latin typeface="Times New Roman" pitchFamily="18" charset="0"/>
                <a:cs typeface="Times New Roman" pitchFamily="18" charset="0"/>
              </a:rPr>
              <a:t>niveles de energía de </a:t>
            </a:r>
            <a:r>
              <a:rPr lang="es-ES" sz="1700" dirty="0" smtClean="0">
                <a:latin typeface="Times New Roman" pitchFamily="18" charset="0"/>
                <a:cs typeface="Times New Roman" pitchFamily="18" charset="0"/>
              </a:rPr>
              <a:t>un electrón ópticamente activo de un elemento alcalino porque el potencial neto </a:t>
            </a:r>
            <a:r>
              <a:rPr lang="es-ES" sz="1700" i="1" dirty="0" smtClean="0">
                <a:latin typeface="Times New Roman" pitchFamily="18" charset="0"/>
                <a:cs typeface="Times New Roman" pitchFamily="18" charset="0"/>
              </a:rPr>
              <a:t>V</a:t>
            </a:r>
            <a:r>
              <a:rPr lang="es-ES" sz="1700" dirty="0" smtClean="0">
                <a:latin typeface="Times New Roman" pitchFamily="18" charset="0"/>
                <a:cs typeface="Times New Roman" pitchFamily="18" charset="0"/>
              </a:rPr>
              <a:t>(</a:t>
            </a:r>
            <a:r>
              <a:rPr lang="es-ES" sz="1700" i="1" dirty="0" smtClean="0">
                <a:latin typeface="Times New Roman" pitchFamily="18" charset="0"/>
                <a:cs typeface="Times New Roman" pitchFamily="18" charset="0"/>
              </a:rPr>
              <a:t>r</a:t>
            </a:r>
            <a:r>
              <a:rPr lang="es-ES" sz="1700" dirty="0" smtClean="0">
                <a:latin typeface="Times New Roman" pitchFamily="18" charset="0"/>
                <a:cs typeface="Times New Roman" pitchFamily="18" charset="0"/>
              </a:rPr>
              <a:t>), debido al núcleo más los electrones internos, en realidad es esféricamente simétrico, tal como se supone en </a:t>
            </a:r>
            <a:r>
              <a:rPr lang="es-ES" sz="1700" dirty="0" smtClean="0">
                <a:latin typeface="Times New Roman" pitchFamily="18" charset="0"/>
                <a:cs typeface="Times New Roman" pitchFamily="18" charset="0"/>
              </a:rPr>
              <a:t>esta aproximación</a:t>
            </a:r>
            <a:r>
              <a:rPr lang="es-ES" sz="1700" dirty="0" smtClean="0">
                <a:latin typeface="Times New Roman" pitchFamily="18" charset="0"/>
                <a:cs typeface="Times New Roman" pitchFamily="18" charset="0"/>
              </a:rPr>
              <a:t>. </a:t>
            </a:r>
            <a:endParaRPr lang="es-ES" sz="1700" dirty="0" smtClean="0">
              <a:latin typeface="Times New Roman" pitchFamily="18" charset="0"/>
              <a:cs typeface="Times New Roman" pitchFamily="18" charset="0"/>
            </a:endParaRPr>
          </a:p>
        </p:txBody>
      </p:sp>
      <p:pic>
        <p:nvPicPr>
          <p:cNvPr id="5" name="Picture 4">
            <a:extLst>
              <a:ext uri="{FF2B5EF4-FFF2-40B4-BE49-F238E27FC236}">
                <a16:creationId xmlns:a16="http://schemas.microsoft.com/office/drawing/2014/main" xmlns="" id="{82BEEF76-2849-480A-AED1-1D7CAE084303}"/>
              </a:ext>
            </a:extLst>
          </p:cNvPr>
          <p:cNvPicPr>
            <a:picLocks noChangeAspect="1"/>
          </p:cNvPicPr>
          <p:nvPr/>
        </p:nvPicPr>
        <p:blipFill>
          <a:blip r:embed="rId2"/>
          <a:srcRect l="1348" r="47072" b="2663"/>
          <a:stretch>
            <a:fillRect/>
          </a:stretch>
        </p:blipFill>
        <p:spPr>
          <a:xfrm>
            <a:off x="7931217" y="609387"/>
            <a:ext cx="3070459" cy="6035040"/>
          </a:xfrm>
          <a:prstGeom prst="rect">
            <a:avLst/>
          </a:prstGeom>
        </p:spPr>
      </p:pic>
      <p:sp>
        <p:nvSpPr>
          <p:cNvPr id="12" name="Rectangle 11"/>
          <p:cNvSpPr/>
          <p:nvPr/>
        </p:nvSpPr>
        <p:spPr>
          <a:xfrm>
            <a:off x="0" y="859377"/>
            <a:ext cx="11030550" cy="615553"/>
          </a:xfrm>
          <a:prstGeom prst="rect">
            <a:avLst/>
          </a:prstGeom>
        </p:spPr>
        <p:txBody>
          <a:bodyPr wrap="square">
            <a:spAutoFit/>
          </a:bodyPr>
          <a:lstStyle/>
          <a:p>
            <a:r>
              <a:rPr lang="es-ES" sz="1700" dirty="0" smtClean="0">
                <a:latin typeface="Times New Roman" pitchFamily="18" charset="0"/>
                <a:cs typeface="Times New Roman" pitchFamily="18" charset="0"/>
              </a:rPr>
              <a:t>En </a:t>
            </a:r>
            <a:r>
              <a:rPr lang="es-ES" sz="1700" dirty="0" smtClean="0">
                <a:latin typeface="Times New Roman" pitchFamily="18" charset="0"/>
                <a:cs typeface="Times New Roman" pitchFamily="18" charset="0"/>
              </a:rPr>
              <a:t>esencia, </a:t>
            </a:r>
            <a:r>
              <a:rPr lang="es-ES" sz="1700" b="1" dirty="0" smtClean="0">
                <a:solidFill>
                  <a:srgbClr val="FF0000"/>
                </a:solidFill>
                <a:latin typeface="Times New Roman" pitchFamily="18" charset="0"/>
                <a:cs typeface="Times New Roman" pitchFamily="18" charset="0"/>
              </a:rPr>
              <a:t>un átomo alcalino consta de un núcleo de gas noble inerte más un solo </a:t>
            </a:r>
            <a:r>
              <a:rPr lang="es-ES" sz="1700" b="1" dirty="0" smtClean="0">
                <a:solidFill>
                  <a:srgbClr val="FF0000"/>
                </a:solidFill>
                <a:latin typeface="Times New Roman" pitchFamily="18" charset="0"/>
                <a:cs typeface="Times New Roman" pitchFamily="18" charset="0"/>
              </a:rPr>
              <a:t/>
            </a:r>
            <a:br>
              <a:rPr lang="es-ES" sz="1700" b="1" dirty="0" smtClean="0">
                <a:solidFill>
                  <a:srgbClr val="FF0000"/>
                </a:solidFill>
                <a:latin typeface="Times New Roman" pitchFamily="18" charset="0"/>
                <a:cs typeface="Times New Roman" pitchFamily="18" charset="0"/>
              </a:rPr>
            </a:br>
            <a:r>
              <a:rPr lang="es-ES" sz="1700" b="1" dirty="0" smtClean="0">
                <a:solidFill>
                  <a:srgbClr val="FF0000"/>
                </a:solidFill>
                <a:latin typeface="Times New Roman" pitchFamily="18" charset="0"/>
                <a:cs typeface="Times New Roman" pitchFamily="18" charset="0"/>
              </a:rPr>
              <a:t>electrón </a:t>
            </a:r>
            <a:r>
              <a:rPr lang="es-ES" sz="1700" b="1" dirty="0" smtClean="0">
                <a:solidFill>
                  <a:srgbClr val="FF0000"/>
                </a:solidFill>
                <a:latin typeface="Times New Roman" pitchFamily="18" charset="0"/>
                <a:cs typeface="Times New Roman" pitchFamily="18" charset="0"/>
              </a:rPr>
              <a:t>que se mueve en </a:t>
            </a:r>
            <a:r>
              <a:rPr lang="es-ES" sz="1700" b="1" dirty="0" smtClean="0">
                <a:solidFill>
                  <a:srgbClr val="FF0000"/>
                </a:solidFill>
                <a:latin typeface="Times New Roman" pitchFamily="18" charset="0"/>
                <a:cs typeface="Times New Roman" pitchFamily="18" charset="0"/>
              </a:rPr>
              <a:t>un subcapa </a:t>
            </a:r>
            <a:r>
              <a:rPr lang="es-ES" sz="1700" b="1" dirty="0" smtClean="0">
                <a:solidFill>
                  <a:srgbClr val="FF0000"/>
                </a:solidFill>
                <a:latin typeface="Times New Roman" pitchFamily="18" charset="0"/>
                <a:cs typeface="Times New Roman" pitchFamily="18" charset="0"/>
              </a:rPr>
              <a:t>externa</a:t>
            </a:r>
            <a:r>
              <a:rPr lang="es-ES" sz="1700" dirty="0" smtClean="0">
                <a:latin typeface="Times New Roman" pitchFamily="18" charset="0"/>
                <a:cs typeface="Times New Roman" pitchFamily="18" charset="0"/>
              </a:rPr>
              <a:t>. </a:t>
            </a:r>
          </a:p>
        </p:txBody>
      </p:sp>
      <p:sp>
        <p:nvSpPr>
          <p:cNvPr id="13" name="Title 1">
            <a:extLst>
              <a:ext uri="{FF2B5EF4-FFF2-40B4-BE49-F238E27FC236}">
                <a16:creationId xmlns:a16="http://schemas.microsoft.com/office/drawing/2014/main" xmlns="" id="{F61E6EC9-6CA4-421B-9C13-7B6C60105101}"/>
              </a:ext>
            </a:extLst>
          </p:cNvPr>
          <p:cNvSpPr txBox="1">
            <a:spLocks/>
          </p:cNvSpPr>
          <p:nvPr/>
        </p:nvSpPr>
        <p:spPr>
          <a:xfrm>
            <a:off x="0" y="356144"/>
            <a:ext cx="5576667" cy="472950"/>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ES" sz="2000" b="1" i="1" dirty="0">
                <a:latin typeface="Times New Roman" pitchFamily="18" charset="0"/>
                <a:cs typeface="Times New Roman" pitchFamily="18" charset="0"/>
              </a:rPr>
              <a:t>Átomos alcalinos: estado base y primeros estados excitados</a:t>
            </a:r>
            <a:endParaRPr lang="en-US" sz="2000" b="1" i="1" dirty="0">
              <a:latin typeface="Times New Roman" pitchFamily="18" charset="0"/>
              <a:cs typeface="Times New Roman" pitchFamily="18" charset="0"/>
            </a:endParaRPr>
          </a:p>
        </p:txBody>
      </p:sp>
      <p:sp>
        <p:nvSpPr>
          <p:cNvPr id="15" name="Rectangle 14"/>
          <p:cNvSpPr/>
          <p:nvPr/>
        </p:nvSpPr>
        <p:spPr>
          <a:xfrm>
            <a:off x="211756" y="4892336"/>
            <a:ext cx="7613583" cy="1138773"/>
          </a:xfrm>
          <a:prstGeom prst="rect">
            <a:avLst/>
          </a:prstGeom>
        </p:spPr>
        <p:txBody>
          <a:bodyPr wrap="square">
            <a:spAutoFit/>
          </a:bodyPr>
          <a:lstStyle/>
          <a:p>
            <a:r>
              <a:rPr lang="es-ES" sz="1700" dirty="0" smtClean="0">
                <a:latin typeface="Times New Roman" pitchFamily="18" charset="0"/>
                <a:cs typeface="Times New Roman" pitchFamily="18" charset="0"/>
              </a:rPr>
              <a:t>Las </a:t>
            </a:r>
            <a:r>
              <a:rPr lang="es-ES" sz="1700" dirty="0" smtClean="0">
                <a:latin typeface="Times New Roman" pitchFamily="18" charset="0"/>
                <a:cs typeface="Times New Roman" pitchFamily="18" charset="0"/>
              </a:rPr>
              <a:t>energías predichas por la teoría están en excelente acuerdo con </a:t>
            </a:r>
            <a:r>
              <a:rPr lang="es-ES" sz="1700" dirty="0" smtClean="0">
                <a:latin typeface="Times New Roman" pitchFamily="18" charset="0"/>
                <a:cs typeface="Times New Roman" pitchFamily="18" charset="0"/>
              </a:rPr>
              <a:t>las que se muestran en la figura. </a:t>
            </a:r>
            <a:endParaRPr lang="es-ES" sz="1700" dirty="0" smtClean="0">
              <a:latin typeface="Times New Roman" pitchFamily="18" charset="0"/>
              <a:cs typeface="Times New Roman" pitchFamily="18" charset="0"/>
            </a:endParaRPr>
          </a:p>
          <a:p>
            <a:r>
              <a:rPr lang="es-ES" sz="1700" dirty="0" smtClean="0">
                <a:latin typeface="Times New Roman" pitchFamily="18" charset="0"/>
                <a:cs typeface="Times New Roman" pitchFamily="18" charset="0"/>
              </a:rPr>
              <a:t>Además, la teoría facilita entender la estructura de estos diagramas de niveles de energía y su relación con el diagrama del átomo </a:t>
            </a:r>
            <a:r>
              <a:rPr lang="es-ES" sz="1700" baseline="30000" dirty="0" smtClean="0">
                <a:latin typeface="Times New Roman" pitchFamily="18" charset="0"/>
                <a:cs typeface="Times New Roman" pitchFamily="18" charset="0"/>
              </a:rPr>
              <a:t>1</a:t>
            </a:r>
            <a:r>
              <a:rPr lang="es-ES" sz="1700" dirty="0" smtClean="0">
                <a:latin typeface="Times New Roman" pitchFamily="18" charset="0"/>
                <a:cs typeface="Times New Roman" pitchFamily="18" charset="0"/>
              </a:rPr>
              <a:t>H. </a:t>
            </a:r>
            <a:endParaRPr lang="es-ES" sz="1700" dirty="0" smtClean="0">
              <a:latin typeface="Times New Roman" pitchFamily="18" charset="0"/>
              <a:cs typeface="Times New Roman" pitchFamily="18" charset="0"/>
            </a:endParaRPr>
          </a:p>
        </p:txBody>
      </p:sp>
      <p:grpSp>
        <p:nvGrpSpPr>
          <p:cNvPr id="18" name="Group 17"/>
          <p:cNvGrpSpPr/>
          <p:nvPr/>
        </p:nvGrpSpPr>
        <p:grpSpPr>
          <a:xfrm>
            <a:off x="3398536" y="2608446"/>
            <a:ext cx="2222618" cy="2009433"/>
            <a:chOff x="3668044" y="4408370"/>
            <a:chExt cx="2222618" cy="2009433"/>
          </a:xfrm>
        </p:grpSpPr>
        <p:pic>
          <p:nvPicPr>
            <p:cNvPr id="19" name="Picture 1"/>
            <p:cNvPicPr>
              <a:picLocks noChangeAspect="1" noChangeArrowheads="1"/>
            </p:cNvPicPr>
            <p:nvPr/>
          </p:nvPicPr>
          <p:blipFill>
            <a:blip r:embed="rId3"/>
            <a:srcRect l="3165" t="6165"/>
            <a:stretch>
              <a:fillRect/>
            </a:stretch>
          </p:blipFill>
          <p:spPr bwMode="auto">
            <a:xfrm>
              <a:off x="3878982" y="4408370"/>
              <a:ext cx="2011680" cy="2009433"/>
            </a:xfrm>
            <a:prstGeom prst="rect">
              <a:avLst/>
            </a:prstGeom>
            <a:noFill/>
            <a:ln w="9525">
              <a:noFill/>
              <a:miter lim="800000"/>
              <a:headEnd/>
              <a:tailEnd/>
            </a:ln>
            <a:effectLst/>
          </p:spPr>
        </p:pic>
        <p:sp>
          <p:nvSpPr>
            <p:cNvPr id="20" name="Rectangle 19"/>
            <p:cNvSpPr/>
            <p:nvPr/>
          </p:nvSpPr>
          <p:spPr>
            <a:xfrm>
              <a:off x="3668044" y="4466743"/>
              <a:ext cx="466794" cy="369332"/>
            </a:xfrm>
            <a:prstGeom prst="rect">
              <a:avLst/>
            </a:prstGeom>
          </p:spPr>
          <p:txBody>
            <a:bodyPr wrap="none">
              <a:spAutoFit/>
            </a:bodyPr>
            <a:lstStyle/>
            <a:p>
              <a:r>
                <a:rPr lang="es-ES" baseline="30000" dirty="0" smtClean="0">
                  <a:latin typeface="Times New Roman" pitchFamily="18" charset="0"/>
                  <a:cs typeface="Times New Roman" pitchFamily="18" charset="0"/>
                </a:rPr>
                <a:t>3</a:t>
              </a:r>
              <a:r>
                <a:rPr lang="es-ES" dirty="0" smtClean="0">
                  <a:latin typeface="Times New Roman" pitchFamily="18" charset="0"/>
                  <a:cs typeface="Times New Roman" pitchFamily="18" charset="0"/>
                </a:rPr>
                <a:t>Li</a:t>
              </a:r>
              <a:endParaRPr lang="en-US" dirty="0"/>
            </a:p>
          </p:txBody>
        </p:sp>
      </p:grpSp>
    </p:spTree>
    <p:extLst>
      <p:ext uri="{BB962C8B-B14F-4D97-AF65-F5344CB8AC3E}">
        <p14:creationId xmlns:p14="http://schemas.microsoft.com/office/powerpoint/2010/main" xmlns="" val="676280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blinds(horizontal)">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linds(horizont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linds(horizontal)">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heckerboard(across)">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5">
                                            <p:txEl>
                                              <p:pRg st="0" end="0"/>
                                            </p:txEl>
                                          </p:spTgt>
                                        </p:tgtEl>
                                        <p:attrNameLst>
                                          <p:attrName>style.visibility</p:attrName>
                                        </p:attrNameLst>
                                      </p:cBhvr>
                                      <p:to>
                                        <p:strVal val="visible"/>
                                      </p:to>
                                    </p:set>
                                    <p:animEffect transition="in" filter="blinds(horizontal)">
                                      <p:cBhvr>
                                        <p:cTn id="27" dur="500"/>
                                        <p:tgtEl>
                                          <p:spTgt spid="1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5">
                                            <p:txEl>
                                              <p:pRg st="1" end="1"/>
                                            </p:txEl>
                                          </p:spTgt>
                                        </p:tgtEl>
                                        <p:attrNameLst>
                                          <p:attrName>style.visibility</p:attrName>
                                        </p:attrNameLst>
                                      </p:cBhvr>
                                      <p:to>
                                        <p:strVal val="visible"/>
                                      </p:to>
                                    </p:set>
                                    <p:animEffect transition="in" filter="blinds(horizontal)">
                                      <p:cBhvr>
                                        <p:cTn id="32" dur="500"/>
                                        <p:tgtEl>
                                          <p:spTgt spid="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12" grpId="0" build="p"/>
      <p:bldP spid="1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21234"/>
            <a:ext cx="9905999" cy="646331"/>
          </a:xfrm>
          <a:prstGeom prst="rect">
            <a:avLst/>
          </a:prstGeom>
        </p:spPr>
        <p:txBody>
          <a:bodyPr wrap="square">
            <a:spAutoFit/>
          </a:bodyPr>
          <a:lstStyle/>
          <a:p>
            <a:r>
              <a:rPr lang="es-ES" sz="3600" b="1" dirty="0" smtClean="0">
                <a:solidFill>
                  <a:srgbClr val="FF0000"/>
                </a:solidFill>
                <a:effectLst>
                  <a:outerShdw blurRad="38100" dist="38100" dir="2700000" algn="tl">
                    <a:srgbClr val="000000">
                      <a:alpha val="43137"/>
                    </a:srgbClr>
                  </a:outerShdw>
                </a:effectLst>
              </a:rPr>
              <a:t>CAPITULO VII: </a:t>
            </a:r>
            <a:r>
              <a:rPr lang="es-ES" sz="3600" b="1" dirty="0" smtClean="0">
                <a:solidFill>
                  <a:srgbClr val="FF0000"/>
                </a:solidFill>
              </a:rPr>
              <a:t>FÍSICA MOLECULAR </a:t>
            </a:r>
            <a:endParaRPr lang="es-ES" sz="3600" b="1" dirty="0" smtClean="0">
              <a:solidFill>
                <a:srgbClr val="FF0000"/>
              </a:solidFill>
              <a:effectLst>
                <a:outerShdw blurRad="38100" dist="38100" dir="2700000" algn="tl">
                  <a:srgbClr val="000000">
                    <a:alpha val="43137"/>
                  </a:srgbClr>
                </a:outerShdw>
              </a:effectLst>
            </a:endParaRPr>
          </a:p>
        </p:txBody>
      </p:sp>
      <p:sp>
        <p:nvSpPr>
          <p:cNvPr id="3" name="Rectangle 2"/>
          <p:cNvSpPr/>
          <p:nvPr/>
        </p:nvSpPr>
        <p:spPr>
          <a:xfrm>
            <a:off x="0" y="1764142"/>
            <a:ext cx="11030550" cy="3200876"/>
          </a:xfrm>
          <a:prstGeom prst="rect">
            <a:avLst/>
          </a:prstGeom>
        </p:spPr>
        <p:txBody>
          <a:bodyPr wrap="square">
            <a:spAutoFit/>
          </a:bodyPr>
          <a:lstStyle/>
          <a:p>
            <a:r>
              <a:rPr lang="es-UY" sz="1700" dirty="0" smtClean="0">
                <a:latin typeface="Times New Roman" pitchFamily="18" charset="0"/>
                <a:cs typeface="Times New Roman" pitchFamily="18" charset="0"/>
              </a:rPr>
              <a:t>Entender la estructura de los átomos es el primer paso en el proceso que conduce finalmente al entendimiento de la estructura de los objetos macroscópicos que </a:t>
            </a:r>
            <a:r>
              <a:rPr lang="es-UY" sz="1700" dirty="0" smtClean="0">
                <a:latin typeface="Times New Roman" pitchFamily="18" charset="0"/>
                <a:cs typeface="Times New Roman" pitchFamily="18" charset="0"/>
              </a:rPr>
              <a:t>nos </a:t>
            </a:r>
            <a:r>
              <a:rPr lang="es-UY" sz="1700" dirty="0" smtClean="0">
                <a:latin typeface="Times New Roman" pitchFamily="18" charset="0"/>
                <a:cs typeface="Times New Roman" pitchFamily="18" charset="0"/>
              </a:rPr>
              <a:t>rodean.</a:t>
            </a:r>
            <a:br>
              <a:rPr lang="es-UY" sz="1700" dirty="0" smtClean="0">
                <a:latin typeface="Times New Roman" pitchFamily="18" charset="0"/>
                <a:cs typeface="Times New Roman" pitchFamily="18" charset="0"/>
              </a:rPr>
            </a:br>
            <a:endParaRPr lang="es-UY" sz="800" dirty="0" smtClean="0">
              <a:latin typeface="Times New Roman" pitchFamily="18" charset="0"/>
              <a:cs typeface="Times New Roman" pitchFamily="18" charset="0"/>
            </a:endParaRPr>
          </a:p>
          <a:p>
            <a:r>
              <a:rPr lang="es-UY" sz="1700" dirty="0" smtClean="0">
                <a:latin typeface="Times New Roman" pitchFamily="18" charset="0"/>
                <a:cs typeface="Times New Roman" pitchFamily="18" charset="0"/>
              </a:rPr>
              <a:t>El siguiente paso es entender coma los átomos se unen entre si para formar moléculas</a:t>
            </a:r>
            <a:r>
              <a:rPr lang="es-UY" sz="1700" i="1" dirty="0" smtClean="0">
                <a:latin typeface="Times New Roman" pitchFamily="18" charset="0"/>
                <a:cs typeface="Times New Roman" pitchFamily="18" charset="0"/>
              </a:rPr>
              <a:t>.</a:t>
            </a:r>
          </a:p>
          <a:p>
            <a:endParaRPr lang="es-UY" sz="800" i="1" dirty="0" smtClean="0">
              <a:latin typeface="Times New Roman" pitchFamily="18" charset="0"/>
              <a:cs typeface="Times New Roman" pitchFamily="18" charset="0"/>
            </a:endParaRPr>
          </a:p>
          <a:p>
            <a:r>
              <a:rPr lang="es-UY" sz="1700" dirty="0" smtClean="0">
                <a:latin typeface="Times New Roman" pitchFamily="18" charset="0"/>
                <a:cs typeface="Times New Roman" pitchFamily="18" charset="0"/>
              </a:rPr>
              <a:t>Las moléculas son sistemas </a:t>
            </a:r>
            <a:r>
              <a:rPr lang="es-UY" sz="1700" dirty="0" smtClean="0">
                <a:latin typeface="Times New Roman" pitchFamily="18" charset="0"/>
                <a:cs typeface="Times New Roman" pitchFamily="18" charset="0"/>
              </a:rPr>
              <a:t>aún más </a:t>
            </a:r>
            <a:r>
              <a:rPr lang="es-UY" sz="1700" dirty="0" smtClean="0">
                <a:latin typeface="Times New Roman" pitchFamily="18" charset="0"/>
                <a:cs typeface="Times New Roman" pitchFamily="18" charset="0"/>
              </a:rPr>
              <a:t>complicados que los átomos poli-electrónicos básicamente por el mismo motivo: son sistemas de muchos cuerpos interactuantes.</a:t>
            </a:r>
          </a:p>
          <a:p>
            <a:endParaRPr lang="es-UY" sz="800" i="1" dirty="0" smtClean="0">
              <a:latin typeface="Times New Roman" pitchFamily="18" charset="0"/>
              <a:cs typeface="Times New Roman" pitchFamily="18" charset="0"/>
            </a:endParaRPr>
          </a:p>
          <a:p>
            <a:r>
              <a:rPr lang="es-UY" sz="1700" dirty="0" smtClean="0">
                <a:latin typeface="Times New Roman" pitchFamily="18" charset="0"/>
                <a:cs typeface="Times New Roman" pitchFamily="18" charset="0"/>
              </a:rPr>
              <a:t>La fuerza responsable del enlace entre los átomos en las moléculas es la misma fuerza electrostática que enlaza a los electrones con los núcleos en los átomos. </a:t>
            </a:r>
          </a:p>
          <a:p>
            <a:r>
              <a:rPr lang="es-UY" sz="1700" dirty="0" smtClean="0">
                <a:latin typeface="Times New Roman" pitchFamily="18" charset="0"/>
                <a:cs typeface="Times New Roman" pitchFamily="18" charset="0"/>
              </a:rPr>
              <a:t>Sin embargo, los átomos son eléctricamente neutros y, por lo tanto, no ejercerían una fuerza electrostática entre ellos.</a:t>
            </a:r>
          </a:p>
          <a:p>
            <a:endParaRPr lang="es-UY" sz="800" dirty="0" smtClean="0">
              <a:latin typeface="Times New Roman" pitchFamily="18" charset="0"/>
              <a:cs typeface="Times New Roman" pitchFamily="18" charset="0"/>
            </a:endParaRPr>
          </a:p>
          <a:p>
            <a:r>
              <a:rPr lang="es-UY" sz="1700" dirty="0" smtClean="0">
                <a:latin typeface="Times New Roman" pitchFamily="18" charset="0"/>
                <a:cs typeface="Times New Roman" pitchFamily="18" charset="0"/>
              </a:rPr>
              <a:t>Por lo tanto, para que existan enlaces moleculares entre los átomos debe ocurrir cierto reajuste de la estructura electrónica de los átomos, de forma que se creen fuerzas </a:t>
            </a:r>
            <a:r>
              <a:rPr lang="es-UY" sz="1700" dirty="0" err="1" smtClean="0">
                <a:latin typeface="Times New Roman" pitchFamily="18" charset="0"/>
                <a:cs typeface="Times New Roman" pitchFamily="18" charset="0"/>
              </a:rPr>
              <a:t>multipolares</a:t>
            </a:r>
            <a:r>
              <a:rPr lang="es-UY" sz="1700" dirty="0" smtClean="0">
                <a:latin typeface="Times New Roman" pitchFamily="18" charset="0"/>
                <a:cs typeface="Times New Roman" pitchFamily="18" charset="0"/>
              </a:rPr>
              <a:t> eléctricas.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blinds(horizontal)">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1013352"/>
            <a:ext cx="11030550" cy="2569934"/>
          </a:xfrm>
          <a:prstGeom prst="rect">
            <a:avLst/>
          </a:prstGeom>
        </p:spPr>
        <p:txBody>
          <a:bodyPr wrap="square">
            <a:spAutoFit/>
          </a:bodyPr>
          <a:lstStyle/>
          <a:p>
            <a:r>
              <a:rPr lang="es-UY" sz="1700" dirty="0" smtClean="0">
                <a:latin typeface="Times New Roman" pitchFamily="18" charset="0"/>
                <a:cs typeface="Times New Roman" pitchFamily="18" charset="0"/>
              </a:rPr>
              <a:t>Las fuerzas interatómicas son sumamente complejas. </a:t>
            </a:r>
          </a:p>
          <a:p>
            <a:r>
              <a:rPr lang="es-UY" sz="1700" dirty="0" smtClean="0">
                <a:latin typeface="Times New Roman" pitchFamily="18" charset="0"/>
                <a:cs typeface="Times New Roman" pitchFamily="18" charset="0"/>
              </a:rPr>
              <a:t>La idea básica es que en presencia de otro átomo, debido a las fuerzas electrostáticas y al Principio de Exclusión, las funciones de onda de los electrones de cada átomo se distorsionan, lo cual modifica la energía de los electrones. </a:t>
            </a:r>
          </a:p>
          <a:p>
            <a:r>
              <a:rPr lang="es-UY" sz="1700" dirty="0" smtClean="0">
                <a:latin typeface="Times New Roman" pitchFamily="18" charset="0"/>
                <a:cs typeface="Times New Roman" pitchFamily="18" charset="0"/>
              </a:rPr>
              <a:t>A grandes rasgos podemos reconocer tres clases fundamentales de fuerzas interatómicas: </a:t>
            </a:r>
          </a:p>
          <a:p>
            <a:pPr marL="342900" indent="-342900">
              <a:buFont typeface="+mj-lt"/>
              <a:buAutoNum type="arabicPeriod"/>
            </a:pPr>
            <a:r>
              <a:rPr lang="es-UY" sz="1700" b="1" dirty="0" smtClean="0">
                <a:solidFill>
                  <a:srgbClr val="2212EE"/>
                </a:solidFill>
                <a:latin typeface="Times New Roman" pitchFamily="18" charset="0"/>
                <a:cs typeface="Times New Roman" pitchFamily="18" charset="0"/>
              </a:rPr>
              <a:t>Cuando la distancia es muy pequeña todos los átomos se repelen mutuamente. </a:t>
            </a:r>
          </a:p>
          <a:p>
            <a:pPr marL="342900" indent="-342900">
              <a:buFont typeface="+mj-lt"/>
              <a:buAutoNum type="arabicPeriod"/>
            </a:pPr>
            <a:r>
              <a:rPr lang="es-UY" sz="1700" b="1" dirty="0" smtClean="0">
                <a:solidFill>
                  <a:srgbClr val="00B050"/>
                </a:solidFill>
                <a:latin typeface="Times New Roman" pitchFamily="18" charset="0"/>
                <a:cs typeface="Times New Roman" pitchFamily="18" charset="0"/>
              </a:rPr>
              <a:t>A distancias intermedias prevalecen fuerzas que dan lugar a enlaces químicos, que hacen que los átomos se mantienen unidos formando moléculas o estructuras mas complejas como cristales</a:t>
            </a:r>
            <a:r>
              <a:rPr lang="es-UY" sz="1700" dirty="0" smtClean="0">
                <a:latin typeface="Times New Roman" pitchFamily="18" charset="0"/>
                <a:cs typeface="Times New Roman" pitchFamily="18" charset="0"/>
              </a:rPr>
              <a:t>. </a:t>
            </a:r>
          </a:p>
          <a:p>
            <a:pPr marL="342900" indent="-342900">
              <a:buFont typeface="+mj-lt"/>
              <a:buAutoNum type="arabicPeriod"/>
            </a:pPr>
            <a:r>
              <a:rPr lang="es-UY" sz="1700" b="1" dirty="0" smtClean="0">
                <a:solidFill>
                  <a:srgbClr val="FF0000"/>
                </a:solidFill>
                <a:latin typeface="Times New Roman" pitchFamily="18" charset="0"/>
                <a:cs typeface="Times New Roman" pitchFamily="18" charset="0"/>
              </a:rPr>
              <a:t>Finalmente, a distancias muy grandes, todos los átomos y moléculas se atraen débilmente.</a:t>
            </a:r>
          </a:p>
          <a:p>
            <a:pPr marL="342900" indent="-342900"/>
            <a:endParaRPr lang="es-UY" sz="800" dirty="0" smtClean="0">
              <a:latin typeface="Times New Roman" pitchFamily="18" charset="0"/>
              <a:cs typeface="Times New Roman" pitchFamily="18" charset="0"/>
            </a:endParaRPr>
          </a:p>
          <a:p>
            <a:pPr marL="342900" indent="-342900"/>
            <a:r>
              <a:rPr lang="es-UY" sz="1700" dirty="0" smtClean="0">
                <a:latin typeface="Times New Roman" pitchFamily="18" charset="0"/>
                <a:cs typeface="Times New Roman" pitchFamily="18" charset="0"/>
              </a:rPr>
              <a:t>Como resultado la energía potencial de una molécula tiene la siguiente forma</a:t>
            </a:r>
          </a:p>
        </p:txBody>
      </p:sp>
      <p:sp>
        <p:nvSpPr>
          <p:cNvPr id="9" name="Title 1">
            <a:extLst>
              <a:ext uri="{FF2B5EF4-FFF2-40B4-BE49-F238E27FC236}">
                <a16:creationId xmlns="" xmlns:a16="http://schemas.microsoft.com/office/drawing/2014/main" id="{F61E6EC9-6CA4-421B-9C13-7B6C60105101}"/>
              </a:ext>
            </a:extLst>
          </p:cNvPr>
          <p:cNvSpPr txBox="1">
            <a:spLocks/>
          </p:cNvSpPr>
          <p:nvPr/>
        </p:nvSpPr>
        <p:spPr>
          <a:xfrm>
            <a:off x="0" y="490892"/>
            <a:ext cx="8836732" cy="4537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ES" sz="2000" b="1" i="1" dirty="0" smtClean="0">
                <a:latin typeface="Times New Roman" pitchFamily="18" charset="0"/>
                <a:cs typeface="Times New Roman" pitchFamily="18" charset="0"/>
              </a:rPr>
              <a:t>El enlace</a:t>
            </a:r>
            <a:r>
              <a:rPr lang="es-ES" sz="2000" b="1" i="1" dirty="0" smtClean="0">
                <a:latin typeface="Times New Roman" pitchFamily="18" charset="0"/>
                <a:cs typeface="Times New Roman" pitchFamily="18" charset="0"/>
              </a:rPr>
              <a:t> químico </a:t>
            </a:r>
            <a:r>
              <a:rPr lang="es-ES" sz="2000" b="1" i="1" dirty="0" smtClean="0">
                <a:latin typeface="Times New Roman" pitchFamily="18" charset="0"/>
                <a:cs typeface="Times New Roman" pitchFamily="18" charset="0"/>
              </a:rPr>
              <a:t>y otras interacciones entre átomos</a:t>
            </a:r>
            <a:endParaRPr lang="en-US" sz="2000" b="1" i="1" dirty="0">
              <a:latin typeface="Times New Roman" pitchFamily="18" charset="0"/>
              <a:cs typeface="Times New Roman" pitchFamily="18" charset="0"/>
            </a:endParaRPr>
          </a:p>
        </p:txBody>
      </p:sp>
      <p:grpSp>
        <p:nvGrpSpPr>
          <p:cNvPr id="7" name="Group 6"/>
          <p:cNvGrpSpPr/>
          <p:nvPr/>
        </p:nvGrpSpPr>
        <p:grpSpPr>
          <a:xfrm>
            <a:off x="4340994" y="3619098"/>
            <a:ext cx="5563400" cy="2731484"/>
            <a:chOff x="4340994" y="3619098"/>
            <a:chExt cx="5563400" cy="2731484"/>
          </a:xfrm>
        </p:grpSpPr>
        <p:pic>
          <p:nvPicPr>
            <p:cNvPr id="70658" name="Picture 2"/>
            <p:cNvPicPr>
              <a:picLocks noChangeAspect="1" noChangeArrowheads="1"/>
            </p:cNvPicPr>
            <p:nvPr/>
          </p:nvPicPr>
          <p:blipFill>
            <a:blip r:embed="rId2"/>
            <a:srcRect l="6629" t="1155"/>
            <a:stretch>
              <a:fillRect/>
            </a:stretch>
          </p:blipFill>
          <p:spPr bwMode="auto">
            <a:xfrm>
              <a:off x="4783754" y="3619098"/>
              <a:ext cx="5120640" cy="2731484"/>
            </a:xfrm>
            <a:prstGeom prst="rect">
              <a:avLst/>
            </a:prstGeom>
            <a:noFill/>
            <a:ln w="9525">
              <a:noFill/>
              <a:miter lim="800000"/>
              <a:headEnd/>
              <a:tailEnd/>
            </a:ln>
            <a:effectLst/>
          </p:spPr>
        </p:pic>
        <p:sp>
          <p:nvSpPr>
            <p:cNvPr id="5" name="TextBox 4"/>
            <p:cNvSpPr txBox="1"/>
            <p:nvPr/>
          </p:nvSpPr>
          <p:spPr>
            <a:xfrm>
              <a:off x="4340994" y="4061861"/>
              <a:ext cx="325730" cy="369332"/>
            </a:xfrm>
            <a:prstGeom prst="rect">
              <a:avLst/>
            </a:prstGeom>
            <a:noFill/>
          </p:spPr>
          <p:txBody>
            <a:bodyPr wrap="none" rtlCol="0">
              <a:spAutoFit/>
            </a:bodyPr>
            <a:lstStyle/>
            <a:p>
              <a:r>
                <a:rPr lang="en-US" i="1" dirty="0" smtClean="0">
                  <a:latin typeface="Times New Roman" pitchFamily="18" charset="0"/>
                  <a:cs typeface="Times New Roman" pitchFamily="18" charset="0"/>
                </a:rPr>
                <a:t>V</a:t>
              </a:r>
              <a:endParaRPr lang="en-US" i="1" dirty="0">
                <a:latin typeface="Times New Roman" pitchFamily="18" charset="0"/>
                <a:cs typeface="Times New Roman" pitchFamily="18" charset="0"/>
              </a:endParaRPr>
            </a:p>
          </p:txBody>
        </p:sp>
      </p:grpSp>
      <p:sp>
        <p:nvSpPr>
          <p:cNvPr id="6" name="Rectangle 5"/>
          <p:cNvSpPr/>
          <p:nvPr/>
        </p:nvSpPr>
        <p:spPr>
          <a:xfrm>
            <a:off x="0" y="6384249"/>
            <a:ext cx="11030550" cy="353943"/>
          </a:xfrm>
          <a:prstGeom prst="rect">
            <a:avLst/>
          </a:prstGeom>
        </p:spPr>
        <p:txBody>
          <a:bodyPr wrap="square">
            <a:spAutoFit/>
          </a:bodyPr>
          <a:lstStyle/>
          <a:p>
            <a:r>
              <a:rPr lang="es-UY" sz="1700" dirty="0" smtClean="0">
                <a:latin typeface="Times New Roman" pitchFamily="18" charset="0"/>
                <a:cs typeface="Times New Roman" pitchFamily="18" charset="0"/>
              </a:rPr>
              <a:t>Examinemos a estas tres clases de interacciones con un poco más de detalle.</a:t>
            </a:r>
          </a:p>
        </p:txBody>
      </p:sp>
      <p:sp>
        <p:nvSpPr>
          <p:cNvPr id="10" name="Oval 9"/>
          <p:cNvSpPr/>
          <p:nvPr/>
        </p:nvSpPr>
        <p:spPr>
          <a:xfrm rot="21189960">
            <a:off x="7794862" y="5014762"/>
            <a:ext cx="1897778" cy="327256"/>
          </a:xfrm>
          <a:prstGeom prst="ellipse">
            <a:avLst/>
          </a:prstGeom>
          <a:noFill/>
          <a:ln w="444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rot="4530845">
            <a:off x="4538244" y="4272980"/>
            <a:ext cx="1060924" cy="226466"/>
          </a:xfrm>
          <a:prstGeom prst="ellipse">
            <a:avLst/>
          </a:prstGeom>
          <a:noFill/>
          <a:ln w="44450">
            <a:solidFill>
              <a:srgbClr val="2212EE"/>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137749" y="5601662"/>
            <a:ext cx="1857377" cy="558272"/>
          </a:xfrm>
          <a:prstGeom prst="ellipse">
            <a:avLst/>
          </a:prstGeom>
          <a:noFill/>
          <a:ln w="44450">
            <a:solidFill>
              <a:srgbClr val="00B05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linds(horizontal)">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blinds(horizontal)">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blinds(horizontal)">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blinds(horizontal)">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blinds(horizontal)">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
                                            <p:txEl>
                                              <p:pRg st="7" end="7"/>
                                            </p:txEl>
                                          </p:spTgt>
                                        </p:tgtEl>
                                        <p:attrNameLst>
                                          <p:attrName>style.visibility</p:attrName>
                                        </p:attrNameLst>
                                      </p:cBhvr>
                                      <p:to>
                                        <p:strVal val="visible"/>
                                      </p:to>
                                    </p:set>
                                    <p:animEffect transition="in" filter="blinds(horizontal)">
                                      <p:cBhvr>
                                        <p:cTn id="37" dur="500"/>
                                        <p:tgtEl>
                                          <p:spTgt spid="8">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checkerboard(across)">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additive="base">
                                        <p:cTn id="47" dur="500" fill="hold"/>
                                        <p:tgtEl>
                                          <p:spTgt spid="11"/>
                                        </p:tgtEl>
                                        <p:attrNameLst>
                                          <p:attrName>ppt_x</p:attrName>
                                        </p:attrNameLst>
                                      </p:cBhvr>
                                      <p:tavLst>
                                        <p:tav tm="0">
                                          <p:val>
                                            <p:strVal val="#ppt_x"/>
                                          </p:val>
                                        </p:tav>
                                        <p:tav tm="100000">
                                          <p:val>
                                            <p:strVal val="#ppt_x"/>
                                          </p:val>
                                        </p:tav>
                                      </p:tavLst>
                                    </p:anim>
                                    <p:anim calcmode="lin" valueType="num">
                                      <p:cBhvr additive="base">
                                        <p:cTn id="4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additive="base">
                                        <p:cTn id="53" dur="500" fill="hold"/>
                                        <p:tgtEl>
                                          <p:spTgt spid="12"/>
                                        </p:tgtEl>
                                        <p:attrNameLst>
                                          <p:attrName>ppt_x</p:attrName>
                                        </p:attrNameLst>
                                      </p:cBhvr>
                                      <p:tavLst>
                                        <p:tav tm="0">
                                          <p:val>
                                            <p:strVal val="#ppt_x"/>
                                          </p:val>
                                        </p:tav>
                                        <p:tav tm="100000">
                                          <p:val>
                                            <p:strVal val="#ppt_x"/>
                                          </p:val>
                                        </p:tav>
                                      </p:tavLst>
                                    </p:anim>
                                    <p:anim calcmode="lin" valueType="num">
                                      <p:cBhvr additive="base">
                                        <p:cTn id="5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0"/>
                                        </p:tgtEl>
                                        <p:attrNameLst>
                                          <p:attrName>style.visibility</p:attrName>
                                        </p:attrNameLst>
                                      </p:cBhvr>
                                      <p:to>
                                        <p:strVal val="visible"/>
                                      </p:to>
                                    </p:set>
                                    <p:anim calcmode="lin" valueType="num">
                                      <p:cBhvr additive="base">
                                        <p:cTn id="59" dur="500" fill="hold"/>
                                        <p:tgtEl>
                                          <p:spTgt spid="10"/>
                                        </p:tgtEl>
                                        <p:attrNameLst>
                                          <p:attrName>ppt_x</p:attrName>
                                        </p:attrNameLst>
                                      </p:cBhvr>
                                      <p:tavLst>
                                        <p:tav tm="0">
                                          <p:val>
                                            <p:strVal val="#ppt_x"/>
                                          </p:val>
                                        </p:tav>
                                        <p:tav tm="100000">
                                          <p:val>
                                            <p:strVal val="#ppt_x"/>
                                          </p:val>
                                        </p:tav>
                                      </p:tavLst>
                                    </p:anim>
                                    <p:anim calcmode="lin" valueType="num">
                                      <p:cBhvr additive="base">
                                        <p:cTn id="6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6">
                                            <p:txEl>
                                              <p:pRg st="0" end="0"/>
                                            </p:txEl>
                                          </p:spTgt>
                                        </p:tgtEl>
                                        <p:attrNameLst>
                                          <p:attrName>style.visibility</p:attrName>
                                        </p:attrNameLst>
                                      </p:cBhvr>
                                      <p:to>
                                        <p:strVal val="visible"/>
                                      </p:to>
                                    </p:set>
                                    <p:animEffect transition="in" filter="blinds(horizontal)">
                                      <p:cBhvr>
                                        <p:cTn id="65"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6" grpId="0" build="p"/>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820847"/>
            <a:ext cx="11030550" cy="3477875"/>
          </a:xfrm>
          <a:prstGeom prst="rect">
            <a:avLst/>
          </a:prstGeom>
        </p:spPr>
        <p:txBody>
          <a:bodyPr wrap="square">
            <a:spAutoFit/>
          </a:bodyPr>
          <a:lstStyle/>
          <a:p>
            <a:r>
              <a:rPr lang="es-UY" sz="1700" b="1" dirty="0" smtClean="0">
                <a:solidFill>
                  <a:srgbClr val="2212EE"/>
                </a:solidFill>
                <a:latin typeface="Times New Roman" pitchFamily="18" charset="0"/>
                <a:cs typeface="Times New Roman" pitchFamily="18" charset="0"/>
              </a:rPr>
              <a:t>1. La impenetrabilidad de la materia</a:t>
            </a:r>
          </a:p>
          <a:p>
            <a:endParaRPr lang="es-UY" sz="1700" dirty="0" smtClean="0">
              <a:latin typeface="Times New Roman" pitchFamily="18" charset="0"/>
              <a:cs typeface="Times New Roman" pitchFamily="18" charset="0"/>
            </a:endParaRPr>
          </a:p>
          <a:p>
            <a:r>
              <a:rPr lang="es-UY" sz="1700" dirty="0" smtClean="0">
                <a:latin typeface="Times New Roman" pitchFamily="18" charset="0"/>
                <a:cs typeface="Times New Roman" pitchFamily="18" charset="0"/>
              </a:rPr>
              <a:t>La repulsión universal que se presenta para distancias muy pequeñas es responsable de que los átomos ocupen un volumen definido, lo que se manifiesta en la escala macroscópica como la </a:t>
            </a:r>
            <a:r>
              <a:rPr lang="es-UY" sz="1700" b="1" i="1" dirty="0" smtClean="0">
                <a:solidFill>
                  <a:srgbClr val="2212EE"/>
                </a:solidFill>
                <a:latin typeface="Times New Roman" pitchFamily="18" charset="0"/>
                <a:cs typeface="Times New Roman" pitchFamily="18" charset="0"/>
              </a:rPr>
              <a:t>incompresibilidad de la materia condensada</a:t>
            </a:r>
            <a:r>
              <a:rPr lang="es-UY" sz="1700" i="1" dirty="0" smtClean="0">
                <a:latin typeface="Times New Roman" pitchFamily="18" charset="0"/>
                <a:cs typeface="Times New Roman" pitchFamily="18" charset="0"/>
              </a:rPr>
              <a:t>. </a:t>
            </a:r>
          </a:p>
          <a:p>
            <a:endParaRPr lang="es-UY" sz="800" dirty="0" smtClean="0">
              <a:latin typeface="Times New Roman" pitchFamily="18" charset="0"/>
              <a:cs typeface="Times New Roman" pitchFamily="18" charset="0"/>
            </a:endParaRPr>
          </a:p>
          <a:p>
            <a:r>
              <a:rPr lang="es-UY" sz="1700" dirty="0" smtClean="0">
                <a:latin typeface="Times New Roman" pitchFamily="18" charset="0"/>
                <a:cs typeface="Times New Roman" pitchFamily="18" charset="0"/>
              </a:rPr>
              <a:t>Esto se debe a que </a:t>
            </a:r>
            <a:r>
              <a:rPr lang="es-UY" sz="1700" b="1" dirty="0" smtClean="0">
                <a:solidFill>
                  <a:srgbClr val="2212EE"/>
                </a:solidFill>
                <a:latin typeface="Times New Roman" pitchFamily="18" charset="0"/>
                <a:cs typeface="Times New Roman" pitchFamily="18" charset="0"/>
              </a:rPr>
              <a:t>la fuerza repulsiva crece muy rápidamente a medida que disminuye la distancia entre los centros de los átomos</a:t>
            </a:r>
            <a:r>
              <a:rPr lang="es-UY" sz="1700" dirty="0" smtClean="0">
                <a:latin typeface="Times New Roman" pitchFamily="18" charset="0"/>
                <a:cs typeface="Times New Roman" pitchFamily="18" charset="0"/>
              </a:rPr>
              <a:t>, de modo tal que a muchos efectos prácticos los podemos considerar como </a:t>
            </a:r>
            <a:r>
              <a:rPr lang="es-UY" sz="1700" b="1" dirty="0" smtClean="0">
                <a:solidFill>
                  <a:srgbClr val="2212EE"/>
                </a:solidFill>
                <a:latin typeface="Times New Roman" pitchFamily="18" charset="0"/>
                <a:cs typeface="Times New Roman" pitchFamily="18" charset="0"/>
              </a:rPr>
              <a:t>esferas rígidas</a:t>
            </a:r>
            <a:r>
              <a:rPr lang="es-UY" sz="1700" dirty="0" smtClean="0">
                <a:latin typeface="Times New Roman" pitchFamily="18" charset="0"/>
                <a:cs typeface="Times New Roman" pitchFamily="18" charset="0"/>
              </a:rPr>
              <a:t>. </a:t>
            </a:r>
          </a:p>
          <a:p>
            <a:endParaRPr lang="es-UY" sz="800" dirty="0" smtClean="0">
              <a:latin typeface="Times New Roman" pitchFamily="18" charset="0"/>
              <a:cs typeface="Times New Roman" pitchFamily="18" charset="0"/>
            </a:endParaRPr>
          </a:p>
          <a:p>
            <a:r>
              <a:rPr lang="es-UY" sz="1700" dirty="0" smtClean="0">
                <a:latin typeface="Times New Roman" pitchFamily="18" charset="0"/>
                <a:cs typeface="Times New Roman" pitchFamily="18" charset="0"/>
              </a:rPr>
              <a:t>La repulsión a pequeñas distancias tiene dos causas: </a:t>
            </a:r>
          </a:p>
          <a:p>
            <a:pPr marL="342900" indent="-342900">
              <a:buAutoNum type="alphaUcParenR"/>
            </a:pPr>
            <a:r>
              <a:rPr lang="es-UY" sz="1700" dirty="0" smtClean="0">
                <a:latin typeface="Times New Roman" pitchFamily="18" charset="0"/>
                <a:cs typeface="Times New Roman" pitchFamily="18" charset="0"/>
              </a:rPr>
              <a:t>En primer lugar, cuando dos átomos se intentan interpenetrar, el apantallamiento de las cargas nucleares por parte de los electrones se torna menos efectivo, y la </a:t>
            </a:r>
            <a:r>
              <a:rPr lang="es-UY" sz="1700" b="1" dirty="0" smtClean="0">
                <a:solidFill>
                  <a:srgbClr val="2212EE"/>
                </a:solidFill>
                <a:latin typeface="Times New Roman" pitchFamily="18" charset="0"/>
                <a:cs typeface="Times New Roman" pitchFamily="18" charset="0"/>
              </a:rPr>
              <a:t>fuerza electrostática entre los núcleos</a:t>
            </a:r>
            <a:r>
              <a:rPr lang="es-UY" sz="1700" dirty="0" smtClean="0">
                <a:latin typeface="Times New Roman" pitchFamily="18" charset="0"/>
                <a:cs typeface="Times New Roman" pitchFamily="18" charset="0"/>
              </a:rPr>
              <a:t> los repele. </a:t>
            </a:r>
          </a:p>
          <a:p>
            <a:pPr marL="342900" indent="-342900">
              <a:buAutoNum type="alphaUcParenR"/>
            </a:pPr>
            <a:r>
              <a:rPr lang="es-UY" sz="1700" dirty="0" smtClean="0">
                <a:latin typeface="Times New Roman" pitchFamily="18" charset="0"/>
                <a:cs typeface="Times New Roman" pitchFamily="18" charset="0"/>
              </a:rPr>
              <a:t>La segunda causa radica en el </a:t>
            </a:r>
            <a:r>
              <a:rPr lang="es-UY" sz="1700" b="1" dirty="0" smtClean="0">
                <a:solidFill>
                  <a:srgbClr val="2212EE"/>
                </a:solidFill>
                <a:latin typeface="Times New Roman" pitchFamily="18" charset="0"/>
                <a:cs typeface="Times New Roman" pitchFamily="18" charset="0"/>
              </a:rPr>
              <a:t>Principio de Exclusión</a:t>
            </a:r>
            <a:r>
              <a:rPr lang="es-UY" sz="1700" dirty="0" smtClean="0">
                <a:latin typeface="Times New Roman" pitchFamily="18" charset="0"/>
                <a:cs typeface="Times New Roman" pitchFamily="18" charset="0"/>
              </a:rPr>
              <a:t>. No solamente no está permitido que dos electrones tengan la misma función de onda, sino que también sus funciones de onda deben ser suficientemente diferentes como para construir una función de onda total que sea completamente antisimétrica.</a:t>
            </a:r>
            <a:endParaRPr lang="es-UY" sz="17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blinds(horizontal)">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Effect transition="in" filter="blinds(horizontal)">
                                      <p:cBhvr>
                                        <p:cTn id="17" dur="500"/>
                                        <p:tgtEl>
                                          <p:spTgt spid="8">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xEl>
                                              <p:pRg st="6" end="6"/>
                                            </p:txEl>
                                          </p:spTgt>
                                        </p:tgtEl>
                                        <p:attrNameLst>
                                          <p:attrName>style.visibility</p:attrName>
                                        </p:attrNameLst>
                                      </p:cBhvr>
                                      <p:to>
                                        <p:strVal val="visible"/>
                                      </p:to>
                                    </p:set>
                                    <p:animEffect transition="in" filter="blinds(horizontal)">
                                      <p:cBhvr>
                                        <p:cTn id="22" dur="500"/>
                                        <p:tgtEl>
                                          <p:spTgt spid="8">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xEl>
                                              <p:pRg st="7" end="7"/>
                                            </p:txEl>
                                          </p:spTgt>
                                        </p:tgtEl>
                                        <p:attrNameLst>
                                          <p:attrName>style.visibility</p:attrName>
                                        </p:attrNameLst>
                                      </p:cBhvr>
                                      <p:to>
                                        <p:strVal val="visible"/>
                                      </p:to>
                                    </p:set>
                                    <p:animEffect transition="in" filter="blinds(horizontal)">
                                      <p:cBhvr>
                                        <p:cTn id="27" dur="500"/>
                                        <p:tgtEl>
                                          <p:spTgt spid="8">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
                                            <p:txEl>
                                              <p:pRg st="8" end="8"/>
                                            </p:txEl>
                                          </p:spTgt>
                                        </p:tgtEl>
                                        <p:attrNameLst>
                                          <p:attrName>style.visibility</p:attrName>
                                        </p:attrNameLst>
                                      </p:cBhvr>
                                      <p:to>
                                        <p:strVal val="visible"/>
                                      </p:to>
                                    </p:set>
                                    <p:animEffect transition="in" filter="blinds(horizontal)">
                                      <p:cBhvr>
                                        <p:cTn id="32" dur="5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34453</TotalTime>
  <Words>2912</Words>
  <Application>Microsoft Office PowerPoint</Application>
  <PresentationFormat>Custom</PresentationFormat>
  <Paragraphs>210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José Poey Daguerre</dc:creator>
  <cp:lastModifiedBy>Hugo</cp:lastModifiedBy>
  <cp:revision>498</cp:revision>
  <dcterms:created xsi:type="dcterms:W3CDTF">2020-04-13T11:54:26Z</dcterms:created>
  <dcterms:modified xsi:type="dcterms:W3CDTF">2022-06-09T23:56:11Z</dcterms:modified>
</cp:coreProperties>
</file>