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514" r:id="rId2"/>
    <p:sldId id="484" r:id="rId3"/>
    <p:sldId id="490" r:id="rId4"/>
    <p:sldId id="491" r:id="rId5"/>
    <p:sldId id="516" r:id="rId6"/>
    <p:sldId id="486" r:id="rId7"/>
    <p:sldId id="529" r:id="rId8"/>
    <p:sldId id="534" r:id="rId9"/>
    <p:sldId id="518" r:id="rId10"/>
    <p:sldId id="531" r:id="rId11"/>
    <p:sldId id="536" r:id="rId12"/>
    <p:sldId id="540" r:id="rId13"/>
    <p:sldId id="519" r:id="rId14"/>
    <p:sldId id="541" r:id="rId15"/>
    <p:sldId id="542" r:id="rId16"/>
    <p:sldId id="543" r:id="rId17"/>
    <p:sldId id="545" r:id="rId18"/>
    <p:sldId id="533" r:id="rId19"/>
    <p:sldId id="546" r:id="rId20"/>
    <p:sldId id="523" r:id="rId21"/>
    <p:sldId id="552" r:id="rId22"/>
    <p:sldId id="396" r:id="rId23"/>
    <p:sldId id="539" r:id="rId24"/>
    <p:sldId id="538" r:id="rId25"/>
    <p:sldId id="537" r:id="rId26"/>
    <p:sldId id="520" r:id="rId27"/>
    <p:sldId id="547" r:id="rId28"/>
    <p:sldId id="548" r:id="rId29"/>
    <p:sldId id="549" r:id="rId30"/>
    <p:sldId id="550" r:id="rId31"/>
    <p:sldId id="55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Untitled Section" id="{0FE22DF1-613C-4A1A-9193-F37C434C501D}">
          <p14:sldIdLst>
            <p14:sldId id="340"/>
            <p14:sldId id="341"/>
            <p14:sldId id="368"/>
            <p14:sldId id="369"/>
            <p14:sldId id="370"/>
            <p14:sldId id="371"/>
            <p14:sldId id="372"/>
            <p14:sldId id="373"/>
            <p14:sldId id="374"/>
            <p14:sldId id="375"/>
            <p14:sldId id="376"/>
            <p14:sldId id="377"/>
            <p14:sldId id="378"/>
            <p14:sldId id="379"/>
            <p14:sldId id="351"/>
            <p14:sldId id="332"/>
            <p14:sldId id="350"/>
            <p14:sldId id="352"/>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12EE"/>
    <a:srgbClr val="78EE8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12" autoAdjust="0"/>
    <p:restoredTop sz="94660"/>
  </p:normalViewPr>
  <p:slideViewPr>
    <p:cSldViewPr snapToGrid="0">
      <p:cViewPr>
        <p:scale>
          <a:sx n="66" d="100"/>
          <a:sy n="66" d="100"/>
        </p:scale>
        <p:origin x="48" y="6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14FF5-BF18-4A92-A0EA-1B590CD8F11D}" type="datetimeFigureOut">
              <a:rPr lang="en-US" smtClean="0"/>
              <a:pPr/>
              <a:t>6/20/2022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F5B0D-738A-48A4-A5D1-0D0AFCD80E3A}" type="slidenum">
              <a:rPr lang="en-US" smtClean="0"/>
              <a:pPr/>
              <a:t>‹#›</a:t>
            </a:fld>
            <a:endParaRPr lang="en-US"/>
          </a:p>
        </p:txBody>
      </p:sp>
    </p:spTree>
    <p:extLst>
      <p:ext uri="{BB962C8B-B14F-4D97-AF65-F5344CB8AC3E}">
        <p14:creationId xmlns:p14="http://schemas.microsoft.com/office/powerpoint/2010/main" xmlns="" val="75836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164CE7-3E3E-4FBE-B481-CA6DF033C6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679A3B0-CF37-448F-8BDA-8DC6F14958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D2042EB-39B4-474A-A53C-F6977708BEFA}"/>
              </a:ext>
            </a:extLst>
          </p:cNvPr>
          <p:cNvSpPr>
            <a:spLocks noGrp="1"/>
          </p:cNvSpPr>
          <p:nvPr>
            <p:ph type="dt" sz="half" idx="10"/>
          </p:nvPr>
        </p:nvSpPr>
        <p:spPr/>
        <p:txBody>
          <a:bodyPr/>
          <a:lstStyle/>
          <a:p>
            <a:r>
              <a:rPr lang="en-US"/>
              <a:t>lunes 22 de junio</a:t>
            </a:r>
          </a:p>
        </p:txBody>
      </p:sp>
      <p:sp>
        <p:nvSpPr>
          <p:cNvPr id="5" name="Footer Placeholder 4">
            <a:extLst>
              <a:ext uri="{FF2B5EF4-FFF2-40B4-BE49-F238E27FC236}">
                <a16:creationId xmlns:a16="http://schemas.microsoft.com/office/drawing/2014/main" xmlns="" id="{48E4EEC1-5003-419F-8A13-40738951C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011BAF1-B4C4-43AE-A210-80E6F0EF58F3}"/>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3977292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134AEC-3640-431C-AC11-3E2AB1BD71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8C6BAD2-6153-47FF-A5C2-AC266B3A6A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21A4056-2935-45BB-8F96-E2ABFF231A17}"/>
              </a:ext>
            </a:extLst>
          </p:cNvPr>
          <p:cNvSpPr>
            <a:spLocks noGrp="1"/>
          </p:cNvSpPr>
          <p:nvPr>
            <p:ph type="dt" sz="half" idx="10"/>
          </p:nvPr>
        </p:nvSpPr>
        <p:spPr/>
        <p:txBody>
          <a:bodyPr/>
          <a:lstStyle/>
          <a:p>
            <a:r>
              <a:rPr lang="en-US"/>
              <a:t>lunes 22 de junio</a:t>
            </a:r>
          </a:p>
        </p:txBody>
      </p:sp>
      <p:sp>
        <p:nvSpPr>
          <p:cNvPr id="5" name="Footer Placeholder 4">
            <a:extLst>
              <a:ext uri="{FF2B5EF4-FFF2-40B4-BE49-F238E27FC236}">
                <a16:creationId xmlns:a16="http://schemas.microsoft.com/office/drawing/2014/main" xmlns="" id="{6CD1E90C-EDB3-435A-9346-1557388FFF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DEBF67E-4B7B-4904-84DE-EB68FD36A7F2}"/>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1597685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E33E275-8309-44D8-B459-1DEB675BBF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8F57ABD-8D71-4BB6-813E-32E8436124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2DD4CFA-16EB-45CD-99E5-1A7501BB0310}"/>
              </a:ext>
            </a:extLst>
          </p:cNvPr>
          <p:cNvSpPr>
            <a:spLocks noGrp="1"/>
          </p:cNvSpPr>
          <p:nvPr>
            <p:ph type="dt" sz="half" idx="10"/>
          </p:nvPr>
        </p:nvSpPr>
        <p:spPr/>
        <p:txBody>
          <a:bodyPr/>
          <a:lstStyle/>
          <a:p>
            <a:r>
              <a:rPr lang="en-US"/>
              <a:t>lunes 22 de junio</a:t>
            </a:r>
          </a:p>
        </p:txBody>
      </p:sp>
      <p:sp>
        <p:nvSpPr>
          <p:cNvPr id="5" name="Footer Placeholder 4">
            <a:extLst>
              <a:ext uri="{FF2B5EF4-FFF2-40B4-BE49-F238E27FC236}">
                <a16:creationId xmlns:a16="http://schemas.microsoft.com/office/drawing/2014/main" xmlns="" id="{AFE9CB1D-5FC1-4F19-9AC0-EC9090636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B9B8EA-C525-4D2D-A5D8-BF495617EAFE}"/>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161247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A5198-DFFC-451C-A7C4-72965B65C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9B1A707-95A0-4984-82BD-B34D721298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F0D06E2-B269-44CE-B7D6-B38CC0C3944E}"/>
              </a:ext>
            </a:extLst>
          </p:cNvPr>
          <p:cNvSpPr>
            <a:spLocks noGrp="1"/>
          </p:cNvSpPr>
          <p:nvPr>
            <p:ph type="dt" sz="half" idx="10"/>
          </p:nvPr>
        </p:nvSpPr>
        <p:spPr/>
        <p:txBody>
          <a:bodyPr/>
          <a:lstStyle/>
          <a:p>
            <a:r>
              <a:rPr lang="en-US"/>
              <a:t>lunes 22 de junio</a:t>
            </a:r>
          </a:p>
        </p:txBody>
      </p:sp>
      <p:sp>
        <p:nvSpPr>
          <p:cNvPr id="5" name="Footer Placeholder 4">
            <a:extLst>
              <a:ext uri="{FF2B5EF4-FFF2-40B4-BE49-F238E27FC236}">
                <a16:creationId xmlns:a16="http://schemas.microsoft.com/office/drawing/2014/main" xmlns="" id="{1D10CCF1-699E-49E7-90FA-5DE4EA026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493C948-F5D8-4935-8E16-B86C5D1B3DBF}"/>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142850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9784BB-A675-4E07-BA09-93A5F787A3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438B1F3-DED6-4356-9806-5528F7961E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39C7645-703A-4027-8F36-A875BC3C65CB}"/>
              </a:ext>
            </a:extLst>
          </p:cNvPr>
          <p:cNvSpPr>
            <a:spLocks noGrp="1"/>
          </p:cNvSpPr>
          <p:nvPr>
            <p:ph type="dt" sz="half" idx="10"/>
          </p:nvPr>
        </p:nvSpPr>
        <p:spPr/>
        <p:txBody>
          <a:bodyPr/>
          <a:lstStyle/>
          <a:p>
            <a:r>
              <a:rPr lang="en-US"/>
              <a:t>lunes 22 de junio</a:t>
            </a:r>
          </a:p>
        </p:txBody>
      </p:sp>
      <p:sp>
        <p:nvSpPr>
          <p:cNvPr id="5" name="Footer Placeholder 4">
            <a:extLst>
              <a:ext uri="{FF2B5EF4-FFF2-40B4-BE49-F238E27FC236}">
                <a16:creationId xmlns:a16="http://schemas.microsoft.com/office/drawing/2014/main" xmlns="" id="{048C1894-9238-4277-9446-E9157918C9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B449A31-729A-4817-A233-880F2874C00F}"/>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4203038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8BCF5B-8C00-415E-8B50-D4C5A91985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1C1F5BC-582E-4EB4-90E7-A235C11D11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E6DD358-CF68-433D-A878-F88F132432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4436A1A-69F0-466B-A9FA-42B2C5C97484}"/>
              </a:ext>
            </a:extLst>
          </p:cNvPr>
          <p:cNvSpPr>
            <a:spLocks noGrp="1"/>
          </p:cNvSpPr>
          <p:nvPr>
            <p:ph type="dt" sz="half" idx="10"/>
          </p:nvPr>
        </p:nvSpPr>
        <p:spPr/>
        <p:txBody>
          <a:bodyPr/>
          <a:lstStyle/>
          <a:p>
            <a:r>
              <a:rPr lang="en-US"/>
              <a:t>lunes 22 de junio</a:t>
            </a:r>
          </a:p>
        </p:txBody>
      </p:sp>
      <p:sp>
        <p:nvSpPr>
          <p:cNvPr id="6" name="Footer Placeholder 5">
            <a:extLst>
              <a:ext uri="{FF2B5EF4-FFF2-40B4-BE49-F238E27FC236}">
                <a16:creationId xmlns:a16="http://schemas.microsoft.com/office/drawing/2014/main" xmlns="" id="{33C11F06-D25B-4158-AF8C-421BE9C789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C614920-0AA6-461E-83FD-8DED8B4CEAF5}"/>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186258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BEEC1C-63E1-483E-AF76-278BBEB79E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31AF6B4-61A5-4838-A850-89B7FC0ED5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FB16846-D07B-48CF-B319-F53201B4CA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BE43965-0A09-4373-AE95-78BAB634A6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88C7D07-8B2E-4BAA-8362-C96144114A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DF9B83F-8FE5-427A-AA85-A5FC780FC7D6}"/>
              </a:ext>
            </a:extLst>
          </p:cNvPr>
          <p:cNvSpPr>
            <a:spLocks noGrp="1"/>
          </p:cNvSpPr>
          <p:nvPr>
            <p:ph type="dt" sz="half" idx="10"/>
          </p:nvPr>
        </p:nvSpPr>
        <p:spPr/>
        <p:txBody>
          <a:bodyPr/>
          <a:lstStyle/>
          <a:p>
            <a:r>
              <a:rPr lang="en-US"/>
              <a:t>lunes 22 de junio</a:t>
            </a:r>
          </a:p>
        </p:txBody>
      </p:sp>
      <p:sp>
        <p:nvSpPr>
          <p:cNvPr id="8" name="Footer Placeholder 7">
            <a:extLst>
              <a:ext uri="{FF2B5EF4-FFF2-40B4-BE49-F238E27FC236}">
                <a16:creationId xmlns:a16="http://schemas.microsoft.com/office/drawing/2014/main" xmlns="" id="{D7A9D9B6-3F2F-4CF6-A687-5E3E8DD30B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E86917A-5B2A-4518-88F7-B24C60EB0EDC}"/>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369325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2036BC-C607-4155-96ED-70EDAD4B85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038CB51-ABD3-47CF-9E37-53577DB55B78}"/>
              </a:ext>
            </a:extLst>
          </p:cNvPr>
          <p:cNvSpPr>
            <a:spLocks noGrp="1"/>
          </p:cNvSpPr>
          <p:nvPr>
            <p:ph type="dt" sz="half" idx="10"/>
          </p:nvPr>
        </p:nvSpPr>
        <p:spPr/>
        <p:txBody>
          <a:bodyPr/>
          <a:lstStyle/>
          <a:p>
            <a:r>
              <a:rPr lang="en-US"/>
              <a:t>lunes 22 de junio</a:t>
            </a:r>
          </a:p>
        </p:txBody>
      </p:sp>
      <p:sp>
        <p:nvSpPr>
          <p:cNvPr id="4" name="Footer Placeholder 3">
            <a:extLst>
              <a:ext uri="{FF2B5EF4-FFF2-40B4-BE49-F238E27FC236}">
                <a16:creationId xmlns:a16="http://schemas.microsoft.com/office/drawing/2014/main" xmlns="" id="{F3D5F664-8AB7-454F-B3C1-1E881631AF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8C10AA6-B775-4F7E-8265-8C08BFD204B0}"/>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2322530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D6BFE9D-ABF1-43EC-A61D-EFC0B658493B}"/>
              </a:ext>
            </a:extLst>
          </p:cNvPr>
          <p:cNvSpPr>
            <a:spLocks noGrp="1"/>
          </p:cNvSpPr>
          <p:nvPr>
            <p:ph type="dt" sz="half" idx="10"/>
          </p:nvPr>
        </p:nvSpPr>
        <p:spPr/>
        <p:txBody>
          <a:bodyPr/>
          <a:lstStyle/>
          <a:p>
            <a:r>
              <a:rPr lang="en-US"/>
              <a:t>lunes 22 de junio</a:t>
            </a:r>
          </a:p>
        </p:txBody>
      </p:sp>
      <p:sp>
        <p:nvSpPr>
          <p:cNvPr id="3" name="Footer Placeholder 2">
            <a:extLst>
              <a:ext uri="{FF2B5EF4-FFF2-40B4-BE49-F238E27FC236}">
                <a16:creationId xmlns:a16="http://schemas.microsoft.com/office/drawing/2014/main" xmlns="" id="{711CC759-F3C9-4D49-9352-3942BA9772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EF3065E-6205-4990-A6E5-1696F8500A73}"/>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348727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7999EF-467C-4F7D-946F-5AD3BDCDF2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643912F-5E5F-4562-A40C-301374F4FE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2C9712C-F669-4ED7-A4B8-D69B74514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92D364B-26F7-4B24-A4F9-5337174A042B}"/>
              </a:ext>
            </a:extLst>
          </p:cNvPr>
          <p:cNvSpPr>
            <a:spLocks noGrp="1"/>
          </p:cNvSpPr>
          <p:nvPr>
            <p:ph type="dt" sz="half" idx="10"/>
          </p:nvPr>
        </p:nvSpPr>
        <p:spPr/>
        <p:txBody>
          <a:bodyPr/>
          <a:lstStyle/>
          <a:p>
            <a:r>
              <a:rPr lang="en-US"/>
              <a:t>lunes 22 de junio</a:t>
            </a:r>
          </a:p>
        </p:txBody>
      </p:sp>
      <p:sp>
        <p:nvSpPr>
          <p:cNvPr id="6" name="Footer Placeholder 5">
            <a:extLst>
              <a:ext uri="{FF2B5EF4-FFF2-40B4-BE49-F238E27FC236}">
                <a16:creationId xmlns:a16="http://schemas.microsoft.com/office/drawing/2014/main" xmlns="" id="{8F58C7E8-060F-4024-AC67-0E7E23CA6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BF02967-FD01-4AC3-BA27-E303AE8F0B6F}"/>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2887382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DDF08-5E5B-4890-B3AD-E07D5B008B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A2E9D3B-108A-4DF5-A72A-4440A2FD11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BC05596-C889-453A-A762-2F2B0CB30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EF14CE2-E304-4962-B767-A4919D8856A8}"/>
              </a:ext>
            </a:extLst>
          </p:cNvPr>
          <p:cNvSpPr>
            <a:spLocks noGrp="1"/>
          </p:cNvSpPr>
          <p:nvPr>
            <p:ph type="dt" sz="half" idx="10"/>
          </p:nvPr>
        </p:nvSpPr>
        <p:spPr/>
        <p:txBody>
          <a:bodyPr/>
          <a:lstStyle/>
          <a:p>
            <a:r>
              <a:rPr lang="en-US"/>
              <a:t>lunes 22 de junio</a:t>
            </a:r>
          </a:p>
        </p:txBody>
      </p:sp>
      <p:sp>
        <p:nvSpPr>
          <p:cNvPr id="6" name="Footer Placeholder 5">
            <a:extLst>
              <a:ext uri="{FF2B5EF4-FFF2-40B4-BE49-F238E27FC236}">
                <a16:creationId xmlns:a16="http://schemas.microsoft.com/office/drawing/2014/main" xmlns="" id="{8381F13C-6AAA-41AA-92FF-E0CF8DCC12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13A1104-DE65-44F6-854A-5568395EEF79}"/>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198951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7B1A655-E201-43D9-8D22-B794AFD136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5DDCD37-41DD-472A-97DF-EAB722F9EF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A678D23C-DC6C-48D1-BFC1-7F2A938044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lunes 22 de junio</a:t>
            </a:r>
          </a:p>
        </p:txBody>
      </p:sp>
      <p:sp>
        <p:nvSpPr>
          <p:cNvPr id="5" name="Footer Placeholder 4">
            <a:extLst>
              <a:ext uri="{FF2B5EF4-FFF2-40B4-BE49-F238E27FC236}">
                <a16:creationId xmlns:a16="http://schemas.microsoft.com/office/drawing/2014/main" xmlns="" id="{A014B41B-B48F-4CA0-88AE-0B6BD67FD3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E5624C2-980A-48D7-AF8D-59B330D04F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1220944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4.png"/><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7.emf"/><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Boron" TargetMode="External"/><Relationship Id="rId13" Type="http://schemas.openxmlformats.org/officeDocument/2006/relationships/hyperlink" Target="https://en.wikipedia.org/wiki/Neon" TargetMode="External"/><Relationship Id="rId18" Type="http://schemas.openxmlformats.org/officeDocument/2006/relationships/hyperlink" Target="https://en.wikipedia.org/wiki/Phosphorus" TargetMode="External"/><Relationship Id="rId3" Type="http://schemas.openxmlformats.org/officeDocument/2006/relationships/hyperlink" Target="https://en.wikipedia.org/wiki/Electronvolt" TargetMode="External"/><Relationship Id="rId21" Type="http://schemas.openxmlformats.org/officeDocument/2006/relationships/image" Target="../media/image6.png"/><Relationship Id="rId7" Type="http://schemas.openxmlformats.org/officeDocument/2006/relationships/hyperlink" Target="https://en.wikipedia.org/wiki/Beryllium" TargetMode="External"/><Relationship Id="rId12" Type="http://schemas.openxmlformats.org/officeDocument/2006/relationships/hyperlink" Target="https://en.wikipedia.org/wiki/Fluorine" TargetMode="External"/><Relationship Id="rId17" Type="http://schemas.openxmlformats.org/officeDocument/2006/relationships/hyperlink" Target="https://en.wikipedia.org/wiki/Silicon" TargetMode="External"/><Relationship Id="rId2" Type="http://schemas.openxmlformats.org/officeDocument/2006/relationships/hyperlink" Target="https://en.wikipedia.org/wiki/Chemical_element" TargetMode="External"/><Relationship Id="rId16" Type="http://schemas.openxmlformats.org/officeDocument/2006/relationships/hyperlink" Target="https://en.wikipedia.org/wiki/Aluminium" TargetMode="External"/><Relationship Id="rId20" Type="http://schemas.openxmlformats.org/officeDocument/2006/relationships/hyperlink" Target="https://en.wikipedia.org/wiki/Chlorine" TargetMode="External"/><Relationship Id="rId1" Type="http://schemas.openxmlformats.org/officeDocument/2006/relationships/slideLayout" Target="../slideLayouts/slideLayout7.xml"/><Relationship Id="rId6" Type="http://schemas.openxmlformats.org/officeDocument/2006/relationships/hyperlink" Target="https://en.wikipedia.org/wiki/Lithium" TargetMode="External"/><Relationship Id="rId11" Type="http://schemas.openxmlformats.org/officeDocument/2006/relationships/hyperlink" Target="https://en.wikipedia.org/wiki/Oxygen" TargetMode="External"/><Relationship Id="rId5" Type="http://schemas.openxmlformats.org/officeDocument/2006/relationships/hyperlink" Target="https://en.wikipedia.org/wiki/Helium" TargetMode="External"/><Relationship Id="rId15" Type="http://schemas.openxmlformats.org/officeDocument/2006/relationships/hyperlink" Target="https://en.wikipedia.org/wiki/Magnesium" TargetMode="External"/><Relationship Id="rId10" Type="http://schemas.openxmlformats.org/officeDocument/2006/relationships/hyperlink" Target="https://en.wikipedia.org/wiki/Nitrogen" TargetMode="External"/><Relationship Id="rId19" Type="http://schemas.openxmlformats.org/officeDocument/2006/relationships/hyperlink" Target="https://en.wikipedia.org/wiki/Sulfur" TargetMode="External"/><Relationship Id="rId4" Type="http://schemas.openxmlformats.org/officeDocument/2006/relationships/hyperlink" Target="https://en.wikipedia.org/wiki/Hydrogen" TargetMode="External"/><Relationship Id="rId9" Type="http://schemas.openxmlformats.org/officeDocument/2006/relationships/hyperlink" Target="https://en.wikipedia.org/wiki/Carbon" TargetMode="External"/><Relationship Id="rId14" Type="http://schemas.openxmlformats.org/officeDocument/2006/relationships/hyperlink" Target="https://en.wikipedia.org/wiki/Sodiu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Chemical_element"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hyperlink" Target="https://en.wikipedia.org/wiki/Chlorine" TargetMode="External"/><Relationship Id="rId4" Type="http://schemas.openxmlformats.org/officeDocument/2006/relationships/hyperlink" Target="https://en.wikipedia.org/wiki/Electronvol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Rectangle 7"/>
          <p:cNvSpPr/>
          <p:nvPr/>
        </p:nvSpPr>
        <p:spPr>
          <a:xfrm>
            <a:off x="0" y="1744852"/>
            <a:ext cx="11030550" cy="1785104"/>
          </a:xfrm>
          <a:prstGeom prst="rect">
            <a:avLst/>
          </a:prstGeom>
        </p:spPr>
        <p:txBody>
          <a:bodyPr wrap="square">
            <a:spAutoFit/>
          </a:bodyPr>
          <a:lstStyle/>
          <a:p>
            <a:r>
              <a:rPr lang="es-UY" sz="1700" dirty="0" smtClean="0">
                <a:latin typeface="Times New Roman" pitchFamily="18" charset="0"/>
                <a:cs typeface="Times New Roman" pitchFamily="18" charset="0"/>
              </a:rPr>
              <a:t>A grandes rasgos podemos reconocer tres clases fundamentales de fuerzas interatómicas: </a:t>
            </a:r>
          </a:p>
          <a:p>
            <a:pPr marL="342900" indent="-342900">
              <a:buFont typeface="+mj-lt"/>
              <a:buAutoNum type="arabicPeriod"/>
            </a:pPr>
            <a:r>
              <a:rPr lang="es-UY" sz="1700" b="1" dirty="0" smtClean="0">
                <a:solidFill>
                  <a:srgbClr val="2212EE"/>
                </a:solidFill>
                <a:latin typeface="Times New Roman" pitchFamily="18" charset="0"/>
                <a:cs typeface="Times New Roman" pitchFamily="18" charset="0"/>
              </a:rPr>
              <a:t>Cuando la distancia es muy pequeña todos los átomos se repelen mutuamente. </a:t>
            </a:r>
          </a:p>
          <a:p>
            <a:pPr marL="342900" indent="-342900">
              <a:buFont typeface="+mj-lt"/>
              <a:buAutoNum type="arabicPeriod"/>
            </a:pPr>
            <a:r>
              <a:rPr lang="es-UY" sz="1700" b="1" dirty="0" smtClean="0">
                <a:solidFill>
                  <a:srgbClr val="00B050"/>
                </a:solidFill>
                <a:latin typeface="Times New Roman" pitchFamily="18" charset="0"/>
                <a:cs typeface="Times New Roman" pitchFamily="18" charset="0"/>
              </a:rPr>
              <a:t>A distancias intermedias prevalecen fuerzas que dan lugar a enlaces químicos, que hacen que los átomos se mantienen unidos formando moléculas o estructuras mas complejas como cristales</a:t>
            </a:r>
            <a:r>
              <a:rPr lang="es-UY" sz="1700" dirty="0" smtClean="0">
                <a:latin typeface="Times New Roman" pitchFamily="18" charset="0"/>
                <a:cs typeface="Times New Roman" pitchFamily="18" charset="0"/>
              </a:rPr>
              <a:t>. </a:t>
            </a:r>
          </a:p>
          <a:p>
            <a:pPr marL="342900" indent="-342900">
              <a:buFont typeface="+mj-lt"/>
              <a:buAutoNum type="arabicPeriod"/>
            </a:pPr>
            <a:r>
              <a:rPr lang="es-UY" sz="1700" b="1" dirty="0" smtClean="0">
                <a:solidFill>
                  <a:srgbClr val="FF0000"/>
                </a:solidFill>
                <a:latin typeface="Times New Roman" pitchFamily="18" charset="0"/>
                <a:cs typeface="Times New Roman" pitchFamily="18" charset="0"/>
              </a:rPr>
              <a:t>Finalmente, a distancias muy grandes, todos los átomos y moléculas se atraen débilmente.</a:t>
            </a:r>
          </a:p>
          <a:p>
            <a:pPr marL="342900" indent="-342900"/>
            <a:endParaRPr lang="es-UY" sz="800" dirty="0" smtClean="0">
              <a:latin typeface="Times New Roman" pitchFamily="18" charset="0"/>
              <a:cs typeface="Times New Roman" pitchFamily="18" charset="0"/>
            </a:endParaRPr>
          </a:p>
          <a:p>
            <a:pPr marL="342900" indent="-342900"/>
            <a:r>
              <a:rPr lang="es-UY" sz="1700" dirty="0" smtClean="0">
                <a:latin typeface="Times New Roman" pitchFamily="18" charset="0"/>
                <a:cs typeface="Times New Roman" pitchFamily="18" charset="0"/>
              </a:rPr>
              <a:t>Como resultado la energía potencial de una molécula tiene la siguiente forma</a:t>
            </a:r>
          </a:p>
        </p:txBody>
      </p:sp>
      <p:sp>
        <p:nvSpPr>
          <p:cNvPr id="9" name="Title 1">
            <a:extLst>
              <a:ext uri="{FF2B5EF4-FFF2-40B4-BE49-F238E27FC236}">
                <a16:creationId xmlns:a16="http://schemas.microsoft.com/office/drawing/2014/main" xmlns="" id="{F61E6EC9-6CA4-421B-9C13-7B6C60105101}"/>
              </a:ext>
            </a:extLst>
          </p:cNvPr>
          <p:cNvSpPr txBox="1">
            <a:spLocks/>
          </p:cNvSpPr>
          <p:nvPr/>
        </p:nvSpPr>
        <p:spPr>
          <a:xfrm>
            <a:off x="0" y="1299414"/>
            <a:ext cx="8836732" cy="4537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2000" b="1" i="1" dirty="0" smtClean="0">
                <a:latin typeface="Times New Roman" pitchFamily="18" charset="0"/>
                <a:cs typeface="Times New Roman" pitchFamily="18" charset="0"/>
              </a:rPr>
              <a:t>El enlace químico y otras interacciones entre átomos</a:t>
            </a:r>
            <a:endParaRPr lang="en-US" sz="2000" b="1" i="1" dirty="0">
              <a:latin typeface="Times New Roman" pitchFamily="18" charset="0"/>
              <a:cs typeface="Times New Roman" pitchFamily="18" charset="0"/>
            </a:endParaRPr>
          </a:p>
        </p:txBody>
      </p:sp>
      <p:grpSp>
        <p:nvGrpSpPr>
          <p:cNvPr id="7" name="Group 6"/>
          <p:cNvGrpSpPr/>
          <p:nvPr/>
        </p:nvGrpSpPr>
        <p:grpSpPr>
          <a:xfrm>
            <a:off x="4340994" y="3619098"/>
            <a:ext cx="5563400" cy="2731484"/>
            <a:chOff x="4340994" y="3619098"/>
            <a:chExt cx="5563400" cy="2731484"/>
          </a:xfrm>
        </p:grpSpPr>
        <p:pic>
          <p:nvPicPr>
            <p:cNvPr id="70658" name="Picture 2"/>
            <p:cNvPicPr>
              <a:picLocks noChangeAspect="1" noChangeArrowheads="1"/>
            </p:cNvPicPr>
            <p:nvPr/>
          </p:nvPicPr>
          <p:blipFill>
            <a:blip r:embed="rId2"/>
            <a:srcRect l="6629" t="1155"/>
            <a:stretch>
              <a:fillRect/>
            </a:stretch>
          </p:blipFill>
          <p:spPr bwMode="auto">
            <a:xfrm>
              <a:off x="4783754" y="3619098"/>
              <a:ext cx="5120640" cy="2731484"/>
            </a:xfrm>
            <a:prstGeom prst="rect">
              <a:avLst/>
            </a:prstGeom>
            <a:noFill/>
            <a:ln w="9525">
              <a:noFill/>
              <a:miter lim="800000"/>
              <a:headEnd/>
              <a:tailEnd/>
            </a:ln>
            <a:effectLst/>
          </p:spPr>
        </p:pic>
        <p:sp>
          <p:nvSpPr>
            <p:cNvPr id="5" name="TextBox 4"/>
            <p:cNvSpPr txBox="1"/>
            <p:nvPr/>
          </p:nvSpPr>
          <p:spPr>
            <a:xfrm>
              <a:off x="4340994" y="4061861"/>
              <a:ext cx="325730"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V</a:t>
              </a:r>
              <a:endParaRPr lang="en-US" i="1" dirty="0">
                <a:latin typeface="Times New Roman" pitchFamily="18" charset="0"/>
                <a:cs typeface="Times New Roman" pitchFamily="18" charset="0"/>
              </a:endParaRPr>
            </a:p>
          </p:txBody>
        </p:sp>
      </p:grpSp>
      <p:sp>
        <p:nvSpPr>
          <p:cNvPr id="10" name="Oval 9"/>
          <p:cNvSpPr/>
          <p:nvPr/>
        </p:nvSpPr>
        <p:spPr>
          <a:xfrm rot="21189960">
            <a:off x="7794862" y="5014762"/>
            <a:ext cx="1897778" cy="327256"/>
          </a:xfrm>
          <a:prstGeom prst="ellipse">
            <a:avLst/>
          </a:prstGeom>
          <a:noFill/>
          <a:ln w="444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4530845">
            <a:off x="4538244" y="4272980"/>
            <a:ext cx="1060924" cy="226466"/>
          </a:xfrm>
          <a:prstGeom prst="ellipse">
            <a:avLst/>
          </a:prstGeom>
          <a:noFill/>
          <a:ln w="44450">
            <a:solidFill>
              <a:srgbClr val="2212E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137749" y="5601662"/>
            <a:ext cx="1857377" cy="558272"/>
          </a:xfrm>
          <a:prstGeom prst="ellipse">
            <a:avLst/>
          </a:prstGeom>
          <a:noFill/>
          <a:ln w="444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757604"/>
            <a:ext cx="9905999" cy="646331"/>
          </a:xfrm>
          <a:prstGeom prst="rect">
            <a:avLst/>
          </a:prstGeom>
        </p:spPr>
        <p:txBody>
          <a:bodyPr wrap="square">
            <a:spAutoFit/>
          </a:bodyPr>
          <a:lstStyle/>
          <a:p>
            <a:r>
              <a:rPr lang="es-ES" sz="3600" b="1" dirty="0" smtClean="0">
                <a:solidFill>
                  <a:srgbClr val="FF0000"/>
                </a:solidFill>
                <a:effectLst>
                  <a:outerShdw blurRad="38100" dist="38100" dir="2700000" algn="tl">
                    <a:srgbClr val="000000">
                      <a:alpha val="43137"/>
                    </a:srgbClr>
                  </a:outerShdw>
                </a:effectLst>
              </a:rPr>
              <a:t>CAPITULO VII: </a:t>
            </a:r>
            <a:r>
              <a:rPr lang="es-ES" sz="3600" b="1" dirty="0" smtClean="0">
                <a:solidFill>
                  <a:srgbClr val="FF0000"/>
                </a:solidFill>
              </a:rPr>
              <a:t>FÍSICA MOLECULAR </a:t>
            </a:r>
            <a:endParaRPr lang="es-ES" sz="3600" b="1" dirty="0" smtClean="0">
              <a:solidFill>
                <a:srgbClr val="FF0000"/>
              </a:solidFill>
              <a:effectLst>
                <a:outerShdw blurRad="38100" dist="38100" dir="2700000" algn="tl">
                  <a:srgbClr val="000000">
                    <a:alpha val="43137"/>
                  </a:srgbClr>
                </a:outerShdw>
              </a:effectLst>
            </a:endParaRPr>
          </a:p>
        </p:txBody>
      </p:sp>
      <p:sp>
        <p:nvSpPr>
          <p:cNvPr id="14" name="TextBox 13"/>
          <p:cNvSpPr txBox="1"/>
          <p:nvPr/>
        </p:nvSpPr>
        <p:spPr>
          <a:xfrm>
            <a:off x="0" y="180404"/>
            <a:ext cx="1693797" cy="646331"/>
          </a:xfrm>
          <a:prstGeom prst="rect">
            <a:avLst/>
          </a:prstGeom>
          <a:noFill/>
        </p:spPr>
        <p:txBody>
          <a:bodyPr wrap="none" rtlCol="0">
            <a:spAutoFit/>
          </a:bodyPr>
          <a:lstStyle/>
          <a:p>
            <a:r>
              <a:rPr lang="es-UY" sz="3600" b="1" dirty="0" smtClean="0"/>
              <a:t>REPASO</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linds(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linds(horizont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linds(horizontal)">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linds(horizontal)">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ppt_x"/>
                                          </p:val>
                                        </p:tav>
                                        <p:tav tm="100000">
                                          <p:val>
                                            <p:strVal val="#ppt_x"/>
                                          </p:val>
                                        </p:tav>
                                      </p:tavLst>
                                    </p:anim>
                                    <p:anim calcmode="lin" valueType="num">
                                      <p:cBhvr additive="base">
                                        <p:cTn id="5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animBg="1"/>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26511"/>
            <a:ext cx="11463680" cy="2431435"/>
          </a:xfrm>
          <a:prstGeom prst="rect">
            <a:avLst/>
          </a:prstGeom>
        </p:spPr>
        <p:txBody>
          <a:bodyPr wrap="square">
            <a:spAutoFit/>
          </a:bodyPr>
          <a:lstStyle/>
          <a:p>
            <a:r>
              <a:rPr lang="es-ES" sz="1700" dirty="0" smtClean="0"/>
              <a:t>Como ya hemos visto, podemos considerar a esta energía como una especie de energía potencial de repulsión, que aumenta rápidamente a medida que tratamos de forzar a los iones a que se acerquen.</a:t>
            </a:r>
            <a:br>
              <a:rPr lang="es-ES" sz="1700" dirty="0" smtClean="0"/>
            </a:br>
            <a:endParaRPr lang="es-ES" sz="800" dirty="0" smtClean="0"/>
          </a:p>
          <a:p>
            <a:r>
              <a:rPr lang="es-ES" sz="1700" dirty="0" smtClean="0"/>
              <a:t>En resumen, cuando los iones están muy separados, se atraen entre sí, y cuando están demasiado juntos, se repelen; en el medio debe haber una posición de equilibrio donde las fuerzas de atracción y repulsión están equilibradas. </a:t>
            </a:r>
          </a:p>
          <a:p>
            <a:endParaRPr lang="es-ES" sz="800" dirty="0" smtClean="0"/>
          </a:p>
          <a:p>
            <a:r>
              <a:rPr lang="es-ES" sz="1700" dirty="0" smtClean="0"/>
              <a:t>Es esta posición de equilibrio la que determina el tamaño de una molécula iónica.</a:t>
            </a:r>
          </a:p>
          <a:p>
            <a:r>
              <a:rPr lang="es-ES" sz="1700" dirty="0" smtClean="0"/>
              <a:t>La figura 9.19 de </a:t>
            </a:r>
            <a:r>
              <a:rPr lang="es-ES" sz="1700" dirty="0" err="1" smtClean="0"/>
              <a:t>Krane</a:t>
            </a:r>
            <a:r>
              <a:rPr lang="es-ES" sz="1700" dirty="0" smtClean="0"/>
              <a:t> muestra la energía de la molécula de </a:t>
            </a:r>
            <a:r>
              <a:rPr lang="es-ES" sz="1700" dirty="0" err="1" smtClean="0"/>
              <a:t>NaCl</a:t>
            </a:r>
            <a:r>
              <a:rPr lang="es-ES" sz="1700" dirty="0" smtClean="0"/>
              <a:t> en función de la distancia de separación entre los núcleos.</a:t>
            </a:r>
          </a:p>
          <a:p>
            <a:r>
              <a:rPr lang="es-ES" sz="1700" dirty="0" smtClean="0"/>
              <a:t>Tomando el punto cero de energía como referencia los átomos neutros, podemos separar la energía molecular en tres términos: </a:t>
            </a:r>
          </a:p>
          <a:p>
            <a:pPr marL="400050" indent="-400050">
              <a:buAutoNum type="romanUcParenR"/>
            </a:pPr>
            <a:r>
              <a:rPr lang="es-ES" sz="1700" dirty="0" smtClean="0"/>
              <a:t>la constante ΔE = 1,53 eV, que representa la diferencia de energía entre los iones y los átomos neutros; </a:t>
            </a:r>
          </a:p>
        </p:txBody>
      </p:sp>
      <p:pic>
        <p:nvPicPr>
          <p:cNvPr id="3" name="Picture 2"/>
          <p:cNvPicPr>
            <a:picLocks noChangeAspect="1" noChangeArrowheads="1"/>
          </p:cNvPicPr>
          <p:nvPr/>
        </p:nvPicPr>
        <p:blipFill>
          <a:blip r:embed="rId2"/>
          <a:srcRect t="20134" b="12081"/>
          <a:stretch>
            <a:fillRect/>
          </a:stretch>
        </p:blipFill>
        <p:spPr bwMode="auto">
          <a:xfrm>
            <a:off x="7513821" y="3301475"/>
            <a:ext cx="3657600" cy="2473692"/>
          </a:xfrm>
          <a:prstGeom prst="rect">
            <a:avLst/>
          </a:prstGeom>
          <a:noFill/>
          <a:ln w="9525">
            <a:noFill/>
            <a:miter lim="800000"/>
            <a:headEnd/>
            <a:tailEnd/>
          </a:ln>
          <a:effectLst/>
        </p:spPr>
      </p:pic>
      <p:sp>
        <p:nvSpPr>
          <p:cNvPr id="5" name="Rectangle 4"/>
          <p:cNvSpPr/>
          <p:nvPr/>
        </p:nvSpPr>
        <p:spPr>
          <a:xfrm>
            <a:off x="0" y="3862149"/>
            <a:ext cx="11492564" cy="1400383"/>
          </a:xfrm>
          <a:prstGeom prst="rect">
            <a:avLst/>
          </a:prstGeom>
        </p:spPr>
        <p:txBody>
          <a:bodyPr wrap="square">
            <a:spAutoFit/>
          </a:bodyPr>
          <a:lstStyle/>
          <a:p>
            <a:pPr marL="400050" indent="-400050"/>
            <a:r>
              <a:rPr lang="es-ES" sz="1700" dirty="0" smtClean="0"/>
              <a:t>III)   y la UR de “repulsión” de Pauli, que se representa en la Figura 9.19 como </a:t>
            </a:r>
            <a:br>
              <a:rPr lang="es-ES" sz="1700" dirty="0" smtClean="0"/>
            </a:br>
            <a:r>
              <a:rPr lang="es-ES" sz="1700" dirty="0" smtClean="0"/>
              <a:t>una energía potencial que aumenta rápidamente para R pequeños </a:t>
            </a:r>
          </a:p>
          <a:p>
            <a:pPr marL="400050" indent="-400050"/>
            <a:r>
              <a:rPr lang="es-ES" sz="1700" dirty="0" smtClean="0"/>
              <a:t>        y cae a 0 para valores de R que exceden la suma de los radios iónicos, en cuyo </a:t>
            </a:r>
            <a:br>
              <a:rPr lang="es-ES" sz="1700" dirty="0" smtClean="0"/>
            </a:br>
            <a:r>
              <a:rPr lang="es-ES" sz="1700" dirty="0" smtClean="0"/>
              <a:t>punto las capas de electrones ya no se superponen y no se produce la repulsión </a:t>
            </a:r>
            <a:br>
              <a:rPr lang="es-ES" sz="1700" dirty="0" smtClean="0"/>
            </a:br>
            <a:r>
              <a:rPr lang="es-ES" sz="1700" dirty="0" smtClean="0"/>
              <a:t>de Pauli.</a:t>
            </a:r>
          </a:p>
        </p:txBody>
      </p:sp>
      <p:grpSp>
        <p:nvGrpSpPr>
          <p:cNvPr id="9" name="Group 8"/>
          <p:cNvGrpSpPr/>
          <p:nvPr/>
        </p:nvGrpSpPr>
        <p:grpSpPr>
          <a:xfrm>
            <a:off x="-1" y="3390511"/>
            <a:ext cx="10453037" cy="690602"/>
            <a:chOff x="-1" y="3390511"/>
            <a:chExt cx="10453037" cy="690602"/>
          </a:xfrm>
        </p:grpSpPr>
        <p:sp>
          <p:nvSpPr>
            <p:cNvPr id="4" name="Rectangle 3"/>
            <p:cNvSpPr/>
            <p:nvPr/>
          </p:nvSpPr>
          <p:spPr>
            <a:xfrm>
              <a:off x="-1" y="3390511"/>
              <a:ext cx="7372953" cy="353943"/>
            </a:xfrm>
            <a:prstGeom prst="rect">
              <a:avLst/>
            </a:prstGeom>
          </p:spPr>
          <p:txBody>
            <a:bodyPr wrap="square">
              <a:spAutoFit/>
            </a:bodyPr>
            <a:lstStyle/>
            <a:p>
              <a:pPr marL="400050" indent="-400050"/>
              <a:r>
                <a:rPr lang="es-ES" sz="1700" dirty="0" smtClean="0"/>
                <a:t>II)    la atracción de Coulomb U</a:t>
              </a:r>
              <a:r>
                <a:rPr lang="es-ES" sz="1700" baseline="-25000" dirty="0" smtClean="0"/>
                <a:t>C</a:t>
              </a:r>
              <a:r>
                <a:rPr lang="es-ES" sz="1700" dirty="0" smtClean="0"/>
                <a:t> entre los iones ( = </a:t>
              </a:r>
              <a:r>
                <a:rPr lang="es-ES" sz="1700" b="1" dirty="0" smtClean="0">
                  <a:solidFill>
                    <a:srgbClr val="FF0000"/>
                  </a:solidFill>
                </a:rPr>
                <a:t>-1,53 eV para R </a:t>
              </a:r>
              <a:r>
                <a:rPr lang="es-ES" sz="1700" b="1" dirty="0" smtClean="0">
                  <a:solidFill>
                    <a:srgbClr val="FF0000"/>
                  </a:solidFill>
                  <a:cs typeface="Times New Roman"/>
                </a:rPr>
                <a:t>= 0,941 </a:t>
              </a:r>
              <a:r>
                <a:rPr lang="es-ES" sz="1700" b="1" dirty="0" err="1" smtClean="0">
                  <a:solidFill>
                    <a:srgbClr val="FF0000"/>
                  </a:solidFill>
                  <a:cs typeface="Times New Roman"/>
                </a:rPr>
                <a:t>nm</a:t>
              </a:r>
              <a:r>
                <a:rPr lang="es-ES" sz="1700" dirty="0" smtClean="0">
                  <a:cs typeface="Times New Roman"/>
                </a:rPr>
                <a:t>)</a:t>
              </a:r>
              <a:r>
                <a:rPr lang="es-ES" sz="1700" dirty="0" smtClean="0"/>
                <a:t>; </a:t>
              </a:r>
            </a:p>
          </p:txBody>
        </p:sp>
        <p:cxnSp>
          <p:nvCxnSpPr>
            <p:cNvPr id="7" name="Straight Arrow Connector 6"/>
            <p:cNvCxnSpPr/>
            <p:nvPr/>
          </p:nvCxnSpPr>
          <p:spPr>
            <a:xfrm rot="16200000" flipH="1">
              <a:off x="10241281" y="3869357"/>
              <a:ext cx="413886" cy="962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9644514" y="3657600"/>
              <a:ext cx="702645" cy="39463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9625" y="3761873"/>
            <a:ext cx="11492564" cy="2408094"/>
            <a:chOff x="9625" y="3761873"/>
            <a:chExt cx="11492564" cy="2408094"/>
          </a:xfrm>
        </p:grpSpPr>
        <p:cxnSp>
          <p:nvCxnSpPr>
            <p:cNvPr id="10" name="Straight Arrow Connector 9"/>
            <p:cNvCxnSpPr/>
            <p:nvPr/>
          </p:nvCxnSpPr>
          <p:spPr>
            <a:xfrm rot="5400000" flipH="1" flipV="1">
              <a:off x="8526380" y="5754250"/>
              <a:ext cx="413886" cy="9625"/>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604985" y="3761873"/>
              <a:ext cx="885524" cy="28709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625" y="5816024"/>
              <a:ext cx="11492564" cy="353943"/>
            </a:xfrm>
            <a:prstGeom prst="rect">
              <a:avLst/>
            </a:prstGeom>
          </p:spPr>
          <p:txBody>
            <a:bodyPr wrap="square">
              <a:spAutoFit/>
            </a:bodyPr>
            <a:lstStyle/>
            <a:p>
              <a:r>
                <a:rPr lang="es-ES" sz="1700" spc="-30" dirty="0" smtClean="0">
                  <a:solidFill>
                    <a:srgbClr val="00B050"/>
                  </a:solidFill>
                </a:rPr>
                <a:t>La suma de estos tres términos da la energía molecular de </a:t>
              </a:r>
              <a:r>
                <a:rPr lang="es-ES" sz="1700" spc="-30" dirty="0" err="1" smtClean="0">
                  <a:solidFill>
                    <a:srgbClr val="00B050"/>
                  </a:solidFill>
                </a:rPr>
                <a:t>NaCl</a:t>
              </a:r>
              <a:r>
                <a:rPr lang="es-ES" sz="1700" spc="-30" dirty="0" smtClean="0">
                  <a:solidFill>
                    <a:srgbClr val="00B050"/>
                  </a:solidFill>
                </a:rPr>
                <a:t>, que muestra un mínimo para la separación de equilibrio </a:t>
              </a:r>
              <a:r>
                <a:rPr lang="es-ES" sz="1700" spc="-30" dirty="0" err="1" smtClean="0">
                  <a:solidFill>
                    <a:srgbClr val="00B050"/>
                  </a:solidFill>
                </a:rPr>
                <a:t>R</a:t>
              </a:r>
              <a:r>
                <a:rPr lang="es-ES" sz="1700" spc="-30" baseline="-25000" dirty="0" err="1" smtClean="0">
                  <a:solidFill>
                    <a:srgbClr val="00B050"/>
                  </a:solidFill>
                </a:rPr>
                <a:t>eq</a:t>
              </a:r>
              <a:r>
                <a:rPr lang="es-ES" sz="1700" spc="-30" dirty="0" smtClean="0">
                  <a:solidFill>
                    <a:srgbClr val="00B050"/>
                  </a:solidFill>
                </a:rPr>
                <a:t>= 0,236 </a:t>
              </a:r>
              <a:r>
                <a:rPr lang="es-ES" sz="1700" spc="-30" dirty="0" err="1" smtClean="0">
                  <a:solidFill>
                    <a:srgbClr val="00B050"/>
                  </a:solidFill>
                </a:rPr>
                <a:t>nm</a:t>
              </a:r>
              <a:r>
                <a:rPr lang="es-ES" sz="1700" spc="-30" dirty="0" smtClean="0">
                  <a:solidFill>
                    <a:srgbClr val="00B050"/>
                  </a:solidFill>
                </a:rPr>
                <a:t>.</a:t>
              </a:r>
            </a:p>
          </p:txBody>
        </p:sp>
      </p:grpSp>
      <p:grpSp>
        <p:nvGrpSpPr>
          <p:cNvPr id="16" name="Group 15"/>
          <p:cNvGrpSpPr/>
          <p:nvPr/>
        </p:nvGrpSpPr>
        <p:grpSpPr>
          <a:xfrm>
            <a:off x="9625" y="5390148"/>
            <a:ext cx="11492564" cy="1368679"/>
            <a:chOff x="9625" y="5409398"/>
            <a:chExt cx="11492564" cy="1368679"/>
          </a:xfrm>
        </p:grpSpPr>
        <p:sp>
          <p:nvSpPr>
            <p:cNvPr id="11" name="Oval 10"/>
            <p:cNvSpPr/>
            <p:nvPr/>
          </p:nvSpPr>
          <p:spPr>
            <a:xfrm>
              <a:off x="7526956" y="5409398"/>
              <a:ext cx="1557689" cy="28709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5" name="Rectangle 14"/>
            <p:cNvSpPr/>
            <p:nvPr/>
          </p:nvSpPr>
          <p:spPr>
            <a:xfrm>
              <a:off x="9625" y="6162524"/>
              <a:ext cx="11492564" cy="615553"/>
            </a:xfrm>
            <a:prstGeom prst="rect">
              <a:avLst/>
            </a:prstGeom>
          </p:spPr>
          <p:txBody>
            <a:bodyPr wrap="square">
              <a:spAutoFit/>
            </a:bodyPr>
            <a:lstStyle/>
            <a:p>
              <a:r>
                <a:rPr lang="es-ES" sz="1700" dirty="0" smtClean="0">
                  <a:solidFill>
                    <a:srgbClr val="00B050"/>
                  </a:solidFill>
                </a:rPr>
                <a:t>A esa distancia la energía es −4,26 eV, por lo que la energía de enlace o energía de disociación (la energía necesaria para dividir la molécula en átomos neutros) es 4,26 eV.</a:t>
              </a:r>
              <a:endParaRPr lang="en-US" sz="1700" dirty="0">
                <a:solidFill>
                  <a:srgbClr val="00B05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checkerboard(across)">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heckerboard(across)">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blinds(horizontal)">
                                      <p:cBhvr>
                                        <p:cTn id="47" dur="500"/>
                                        <p:tgtEl>
                                          <p:spTgt spid="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Effect transition="in" filter="blinds(horizontal)">
                                      <p:cBhvr>
                                        <p:cTn id="52" dur="500"/>
                                        <p:tgtEl>
                                          <p:spTgt spid="5">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checkerboard(across)">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9" name="Picture 7" descr="File:Figure 02 01 10.jpg - Wikimedia Commons"/>
          <p:cNvPicPr>
            <a:picLocks noChangeAspect="1" noChangeArrowheads="1"/>
          </p:cNvPicPr>
          <p:nvPr/>
        </p:nvPicPr>
        <p:blipFill>
          <a:blip r:embed="rId2"/>
          <a:srcRect r="79193"/>
          <a:stretch>
            <a:fillRect/>
          </a:stretch>
        </p:blipFill>
        <p:spPr bwMode="auto">
          <a:xfrm>
            <a:off x="492461" y="1201954"/>
            <a:ext cx="951328" cy="1005840"/>
          </a:xfrm>
          <a:prstGeom prst="rect">
            <a:avLst/>
          </a:prstGeom>
          <a:noFill/>
        </p:spPr>
      </p:pic>
      <p:sp>
        <p:nvSpPr>
          <p:cNvPr id="34" name="TextBox 33"/>
          <p:cNvSpPr txBox="1"/>
          <p:nvPr/>
        </p:nvSpPr>
        <p:spPr>
          <a:xfrm>
            <a:off x="306404" y="787621"/>
            <a:ext cx="9073318" cy="353943"/>
          </a:xfrm>
          <a:prstGeom prst="rect">
            <a:avLst/>
          </a:prstGeom>
          <a:noFill/>
        </p:spPr>
        <p:txBody>
          <a:bodyPr wrap="none" rtlCol="0">
            <a:spAutoFit/>
          </a:bodyPr>
          <a:lstStyle/>
          <a:p>
            <a:r>
              <a:rPr lang="es-UY" sz="1700" dirty="0" smtClean="0"/>
              <a:t>Resumiendo la formación de una molécula de </a:t>
            </a:r>
            <a:r>
              <a:rPr lang="es-UY" sz="1700" dirty="0" err="1" smtClean="0"/>
              <a:t>NaCl</a:t>
            </a:r>
            <a:r>
              <a:rPr lang="es-UY" sz="1700" dirty="0" smtClean="0"/>
              <a:t> la podemos pensar como que ocurre en dos etapas:</a:t>
            </a:r>
            <a:endParaRPr lang="en-US" sz="1700" dirty="0"/>
          </a:p>
        </p:txBody>
      </p:sp>
      <p:sp>
        <p:nvSpPr>
          <p:cNvPr id="35" name="Rectangle 34"/>
          <p:cNvSpPr/>
          <p:nvPr/>
        </p:nvSpPr>
        <p:spPr>
          <a:xfrm rot="1503917">
            <a:off x="914406" y="1193533"/>
            <a:ext cx="567890" cy="125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7" descr="File:Figure 02 01 10.jpg - Wikimedia Commons"/>
          <p:cNvPicPr>
            <a:picLocks noChangeAspect="1" noChangeArrowheads="1"/>
          </p:cNvPicPr>
          <p:nvPr/>
        </p:nvPicPr>
        <p:blipFill>
          <a:blip r:embed="rId2"/>
          <a:srcRect l="5439" t="24043" r="84455" b="28110"/>
          <a:stretch>
            <a:fillRect/>
          </a:stretch>
        </p:blipFill>
        <p:spPr bwMode="auto">
          <a:xfrm>
            <a:off x="3927061" y="1443789"/>
            <a:ext cx="462012" cy="481263"/>
          </a:xfrm>
          <a:prstGeom prst="rect">
            <a:avLst/>
          </a:prstGeom>
          <a:noFill/>
        </p:spPr>
      </p:pic>
      <p:grpSp>
        <p:nvGrpSpPr>
          <p:cNvPr id="42" name="Group 41"/>
          <p:cNvGrpSpPr/>
          <p:nvPr/>
        </p:nvGrpSpPr>
        <p:grpSpPr>
          <a:xfrm>
            <a:off x="4408323" y="1530416"/>
            <a:ext cx="429127" cy="369332"/>
            <a:chOff x="3407323" y="1530416"/>
            <a:chExt cx="429127" cy="369332"/>
          </a:xfrm>
        </p:grpSpPr>
        <p:sp>
          <p:nvSpPr>
            <p:cNvPr id="40" name="TextBox 39"/>
            <p:cNvSpPr txBox="1"/>
            <p:nvPr/>
          </p:nvSpPr>
          <p:spPr>
            <a:xfrm>
              <a:off x="3407323" y="1530416"/>
              <a:ext cx="314510" cy="369332"/>
            </a:xfrm>
            <a:prstGeom prst="rect">
              <a:avLst/>
            </a:prstGeom>
            <a:noFill/>
          </p:spPr>
          <p:txBody>
            <a:bodyPr wrap="none" rtlCol="0">
              <a:spAutoFit/>
            </a:bodyPr>
            <a:lstStyle/>
            <a:p>
              <a:r>
                <a:rPr lang="es-UY" b="1" dirty="0" smtClean="0"/>
                <a:t>+</a:t>
              </a:r>
              <a:endParaRPr lang="en-US" b="1" dirty="0"/>
            </a:p>
          </p:txBody>
        </p:sp>
        <p:pic>
          <p:nvPicPr>
            <p:cNvPr id="41" name="Picture 7" descr="File:Figure 02 01 10.jpg - Wikimedia Commons"/>
            <p:cNvPicPr>
              <a:picLocks noChangeAspect="1" noChangeArrowheads="1"/>
            </p:cNvPicPr>
            <p:nvPr/>
          </p:nvPicPr>
          <p:blipFill>
            <a:blip r:embed="rId2"/>
            <a:srcRect l="8055" r="89723" b="85088"/>
            <a:stretch>
              <a:fillRect/>
            </a:stretch>
          </p:blipFill>
          <p:spPr bwMode="auto">
            <a:xfrm>
              <a:off x="3734850" y="1640706"/>
              <a:ext cx="101600" cy="149994"/>
            </a:xfrm>
            <a:prstGeom prst="rect">
              <a:avLst/>
            </a:prstGeom>
            <a:noFill/>
          </p:spPr>
        </p:pic>
      </p:grpSp>
      <p:sp>
        <p:nvSpPr>
          <p:cNvPr id="43" name="TextBox 42"/>
          <p:cNvSpPr txBox="1"/>
          <p:nvPr/>
        </p:nvSpPr>
        <p:spPr>
          <a:xfrm>
            <a:off x="1443788" y="1443787"/>
            <a:ext cx="1751798" cy="584775"/>
          </a:xfrm>
          <a:prstGeom prst="rect">
            <a:avLst/>
          </a:prstGeom>
          <a:noFill/>
        </p:spPr>
        <p:txBody>
          <a:bodyPr wrap="square" rtlCol="0">
            <a:spAutoFit/>
          </a:bodyPr>
          <a:lstStyle/>
          <a:p>
            <a:r>
              <a:rPr lang="es-UY" b="1" dirty="0" smtClean="0">
                <a:solidFill>
                  <a:srgbClr val="FF0000"/>
                </a:solidFill>
              </a:rPr>
              <a:t>+</a:t>
            </a:r>
            <a:r>
              <a:rPr lang="es-UY" sz="1400" b="1" dirty="0" smtClean="0">
                <a:solidFill>
                  <a:srgbClr val="FF0000"/>
                </a:solidFill>
              </a:rPr>
              <a:t> energía de </a:t>
            </a:r>
          </a:p>
          <a:p>
            <a:r>
              <a:rPr lang="es-UY" sz="1400" b="1" dirty="0" smtClean="0">
                <a:solidFill>
                  <a:srgbClr val="FF0000"/>
                </a:solidFill>
              </a:rPr>
              <a:t>ionización = 5.14 eV</a:t>
            </a:r>
            <a:endParaRPr lang="en-US" sz="1400" b="1" dirty="0">
              <a:solidFill>
                <a:srgbClr val="FF0000"/>
              </a:solidFill>
            </a:endParaRPr>
          </a:p>
        </p:txBody>
      </p:sp>
      <p:pic>
        <p:nvPicPr>
          <p:cNvPr id="44" name="Picture 7" descr="File:Figure 02 01 10.jpg - Wikimedia Commons"/>
          <p:cNvPicPr>
            <a:picLocks noChangeAspect="1" noChangeArrowheads="1"/>
          </p:cNvPicPr>
          <p:nvPr/>
        </p:nvPicPr>
        <p:blipFill>
          <a:blip r:embed="rId2"/>
          <a:srcRect r="53929"/>
          <a:stretch>
            <a:fillRect/>
          </a:stretch>
        </p:blipFill>
        <p:spPr bwMode="auto">
          <a:xfrm>
            <a:off x="569462" y="4455270"/>
            <a:ext cx="2106361" cy="1005840"/>
          </a:xfrm>
          <a:prstGeom prst="rect">
            <a:avLst/>
          </a:prstGeom>
          <a:noFill/>
        </p:spPr>
      </p:pic>
      <p:grpSp>
        <p:nvGrpSpPr>
          <p:cNvPr id="45" name="Group 44"/>
          <p:cNvGrpSpPr/>
          <p:nvPr/>
        </p:nvGrpSpPr>
        <p:grpSpPr>
          <a:xfrm>
            <a:off x="807150" y="2549090"/>
            <a:ext cx="400870" cy="369332"/>
            <a:chOff x="3734850" y="1549666"/>
            <a:chExt cx="400870" cy="369332"/>
          </a:xfrm>
        </p:grpSpPr>
        <p:sp>
          <p:nvSpPr>
            <p:cNvPr id="46" name="TextBox 45"/>
            <p:cNvSpPr txBox="1"/>
            <p:nvPr/>
          </p:nvSpPr>
          <p:spPr>
            <a:xfrm>
              <a:off x="3821210" y="1549666"/>
              <a:ext cx="314510" cy="369332"/>
            </a:xfrm>
            <a:prstGeom prst="rect">
              <a:avLst/>
            </a:prstGeom>
            <a:noFill/>
          </p:spPr>
          <p:txBody>
            <a:bodyPr wrap="none" rtlCol="0">
              <a:spAutoFit/>
            </a:bodyPr>
            <a:lstStyle/>
            <a:p>
              <a:r>
                <a:rPr lang="es-UY" b="1" dirty="0" smtClean="0"/>
                <a:t>+</a:t>
              </a:r>
              <a:endParaRPr lang="en-US" b="1" dirty="0"/>
            </a:p>
          </p:txBody>
        </p:sp>
        <p:pic>
          <p:nvPicPr>
            <p:cNvPr id="47" name="Picture 7" descr="File:Figure 02 01 10.jpg - Wikimedia Commons"/>
            <p:cNvPicPr>
              <a:picLocks noChangeAspect="1" noChangeArrowheads="1"/>
            </p:cNvPicPr>
            <p:nvPr/>
          </p:nvPicPr>
          <p:blipFill>
            <a:blip r:embed="rId2"/>
            <a:srcRect l="8055" r="89723" b="85088"/>
            <a:stretch>
              <a:fillRect/>
            </a:stretch>
          </p:blipFill>
          <p:spPr bwMode="auto">
            <a:xfrm>
              <a:off x="3734850" y="1640706"/>
              <a:ext cx="101600" cy="149994"/>
            </a:xfrm>
            <a:prstGeom prst="rect">
              <a:avLst/>
            </a:prstGeom>
            <a:noFill/>
          </p:spPr>
        </p:pic>
      </p:grpSp>
      <p:pic>
        <p:nvPicPr>
          <p:cNvPr id="48" name="Picture 7" descr="File:Figure 02 01 10.jpg - Wikimedia Commons"/>
          <p:cNvPicPr>
            <a:picLocks noChangeAspect="1" noChangeArrowheads="1"/>
          </p:cNvPicPr>
          <p:nvPr/>
        </p:nvPicPr>
        <p:blipFill>
          <a:blip r:embed="rId2"/>
          <a:srcRect l="25053" r="53684"/>
          <a:stretch>
            <a:fillRect/>
          </a:stretch>
        </p:blipFill>
        <p:spPr bwMode="auto">
          <a:xfrm>
            <a:off x="1289785" y="2211004"/>
            <a:ext cx="972152" cy="1005840"/>
          </a:xfrm>
          <a:prstGeom prst="rect">
            <a:avLst/>
          </a:prstGeom>
          <a:noFill/>
        </p:spPr>
      </p:pic>
      <p:pic>
        <p:nvPicPr>
          <p:cNvPr id="51" name="Picture 7" descr="File:Figure 02 01 10.jpg - Wikimedia Commons"/>
          <p:cNvPicPr>
            <a:picLocks noChangeAspect="1" noChangeArrowheads="1"/>
          </p:cNvPicPr>
          <p:nvPr/>
        </p:nvPicPr>
        <p:blipFill>
          <a:blip r:embed="rId2"/>
          <a:srcRect l="45474" r="44631"/>
          <a:stretch>
            <a:fillRect/>
          </a:stretch>
        </p:blipFill>
        <p:spPr bwMode="auto">
          <a:xfrm>
            <a:off x="3224452" y="1190724"/>
            <a:ext cx="452387" cy="1005840"/>
          </a:xfrm>
          <a:prstGeom prst="rect">
            <a:avLst/>
          </a:prstGeom>
          <a:noFill/>
        </p:spPr>
      </p:pic>
      <p:pic>
        <p:nvPicPr>
          <p:cNvPr id="52" name="Picture 7" descr="File:Figure 02 01 10.jpg - Wikimedia Commons"/>
          <p:cNvPicPr>
            <a:picLocks noChangeAspect="1" noChangeArrowheads="1"/>
          </p:cNvPicPr>
          <p:nvPr/>
        </p:nvPicPr>
        <p:blipFill>
          <a:blip r:embed="rId2"/>
          <a:srcRect l="45474" r="44631"/>
          <a:stretch>
            <a:fillRect/>
          </a:stretch>
        </p:blipFill>
        <p:spPr bwMode="auto">
          <a:xfrm>
            <a:off x="3193974" y="2093895"/>
            <a:ext cx="452387" cy="1005840"/>
          </a:xfrm>
          <a:prstGeom prst="rect">
            <a:avLst/>
          </a:prstGeom>
          <a:noFill/>
        </p:spPr>
      </p:pic>
      <p:pic>
        <p:nvPicPr>
          <p:cNvPr id="54" name="Picture 7" descr="File:Figure 02 01 10.jpg - Wikimedia Commons"/>
          <p:cNvPicPr>
            <a:picLocks noChangeAspect="1" noChangeArrowheads="1"/>
          </p:cNvPicPr>
          <p:nvPr/>
        </p:nvPicPr>
        <p:blipFill>
          <a:blip r:embed="rId2"/>
          <a:srcRect l="75790"/>
          <a:stretch>
            <a:fillRect/>
          </a:stretch>
        </p:blipFill>
        <p:spPr bwMode="auto">
          <a:xfrm>
            <a:off x="3638349" y="2211002"/>
            <a:ext cx="1106875" cy="1005840"/>
          </a:xfrm>
          <a:prstGeom prst="rect">
            <a:avLst/>
          </a:prstGeom>
          <a:noFill/>
        </p:spPr>
      </p:pic>
      <p:sp>
        <p:nvSpPr>
          <p:cNvPr id="55" name="TextBox 54"/>
          <p:cNvSpPr txBox="1"/>
          <p:nvPr/>
        </p:nvSpPr>
        <p:spPr>
          <a:xfrm>
            <a:off x="4907278" y="2539459"/>
            <a:ext cx="1599400" cy="584775"/>
          </a:xfrm>
          <a:prstGeom prst="rect">
            <a:avLst/>
          </a:prstGeom>
          <a:noFill/>
        </p:spPr>
        <p:txBody>
          <a:bodyPr wrap="square" rtlCol="0">
            <a:spAutoFit/>
          </a:bodyPr>
          <a:lstStyle/>
          <a:p>
            <a:r>
              <a:rPr lang="es-UY" b="1" dirty="0" smtClean="0">
                <a:solidFill>
                  <a:srgbClr val="2212EE"/>
                </a:solidFill>
              </a:rPr>
              <a:t>+</a:t>
            </a:r>
            <a:r>
              <a:rPr lang="es-UY" sz="1400" b="1" dirty="0" smtClean="0">
                <a:solidFill>
                  <a:srgbClr val="2212EE"/>
                </a:solidFill>
              </a:rPr>
              <a:t> energía de </a:t>
            </a:r>
          </a:p>
          <a:p>
            <a:r>
              <a:rPr lang="es-UY" sz="1400" b="1" dirty="0" smtClean="0">
                <a:solidFill>
                  <a:srgbClr val="2212EE"/>
                </a:solidFill>
              </a:rPr>
              <a:t>afinidad = 3.61 eV</a:t>
            </a:r>
            <a:endParaRPr lang="en-US" sz="1400" b="1" dirty="0">
              <a:solidFill>
                <a:srgbClr val="2212EE"/>
              </a:solidFill>
            </a:endParaRPr>
          </a:p>
        </p:txBody>
      </p:sp>
      <p:sp>
        <p:nvSpPr>
          <p:cNvPr id="56" name="TextBox 55"/>
          <p:cNvSpPr txBox="1"/>
          <p:nvPr/>
        </p:nvSpPr>
        <p:spPr>
          <a:xfrm>
            <a:off x="1453417" y="4812610"/>
            <a:ext cx="314510" cy="369332"/>
          </a:xfrm>
          <a:prstGeom prst="rect">
            <a:avLst/>
          </a:prstGeom>
          <a:noFill/>
        </p:spPr>
        <p:txBody>
          <a:bodyPr wrap="none" rtlCol="0">
            <a:spAutoFit/>
          </a:bodyPr>
          <a:lstStyle/>
          <a:p>
            <a:r>
              <a:rPr lang="es-UY" b="1" dirty="0" smtClean="0"/>
              <a:t>+</a:t>
            </a:r>
            <a:endParaRPr lang="en-US" b="1" dirty="0"/>
          </a:p>
        </p:txBody>
      </p:sp>
      <p:pic>
        <p:nvPicPr>
          <p:cNvPr id="57" name="Picture 7" descr="File:Figure 02 01 10.jpg - Wikimedia Commons"/>
          <p:cNvPicPr>
            <a:picLocks noChangeAspect="1" noChangeArrowheads="1"/>
          </p:cNvPicPr>
          <p:nvPr/>
        </p:nvPicPr>
        <p:blipFill>
          <a:blip r:embed="rId2"/>
          <a:srcRect l="46492" r="44034"/>
          <a:stretch>
            <a:fillRect/>
          </a:stretch>
        </p:blipFill>
        <p:spPr bwMode="auto">
          <a:xfrm>
            <a:off x="3205204" y="4474520"/>
            <a:ext cx="433137" cy="1005840"/>
          </a:xfrm>
          <a:prstGeom prst="rect">
            <a:avLst/>
          </a:prstGeom>
          <a:noFill/>
        </p:spPr>
      </p:pic>
      <p:pic>
        <p:nvPicPr>
          <p:cNvPr id="58" name="Picture 7" descr="File:Figure 02 01 10.jpg - Wikimedia Commons"/>
          <p:cNvPicPr>
            <a:picLocks noChangeAspect="1" noChangeArrowheads="1"/>
          </p:cNvPicPr>
          <p:nvPr/>
        </p:nvPicPr>
        <p:blipFill>
          <a:blip r:embed="rId2"/>
          <a:srcRect l="55966"/>
          <a:stretch>
            <a:fillRect/>
          </a:stretch>
        </p:blipFill>
        <p:spPr bwMode="auto">
          <a:xfrm>
            <a:off x="3782721" y="4455270"/>
            <a:ext cx="2013253" cy="1005840"/>
          </a:xfrm>
          <a:prstGeom prst="rect">
            <a:avLst/>
          </a:prstGeom>
          <a:noFill/>
        </p:spPr>
      </p:pic>
      <p:sp>
        <p:nvSpPr>
          <p:cNvPr id="59" name="TextBox 58"/>
          <p:cNvSpPr txBox="1"/>
          <p:nvPr/>
        </p:nvSpPr>
        <p:spPr>
          <a:xfrm>
            <a:off x="5897053" y="4761231"/>
            <a:ext cx="2082290" cy="584775"/>
          </a:xfrm>
          <a:prstGeom prst="rect">
            <a:avLst/>
          </a:prstGeom>
          <a:noFill/>
        </p:spPr>
        <p:txBody>
          <a:bodyPr wrap="square" rtlCol="0">
            <a:spAutoFit/>
          </a:bodyPr>
          <a:lstStyle/>
          <a:p>
            <a:r>
              <a:rPr lang="es-UY" b="1" dirty="0" smtClean="0">
                <a:solidFill>
                  <a:srgbClr val="2212EE"/>
                </a:solidFill>
              </a:rPr>
              <a:t>+</a:t>
            </a:r>
            <a:r>
              <a:rPr lang="es-UY" sz="1400" b="1" dirty="0" smtClean="0">
                <a:solidFill>
                  <a:srgbClr val="2212EE"/>
                </a:solidFill>
              </a:rPr>
              <a:t> energía de </a:t>
            </a:r>
          </a:p>
          <a:p>
            <a:r>
              <a:rPr lang="es-UY" sz="1400" b="1" dirty="0" smtClean="0">
                <a:solidFill>
                  <a:srgbClr val="2212EE"/>
                </a:solidFill>
              </a:rPr>
              <a:t>disociación = 4.26 eV</a:t>
            </a:r>
            <a:endParaRPr lang="en-US" sz="1400" b="1" dirty="0">
              <a:solidFill>
                <a:srgbClr val="2212EE"/>
              </a:solidFill>
            </a:endParaRPr>
          </a:p>
        </p:txBody>
      </p:sp>
      <p:sp>
        <p:nvSpPr>
          <p:cNvPr id="23" name="Rectangle 22"/>
          <p:cNvSpPr/>
          <p:nvPr/>
        </p:nvSpPr>
        <p:spPr>
          <a:xfrm>
            <a:off x="0" y="3498776"/>
            <a:ext cx="11887200" cy="353943"/>
          </a:xfrm>
          <a:prstGeom prst="rect">
            <a:avLst/>
          </a:prstGeom>
        </p:spPr>
        <p:txBody>
          <a:bodyPr wrap="square">
            <a:spAutoFit/>
          </a:bodyPr>
          <a:lstStyle/>
          <a:p>
            <a:r>
              <a:rPr lang="es-ES" sz="1700" dirty="0" smtClean="0"/>
              <a:t> A las dos etapas  de arriba las podemos colapsar en el siguiente proceso global:</a:t>
            </a:r>
          </a:p>
        </p:txBody>
      </p:sp>
    </p:spTree>
    <p:extLst>
      <p:ext uri="{BB962C8B-B14F-4D97-AF65-F5344CB8AC3E}">
        <p14:creationId xmlns:p14="http://schemas.microsoft.com/office/powerpoint/2010/main" xmlns="" val="269140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blinds(horizontal)">
                                      <p:cBhvr>
                                        <p:cTn id="7" dur="500"/>
                                        <p:tgtEl>
                                          <p:spTgt spid="440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linds(horizont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blinds(horizontal)">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ox(in)">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linds(horizontal)">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linds(horizontal)">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blinds(horizontal)">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blinds(horizontal)">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checkerboard(across)">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linds(horizontal)">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Effect transition="in" filter="blinds(horizontal)">
                                      <p:cBhvr>
                                        <p:cTn id="57" dur="500"/>
                                        <p:tgtEl>
                                          <p:spTgt spid="2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checkerboard(across)">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checkerboard(across)">
                                      <p:cBhvr>
                                        <p:cTn id="67" dur="500"/>
                                        <p:tgtEl>
                                          <p:spTgt spid="57"/>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checkerboard(across)">
                                      <p:cBhvr>
                                        <p:cTn id="72" dur="500"/>
                                        <p:tgtEl>
                                          <p:spTgt spid="5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blinds(horizontal)">
                                      <p:cBhvr>
                                        <p:cTn id="7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5" grpId="0"/>
      <p:bldP spid="59" grpId="0"/>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p:cNvPicPr>
            <a:picLocks noChangeAspect="1" noChangeArrowheads="1"/>
          </p:cNvPicPr>
          <p:nvPr/>
        </p:nvPicPr>
        <p:blipFill>
          <a:blip r:embed="rId2"/>
          <a:srcRect b="22609"/>
          <a:stretch>
            <a:fillRect/>
          </a:stretch>
        </p:blipFill>
        <p:spPr bwMode="auto">
          <a:xfrm>
            <a:off x="8372325" y="3264559"/>
            <a:ext cx="1116093" cy="1664208"/>
          </a:xfrm>
          <a:prstGeom prst="rect">
            <a:avLst/>
          </a:prstGeom>
          <a:noFill/>
          <a:ln w="9525">
            <a:noFill/>
            <a:miter lim="800000"/>
            <a:headEnd/>
            <a:tailEnd/>
          </a:ln>
          <a:effectLst/>
        </p:spPr>
      </p:pic>
      <p:pic>
        <p:nvPicPr>
          <p:cNvPr id="44033" name="Picture 1"/>
          <p:cNvPicPr>
            <a:picLocks noChangeAspect="1" noChangeArrowheads="1"/>
          </p:cNvPicPr>
          <p:nvPr/>
        </p:nvPicPr>
        <p:blipFill>
          <a:blip r:embed="rId3"/>
          <a:srcRect l="577" r="60047" b="22837"/>
          <a:stretch>
            <a:fillRect/>
          </a:stretch>
        </p:blipFill>
        <p:spPr bwMode="auto">
          <a:xfrm>
            <a:off x="356135" y="3267012"/>
            <a:ext cx="4350619" cy="1661059"/>
          </a:xfrm>
          <a:prstGeom prst="rect">
            <a:avLst/>
          </a:prstGeom>
          <a:noFill/>
          <a:ln w="9525">
            <a:noFill/>
            <a:miter lim="800000"/>
            <a:headEnd/>
            <a:tailEnd/>
          </a:ln>
          <a:effectLst/>
        </p:spPr>
      </p:pic>
      <p:pic>
        <p:nvPicPr>
          <p:cNvPr id="15" name="Picture 1"/>
          <p:cNvPicPr>
            <a:picLocks noChangeAspect="1" noChangeArrowheads="1"/>
          </p:cNvPicPr>
          <p:nvPr/>
        </p:nvPicPr>
        <p:blipFill>
          <a:blip r:embed="rId3"/>
          <a:srcRect l="577" r="46109" b="22837"/>
          <a:stretch>
            <a:fillRect/>
          </a:stretch>
        </p:blipFill>
        <p:spPr bwMode="auto">
          <a:xfrm>
            <a:off x="375386" y="3267048"/>
            <a:ext cx="5890661" cy="1661059"/>
          </a:xfrm>
          <a:prstGeom prst="rect">
            <a:avLst/>
          </a:prstGeom>
          <a:noFill/>
          <a:ln w="9525">
            <a:noFill/>
            <a:miter lim="800000"/>
            <a:headEnd/>
            <a:tailEnd/>
          </a:ln>
          <a:effectLst/>
        </p:spPr>
      </p:pic>
      <p:pic>
        <p:nvPicPr>
          <p:cNvPr id="19" name="Picture 1"/>
          <p:cNvPicPr>
            <a:picLocks noChangeAspect="1" noChangeArrowheads="1"/>
          </p:cNvPicPr>
          <p:nvPr/>
        </p:nvPicPr>
        <p:blipFill>
          <a:blip r:embed="rId3"/>
          <a:srcRect l="86573" r="534" b="68817"/>
          <a:stretch>
            <a:fillRect/>
          </a:stretch>
        </p:blipFill>
        <p:spPr bwMode="auto">
          <a:xfrm>
            <a:off x="9490510" y="3275037"/>
            <a:ext cx="1424539" cy="671257"/>
          </a:xfrm>
          <a:prstGeom prst="rect">
            <a:avLst/>
          </a:prstGeom>
          <a:noFill/>
          <a:ln w="9525">
            <a:noFill/>
            <a:miter lim="800000"/>
            <a:headEnd/>
            <a:tailEnd/>
          </a:ln>
          <a:effectLst/>
        </p:spPr>
      </p:pic>
      <p:sp>
        <p:nvSpPr>
          <p:cNvPr id="20" name="TextBox 19"/>
          <p:cNvSpPr txBox="1"/>
          <p:nvPr/>
        </p:nvSpPr>
        <p:spPr>
          <a:xfrm>
            <a:off x="9384631" y="3927045"/>
            <a:ext cx="1542089" cy="307777"/>
          </a:xfrm>
          <a:prstGeom prst="rect">
            <a:avLst/>
          </a:prstGeom>
          <a:noFill/>
        </p:spPr>
        <p:txBody>
          <a:bodyPr wrap="none" lIns="0" rIns="0" rtlCol="0">
            <a:spAutoFit/>
          </a:bodyPr>
          <a:lstStyle/>
          <a:p>
            <a:r>
              <a:rPr lang="es-UY" sz="1400" dirty="0" smtClean="0"/>
              <a:t>-4.26=1.53-6.1+Pauli</a:t>
            </a:r>
            <a:endParaRPr lang="en-US" sz="1400" dirty="0"/>
          </a:p>
        </p:txBody>
      </p:sp>
      <p:sp>
        <p:nvSpPr>
          <p:cNvPr id="23" name="TextBox 22"/>
          <p:cNvSpPr txBox="1"/>
          <p:nvPr/>
        </p:nvSpPr>
        <p:spPr>
          <a:xfrm>
            <a:off x="9336505" y="3944679"/>
            <a:ext cx="1574247" cy="307777"/>
          </a:xfrm>
          <a:prstGeom prst="rect">
            <a:avLst/>
          </a:prstGeom>
          <a:solidFill>
            <a:schemeClr val="accent2">
              <a:lumMod val="20000"/>
              <a:lumOff val="80000"/>
            </a:schemeClr>
          </a:solidFill>
        </p:spPr>
        <p:txBody>
          <a:bodyPr wrap="square" lIns="0" rIns="0" rtlCol="0">
            <a:spAutoFit/>
          </a:bodyPr>
          <a:lstStyle/>
          <a:p>
            <a:r>
              <a:rPr lang="es-UY" sz="1400" dirty="0" smtClean="0"/>
              <a:t>Pauli=6.1-1.53-4.26</a:t>
            </a:r>
            <a:endParaRPr lang="en-US" sz="1400" dirty="0"/>
          </a:p>
        </p:txBody>
      </p:sp>
      <p:pic>
        <p:nvPicPr>
          <p:cNvPr id="44035" name="Picture 3"/>
          <p:cNvPicPr>
            <a:picLocks noChangeAspect="1" noChangeArrowheads="1"/>
          </p:cNvPicPr>
          <p:nvPr/>
        </p:nvPicPr>
        <p:blipFill>
          <a:blip r:embed="rId4"/>
          <a:srcRect r="53049" b="21718"/>
          <a:stretch>
            <a:fillRect/>
          </a:stretch>
        </p:blipFill>
        <p:spPr bwMode="auto">
          <a:xfrm>
            <a:off x="6250603" y="3259541"/>
            <a:ext cx="2133001" cy="1664208"/>
          </a:xfrm>
          <a:prstGeom prst="rect">
            <a:avLst/>
          </a:prstGeom>
          <a:noFill/>
          <a:ln w="9525">
            <a:noFill/>
            <a:miter lim="800000"/>
            <a:headEnd/>
            <a:tailEnd/>
          </a:ln>
          <a:effectLst/>
        </p:spPr>
      </p:pic>
      <p:pic>
        <p:nvPicPr>
          <p:cNvPr id="27" name="Picture 3"/>
          <p:cNvPicPr>
            <a:picLocks noChangeAspect="1" noChangeArrowheads="1"/>
          </p:cNvPicPr>
          <p:nvPr/>
        </p:nvPicPr>
        <p:blipFill>
          <a:blip r:embed="rId4"/>
          <a:srcRect l="66019" t="31398" b="55472"/>
          <a:stretch>
            <a:fillRect/>
          </a:stretch>
        </p:blipFill>
        <p:spPr bwMode="auto">
          <a:xfrm>
            <a:off x="9249877" y="3975163"/>
            <a:ext cx="1620795" cy="279131"/>
          </a:xfrm>
          <a:prstGeom prst="rect">
            <a:avLst/>
          </a:prstGeom>
          <a:noFill/>
          <a:ln w="9525">
            <a:noFill/>
            <a:miter lim="800000"/>
            <a:headEnd/>
            <a:tailEnd/>
          </a:ln>
          <a:effectLst/>
        </p:spPr>
      </p:pic>
      <p:pic>
        <p:nvPicPr>
          <p:cNvPr id="28" name="Picture 3"/>
          <p:cNvPicPr>
            <a:picLocks noChangeAspect="1" noChangeArrowheads="1"/>
          </p:cNvPicPr>
          <p:nvPr/>
        </p:nvPicPr>
        <p:blipFill>
          <a:blip r:embed="rId4"/>
          <a:srcRect l="66019" t="31398" b="21718"/>
          <a:stretch>
            <a:fillRect/>
          </a:stretch>
        </p:blipFill>
        <p:spPr bwMode="auto">
          <a:xfrm>
            <a:off x="9355759" y="3927046"/>
            <a:ext cx="1543793" cy="996705"/>
          </a:xfrm>
          <a:prstGeom prst="rect">
            <a:avLst/>
          </a:prstGeom>
          <a:noFill/>
          <a:ln w="9525">
            <a:noFill/>
            <a:miter lim="800000"/>
            <a:headEnd/>
            <a:tailEnd/>
          </a:ln>
          <a:effectLst/>
        </p:spPr>
      </p:pic>
      <p:pic>
        <p:nvPicPr>
          <p:cNvPr id="44036" name="Picture 4"/>
          <p:cNvPicPr>
            <a:picLocks noChangeAspect="1" noChangeArrowheads="1"/>
          </p:cNvPicPr>
          <p:nvPr/>
        </p:nvPicPr>
        <p:blipFill>
          <a:blip r:embed="rId5"/>
          <a:srcRect/>
          <a:stretch>
            <a:fillRect/>
          </a:stretch>
        </p:blipFill>
        <p:spPr bwMode="auto">
          <a:xfrm>
            <a:off x="1985462" y="1424189"/>
            <a:ext cx="5760720" cy="1573565"/>
          </a:xfrm>
          <a:prstGeom prst="rect">
            <a:avLst/>
          </a:prstGeom>
          <a:noFill/>
          <a:ln w="9525">
            <a:noFill/>
            <a:miter lim="800000"/>
            <a:headEnd/>
            <a:tailEnd/>
          </a:ln>
          <a:effectLst/>
        </p:spPr>
      </p:pic>
      <p:sp>
        <p:nvSpPr>
          <p:cNvPr id="30" name="TextBox 29"/>
          <p:cNvSpPr txBox="1"/>
          <p:nvPr/>
        </p:nvSpPr>
        <p:spPr>
          <a:xfrm>
            <a:off x="346510" y="933605"/>
            <a:ext cx="2596480" cy="353943"/>
          </a:xfrm>
          <a:prstGeom prst="rect">
            <a:avLst/>
          </a:prstGeom>
          <a:noFill/>
        </p:spPr>
        <p:txBody>
          <a:bodyPr wrap="none" rtlCol="0">
            <a:spAutoFit/>
          </a:bodyPr>
          <a:lstStyle/>
          <a:p>
            <a:r>
              <a:rPr lang="es-UY" sz="1700" dirty="0" smtClean="0"/>
              <a:t>Balance energético general:</a:t>
            </a:r>
            <a:endParaRPr lang="en-US" sz="1700" dirty="0"/>
          </a:p>
        </p:txBody>
      </p:sp>
      <p:sp>
        <p:nvSpPr>
          <p:cNvPr id="32" name="TextBox 31"/>
          <p:cNvSpPr txBox="1"/>
          <p:nvPr/>
        </p:nvSpPr>
        <p:spPr>
          <a:xfrm>
            <a:off x="6400801" y="1626662"/>
            <a:ext cx="296876" cy="338554"/>
          </a:xfrm>
          <a:prstGeom prst="rect">
            <a:avLst/>
          </a:prstGeom>
          <a:noFill/>
        </p:spPr>
        <p:txBody>
          <a:bodyPr wrap="none" rtlCol="0">
            <a:spAutoFit/>
          </a:bodyPr>
          <a:lstStyle/>
          <a:p>
            <a:r>
              <a:rPr lang="en-US" sz="1600" b="1" dirty="0" smtClean="0">
                <a:sym typeface="Symbol"/>
              </a:rPr>
              <a:t></a:t>
            </a:r>
            <a:endParaRPr lang="en-US" sz="1600" b="1" dirty="0"/>
          </a:p>
        </p:txBody>
      </p:sp>
      <p:sp>
        <p:nvSpPr>
          <p:cNvPr id="24" name="Rectangle 23"/>
          <p:cNvSpPr/>
          <p:nvPr/>
        </p:nvSpPr>
        <p:spPr>
          <a:xfrm>
            <a:off x="150796" y="5460247"/>
            <a:ext cx="10802754" cy="923330"/>
          </a:xfrm>
          <a:prstGeom prst="rect">
            <a:avLst/>
          </a:prstGeom>
        </p:spPr>
        <p:txBody>
          <a:bodyPr wrap="square">
            <a:spAutoFit/>
          </a:bodyPr>
          <a:lstStyle/>
          <a:p>
            <a:r>
              <a:rPr lang="es-ES" b="1" dirty="0" smtClean="0">
                <a:solidFill>
                  <a:srgbClr val="0070C0"/>
                </a:solidFill>
              </a:rPr>
              <a:t>Ejercicio</a:t>
            </a:r>
          </a:p>
          <a:p>
            <a:pPr marL="342900" indent="-342900">
              <a:buAutoNum type="alphaLcParenBoth"/>
            </a:pPr>
            <a:r>
              <a:rPr lang="es-ES" dirty="0" smtClean="0">
                <a:solidFill>
                  <a:srgbClr val="0070C0"/>
                </a:solidFill>
              </a:rPr>
              <a:t>¿Cuál es el valor de la energía de repulsión de Pauli del </a:t>
            </a:r>
            <a:r>
              <a:rPr lang="es-ES" dirty="0" err="1" smtClean="0">
                <a:solidFill>
                  <a:srgbClr val="0070C0"/>
                </a:solidFill>
              </a:rPr>
              <a:t>NaCl</a:t>
            </a:r>
            <a:r>
              <a:rPr lang="es-ES" dirty="0" smtClean="0">
                <a:solidFill>
                  <a:srgbClr val="0070C0"/>
                </a:solidFill>
              </a:rPr>
              <a:t> en la separación de equilibrio? </a:t>
            </a:r>
          </a:p>
          <a:p>
            <a:pPr marL="342900" indent="-342900">
              <a:buAutoNum type="alphaLcParenBoth"/>
            </a:pPr>
            <a:r>
              <a:rPr lang="es-ES" dirty="0" smtClean="0">
                <a:solidFill>
                  <a:srgbClr val="0070C0"/>
                </a:solidFill>
              </a:rPr>
              <a:t>(b) Estime el valor de la energía de repulsión de Pauli a una separación de 0,1 nanómetro</a:t>
            </a:r>
            <a:endParaRPr lang="en-US" dirty="0">
              <a:solidFill>
                <a:srgbClr val="0070C0"/>
              </a:solidFill>
            </a:endParaRPr>
          </a:p>
        </p:txBody>
      </p:sp>
      <p:sp>
        <p:nvSpPr>
          <p:cNvPr id="16" name="TextBox 15"/>
          <p:cNvSpPr txBox="1"/>
          <p:nvPr/>
        </p:nvSpPr>
        <p:spPr>
          <a:xfrm>
            <a:off x="2806263" y="1623847"/>
            <a:ext cx="311304" cy="369332"/>
          </a:xfrm>
          <a:prstGeom prst="rect">
            <a:avLst/>
          </a:prstGeom>
          <a:solidFill>
            <a:srgbClr val="FFE2C5"/>
          </a:solidFill>
        </p:spPr>
        <p:txBody>
          <a:bodyPr wrap="none" rtlCol="0">
            <a:spAutoFit/>
          </a:bodyPr>
          <a:lstStyle/>
          <a:p>
            <a:r>
              <a:rPr lang="es-UY" dirty="0" smtClean="0">
                <a:sym typeface="Symbol"/>
              </a:rPr>
              <a:t></a:t>
            </a:r>
            <a:endParaRPr lang="en-US" dirty="0"/>
          </a:p>
        </p:txBody>
      </p:sp>
    </p:spTree>
    <p:extLst>
      <p:ext uri="{BB962C8B-B14F-4D97-AF65-F5344CB8AC3E}">
        <p14:creationId xmlns:p14="http://schemas.microsoft.com/office/powerpoint/2010/main" xmlns="" val="269140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ox(in)">
                                      <p:cBhvr>
                                        <p:cTn id="7" dur="500"/>
                                        <p:tgtEl>
                                          <p:spTgt spid="4403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4036"/>
                                        </p:tgtEl>
                                      </p:cBhvr>
                                    </p:animEffect>
                                    <p:animScale>
                                      <p:cBhvr>
                                        <p:cTn id="12" dur="250" autoRev="1" fill="hold"/>
                                        <p:tgtEl>
                                          <p:spTgt spid="4403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4033"/>
                                        </p:tgtEl>
                                        <p:attrNameLst>
                                          <p:attrName>style.visibility</p:attrName>
                                        </p:attrNameLst>
                                      </p:cBhvr>
                                      <p:to>
                                        <p:strVal val="visible"/>
                                      </p:to>
                                    </p:set>
                                    <p:animEffect transition="in" filter="box(in)">
                                      <p:cBhvr>
                                        <p:cTn id="17" dur="500"/>
                                        <p:tgtEl>
                                          <p:spTgt spid="4403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4035"/>
                                        </p:tgtEl>
                                        <p:attrNameLst>
                                          <p:attrName>style.visibility</p:attrName>
                                        </p:attrNameLst>
                                      </p:cBhvr>
                                      <p:to>
                                        <p:strVal val="visible"/>
                                      </p:to>
                                    </p:set>
                                    <p:animEffect transition="in" filter="blinds(horizontal)">
                                      <p:cBhvr>
                                        <p:cTn id="27" dur="500"/>
                                        <p:tgtEl>
                                          <p:spTgt spid="4403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4037"/>
                                        </p:tgtEl>
                                        <p:attrNameLst>
                                          <p:attrName>style.visibility</p:attrName>
                                        </p:attrNameLst>
                                      </p:cBhvr>
                                      <p:to>
                                        <p:strVal val="visible"/>
                                      </p:to>
                                    </p:set>
                                    <p:animEffect transition="in" filter="blinds(horizontal)">
                                      <p:cBhvr>
                                        <p:cTn id="32" dur="500"/>
                                        <p:tgtEl>
                                          <p:spTgt spid="4403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heckerboard(across)">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linds(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checkerboard(across)">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checkerboard(across)">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linds(horizontal)">
                                      <p:cBhvr>
                                        <p:cTn id="6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126C21E-C0B1-43B5-9DC9-3971DED6D02F}"/>
              </a:ext>
            </a:extLst>
          </p:cNvPr>
          <p:cNvSpPr txBox="1"/>
          <p:nvPr/>
        </p:nvSpPr>
        <p:spPr>
          <a:xfrm>
            <a:off x="0" y="1400154"/>
            <a:ext cx="11021568" cy="3231654"/>
          </a:xfrm>
          <a:prstGeom prst="rect">
            <a:avLst/>
          </a:prstGeom>
          <a:noFill/>
        </p:spPr>
        <p:txBody>
          <a:bodyPr wrap="square" rtlCol="0">
            <a:spAutoFit/>
          </a:bodyPr>
          <a:lstStyle/>
          <a:p>
            <a:pPr marL="285750" indent="-285750">
              <a:buFont typeface="Arial" panose="020B0604020202020204" pitchFamily="34" charset="0"/>
              <a:buChar char="•"/>
            </a:pPr>
            <a:r>
              <a:rPr lang="es-UY" sz="1700" dirty="0" smtClean="0"/>
              <a:t>Siendo </a:t>
            </a:r>
            <a:r>
              <a:rPr lang="es-UY" sz="1700" i="1" dirty="0" smtClean="0"/>
              <a:t>x</a:t>
            </a:r>
            <a:r>
              <a:rPr lang="es-UY" sz="1700" dirty="0" smtClean="0"/>
              <a:t> la distancia entre los electrones,  se puede probar que la función de estado para los dos electrones es  o bien</a:t>
            </a:r>
          </a:p>
          <a:p>
            <a:pPr marL="285750" indent="-285750"/>
            <a:r>
              <a:rPr lang="es-UY" sz="1700" b="1" dirty="0" smtClean="0"/>
              <a:t>par</a:t>
            </a:r>
            <a:r>
              <a:rPr lang="es-UY" sz="1700" dirty="0" smtClean="0"/>
              <a:t>, </a:t>
            </a:r>
            <a:r>
              <a:rPr lang="es-UY" sz="1700" dirty="0" err="1" smtClean="0"/>
              <a:t>i.e.</a:t>
            </a:r>
            <a:r>
              <a:rPr lang="es-UY" sz="1700" dirty="0" smtClean="0"/>
              <a:t> </a:t>
            </a:r>
            <a:r>
              <a:rPr lang="es-UY" sz="1700" i="1" dirty="0" smtClean="0">
                <a:sym typeface="Symbol"/>
              </a:rPr>
              <a:t></a:t>
            </a:r>
            <a:r>
              <a:rPr lang="es-UY" sz="1700" dirty="0" smtClean="0"/>
              <a:t>(</a:t>
            </a:r>
            <a:r>
              <a:rPr lang="es-UY" sz="1700" dirty="0" smtClean="0">
                <a:sym typeface="Symbol"/>
              </a:rPr>
              <a:t> </a:t>
            </a:r>
            <a:r>
              <a:rPr lang="es-UY" sz="1700" i="1" dirty="0" smtClean="0"/>
              <a:t>x</a:t>
            </a:r>
            <a:r>
              <a:rPr lang="es-UY" sz="1700" dirty="0" smtClean="0"/>
              <a:t>) = </a:t>
            </a:r>
            <a:r>
              <a:rPr lang="es-UY" sz="1700" i="1" dirty="0" smtClean="0">
                <a:sym typeface="Symbol"/>
              </a:rPr>
              <a:t></a:t>
            </a:r>
            <a:r>
              <a:rPr lang="es-UY" sz="1700" dirty="0" smtClean="0"/>
              <a:t>(</a:t>
            </a:r>
            <a:r>
              <a:rPr lang="es-UY" sz="1700" i="1" dirty="0" smtClean="0"/>
              <a:t>x</a:t>
            </a:r>
            <a:r>
              <a:rPr lang="es-UY" sz="1700" dirty="0" smtClean="0"/>
              <a:t>)  </a:t>
            </a:r>
          </a:p>
          <a:p>
            <a:pPr marL="285750" indent="-285750"/>
            <a:r>
              <a:rPr lang="es-UY" sz="1700" dirty="0" smtClean="0"/>
              <a:t>O</a:t>
            </a:r>
          </a:p>
          <a:p>
            <a:pPr marL="285750" indent="-285750"/>
            <a:r>
              <a:rPr lang="es-UY" sz="1700" dirty="0" smtClean="0"/>
              <a:t>impar, </a:t>
            </a:r>
            <a:r>
              <a:rPr lang="es-UY" sz="1700" dirty="0" err="1" smtClean="0"/>
              <a:t>i.e.</a:t>
            </a:r>
            <a:r>
              <a:rPr lang="es-UY" sz="1700" dirty="0" smtClean="0"/>
              <a:t> </a:t>
            </a:r>
            <a:r>
              <a:rPr lang="es-UY" sz="1700" i="1" dirty="0" smtClean="0">
                <a:sym typeface="Symbol"/>
              </a:rPr>
              <a:t> </a:t>
            </a:r>
            <a:r>
              <a:rPr lang="es-UY" sz="1700" dirty="0" smtClean="0"/>
              <a:t>(</a:t>
            </a:r>
            <a:r>
              <a:rPr lang="es-UY" sz="1700" dirty="0" smtClean="0">
                <a:sym typeface="Symbol"/>
              </a:rPr>
              <a:t> </a:t>
            </a:r>
            <a:r>
              <a:rPr lang="es-UY" sz="1700" i="1" dirty="0" smtClean="0"/>
              <a:t>x</a:t>
            </a:r>
            <a:r>
              <a:rPr lang="es-UY" sz="1700" dirty="0" smtClean="0"/>
              <a:t>) = </a:t>
            </a:r>
            <a:r>
              <a:rPr lang="es-UY" sz="1700" dirty="0" smtClean="0">
                <a:sym typeface="Symbol"/>
              </a:rPr>
              <a:t></a:t>
            </a:r>
            <a:r>
              <a:rPr lang="es-UY" sz="1700" i="1" dirty="0" smtClean="0">
                <a:sym typeface="Symbol"/>
              </a:rPr>
              <a:t> </a:t>
            </a:r>
            <a:r>
              <a:rPr lang="es-UY" sz="1700" dirty="0" smtClean="0"/>
              <a:t>(</a:t>
            </a:r>
            <a:r>
              <a:rPr lang="es-UY" sz="1700" i="1" dirty="0" smtClean="0"/>
              <a:t>x</a:t>
            </a:r>
            <a:r>
              <a:rPr lang="es-UY" sz="1700" dirty="0" smtClean="0"/>
              <a:t>), </a:t>
            </a:r>
          </a:p>
          <a:p>
            <a:pPr marL="285750" indent="-285750">
              <a:buFont typeface="Arial" panose="020B0604020202020204" pitchFamily="34" charset="0"/>
              <a:buChar char="•"/>
            </a:pPr>
            <a:endParaRPr lang="es-UY" sz="1700" dirty="0" smtClean="0"/>
          </a:p>
          <a:p>
            <a:pPr marL="285750" indent="-285750">
              <a:buFont typeface="Arial" panose="020B0604020202020204" pitchFamily="34" charset="0"/>
              <a:buChar char="•"/>
            </a:pPr>
            <a:r>
              <a:rPr lang="es-UY" sz="1700" dirty="0" smtClean="0"/>
              <a:t>Sólo se puede mantener el enlace covalente si la función de estado para los dos electrones es </a:t>
            </a:r>
            <a:r>
              <a:rPr lang="es-UY" sz="1700" b="1" dirty="0" smtClean="0"/>
              <a:t>par</a:t>
            </a:r>
            <a:r>
              <a:rPr lang="es-UY" sz="1700" dirty="0" smtClean="0"/>
              <a:t>, </a:t>
            </a:r>
            <a:r>
              <a:rPr lang="es-UY" sz="1700" dirty="0" err="1" smtClean="0"/>
              <a:t>i.e.</a:t>
            </a:r>
            <a:endParaRPr lang="es-UY" sz="1700" dirty="0" smtClean="0"/>
          </a:p>
          <a:p>
            <a:pPr marL="285750" indent="-285750"/>
            <a:r>
              <a:rPr lang="es-UY" sz="1700" dirty="0" smtClean="0"/>
              <a:t>Si fuera impar, </a:t>
            </a:r>
          </a:p>
          <a:p>
            <a:pPr marL="285750" indent="-285750"/>
            <a:r>
              <a:rPr lang="es-UY" sz="1700" dirty="0" smtClean="0"/>
              <a:t>entonces </a:t>
            </a:r>
            <a:r>
              <a:rPr lang="es-UY" sz="1700" i="1" dirty="0" smtClean="0">
                <a:sym typeface="Symbol"/>
              </a:rPr>
              <a:t></a:t>
            </a:r>
            <a:r>
              <a:rPr lang="es-UY" sz="1700" dirty="0" smtClean="0"/>
              <a:t>(</a:t>
            </a:r>
            <a:r>
              <a:rPr lang="es-UY" sz="1700" dirty="0" smtClean="0">
                <a:sym typeface="Symbol"/>
              </a:rPr>
              <a:t>0</a:t>
            </a:r>
            <a:r>
              <a:rPr lang="es-UY" sz="1700" dirty="0" smtClean="0"/>
              <a:t>) = 0</a:t>
            </a:r>
          </a:p>
          <a:p>
            <a:pPr marL="285750" indent="-285750"/>
            <a:r>
              <a:rPr lang="es-UY" sz="1700" dirty="0" smtClean="0"/>
              <a:t>y no podría haber solapamiento.</a:t>
            </a:r>
          </a:p>
          <a:p>
            <a:pPr marL="285750" indent="-285750"/>
            <a:r>
              <a:rPr lang="es-UY" sz="1700" dirty="0" smtClean="0"/>
              <a:t>   </a:t>
            </a:r>
          </a:p>
          <a:p>
            <a:pPr marL="285750" indent="-285750">
              <a:buFont typeface="Arial" panose="020B0604020202020204" pitchFamily="34" charset="0"/>
              <a:buChar char="•"/>
            </a:pPr>
            <a:r>
              <a:rPr lang="es-UY" sz="1700" dirty="0" smtClean="0"/>
              <a:t>Por el Principio de Exclusión de Pauli, necesariamente los dos electrones deben tener spin </a:t>
            </a:r>
            <a:r>
              <a:rPr lang="es-UY" sz="1700" dirty="0" err="1" smtClean="0"/>
              <a:t>antiparalelo</a:t>
            </a:r>
            <a:r>
              <a:rPr lang="es-UY" sz="1700" dirty="0" smtClean="0"/>
              <a:t> (se encuentran en el estado “</a:t>
            </a:r>
            <a:r>
              <a:rPr lang="es-UY" sz="1700" dirty="0" err="1" smtClean="0"/>
              <a:t>singlete</a:t>
            </a:r>
            <a:r>
              <a:rPr lang="es-UY" sz="1700" dirty="0" smtClean="0"/>
              <a:t>” con spin total = 0 = +1/2 </a:t>
            </a:r>
            <a:r>
              <a:rPr lang="es-UY" sz="1700" dirty="0" smtClean="0">
                <a:sym typeface="Symbol"/>
              </a:rPr>
              <a:t>1/2</a:t>
            </a:r>
            <a:r>
              <a:rPr lang="es-UY" sz="1700" dirty="0" smtClean="0"/>
              <a:t>)</a:t>
            </a:r>
          </a:p>
        </p:txBody>
      </p:sp>
      <p:sp>
        <p:nvSpPr>
          <p:cNvPr id="4" name="Title 1">
            <a:extLst>
              <a:ext uri="{FF2B5EF4-FFF2-40B4-BE49-F238E27FC236}">
                <a16:creationId xmlns:a16="http://schemas.microsoft.com/office/drawing/2014/main" xmlns="" id="{B3E18CB5-E92E-4ABB-A929-71A81EF54834}"/>
              </a:ext>
            </a:extLst>
          </p:cNvPr>
          <p:cNvSpPr txBox="1">
            <a:spLocks/>
          </p:cNvSpPr>
          <p:nvPr/>
        </p:nvSpPr>
        <p:spPr>
          <a:xfrm>
            <a:off x="0" y="846389"/>
            <a:ext cx="9952522" cy="3471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800" b="1" dirty="0" smtClean="0"/>
              <a:t>Consideraciones adicionales sobre la paridad y el </a:t>
            </a:r>
            <a:r>
              <a:rPr lang="es-ES" sz="1800" b="1" dirty="0" err="1" smtClean="0"/>
              <a:t>el</a:t>
            </a:r>
            <a:r>
              <a:rPr lang="es-ES" sz="1800" b="1" dirty="0" smtClean="0"/>
              <a:t> spin en los enlaces covalentes como el H</a:t>
            </a:r>
            <a:r>
              <a:rPr lang="es-ES" sz="1800" b="1" baseline="-25000" dirty="0" smtClean="0"/>
              <a:t>2</a:t>
            </a:r>
            <a:endParaRPr lang="en-US" sz="1800" b="1" baseline="-25000" dirty="0"/>
          </a:p>
        </p:txBody>
      </p:sp>
    </p:spTree>
    <p:extLst>
      <p:ext uri="{BB962C8B-B14F-4D97-AF65-F5344CB8AC3E}">
        <p14:creationId xmlns:p14="http://schemas.microsoft.com/office/powerpoint/2010/main" xmlns="" val="376736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56096"/>
            <a:ext cx="11887200" cy="353943"/>
          </a:xfrm>
          <a:prstGeom prst="rect">
            <a:avLst/>
          </a:prstGeom>
        </p:spPr>
        <p:txBody>
          <a:bodyPr wrap="square">
            <a:spAutoFit/>
          </a:bodyPr>
          <a:lstStyle/>
          <a:p>
            <a:r>
              <a:rPr lang="es-ES" sz="1700" dirty="0" smtClean="0"/>
              <a:t> Al principio del curso consideramos un modelo sencillo para la molécula biatómica.</a:t>
            </a:r>
          </a:p>
        </p:txBody>
      </p:sp>
      <p:sp>
        <p:nvSpPr>
          <p:cNvPr id="8" name="Rectangle 7"/>
          <p:cNvSpPr/>
          <p:nvPr/>
        </p:nvSpPr>
        <p:spPr>
          <a:xfrm>
            <a:off x="0" y="2029327"/>
            <a:ext cx="9550400" cy="923330"/>
          </a:xfrm>
          <a:prstGeom prst="rect">
            <a:avLst/>
          </a:prstGeom>
        </p:spPr>
        <p:txBody>
          <a:bodyPr wrap="square">
            <a:spAutoFit/>
          </a:bodyPr>
          <a:lstStyle/>
          <a:p>
            <a:r>
              <a:rPr lang="es-ES" dirty="0" smtClean="0"/>
              <a:t> Los grados de libertad de este sistema son: 3 de traslación del centro de masa más 2 de rotación respecto a los ejes perpendiculares a la barrita (que a asumiremos unidimensional, </a:t>
            </a:r>
            <a:r>
              <a:rPr lang="es-ES" dirty="0" err="1" smtClean="0"/>
              <a:t>i.e.</a:t>
            </a:r>
            <a:r>
              <a:rPr lang="es-ES" dirty="0" smtClean="0"/>
              <a:t> de radio 0 y entonces el momento de inercia respecto a ese tercer eje es 0):</a:t>
            </a:r>
          </a:p>
        </p:txBody>
      </p:sp>
      <p:pic>
        <p:nvPicPr>
          <p:cNvPr id="6154" name="Picture 10" descr="Equipartition theorem - tec-science"/>
          <p:cNvPicPr>
            <a:picLocks noChangeArrowheads="1"/>
          </p:cNvPicPr>
          <p:nvPr/>
        </p:nvPicPr>
        <p:blipFill>
          <a:blip r:embed="rId2" cstate="print"/>
          <a:srcRect/>
          <a:stretch>
            <a:fillRect/>
          </a:stretch>
        </p:blipFill>
        <p:spPr bwMode="auto">
          <a:xfrm>
            <a:off x="7822131" y="1203158"/>
            <a:ext cx="1830657" cy="866274"/>
          </a:xfrm>
          <a:prstGeom prst="rect">
            <a:avLst/>
          </a:prstGeom>
          <a:noFill/>
        </p:spPr>
      </p:pic>
      <p:pic>
        <p:nvPicPr>
          <p:cNvPr id="6156" name="Picture 12" descr="http://img.brainkart.com/extra3/vf8Sj0O.jpg"/>
          <p:cNvPicPr>
            <a:picLocks noChangeAspect="1" noChangeArrowheads="1"/>
          </p:cNvPicPr>
          <p:nvPr/>
        </p:nvPicPr>
        <p:blipFill>
          <a:blip r:embed="rId3"/>
          <a:srcRect l="27587" t="9339" r="10345" b="67834"/>
          <a:stretch>
            <a:fillRect/>
          </a:stretch>
        </p:blipFill>
        <p:spPr bwMode="auto">
          <a:xfrm>
            <a:off x="101600" y="3200400"/>
            <a:ext cx="2285465" cy="1676400"/>
          </a:xfrm>
          <a:prstGeom prst="rect">
            <a:avLst/>
          </a:prstGeom>
          <a:noFill/>
        </p:spPr>
      </p:pic>
      <p:pic>
        <p:nvPicPr>
          <p:cNvPr id="11" name="Picture 12" descr="http://img.brainkart.com/extra3/vf8Sj0O.jpg"/>
          <p:cNvPicPr>
            <a:picLocks noChangeAspect="1" noChangeArrowheads="1"/>
          </p:cNvPicPr>
          <p:nvPr/>
        </p:nvPicPr>
        <p:blipFill>
          <a:blip r:embed="rId3"/>
          <a:srcRect l="29885" t="43580" r="12644" b="34630"/>
          <a:stretch>
            <a:fillRect/>
          </a:stretch>
        </p:blipFill>
        <p:spPr bwMode="auto">
          <a:xfrm>
            <a:off x="2494013" y="3229276"/>
            <a:ext cx="2087613" cy="1600200"/>
          </a:xfrm>
          <a:prstGeom prst="rect">
            <a:avLst/>
          </a:prstGeom>
          <a:noFill/>
        </p:spPr>
      </p:pic>
      <p:pic>
        <p:nvPicPr>
          <p:cNvPr id="12" name="Picture 12" descr="http://img.brainkart.com/extra3/vf8Sj0O.jpg"/>
          <p:cNvPicPr>
            <a:picLocks noChangeAspect="1" noChangeArrowheads="1"/>
          </p:cNvPicPr>
          <p:nvPr/>
        </p:nvPicPr>
        <p:blipFill>
          <a:blip r:embed="rId3"/>
          <a:srcRect l="22989" t="78859" r="21839" b="12841"/>
          <a:stretch>
            <a:fillRect/>
          </a:stretch>
        </p:blipFill>
        <p:spPr bwMode="auto">
          <a:xfrm>
            <a:off x="5184808" y="3808395"/>
            <a:ext cx="1957137" cy="609600"/>
          </a:xfrm>
          <a:prstGeom prst="rect">
            <a:avLst/>
          </a:prstGeom>
          <a:noFill/>
        </p:spPr>
      </p:pic>
      <p:sp>
        <p:nvSpPr>
          <p:cNvPr id="14" name="Arc 13"/>
          <p:cNvSpPr/>
          <p:nvPr/>
        </p:nvSpPr>
        <p:spPr>
          <a:xfrm>
            <a:off x="3454400" y="4191000"/>
            <a:ext cx="406400" cy="304800"/>
          </a:xfrm>
          <a:prstGeom prst="arc">
            <a:avLst>
              <a:gd name="adj1" fmla="val 16200000"/>
              <a:gd name="adj2" fmla="val 1162963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4644725" y="3267928"/>
            <a:ext cx="5486400" cy="369332"/>
          </a:xfrm>
          <a:prstGeom prst="rect">
            <a:avLst/>
          </a:prstGeom>
        </p:spPr>
        <p:txBody>
          <a:bodyPr wrap="square">
            <a:spAutoFit/>
          </a:bodyPr>
          <a:lstStyle/>
          <a:p>
            <a:r>
              <a:rPr lang="es-ES" dirty="0" smtClean="0"/>
              <a:t>A los que debemos agregar un modo de vibración: </a:t>
            </a:r>
          </a:p>
        </p:txBody>
      </p:sp>
      <p:sp>
        <p:nvSpPr>
          <p:cNvPr id="17" name="Rectangle 16"/>
          <p:cNvSpPr/>
          <p:nvPr/>
        </p:nvSpPr>
        <p:spPr>
          <a:xfrm>
            <a:off x="0" y="5197809"/>
            <a:ext cx="12090400" cy="1200329"/>
          </a:xfrm>
          <a:prstGeom prst="rect">
            <a:avLst/>
          </a:prstGeom>
        </p:spPr>
        <p:txBody>
          <a:bodyPr wrap="square">
            <a:spAutoFit/>
          </a:bodyPr>
          <a:lstStyle/>
          <a:p>
            <a:r>
              <a:rPr lang="es-ES" dirty="0" smtClean="0"/>
              <a:t>Que son dos más.</a:t>
            </a:r>
          </a:p>
          <a:p>
            <a:r>
              <a:rPr lang="es-ES" dirty="0" smtClean="0"/>
              <a:t>Entonces al aplicar el teorema de equipartición de la energía para calcular el calor especifico de la molécula biatómica,</a:t>
            </a:r>
          </a:p>
          <a:p>
            <a:r>
              <a:rPr lang="es-ES" dirty="0" smtClean="0"/>
              <a:t>como los grados de libertad de traslación, rotación y vibración están desacoplados, </a:t>
            </a:r>
          </a:p>
          <a:p>
            <a:r>
              <a:rPr lang="es-ES" dirty="0" smtClean="0"/>
              <a:t>nos quedaba que: </a:t>
            </a:r>
          </a:p>
        </p:txBody>
      </p:sp>
      <p:sp>
        <p:nvSpPr>
          <p:cNvPr id="18" name="Rectangle 17"/>
          <p:cNvSpPr/>
          <p:nvPr/>
        </p:nvSpPr>
        <p:spPr>
          <a:xfrm>
            <a:off x="0" y="741766"/>
            <a:ext cx="5957913" cy="461665"/>
          </a:xfrm>
          <a:prstGeom prst="rect">
            <a:avLst/>
          </a:prstGeom>
        </p:spPr>
        <p:txBody>
          <a:bodyPr wrap="none">
            <a:spAutoFit/>
          </a:bodyPr>
          <a:lstStyle/>
          <a:p>
            <a:r>
              <a:rPr lang="es-ES" sz="2400" b="1" dirty="0" smtClean="0">
                <a:solidFill>
                  <a:srgbClr val="FF0000"/>
                </a:solidFill>
                <a:effectLst>
                  <a:outerShdw blurRad="38100" dist="38100" dir="2700000" algn="tl">
                    <a:srgbClr val="000000">
                      <a:alpha val="43137"/>
                    </a:srgbClr>
                  </a:outerShdw>
                </a:effectLst>
              </a:rPr>
              <a:t>VII-B. Espectro de las moléculas biatómicas</a:t>
            </a:r>
            <a:endParaRPr lang="en-US" sz="24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154"/>
                                        </p:tgtEl>
                                        <p:attrNameLst>
                                          <p:attrName>style.visibility</p:attrName>
                                        </p:attrNameLst>
                                      </p:cBhvr>
                                      <p:to>
                                        <p:strVal val="visible"/>
                                      </p:to>
                                    </p:set>
                                    <p:animEffect transition="in" filter="box(in)">
                                      <p:cBhvr>
                                        <p:cTn id="12" dur="500"/>
                                        <p:tgtEl>
                                          <p:spTgt spid="615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56"/>
                                        </p:tgtEl>
                                        <p:attrNameLst>
                                          <p:attrName>style.visibility</p:attrName>
                                        </p:attrNameLst>
                                      </p:cBhvr>
                                      <p:to>
                                        <p:strVal val="visible"/>
                                      </p:to>
                                    </p:set>
                                    <p:animEffect transition="in" filter="blinds(horizontal)">
                                      <p:cBhvr>
                                        <p:cTn id="22" dur="500"/>
                                        <p:tgtEl>
                                          <p:spTgt spid="615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blinds(horizontal)">
                                      <p:cBhvr>
                                        <p:cTn id="38" dur="500"/>
                                        <p:tgtEl>
                                          <p:spTgt spid="1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heckerboard(across)">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7">
                                            <p:txEl>
                                              <p:pRg st="0" end="0"/>
                                            </p:txEl>
                                          </p:spTgt>
                                        </p:tgtEl>
                                        <p:attrNameLst>
                                          <p:attrName>style.visibility</p:attrName>
                                        </p:attrNameLst>
                                      </p:cBhvr>
                                      <p:to>
                                        <p:strVal val="visible"/>
                                      </p:to>
                                    </p:set>
                                    <p:animEffect transition="in" filter="blinds(horizontal)">
                                      <p:cBhvr>
                                        <p:cTn id="48" dur="500"/>
                                        <p:tgtEl>
                                          <p:spTgt spid="1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7">
                                            <p:txEl>
                                              <p:pRg st="1" end="1"/>
                                            </p:txEl>
                                          </p:spTgt>
                                        </p:tgtEl>
                                        <p:attrNameLst>
                                          <p:attrName>style.visibility</p:attrName>
                                        </p:attrNameLst>
                                      </p:cBhvr>
                                      <p:to>
                                        <p:strVal val="visible"/>
                                      </p:to>
                                    </p:set>
                                    <p:animEffect transition="in" filter="blinds(horizontal)">
                                      <p:cBhvr>
                                        <p:cTn id="53" dur="500"/>
                                        <p:tgtEl>
                                          <p:spTgt spid="17">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7">
                                            <p:txEl>
                                              <p:pRg st="2" end="2"/>
                                            </p:txEl>
                                          </p:spTgt>
                                        </p:tgtEl>
                                        <p:attrNameLst>
                                          <p:attrName>style.visibility</p:attrName>
                                        </p:attrNameLst>
                                      </p:cBhvr>
                                      <p:to>
                                        <p:strVal val="visible"/>
                                      </p:to>
                                    </p:set>
                                    <p:animEffect transition="in" filter="blinds(horizontal)">
                                      <p:cBhvr>
                                        <p:cTn id="58" dur="500"/>
                                        <p:tgtEl>
                                          <p:spTgt spid="17">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7">
                                            <p:txEl>
                                              <p:pRg st="3" end="3"/>
                                            </p:txEl>
                                          </p:spTgt>
                                        </p:tgtEl>
                                        <p:attrNameLst>
                                          <p:attrName>style.visibility</p:attrName>
                                        </p:attrNameLst>
                                      </p:cBhvr>
                                      <p:to>
                                        <p:strVal val="visible"/>
                                      </p:to>
                                    </p:set>
                                    <p:animEffect transition="in" filter="blinds(horizontal)">
                                      <p:cBhvr>
                                        <p:cTn id="63"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14" grpId="0" animBg="1"/>
      <p:bldP spid="16" grpId="0" build="p"/>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3" name="Object 3"/>
          <p:cNvGraphicFramePr>
            <a:graphicFrameLocks noChangeAspect="1"/>
          </p:cNvGraphicFramePr>
          <p:nvPr/>
        </p:nvGraphicFramePr>
        <p:xfrm>
          <a:off x="3860801" y="990600"/>
          <a:ext cx="4235449" cy="528638"/>
        </p:xfrm>
        <a:graphic>
          <a:graphicData uri="http://schemas.openxmlformats.org/presentationml/2006/ole">
            <p:oleObj spid="_x0000_s47107" name="Equation" r:id="rId3" imgW="1676160" imgH="279360" progId="Equation.DSMT4">
              <p:embed/>
            </p:oleObj>
          </a:graphicData>
        </a:graphic>
      </p:graphicFrame>
      <p:sp>
        <p:nvSpPr>
          <p:cNvPr id="20" name="Rectangle 19"/>
          <p:cNvSpPr/>
          <p:nvPr/>
        </p:nvSpPr>
        <p:spPr>
          <a:xfrm>
            <a:off x="203200" y="1371601"/>
            <a:ext cx="11887200" cy="646331"/>
          </a:xfrm>
          <a:prstGeom prst="rect">
            <a:avLst/>
          </a:prstGeom>
        </p:spPr>
        <p:txBody>
          <a:bodyPr wrap="square">
            <a:spAutoFit/>
          </a:bodyPr>
          <a:lstStyle/>
          <a:p>
            <a:r>
              <a:rPr lang="es-ES" dirty="0" smtClean="0"/>
              <a:t> El valor esperado de la energía de traslación coincidía con el calculado para la molécula monoatómica (cuyos únicos grados de libertad son los de traslación):</a:t>
            </a:r>
          </a:p>
        </p:txBody>
      </p:sp>
      <p:graphicFrame>
        <p:nvGraphicFramePr>
          <p:cNvPr id="25604" name="Object 4"/>
          <p:cNvGraphicFramePr>
            <a:graphicFrameLocks noChangeAspect="1"/>
          </p:cNvGraphicFramePr>
          <p:nvPr/>
        </p:nvGraphicFramePr>
        <p:xfrm>
          <a:off x="4421718" y="1943101"/>
          <a:ext cx="1924049" cy="576263"/>
        </p:xfrm>
        <a:graphic>
          <a:graphicData uri="http://schemas.openxmlformats.org/presentationml/2006/ole">
            <p:oleObj spid="_x0000_s47108" name="Equation" r:id="rId4" imgW="761760" imgH="304560" progId="Equation.DSMT4">
              <p:embed/>
            </p:oleObj>
          </a:graphicData>
        </a:graphic>
      </p:graphicFrame>
      <p:sp>
        <p:nvSpPr>
          <p:cNvPr id="21" name="Rectangle 20"/>
          <p:cNvSpPr/>
          <p:nvPr/>
        </p:nvSpPr>
        <p:spPr>
          <a:xfrm>
            <a:off x="203200" y="2468007"/>
            <a:ext cx="11887200" cy="369332"/>
          </a:xfrm>
          <a:prstGeom prst="rect">
            <a:avLst/>
          </a:prstGeom>
        </p:spPr>
        <p:txBody>
          <a:bodyPr wrap="square">
            <a:spAutoFit/>
          </a:bodyPr>
          <a:lstStyle/>
          <a:p>
            <a:r>
              <a:rPr lang="es-ES" dirty="0" smtClean="0"/>
              <a:t> Por su parte, la energía de rotación respecto a un eje perpendicular al enlace estaba dada por:</a:t>
            </a:r>
          </a:p>
        </p:txBody>
      </p:sp>
      <p:graphicFrame>
        <p:nvGraphicFramePr>
          <p:cNvPr id="25605" name="Object 5"/>
          <p:cNvGraphicFramePr>
            <a:graphicFrameLocks noChangeAspect="1"/>
          </p:cNvGraphicFramePr>
          <p:nvPr/>
        </p:nvGraphicFramePr>
        <p:xfrm>
          <a:off x="3774017" y="2772808"/>
          <a:ext cx="3048000" cy="576263"/>
        </p:xfrm>
        <a:graphic>
          <a:graphicData uri="http://schemas.openxmlformats.org/presentationml/2006/ole">
            <p:oleObj spid="_x0000_s47109" name="Equation" r:id="rId5" imgW="1206360" imgH="304560" progId="Equation.DSMT4">
              <p:embed/>
            </p:oleObj>
          </a:graphicData>
        </a:graphic>
      </p:graphicFrame>
      <p:sp>
        <p:nvSpPr>
          <p:cNvPr id="22" name="Rectangle 21"/>
          <p:cNvSpPr/>
          <p:nvPr/>
        </p:nvSpPr>
        <p:spPr>
          <a:xfrm>
            <a:off x="0" y="3306208"/>
            <a:ext cx="11887200" cy="646331"/>
          </a:xfrm>
          <a:prstGeom prst="rect">
            <a:avLst/>
          </a:prstGeom>
        </p:spPr>
        <p:txBody>
          <a:bodyPr wrap="square">
            <a:spAutoFit/>
          </a:bodyPr>
          <a:lstStyle/>
          <a:p>
            <a:r>
              <a:rPr lang="es-ES" dirty="0" smtClean="0"/>
              <a:t>siendo </a:t>
            </a:r>
            <a:r>
              <a:rPr lang="es-ES" i="1" dirty="0" smtClean="0"/>
              <a:t>I</a:t>
            </a:r>
            <a:r>
              <a:rPr lang="es-ES" dirty="0" smtClean="0"/>
              <a:t> el momento de inercia y </a:t>
            </a:r>
            <a:r>
              <a:rPr lang="es-ES" i="1" dirty="0" smtClean="0">
                <a:latin typeface="Symbol" pitchFamily="18" charset="2"/>
              </a:rPr>
              <a:t>w</a:t>
            </a:r>
            <a:r>
              <a:rPr lang="es-ES" dirty="0" smtClean="0"/>
              <a:t> la frecuencia angular.</a:t>
            </a:r>
          </a:p>
          <a:p>
            <a:r>
              <a:rPr lang="es-ES" dirty="0" smtClean="0"/>
              <a:t>  Entonces, de acuerdo al teorema de </a:t>
            </a:r>
            <a:r>
              <a:rPr lang="es-ES" dirty="0" err="1" smtClean="0"/>
              <a:t>equipartición</a:t>
            </a:r>
            <a:r>
              <a:rPr lang="es-ES" dirty="0" smtClean="0"/>
              <a:t> tenemos:</a:t>
            </a:r>
          </a:p>
        </p:txBody>
      </p:sp>
      <p:graphicFrame>
        <p:nvGraphicFramePr>
          <p:cNvPr id="25606" name="Object 6"/>
          <p:cNvGraphicFramePr>
            <a:graphicFrameLocks noChangeAspect="1"/>
          </p:cNvGraphicFramePr>
          <p:nvPr/>
        </p:nvGraphicFramePr>
        <p:xfrm>
          <a:off x="3759201" y="3919538"/>
          <a:ext cx="3594100" cy="576262"/>
        </p:xfrm>
        <a:graphic>
          <a:graphicData uri="http://schemas.openxmlformats.org/presentationml/2006/ole">
            <p:oleObj spid="_x0000_s47110" name="Equation" r:id="rId6" imgW="1422360" imgH="304560" progId="Equation.DSMT4">
              <p:embed/>
            </p:oleObj>
          </a:graphicData>
        </a:graphic>
      </p:graphicFrame>
      <p:sp>
        <p:nvSpPr>
          <p:cNvPr id="23" name="Rectangle 22"/>
          <p:cNvSpPr/>
          <p:nvPr/>
        </p:nvSpPr>
        <p:spPr>
          <a:xfrm>
            <a:off x="101600" y="4444225"/>
            <a:ext cx="12090400" cy="369332"/>
          </a:xfrm>
          <a:prstGeom prst="rect">
            <a:avLst/>
          </a:prstGeom>
        </p:spPr>
        <p:txBody>
          <a:bodyPr wrap="square">
            <a:spAutoFit/>
          </a:bodyPr>
          <a:lstStyle/>
          <a:p>
            <a:r>
              <a:rPr lang="es-ES" dirty="0" smtClean="0"/>
              <a:t>A la vibración la podemos representar por un oscilador armónico, cuya energía se escribe como: </a:t>
            </a:r>
          </a:p>
        </p:txBody>
      </p:sp>
      <p:graphicFrame>
        <p:nvGraphicFramePr>
          <p:cNvPr id="24" name="Object 5"/>
          <p:cNvGraphicFramePr>
            <a:graphicFrameLocks noChangeAspect="1"/>
          </p:cNvGraphicFramePr>
          <p:nvPr/>
        </p:nvGraphicFramePr>
        <p:xfrm>
          <a:off x="3774017" y="4703762"/>
          <a:ext cx="3657600" cy="576262"/>
        </p:xfrm>
        <a:graphic>
          <a:graphicData uri="http://schemas.openxmlformats.org/presentationml/2006/ole">
            <p:oleObj spid="_x0000_s47111" name="Equation" r:id="rId7" imgW="1447560" imgH="304560" progId="Equation.DSMT4">
              <p:embed/>
            </p:oleObj>
          </a:graphicData>
        </a:graphic>
      </p:graphicFrame>
      <p:sp>
        <p:nvSpPr>
          <p:cNvPr id="25" name="Rectangle 24"/>
          <p:cNvSpPr/>
          <p:nvPr/>
        </p:nvSpPr>
        <p:spPr>
          <a:xfrm>
            <a:off x="101600" y="5167093"/>
            <a:ext cx="11887200" cy="369332"/>
          </a:xfrm>
          <a:prstGeom prst="rect">
            <a:avLst/>
          </a:prstGeom>
        </p:spPr>
        <p:txBody>
          <a:bodyPr wrap="square">
            <a:spAutoFit/>
          </a:bodyPr>
          <a:lstStyle/>
          <a:p>
            <a:r>
              <a:rPr lang="es-ES" dirty="0" smtClean="0"/>
              <a:t> Entonces, de acuerdo al teorema de equipartición obteníamos:</a:t>
            </a:r>
          </a:p>
        </p:txBody>
      </p:sp>
      <p:graphicFrame>
        <p:nvGraphicFramePr>
          <p:cNvPr id="26" name="Object 6"/>
          <p:cNvGraphicFramePr>
            <a:graphicFrameLocks noChangeAspect="1"/>
          </p:cNvGraphicFramePr>
          <p:nvPr/>
        </p:nvGraphicFramePr>
        <p:xfrm>
          <a:off x="3657601" y="5465762"/>
          <a:ext cx="3594100" cy="576262"/>
        </p:xfrm>
        <a:graphic>
          <a:graphicData uri="http://schemas.openxmlformats.org/presentationml/2006/ole">
            <p:oleObj spid="_x0000_s47112" name="Equation" r:id="rId8" imgW="1422360" imgH="304560" progId="Equation.DSMT4">
              <p:embed/>
            </p:oleObj>
          </a:graphicData>
        </a:graphic>
      </p:graphicFrame>
      <p:sp>
        <p:nvSpPr>
          <p:cNvPr id="27" name="Rectangle 26"/>
          <p:cNvSpPr/>
          <p:nvPr/>
        </p:nvSpPr>
        <p:spPr>
          <a:xfrm>
            <a:off x="203200" y="5846762"/>
            <a:ext cx="11887200" cy="369332"/>
          </a:xfrm>
          <a:prstGeom prst="rect">
            <a:avLst/>
          </a:prstGeom>
        </p:spPr>
        <p:txBody>
          <a:bodyPr wrap="square">
            <a:spAutoFit/>
          </a:bodyPr>
          <a:lstStyle/>
          <a:p>
            <a:r>
              <a:rPr lang="es-ES" dirty="0" smtClean="0"/>
              <a:t> Finalmente, juntando todo, tenemos:</a:t>
            </a:r>
          </a:p>
        </p:txBody>
      </p:sp>
      <p:graphicFrame>
        <p:nvGraphicFramePr>
          <p:cNvPr id="25609" name="Object 9"/>
          <p:cNvGraphicFramePr>
            <a:graphicFrameLocks noChangeAspect="1"/>
          </p:cNvGraphicFramePr>
          <p:nvPr/>
        </p:nvGraphicFramePr>
        <p:xfrm>
          <a:off x="3727451" y="6203950"/>
          <a:ext cx="4806949" cy="577850"/>
        </p:xfrm>
        <a:graphic>
          <a:graphicData uri="http://schemas.openxmlformats.org/presentationml/2006/ole">
            <p:oleObj spid="_x0000_s47113" name="Equation" r:id="rId9" imgW="1904760" imgH="30456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box(in)">
                                      <p:cBhvr>
                                        <p:cTn id="12" dur="500"/>
                                        <p:tgtEl>
                                          <p:spTgt spid="2560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blinds(horizontal)">
                                      <p:cBhvr>
                                        <p:cTn id="17" dur="5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5605"/>
                                        </p:tgtEl>
                                        <p:attrNameLst>
                                          <p:attrName>style.visibility</p:attrName>
                                        </p:attrNameLst>
                                      </p:cBhvr>
                                      <p:to>
                                        <p:strVal val="visible"/>
                                      </p:to>
                                    </p:set>
                                    <p:animEffect transition="in" filter="box(in)">
                                      <p:cBhvr>
                                        <p:cTn id="22" dur="500"/>
                                        <p:tgtEl>
                                          <p:spTgt spid="2560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blinds(horizontal)">
                                      <p:cBhvr>
                                        <p:cTn id="27" dur="500"/>
                                        <p:tgtEl>
                                          <p:spTgt spid="2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xEl>
                                              <p:pRg st="1" end="1"/>
                                            </p:txEl>
                                          </p:spTgt>
                                        </p:tgtEl>
                                        <p:attrNameLst>
                                          <p:attrName>style.visibility</p:attrName>
                                        </p:attrNameLst>
                                      </p:cBhvr>
                                      <p:to>
                                        <p:strVal val="visible"/>
                                      </p:to>
                                    </p:set>
                                    <p:animEffect transition="in" filter="blinds(horizontal)">
                                      <p:cBhvr>
                                        <p:cTn id="32" dur="500"/>
                                        <p:tgtEl>
                                          <p:spTgt spid="2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5606"/>
                                        </p:tgtEl>
                                        <p:attrNameLst>
                                          <p:attrName>style.visibility</p:attrName>
                                        </p:attrNameLst>
                                      </p:cBhvr>
                                      <p:to>
                                        <p:strVal val="visible"/>
                                      </p:to>
                                    </p:set>
                                    <p:animEffect transition="in" filter="box(in)">
                                      <p:cBhvr>
                                        <p:cTn id="37" dur="500"/>
                                        <p:tgtEl>
                                          <p:spTgt spid="2560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
                                            <p:txEl>
                                              <p:pRg st="0" end="0"/>
                                            </p:txEl>
                                          </p:spTgt>
                                        </p:tgtEl>
                                        <p:attrNameLst>
                                          <p:attrName>style.visibility</p:attrName>
                                        </p:attrNameLst>
                                      </p:cBhvr>
                                      <p:to>
                                        <p:strVal val="visible"/>
                                      </p:to>
                                    </p:set>
                                    <p:animEffect transition="in" filter="blinds(horizontal)">
                                      <p:cBhvr>
                                        <p:cTn id="42" dur="500"/>
                                        <p:tgtEl>
                                          <p:spTgt spid="2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ox(in)">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5">
                                            <p:txEl>
                                              <p:pRg st="0" end="0"/>
                                            </p:txEl>
                                          </p:spTgt>
                                        </p:tgtEl>
                                        <p:attrNameLst>
                                          <p:attrName>style.visibility</p:attrName>
                                        </p:attrNameLst>
                                      </p:cBhvr>
                                      <p:to>
                                        <p:strVal val="visible"/>
                                      </p:to>
                                    </p:set>
                                    <p:animEffect transition="in" filter="blinds(horizontal)">
                                      <p:cBhvr>
                                        <p:cTn id="52" dur="500"/>
                                        <p:tgtEl>
                                          <p:spTgt spid="2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ox(in)">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blinds(horizontal)">
                                      <p:cBhvr>
                                        <p:cTn id="62" dur="500"/>
                                        <p:tgtEl>
                                          <p:spTgt spid="2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25609"/>
                                        </p:tgtEl>
                                        <p:attrNameLst>
                                          <p:attrName>style.visibility</p:attrName>
                                        </p:attrNameLst>
                                      </p:cBhvr>
                                      <p:to>
                                        <p:strVal val="visible"/>
                                      </p:to>
                                    </p:set>
                                    <p:animEffect transition="in" filter="box(in)">
                                      <p:cBhvr>
                                        <p:cTn id="67" dur="5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build="p"/>
      <p:bldP spid="22" grpId="0" build="p"/>
      <p:bldP spid="23" grpId="0" build="p"/>
      <p:bldP spid="25" grpId="0" build="p"/>
      <p:bldP spid="2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203200" y="838200"/>
            <a:ext cx="11887200" cy="369332"/>
          </a:xfrm>
          <a:prstGeom prst="rect">
            <a:avLst/>
          </a:prstGeom>
        </p:spPr>
        <p:txBody>
          <a:bodyPr wrap="square">
            <a:spAutoFit/>
          </a:bodyPr>
          <a:lstStyle/>
          <a:p>
            <a:r>
              <a:rPr lang="es-ES" dirty="0" smtClean="0"/>
              <a:t> De modo que el calor especifico molecular a volumen constante queda:</a:t>
            </a:r>
          </a:p>
        </p:txBody>
      </p:sp>
      <p:graphicFrame>
        <p:nvGraphicFramePr>
          <p:cNvPr id="25609" name="Object 9"/>
          <p:cNvGraphicFramePr>
            <a:graphicFrameLocks noChangeAspect="1"/>
          </p:cNvGraphicFramePr>
          <p:nvPr/>
        </p:nvGraphicFramePr>
        <p:xfrm>
          <a:off x="4734985" y="1239839"/>
          <a:ext cx="2789767" cy="795337"/>
        </p:xfrm>
        <a:graphic>
          <a:graphicData uri="http://schemas.openxmlformats.org/presentationml/2006/ole">
            <p:oleObj spid="_x0000_s48130" name="Equation" r:id="rId3" imgW="1104840" imgH="419040" progId="Equation.DSMT4">
              <p:embed/>
            </p:oleObj>
          </a:graphicData>
        </a:graphic>
      </p:graphicFrame>
      <p:sp>
        <p:nvSpPr>
          <p:cNvPr id="17" name="Rectangle 16"/>
          <p:cNvSpPr/>
          <p:nvPr/>
        </p:nvSpPr>
        <p:spPr>
          <a:xfrm>
            <a:off x="203200" y="2087563"/>
            <a:ext cx="11887200" cy="369332"/>
          </a:xfrm>
          <a:prstGeom prst="rect">
            <a:avLst/>
          </a:prstGeom>
        </p:spPr>
        <p:txBody>
          <a:bodyPr wrap="square">
            <a:spAutoFit/>
          </a:bodyPr>
          <a:lstStyle/>
          <a:p>
            <a:r>
              <a:rPr lang="es-ES" dirty="0" smtClean="0"/>
              <a:t> O, lo que es lo mismo, el calor especifico molar del gas diatómico a volumen constante queda:</a:t>
            </a:r>
          </a:p>
        </p:txBody>
      </p:sp>
      <p:graphicFrame>
        <p:nvGraphicFramePr>
          <p:cNvPr id="28" name="Object 9"/>
          <p:cNvGraphicFramePr>
            <a:graphicFrameLocks noChangeAspect="1"/>
          </p:cNvGraphicFramePr>
          <p:nvPr/>
        </p:nvGraphicFramePr>
        <p:xfrm>
          <a:off x="5310718" y="2468564"/>
          <a:ext cx="1636183" cy="579437"/>
        </p:xfrm>
        <a:graphic>
          <a:graphicData uri="http://schemas.openxmlformats.org/presentationml/2006/ole">
            <p:oleObj spid="_x0000_s48131" name="Equation" r:id="rId4" imgW="647640" imgH="304560" progId="Equation.DSMT4">
              <p:embed/>
            </p:oleObj>
          </a:graphicData>
        </a:graphic>
      </p:graphicFrame>
      <p:sp>
        <p:nvSpPr>
          <p:cNvPr id="29" name="Rectangle 28"/>
          <p:cNvSpPr/>
          <p:nvPr/>
        </p:nvSpPr>
        <p:spPr>
          <a:xfrm>
            <a:off x="0" y="3821230"/>
            <a:ext cx="10684042" cy="369332"/>
          </a:xfrm>
          <a:prstGeom prst="rect">
            <a:avLst/>
          </a:prstGeom>
        </p:spPr>
        <p:txBody>
          <a:bodyPr wrap="square">
            <a:spAutoFit/>
          </a:bodyPr>
          <a:lstStyle/>
          <a:p>
            <a:r>
              <a:rPr lang="es-ES" dirty="0" smtClean="0"/>
              <a:t> Vimos que los experimentos daban muy diferentes.</a:t>
            </a:r>
          </a:p>
        </p:txBody>
      </p:sp>
      <p:pic>
        <p:nvPicPr>
          <p:cNvPr id="14" name="Picture 13">
            <a:extLst>
              <a:ext uri="{FF2B5EF4-FFF2-40B4-BE49-F238E27FC236}">
                <a16:creationId xmlns="" xmlns:a16="http://schemas.microsoft.com/office/drawing/2014/main" id="{92DF2810-2902-4CD2-9CC2-C0A24745B609}"/>
              </a:ext>
            </a:extLst>
          </p:cNvPr>
          <p:cNvPicPr>
            <a:picLocks noChangeAspect="1"/>
          </p:cNvPicPr>
          <p:nvPr/>
        </p:nvPicPr>
        <p:blipFill>
          <a:blip r:embed="rId5"/>
          <a:stretch>
            <a:fillRect/>
          </a:stretch>
        </p:blipFill>
        <p:spPr>
          <a:xfrm>
            <a:off x="5283201" y="3276600"/>
            <a:ext cx="4344153" cy="5369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609">
                                            <p:subSp spid="_x0000_s48130"/>
                                          </p:spTgt>
                                        </p:tgtEl>
                                        <p:attrNameLst>
                                          <p:attrName>style.visibility</p:attrName>
                                        </p:attrNameLst>
                                      </p:cBhvr>
                                      <p:to>
                                        <p:strVal val="visible"/>
                                      </p:to>
                                    </p:set>
                                    <p:animEffect transition="in" filter="box(in)">
                                      <p:cBhvr>
                                        <p:cTn id="7" dur="500"/>
                                        <p:tgtEl>
                                          <p:spTgt spid="25609">
                                            <p:subSp spid="_x0000_s48130"/>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8">
                                            <p:subSp spid="_x0000_s48131"/>
                                          </p:spTgt>
                                        </p:tgtEl>
                                        <p:attrNameLst>
                                          <p:attrName>style.visibility</p:attrName>
                                        </p:attrNameLst>
                                      </p:cBhvr>
                                      <p:to>
                                        <p:strVal val="visible"/>
                                      </p:to>
                                    </p:set>
                                    <p:animEffect transition="in" filter="box(in)">
                                      <p:cBhvr>
                                        <p:cTn id="17" dur="500"/>
                                        <p:tgtEl>
                                          <p:spTgt spid="28">
                                            <p:subSp spid="_x0000_s48131"/>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2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748375"/>
            <a:ext cx="11078678" cy="646331"/>
          </a:xfrm>
          <a:prstGeom prst="rect">
            <a:avLst/>
          </a:prstGeom>
        </p:spPr>
        <p:txBody>
          <a:bodyPr wrap="square">
            <a:spAutoFit/>
          </a:bodyPr>
          <a:lstStyle/>
          <a:p>
            <a:r>
              <a:rPr lang="es-ES" dirty="0" smtClean="0"/>
              <a:t>Se observó que al medir el calor específico molar de los gases diatómicos (H2, O2, N2) a temperaturas diferentes de la ambiente, en realidad </a:t>
            </a:r>
            <a:r>
              <a:rPr lang="es-ES" b="1" dirty="0" smtClean="0">
                <a:solidFill>
                  <a:srgbClr val="FF0000"/>
                </a:solidFill>
              </a:rPr>
              <a:t>dependen de la temperatura!</a:t>
            </a:r>
          </a:p>
        </p:txBody>
      </p:sp>
      <p:pic>
        <p:nvPicPr>
          <p:cNvPr id="26636" name="Picture 12" descr="https://upload.wikimedia.org/wikipedia/commons/thumb/0/07/DiatomicSpecHeat1.png/1024px-DiatomicSpecHeat1.png"/>
          <p:cNvPicPr>
            <a:picLocks noChangeAspect="1" noChangeArrowheads="1"/>
          </p:cNvPicPr>
          <p:nvPr/>
        </p:nvPicPr>
        <p:blipFill>
          <a:blip r:embed="rId3"/>
          <a:srcRect l="3092" t="8333" b="4167"/>
          <a:stretch>
            <a:fillRect/>
          </a:stretch>
        </p:blipFill>
        <p:spPr bwMode="auto">
          <a:xfrm>
            <a:off x="304799" y="2334951"/>
            <a:ext cx="5249458" cy="2934097"/>
          </a:xfrm>
          <a:prstGeom prst="rect">
            <a:avLst/>
          </a:prstGeom>
          <a:noFill/>
        </p:spPr>
      </p:pic>
      <p:sp>
        <p:nvSpPr>
          <p:cNvPr id="30" name="Rectangle 29"/>
          <p:cNvSpPr/>
          <p:nvPr/>
        </p:nvSpPr>
        <p:spPr>
          <a:xfrm>
            <a:off x="0" y="1459850"/>
            <a:ext cx="10801711" cy="353943"/>
          </a:xfrm>
          <a:prstGeom prst="rect">
            <a:avLst/>
          </a:prstGeom>
        </p:spPr>
        <p:txBody>
          <a:bodyPr wrap="square">
            <a:spAutoFit/>
          </a:bodyPr>
          <a:lstStyle/>
          <a:p>
            <a:r>
              <a:rPr lang="es-ES" sz="1700" dirty="0" smtClean="0"/>
              <a:t> Si graficamos </a:t>
            </a:r>
            <a:r>
              <a:rPr lang="es-ES" sz="1700" i="1" dirty="0" err="1" smtClean="0"/>
              <a:t>c</a:t>
            </a:r>
            <a:r>
              <a:rPr lang="es-ES" sz="1700" i="1" baseline="-25000" dirty="0" err="1" smtClean="0"/>
              <a:t>V</a:t>
            </a:r>
            <a:r>
              <a:rPr lang="es-ES" sz="1700" dirty="0" smtClean="0"/>
              <a:t> contra la temperatura observamos algo así:</a:t>
            </a:r>
          </a:p>
        </p:txBody>
      </p:sp>
      <p:sp>
        <p:nvSpPr>
          <p:cNvPr id="31" name="Rectangle 30"/>
          <p:cNvSpPr/>
          <p:nvPr/>
        </p:nvSpPr>
        <p:spPr>
          <a:xfrm>
            <a:off x="0" y="5459950"/>
            <a:ext cx="11078678" cy="646331"/>
          </a:xfrm>
          <a:prstGeom prst="rect">
            <a:avLst/>
          </a:prstGeom>
        </p:spPr>
        <p:txBody>
          <a:bodyPr wrap="square">
            <a:spAutoFit/>
          </a:bodyPr>
          <a:lstStyle/>
          <a:p>
            <a:r>
              <a:rPr lang="es-ES" b="1" dirty="0" smtClean="0">
                <a:solidFill>
                  <a:srgbClr val="FF0000"/>
                </a:solidFill>
              </a:rPr>
              <a:t> Este fue uno de los primeros indicios que indicaron a fines del siglo XIX que la mecánica clásica no era correcta (no debemos olvidar que el teorema de equipartición es clásico!).</a:t>
            </a:r>
          </a:p>
        </p:txBody>
      </p:sp>
      <p:sp>
        <p:nvSpPr>
          <p:cNvPr id="32" name="Rectangle 31"/>
          <p:cNvSpPr/>
          <p:nvPr/>
        </p:nvSpPr>
        <p:spPr>
          <a:xfrm>
            <a:off x="7315200" y="1813218"/>
            <a:ext cx="1846446" cy="369332"/>
          </a:xfrm>
          <a:prstGeom prst="rect">
            <a:avLst/>
          </a:prstGeom>
        </p:spPr>
        <p:txBody>
          <a:bodyPr wrap="square">
            <a:spAutoFit/>
          </a:bodyPr>
          <a:lstStyle/>
          <a:p>
            <a:r>
              <a:rPr lang="es-ES" dirty="0" smtClean="0"/>
              <a:t> O sea:</a:t>
            </a:r>
          </a:p>
        </p:txBody>
      </p:sp>
      <p:graphicFrame>
        <p:nvGraphicFramePr>
          <p:cNvPr id="26637" name="Object 13"/>
          <p:cNvGraphicFramePr>
            <a:graphicFrameLocks noChangeAspect="1"/>
          </p:cNvGraphicFramePr>
          <p:nvPr/>
        </p:nvGraphicFramePr>
        <p:xfrm>
          <a:off x="8737601" y="1801551"/>
          <a:ext cx="1719503" cy="434975"/>
        </p:xfrm>
        <a:graphic>
          <a:graphicData uri="http://schemas.openxmlformats.org/presentationml/2006/ole">
            <p:oleObj spid="_x0000_s50178" name="Equation" r:id="rId4" imgW="749160" imgH="228600" progId="Equation.DSMT4">
              <p:embed/>
            </p:oleObj>
          </a:graphicData>
        </a:graphic>
      </p:graphicFrame>
      <p:sp>
        <p:nvSpPr>
          <p:cNvPr id="33" name="Rectangle 32"/>
          <p:cNvSpPr/>
          <p:nvPr/>
        </p:nvSpPr>
        <p:spPr>
          <a:xfrm>
            <a:off x="5775159" y="2712876"/>
            <a:ext cx="5262372" cy="1661993"/>
          </a:xfrm>
          <a:prstGeom prst="rect">
            <a:avLst/>
          </a:prstGeom>
        </p:spPr>
        <p:txBody>
          <a:bodyPr wrap="square">
            <a:spAutoFit/>
          </a:bodyPr>
          <a:lstStyle/>
          <a:p>
            <a:r>
              <a:rPr lang="es-ES" sz="1700" dirty="0" smtClean="0"/>
              <a:t>Siendo </a:t>
            </a:r>
            <a:r>
              <a:rPr lang="es-ES" sz="1700" i="1" dirty="0" smtClean="0"/>
              <a:t>f</a:t>
            </a:r>
            <a:r>
              <a:rPr lang="es-ES" sz="1700" dirty="0" smtClean="0"/>
              <a:t>(</a:t>
            </a:r>
            <a:r>
              <a:rPr lang="es-ES" sz="1700" i="1" dirty="0" smtClean="0"/>
              <a:t>T</a:t>
            </a:r>
            <a:r>
              <a:rPr lang="es-ES" sz="1700" dirty="0" smtClean="0"/>
              <a:t>) una función de la temperatura que varía entre 3/2 para temperaturas bajas a 7/2 para temperaturas altas.</a:t>
            </a:r>
          </a:p>
          <a:p>
            <a:endParaRPr lang="es-ES" sz="1700" dirty="0" smtClean="0"/>
          </a:p>
          <a:p>
            <a:r>
              <a:rPr lang="es-ES" sz="1700" dirty="0" smtClean="0"/>
              <a:t>En otras palabras, a bajas temperaturas los gases diatómicos se comportan como mono-atómicos y solamente a altas temperaturas como diatómicos.</a:t>
            </a:r>
          </a:p>
        </p:txBody>
      </p:sp>
      <p:pic>
        <p:nvPicPr>
          <p:cNvPr id="13" name="Picture 12">
            <a:extLst>
              <a:ext uri="{FF2B5EF4-FFF2-40B4-BE49-F238E27FC236}">
                <a16:creationId xmlns="" xmlns:a16="http://schemas.microsoft.com/office/drawing/2014/main" id="{EC4F83EF-8B15-4DB6-9006-FFFDF1006255}"/>
              </a:ext>
            </a:extLst>
          </p:cNvPr>
          <p:cNvPicPr>
            <a:picLocks noChangeAspect="1"/>
          </p:cNvPicPr>
          <p:nvPr/>
        </p:nvPicPr>
        <p:blipFill>
          <a:blip r:embed="rId5"/>
          <a:srcRect l="5714" t="8057" r="7143"/>
          <a:stretch>
            <a:fillRect/>
          </a:stretch>
        </p:blipFill>
        <p:spPr>
          <a:xfrm>
            <a:off x="203200" y="1877750"/>
            <a:ext cx="5631661" cy="3581400"/>
          </a:xfrm>
          <a:prstGeom prst="rect">
            <a:avLst/>
          </a:prstGeom>
        </p:spPr>
      </p:pic>
      <p:sp>
        <p:nvSpPr>
          <p:cNvPr id="10" name="Rectangle 9"/>
          <p:cNvSpPr/>
          <p:nvPr/>
        </p:nvSpPr>
        <p:spPr>
          <a:xfrm>
            <a:off x="0" y="6193875"/>
            <a:ext cx="10801711" cy="615553"/>
          </a:xfrm>
          <a:prstGeom prst="rect">
            <a:avLst/>
          </a:prstGeom>
        </p:spPr>
        <p:txBody>
          <a:bodyPr wrap="square">
            <a:spAutoFit/>
          </a:bodyPr>
          <a:lstStyle/>
          <a:p>
            <a:r>
              <a:rPr lang="es-ES" sz="1700" dirty="0" smtClean="0"/>
              <a:t> Recordemos que el teorema de equipartición es válido para la física clásica.  </a:t>
            </a:r>
          </a:p>
          <a:p>
            <a:r>
              <a:rPr lang="es-ES" sz="1700" dirty="0" smtClean="0"/>
              <a:t>Ahora debemos realizar un tratamiento mecánico cuántico de las rotaciones y vibraciones.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0" tmFilter="0, 0; .2, .5; .8, .5; 1, 0"/>
                                        <p:tgtEl>
                                          <p:spTgt spid="29"/>
                                        </p:tgtEl>
                                      </p:cBhvr>
                                    </p:animEffect>
                                    <p:animScale>
                                      <p:cBhvr>
                                        <p:cTn id="12" dur="250" autoRev="1" fill="hold"/>
                                        <p:tgtEl>
                                          <p:spTgt spid="2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6636"/>
                                        </p:tgtEl>
                                        <p:attrNameLst>
                                          <p:attrName>style.visibility</p:attrName>
                                        </p:attrNameLst>
                                      </p:cBhvr>
                                      <p:to>
                                        <p:strVal val="visible"/>
                                      </p:to>
                                    </p:set>
                                    <p:animEffect transition="in" filter="box(in)">
                                      <p:cBhvr>
                                        <p:cTn id="22" dur="500"/>
                                        <p:tgtEl>
                                          <p:spTgt spid="2663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linds(horizont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6637"/>
                                        </p:tgtEl>
                                        <p:attrNameLst>
                                          <p:attrName>style.visibility</p:attrName>
                                        </p:attrNameLst>
                                      </p:cBhvr>
                                      <p:to>
                                        <p:strVal val="visible"/>
                                      </p:to>
                                    </p:set>
                                    <p:animEffect transition="in" filter="box(in)">
                                      <p:cBhvr>
                                        <p:cTn id="32" dur="500"/>
                                        <p:tgtEl>
                                          <p:spTgt spid="2663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3">
                                            <p:txEl>
                                              <p:pRg st="0" end="0"/>
                                            </p:txEl>
                                          </p:spTgt>
                                        </p:tgtEl>
                                        <p:attrNameLst>
                                          <p:attrName>style.visibility</p:attrName>
                                        </p:attrNameLst>
                                      </p:cBhvr>
                                      <p:to>
                                        <p:strVal val="visible"/>
                                      </p:to>
                                    </p:set>
                                    <p:animEffect transition="in" filter="blinds(horizontal)">
                                      <p:cBhvr>
                                        <p:cTn id="37" dur="500"/>
                                        <p:tgtEl>
                                          <p:spTgt spid="3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3">
                                            <p:txEl>
                                              <p:pRg st="2" end="2"/>
                                            </p:txEl>
                                          </p:spTgt>
                                        </p:tgtEl>
                                        <p:attrNameLst>
                                          <p:attrName>style.visibility</p:attrName>
                                        </p:attrNameLst>
                                      </p:cBhvr>
                                      <p:to>
                                        <p:strVal val="visible"/>
                                      </p:to>
                                    </p:set>
                                    <p:animEffect transition="in" filter="blinds(horizontal)">
                                      <p:cBhvr>
                                        <p:cTn id="42" dur="500"/>
                                        <p:tgtEl>
                                          <p:spTgt spid="3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linds(horizontal)">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grpId="1" nodeType="clickEffect">
                                  <p:stCondLst>
                                    <p:cond delay="0"/>
                                  </p:stCondLst>
                                  <p:childTnLst>
                                    <p:animEffect transition="out" filter="fade">
                                      <p:cBhvr>
                                        <p:cTn id="51" dur="500" tmFilter="0, 0; .2, .5; .8, .5; 1, 0"/>
                                        <p:tgtEl>
                                          <p:spTgt spid="31"/>
                                        </p:tgtEl>
                                      </p:cBhvr>
                                    </p:animEffect>
                                    <p:animScale>
                                      <p:cBhvr>
                                        <p:cTn id="52" dur="250" autoRev="1" fill="hold"/>
                                        <p:tgtEl>
                                          <p:spTgt spid="31"/>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checkerboard(across)">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0">
                                            <p:txEl>
                                              <p:pRg st="0" end="0"/>
                                            </p:txEl>
                                          </p:spTgt>
                                        </p:tgtEl>
                                        <p:attrNameLst>
                                          <p:attrName>style.visibility</p:attrName>
                                        </p:attrNameLst>
                                      </p:cBhvr>
                                      <p:to>
                                        <p:strVal val="visible"/>
                                      </p:to>
                                    </p:set>
                                    <p:animEffect transition="in" filter="blinds(horizontal)">
                                      <p:cBhvr>
                                        <p:cTn id="62" dur="500"/>
                                        <p:tgtEl>
                                          <p:spTgt spid="1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0">
                                            <p:txEl>
                                              <p:pRg st="1" end="1"/>
                                            </p:txEl>
                                          </p:spTgt>
                                        </p:tgtEl>
                                        <p:attrNameLst>
                                          <p:attrName>style.visibility</p:attrName>
                                        </p:attrNameLst>
                                      </p:cBhvr>
                                      <p:to>
                                        <p:strVal val="visible"/>
                                      </p:to>
                                    </p:set>
                                    <p:animEffect transition="in" filter="blinds(horizontal)">
                                      <p:cBhvr>
                                        <p:cTn id="6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utoUpdateAnimBg="0"/>
      <p:bldP spid="29" grpId="1"/>
      <p:bldP spid="30" grpId="0" autoUpdateAnimBg="0"/>
      <p:bldP spid="31" grpId="0" autoUpdateAnimBg="0"/>
      <p:bldP spid="31" grpId="1"/>
      <p:bldP spid="32" grpId="0" autoUpdateAnimBg="0"/>
      <p:bldP spid="33" grpId="0" build="p" autoUpdateAnimBg="0"/>
      <p:bldP spid="10"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7375509" y="619125"/>
            <a:ext cx="4448175" cy="6238875"/>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b="73467"/>
          <a:stretch>
            <a:fillRect/>
          </a:stretch>
        </p:blipFill>
        <p:spPr bwMode="auto">
          <a:xfrm>
            <a:off x="0" y="237588"/>
            <a:ext cx="6858000" cy="1644684"/>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t="25685" b="61582"/>
          <a:stretch>
            <a:fillRect/>
          </a:stretch>
        </p:blipFill>
        <p:spPr bwMode="auto">
          <a:xfrm>
            <a:off x="42649" y="1992426"/>
            <a:ext cx="6858000" cy="789275"/>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t="38729" b="57078"/>
          <a:stretch>
            <a:fillRect/>
          </a:stretch>
        </p:blipFill>
        <p:spPr bwMode="auto">
          <a:xfrm>
            <a:off x="42649" y="2800952"/>
            <a:ext cx="6858000" cy="259882"/>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t="41990" b="24935"/>
          <a:stretch>
            <a:fillRect/>
          </a:stretch>
        </p:blipFill>
        <p:spPr bwMode="auto">
          <a:xfrm>
            <a:off x="42649" y="3003082"/>
            <a:ext cx="6858000" cy="2050181"/>
          </a:xfrm>
          <a:prstGeom prst="rect">
            <a:avLst/>
          </a:prstGeom>
          <a:noFill/>
          <a:ln w="9525">
            <a:noFill/>
            <a:miter lim="800000"/>
            <a:headEnd/>
            <a:tailEnd/>
          </a:ln>
          <a:effectLst/>
        </p:spPr>
      </p:pic>
      <p:sp>
        <p:nvSpPr>
          <p:cNvPr id="7" name="Rectangle 6"/>
          <p:cNvSpPr/>
          <p:nvPr/>
        </p:nvSpPr>
        <p:spPr>
          <a:xfrm>
            <a:off x="1424539" y="4803006"/>
            <a:ext cx="5544152" cy="269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a:srcRect t="71804" b="20587"/>
          <a:stretch>
            <a:fillRect/>
          </a:stretch>
        </p:blipFill>
        <p:spPr bwMode="auto">
          <a:xfrm>
            <a:off x="42649" y="4851133"/>
            <a:ext cx="6858000" cy="471638"/>
          </a:xfrm>
          <a:prstGeom prst="rect">
            <a:avLst/>
          </a:prstGeom>
          <a:noFill/>
          <a:ln w="9525">
            <a:noFill/>
            <a:miter lim="800000"/>
            <a:headEnd/>
            <a:tailEnd/>
          </a:ln>
          <a:effectLst/>
        </p:spPr>
      </p:pic>
      <p:sp>
        <p:nvSpPr>
          <p:cNvPr id="9" name="Rectangle 8"/>
          <p:cNvSpPr/>
          <p:nvPr/>
        </p:nvSpPr>
        <p:spPr>
          <a:xfrm>
            <a:off x="2019661" y="5032406"/>
            <a:ext cx="4900903" cy="269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3">
            <a:duotone>
              <a:schemeClr val="accent2">
                <a:shade val="45000"/>
                <a:satMod val="135000"/>
              </a:schemeClr>
              <a:prstClr val="white"/>
            </a:duotone>
          </a:blip>
          <a:srcRect l="28772" t="74780" b="20406"/>
          <a:stretch>
            <a:fillRect/>
          </a:stretch>
        </p:blipFill>
        <p:spPr bwMode="auto">
          <a:xfrm>
            <a:off x="240631" y="5361272"/>
            <a:ext cx="4884821" cy="298383"/>
          </a:xfrm>
          <a:prstGeom prst="rect">
            <a:avLst/>
          </a:prstGeom>
          <a:noFill/>
          <a:ln w="9525">
            <a:noFill/>
            <a:miter lim="800000"/>
            <a:headEnd/>
            <a:tailEnd/>
          </a:ln>
          <a:effectLst/>
        </p:spPr>
      </p:pic>
      <p:sp>
        <p:nvSpPr>
          <p:cNvPr id="12" name="Multiply 11"/>
          <p:cNvSpPr/>
          <p:nvPr/>
        </p:nvSpPr>
        <p:spPr>
          <a:xfrm>
            <a:off x="7786838" y="4966635"/>
            <a:ext cx="413887" cy="885525"/>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3">
            <a:duotone>
              <a:prstClr val="black"/>
              <a:schemeClr val="accent4">
                <a:tint val="45000"/>
                <a:satMod val="400000"/>
              </a:schemeClr>
            </a:duotone>
          </a:blip>
          <a:srcRect t="78973" b="8992"/>
          <a:stretch>
            <a:fillRect/>
          </a:stretch>
        </p:blipFill>
        <p:spPr bwMode="auto">
          <a:xfrm>
            <a:off x="28875" y="5611542"/>
            <a:ext cx="6858000" cy="74595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ox(i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heckerboard(across)">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a:stretch>
            <a:fillRect/>
          </a:stretch>
        </p:blipFill>
        <p:spPr bwMode="auto">
          <a:xfrm>
            <a:off x="0" y="717984"/>
            <a:ext cx="5943600" cy="527250"/>
          </a:xfrm>
          <a:prstGeom prst="rect">
            <a:avLst/>
          </a:prstGeom>
          <a:noFill/>
          <a:ln w="9525">
            <a:noFill/>
            <a:miter lim="800000"/>
            <a:headEnd/>
            <a:tailEnd/>
          </a:ln>
          <a:effectLst/>
        </p:spPr>
      </p:pic>
      <p:pic>
        <p:nvPicPr>
          <p:cNvPr id="51203" name="Picture 3"/>
          <p:cNvPicPr>
            <a:picLocks noChangeAspect="1" noChangeArrowheads="1"/>
          </p:cNvPicPr>
          <p:nvPr/>
        </p:nvPicPr>
        <p:blipFill>
          <a:blip r:embed="rId3"/>
          <a:srcRect l="1871" t="1634" b="66183"/>
          <a:stretch>
            <a:fillRect/>
          </a:stretch>
        </p:blipFill>
        <p:spPr bwMode="auto">
          <a:xfrm>
            <a:off x="19254" y="1414914"/>
            <a:ext cx="8075596" cy="1222408"/>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l="1871" t="37619" b="31718"/>
          <a:stretch>
            <a:fillRect/>
          </a:stretch>
        </p:blipFill>
        <p:spPr bwMode="auto">
          <a:xfrm>
            <a:off x="19254" y="2598826"/>
            <a:ext cx="8075596" cy="1164652"/>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l="1871" t="68535" b="14740"/>
          <a:stretch>
            <a:fillRect/>
          </a:stretch>
        </p:blipFill>
        <p:spPr bwMode="auto">
          <a:xfrm>
            <a:off x="19254" y="3773103"/>
            <a:ext cx="8075596" cy="635268"/>
          </a:xfrm>
          <a:prstGeom prst="rect">
            <a:avLst/>
          </a:prstGeom>
          <a:noFill/>
          <a:ln w="9525">
            <a:noFill/>
            <a:miter lim="800000"/>
            <a:headEnd/>
            <a:tailEnd/>
          </a:ln>
          <a:effectLst/>
        </p:spPr>
      </p:pic>
      <p:sp>
        <p:nvSpPr>
          <p:cNvPr id="6" name="Rectangle 5"/>
          <p:cNvSpPr/>
          <p:nvPr/>
        </p:nvSpPr>
        <p:spPr>
          <a:xfrm>
            <a:off x="1703672" y="4108381"/>
            <a:ext cx="6323797" cy="269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04" name="Picture 4"/>
          <p:cNvPicPr>
            <a:picLocks noChangeAspect="1" noChangeArrowheads="1"/>
          </p:cNvPicPr>
          <p:nvPr/>
        </p:nvPicPr>
        <p:blipFill>
          <a:blip r:embed="rId4"/>
          <a:srcRect/>
          <a:stretch>
            <a:fillRect/>
          </a:stretch>
        </p:blipFill>
        <p:spPr bwMode="auto">
          <a:xfrm>
            <a:off x="8154603" y="1335857"/>
            <a:ext cx="3108960" cy="2788085"/>
          </a:xfrm>
          <a:prstGeom prst="rect">
            <a:avLst/>
          </a:prstGeom>
          <a:noFill/>
          <a:ln w="9525">
            <a:noFill/>
            <a:miter lim="800000"/>
            <a:headEnd/>
            <a:tailEnd/>
          </a:ln>
          <a:effectLst/>
        </p:spPr>
      </p:pic>
      <p:pic>
        <p:nvPicPr>
          <p:cNvPr id="8" name="Picture 7"/>
          <p:cNvPicPr>
            <a:picLocks noChangeAspect="1" noChangeArrowheads="1"/>
          </p:cNvPicPr>
          <p:nvPr/>
        </p:nvPicPr>
        <p:blipFill>
          <a:blip r:embed="rId3">
            <a:duotone>
              <a:schemeClr val="accent2">
                <a:shade val="45000"/>
                <a:satMod val="135000"/>
              </a:schemeClr>
              <a:prstClr val="white"/>
            </a:duotone>
          </a:blip>
          <a:srcRect l="1871" t="76939" b="-507"/>
          <a:stretch>
            <a:fillRect/>
          </a:stretch>
        </p:blipFill>
        <p:spPr bwMode="auto">
          <a:xfrm>
            <a:off x="0" y="4504624"/>
            <a:ext cx="8075596" cy="895149"/>
          </a:xfrm>
          <a:prstGeom prst="rect">
            <a:avLst/>
          </a:prstGeom>
          <a:noFill/>
          <a:ln w="9525">
            <a:noFill/>
            <a:miter lim="800000"/>
            <a:headEnd/>
            <a:tailEnd/>
          </a:ln>
          <a:effectLst/>
        </p:spPr>
      </p:pic>
      <p:sp>
        <p:nvSpPr>
          <p:cNvPr id="9" name="Rectangle 8"/>
          <p:cNvSpPr/>
          <p:nvPr/>
        </p:nvSpPr>
        <p:spPr>
          <a:xfrm>
            <a:off x="0" y="4501412"/>
            <a:ext cx="1617045" cy="269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blinds(horizontal)">
                                      <p:cBhvr>
                                        <p:cTn id="7" dur="500"/>
                                        <p:tgtEl>
                                          <p:spTgt spid="5120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1204"/>
                                        </p:tgtEl>
                                        <p:attrNameLst>
                                          <p:attrName>style.visibility</p:attrName>
                                        </p:attrNameLst>
                                      </p:cBhvr>
                                      <p:to>
                                        <p:strVal val="visible"/>
                                      </p:to>
                                    </p:set>
                                    <p:animEffect transition="in" filter="checkerboard(across)">
                                      <p:cBhvr>
                                        <p:cTn id="22" dur="500"/>
                                        <p:tgtEl>
                                          <p:spTgt spid="5120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Rectangle 7"/>
          <p:cNvSpPr/>
          <p:nvPr/>
        </p:nvSpPr>
        <p:spPr>
          <a:xfrm>
            <a:off x="0" y="820847"/>
            <a:ext cx="11030550" cy="3477875"/>
          </a:xfrm>
          <a:prstGeom prst="rect">
            <a:avLst/>
          </a:prstGeom>
        </p:spPr>
        <p:txBody>
          <a:bodyPr wrap="square">
            <a:spAutoFit/>
          </a:bodyPr>
          <a:lstStyle/>
          <a:p>
            <a:r>
              <a:rPr lang="es-UY" sz="1700" b="1" dirty="0" smtClean="0">
                <a:solidFill>
                  <a:srgbClr val="2212EE"/>
                </a:solidFill>
                <a:latin typeface="Times New Roman" pitchFamily="18" charset="0"/>
                <a:cs typeface="Times New Roman" pitchFamily="18" charset="0"/>
              </a:rPr>
              <a:t>1. La impenetrabilidad de la materia</a:t>
            </a:r>
          </a:p>
          <a:p>
            <a:endParaRPr lang="es-UY" sz="1700" dirty="0" smtClean="0">
              <a:latin typeface="Times New Roman" pitchFamily="18" charset="0"/>
              <a:cs typeface="Times New Roman" pitchFamily="18" charset="0"/>
            </a:endParaRPr>
          </a:p>
          <a:p>
            <a:r>
              <a:rPr lang="es-UY" sz="1700" dirty="0" smtClean="0">
                <a:latin typeface="Times New Roman" pitchFamily="18" charset="0"/>
                <a:cs typeface="Times New Roman" pitchFamily="18" charset="0"/>
              </a:rPr>
              <a:t>La repulsión universal que se presenta para distancias muy pequeñas es responsable de que los átomos ocupen un volumen definido, lo que se manifiesta en la escala macroscópica como la </a:t>
            </a:r>
            <a:r>
              <a:rPr lang="es-UY" sz="1700" b="1" i="1" dirty="0" smtClean="0">
                <a:solidFill>
                  <a:srgbClr val="2212EE"/>
                </a:solidFill>
                <a:latin typeface="Times New Roman" pitchFamily="18" charset="0"/>
                <a:cs typeface="Times New Roman" pitchFamily="18" charset="0"/>
              </a:rPr>
              <a:t>incompresibilidad de la materia condensada</a:t>
            </a:r>
            <a:r>
              <a:rPr lang="es-UY" sz="1700" i="1" dirty="0" smtClean="0">
                <a:latin typeface="Times New Roman" pitchFamily="18" charset="0"/>
                <a:cs typeface="Times New Roman" pitchFamily="18" charset="0"/>
              </a:rPr>
              <a:t>. </a:t>
            </a:r>
          </a:p>
          <a:p>
            <a:endParaRPr lang="es-UY" sz="800" dirty="0" smtClean="0">
              <a:latin typeface="Times New Roman" pitchFamily="18" charset="0"/>
              <a:cs typeface="Times New Roman" pitchFamily="18" charset="0"/>
            </a:endParaRPr>
          </a:p>
          <a:p>
            <a:r>
              <a:rPr lang="es-UY" sz="1700" dirty="0" smtClean="0">
                <a:latin typeface="Times New Roman" pitchFamily="18" charset="0"/>
                <a:cs typeface="Times New Roman" pitchFamily="18" charset="0"/>
              </a:rPr>
              <a:t>Esto se debe a que </a:t>
            </a:r>
            <a:r>
              <a:rPr lang="es-UY" sz="1700" b="1" dirty="0" smtClean="0">
                <a:solidFill>
                  <a:srgbClr val="2212EE"/>
                </a:solidFill>
                <a:latin typeface="Times New Roman" pitchFamily="18" charset="0"/>
                <a:cs typeface="Times New Roman" pitchFamily="18" charset="0"/>
              </a:rPr>
              <a:t>la fuerza repulsiva crece muy rápidamente a medida que disminuye la distancia entre los centros de los átomos</a:t>
            </a:r>
            <a:r>
              <a:rPr lang="es-UY" sz="1700" dirty="0" smtClean="0">
                <a:latin typeface="Times New Roman" pitchFamily="18" charset="0"/>
                <a:cs typeface="Times New Roman" pitchFamily="18" charset="0"/>
              </a:rPr>
              <a:t>, de modo tal que a muchos efectos prácticos los podemos considerar como </a:t>
            </a:r>
            <a:r>
              <a:rPr lang="es-UY" sz="1700" b="1" dirty="0" smtClean="0">
                <a:solidFill>
                  <a:srgbClr val="2212EE"/>
                </a:solidFill>
                <a:latin typeface="Times New Roman" pitchFamily="18" charset="0"/>
                <a:cs typeface="Times New Roman" pitchFamily="18" charset="0"/>
              </a:rPr>
              <a:t>esferas rígidas</a:t>
            </a:r>
            <a:r>
              <a:rPr lang="es-UY" sz="1700" dirty="0" smtClean="0">
                <a:latin typeface="Times New Roman" pitchFamily="18" charset="0"/>
                <a:cs typeface="Times New Roman" pitchFamily="18" charset="0"/>
              </a:rPr>
              <a:t>. </a:t>
            </a:r>
          </a:p>
          <a:p>
            <a:endParaRPr lang="es-UY" sz="800" dirty="0" smtClean="0">
              <a:latin typeface="Times New Roman" pitchFamily="18" charset="0"/>
              <a:cs typeface="Times New Roman" pitchFamily="18" charset="0"/>
            </a:endParaRPr>
          </a:p>
          <a:p>
            <a:r>
              <a:rPr lang="es-UY" sz="1700" dirty="0" smtClean="0">
                <a:latin typeface="Times New Roman" pitchFamily="18" charset="0"/>
                <a:cs typeface="Times New Roman" pitchFamily="18" charset="0"/>
              </a:rPr>
              <a:t>La repulsión a pequeñas distancias tiene dos causas: </a:t>
            </a:r>
          </a:p>
          <a:p>
            <a:pPr marL="342900" indent="-342900">
              <a:buAutoNum type="alphaUcParenR"/>
            </a:pPr>
            <a:r>
              <a:rPr lang="es-UY" sz="1700" dirty="0" smtClean="0">
                <a:latin typeface="Times New Roman" pitchFamily="18" charset="0"/>
                <a:cs typeface="Times New Roman" pitchFamily="18" charset="0"/>
              </a:rPr>
              <a:t>En primer lugar, cuando dos átomos se intentan interpenetrar, el apantallamiento de las cargas nucleares por parte de los electrones se torna menos efectivo, y la </a:t>
            </a:r>
            <a:r>
              <a:rPr lang="es-UY" sz="1700" b="1" dirty="0" smtClean="0">
                <a:solidFill>
                  <a:srgbClr val="2212EE"/>
                </a:solidFill>
                <a:latin typeface="Times New Roman" pitchFamily="18" charset="0"/>
                <a:cs typeface="Times New Roman" pitchFamily="18" charset="0"/>
              </a:rPr>
              <a:t>fuerza electrostática entre los núcleos</a:t>
            </a:r>
            <a:r>
              <a:rPr lang="es-UY" sz="1700" dirty="0" smtClean="0">
                <a:latin typeface="Times New Roman" pitchFamily="18" charset="0"/>
                <a:cs typeface="Times New Roman" pitchFamily="18" charset="0"/>
              </a:rPr>
              <a:t> los repele. </a:t>
            </a:r>
          </a:p>
          <a:p>
            <a:pPr marL="342900" indent="-342900">
              <a:buAutoNum type="alphaUcParenR"/>
            </a:pPr>
            <a:r>
              <a:rPr lang="es-UY" sz="1700" dirty="0" smtClean="0">
                <a:latin typeface="Times New Roman" pitchFamily="18" charset="0"/>
                <a:cs typeface="Times New Roman" pitchFamily="18" charset="0"/>
              </a:rPr>
              <a:t>La segunda causa radica en el </a:t>
            </a:r>
            <a:r>
              <a:rPr lang="es-UY" sz="1700" b="1" dirty="0" smtClean="0">
                <a:solidFill>
                  <a:srgbClr val="2212EE"/>
                </a:solidFill>
                <a:latin typeface="Times New Roman" pitchFamily="18" charset="0"/>
                <a:cs typeface="Times New Roman" pitchFamily="18" charset="0"/>
              </a:rPr>
              <a:t>Principio de Exclusión</a:t>
            </a:r>
            <a:r>
              <a:rPr lang="es-UY" sz="1700" dirty="0" smtClean="0">
                <a:latin typeface="Times New Roman" pitchFamily="18" charset="0"/>
                <a:cs typeface="Times New Roman" pitchFamily="18" charset="0"/>
              </a:rPr>
              <a:t>. No solamente no está permitido que dos electrones tengan la misma función de onda, sino que también sus funciones de onda deben ser suficientemente diferentes como para construir una función de onda total que sea completamente antisimétrica.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linds(horizontal)">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linds(horizontal)">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blinds(horizontal)">
                                      <p:cBhvr>
                                        <p:cTn id="27" dur="500"/>
                                        <p:tgtEl>
                                          <p:spTgt spid="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blinds(horizontal)">
                                      <p:cBhvr>
                                        <p:cTn id="3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E75BBC-E749-48CB-A904-5952993F7FE2}"/>
              </a:ext>
            </a:extLst>
          </p:cNvPr>
          <p:cNvSpPr txBox="1">
            <a:spLocks/>
          </p:cNvSpPr>
          <p:nvPr/>
        </p:nvSpPr>
        <p:spPr>
          <a:xfrm>
            <a:off x="399288" y="401701"/>
            <a:ext cx="7427976" cy="7565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a:t>Espectros vibro-rotacional</a:t>
            </a:r>
            <a:endParaRPr lang="en-US" sz="2800" b="1" dirty="0"/>
          </a:p>
        </p:txBody>
      </p:sp>
      <p:pic>
        <p:nvPicPr>
          <p:cNvPr id="12289" name="Picture 1"/>
          <p:cNvPicPr>
            <a:picLocks noChangeAspect="1" noChangeArrowheads="1"/>
          </p:cNvPicPr>
          <p:nvPr/>
        </p:nvPicPr>
        <p:blipFill>
          <a:blip r:embed="rId2"/>
          <a:srcRect b="82109"/>
          <a:stretch>
            <a:fillRect/>
          </a:stretch>
        </p:blipFill>
        <p:spPr bwMode="auto">
          <a:xfrm>
            <a:off x="0" y="991552"/>
            <a:ext cx="7589520" cy="596616"/>
          </a:xfrm>
          <a:prstGeom prst="rect">
            <a:avLst/>
          </a:prstGeom>
          <a:noFill/>
          <a:ln w="9525">
            <a:noFill/>
            <a:miter lim="800000"/>
            <a:headEnd/>
            <a:tailEnd/>
          </a:ln>
          <a:effectLst/>
        </p:spPr>
      </p:pic>
      <p:pic>
        <p:nvPicPr>
          <p:cNvPr id="9" name="Picture 1"/>
          <p:cNvPicPr>
            <a:picLocks noChangeAspect="1" noChangeArrowheads="1"/>
          </p:cNvPicPr>
          <p:nvPr/>
        </p:nvPicPr>
        <p:blipFill>
          <a:blip r:embed="rId2"/>
          <a:srcRect t="22220" b="65080"/>
          <a:stretch>
            <a:fillRect/>
          </a:stretch>
        </p:blipFill>
        <p:spPr bwMode="auto">
          <a:xfrm>
            <a:off x="0" y="1742173"/>
            <a:ext cx="7589520" cy="423511"/>
          </a:xfrm>
          <a:prstGeom prst="rect">
            <a:avLst/>
          </a:prstGeom>
          <a:noFill/>
          <a:ln w="9525">
            <a:noFill/>
            <a:miter lim="800000"/>
            <a:headEnd/>
            <a:tailEnd/>
          </a:ln>
          <a:effectLst/>
        </p:spPr>
      </p:pic>
      <p:pic>
        <p:nvPicPr>
          <p:cNvPr id="12" name="Picture 1"/>
          <p:cNvPicPr>
            <a:picLocks noChangeAspect="1" noChangeArrowheads="1"/>
          </p:cNvPicPr>
          <p:nvPr/>
        </p:nvPicPr>
        <p:blipFill>
          <a:blip r:embed="rId2"/>
          <a:srcRect t="39827" b="42567"/>
          <a:stretch>
            <a:fillRect/>
          </a:stretch>
        </p:blipFill>
        <p:spPr bwMode="auto">
          <a:xfrm>
            <a:off x="0" y="2184934"/>
            <a:ext cx="7589520" cy="587142"/>
          </a:xfrm>
          <a:prstGeom prst="rect">
            <a:avLst/>
          </a:prstGeom>
          <a:noFill/>
          <a:ln w="9525">
            <a:noFill/>
            <a:miter lim="800000"/>
            <a:headEnd/>
            <a:tailEnd/>
          </a:ln>
          <a:effectLst/>
        </p:spPr>
      </p:pic>
      <p:pic>
        <p:nvPicPr>
          <p:cNvPr id="12290" name="Picture 2"/>
          <p:cNvPicPr>
            <a:picLocks noChangeAspect="1" noChangeArrowheads="1"/>
          </p:cNvPicPr>
          <p:nvPr/>
        </p:nvPicPr>
        <p:blipFill>
          <a:blip r:embed="rId3"/>
          <a:srcRect/>
          <a:stretch>
            <a:fillRect/>
          </a:stretch>
        </p:blipFill>
        <p:spPr bwMode="auto">
          <a:xfrm>
            <a:off x="7744060" y="877570"/>
            <a:ext cx="3291840" cy="5481502"/>
          </a:xfrm>
          <a:prstGeom prst="rect">
            <a:avLst/>
          </a:prstGeom>
          <a:noFill/>
          <a:ln w="9525">
            <a:noFill/>
            <a:miter lim="800000"/>
            <a:headEnd/>
            <a:tailEnd/>
          </a:ln>
          <a:effectLst/>
        </p:spPr>
      </p:pic>
      <p:sp>
        <p:nvSpPr>
          <p:cNvPr id="13" name="Rectangle 12"/>
          <p:cNvSpPr/>
          <p:nvPr/>
        </p:nvSpPr>
        <p:spPr>
          <a:xfrm>
            <a:off x="1434164" y="2510587"/>
            <a:ext cx="6323797" cy="269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
          <p:cNvPicPr>
            <a:picLocks noChangeAspect="1" noChangeArrowheads="1"/>
          </p:cNvPicPr>
          <p:nvPr/>
        </p:nvPicPr>
        <p:blipFill>
          <a:blip r:embed="rId2"/>
          <a:srcRect t="49352" b="19476"/>
          <a:stretch>
            <a:fillRect/>
          </a:stretch>
        </p:blipFill>
        <p:spPr bwMode="auto">
          <a:xfrm>
            <a:off x="0" y="2502568"/>
            <a:ext cx="7589520" cy="1039529"/>
          </a:xfrm>
          <a:prstGeom prst="rect">
            <a:avLst/>
          </a:prstGeom>
          <a:noFill/>
          <a:ln w="9525">
            <a:noFill/>
            <a:miter lim="800000"/>
            <a:headEnd/>
            <a:tailEnd/>
          </a:ln>
          <a:effectLst/>
        </p:spPr>
      </p:pic>
      <p:sp>
        <p:nvSpPr>
          <p:cNvPr id="15" name="Rectangle 14"/>
          <p:cNvSpPr/>
          <p:nvPr/>
        </p:nvSpPr>
        <p:spPr>
          <a:xfrm>
            <a:off x="1742173" y="3309485"/>
            <a:ext cx="6323797" cy="269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
          <p:cNvPicPr>
            <a:picLocks noChangeAspect="1" noChangeArrowheads="1"/>
          </p:cNvPicPr>
          <p:nvPr/>
        </p:nvPicPr>
        <p:blipFill>
          <a:blip r:embed="rId2"/>
          <a:srcRect t="72779" b="-3085"/>
          <a:stretch>
            <a:fillRect/>
          </a:stretch>
        </p:blipFill>
        <p:spPr bwMode="auto">
          <a:xfrm>
            <a:off x="17650" y="3282219"/>
            <a:ext cx="7589520" cy="1010653"/>
          </a:xfrm>
          <a:prstGeom prst="rect">
            <a:avLst/>
          </a:prstGeom>
          <a:noFill/>
          <a:ln w="9525">
            <a:noFill/>
            <a:miter lim="800000"/>
            <a:headEnd/>
            <a:tailEnd/>
          </a:ln>
          <a:effectLst/>
        </p:spPr>
      </p:pic>
    </p:spTree>
    <p:extLst>
      <p:ext uri="{BB962C8B-B14F-4D97-AF65-F5344CB8AC3E}">
        <p14:creationId xmlns:p14="http://schemas.microsoft.com/office/powerpoint/2010/main" xmlns="" val="20760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box(in)">
                                      <p:cBhvr>
                                        <p:cTn id="7" dur="500"/>
                                        <p:tgtEl>
                                          <p:spTgt spid="1228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290"/>
                                        </p:tgtEl>
                                        <p:attrNameLst>
                                          <p:attrName>style.visibility</p:attrName>
                                        </p:attrNameLst>
                                      </p:cBhvr>
                                      <p:to>
                                        <p:strVal val="visible"/>
                                      </p:to>
                                    </p:set>
                                    <p:animEffect transition="in" filter="box(in)">
                                      <p:cBhvr>
                                        <p:cTn id="22" dur="500"/>
                                        <p:tgtEl>
                                          <p:spTgt spid="1229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b="85213"/>
          <a:stretch>
            <a:fillRect/>
          </a:stretch>
        </p:blipFill>
        <p:spPr bwMode="auto">
          <a:xfrm>
            <a:off x="189998" y="807119"/>
            <a:ext cx="7589520" cy="858052"/>
          </a:xfrm>
          <a:prstGeom prst="rect">
            <a:avLst/>
          </a:prstGeom>
          <a:noFill/>
          <a:ln w="9525">
            <a:noFill/>
            <a:miter lim="800000"/>
            <a:headEnd/>
            <a:tailEnd/>
          </a:ln>
          <a:effectLst/>
        </p:spPr>
      </p:pic>
      <p:pic>
        <p:nvPicPr>
          <p:cNvPr id="3" name="Picture 2"/>
          <p:cNvPicPr>
            <a:picLocks noChangeAspect="1" noChangeArrowheads="1"/>
          </p:cNvPicPr>
          <p:nvPr/>
        </p:nvPicPr>
        <p:blipFill>
          <a:blip r:embed="rId2"/>
          <a:srcRect t="18106" b="75259"/>
          <a:stretch>
            <a:fillRect/>
          </a:stretch>
        </p:blipFill>
        <p:spPr bwMode="auto">
          <a:xfrm>
            <a:off x="218874" y="1732547"/>
            <a:ext cx="7589520" cy="385011"/>
          </a:xfrm>
          <a:prstGeom prst="rect">
            <a:avLst/>
          </a:prstGeom>
          <a:noFill/>
          <a:ln w="9525">
            <a:noFill/>
            <a:miter lim="800000"/>
            <a:headEnd/>
            <a:tailEnd/>
          </a:ln>
          <a:effectLst/>
        </p:spPr>
      </p:pic>
      <p:pic>
        <p:nvPicPr>
          <p:cNvPr id="4" name="Picture 3"/>
          <p:cNvPicPr>
            <a:picLocks noChangeAspect="1" noChangeArrowheads="1"/>
          </p:cNvPicPr>
          <p:nvPr/>
        </p:nvPicPr>
        <p:blipFill>
          <a:blip r:embed="rId2"/>
          <a:srcRect t="25239" b="70614"/>
          <a:stretch>
            <a:fillRect/>
          </a:stretch>
        </p:blipFill>
        <p:spPr bwMode="auto">
          <a:xfrm>
            <a:off x="218874" y="2146434"/>
            <a:ext cx="7589520" cy="240631"/>
          </a:xfrm>
          <a:prstGeom prst="rect">
            <a:avLst/>
          </a:prstGeom>
          <a:noFill/>
          <a:ln w="9525">
            <a:noFill/>
            <a:miter lim="800000"/>
            <a:headEnd/>
            <a:tailEnd/>
          </a:ln>
          <a:effectLst/>
        </p:spPr>
      </p:pic>
      <p:pic>
        <p:nvPicPr>
          <p:cNvPr id="5" name="Picture 4"/>
          <p:cNvPicPr>
            <a:picLocks noChangeAspect="1" noChangeArrowheads="1"/>
          </p:cNvPicPr>
          <p:nvPr/>
        </p:nvPicPr>
        <p:blipFill>
          <a:blip r:embed="rId2"/>
          <a:srcRect t="29718" b="65140"/>
          <a:stretch>
            <a:fillRect/>
          </a:stretch>
        </p:blipFill>
        <p:spPr bwMode="auto">
          <a:xfrm>
            <a:off x="218874" y="2406316"/>
            <a:ext cx="7589520" cy="298383"/>
          </a:xfrm>
          <a:prstGeom prst="rect">
            <a:avLst/>
          </a:prstGeom>
          <a:noFill/>
          <a:ln w="9525">
            <a:noFill/>
            <a:miter lim="800000"/>
            <a:headEnd/>
            <a:tailEnd/>
          </a:ln>
          <a:effectLst/>
        </p:spPr>
      </p:pic>
      <p:pic>
        <p:nvPicPr>
          <p:cNvPr id="6" name="Picture 5"/>
          <p:cNvPicPr>
            <a:picLocks noChangeAspect="1" noChangeArrowheads="1"/>
          </p:cNvPicPr>
          <p:nvPr/>
        </p:nvPicPr>
        <p:blipFill>
          <a:blip r:embed="rId2"/>
          <a:srcRect t="37515" b="44238"/>
          <a:stretch>
            <a:fillRect/>
          </a:stretch>
        </p:blipFill>
        <p:spPr bwMode="auto">
          <a:xfrm>
            <a:off x="218874" y="2858703"/>
            <a:ext cx="7589520" cy="1058779"/>
          </a:xfrm>
          <a:prstGeom prst="rect">
            <a:avLst/>
          </a:prstGeom>
          <a:noFill/>
          <a:ln w="9525">
            <a:noFill/>
            <a:miter lim="800000"/>
            <a:headEnd/>
            <a:tailEnd/>
          </a:ln>
          <a:effectLst/>
        </p:spPr>
      </p:pic>
      <p:pic>
        <p:nvPicPr>
          <p:cNvPr id="7" name="Picture 6"/>
          <p:cNvPicPr>
            <a:picLocks noChangeAspect="1" noChangeArrowheads="1"/>
          </p:cNvPicPr>
          <p:nvPr/>
        </p:nvPicPr>
        <p:blipFill>
          <a:blip r:embed="rId2"/>
          <a:srcRect t="56426" b="34451"/>
          <a:stretch>
            <a:fillRect/>
          </a:stretch>
        </p:blipFill>
        <p:spPr bwMode="auto">
          <a:xfrm>
            <a:off x="218874" y="3955983"/>
            <a:ext cx="7589520" cy="529390"/>
          </a:xfrm>
          <a:prstGeom prst="rect">
            <a:avLst/>
          </a:prstGeom>
          <a:noFill/>
          <a:ln w="9525">
            <a:noFill/>
            <a:miter lim="800000"/>
            <a:headEnd/>
            <a:tailEnd/>
          </a:ln>
          <a:effectLst/>
        </p:spPr>
      </p:pic>
      <p:pic>
        <p:nvPicPr>
          <p:cNvPr id="8" name="Picture 7"/>
          <p:cNvPicPr>
            <a:picLocks noChangeAspect="1" noChangeArrowheads="1"/>
          </p:cNvPicPr>
          <p:nvPr/>
        </p:nvPicPr>
        <p:blipFill>
          <a:blip r:embed="rId2"/>
          <a:srcRect t="69365" b="24995"/>
          <a:stretch>
            <a:fillRect/>
          </a:stretch>
        </p:blipFill>
        <p:spPr bwMode="auto">
          <a:xfrm>
            <a:off x="218874" y="4523879"/>
            <a:ext cx="7589520" cy="327254"/>
          </a:xfrm>
          <a:prstGeom prst="rect">
            <a:avLst/>
          </a:prstGeom>
          <a:noFill/>
          <a:ln w="9525">
            <a:noFill/>
            <a:miter lim="800000"/>
            <a:headEnd/>
            <a:tailEnd/>
          </a:ln>
          <a:effectLst/>
        </p:spPr>
      </p:pic>
      <p:pic>
        <p:nvPicPr>
          <p:cNvPr id="9" name="Picture 8"/>
          <p:cNvPicPr>
            <a:picLocks noChangeAspect="1" noChangeArrowheads="1"/>
          </p:cNvPicPr>
          <p:nvPr/>
        </p:nvPicPr>
        <p:blipFill>
          <a:blip r:embed="rId2"/>
          <a:srcRect t="74507" b="16535"/>
          <a:stretch>
            <a:fillRect/>
          </a:stretch>
        </p:blipFill>
        <p:spPr bwMode="auto">
          <a:xfrm>
            <a:off x="218874" y="4822257"/>
            <a:ext cx="7589520" cy="519764"/>
          </a:xfrm>
          <a:prstGeom prst="rect">
            <a:avLst/>
          </a:prstGeom>
          <a:noFill/>
          <a:ln w="9525">
            <a:noFill/>
            <a:miter lim="800000"/>
            <a:headEnd/>
            <a:tailEnd/>
          </a:ln>
          <a:effectLst/>
        </p:spPr>
      </p:pic>
      <p:pic>
        <p:nvPicPr>
          <p:cNvPr id="10" name="Picture 9"/>
          <p:cNvPicPr>
            <a:picLocks noChangeAspect="1" noChangeArrowheads="1"/>
          </p:cNvPicPr>
          <p:nvPr/>
        </p:nvPicPr>
        <p:blipFill>
          <a:blip r:embed="rId2"/>
          <a:srcRect t="84957" b="9403"/>
          <a:stretch>
            <a:fillRect/>
          </a:stretch>
        </p:blipFill>
        <p:spPr bwMode="auto">
          <a:xfrm>
            <a:off x="218874" y="5361273"/>
            <a:ext cx="7589520" cy="327258"/>
          </a:xfrm>
          <a:prstGeom prst="rect">
            <a:avLst/>
          </a:prstGeom>
          <a:noFill/>
          <a:ln w="9525">
            <a:noFill/>
            <a:miter lim="800000"/>
            <a:headEnd/>
            <a:tailEnd/>
          </a:ln>
          <a:effectLst/>
        </p:spPr>
      </p:pic>
      <p:pic>
        <p:nvPicPr>
          <p:cNvPr id="11" name="Picture 10"/>
          <p:cNvPicPr>
            <a:picLocks noChangeAspect="1" noChangeArrowheads="1"/>
          </p:cNvPicPr>
          <p:nvPr/>
        </p:nvPicPr>
        <p:blipFill>
          <a:blip r:embed="rId2"/>
          <a:srcRect t="90763" b="2933"/>
          <a:stretch>
            <a:fillRect/>
          </a:stretch>
        </p:blipFill>
        <p:spPr bwMode="auto">
          <a:xfrm>
            <a:off x="218874" y="5698156"/>
            <a:ext cx="7589520" cy="3657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ox(i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ox(in)">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8496" y="2375452"/>
            <a:ext cx="6608669" cy="707886"/>
          </a:xfrm>
          <a:prstGeom prst="rect">
            <a:avLst/>
          </a:prstGeom>
          <a:noFill/>
        </p:spPr>
        <p:txBody>
          <a:bodyPr wrap="none" rtlCol="0">
            <a:spAutoFit/>
          </a:bodyPr>
          <a:lstStyle/>
          <a:p>
            <a:r>
              <a:rPr lang="en-US" sz="4000" b="1" dirty="0" smtClean="0">
                <a:effectLst>
                  <a:outerShdw blurRad="38100" dist="38100" dir="2700000" algn="tl">
                    <a:srgbClr val="000000">
                      <a:alpha val="43137"/>
                    </a:srgbClr>
                  </a:outerShdw>
                </a:effectLst>
              </a:rPr>
              <a:t>MATERIAL COMPLEMENTARIO</a:t>
            </a:r>
            <a:endParaRPr lang="en-US" sz="4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17086" y="961367"/>
          <a:ext cx="8863797" cy="2494102"/>
        </p:xfrm>
        <a:graphic>
          <a:graphicData uri="http://schemas.openxmlformats.org/drawingml/2006/table">
            <a:tbl>
              <a:tblPr/>
              <a:tblGrid>
                <a:gridCol w="767159"/>
                <a:gridCol w="1503217"/>
                <a:gridCol w="1264776"/>
                <a:gridCol w="1264776"/>
                <a:gridCol w="839728"/>
                <a:gridCol w="1088536"/>
                <a:gridCol w="984866"/>
                <a:gridCol w="1150739"/>
              </a:tblGrid>
              <a:tr h="817738">
                <a:tc>
                  <a:txBody>
                    <a:bodyPr/>
                    <a:lstStyle/>
                    <a:p>
                      <a:pPr algn="l" rtl="0" fontAlgn="ctr"/>
                      <a:r>
                        <a:rPr lang="en-US" sz="1100" b="0" i="0" u="none" strike="noStrike">
                          <a:solidFill>
                            <a:srgbClr val="000000"/>
                          </a:solidFill>
                          <a:latin typeface="Times New Roman"/>
                        </a:rPr>
                        <a:t>Molecule </a:t>
                      </a:r>
                    </a:p>
                  </a:txBody>
                  <a:tcPr marL="4753" marR="4753" marT="4753" marB="0" anchor="ctr">
                    <a:lnL>
                      <a:noFill/>
                    </a:lnL>
                    <a:lnR>
                      <a:noFill/>
                    </a:lnR>
                    <a:lnT>
                      <a:noFill/>
                    </a:lnT>
                    <a:lnB>
                      <a:noFill/>
                    </a:lnB>
                    <a:solidFill>
                      <a:srgbClr val="FFE4C8"/>
                    </a:solidFill>
                  </a:tcPr>
                </a:tc>
                <a:tc>
                  <a:txBody>
                    <a:bodyPr/>
                    <a:lstStyle/>
                    <a:p>
                      <a:pPr algn="l" rtl="0" fontAlgn="ctr"/>
                      <a:r>
                        <a:rPr lang="en-US" sz="1100" b="0" i="0" u="none" strike="noStrike">
                          <a:solidFill>
                            <a:srgbClr val="000000"/>
                          </a:solidFill>
                          <a:latin typeface="Times New Roman"/>
                        </a:rPr>
                        <a:t>Ionization Energy(eV) Positive Ion</a:t>
                      </a:r>
                    </a:p>
                  </a:txBody>
                  <a:tcPr marL="4753" marR="4753" marT="4753" marB="0" anchor="ctr">
                    <a:lnL>
                      <a:noFill/>
                    </a:lnL>
                    <a:lnR>
                      <a:noFill/>
                    </a:lnR>
                    <a:lnT>
                      <a:noFill/>
                    </a:lnT>
                    <a:lnB>
                      <a:noFill/>
                    </a:lnB>
                    <a:solidFill>
                      <a:srgbClr val="FFE4C8"/>
                    </a:solidFill>
                  </a:tcPr>
                </a:tc>
                <a:tc>
                  <a:txBody>
                    <a:bodyPr/>
                    <a:lstStyle/>
                    <a:p>
                      <a:pPr algn="l" rtl="0" fontAlgn="ctr"/>
                      <a:r>
                        <a:rPr lang="en-US" sz="1100" b="0" i="0" u="none" strike="noStrike">
                          <a:solidFill>
                            <a:srgbClr val="000000"/>
                          </a:solidFill>
                          <a:latin typeface="Times New Roman"/>
                        </a:rPr>
                        <a:t>Electron affinity (eV) Negative Ion</a:t>
                      </a:r>
                    </a:p>
                  </a:txBody>
                  <a:tcPr marL="4753" marR="4753" marT="4753" marB="0" anchor="ctr">
                    <a:lnL>
                      <a:noFill/>
                    </a:lnL>
                    <a:lnR>
                      <a:noFill/>
                    </a:lnR>
                    <a:lnT>
                      <a:noFill/>
                    </a:lnT>
                    <a:lnB>
                      <a:noFill/>
                    </a:lnB>
                    <a:solidFill>
                      <a:srgbClr val="FFE4C8"/>
                    </a:solidFill>
                  </a:tcPr>
                </a:tc>
                <a:tc>
                  <a:txBody>
                    <a:bodyPr/>
                    <a:lstStyle/>
                    <a:p>
                      <a:pPr algn="l" rtl="0" fontAlgn="ctr"/>
                      <a:r>
                        <a:rPr lang="en-US" sz="1100" b="0" i="0" u="none" strike="noStrike">
                          <a:solidFill>
                            <a:srgbClr val="000000"/>
                          </a:solidFill>
                          <a:latin typeface="Times New Roman"/>
                        </a:rPr>
                        <a:t>Ionization Energy-Affinity</a:t>
                      </a:r>
                    </a:p>
                  </a:txBody>
                  <a:tcPr marL="4753" marR="4753" marT="4753" marB="0" anchor="ctr">
                    <a:lnL>
                      <a:noFill/>
                    </a:lnL>
                    <a:lnR>
                      <a:noFill/>
                    </a:lnR>
                    <a:lnT>
                      <a:noFill/>
                    </a:lnT>
                    <a:lnB>
                      <a:noFill/>
                    </a:lnB>
                    <a:solidFill>
                      <a:srgbClr val="FFE4C8"/>
                    </a:solidFill>
                  </a:tcPr>
                </a:tc>
                <a:tc>
                  <a:txBody>
                    <a:bodyPr/>
                    <a:lstStyle/>
                    <a:p>
                      <a:pPr algn="l" rtl="0" fontAlgn="ctr"/>
                      <a:r>
                        <a:rPr lang="en-US" sz="1100" b="0" i="0" u="none" strike="noStrike">
                          <a:solidFill>
                            <a:srgbClr val="000000"/>
                          </a:solidFill>
                          <a:latin typeface="Times New Roman"/>
                        </a:rPr>
                        <a:t>Dissociation Energy (eV)</a:t>
                      </a:r>
                    </a:p>
                  </a:txBody>
                  <a:tcPr marL="4753" marR="4753" marT="4753" marB="0" anchor="ctr">
                    <a:lnL>
                      <a:noFill/>
                    </a:lnL>
                    <a:lnR>
                      <a:noFill/>
                    </a:lnR>
                    <a:lnT>
                      <a:noFill/>
                    </a:lnT>
                    <a:lnB>
                      <a:noFill/>
                    </a:lnB>
                    <a:solidFill>
                      <a:srgbClr val="FFE4C8"/>
                    </a:solidFill>
                  </a:tcPr>
                </a:tc>
                <a:tc>
                  <a:txBody>
                    <a:bodyPr/>
                    <a:lstStyle/>
                    <a:p>
                      <a:pPr algn="l" rtl="0" fontAlgn="ctr"/>
                      <a:r>
                        <a:rPr lang="en-US" sz="1100" b="0" i="0" u="none" strike="noStrike">
                          <a:solidFill>
                            <a:srgbClr val="000000"/>
                          </a:solidFill>
                          <a:latin typeface="Times New Roman"/>
                        </a:rPr>
                        <a:t>Equilibrium Separation (nm)</a:t>
                      </a:r>
                    </a:p>
                  </a:txBody>
                  <a:tcPr marL="4753" marR="4753" marT="4753" marB="0" anchor="ctr">
                    <a:lnL>
                      <a:noFill/>
                    </a:lnL>
                    <a:lnR>
                      <a:noFill/>
                    </a:lnR>
                    <a:lnT>
                      <a:noFill/>
                    </a:lnT>
                    <a:lnB>
                      <a:noFill/>
                    </a:lnB>
                    <a:solidFill>
                      <a:srgbClr val="FFE4C8"/>
                    </a:solidFill>
                  </a:tcPr>
                </a:tc>
                <a:tc>
                  <a:txBody>
                    <a:bodyPr/>
                    <a:lstStyle/>
                    <a:p>
                      <a:pPr algn="l" rtl="0" fontAlgn="ctr"/>
                      <a:r>
                        <a:rPr lang="en-US" sz="1100" b="0" i="0" u="none" strike="noStrike">
                          <a:solidFill>
                            <a:srgbClr val="000000"/>
                          </a:solidFill>
                          <a:latin typeface="Times New Roman"/>
                        </a:rPr>
                        <a:t>Coulomb Energy (eV) at Equilibrium</a:t>
                      </a:r>
                    </a:p>
                  </a:txBody>
                  <a:tcPr marL="4753" marR="4753" marT="4753" marB="0" anchor="ctr">
                    <a:lnL>
                      <a:noFill/>
                    </a:lnL>
                    <a:lnR>
                      <a:noFill/>
                    </a:lnR>
                    <a:lnT>
                      <a:noFill/>
                    </a:lnT>
                    <a:lnB>
                      <a:noFill/>
                    </a:lnB>
                    <a:solidFill>
                      <a:srgbClr val="FFE4C8"/>
                    </a:solidFill>
                  </a:tcPr>
                </a:tc>
                <a:tc>
                  <a:txBody>
                    <a:bodyPr/>
                    <a:lstStyle/>
                    <a:p>
                      <a:pPr algn="l" rtl="0" fontAlgn="ctr"/>
                      <a:r>
                        <a:rPr lang="da-DK" sz="1100" b="0" i="0" u="none" strike="noStrike">
                          <a:solidFill>
                            <a:srgbClr val="000000"/>
                          </a:solidFill>
                          <a:latin typeface="Times New Roman"/>
                        </a:rPr>
                        <a:t>Pauli Repulsion (eV) for Energy Balance</a:t>
                      </a:r>
                    </a:p>
                  </a:txBody>
                  <a:tcPr marL="4753" marR="4753" marT="4753" marB="0" anchor="ctr">
                    <a:lnL>
                      <a:noFill/>
                    </a:lnL>
                    <a:lnR>
                      <a:noFill/>
                    </a:lnR>
                    <a:lnT>
                      <a:noFill/>
                    </a:lnT>
                    <a:lnB>
                      <a:noFill/>
                    </a:lnB>
                    <a:solidFill>
                      <a:srgbClr val="FFE4C8"/>
                    </a:solidFill>
                  </a:tcPr>
                </a:tc>
              </a:tr>
              <a:tr h="279394">
                <a:tc>
                  <a:txBody>
                    <a:bodyPr/>
                    <a:lstStyle/>
                    <a:p>
                      <a:pPr algn="l" rtl="0" fontAlgn="ctr"/>
                      <a:r>
                        <a:rPr lang="en-US" sz="1200" b="0" i="0" u="none" strike="noStrike">
                          <a:solidFill>
                            <a:srgbClr val="000000"/>
                          </a:solidFill>
                          <a:latin typeface="Times New Roman"/>
                        </a:rPr>
                        <a:t>NaCl</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5.14</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3.61</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1.53</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4.26</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0.236</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-6.1</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0.31</a:t>
                      </a:r>
                    </a:p>
                  </a:txBody>
                  <a:tcPr marL="4753" marR="4753" marT="4753" marB="0" anchor="ctr">
                    <a:lnL>
                      <a:noFill/>
                    </a:lnL>
                    <a:lnR>
                      <a:noFill/>
                    </a:lnR>
                    <a:lnT>
                      <a:noFill/>
                    </a:lnT>
                    <a:lnB>
                      <a:noFill/>
                    </a:lnB>
                    <a:solidFill>
                      <a:srgbClr val="FFE4C8"/>
                    </a:solidFill>
                  </a:tcPr>
                </a:tc>
              </a:tr>
              <a:tr h="279394">
                <a:tc>
                  <a:txBody>
                    <a:bodyPr/>
                    <a:lstStyle/>
                    <a:p>
                      <a:pPr algn="l" rtl="0" fontAlgn="ctr"/>
                      <a:r>
                        <a:rPr lang="en-US" sz="1200" b="0" i="0" u="none" strike="noStrike">
                          <a:solidFill>
                            <a:srgbClr val="000000"/>
                          </a:solidFill>
                          <a:latin typeface="Times New Roman"/>
                        </a:rPr>
                        <a:t>NaF</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5.14</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3.41</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1.73</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5.38</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0.193</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-7.46</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0.35</a:t>
                      </a:r>
                    </a:p>
                  </a:txBody>
                  <a:tcPr marL="4753" marR="4753" marT="4753" marB="0" anchor="ctr">
                    <a:lnL>
                      <a:noFill/>
                    </a:lnL>
                    <a:lnR>
                      <a:noFill/>
                    </a:lnR>
                    <a:lnT>
                      <a:noFill/>
                    </a:lnT>
                    <a:lnB>
                      <a:noFill/>
                    </a:lnB>
                    <a:solidFill>
                      <a:srgbClr val="FFE4C8"/>
                    </a:solidFill>
                  </a:tcPr>
                </a:tc>
              </a:tr>
              <a:tr h="279394">
                <a:tc>
                  <a:txBody>
                    <a:bodyPr/>
                    <a:lstStyle/>
                    <a:p>
                      <a:pPr algn="l" rtl="0" fontAlgn="ctr"/>
                      <a:r>
                        <a:rPr lang="en-US" sz="1200" b="0" i="0" u="none" strike="noStrike">
                          <a:solidFill>
                            <a:srgbClr val="000000"/>
                          </a:solidFill>
                          <a:latin typeface="Times New Roman"/>
                        </a:rPr>
                        <a:t>KCl</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4.34</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3.61</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0.73</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4.49</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0.267</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-5.39</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0.17</a:t>
                      </a:r>
                    </a:p>
                  </a:txBody>
                  <a:tcPr marL="4753" marR="4753" marT="4753" marB="0" anchor="ctr">
                    <a:lnL>
                      <a:noFill/>
                    </a:lnL>
                    <a:lnR>
                      <a:noFill/>
                    </a:lnR>
                    <a:lnT>
                      <a:noFill/>
                    </a:lnT>
                    <a:lnB>
                      <a:noFill/>
                    </a:lnB>
                    <a:solidFill>
                      <a:srgbClr val="FFE4C8"/>
                    </a:solidFill>
                  </a:tcPr>
                </a:tc>
              </a:tr>
              <a:tr h="279394">
                <a:tc>
                  <a:txBody>
                    <a:bodyPr/>
                    <a:lstStyle/>
                    <a:p>
                      <a:pPr algn="l" rtl="0" fontAlgn="ctr"/>
                      <a:r>
                        <a:rPr lang="en-US" sz="1200" b="0" i="0" u="none" strike="noStrike">
                          <a:solidFill>
                            <a:srgbClr val="000000"/>
                          </a:solidFill>
                          <a:latin typeface="Times New Roman"/>
                        </a:rPr>
                        <a:t>KBr</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4.34</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3.37</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0.97</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3.94</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0.282</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-5.11</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0.2</a:t>
                      </a:r>
                    </a:p>
                  </a:txBody>
                  <a:tcPr marL="4753" marR="4753" marT="4753" marB="0" anchor="ctr">
                    <a:lnL>
                      <a:noFill/>
                    </a:lnL>
                    <a:lnR>
                      <a:noFill/>
                    </a:lnR>
                    <a:lnT>
                      <a:noFill/>
                    </a:lnT>
                    <a:lnB>
                      <a:noFill/>
                    </a:lnB>
                    <a:solidFill>
                      <a:srgbClr val="FFE4C8"/>
                    </a:solidFill>
                  </a:tcPr>
                </a:tc>
              </a:tr>
              <a:tr h="279394">
                <a:tc>
                  <a:txBody>
                    <a:bodyPr/>
                    <a:lstStyle/>
                    <a:p>
                      <a:pPr algn="l" rtl="0" fontAlgn="ctr"/>
                      <a:r>
                        <a:rPr lang="en-US" sz="1200" b="0" i="0" u="none" strike="noStrike">
                          <a:solidFill>
                            <a:srgbClr val="000000"/>
                          </a:solidFill>
                          <a:latin typeface="Times New Roman"/>
                        </a:rPr>
                        <a:t>NaH</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5.14</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0.76</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4.38</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1.92</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0.189</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-7.62</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1.32</a:t>
                      </a:r>
                    </a:p>
                  </a:txBody>
                  <a:tcPr marL="4753" marR="4753" marT="4753" marB="0" anchor="ctr">
                    <a:lnL>
                      <a:noFill/>
                    </a:lnL>
                    <a:lnR>
                      <a:noFill/>
                    </a:lnR>
                    <a:lnT>
                      <a:noFill/>
                    </a:lnT>
                    <a:lnB>
                      <a:noFill/>
                    </a:lnB>
                    <a:solidFill>
                      <a:srgbClr val="FFE4C8"/>
                    </a:solidFill>
                  </a:tcPr>
                </a:tc>
              </a:tr>
              <a:tr h="279394">
                <a:tc>
                  <a:txBody>
                    <a:bodyPr/>
                    <a:lstStyle/>
                    <a:p>
                      <a:pPr algn="l" rtl="0" fontAlgn="ctr"/>
                      <a:r>
                        <a:rPr lang="en-US" sz="1200" b="0" i="0" u="none" strike="noStrike">
                          <a:solidFill>
                            <a:srgbClr val="000000"/>
                          </a:solidFill>
                          <a:latin typeface="Times New Roman"/>
                        </a:rPr>
                        <a:t>LiH</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5.39</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0.76</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4.63</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2.47</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0.239</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a:solidFill>
                            <a:srgbClr val="000000"/>
                          </a:solidFill>
                          <a:latin typeface="Times New Roman"/>
                        </a:rPr>
                        <a:t>-6.02</a:t>
                      </a:r>
                    </a:p>
                  </a:txBody>
                  <a:tcPr marL="4753" marR="4753" marT="4753" marB="0" anchor="ctr">
                    <a:lnL>
                      <a:noFill/>
                    </a:lnL>
                    <a:lnR>
                      <a:noFill/>
                    </a:lnR>
                    <a:lnT>
                      <a:noFill/>
                    </a:lnT>
                    <a:lnB>
                      <a:noFill/>
                    </a:lnB>
                    <a:solidFill>
                      <a:srgbClr val="FFE4C8"/>
                    </a:solidFill>
                  </a:tcPr>
                </a:tc>
                <a:tc>
                  <a:txBody>
                    <a:bodyPr/>
                    <a:lstStyle/>
                    <a:p>
                      <a:pPr algn="l" rtl="0" fontAlgn="ctr"/>
                      <a:r>
                        <a:rPr lang="en-US" sz="1200" b="0" i="0" u="none" strike="noStrike" dirty="0">
                          <a:solidFill>
                            <a:srgbClr val="000000"/>
                          </a:solidFill>
                          <a:latin typeface="Times New Roman"/>
                        </a:rPr>
                        <a:t>-1.08</a:t>
                      </a:r>
                    </a:p>
                  </a:txBody>
                  <a:tcPr marL="4753" marR="4753" marT="4753" marB="0" anchor="ctr">
                    <a:lnL>
                      <a:noFill/>
                    </a:lnL>
                    <a:lnR>
                      <a:noFill/>
                    </a:lnR>
                    <a:lnT>
                      <a:noFill/>
                    </a:lnT>
                    <a:lnB>
                      <a:noFill/>
                    </a:lnB>
                    <a:solidFill>
                      <a:srgbClr val="FFE4C8"/>
                    </a:solidFill>
                  </a:tcPr>
                </a:tc>
              </a:tr>
            </a:tbl>
          </a:graphicData>
        </a:graphic>
      </p:graphicFrame>
    </p:spTree>
    <p:extLst>
      <p:ext uri="{BB962C8B-B14F-4D97-AF65-F5344CB8AC3E}">
        <p14:creationId xmlns:p14="http://schemas.microsoft.com/office/powerpoint/2010/main" xmlns="" val="2691408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8021"/>
            <a:ext cx="10802754" cy="1600438"/>
          </a:xfrm>
          <a:prstGeom prst="rect">
            <a:avLst/>
          </a:prstGeom>
        </p:spPr>
        <p:txBody>
          <a:bodyPr wrap="square">
            <a:spAutoFit/>
          </a:bodyPr>
          <a:lstStyle/>
          <a:p>
            <a:r>
              <a:rPr lang="es-ES" b="1" dirty="0" smtClean="0">
                <a:solidFill>
                  <a:srgbClr val="0070C0"/>
                </a:solidFill>
              </a:rPr>
              <a:t>Ejercicio</a:t>
            </a:r>
          </a:p>
          <a:p>
            <a:pPr marL="342900" indent="-342900"/>
            <a:r>
              <a:rPr lang="es-ES" sz="1600" dirty="0" smtClean="0">
                <a:solidFill>
                  <a:srgbClr val="0070C0"/>
                </a:solidFill>
              </a:rPr>
              <a:t>Como discutimos en el Capítulo 6, el número cuántico principal, </a:t>
            </a:r>
            <a:r>
              <a:rPr lang="es-ES" sz="1600" i="1" dirty="0" smtClean="0">
                <a:solidFill>
                  <a:srgbClr val="0070C0"/>
                </a:solidFill>
              </a:rPr>
              <a:t>n</a:t>
            </a:r>
            <a:r>
              <a:rPr lang="es-ES" sz="1600" dirty="0" smtClean="0">
                <a:solidFill>
                  <a:srgbClr val="0070C0"/>
                </a:solidFill>
              </a:rPr>
              <a:t>, es el factor principal para determinar el tamaño de un átomo.</a:t>
            </a:r>
          </a:p>
          <a:p>
            <a:r>
              <a:rPr lang="es-ES" sz="1600" dirty="0" smtClean="0">
                <a:solidFill>
                  <a:srgbClr val="0070C0"/>
                </a:solidFill>
              </a:rPr>
              <a:t>Cabría esperar que el tamaño de una molécula que se forma acoplando un elemento con un electrón de valencia en la capa n a un elemento con una vacante en la capa n′ dependería de manera sistemática de los números cuánticos principales n y n′. </a:t>
            </a:r>
            <a:br>
              <a:rPr lang="es-ES" sz="1600" dirty="0" smtClean="0">
                <a:solidFill>
                  <a:srgbClr val="0070C0"/>
                </a:solidFill>
              </a:rPr>
            </a:br>
            <a:r>
              <a:rPr lang="es-ES" sz="1600" dirty="0" smtClean="0">
                <a:solidFill>
                  <a:srgbClr val="0070C0"/>
                </a:solidFill>
              </a:rPr>
              <a:t>a) Basándose en esta suposición, use los valores dados en la Tabla 9.5 para predecir las separaciones de equilibrio de </a:t>
            </a:r>
            <a:r>
              <a:rPr lang="es-ES" sz="1600" dirty="0" err="1" smtClean="0">
                <a:solidFill>
                  <a:srgbClr val="0070C0"/>
                </a:solidFill>
              </a:rPr>
              <a:t>LiF</a:t>
            </a:r>
            <a:r>
              <a:rPr lang="es-ES" sz="1600" dirty="0" smtClean="0">
                <a:solidFill>
                  <a:srgbClr val="0070C0"/>
                </a:solidFill>
              </a:rPr>
              <a:t> y </a:t>
            </a:r>
            <a:r>
              <a:rPr lang="es-ES" sz="1600" dirty="0" err="1" smtClean="0">
                <a:solidFill>
                  <a:srgbClr val="0070C0"/>
                </a:solidFill>
              </a:rPr>
              <a:t>NaBr</a:t>
            </a:r>
            <a:r>
              <a:rPr lang="es-ES" sz="1600" dirty="0" smtClean="0">
                <a:solidFill>
                  <a:srgbClr val="0070C0"/>
                </a:solidFill>
              </a:rPr>
              <a:t>.</a:t>
            </a:r>
          </a:p>
          <a:p>
            <a:r>
              <a:rPr lang="es-ES" sz="1600" dirty="0" smtClean="0">
                <a:solidFill>
                  <a:srgbClr val="0070C0"/>
                </a:solidFill>
              </a:rPr>
              <a:t>b) Calcule los errores relativos que se cometen con esta aproximación.</a:t>
            </a:r>
            <a:endParaRPr lang="en-US" sz="1600" dirty="0">
              <a:solidFill>
                <a:srgbClr val="0070C0"/>
              </a:solidFill>
            </a:endParaRPr>
          </a:p>
        </p:txBody>
      </p:sp>
      <p:pic>
        <p:nvPicPr>
          <p:cNvPr id="41986" name="Picture 2"/>
          <p:cNvPicPr>
            <a:picLocks noChangeAspect="1" noChangeArrowheads="1"/>
          </p:cNvPicPr>
          <p:nvPr/>
        </p:nvPicPr>
        <p:blipFill>
          <a:blip r:embed="rId2"/>
          <a:srcRect/>
          <a:stretch>
            <a:fillRect/>
          </a:stretch>
        </p:blipFill>
        <p:spPr bwMode="auto">
          <a:xfrm>
            <a:off x="0" y="2172903"/>
            <a:ext cx="9378950" cy="2743200"/>
          </a:xfrm>
          <a:prstGeom prst="rect">
            <a:avLst/>
          </a:prstGeom>
          <a:noFill/>
          <a:ln w="9525">
            <a:noFill/>
            <a:miter lim="800000"/>
            <a:headEnd/>
            <a:tailEnd/>
          </a:ln>
          <a:effectLst/>
        </p:spPr>
      </p:pic>
      <p:pic>
        <p:nvPicPr>
          <p:cNvPr id="41987" name="Picture 3"/>
          <p:cNvPicPr>
            <a:picLocks noChangeAspect="1" noChangeArrowheads="1"/>
          </p:cNvPicPr>
          <p:nvPr/>
        </p:nvPicPr>
        <p:blipFill>
          <a:blip r:embed="rId3"/>
          <a:srcRect/>
          <a:stretch>
            <a:fillRect/>
          </a:stretch>
        </p:blipFill>
        <p:spPr bwMode="auto">
          <a:xfrm>
            <a:off x="0" y="4881410"/>
            <a:ext cx="9220200" cy="1638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70927" y="2249972"/>
            <a:ext cx="9213850" cy="3975100"/>
          </a:xfrm>
          <a:prstGeom prst="rect">
            <a:avLst/>
          </a:prstGeom>
          <a:noFill/>
          <a:ln w="9525">
            <a:noFill/>
            <a:miter lim="800000"/>
            <a:headEnd/>
            <a:tailEnd/>
          </a:ln>
          <a:effectLst/>
        </p:spPr>
      </p:pic>
      <p:sp>
        <p:nvSpPr>
          <p:cNvPr id="3" name="Rectangle 2"/>
          <p:cNvSpPr/>
          <p:nvPr/>
        </p:nvSpPr>
        <p:spPr>
          <a:xfrm>
            <a:off x="362551" y="1167411"/>
            <a:ext cx="10802754" cy="923330"/>
          </a:xfrm>
          <a:prstGeom prst="rect">
            <a:avLst/>
          </a:prstGeom>
        </p:spPr>
        <p:txBody>
          <a:bodyPr wrap="square">
            <a:spAutoFit/>
          </a:bodyPr>
          <a:lstStyle/>
          <a:p>
            <a:r>
              <a:rPr lang="es-ES" dirty="0" smtClean="0">
                <a:solidFill>
                  <a:srgbClr val="0070C0"/>
                </a:solidFill>
              </a:rPr>
              <a:t>Ejercicio</a:t>
            </a:r>
          </a:p>
          <a:p>
            <a:pPr marL="342900" indent="-342900">
              <a:buAutoNum type="alphaLcParenBoth"/>
            </a:pPr>
            <a:r>
              <a:rPr lang="es-ES" dirty="0" smtClean="0">
                <a:solidFill>
                  <a:srgbClr val="0070C0"/>
                </a:solidFill>
              </a:rPr>
              <a:t>¿Cuál es el valor de la energía de repulsión de Pauli del </a:t>
            </a:r>
            <a:r>
              <a:rPr lang="es-ES" dirty="0" err="1" smtClean="0">
                <a:solidFill>
                  <a:srgbClr val="0070C0"/>
                </a:solidFill>
              </a:rPr>
              <a:t>NaCl</a:t>
            </a:r>
            <a:r>
              <a:rPr lang="es-ES" dirty="0" smtClean="0">
                <a:solidFill>
                  <a:srgbClr val="0070C0"/>
                </a:solidFill>
              </a:rPr>
              <a:t> en la separación de equilibrio? </a:t>
            </a:r>
          </a:p>
          <a:p>
            <a:pPr marL="342900" indent="-342900">
              <a:buAutoNum type="alphaLcParenBoth"/>
            </a:pPr>
            <a:r>
              <a:rPr lang="es-ES" dirty="0" smtClean="0">
                <a:solidFill>
                  <a:srgbClr val="0070C0"/>
                </a:solidFill>
              </a:rPr>
              <a:t>(b) Estime el valor de la energía de repulsión de Pauli a una separación de 0,1 nanómetro</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DE8468D-AB9C-4750-AB9B-97DA37AA6C5A}"/>
              </a:ext>
            </a:extLst>
          </p:cNvPr>
          <p:cNvPicPr>
            <a:picLocks noChangeAspect="1"/>
          </p:cNvPicPr>
          <p:nvPr/>
        </p:nvPicPr>
        <p:blipFill>
          <a:blip r:embed="rId2"/>
          <a:stretch>
            <a:fillRect/>
          </a:stretch>
        </p:blipFill>
        <p:spPr>
          <a:xfrm>
            <a:off x="402336" y="871776"/>
            <a:ext cx="4846320" cy="3590236"/>
          </a:xfrm>
          <a:prstGeom prst="rect">
            <a:avLst/>
          </a:prstGeom>
        </p:spPr>
      </p:pic>
      <p:pic>
        <p:nvPicPr>
          <p:cNvPr id="5" name="Ink 4">
            <a:extLst>
              <a:ext uri="{FF2B5EF4-FFF2-40B4-BE49-F238E27FC236}">
                <a16:creationId xmlns:a16="http://schemas.microsoft.com/office/drawing/2014/main" xmlns:mc="http://schemas.openxmlformats.org/markup-compatibility/2006" xmlns="" id="{7D918D57-C66D-4B26-BC6A-6E19FE9B7094}"/>
              </a:ext>
            </a:extLst>
          </p:cNvPr>
          <p:cNvPicPr/>
          <p:nvPr/>
        </p:nvPicPr>
        <p:blipFill>
          <a:blip r:embed="rId3"/>
          <a:stretch>
            <a:fillRect/>
          </a:stretch>
        </p:blipFill>
        <p:spPr>
          <a:xfrm>
            <a:off x="1204787" y="390562"/>
            <a:ext cx="7716600" cy="2871360"/>
          </a:xfrm>
          <a:prstGeom prst="rect">
            <a:avLst/>
          </a:prstGeom>
        </p:spPr>
      </p:pic>
      <p:sp>
        <p:nvSpPr>
          <p:cNvPr id="6" name="Rectangle 5"/>
          <p:cNvSpPr/>
          <p:nvPr/>
        </p:nvSpPr>
        <p:spPr>
          <a:xfrm>
            <a:off x="-1" y="4561906"/>
            <a:ext cx="11136429" cy="1400383"/>
          </a:xfrm>
          <a:prstGeom prst="rect">
            <a:avLst/>
          </a:prstGeom>
        </p:spPr>
        <p:txBody>
          <a:bodyPr wrap="square">
            <a:spAutoFit/>
          </a:bodyPr>
          <a:lstStyle/>
          <a:p>
            <a:r>
              <a:rPr lang="es-ES" sz="1700" dirty="0" smtClean="0"/>
              <a:t>La figura muestra la suma de la energía del electrón y energía de repulsión </a:t>
            </a:r>
            <a:r>
              <a:rPr lang="es-ES" sz="1700" dirty="0" err="1" smtClean="0"/>
              <a:t>internuclear</a:t>
            </a:r>
            <a:r>
              <a:rPr lang="es-ES" sz="1700" dirty="0" smtClean="0"/>
              <a:t> de Coulomb para los dos estados de energía más bajos de la molécula de H2 en función de la distancia de separación </a:t>
            </a:r>
            <a:r>
              <a:rPr lang="es-ES" sz="1700" dirty="0" err="1" smtClean="0"/>
              <a:t>internuclear</a:t>
            </a:r>
            <a:r>
              <a:rPr lang="es-ES" sz="1700" dirty="0" smtClean="0"/>
              <a:t> R. </a:t>
            </a:r>
          </a:p>
          <a:p>
            <a:r>
              <a:rPr lang="es-ES" sz="1700" dirty="0" smtClean="0"/>
              <a:t>Para R muy grande, el electrón se unirá a un núcleo u otro en el estado de energía más bajo de un átomo de H, y la energía de repulsión será insignificante, por lo que la energía del sistema tendrá el valor familiar </a:t>
            </a:r>
            <a:r>
              <a:rPr lang="es-ES" sz="1700" dirty="0" smtClean="0">
                <a:sym typeface="Symbol"/>
              </a:rPr>
              <a:t></a:t>
            </a:r>
            <a:r>
              <a:rPr lang="es-ES" sz="1700" dirty="0" smtClean="0"/>
              <a:t>13,6 eV. </a:t>
            </a:r>
          </a:p>
          <a:p>
            <a:r>
              <a:rPr lang="es-ES" sz="1700" dirty="0" smtClean="0"/>
              <a:t>Para el estado cuántico con función propia par, la energía del sistema al principio decrece al disminuir R.</a:t>
            </a:r>
            <a:endParaRPr lang="en-US" sz="1700" dirty="0"/>
          </a:p>
        </p:txBody>
      </p:sp>
    </p:spTree>
    <p:extLst>
      <p:ext uri="{BB962C8B-B14F-4D97-AF65-F5344CB8AC3E}">
        <p14:creationId xmlns:p14="http://schemas.microsoft.com/office/powerpoint/2010/main" xmlns="" val="193048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FAE2D6-CEB9-4A44-836B-A51D0635ED8F}"/>
              </a:ext>
            </a:extLst>
          </p:cNvPr>
          <p:cNvSpPr txBox="1">
            <a:spLocks/>
          </p:cNvSpPr>
          <p:nvPr/>
        </p:nvSpPr>
        <p:spPr>
          <a:xfrm>
            <a:off x="399288" y="401701"/>
            <a:ext cx="7427976" cy="7565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Espectros rotacional</a:t>
            </a:r>
            <a:endParaRPr lang="en-US" dirty="0"/>
          </a:p>
        </p:txBody>
      </p:sp>
      <p:pic>
        <p:nvPicPr>
          <p:cNvPr id="4" name="Picture 3">
            <a:extLst>
              <a:ext uri="{FF2B5EF4-FFF2-40B4-BE49-F238E27FC236}">
                <a16:creationId xmlns:a16="http://schemas.microsoft.com/office/drawing/2014/main" xmlns="" id="{72511CCD-5629-43FE-B05E-1FCB22998C66}"/>
              </a:ext>
            </a:extLst>
          </p:cNvPr>
          <p:cNvPicPr>
            <a:picLocks noChangeAspect="1"/>
          </p:cNvPicPr>
          <p:nvPr/>
        </p:nvPicPr>
        <p:blipFill>
          <a:blip r:embed="rId2"/>
          <a:stretch>
            <a:fillRect/>
          </a:stretch>
        </p:blipFill>
        <p:spPr>
          <a:xfrm>
            <a:off x="399288" y="1230373"/>
            <a:ext cx="4427449" cy="5387721"/>
          </a:xfrm>
          <a:prstGeom prst="rect">
            <a:avLst/>
          </a:prstGeom>
        </p:spPr>
      </p:pic>
      <p:pic>
        <p:nvPicPr>
          <p:cNvPr id="6" name="Picture 5">
            <a:extLst>
              <a:ext uri="{FF2B5EF4-FFF2-40B4-BE49-F238E27FC236}">
                <a16:creationId xmlns:a16="http://schemas.microsoft.com/office/drawing/2014/main" xmlns="" id="{610A52D2-C440-4CFF-8EB5-23998692106B}"/>
              </a:ext>
            </a:extLst>
          </p:cNvPr>
          <p:cNvPicPr>
            <a:picLocks noChangeAspect="1"/>
          </p:cNvPicPr>
          <p:nvPr/>
        </p:nvPicPr>
        <p:blipFill>
          <a:blip r:embed="rId3"/>
          <a:stretch>
            <a:fillRect/>
          </a:stretch>
        </p:blipFill>
        <p:spPr>
          <a:xfrm>
            <a:off x="5615747" y="2218323"/>
            <a:ext cx="1628775" cy="685800"/>
          </a:xfrm>
          <a:custGeom>
            <a:avLst/>
            <a:gdLst>
              <a:gd name="connsiteX0" fmla="*/ 0 w 1628775"/>
              <a:gd name="connsiteY0" fmla="*/ 0 h 685800"/>
              <a:gd name="connsiteX1" fmla="*/ 575501 w 1628775"/>
              <a:gd name="connsiteY1" fmla="*/ 0 h 685800"/>
              <a:gd name="connsiteX2" fmla="*/ 1102138 w 1628775"/>
              <a:gd name="connsiteY2" fmla="*/ 0 h 685800"/>
              <a:gd name="connsiteX3" fmla="*/ 1628775 w 1628775"/>
              <a:gd name="connsiteY3" fmla="*/ 0 h 685800"/>
              <a:gd name="connsiteX4" fmla="*/ 1628775 w 1628775"/>
              <a:gd name="connsiteY4" fmla="*/ 356616 h 685800"/>
              <a:gd name="connsiteX5" fmla="*/ 1628775 w 1628775"/>
              <a:gd name="connsiteY5" fmla="*/ 685800 h 685800"/>
              <a:gd name="connsiteX6" fmla="*/ 1053275 w 1628775"/>
              <a:gd name="connsiteY6" fmla="*/ 685800 h 685800"/>
              <a:gd name="connsiteX7" fmla="*/ 526637 w 1628775"/>
              <a:gd name="connsiteY7" fmla="*/ 685800 h 685800"/>
              <a:gd name="connsiteX8" fmla="*/ 0 w 1628775"/>
              <a:gd name="connsiteY8" fmla="*/ 685800 h 685800"/>
              <a:gd name="connsiteX9" fmla="*/ 0 w 1628775"/>
              <a:gd name="connsiteY9" fmla="*/ 363474 h 685800"/>
              <a:gd name="connsiteX10" fmla="*/ 0 w 1628775"/>
              <a:gd name="connsiteY10"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8775" h="685800" fill="none" extrusionOk="0">
                <a:moveTo>
                  <a:pt x="0" y="0"/>
                </a:moveTo>
                <a:cubicBezTo>
                  <a:pt x="277334" y="-65565"/>
                  <a:pt x="302238" y="8890"/>
                  <a:pt x="575501" y="0"/>
                </a:cubicBezTo>
                <a:cubicBezTo>
                  <a:pt x="848764" y="-8890"/>
                  <a:pt x="949253" y="15886"/>
                  <a:pt x="1102138" y="0"/>
                </a:cubicBezTo>
                <a:cubicBezTo>
                  <a:pt x="1255023" y="-15886"/>
                  <a:pt x="1443067" y="12882"/>
                  <a:pt x="1628775" y="0"/>
                </a:cubicBezTo>
                <a:cubicBezTo>
                  <a:pt x="1643945" y="83993"/>
                  <a:pt x="1623135" y="216656"/>
                  <a:pt x="1628775" y="356616"/>
                </a:cubicBezTo>
                <a:cubicBezTo>
                  <a:pt x="1634415" y="496576"/>
                  <a:pt x="1623518" y="569331"/>
                  <a:pt x="1628775" y="685800"/>
                </a:cubicBezTo>
                <a:cubicBezTo>
                  <a:pt x="1496141" y="731240"/>
                  <a:pt x="1322914" y="633971"/>
                  <a:pt x="1053275" y="685800"/>
                </a:cubicBezTo>
                <a:cubicBezTo>
                  <a:pt x="783636" y="737629"/>
                  <a:pt x="783475" y="676137"/>
                  <a:pt x="526637" y="685800"/>
                </a:cubicBezTo>
                <a:cubicBezTo>
                  <a:pt x="269799" y="695463"/>
                  <a:pt x="165453" y="676461"/>
                  <a:pt x="0" y="685800"/>
                </a:cubicBezTo>
                <a:cubicBezTo>
                  <a:pt x="-2675" y="583116"/>
                  <a:pt x="13332" y="433072"/>
                  <a:pt x="0" y="363474"/>
                </a:cubicBezTo>
                <a:cubicBezTo>
                  <a:pt x="-13332" y="293876"/>
                  <a:pt x="33887" y="84455"/>
                  <a:pt x="0" y="0"/>
                </a:cubicBezTo>
                <a:close/>
              </a:path>
              <a:path w="1628775" h="685800" stroke="0" extrusionOk="0">
                <a:moveTo>
                  <a:pt x="0" y="0"/>
                </a:moveTo>
                <a:cubicBezTo>
                  <a:pt x="204576" y="-10733"/>
                  <a:pt x="415541" y="17645"/>
                  <a:pt x="526637" y="0"/>
                </a:cubicBezTo>
                <a:cubicBezTo>
                  <a:pt x="637733" y="-17645"/>
                  <a:pt x="802210" y="377"/>
                  <a:pt x="1069562" y="0"/>
                </a:cubicBezTo>
                <a:cubicBezTo>
                  <a:pt x="1336915" y="-377"/>
                  <a:pt x="1350931" y="5714"/>
                  <a:pt x="1628775" y="0"/>
                </a:cubicBezTo>
                <a:cubicBezTo>
                  <a:pt x="1656250" y="147276"/>
                  <a:pt x="1614077" y="170365"/>
                  <a:pt x="1628775" y="329184"/>
                </a:cubicBezTo>
                <a:cubicBezTo>
                  <a:pt x="1643473" y="488003"/>
                  <a:pt x="1621585" y="513783"/>
                  <a:pt x="1628775" y="685800"/>
                </a:cubicBezTo>
                <a:cubicBezTo>
                  <a:pt x="1443916" y="748119"/>
                  <a:pt x="1330661" y="649581"/>
                  <a:pt x="1102138" y="685800"/>
                </a:cubicBezTo>
                <a:cubicBezTo>
                  <a:pt x="873615" y="722019"/>
                  <a:pt x="742404" y="657853"/>
                  <a:pt x="542925" y="685800"/>
                </a:cubicBezTo>
                <a:cubicBezTo>
                  <a:pt x="343446" y="713747"/>
                  <a:pt x="138373" y="656954"/>
                  <a:pt x="0" y="685800"/>
                </a:cubicBezTo>
                <a:cubicBezTo>
                  <a:pt x="-12277" y="562248"/>
                  <a:pt x="37742" y="518323"/>
                  <a:pt x="0" y="363474"/>
                </a:cubicBezTo>
                <a:cubicBezTo>
                  <a:pt x="-37742" y="208625"/>
                  <a:pt x="21843" y="121585"/>
                  <a:pt x="0" y="0"/>
                </a:cubicBezTo>
                <a:close/>
              </a:path>
            </a:pathLst>
          </a:custGeom>
          <a:ln w="19050">
            <a:solidFill>
              <a:schemeClr val="accent1"/>
            </a:solidFill>
            <a:extLst>
              <a:ext uri="{C807C97D-BFC1-408E-A445-0C87EB9F89A2}">
                <ask:lineSketchStyleProps xmlns:ask="http://schemas.microsoft.com/office/drawing/2018/sketchyshapes" xmlns="" sd="3416680325">
                  <a:prstGeom prst="rect">
                    <a:avLst/>
                  </a:prstGeom>
                  <ask:type>
                    <ask:lineSketchScribble/>
                  </ask:type>
                </ask:lineSketchStyleProps>
              </a:ext>
            </a:extLst>
          </a:ln>
        </p:spPr>
      </p:pic>
      <p:pic>
        <p:nvPicPr>
          <p:cNvPr id="8" name="Picture 7">
            <a:extLst>
              <a:ext uri="{FF2B5EF4-FFF2-40B4-BE49-F238E27FC236}">
                <a16:creationId xmlns:a16="http://schemas.microsoft.com/office/drawing/2014/main" xmlns="" id="{EA6265BE-529D-4B84-970D-186262853643}"/>
              </a:ext>
            </a:extLst>
          </p:cNvPr>
          <p:cNvPicPr>
            <a:picLocks noChangeAspect="1"/>
          </p:cNvPicPr>
          <p:nvPr/>
        </p:nvPicPr>
        <p:blipFill>
          <a:blip r:embed="rId4"/>
          <a:stretch>
            <a:fillRect/>
          </a:stretch>
        </p:blipFill>
        <p:spPr>
          <a:xfrm>
            <a:off x="5615747" y="817013"/>
            <a:ext cx="1287321" cy="413360"/>
          </a:xfrm>
          <a:custGeom>
            <a:avLst/>
            <a:gdLst>
              <a:gd name="connsiteX0" fmla="*/ 0 w 1287321"/>
              <a:gd name="connsiteY0" fmla="*/ 0 h 413360"/>
              <a:gd name="connsiteX1" fmla="*/ 390487 w 1287321"/>
              <a:gd name="connsiteY1" fmla="*/ 0 h 413360"/>
              <a:gd name="connsiteX2" fmla="*/ 806721 w 1287321"/>
              <a:gd name="connsiteY2" fmla="*/ 0 h 413360"/>
              <a:gd name="connsiteX3" fmla="*/ 1287321 w 1287321"/>
              <a:gd name="connsiteY3" fmla="*/ 0 h 413360"/>
              <a:gd name="connsiteX4" fmla="*/ 1287321 w 1287321"/>
              <a:gd name="connsiteY4" fmla="*/ 413360 h 413360"/>
              <a:gd name="connsiteX5" fmla="*/ 896834 w 1287321"/>
              <a:gd name="connsiteY5" fmla="*/ 413360 h 413360"/>
              <a:gd name="connsiteX6" fmla="*/ 480600 w 1287321"/>
              <a:gd name="connsiteY6" fmla="*/ 413360 h 413360"/>
              <a:gd name="connsiteX7" fmla="*/ 0 w 1287321"/>
              <a:gd name="connsiteY7" fmla="*/ 413360 h 413360"/>
              <a:gd name="connsiteX8" fmla="*/ 0 w 1287321"/>
              <a:gd name="connsiteY8" fmla="*/ 0 h 41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7321" h="413360" fill="none" extrusionOk="0">
                <a:moveTo>
                  <a:pt x="0" y="0"/>
                </a:moveTo>
                <a:cubicBezTo>
                  <a:pt x="105367" y="-32935"/>
                  <a:pt x="212475" y="27287"/>
                  <a:pt x="390487" y="0"/>
                </a:cubicBezTo>
                <a:cubicBezTo>
                  <a:pt x="568499" y="-27287"/>
                  <a:pt x="641397" y="19629"/>
                  <a:pt x="806721" y="0"/>
                </a:cubicBezTo>
                <a:cubicBezTo>
                  <a:pt x="972045" y="-19629"/>
                  <a:pt x="1108500" y="13953"/>
                  <a:pt x="1287321" y="0"/>
                </a:cubicBezTo>
                <a:cubicBezTo>
                  <a:pt x="1297624" y="186846"/>
                  <a:pt x="1245896" y="302622"/>
                  <a:pt x="1287321" y="413360"/>
                </a:cubicBezTo>
                <a:cubicBezTo>
                  <a:pt x="1185695" y="437677"/>
                  <a:pt x="1012215" y="369329"/>
                  <a:pt x="896834" y="413360"/>
                </a:cubicBezTo>
                <a:cubicBezTo>
                  <a:pt x="781453" y="457391"/>
                  <a:pt x="573274" y="364179"/>
                  <a:pt x="480600" y="413360"/>
                </a:cubicBezTo>
                <a:cubicBezTo>
                  <a:pt x="387926" y="462541"/>
                  <a:pt x="208416" y="380065"/>
                  <a:pt x="0" y="413360"/>
                </a:cubicBezTo>
                <a:cubicBezTo>
                  <a:pt x="-22267" y="294492"/>
                  <a:pt x="25848" y="112972"/>
                  <a:pt x="0" y="0"/>
                </a:cubicBezTo>
                <a:close/>
              </a:path>
              <a:path w="1287321" h="413360" stroke="0" extrusionOk="0">
                <a:moveTo>
                  <a:pt x="0" y="0"/>
                </a:moveTo>
                <a:cubicBezTo>
                  <a:pt x="129850" y="-1072"/>
                  <a:pt x="272282" y="18506"/>
                  <a:pt x="429107" y="0"/>
                </a:cubicBezTo>
                <a:cubicBezTo>
                  <a:pt x="585932" y="-18506"/>
                  <a:pt x="720727" y="36149"/>
                  <a:pt x="858214" y="0"/>
                </a:cubicBezTo>
                <a:cubicBezTo>
                  <a:pt x="995701" y="-36149"/>
                  <a:pt x="1127417" y="2593"/>
                  <a:pt x="1287321" y="0"/>
                </a:cubicBezTo>
                <a:cubicBezTo>
                  <a:pt x="1296463" y="128578"/>
                  <a:pt x="1286474" y="318044"/>
                  <a:pt x="1287321" y="413360"/>
                </a:cubicBezTo>
                <a:cubicBezTo>
                  <a:pt x="1201748" y="420779"/>
                  <a:pt x="1033117" y="395864"/>
                  <a:pt x="896834" y="413360"/>
                </a:cubicBezTo>
                <a:cubicBezTo>
                  <a:pt x="760551" y="430856"/>
                  <a:pt x="669591" y="398763"/>
                  <a:pt x="454853" y="413360"/>
                </a:cubicBezTo>
                <a:cubicBezTo>
                  <a:pt x="240115" y="427957"/>
                  <a:pt x="144470" y="364592"/>
                  <a:pt x="0" y="413360"/>
                </a:cubicBezTo>
                <a:cubicBezTo>
                  <a:pt x="-6399" y="328520"/>
                  <a:pt x="18664" y="192291"/>
                  <a:pt x="0" y="0"/>
                </a:cubicBezTo>
                <a:close/>
              </a:path>
            </a:pathLst>
          </a:custGeom>
          <a:ln w="19050">
            <a:solidFill>
              <a:schemeClr val="accent1"/>
            </a:solidFill>
            <a:extLst>
              <a:ext uri="{C807C97D-BFC1-408E-A445-0C87EB9F89A2}">
                <ask:lineSketchStyleProps xmlns:ask="http://schemas.microsoft.com/office/drawing/2018/sketchyshapes" xmlns="" sd="1895866402">
                  <a:prstGeom prst="rect">
                    <a:avLst/>
                  </a:prstGeom>
                  <ask:type>
                    <ask:lineSketchScribble/>
                  </ask:type>
                </ask:lineSketchStyleProps>
              </a:ext>
            </a:extLst>
          </a:ln>
        </p:spPr>
      </p:pic>
      <p:pic>
        <p:nvPicPr>
          <p:cNvPr id="10" name="Picture 9">
            <a:extLst>
              <a:ext uri="{FF2B5EF4-FFF2-40B4-BE49-F238E27FC236}">
                <a16:creationId xmlns:a16="http://schemas.microsoft.com/office/drawing/2014/main" xmlns="" id="{C40263C7-9B16-49E1-8DA1-DE372D2D327E}"/>
              </a:ext>
            </a:extLst>
          </p:cNvPr>
          <p:cNvPicPr>
            <a:picLocks noChangeAspect="1"/>
          </p:cNvPicPr>
          <p:nvPr/>
        </p:nvPicPr>
        <p:blipFill>
          <a:blip r:embed="rId5"/>
          <a:stretch>
            <a:fillRect/>
          </a:stretch>
        </p:blipFill>
        <p:spPr>
          <a:xfrm>
            <a:off x="5615747" y="1521689"/>
            <a:ext cx="1628774" cy="359599"/>
          </a:xfrm>
          <a:custGeom>
            <a:avLst/>
            <a:gdLst>
              <a:gd name="connsiteX0" fmla="*/ 0 w 1628774"/>
              <a:gd name="connsiteY0" fmla="*/ 0 h 359599"/>
              <a:gd name="connsiteX1" fmla="*/ 559212 w 1628774"/>
              <a:gd name="connsiteY1" fmla="*/ 0 h 359599"/>
              <a:gd name="connsiteX2" fmla="*/ 1053274 w 1628774"/>
              <a:gd name="connsiteY2" fmla="*/ 0 h 359599"/>
              <a:gd name="connsiteX3" fmla="*/ 1628774 w 1628774"/>
              <a:gd name="connsiteY3" fmla="*/ 0 h 359599"/>
              <a:gd name="connsiteX4" fmla="*/ 1628774 w 1628774"/>
              <a:gd name="connsiteY4" fmla="*/ 359599 h 359599"/>
              <a:gd name="connsiteX5" fmla="*/ 1085849 w 1628774"/>
              <a:gd name="connsiteY5" fmla="*/ 359599 h 359599"/>
              <a:gd name="connsiteX6" fmla="*/ 559212 w 1628774"/>
              <a:gd name="connsiteY6" fmla="*/ 359599 h 359599"/>
              <a:gd name="connsiteX7" fmla="*/ 0 w 1628774"/>
              <a:gd name="connsiteY7" fmla="*/ 359599 h 359599"/>
              <a:gd name="connsiteX8" fmla="*/ 0 w 1628774"/>
              <a:gd name="connsiteY8" fmla="*/ 0 h 35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774" h="359599" fill="none" extrusionOk="0">
                <a:moveTo>
                  <a:pt x="0" y="0"/>
                </a:moveTo>
                <a:cubicBezTo>
                  <a:pt x="154092" y="-64380"/>
                  <a:pt x="348184" y="19947"/>
                  <a:pt x="559212" y="0"/>
                </a:cubicBezTo>
                <a:cubicBezTo>
                  <a:pt x="770240" y="-19947"/>
                  <a:pt x="924540" y="52263"/>
                  <a:pt x="1053274" y="0"/>
                </a:cubicBezTo>
                <a:cubicBezTo>
                  <a:pt x="1182008" y="-52263"/>
                  <a:pt x="1426181" y="13947"/>
                  <a:pt x="1628774" y="0"/>
                </a:cubicBezTo>
                <a:cubicBezTo>
                  <a:pt x="1643208" y="169940"/>
                  <a:pt x="1617061" y="197782"/>
                  <a:pt x="1628774" y="359599"/>
                </a:cubicBezTo>
                <a:cubicBezTo>
                  <a:pt x="1504313" y="376016"/>
                  <a:pt x="1266548" y="306545"/>
                  <a:pt x="1085849" y="359599"/>
                </a:cubicBezTo>
                <a:cubicBezTo>
                  <a:pt x="905151" y="412653"/>
                  <a:pt x="812789" y="353215"/>
                  <a:pt x="559212" y="359599"/>
                </a:cubicBezTo>
                <a:cubicBezTo>
                  <a:pt x="305635" y="365983"/>
                  <a:pt x="261051" y="350245"/>
                  <a:pt x="0" y="359599"/>
                </a:cubicBezTo>
                <a:cubicBezTo>
                  <a:pt x="-40787" y="224502"/>
                  <a:pt x="24137" y="159738"/>
                  <a:pt x="0" y="0"/>
                </a:cubicBezTo>
                <a:close/>
              </a:path>
              <a:path w="1628774" h="359599" stroke="0" extrusionOk="0">
                <a:moveTo>
                  <a:pt x="0" y="0"/>
                </a:moveTo>
                <a:cubicBezTo>
                  <a:pt x="202903" y="-6448"/>
                  <a:pt x="334186" y="25973"/>
                  <a:pt x="559212" y="0"/>
                </a:cubicBezTo>
                <a:cubicBezTo>
                  <a:pt x="784238" y="-25973"/>
                  <a:pt x="840391" y="29473"/>
                  <a:pt x="1069562" y="0"/>
                </a:cubicBezTo>
                <a:cubicBezTo>
                  <a:pt x="1298733" y="-29473"/>
                  <a:pt x="1460065" y="65807"/>
                  <a:pt x="1628774" y="0"/>
                </a:cubicBezTo>
                <a:cubicBezTo>
                  <a:pt x="1647590" y="96866"/>
                  <a:pt x="1602058" y="188887"/>
                  <a:pt x="1628774" y="359599"/>
                </a:cubicBezTo>
                <a:cubicBezTo>
                  <a:pt x="1490677" y="417608"/>
                  <a:pt x="1292821" y="307897"/>
                  <a:pt x="1118425" y="359599"/>
                </a:cubicBezTo>
                <a:cubicBezTo>
                  <a:pt x="944029" y="411301"/>
                  <a:pt x="737708" y="325539"/>
                  <a:pt x="608076" y="359599"/>
                </a:cubicBezTo>
                <a:cubicBezTo>
                  <a:pt x="478444" y="393659"/>
                  <a:pt x="210155" y="290605"/>
                  <a:pt x="0" y="359599"/>
                </a:cubicBezTo>
                <a:cubicBezTo>
                  <a:pt x="-13047" y="207245"/>
                  <a:pt x="28466" y="128748"/>
                  <a:pt x="0" y="0"/>
                </a:cubicBezTo>
                <a:close/>
              </a:path>
            </a:pathLst>
          </a:custGeom>
          <a:ln w="19050">
            <a:solidFill>
              <a:schemeClr val="accent1"/>
            </a:solidFill>
            <a:extLst>
              <a:ext uri="{C807C97D-BFC1-408E-A445-0C87EB9F89A2}">
                <ask:lineSketchStyleProps xmlns:ask="http://schemas.microsoft.com/office/drawing/2018/sketchyshapes" xmlns="" sd="1375398597">
                  <a:prstGeom prst="rect">
                    <a:avLst/>
                  </a:prstGeom>
                  <ask:type>
                    <ask:lineSketchScribble/>
                  </ask:type>
                </ask:lineSketchStyleProps>
              </a:ext>
            </a:extLst>
          </a:ln>
        </p:spPr>
      </p:pic>
      <p:pic>
        <p:nvPicPr>
          <p:cNvPr id="12" name="Picture 11">
            <a:extLst>
              <a:ext uri="{FF2B5EF4-FFF2-40B4-BE49-F238E27FC236}">
                <a16:creationId xmlns:a16="http://schemas.microsoft.com/office/drawing/2014/main" xmlns="" id="{E10B6633-7E5F-4DB5-B7AD-BEA065BDCFD9}"/>
              </a:ext>
            </a:extLst>
          </p:cNvPr>
          <p:cNvPicPr>
            <a:picLocks noChangeAspect="1"/>
          </p:cNvPicPr>
          <p:nvPr/>
        </p:nvPicPr>
        <p:blipFill>
          <a:blip r:embed="rId6"/>
          <a:stretch>
            <a:fillRect/>
          </a:stretch>
        </p:blipFill>
        <p:spPr>
          <a:xfrm>
            <a:off x="7741385" y="1636701"/>
            <a:ext cx="4051327" cy="304800"/>
          </a:xfrm>
          <a:custGeom>
            <a:avLst/>
            <a:gdLst>
              <a:gd name="connsiteX0" fmla="*/ 0 w 4051327"/>
              <a:gd name="connsiteY0" fmla="*/ 0 h 304800"/>
              <a:gd name="connsiteX1" fmla="*/ 538248 w 4051327"/>
              <a:gd name="connsiteY1" fmla="*/ 0 h 304800"/>
              <a:gd name="connsiteX2" fmla="*/ 1198035 w 4051327"/>
              <a:gd name="connsiteY2" fmla="*/ 0 h 304800"/>
              <a:gd name="connsiteX3" fmla="*/ 1655256 w 4051327"/>
              <a:gd name="connsiteY3" fmla="*/ 0 h 304800"/>
              <a:gd name="connsiteX4" fmla="*/ 2234017 w 4051327"/>
              <a:gd name="connsiteY4" fmla="*/ 0 h 304800"/>
              <a:gd name="connsiteX5" fmla="*/ 2853292 w 4051327"/>
              <a:gd name="connsiteY5" fmla="*/ 0 h 304800"/>
              <a:gd name="connsiteX6" fmla="*/ 3391539 w 4051327"/>
              <a:gd name="connsiteY6" fmla="*/ 0 h 304800"/>
              <a:gd name="connsiteX7" fmla="*/ 4051327 w 4051327"/>
              <a:gd name="connsiteY7" fmla="*/ 0 h 304800"/>
              <a:gd name="connsiteX8" fmla="*/ 4051327 w 4051327"/>
              <a:gd name="connsiteY8" fmla="*/ 304800 h 304800"/>
              <a:gd name="connsiteX9" fmla="*/ 3391539 w 4051327"/>
              <a:gd name="connsiteY9" fmla="*/ 304800 h 304800"/>
              <a:gd name="connsiteX10" fmla="*/ 2934318 w 4051327"/>
              <a:gd name="connsiteY10" fmla="*/ 304800 h 304800"/>
              <a:gd name="connsiteX11" fmla="*/ 2315044 w 4051327"/>
              <a:gd name="connsiteY11" fmla="*/ 304800 h 304800"/>
              <a:gd name="connsiteX12" fmla="*/ 1655256 w 4051327"/>
              <a:gd name="connsiteY12" fmla="*/ 304800 h 304800"/>
              <a:gd name="connsiteX13" fmla="*/ 1076495 w 4051327"/>
              <a:gd name="connsiteY13" fmla="*/ 304800 h 304800"/>
              <a:gd name="connsiteX14" fmla="*/ 497734 w 4051327"/>
              <a:gd name="connsiteY14" fmla="*/ 304800 h 304800"/>
              <a:gd name="connsiteX15" fmla="*/ 0 w 4051327"/>
              <a:gd name="connsiteY15" fmla="*/ 304800 h 304800"/>
              <a:gd name="connsiteX16" fmla="*/ 0 w 4051327"/>
              <a:gd name="connsiteY16"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1327" h="304800" fill="none" extrusionOk="0">
                <a:moveTo>
                  <a:pt x="0" y="0"/>
                </a:moveTo>
                <a:cubicBezTo>
                  <a:pt x="200704" y="-47624"/>
                  <a:pt x="281776" y="60201"/>
                  <a:pt x="538248" y="0"/>
                </a:cubicBezTo>
                <a:cubicBezTo>
                  <a:pt x="794720" y="-60201"/>
                  <a:pt x="968062" y="69545"/>
                  <a:pt x="1198035" y="0"/>
                </a:cubicBezTo>
                <a:cubicBezTo>
                  <a:pt x="1428008" y="-69545"/>
                  <a:pt x="1523023" y="51439"/>
                  <a:pt x="1655256" y="0"/>
                </a:cubicBezTo>
                <a:cubicBezTo>
                  <a:pt x="1787489" y="-51439"/>
                  <a:pt x="2016113" y="7509"/>
                  <a:pt x="2234017" y="0"/>
                </a:cubicBezTo>
                <a:cubicBezTo>
                  <a:pt x="2451921" y="-7509"/>
                  <a:pt x="2707534" y="47454"/>
                  <a:pt x="2853292" y="0"/>
                </a:cubicBezTo>
                <a:cubicBezTo>
                  <a:pt x="2999051" y="-47454"/>
                  <a:pt x="3197778" y="63079"/>
                  <a:pt x="3391539" y="0"/>
                </a:cubicBezTo>
                <a:cubicBezTo>
                  <a:pt x="3585300" y="-63079"/>
                  <a:pt x="3836150" y="26888"/>
                  <a:pt x="4051327" y="0"/>
                </a:cubicBezTo>
                <a:cubicBezTo>
                  <a:pt x="4071685" y="138748"/>
                  <a:pt x="4032264" y="164262"/>
                  <a:pt x="4051327" y="304800"/>
                </a:cubicBezTo>
                <a:cubicBezTo>
                  <a:pt x="3827969" y="324540"/>
                  <a:pt x="3556972" y="241848"/>
                  <a:pt x="3391539" y="304800"/>
                </a:cubicBezTo>
                <a:cubicBezTo>
                  <a:pt x="3226106" y="367752"/>
                  <a:pt x="3095324" y="283320"/>
                  <a:pt x="2934318" y="304800"/>
                </a:cubicBezTo>
                <a:cubicBezTo>
                  <a:pt x="2773312" y="326280"/>
                  <a:pt x="2452146" y="264717"/>
                  <a:pt x="2315044" y="304800"/>
                </a:cubicBezTo>
                <a:cubicBezTo>
                  <a:pt x="2177942" y="344883"/>
                  <a:pt x="1808467" y="286368"/>
                  <a:pt x="1655256" y="304800"/>
                </a:cubicBezTo>
                <a:cubicBezTo>
                  <a:pt x="1502045" y="323232"/>
                  <a:pt x="1204667" y="257429"/>
                  <a:pt x="1076495" y="304800"/>
                </a:cubicBezTo>
                <a:cubicBezTo>
                  <a:pt x="948323" y="352171"/>
                  <a:pt x="780410" y="245603"/>
                  <a:pt x="497734" y="304800"/>
                </a:cubicBezTo>
                <a:cubicBezTo>
                  <a:pt x="215058" y="363997"/>
                  <a:pt x="223642" y="291998"/>
                  <a:pt x="0" y="304800"/>
                </a:cubicBezTo>
                <a:cubicBezTo>
                  <a:pt x="-21274" y="228435"/>
                  <a:pt x="22413" y="65828"/>
                  <a:pt x="0" y="0"/>
                </a:cubicBezTo>
                <a:close/>
              </a:path>
              <a:path w="4051327" h="304800" stroke="0" extrusionOk="0">
                <a:moveTo>
                  <a:pt x="0" y="0"/>
                </a:moveTo>
                <a:cubicBezTo>
                  <a:pt x="208173" y="-56996"/>
                  <a:pt x="372345" y="42785"/>
                  <a:pt x="497734" y="0"/>
                </a:cubicBezTo>
                <a:cubicBezTo>
                  <a:pt x="623123" y="-42785"/>
                  <a:pt x="829036" y="18443"/>
                  <a:pt x="954956" y="0"/>
                </a:cubicBezTo>
                <a:cubicBezTo>
                  <a:pt x="1080876" y="-18443"/>
                  <a:pt x="1378248" y="40658"/>
                  <a:pt x="1614743" y="0"/>
                </a:cubicBezTo>
                <a:cubicBezTo>
                  <a:pt x="1851238" y="-40658"/>
                  <a:pt x="1957250" y="33524"/>
                  <a:pt x="2193504" y="0"/>
                </a:cubicBezTo>
                <a:cubicBezTo>
                  <a:pt x="2429758" y="-33524"/>
                  <a:pt x="2528853" y="54318"/>
                  <a:pt x="2772265" y="0"/>
                </a:cubicBezTo>
                <a:cubicBezTo>
                  <a:pt x="3015677" y="-54318"/>
                  <a:pt x="3098422" y="58982"/>
                  <a:pt x="3310513" y="0"/>
                </a:cubicBezTo>
                <a:cubicBezTo>
                  <a:pt x="3522604" y="-58982"/>
                  <a:pt x="3785374" y="75873"/>
                  <a:pt x="4051327" y="0"/>
                </a:cubicBezTo>
                <a:cubicBezTo>
                  <a:pt x="4054308" y="121357"/>
                  <a:pt x="4029910" y="154671"/>
                  <a:pt x="4051327" y="304800"/>
                </a:cubicBezTo>
                <a:cubicBezTo>
                  <a:pt x="3792034" y="361698"/>
                  <a:pt x="3683484" y="236236"/>
                  <a:pt x="3432053" y="304800"/>
                </a:cubicBezTo>
                <a:cubicBezTo>
                  <a:pt x="3180622" y="373364"/>
                  <a:pt x="3160059" y="299441"/>
                  <a:pt x="2974832" y="304800"/>
                </a:cubicBezTo>
                <a:cubicBezTo>
                  <a:pt x="2789605" y="310159"/>
                  <a:pt x="2720888" y="274368"/>
                  <a:pt x="2517610" y="304800"/>
                </a:cubicBezTo>
                <a:cubicBezTo>
                  <a:pt x="2314332" y="335232"/>
                  <a:pt x="2074978" y="240346"/>
                  <a:pt x="1898336" y="304800"/>
                </a:cubicBezTo>
                <a:cubicBezTo>
                  <a:pt x="1721694" y="369254"/>
                  <a:pt x="1537902" y="298900"/>
                  <a:pt x="1400602" y="304800"/>
                </a:cubicBezTo>
                <a:cubicBezTo>
                  <a:pt x="1263302" y="310700"/>
                  <a:pt x="1161635" y="295715"/>
                  <a:pt x="943380" y="304800"/>
                </a:cubicBezTo>
                <a:cubicBezTo>
                  <a:pt x="725125" y="313885"/>
                  <a:pt x="380191" y="235543"/>
                  <a:pt x="0" y="304800"/>
                </a:cubicBezTo>
                <a:cubicBezTo>
                  <a:pt x="-35648" y="238084"/>
                  <a:pt x="27282" y="125818"/>
                  <a:pt x="0" y="0"/>
                </a:cubicBezTo>
                <a:close/>
              </a:path>
            </a:pathLst>
          </a:custGeom>
          <a:ln w="19050">
            <a:solidFill>
              <a:schemeClr val="accent1"/>
            </a:solidFill>
            <a:extLst>
              <a:ext uri="{C807C97D-BFC1-408E-A445-0C87EB9F89A2}">
                <ask:lineSketchStyleProps xmlns:ask="http://schemas.microsoft.com/office/drawing/2018/sketchyshapes" xmlns="" sd="1738661758">
                  <a:prstGeom prst="rect">
                    <a:avLst/>
                  </a:prstGeom>
                  <ask:type>
                    <ask:lineSketchScribble/>
                  </ask:type>
                </ask:lineSketchStyleProps>
              </a:ext>
            </a:extLst>
          </a:ln>
        </p:spPr>
      </p:pic>
      <p:pic>
        <p:nvPicPr>
          <p:cNvPr id="14" name="Picture 13">
            <a:extLst>
              <a:ext uri="{FF2B5EF4-FFF2-40B4-BE49-F238E27FC236}">
                <a16:creationId xmlns:a16="http://schemas.microsoft.com/office/drawing/2014/main" xmlns="" id="{D3D98394-232D-49CB-998E-41F7DB095525}"/>
              </a:ext>
            </a:extLst>
          </p:cNvPr>
          <p:cNvPicPr>
            <a:picLocks noChangeAspect="1"/>
          </p:cNvPicPr>
          <p:nvPr/>
        </p:nvPicPr>
        <p:blipFill>
          <a:blip r:embed="rId7"/>
          <a:stretch>
            <a:fillRect/>
          </a:stretch>
        </p:blipFill>
        <p:spPr>
          <a:xfrm>
            <a:off x="5615747" y="3241158"/>
            <a:ext cx="4676775" cy="590550"/>
          </a:xfrm>
          <a:custGeom>
            <a:avLst/>
            <a:gdLst>
              <a:gd name="connsiteX0" fmla="*/ 0 w 4676775"/>
              <a:gd name="connsiteY0" fmla="*/ 0 h 590550"/>
              <a:gd name="connsiteX1" fmla="*/ 631365 w 4676775"/>
              <a:gd name="connsiteY1" fmla="*/ 0 h 590550"/>
              <a:gd name="connsiteX2" fmla="*/ 1309497 w 4676775"/>
              <a:gd name="connsiteY2" fmla="*/ 0 h 590550"/>
              <a:gd name="connsiteX3" fmla="*/ 1800558 w 4676775"/>
              <a:gd name="connsiteY3" fmla="*/ 0 h 590550"/>
              <a:gd name="connsiteX4" fmla="*/ 2338388 w 4676775"/>
              <a:gd name="connsiteY4" fmla="*/ 0 h 590550"/>
              <a:gd name="connsiteX5" fmla="*/ 2922984 w 4676775"/>
              <a:gd name="connsiteY5" fmla="*/ 0 h 590550"/>
              <a:gd name="connsiteX6" fmla="*/ 3460814 w 4676775"/>
              <a:gd name="connsiteY6" fmla="*/ 0 h 590550"/>
              <a:gd name="connsiteX7" fmla="*/ 4138946 w 4676775"/>
              <a:gd name="connsiteY7" fmla="*/ 0 h 590550"/>
              <a:gd name="connsiteX8" fmla="*/ 4676775 w 4676775"/>
              <a:gd name="connsiteY8" fmla="*/ 0 h 590550"/>
              <a:gd name="connsiteX9" fmla="*/ 4676775 w 4676775"/>
              <a:gd name="connsiteY9" fmla="*/ 590550 h 590550"/>
              <a:gd name="connsiteX10" fmla="*/ 4092178 w 4676775"/>
              <a:gd name="connsiteY10" fmla="*/ 590550 h 590550"/>
              <a:gd name="connsiteX11" fmla="*/ 3460814 w 4676775"/>
              <a:gd name="connsiteY11" fmla="*/ 590550 h 590550"/>
              <a:gd name="connsiteX12" fmla="*/ 3016520 w 4676775"/>
              <a:gd name="connsiteY12" fmla="*/ 590550 h 590550"/>
              <a:gd name="connsiteX13" fmla="*/ 2525459 w 4676775"/>
              <a:gd name="connsiteY13" fmla="*/ 590550 h 590550"/>
              <a:gd name="connsiteX14" fmla="*/ 1847326 w 4676775"/>
              <a:gd name="connsiteY14" fmla="*/ 590550 h 590550"/>
              <a:gd name="connsiteX15" fmla="*/ 1215962 w 4676775"/>
              <a:gd name="connsiteY15" fmla="*/ 590550 h 590550"/>
              <a:gd name="connsiteX16" fmla="*/ 584597 w 4676775"/>
              <a:gd name="connsiteY16" fmla="*/ 590550 h 590550"/>
              <a:gd name="connsiteX17" fmla="*/ 0 w 4676775"/>
              <a:gd name="connsiteY17" fmla="*/ 590550 h 590550"/>
              <a:gd name="connsiteX18" fmla="*/ 0 w 4676775"/>
              <a:gd name="connsiteY18" fmla="*/ 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76775" h="590550" fill="none" extrusionOk="0">
                <a:moveTo>
                  <a:pt x="0" y="0"/>
                </a:moveTo>
                <a:cubicBezTo>
                  <a:pt x="306419" y="-27936"/>
                  <a:pt x="471670" y="24746"/>
                  <a:pt x="631365" y="0"/>
                </a:cubicBezTo>
                <a:cubicBezTo>
                  <a:pt x="791060" y="-24746"/>
                  <a:pt x="1068967" y="32813"/>
                  <a:pt x="1309497" y="0"/>
                </a:cubicBezTo>
                <a:cubicBezTo>
                  <a:pt x="1550027" y="-32813"/>
                  <a:pt x="1654904" y="49099"/>
                  <a:pt x="1800558" y="0"/>
                </a:cubicBezTo>
                <a:cubicBezTo>
                  <a:pt x="1946212" y="-49099"/>
                  <a:pt x="2171031" y="58503"/>
                  <a:pt x="2338388" y="0"/>
                </a:cubicBezTo>
                <a:cubicBezTo>
                  <a:pt x="2505745" y="-58503"/>
                  <a:pt x="2750492" y="65077"/>
                  <a:pt x="2922984" y="0"/>
                </a:cubicBezTo>
                <a:cubicBezTo>
                  <a:pt x="3095476" y="-65077"/>
                  <a:pt x="3274246" y="11812"/>
                  <a:pt x="3460814" y="0"/>
                </a:cubicBezTo>
                <a:cubicBezTo>
                  <a:pt x="3647382" y="-11812"/>
                  <a:pt x="3938042" y="73698"/>
                  <a:pt x="4138946" y="0"/>
                </a:cubicBezTo>
                <a:cubicBezTo>
                  <a:pt x="4339850" y="-73698"/>
                  <a:pt x="4541091" y="36052"/>
                  <a:pt x="4676775" y="0"/>
                </a:cubicBezTo>
                <a:cubicBezTo>
                  <a:pt x="4735285" y="196118"/>
                  <a:pt x="4628563" y="366318"/>
                  <a:pt x="4676775" y="590550"/>
                </a:cubicBezTo>
                <a:cubicBezTo>
                  <a:pt x="4410767" y="643702"/>
                  <a:pt x="4299047" y="574943"/>
                  <a:pt x="4092178" y="590550"/>
                </a:cubicBezTo>
                <a:cubicBezTo>
                  <a:pt x="3885309" y="606157"/>
                  <a:pt x="3741440" y="523018"/>
                  <a:pt x="3460814" y="590550"/>
                </a:cubicBezTo>
                <a:cubicBezTo>
                  <a:pt x="3180188" y="658082"/>
                  <a:pt x="3144953" y="564095"/>
                  <a:pt x="3016520" y="590550"/>
                </a:cubicBezTo>
                <a:cubicBezTo>
                  <a:pt x="2888087" y="617005"/>
                  <a:pt x="2748952" y="553231"/>
                  <a:pt x="2525459" y="590550"/>
                </a:cubicBezTo>
                <a:cubicBezTo>
                  <a:pt x="2301966" y="627869"/>
                  <a:pt x="2005007" y="539089"/>
                  <a:pt x="1847326" y="590550"/>
                </a:cubicBezTo>
                <a:cubicBezTo>
                  <a:pt x="1689645" y="642011"/>
                  <a:pt x="1394111" y="566471"/>
                  <a:pt x="1215962" y="590550"/>
                </a:cubicBezTo>
                <a:cubicBezTo>
                  <a:pt x="1037813" y="614629"/>
                  <a:pt x="774339" y="516670"/>
                  <a:pt x="584597" y="590550"/>
                </a:cubicBezTo>
                <a:cubicBezTo>
                  <a:pt x="394855" y="664430"/>
                  <a:pt x="176858" y="548271"/>
                  <a:pt x="0" y="590550"/>
                </a:cubicBezTo>
                <a:cubicBezTo>
                  <a:pt x="-54266" y="454864"/>
                  <a:pt x="20332" y="278629"/>
                  <a:pt x="0" y="0"/>
                </a:cubicBezTo>
                <a:close/>
              </a:path>
              <a:path w="4676775" h="590550" stroke="0" extrusionOk="0">
                <a:moveTo>
                  <a:pt x="0" y="0"/>
                </a:moveTo>
                <a:cubicBezTo>
                  <a:pt x="183868" y="-30560"/>
                  <a:pt x="269891" y="31511"/>
                  <a:pt x="444294" y="0"/>
                </a:cubicBezTo>
                <a:cubicBezTo>
                  <a:pt x="618697" y="-31511"/>
                  <a:pt x="822786" y="12887"/>
                  <a:pt x="1028891" y="0"/>
                </a:cubicBezTo>
                <a:cubicBezTo>
                  <a:pt x="1234996" y="-12887"/>
                  <a:pt x="1477925" y="59078"/>
                  <a:pt x="1707023" y="0"/>
                </a:cubicBezTo>
                <a:cubicBezTo>
                  <a:pt x="1936121" y="-59078"/>
                  <a:pt x="2045086" y="1192"/>
                  <a:pt x="2151317" y="0"/>
                </a:cubicBezTo>
                <a:cubicBezTo>
                  <a:pt x="2257548" y="-1192"/>
                  <a:pt x="2600447" y="53848"/>
                  <a:pt x="2829449" y="0"/>
                </a:cubicBezTo>
                <a:cubicBezTo>
                  <a:pt x="3058451" y="-53848"/>
                  <a:pt x="3269339" y="9915"/>
                  <a:pt x="3507581" y="0"/>
                </a:cubicBezTo>
                <a:cubicBezTo>
                  <a:pt x="3745823" y="-9915"/>
                  <a:pt x="3827348" y="7711"/>
                  <a:pt x="4092178" y="0"/>
                </a:cubicBezTo>
                <a:cubicBezTo>
                  <a:pt x="4357008" y="-7711"/>
                  <a:pt x="4532569" y="67494"/>
                  <a:pt x="4676775" y="0"/>
                </a:cubicBezTo>
                <a:cubicBezTo>
                  <a:pt x="4736371" y="266752"/>
                  <a:pt x="4623274" y="458197"/>
                  <a:pt x="4676775" y="590550"/>
                </a:cubicBezTo>
                <a:cubicBezTo>
                  <a:pt x="4542096" y="595721"/>
                  <a:pt x="4421317" y="542528"/>
                  <a:pt x="4232481" y="590550"/>
                </a:cubicBezTo>
                <a:cubicBezTo>
                  <a:pt x="4043645" y="638572"/>
                  <a:pt x="3769491" y="581292"/>
                  <a:pt x="3554349" y="590550"/>
                </a:cubicBezTo>
                <a:cubicBezTo>
                  <a:pt x="3339207" y="599808"/>
                  <a:pt x="3328470" y="543278"/>
                  <a:pt x="3110055" y="590550"/>
                </a:cubicBezTo>
                <a:cubicBezTo>
                  <a:pt x="2891640" y="637822"/>
                  <a:pt x="2670812" y="584015"/>
                  <a:pt x="2525459" y="590550"/>
                </a:cubicBezTo>
                <a:cubicBezTo>
                  <a:pt x="2380106" y="597085"/>
                  <a:pt x="2193968" y="583734"/>
                  <a:pt x="1987629" y="590550"/>
                </a:cubicBezTo>
                <a:cubicBezTo>
                  <a:pt x="1781290" y="597366"/>
                  <a:pt x="1617790" y="542033"/>
                  <a:pt x="1403033" y="590550"/>
                </a:cubicBezTo>
                <a:cubicBezTo>
                  <a:pt x="1188276" y="639067"/>
                  <a:pt x="1001444" y="561160"/>
                  <a:pt x="865203" y="590550"/>
                </a:cubicBezTo>
                <a:cubicBezTo>
                  <a:pt x="728962" y="619940"/>
                  <a:pt x="182927" y="569018"/>
                  <a:pt x="0" y="590550"/>
                </a:cubicBezTo>
                <a:cubicBezTo>
                  <a:pt x="-61040" y="472288"/>
                  <a:pt x="22662" y="261532"/>
                  <a:pt x="0" y="0"/>
                </a:cubicBezTo>
                <a:close/>
              </a:path>
            </a:pathLst>
          </a:custGeom>
          <a:ln w="19050">
            <a:solidFill>
              <a:schemeClr val="accent1"/>
            </a:solidFill>
            <a:extLst>
              <a:ext uri="{C807C97D-BFC1-408E-A445-0C87EB9F89A2}">
                <ask:lineSketchStyleProps xmlns:ask="http://schemas.microsoft.com/office/drawing/2018/sketchyshapes" xmlns="" sd="2891214850">
                  <a:prstGeom prst="rect">
                    <a:avLst/>
                  </a:prstGeom>
                  <ask:type>
                    <ask:lineSketchScribble/>
                  </ask:type>
                </ask:lineSketchStyleProps>
              </a:ext>
            </a:extLst>
          </a:ln>
        </p:spPr>
      </p:pic>
      <p:sp>
        <p:nvSpPr>
          <p:cNvPr id="15" name="TextBox 14">
            <a:extLst>
              <a:ext uri="{FF2B5EF4-FFF2-40B4-BE49-F238E27FC236}">
                <a16:creationId xmlns:a16="http://schemas.microsoft.com/office/drawing/2014/main" xmlns="" id="{CE1E93D3-EEEE-4593-824C-651511640774}"/>
              </a:ext>
            </a:extLst>
          </p:cNvPr>
          <p:cNvSpPr txBox="1"/>
          <p:nvPr/>
        </p:nvSpPr>
        <p:spPr>
          <a:xfrm>
            <a:off x="5404138" y="4518706"/>
            <a:ext cx="2051992" cy="369332"/>
          </a:xfrm>
          <a:prstGeom prst="rect">
            <a:avLst/>
          </a:prstGeom>
          <a:noFill/>
        </p:spPr>
        <p:txBody>
          <a:bodyPr wrap="square" rtlCol="0">
            <a:spAutoFit/>
          </a:bodyPr>
          <a:lstStyle/>
          <a:p>
            <a:r>
              <a:rPr lang="es-ES" dirty="0"/>
              <a:t>Regla de selección</a:t>
            </a:r>
            <a:r>
              <a:rPr lang="en-US" dirty="0"/>
              <a:t> </a:t>
            </a:r>
          </a:p>
        </p:txBody>
      </p:sp>
      <p:pic>
        <p:nvPicPr>
          <p:cNvPr id="17" name="Picture 16">
            <a:extLst>
              <a:ext uri="{FF2B5EF4-FFF2-40B4-BE49-F238E27FC236}">
                <a16:creationId xmlns:a16="http://schemas.microsoft.com/office/drawing/2014/main" xmlns="" id="{A6CFB0AB-770D-43E5-86D0-911C09D4ED7E}"/>
              </a:ext>
            </a:extLst>
          </p:cNvPr>
          <p:cNvPicPr>
            <a:picLocks noChangeAspect="1"/>
          </p:cNvPicPr>
          <p:nvPr/>
        </p:nvPicPr>
        <p:blipFill>
          <a:blip r:embed="rId8"/>
          <a:stretch>
            <a:fillRect/>
          </a:stretch>
        </p:blipFill>
        <p:spPr>
          <a:xfrm>
            <a:off x="8924085" y="4372571"/>
            <a:ext cx="1685925" cy="2247900"/>
          </a:xfrm>
          <a:prstGeom prst="rect">
            <a:avLst/>
          </a:prstGeom>
        </p:spPr>
      </p:pic>
      <mc:AlternateContent xmlns:mc="http://schemas.openxmlformats.org/markup-compatibility/2006">
        <mc:Choice xmlns:p14="http://schemas.microsoft.com/office/powerpoint/2010/main" xmlns="" Requires="p14">
          <p:contentPart p14:bwMode="auto" r:id="">
            <p14:nvContentPartPr>
              <p14:cNvPr id="18" name="Ink 17">
                <a:extLst>
                  <a:ext uri="{FF2B5EF4-FFF2-40B4-BE49-F238E27FC236}">
                    <a16:creationId xmlns:a16="http://schemas.microsoft.com/office/drawing/2014/main" id="{275B66F8-B73A-41E5-992E-CF0488F0ADC8}"/>
                  </a:ext>
                </a:extLst>
              </p14:cNvPr>
              <p14:cNvContentPartPr/>
              <p14:nvPr/>
            </p14:nvContentPartPr>
            <p14:xfrm>
              <a:off x="5589360" y="4890600"/>
              <a:ext cx="5230440" cy="1708920"/>
            </p14:xfrm>
          </p:contentPart>
        </mc:Choice>
        <mc:Fallback>
          <p:pic>
            <p:nvPicPr>
              <p:cNvPr id="18" name="Ink 17">
                <a:extLst>
                  <a:ext uri="{FF2B5EF4-FFF2-40B4-BE49-F238E27FC236}">
                    <a16:creationId xmlns:a16="http://schemas.microsoft.com/office/drawing/2014/main" xmlns="" id="{275B66F8-B73A-41E5-992E-CF0488F0ADC8}"/>
                  </a:ext>
                </a:extLst>
              </p:cNvPr>
              <p:cNvPicPr/>
              <p:nvPr/>
            </p:nvPicPr>
            <p:blipFill>
              <a:blip r:embed="rId9"/>
              <a:stretch>
                <a:fillRect/>
              </a:stretch>
            </p:blipFill>
            <p:spPr>
              <a:xfrm>
                <a:off x="5580000" y="4881240"/>
                <a:ext cx="5249160" cy="1727640"/>
              </a:xfrm>
              <a:prstGeom prst="rect">
                <a:avLst/>
              </a:prstGeom>
            </p:spPr>
          </p:pic>
        </mc:Fallback>
      </mc:AlternateContent>
    </p:spTree>
    <p:extLst>
      <p:ext uri="{BB962C8B-B14F-4D97-AF65-F5344CB8AC3E}">
        <p14:creationId xmlns:p14="http://schemas.microsoft.com/office/powerpoint/2010/main" xmlns="" val="224015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BAA3454-CFB4-4923-B99E-EBA87FB53942}"/>
              </a:ext>
            </a:extLst>
          </p:cNvPr>
          <p:cNvPicPr>
            <a:picLocks noChangeAspect="1"/>
          </p:cNvPicPr>
          <p:nvPr/>
        </p:nvPicPr>
        <p:blipFill>
          <a:blip r:embed="rId2"/>
          <a:stretch>
            <a:fillRect/>
          </a:stretch>
        </p:blipFill>
        <p:spPr>
          <a:xfrm>
            <a:off x="462837" y="300443"/>
            <a:ext cx="1685925" cy="2247900"/>
          </a:xfrm>
          <a:prstGeom prst="rect">
            <a:avLst/>
          </a:prstGeom>
        </p:spPr>
      </p:pic>
      <p:pic>
        <p:nvPicPr>
          <p:cNvPr id="4" name="Picture 3">
            <a:extLst>
              <a:ext uri="{FF2B5EF4-FFF2-40B4-BE49-F238E27FC236}">
                <a16:creationId xmlns:a16="http://schemas.microsoft.com/office/drawing/2014/main" xmlns="" id="{AF41A787-2430-48C2-9A2E-2D3BB6A1DB26}"/>
              </a:ext>
            </a:extLst>
          </p:cNvPr>
          <p:cNvPicPr>
            <a:picLocks noChangeAspect="1"/>
          </p:cNvPicPr>
          <p:nvPr/>
        </p:nvPicPr>
        <p:blipFill>
          <a:blip r:embed="rId3"/>
          <a:stretch>
            <a:fillRect/>
          </a:stretch>
        </p:blipFill>
        <p:spPr>
          <a:xfrm>
            <a:off x="3069526" y="136207"/>
            <a:ext cx="4638675" cy="5610225"/>
          </a:xfrm>
          <a:prstGeom prst="rect">
            <a:avLst/>
          </a:prstGeom>
        </p:spPr>
      </p:pic>
    </p:spTree>
    <p:extLst>
      <p:ext uri="{BB962C8B-B14F-4D97-AF65-F5344CB8AC3E}">
        <p14:creationId xmlns:p14="http://schemas.microsoft.com/office/powerpoint/2010/main" xmlns="" val="3770448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DADE19-7EBA-4A2D-9300-A0E601A82F9D}"/>
              </a:ext>
            </a:extLst>
          </p:cNvPr>
          <p:cNvSpPr txBox="1">
            <a:spLocks/>
          </p:cNvSpPr>
          <p:nvPr/>
        </p:nvSpPr>
        <p:spPr>
          <a:xfrm>
            <a:off x="399287" y="401701"/>
            <a:ext cx="10991967" cy="7565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Paréntesis: Evidencia de energía de punto cero</a:t>
            </a:r>
            <a:endParaRPr lang="en-US" dirty="0"/>
          </a:p>
        </p:txBody>
      </p:sp>
      <p:pic>
        <p:nvPicPr>
          <p:cNvPr id="4" name="Picture 3">
            <a:extLst>
              <a:ext uri="{FF2B5EF4-FFF2-40B4-BE49-F238E27FC236}">
                <a16:creationId xmlns:a16="http://schemas.microsoft.com/office/drawing/2014/main" xmlns="" id="{7F833F91-9C7A-47B6-8EAE-8D2C9CFD49F0}"/>
              </a:ext>
            </a:extLst>
          </p:cNvPr>
          <p:cNvPicPr>
            <a:picLocks noChangeAspect="1"/>
          </p:cNvPicPr>
          <p:nvPr/>
        </p:nvPicPr>
        <p:blipFill>
          <a:blip r:embed="rId2"/>
          <a:stretch>
            <a:fillRect/>
          </a:stretch>
        </p:blipFill>
        <p:spPr>
          <a:xfrm>
            <a:off x="399287" y="1553866"/>
            <a:ext cx="9202538" cy="4397483"/>
          </a:xfrm>
          <a:prstGeom prst="rect">
            <a:avLst/>
          </a:prstGeom>
        </p:spPr>
      </p:pic>
      <p:pic>
        <p:nvPicPr>
          <p:cNvPr id="6" name="Picture 5">
            <a:extLst>
              <a:ext uri="{FF2B5EF4-FFF2-40B4-BE49-F238E27FC236}">
                <a16:creationId xmlns:a16="http://schemas.microsoft.com/office/drawing/2014/main" xmlns="" id="{02314813-4917-47C9-B856-D82BFE161240}"/>
              </a:ext>
            </a:extLst>
          </p:cNvPr>
          <p:cNvPicPr>
            <a:picLocks noChangeAspect="1"/>
          </p:cNvPicPr>
          <p:nvPr/>
        </p:nvPicPr>
        <p:blipFill>
          <a:blip r:embed="rId3"/>
          <a:stretch>
            <a:fillRect/>
          </a:stretch>
        </p:blipFill>
        <p:spPr>
          <a:xfrm>
            <a:off x="6096000" y="1568732"/>
            <a:ext cx="1901777" cy="486501"/>
          </a:xfrm>
          <a:prstGeom prst="rect">
            <a:avLst/>
          </a:prstGeom>
        </p:spPr>
      </p:pic>
      <p:pic>
        <p:nvPicPr>
          <p:cNvPr id="8" name="Picture 7">
            <a:extLst>
              <a:ext uri="{FF2B5EF4-FFF2-40B4-BE49-F238E27FC236}">
                <a16:creationId xmlns:a16="http://schemas.microsoft.com/office/drawing/2014/main" xmlns="" id="{4D391473-2DDD-4F7A-B9CB-881533698C37}"/>
              </a:ext>
            </a:extLst>
          </p:cNvPr>
          <p:cNvPicPr>
            <a:picLocks noChangeAspect="1"/>
          </p:cNvPicPr>
          <p:nvPr/>
        </p:nvPicPr>
        <p:blipFill>
          <a:blip r:embed="rId4"/>
          <a:stretch>
            <a:fillRect/>
          </a:stretch>
        </p:blipFill>
        <p:spPr>
          <a:xfrm>
            <a:off x="6096000" y="2293489"/>
            <a:ext cx="2252017" cy="556221"/>
          </a:xfrm>
          <a:prstGeom prst="rect">
            <a:avLst/>
          </a:prstGeom>
        </p:spPr>
      </p:pic>
      <p:pic>
        <p:nvPicPr>
          <p:cNvPr id="10" name="Picture 9">
            <a:extLst>
              <a:ext uri="{FF2B5EF4-FFF2-40B4-BE49-F238E27FC236}">
                <a16:creationId xmlns:a16="http://schemas.microsoft.com/office/drawing/2014/main" xmlns="" id="{EB03C213-0E08-4C6C-A198-84E5AE290F45}"/>
              </a:ext>
            </a:extLst>
          </p:cNvPr>
          <p:cNvPicPr>
            <a:picLocks noChangeAspect="1"/>
          </p:cNvPicPr>
          <p:nvPr/>
        </p:nvPicPr>
        <p:blipFill>
          <a:blip r:embed="rId5"/>
          <a:stretch>
            <a:fillRect/>
          </a:stretch>
        </p:blipFill>
        <p:spPr>
          <a:xfrm>
            <a:off x="5888473" y="3178304"/>
            <a:ext cx="5767134" cy="556221"/>
          </a:xfrm>
          <a:prstGeom prst="rect">
            <a:avLst/>
          </a:prstGeom>
        </p:spPr>
      </p:pic>
      <p:pic>
        <p:nvPicPr>
          <p:cNvPr id="12" name="Picture 11">
            <a:extLst>
              <a:ext uri="{FF2B5EF4-FFF2-40B4-BE49-F238E27FC236}">
                <a16:creationId xmlns:a16="http://schemas.microsoft.com/office/drawing/2014/main" xmlns="" id="{A92C8ABD-0723-469A-9B07-5B6B91D7C393}"/>
              </a:ext>
            </a:extLst>
          </p:cNvPr>
          <p:cNvPicPr>
            <a:picLocks noChangeAspect="1"/>
          </p:cNvPicPr>
          <p:nvPr/>
        </p:nvPicPr>
        <p:blipFill>
          <a:blip r:embed="rId6"/>
          <a:stretch>
            <a:fillRect/>
          </a:stretch>
        </p:blipFill>
        <p:spPr>
          <a:xfrm>
            <a:off x="2590175" y="1851089"/>
            <a:ext cx="1567297" cy="408287"/>
          </a:xfrm>
          <a:prstGeom prst="rect">
            <a:avLst/>
          </a:prstGeom>
        </p:spPr>
      </p:pic>
      <mc:AlternateContent xmlns:mc="http://schemas.openxmlformats.org/markup-compatibility/2006">
        <mc:Choice xmlns:p14="http://schemas.microsoft.com/office/powerpoint/2010/main" xmlns="" Requires="p14">
          <p:contentPart p14:bwMode="auto" r:id="">
            <p14:nvContentPartPr>
              <p14:cNvPr id="13" name="Ink 12">
                <a:extLst>
                  <a:ext uri="{FF2B5EF4-FFF2-40B4-BE49-F238E27FC236}">
                    <a16:creationId xmlns:a16="http://schemas.microsoft.com/office/drawing/2014/main" id="{3B64A5A8-65EE-4E69-83A5-5135A183F254}"/>
                  </a:ext>
                </a:extLst>
              </p14:cNvPr>
              <p14:cNvContentPartPr/>
              <p14:nvPr/>
            </p14:nvContentPartPr>
            <p14:xfrm>
              <a:off x="791640" y="1529640"/>
              <a:ext cx="4133880" cy="4943520"/>
            </p14:xfrm>
          </p:contentPart>
        </mc:Choice>
        <mc:Fallback>
          <p:pic>
            <p:nvPicPr>
              <p:cNvPr id="13" name="Ink 12">
                <a:extLst>
                  <a:ext uri="{FF2B5EF4-FFF2-40B4-BE49-F238E27FC236}">
                    <a16:creationId xmlns:a16="http://schemas.microsoft.com/office/drawing/2014/main" xmlns="" id="{3B64A5A8-65EE-4E69-83A5-5135A183F254}"/>
                  </a:ext>
                </a:extLst>
              </p:cNvPr>
              <p:cNvPicPr/>
              <p:nvPr/>
            </p:nvPicPr>
            <p:blipFill>
              <a:blip r:embed="rId7"/>
              <a:stretch>
                <a:fillRect/>
              </a:stretch>
            </p:blipFill>
            <p:spPr>
              <a:xfrm>
                <a:off x="782280" y="1520280"/>
                <a:ext cx="4152600" cy="4962240"/>
              </a:xfrm>
              <a:prstGeom prst="rect">
                <a:avLst/>
              </a:prstGeom>
            </p:spPr>
          </p:pic>
        </mc:Fallback>
      </mc:AlternateContent>
    </p:spTree>
    <p:extLst>
      <p:ext uri="{BB962C8B-B14F-4D97-AF65-F5344CB8AC3E}">
        <p14:creationId xmlns:p14="http://schemas.microsoft.com/office/powerpoint/2010/main" xmlns="" val="68006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Rectangle 7"/>
          <p:cNvSpPr/>
          <p:nvPr/>
        </p:nvSpPr>
        <p:spPr>
          <a:xfrm>
            <a:off x="0" y="801602"/>
            <a:ext cx="11030550" cy="5032147"/>
          </a:xfrm>
          <a:prstGeom prst="rect">
            <a:avLst/>
          </a:prstGeom>
        </p:spPr>
        <p:txBody>
          <a:bodyPr wrap="square">
            <a:spAutoFit/>
          </a:bodyPr>
          <a:lstStyle/>
          <a:p>
            <a:r>
              <a:rPr lang="es-UY" sz="1700" b="1" dirty="0" smtClean="0">
                <a:solidFill>
                  <a:srgbClr val="00B050"/>
                </a:solidFill>
                <a:latin typeface="Times New Roman" pitchFamily="18" charset="0"/>
                <a:cs typeface="Times New Roman" pitchFamily="18" charset="0"/>
              </a:rPr>
              <a:t>2. El enlace químico</a:t>
            </a:r>
          </a:p>
          <a:p>
            <a:endParaRPr lang="es-UY" sz="1700" dirty="0" smtClean="0">
              <a:latin typeface="Times New Roman" pitchFamily="18" charset="0"/>
              <a:cs typeface="Times New Roman" pitchFamily="18" charset="0"/>
            </a:endParaRPr>
          </a:p>
          <a:p>
            <a:pPr>
              <a:buFont typeface="Wingdings" pitchFamily="2" charset="2"/>
              <a:buChar char="Ø"/>
            </a:pPr>
            <a:r>
              <a:rPr lang="es-UY" sz="1700" dirty="0" smtClean="0">
                <a:latin typeface="Times New Roman" pitchFamily="18" charset="0"/>
                <a:cs typeface="Times New Roman" pitchFamily="18" charset="0"/>
              </a:rPr>
              <a:t> Cuando dos átomos se unen para formar un compuesto químico el rearreglo afecta algunos de sus electrones externos, y</a:t>
            </a:r>
          </a:p>
          <a:p>
            <a:r>
              <a:rPr lang="es-UY" sz="1700" dirty="0" smtClean="0">
                <a:latin typeface="Times New Roman" pitchFamily="18" charset="0"/>
                <a:cs typeface="Times New Roman" pitchFamily="18" charset="0"/>
              </a:rPr>
              <a:t> </a:t>
            </a:r>
            <a:r>
              <a:rPr lang="es-UY" sz="1700" b="1" dirty="0" smtClean="0">
                <a:solidFill>
                  <a:srgbClr val="00B050"/>
                </a:solidFill>
                <a:latin typeface="Times New Roman" pitchFamily="18" charset="0"/>
                <a:cs typeface="Times New Roman" pitchFamily="18" charset="0"/>
              </a:rPr>
              <a:t>deja al sistema compuesto en un estado cuya energía total es </a:t>
            </a:r>
            <a:r>
              <a:rPr lang="es-UY" sz="1700" b="1" i="1" dirty="0" smtClean="0">
                <a:solidFill>
                  <a:srgbClr val="00B050"/>
                </a:solidFill>
                <a:latin typeface="Times New Roman" pitchFamily="18" charset="0"/>
                <a:cs typeface="Times New Roman" pitchFamily="18" charset="0"/>
              </a:rPr>
              <a:t>menor </a:t>
            </a:r>
            <a:r>
              <a:rPr lang="es-UY" sz="1700" b="1" dirty="0" smtClean="0">
                <a:solidFill>
                  <a:srgbClr val="00B050"/>
                </a:solidFill>
                <a:latin typeface="Times New Roman" pitchFamily="18" charset="0"/>
                <a:cs typeface="Times New Roman" pitchFamily="18" charset="0"/>
              </a:rPr>
              <a:t>que la suma de las energías de los estados fundamentales de sus átomos por separado</a:t>
            </a:r>
            <a:r>
              <a:rPr lang="es-UY" sz="1700" dirty="0" smtClean="0">
                <a:latin typeface="Times New Roman" pitchFamily="18" charset="0"/>
                <a:cs typeface="Times New Roman" pitchFamily="18" charset="0"/>
              </a:rPr>
              <a:t>. </a:t>
            </a:r>
          </a:p>
          <a:p>
            <a:endParaRPr lang="es-UY" sz="800" dirty="0" smtClean="0">
              <a:latin typeface="Times New Roman" pitchFamily="18" charset="0"/>
              <a:cs typeface="Times New Roman" pitchFamily="18" charset="0"/>
            </a:endParaRPr>
          </a:p>
          <a:p>
            <a:endParaRPr lang="es-UY" sz="800" dirty="0" smtClean="0">
              <a:latin typeface="Times New Roman" pitchFamily="18" charset="0"/>
              <a:cs typeface="Times New Roman" pitchFamily="18" charset="0"/>
            </a:endParaRPr>
          </a:p>
          <a:p>
            <a:pPr>
              <a:buFont typeface="Wingdings" pitchFamily="2" charset="2"/>
              <a:buChar char="Ø"/>
            </a:pPr>
            <a:r>
              <a:rPr lang="es-UY" sz="1700" dirty="0" smtClean="0">
                <a:latin typeface="Times New Roman" pitchFamily="18" charset="0"/>
                <a:cs typeface="Times New Roman" pitchFamily="18" charset="0"/>
              </a:rPr>
              <a:t> La energía asociada con los enlaces químicos esta típicamente comprendida entre </a:t>
            </a:r>
            <a:r>
              <a:rPr lang="es-UY" sz="1700" b="1" dirty="0" smtClean="0">
                <a:solidFill>
                  <a:srgbClr val="00B050"/>
                </a:solidFill>
                <a:latin typeface="Times New Roman" pitchFamily="18" charset="0"/>
                <a:cs typeface="Times New Roman" pitchFamily="18" charset="0"/>
              </a:rPr>
              <a:t>1 y 10 eV. </a:t>
            </a:r>
          </a:p>
          <a:p>
            <a:endParaRPr lang="es-UY" sz="800" dirty="0" smtClean="0">
              <a:latin typeface="Times New Roman" pitchFamily="18" charset="0"/>
              <a:cs typeface="Times New Roman" pitchFamily="18" charset="0"/>
            </a:endParaRPr>
          </a:p>
          <a:p>
            <a:pPr>
              <a:buFont typeface="Wingdings" pitchFamily="2" charset="2"/>
              <a:buChar char="Ø"/>
            </a:pPr>
            <a:r>
              <a:rPr lang="es-UY" sz="1700" dirty="0" smtClean="0">
                <a:latin typeface="Times New Roman" pitchFamily="18" charset="0"/>
                <a:cs typeface="Times New Roman" pitchFamily="18" charset="0"/>
              </a:rPr>
              <a:t> El rearreglo de los electrones atómicos puede ocurrir de varias maneras y los enlaces resultantes reciben diferentes nombres (iónico, covalente). </a:t>
            </a:r>
          </a:p>
          <a:p>
            <a:endParaRPr lang="es-UY" sz="800" dirty="0" smtClean="0">
              <a:latin typeface="Times New Roman" pitchFamily="18" charset="0"/>
              <a:cs typeface="Times New Roman" pitchFamily="18" charset="0"/>
            </a:endParaRPr>
          </a:p>
          <a:p>
            <a:pPr>
              <a:buFont typeface="Wingdings" pitchFamily="2" charset="2"/>
              <a:buChar char="Ø"/>
            </a:pPr>
            <a:r>
              <a:rPr lang="es-UY" sz="1700" dirty="0" smtClean="0">
                <a:latin typeface="Times New Roman" pitchFamily="18" charset="0"/>
                <a:cs typeface="Times New Roman" pitchFamily="18" charset="0"/>
              </a:rPr>
              <a:t> En forma elemental, la </a:t>
            </a:r>
            <a:r>
              <a:rPr lang="es-UY" sz="1700" b="1" i="1" dirty="0" smtClean="0">
                <a:solidFill>
                  <a:srgbClr val="00B050"/>
                </a:solidFill>
                <a:latin typeface="Times New Roman" pitchFamily="18" charset="0"/>
                <a:cs typeface="Times New Roman" pitchFamily="18" charset="0"/>
              </a:rPr>
              <a:t>valencia</a:t>
            </a:r>
            <a:r>
              <a:rPr lang="es-UY" sz="1700" i="1" dirty="0" smtClean="0">
                <a:latin typeface="Times New Roman" pitchFamily="18" charset="0"/>
                <a:cs typeface="Times New Roman" pitchFamily="18" charset="0"/>
              </a:rPr>
              <a:t> </a:t>
            </a:r>
            <a:r>
              <a:rPr lang="es-UY" sz="1700" dirty="0" smtClean="0">
                <a:latin typeface="Times New Roman" pitchFamily="18" charset="0"/>
                <a:cs typeface="Times New Roman" pitchFamily="18" charset="0"/>
              </a:rPr>
              <a:t>se define como el número de átomos de hidrogeno que se combinan con (o que son desplazados por) un átomo del elemento que se esta considerando. </a:t>
            </a:r>
          </a:p>
          <a:p>
            <a:r>
              <a:rPr lang="es-UY" sz="1700" dirty="0" smtClean="0">
                <a:latin typeface="Times New Roman" pitchFamily="18" charset="0"/>
                <a:cs typeface="Times New Roman" pitchFamily="18" charset="0"/>
              </a:rPr>
              <a:t>Como el hidrogeno tiene un solo electrón, cabe esperar que los átomos que tienen un solo electrón fuera de una capa cerrada sean </a:t>
            </a:r>
            <a:r>
              <a:rPr lang="es-UY" sz="1700" b="1" i="1" dirty="0" smtClean="0">
                <a:solidFill>
                  <a:srgbClr val="00B050"/>
                </a:solidFill>
                <a:latin typeface="Times New Roman" pitchFamily="18" charset="0"/>
                <a:cs typeface="Times New Roman" pitchFamily="18" charset="0"/>
              </a:rPr>
              <a:t>monovalentes.</a:t>
            </a:r>
          </a:p>
          <a:p>
            <a:r>
              <a:rPr lang="es-UY" sz="1700" i="1" dirty="0" smtClean="0">
                <a:latin typeface="Times New Roman" pitchFamily="18" charset="0"/>
                <a:cs typeface="Times New Roman" pitchFamily="18" charset="0"/>
              </a:rPr>
              <a:t> </a:t>
            </a:r>
            <a:r>
              <a:rPr lang="es-UY" sz="1700" dirty="0" smtClean="0">
                <a:latin typeface="Times New Roman" pitchFamily="18" charset="0"/>
                <a:cs typeface="Times New Roman" pitchFamily="18" charset="0"/>
              </a:rPr>
              <a:t>Así ocurre con los </a:t>
            </a:r>
            <a:r>
              <a:rPr lang="es-UY" sz="1700" dirty="0" smtClean="0"/>
              <a:t>metales alcalinos (Li, </a:t>
            </a:r>
            <a:r>
              <a:rPr lang="es-UY" sz="1700" dirty="0" err="1" smtClean="0"/>
              <a:t>Na</a:t>
            </a:r>
            <a:r>
              <a:rPr lang="es-UY" sz="1700" dirty="0" smtClean="0"/>
              <a:t>, K, Rb, Cs y Fr), que </a:t>
            </a:r>
            <a:r>
              <a:rPr lang="es-UY" sz="1700" b="1" dirty="0" smtClean="0">
                <a:solidFill>
                  <a:srgbClr val="00B050"/>
                </a:solidFill>
                <a:latin typeface="Times New Roman" pitchFamily="18" charset="0"/>
                <a:cs typeface="Times New Roman" pitchFamily="18" charset="0"/>
              </a:rPr>
              <a:t>ceden con facilidad sus electrones a otros átomos</a:t>
            </a:r>
            <a:r>
              <a:rPr lang="es-UY" sz="1700" dirty="0" smtClean="0"/>
              <a:t>. </a:t>
            </a:r>
          </a:p>
          <a:p>
            <a:r>
              <a:rPr lang="es-UY" sz="1700" dirty="0" smtClean="0">
                <a:latin typeface="Times New Roman" pitchFamily="18" charset="0"/>
                <a:cs typeface="Times New Roman" pitchFamily="18" charset="0"/>
              </a:rPr>
              <a:t>Y lo mismo ocurre con los átomos que necesitan un electrón adicional para cerrar una capa sean monovalentes, como  los</a:t>
            </a:r>
          </a:p>
          <a:p>
            <a:r>
              <a:rPr lang="es-UY" sz="1700" dirty="0" smtClean="0">
                <a:latin typeface="Times New Roman" pitchFamily="18" charset="0"/>
                <a:cs typeface="Times New Roman" pitchFamily="18" charset="0"/>
              </a:rPr>
              <a:t>halógenos (F, Cl, Br, I y At), que preceden a los gases nobles; </a:t>
            </a:r>
          </a:p>
          <a:p>
            <a:r>
              <a:rPr lang="es-UY" sz="1700" dirty="0" smtClean="0">
                <a:latin typeface="Times New Roman" pitchFamily="18" charset="0"/>
                <a:cs typeface="Times New Roman" pitchFamily="18" charset="0"/>
              </a:rPr>
              <a:t>que en consecuencia </a:t>
            </a:r>
            <a:r>
              <a:rPr lang="es-UY" sz="1700" b="1" dirty="0" smtClean="0">
                <a:solidFill>
                  <a:srgbClr val="00B050"/>
                </a:solidFill>
                <a:latin typeface="Times New Roman" pitchFamily="18" charset="0"/>
                <a:cs typeface="Times New Roman" pitchFamily="18" charset="0"/>
              </a:rPr>
              <a:t>no comparten con facilidad sus electrones con otros átomos, pero pueden recibir un electrón adicional (y solo uno) para cerrar la capa</a:t>
            </a:r>
            <a:r>
              <a:rPr lang="es-UY" sz="17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linds(horizontal)">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blinds(horizontal)">
                                      <p:cBhvr>
                                        <p:cTn id="27" dur="500"/>
                                        <p:tgtEl>
                                          <p:spTgt spid="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10" end="10"/>
                                            </p:txEl>
                                          </p:spTgt>
                                        </p:tgtEl>
                                        <p:attrNameLst>
                                          <p:attrName>style.visibility</p:attrName>
                                        </p:attrNameLst>
                                      </p:cBhvr>
                                      <p:to>
                                        <p:strVal val="visible"/>
                                      </p:to>
                                    </p:set>
                                    <p:animEffect transition="in" filter="blinds(horizontal)">
                                      <p:cBhvr>
                                        <p:cTn id="32" dur="500"/>
                                        <p:tgtEl>
                                          <p:spTgt spid="8">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xEl>
                                              <p:pRg st="11" end="11"/>
                                            </p:txEl>
                                          </p:spTgt>
                                        </p:tgtEl>
                                        <p:attrNameLst>
                                          <p:attrName>style.visibility</p:attrName>
                                        </p:attrNameLst>
                                      </p:cBhvr>
                                      <p:to>
                                        <p:strVal val="visible"/>
                                      </p:to>
                                    </p:set>
                                    <p:animEffect transition="in" filter="blinds(horizontal)">
                                      <p:cBhvr>
                                        <p:cTn id="37" dur="500"/>
                                        <p:tgtEl>
                                          <p:spTgt spid="8">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xEl>
                                              <p:pRg st="12" end="12"/>
                                            </p:txEl>
                                          </p:spTgt>
                                        </p:tgtEl>
                                        <p:attrNameLst>
                                          <p:attrName>style.visibility</p:attrName>
                                        </p:attrNameLst>
                                      </p:cBhvr>
                                      <p:to>
                                        <p:strVal val="visible"/>
                                      </p:to>
                                    </p:set>
                                    <p:animEffect transition="in" filter="blinds(horizontal)">
                                      <p:cBhvr>
                                        <p:cTn id="42" dur="500"/>
                                        <p:tgtEl>
                                          <p:spTgt spid="8">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xEl>
                                              <p:pRg st="13" end="13"/>
                                            </p:txEl>
                                          </p:spTgt>
                                        </p:tgtEl>
                                        <p:attrNameLst>
                                          <p:attrName>style.visibility</p:attrName>
                                        </p:attrNameLst>
                                      </p:cBhvr>
                                      <p:to>
                                        <p:strVal val="visible"/>
                                      </p:to>
                                    </p:set>
                                    <p:animEffect transition="in" filter="blinds(horizontal)">
                                      <p:cBhvr>
                                        <p:cTn id="47" dur="500"/>
                                        <p:tgtEl>
                                          <p:spTgt spid="8">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
                                            <p:txEl>
                                              <p:pRg st="14" end="14"/>
                                            </p:txEl>
                                          </p:spTgt>
                                        </p:tgtEl>
                                        <p:attrNameLst>
                                          <p:attrName>style.visibility</p:attrName>
                                        </p:attrNameLst>
                                      </p:cBhvr>
                                      <p:to>
                                        <p:strVal val="visible"/>
                                      </p:to>
                                    </p:set>
                                    <p:animEffect transition="in" filter="blinds(horizontal)">
                                      <p:cBhvr>
                                        <p:cTn id="52" dur="500"/>
                                        <p:tgtEl>
                                          <p:spTgt spid="8">
                                            <p:txEl>
                                              <p:pRg st="14" end="1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
                                            <p:txEl>
                                              <p:pRg st="15" end="15"/>
                                            </p:txEl>
                                          </p:spTgt>
                                        </p:tgtEl>
                                        <p:attrNameLst>
                                          <p:attrName>style.visibility</p:attrName>
                                        </p:attrNameLst>
                                      </p:cBhvr>
                                      <p:to>
                                        <p:strVal val="visible"/>
                                      </p:to>
                                    </p:set>
                                    <p:animEffect transition="in" filter="blinds(horizontal)">
                                      <p:cBhvr>
                                        <p:cTn id="57" dur="50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8A9DAD-BD04-4AAC-B3F6-7FDF60FDBE94}"/>
              </a:ext>
            </a:extLst>
          </p:cNvPr>
          <p:cNvSpPr txBox="1">
            <a:spLocks/>
          </p:cNvSpPr>
          <p:nvPr/>
        </p:nvSpPr>
        <p:spPr>
          <a:xfrm>
            <a:off x="6369813" y="293213"/>
            <a:ext cx="7427976" cy="7565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Espectros electrónicos</a:t>
            </a:r>
            <a:endParaRPr lang="en-US" dirty="0"/>
          </a:p>
        </p:txBody>
      </p:sp>
      <p:pic>
        <p:nvPicPr>
          <p:cNvPr id="6" name="Picture 5">
            <a:extLst>
              <a:ext uri="{FF2B5EF4-FFF2-40B4-BE49-F238E27FC236}">
                <a16:creationId xmlns:a16="http://schemas.microsoft.com/office/drawing/2014/main" xmlns="" id="{FF4539A0-2F6A-41E1-B9C4-D36E3FA47AF3}"/>
              </a:ext>
            </a:extLst>
          </p:cNvPr>
          <p:cNvPicPr>
            <a:picLocks noChangeAspect="1"/>
          </p:cNvPicPr>
          <p:nvPr/>
        </p:nvPicPr>
        <p:blipFill>
          <a:blip r:embed="rId2"/>
          <a:stretch>
            <a:fillRect/>
          </a:stretch>
        </p:blipFill>
        <p:spPr>
          <a:xfrm>
            <a:off x="0" y="0"/>
            <a:ext cx="6147645" cy="6858000"/>
          </a:xfrm>
          <a:prstGeom prst="rect">
            <a:avLst/>
          </a:prstGeom>
        </p:spPr>
      </p:pic>
      <p:pic>
        <p:nvPicPr>
          <p:cNvPr id="8" name="Picture 7">
            <a:extLst>
              <a:ext uri="{FF2B5EF4-FFF2-40B4-BE49-F238E27FC236}">
                <a16:creationId xmlns:a16="http://schemas.microsoft.com/office/drawing/2014/main" xmlns="" id="{13AA80A2-8F40-4B77-93AD-5A41EAF3240F}"/>
              </a:ext>
            </a:extLst>
          </p:cNvPr>
          <p:cNvPicPr>
            <a:picLocks noChangeAspect="1"/>
          </p:cNvPicPr>
          <p:nvPr/>
        </p:nvPicPr>
        <p:blipFill>
          <a:blip r:embed="rId3"/>
          <a:stretch>
            <a:fillRect/>
          </a:stretch>
        </p:blipFill>
        <p:spPr>
          <a:xfrm>
            <a:off x="6659709" y="1658302"/>
            <a:ext cx="3903501" cy="438722"/>
          </a:xfrm>
          <a:prstGeom prst="rect">
            <a:avLst/>
          </a:prstGeom>
        </p:spPr>
      </p:pic>
      <mc:AlternateContent xmlns:mc="http://schemas.openxmlformats.org/markup-compatibility/2006">
        <mc:Choice xmlns:p14="http://schemas.microsoft.com/office/powerpoint/2010/main" xmlns="" Requires="p14">
          <p:contentPart p14:bwMode="auto" r:id="">
            <p14:nvContentPartPr>
              <p14:cNvPr id="9" name="Ink 8">
                <a:extLst>
                  <a:ext uri="{FF2B5EF4-FFF2-40B4-BE49-F238E27FC236}">
                    <a16:creationId xmlns:a16="http://schemas.microsoft.com/office/drawing/2014/main" id="{943606FD-E6DB-4899-9B3E-C03025EA4622}"/>
                  </a:ext>
                </a:extLst>
              </p14:cNvPr>
              <p14:cNvContentPartPr/>
              <p14:nvPr/>
            </p14:nvContentPartPr>
            <p14:xfrm>
              <a:off x="5444640" y="1083960"/>
              <a:ext cx="5167440" cy="3455280"/>
            </p14:xfrm>
          </p:contentPart>
        </mc:Choice>
        <mc:Fallback>
          <p:pic>
            <p:nvPicPr>
              <p:cNvPr id="9" name="Ink 8">
                <a:extLst>
                  <a:ext uri="{FF2B5EF4-FFF2-40B4-BE49-F238E27FC236}">
                    <a16:creationId xmlns:a16="http://schemas.microsoft.com/office/drawing/2014/main" xmlns="" id="{943606FD-E6DB-4899-9B3E-C03025EA4622}"/>
                  </a:ext>
                </a:extLst>
              </p:cNvPr>
              <p:cNvPicPr/>
              <p:nvPr/>
            </p:nvPicPr>
            <p:blipFill>
              <a:blip r:embed="rId4"/>
              <a:stretch>
                <a:fillRect/>
              </a:stretch>
            </p:blipFill>
            <p:spPr>
              <a:xfrm>
                <a:off x="5435280" y="1074600"/>
                <a:ext cx="5186160" cy="3474000"/>
              </a:xfrm>
              <a:prstGeom prst="rect">
                <a:avLst/>
              </a:prstGeom>
            </p:spPr>
          </p:pic>
        </mc:Fallback>
      </mc:AlternateContent>
    </p:spTree>
    <p:extLst>
      <p:ext uri="{BB962C8B-B14F-4D97-AF65-F5344CB8AC3E}">
        <p14:creationId xmlns:p14="http://schemas.microsoft.com/office/powerpoint/2010/main" xmlns="" val="190904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8" y="5479528"/>
            <a:ext cx="10773879" cy="615553"/>
          </a:xfrm>
          <a:prstGeom prst="rect">
            <a:avLst/>
          </a:prstGeom>
        </p:spPr>
        <p:txBody>
          <a:bodyPr wrap="square">
            <a:spAutoFit/>
          </a:bodyPr>
          <a:lstStyle/>
          <a:p>
            <a:r>
              <a:rPr lang="es-ES" sz="1700" dirty="0" smtClean="0"/>
              <a:t>La masa reducida de hidrógeno molecular es la mitad de la </a:t>
            </a:r>
            <a:r>
              <a:rPr lang="es-ES" sz="1700" dirty="0" err="1" smtClean="0"/>
              <a:t>masade</a:t>
            </a:r>
            <a:r>
              <a:rPr lang="es-ES" sz="1700" dirty="0" smtClean="0"/>
              <a:t> un átomo de hidrógeno. Ahora podemos calcular la </a:t>
            </a:r>
            <a:r>
              <a:rPr lang="es-ES" sz="1700" dirty="0" err="1" smtClean="0"/>
              <a:t>vibraciónfrecuencia</a:t>
            </a:r>
            <a:r>
              <a:rPr lang="es-ES" sz="1700" dirty="0" smtClean="0"/>
              <a:t>:</a:t>
            </a:r>
            <a:endParaRPr lang="en-US" sz="1700" dirty="0"/>
          </a:p>
        </p:txBody>
      </p:sp>
      <p:sp>
        <p:nvSpPr>
          <p:cNvPr id="3" name="Rectangle 2"/>
          <p:cNvSpPr/>
          <p:nvPr/>
        </p:nvSpPr>
        <p:spPr>
          <a:xfrm>
            <a:off x="0" y="519816"/>
            <a:ext cx="11434813" cy="1923604"/>
          </a:xfrm>
          <a:prstGeom prst="rect">
            <a:avLst/>
          </a:prstGeom>
        </p:spPr>
        <p:txBody>
          <a:bodyPr wrap="square">
            <a:spAutoFit/>
          </a:bodyPr>
          <a:lstStyle/>
          <a:p>
            <a:r>
              <a:rPr lang="es-ES" sz="1700" dirty="0" smtClean="0"/>
              <a:t>Encuentre la frecuencia vibratoria y la energía </a:t>
            </a:r>
            <a:r>
              <a:rPr lang="es-ES" sz="1700" dirty="0" err="1" smtClean="0"/>
              <a:t>fotónica.para</a:t>
            </a:r>
            <a:r>
              <a:rPr lang="es-ES" sz="1700" dirty="0" smtClean="0"/>
              <a:t> H2.SoluciónPara encontrar la frecuencia, debemos conocer la constante de </a:t>
            </a:r>
            <a:r>
              <a:rPr lang="es-ES" sz="1700" dirty="0" err="1" smtClean="0"/>
              <a:t>fuerza.k</a:t>
            </a:r>
            <a:r>
              <a:rPr lang="es-ES" sz="1700" dirty="0" smtClean="0"/>
              <a:t>. Para estimar k, consideramos que la </a:t>
            </a:r>
            <a:r>
              <a:rPr lang="es-ES" sz="1700" dirty="0" err="1" smtClean="0"/>
              <a:t>moléculacomportarse</a:t>
            </a:r>
            <a:r>
              <a:rPr lang="es-ES" sz="1700" dirty="0" smtClean="0"/>
              <a:t> como un oscilador armónico simple en la </a:t>
            </a:r>
            <a:r>
              <a:rPr lang="es-ES" sz="1700" dirty="0" err="1" smtClean="0"/>
              <a:t>vecindadde</a:t>
            </a:r>
            <a:r>
              <a:rPr lang="es-ES" sz="1700" dirty="0" smtClean="0"/>
              <a:t> su separación de equilibrio </a:t>
            </a:r>
            <a:r>
              <a:rPr lang="es-ES" sz="1700" dirty="0" err="1" smtClean="0"/>
              <a:t>Req</a:t>
            </a:r>
            <a:r>
              <a:rPr lang="es-ES" sz="1700" dirty="0" smtClean="0"/>
              <a:t>, y ajustamos una </a:t>
            </a:r>
            <a:r>
              <a:rPr lang="es-ES" sz="1700" dirty="0" err="1" smtClean="0"/>
              <a:t>parabólicaenergía</a:t>
            </a:r>
            <a:r>
              <a:rPr lang="es-ES" sz="1700" dirty="0" smtClean="0"/>
              <a:t> potencial del oscilador V= 1/2kx2 a la </a:t>
            </a:r>
            <a:r>
              <a:rPr lang="es-ES" sz="1700" dirty="0" err="1" smtClean="0"/>
              <a:t>molecularenergía</a:t>
            </a:r>
            <a:r>
              <a:rPr lang="es-ES" sz="1700" dirty="0" smtClean="0"/>
              <a:t> en esa región. La Figura 9.24 muestra la </a:t>
            </a:r>
            <a:r>
              <a:rPr lang="es-ES" sz="1700" dirty="0" err="1" smtClean="0"/>
              <a:t>regióndel</a:t>
            </a:r>
            <a:r>
              <a:rPr lang="es-ES" sz="1700" dirty="0" smtClean="0"/>
              <a:t> mínimo de energía y una parábola que se </a:t>
            </a:r>
            <a:r>
              <a:rPr lang="es-ES" sz="1700" dirty="0" err="1" smtClean="0"/>
              <a:t>aproximala</a:t>
            </a:r>
            <a:r>
              <a:rPr lang="es-ES" sz="1700" dirty="0" smtClean="0"/>
              <a:t> curva cerca del mínimo. la </a:t>
            </a:r>
            <a:r>
              <a:rPr lang="es-ES" sz="1700" dirty="0" err="1" smtClean="0"/>
              <a:t>ecuacion</a:t>
            </a:r>
            <a:r>
              <a:rPr lang="es-ES" sz="1700" dirty="0" smtClean="0"/>
              <a:t> de </a:t>
            </a:r>
            <a:r>
              <a:rPr lang="es-ES" sz="1700" dirty="0" err="1" smtClean="0"/>
              <a:t>laparábola</a:t>
            </a:r>
            <a:r>
              <a:rPr lang="es-ES" sz="1700" dirty="0" smtClean="0"/>
              <a:t> </a:t>
            </a:r>
            <a:r>
              <a:rPr lang="es-ES" sz="1700" dirty="0" err="1" smtClean="0"/>
              <a:t>esE</a:t>
            </a:r>
            <a:r>
              <a:rPr lang="es-ES" sz="1700" dirty="0" smtClean="0"/>
              <a:t> − </a:t>
            </a:r>
            <a:r>
              <a:rPr lang="es-ES" sz="1700" dirty="0" err="1" smtClean="0"/>
              <a:t>Emín</a:t>
            </a:r>
            <a:r>
              <a:rPr lang="es-ES" sz="1700" dirty="0" smtClean="0"/>
              <a:t> = 1/2k(R − </a:t>
            </a:r>
            <a:r>
              <a:rPr lang="es-ES" sz="1700" dirty="0" err="1" smtClean="0"/>
              <a:t>Req</a:t>
            </a:r>
            <a:r>
              <a:rPr lang="es-ES" sz="1700" dirty="0" smtClean="0"/>
              <a:t>)2 (9.11)La constante k se puede estimar a partir de la gráfica </a:t>
            </a:r>
            <a:r>
              <a:rPr lang="es-ES" sz="1700" dirty="0" err="1" smtClean="0"/>
              <a:t>encontrandoel</a:t>
            </a:r>
            <a:r>
              <a:rPr lang="es-ES" sz="1700" dirty="0" smtClean="0"/>
              <a:t> valor de R − </a:t>
            </a:r>
            <a:r>
              <a:rPr lang="es-ES" sz="1700" dirty="0" err="1" smtClean="0"/>
              <a:t>Req</a:t>
            </a:r>
            <a:r>
              <a:rPr lang="es-ES" sz="1700" dirty="0" smtClean="0"/>
              <a:t> que es necesario para </a:t>
            </a:r>
            <a:r>
              <a:rPr lang="es-ES" sz="1700" dirty="0" err="1" smtClean="0"/>
              <a:t>ciertavalor</a:t>
            </a:r>
            <a:r>
              <a:rPr lang="es-ES" sz="1700" dirty="0" smtClean="0"/>
              <a:t> de E − </a:t>
            </a:r>
            <a:r>
              <a:rPr lang="es-ES" sz="1700" dirty="0" err="1" smtClean="0"/>
              <a:t>Emín</a:t>
            </a:r>
            <a:r>
              <a:rPr lang="es-ES" sz="1700" dirty="0" smtClean="0"/>
              <a:t>. Como se muestra en la figura, cuando E −</a:t>
            </a:r>
            <a:r>
              <a:rPr lang="es-ES" sz="1700" dirty="0" err="1" smtClean="0"/>
              <a:t>Emin</a:t>
            </a:r>
            <a:r>
              <a:rPr lang="es-ES" sz="1700" dirty="0" smtClean="0"/>
              <a:t> = 0,50 eV, el valor de R − </a:t>
            </a:r>
            <a:r>
              <a:rPr lang="es-ES" sz="1700" dirty="0" err="1" smtClean="0"/>
              <a:t>Req</a:t>
            </a:r>
            <a:r>
              <a:rPr lang="es-ES" sz="1700" dirty="0" smtClean="0"/>
              <a:t> es 1∕2(0,034 </a:t>
            </a:r>
            <a:r>
              <a:rPr lang="es-ES" sz="1700" dirty="0" err="1" smtClean="0"/>
              <a:t>nm</a:t>
            </a:r>
            <a:r>
              <a:rPr lang="es-ES" sz="1700" dirty="0" smtClean="0"/>
              <a:t>) =0,017 </a:t>
            </a:r>
            <a:r>
              <a:rPr lang="es-ES" sz="1700" dirty="0" err="1" smtClean="0"/>
              <a:t>nm</a:t>
            </a:r>
            <a:r>
              <a:rPr lang="es-ES" sz="1700" dirty="0" smtClean="0"/>
              <a:t>. Resolviendo para k, obtenemos</a:t>
            </a:r>
            <a:endParaRPr lang="en-US" sz="17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Rectangle 7"/>
          <p:cNvSpPr/>
          <p:nvPr/>
        </p:nvSpPr>
        <p:spPr>
          <a:xfrm>
            <a:off x="0" y="1013352"/>
            <a:ext cx="11030550" cy="2708434"/>
          </a:xfrm>
          <a:prstGeom prst="rect">
            <a:avLst/>
          </a:prstGeom>
        </p:spPr>
        <p:txBody>
          <a:bodyPr wrap="square">
            <a:spAutoFit/>
          </a:bodyPr>
          <a:lstStyle/>
          <a:p>
            <a:r>
              <a:rPr lang="en-US" sz="1700" b="1" dirty="0" smtClean="0">
                <a:solidFill>
                  <a:srgbClr val="FF0000"/>
                </a:solidFill>
                <a:latin typeface="Times New Roman" pitchFamily="18" charset="0"/>
                <a:cs typeface="Times New Roman" pitchFamily="18" charset="0"/>
              </a:rPr>
              <a:t>3. </a:t>
            </a:r>
            <a:r>
              <a:rPr lang="es-ES" sz="1700" b="1" dirty="0" smtClean="0">
                <a:solidFill>
                  <a:srgbClr val="FF0000"/>
                </a:solidFill>
                <a:latin typeface="Times New Roman" pitchFamily="18" charset="0"/>
                <a:cs typeface="Times New Roman" pitchFamily="18" charset="0"/>
              </a:rPr>
              <a:t>Interacciones atómicas de largo alcance</a:t>
            </a:r>
          </a:p>
          <a:p>
            <a:endParaRPr lang="es-ES" sz="1700" dirty="0" smtClean="0">
              <a:latin typeface="Times New Roman" pitchFamily="18" charset="0"/>
              <a:cs typeface="Times New Roman" pitchFamily="18" charset="0"/>
            </a:endParaRPr>
          </a:p>
          <a:p>
            <a:r>
              <a:rPr lang="es-ES" sz="1700" dirty="0" smtClean="0">
                <a:latin typeface="Times New Roman" pitchFamily="18" charset="0"/>
                <a:cs typeface="Times New Roman" pitchFamily="18" charset="0"/>
              </a:rPr>
              <a:t>Cuando los átomos y moléculas han ya establecido entre si sus posibles uniones químicas, subsisten interacciones mas débiles y de largo alcance entre ellos. </a:t>
            </a:r>
          </a:p>
          <a:p>
            <a:endParaRPr lang="es-ES" sz="1700" dirty="0" smtClean="0">
              <a:latin typeface="Times New Roman" pitchFamily="18" charset="0"/>
              <a:cs typeface="Times New Roman" pitchFamily="18" charset="0"/>
            </a:endParaRPr>
          </a:p>
          <a:p>
            <a:r>
              <a:rPr lang="es-ES" sz="1700" dirty="0" smtClean="0">
                <a:latin typeface="Times New Roman" pitchFamily="18" charset="0"/>
                <a:cs typeface="Times New Roman" pitchFamily="18" charset="0"/>
              </a:rPr>
              <a:t>Dichas fuerzas tienen dos orígenes.</a:t>
            </a:r>
          </a:p>
          <a:p>
            <a:pPr marL="342900" indent="-342900">
              <a:buAutoNum type="alphaUcParenR"/>
            </a:pPr>
            <a:r>
              <a:rPr lang="es-ES" sz="1700" dirty="0" smtClean="0">
                <a:latin typeface="Times New Roman" pitchFamily="18" charset="0"/>
                <a:cs typeface="Times New Roman" pitchFamily="18" charset="0"/>
              </a:rPr>
              <a:t>Cuando una molécula tiene una distribución </a:t>
            </a:r>
            <a:r>
              <a:rPr lang="es-ES" sz="1700" b="1" i="1" dirty="0" smtClean="0">
                <a:solidFill>
                  <a:srgbClr val="FF0000"/>
                </a:solidFill>
                <a:latin typeface="Times New Roman" pitchFamily="18" charset="0"/>
                <a:cs typeface="Times New Roman" pitchFamily="18" charset="0"/>
              </a:rPr>
              <a:t>heteropolar</a:t>
            </a:r>
            <a:r>
              <a:rPr lang="es-ES" sz="1700" b="1" i="1" dirty="0" smtClean="0">
                <a:solidFill>
                  <a:srgbClr val="00B050"/>
                </a:solidFill>
                <a:latin typeface="Times New Roman" pitchFamily="18" charset="0"/>
                <a:cs typeface="Times New Roman" pitchFamily="18" charset="0"/>
              </a:rPr>
              <a:t> </a:t>
            </a:r>
            <a:r>
              <a:rPr lang="es-ES" sz="1700" dirty="0" smtClean="0">
                <a:latin typeface="Times New Roman" pitchFamily="18" charset="0"/>
                <a:cs typeface="Times New Roman" pitchFamily="18" charset="0"/>
              </a:rPr>
              <a:t>de electrones </a:t>
            </a:r>
            <a:r>
              <a:rPr lang="es-ES" sz="1700" dirty="0" err="1" smtClean="0">
                <a:latin typeface="Times New Roman" pitchFamily="18" charset="0"/>
                <a:cs typeface="Times New Roman" pitchFamily="18" charset="0"/>
              </a:rPr>
              <a:t>i.e.</a:t>
            </a:r>
            <a:r>
              <a:rPr lang="es-ES" sz="1700" dirty="0" smtClean="0">
                <a:latin typeface="Times New Roman" pitchFamily="18" charset="0"/>
                <a:cs typeface="Times New Roman" pitchFamily="18" charset="0"/>
              </a:rPr>
              <a:t>  cuando tiene un </a:t>
            </a:r>
            <a:r>
              <a:rPr lang="es-ES" sz="1700" b="1" dirty="0" smtClean="0">
                <a:solidFill>
                  <a:srgbClr val="FF0000"/>
                </a:solidFill>
                <a:latin typeface="Times New Roman" pitchFamily="18" charset="0"/>
                <a:cs typeface="Times New Roman" pitchFamily="18" charset="0"/>
              </a:rPr>
              <a:t>momento dipolar eléctrico permanente</a:t>
            </a:r>
            <a:r>
              <a:rPr lang="es-ES" sz="1700" dirty="0" smtClean="0">
                <a:latin typeface="Times New Roman" pitchFamily="18" charset="0"/>
                <a:cs typeface="Times New Roman" pitchFamily="18" charset="0"/>
              </a:rPr>
              <a:t> existe una fuerza de largo alcance debida a los campos eléctricos asociados con dicha distribución. </a:t>
            </a:r>
          </a:p>
          <a:p>
            <a:pPr marL="342900" indent="-342900"/>
            <a:endParaRPr lang="es-ES" sz="1700" dirty="0" smtClean="0">
              <a:latin typeface="Times New Roman" pitchFamily="18" charset="0"/>
              <a:cs typeface="Times New Roman" pitchFamily="18" charset="0"/>
            </a:endParaRPr>
          </a:p>
          <a:p>
            <a:pPr marL="342900" indent="-342900"/>
            <a:r>
              <a:rPr lang="es-ES" sz="1700" dirty="0" smtClean="0">
                <a:latin typeface="Times New Roman" pitchFamily="18" charset="0"/>
                <a:cs typeface="Times New Roman" pitchFamily="18" charset="0"/>
              </a:rPr>
              <a:t>Un ejemplo es la molécula de agua, en la cual hay una transferencia neta de carga desde los átomos de hidrogeno al oxigeno. </a:t>
            </a:r>
            <a:endParaRPr lang="en-US" sz="1700" b="1" dirty="0" smtClean="0">
              <a:latin typeface="Times New Roman" pitchFamily="18" charset="0"/>
              <a:cs typeface="Times New Roman" pitchFamily="18" charset="0"/>
            </a:endParaRPr>
          </a:p>
        </p:txBody>
      </p:sp>
      <p:pic>
        <p:nvPicPr>
          <p:cNvPr id="49156" name="Picture 4" descr="17: Dipole moment vector of a water molecule. | Download Scientific Diagram"/>
          <p:cNvPicPr>
            <a:picLocks noChangeAspect="1" noChangeArrowheads="1"/>
          </p:cNvPicPr>
          <p:nvPr/>
        </p:nvPicPr>
        <p:blipFill>
          <a:blip r:embed="rId2"/>
          <a:srcRect/>
          <a:stretch>
            <a:fillRect/>
          </a:stretch>
        </p:blipFill>
        <p:spPr bwMode="auto">
          <a:xfrm>
            <a:off x="781217" y="3924407"/>
            <a:ext cx="2011680" cy="1918543"/>
          </a:xfrm>
          <a:prstGeom prst="rect">
            <a:avLst/>
          </a:prstGeom>
          <a:noFill/>
        </p:spPr>
      </p:pic>
      <p:sp>
        <p:nvSpPr>
          <p:cNvPr id="5" name="Rectangle 4"/>
          <p:cNvSpPr/>
          <p:nvPr/>
        </p:nvSpPr>
        <p:spPr>
          <a:xfrm>
            <a:off x="2868328" y="3826749"/>
            <a:ext cx="8142973" cy="1138773"/>
          </a:xfrm>
          <a:prstGeom prst="rect">
            <a:avLst/>
          </a:prstGeom>
        </p:spPr>
        <p:txBody>
          <a:bodyPr wrap="square">
            <a:spAutoFit/>
          </a:bodyPr>
          <a:lstStyle/>
          <a:p>
            <a:r>
              <a:rPr lang="es-UY" sz="1700" dirty="0" smtClean="0">
                <a:latin typeface="Times New Roman" pitchFamily="18" charset="0"/>
                <a:cs typeface="Times New Roman" pitchFamily="18" charset="0"/>
              </a:rPr>
              <a:t>El campo eléctrico dipolar que resulta de ello atrae tanto a iones cargados positivamente como negativamente, dependiendo de la orientación de la molécula da agua. </a:t>
            </a:r>
          </a:p>
          <a:p>
            <a:r>
              <a:rPr lang="es-UY" sz="1700" dirty="0" smtClean="0">
                <a:latin typeface="Times New Roman" pitchFamily="18" charset="0"/>
                <a:cs typeface="Times New Roman" pitchFamily="18" charset="0"/>
              </a:rPr>
              <a:t>Esto explica porque el agua es tan buen solvente para las moléculas polares y las moléculas con uniones iónicas (sales).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linds(horizontal)">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blinds(horizontal)">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blinds(horizontal)">
                                      <p:cBhvr>
                                        <p:cTn id="27" dur="500"/>
                                        <p:tgtEl>
                                          <p:spTgt spid="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9156"/>
                                        </p:tgtEl>
                                        <p:attrNameLst>
                                          <p:attrName>style.visibility</p:attrName>
                                        </p:attrNameLst>
                                      </p:cBhvr>
                                      <p:to>
                                        <p:strVal val="visible"/>
                                      </p:to>
                                    </p:set>
                                    <p:animEffect transition="in" filter="box(in)">
                                      <p:cBhvr>
                                        <p:cTn id="32" dur="500"/>
                                        <p:tgtEl>
                                          <p:spTgt spid="4915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blinds(horizontal)">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blinds(horizontal)">
                                      <p:cBhvr>
                                        <p:cTn id="4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Rectangle 7"/>
          <p:cNvSpPr/>
          <p:nvPr/>
        </p:nvSpPr>
        <p:spPr>
          <a:xfrm>
            <a:off x="0" y="1013352"/>
            <a:ext cx="11261558" cy="4401205"/>
          </a:xfrm>
          <a:prstGeom prst="rect">
            <a:avLst/>
          </a:prstGeom>
        </p:spPr>
        <p:txBody>
          <a:bodyPr wrap="square">
            <a:spAutoFit/>
          </a:bodyPr>
          <a:lstStyle/>
          <a:p>
            <a:r>
              <a:rPr lang="es-ES" sz="1700" dirty="0" smtClean="0">
                <a:latin typeface="Times New Roman" pitchFamily="18" charset="0"/>
                <a:cs typeface="Times New Roman" pitchFamily="18" charset="0"/>
              </a:rPr>
              <a:t>B) Otra fuerza de largo alcance es </a:t>
            </a:r>
            <a:r>
              <a:rPr lang="es-ES" sz="1700" b="1" dirty="0" smtClean="0">
                <a:solidFill>
                  <a:srgbClr val="FF0000"/>
                </a:solidFill>
                <a:latin typeface="Times New Roman" pitchFamily="18" charset="0"/>
                <a:cs typeface="Times New Roman" pitchFamily="18" charset="0"/>
              </a:rPr>
              <a:t>la </a:t>
            </a:r>
            <a:r>
              <a:rPr lang="es-ES" sz="1700" b="1" i="1" dirty="0" smtClean="0">
                <a:solidFill>
                  <a:srgbClr val="FF0000"/>
                </a:solidFill>
                <a:latin typeface="Times New Roman" pitchFamily="18" charset="0"/>
                <a:cs typeface="Times New Roman" pitchFamily="18" charset="0"/>
              </a:rPr>
              <a:t>fuerza de van der Waals</a:t>
            </a:r>
            <a:r>
              <a:rPr lang="es-ES" sz="1700" i="1" dirty="0" smtClean="0">
                <a:latin typeface="Times New Roman" pitchFamily="18" charset="0"/>
                <a:cs typeface="Times New Roman" pitchFamily="18" charset="0"/>
              </a:rPr>
              <a:t>, </a:t>
            </a:r>
            <a:r>
              <a:rPr lang="es-ES" sz="1700" dirty="0" smtClean="0">
                <a:latin typeface="Times New Roman" pitchFamily="18" charset="0"/>
                <a:cs typeface="Times New Roman" pitchFamily="18" charset="0"/>
              </a:rPr>
              <a:t>que es una atracción débil que se ejerce entre toda clase de átomos o moléculas no polares. </a:t>
            </a:r>
          </a:p>
          <a:p>
            <a:endParaRPr lang="es-ES" sz="1700" dirty="0" smtClean="0">
              <a:latin typeface="Times New Roman" pitchFamily="18" charset="0"/>
              <a:cs typeface="Times New Roman" pitchFamily="18" charset="0"/>
            </a:endParaRPr>
          </a:p>
          <a:p>
            <a:r>
              <a:rPr lang="es-ES" sz="1700" dirty="0" smtClean="0">
                <a:latin typeface="Times New Roman" pitchFamily="18" charset="0"/>
                <a:cs typeface="Times New Roman" pitchFamily="18" charset="0"/>
              </a:rPr>
              <a:t>Las fuerzas de van der Waals son muy pequeñas, ya que caen con la distancia como </a:t>
            </a:r>
            <a:r>
              <a:rPr lang="es-ES" sz="1700" i="1" dirty="0" smtClean="0">
                <a:latin typeface="Times New Roman" pitchFamily="18" charset="0"/>
                <a:cs typeface="Times New Roman" pitchFamily="18" charset="0"/>
              </a:rPr>
              <a:t>r</a:t>
            </a:r>
            <a:r>
              <a:rPr lang="es-ES" sz="1700" baseline="30000" dirty="0" smtClean="0">
                <a:latin typeface="Times New Roman" pitchFamily="18" charset="0"/>
                <a:cs typeface="Times New Roman" pitchFamily="18" charset="0"/>
                <a:sym typeface="Symbol"/>
              </a:rPr>
              <a:t>7</a:t>
            </a:r>
            <a:r>
              <a:rPr lang="es-ES" sz="1700" dirty="0" smtClean="0">
                <a:latin typeface="Times New Roman" pitchFamily="18" charset="0"/>
                <a:cs typeface="Times New Roman" pitchFamily="18" charset="0"/>
                <a:sym typeface="Symbol"/>
              </a:rPr>
              <a:t>, </a:t>
            </a:r>
            <a:r>
              <a:rPr lang="es-ES" sz="1700" dirty="0" smtClean="0">
                <a:latin typeface="Times New Roman" pitchFamily="18" charset="0"/>
                <a:cs typeface="Times New Roman" pitchFamily="18" charset="0"/>
              </a:rPr>
              <a:t> y las energías cohesivas asociadas  son apenas del orden de  </a:t>
            </a:r>
            <a:r>
              <a:rPr lang="es-ES" sz="1700" b="1" dirty="0" smtClean="0">
                <a:solidFill>
                  <a:srgbClr val="FF0000"/>
                </a:solidFill>
                <a:latin typeface="Times New Roman" pitchFamily="18" charset="0"/>
                <a:cs typeface="Times New Roman" pitchFamily="18" charset="0"/>
              </a:rPr>
              <a:t>0.1 eV.</a:t>
            </a:r>
          </a:p>
          <a:p>
            <a:r>
              <a:rPr lang="es-ES" sz="1700" dirty="0" smtClean="0">
                <a:latin typeface="Times New Roman" pitchFamily="18" charset="0"/>
                <a:cs typeface="Times New Roman" pitchFamily="18" charset="0"/>
              </a:rPr>
              <a:t>No obstante tienen efectos muy importantes; por ejemplo:</a:t>
            </a:r>
          </a:p>
          <a:p>
            <a:endParaRPr lang="es-ES" sz="1700" dirty="0" smtClean="0">
              <a:latin typeface="Times New Roman" pitchFamily="18" charset="0"/>
              <a:cs typeface="Times New Roman" pitchFamily="18" charset="0"/>
            </a:endParaRPr>
          </a:p>
          <a:p>
            <a:pPr>
              <a:buFont typeface="Wingdings" pitchFamily="2" charset="2"/>
              <a:buChar char="Ø"/>
            </a:pPr>
            <a:r>
              <a:rPr lang="es-ES" sz="1700" dirty="0" smtClean="0">
                <a:latin typeface="Times New Roman" pitchFamily="18" charset="0"/>
                <a:cs typeface="Times New Roman" pitchFamily="18" charset="0"/>
              </a:rPr>
              <a:t> Son las que dan </a:t>
            </a:r>
            <a:r>
              <a:rPr lang="es-ES" sz="1700" b="1" dirty="0" smtClean="0">
                <a:latin typeface="Times New Roman" pitchFamily="18" charset="0"/>
                <a:cs typeface="Times New Roman" pitchFamily="18" charset="0"/>
              </a:rPr>
              <a:t>cohesión a los líquidos no polares </a:t>
            </a:r>
            <a:r>
              <a:rPr lang="es-ES" sz="1700" dirty="0" smtClean="0">
                <a:latin typeface="Times New Roman" pitchFamily="18" charset="0"/>
                <a:cs typeface="Times New Roman" pitchFamily="18" charset="0"/>
              </a:rPr>
              <a:t>(como el aire liquido y la nafta). </a:t>
            </a:r>
          </a:p>
          <a:p>
            <a:endParaRPr lang="es-ES" sz="800" dirty="0" smtClean="0">
              <a:latin typeface="Times New Roman" pitchFamily="18" charset="0"/>
              <a:cs typeface="Times New Roman" pitchFamily="18" charset="0"/>
            </a:endParaRPr>
          </a:p>
          <a:p>
            <a:pPr>
              <a:buFont typeface="Wingdings" pitchFamily="2" charset="2"/>
              <a:buChar char="Ø"/>
            </a:pPr>
            <a:r>
              <a:rPr lang="es-ES" sz="1700" dirty="0" smtClean="0">
                <a:latin typeface="Times New Roman" pitchFamily="18" charset="0"/>
                <a:cs typeface="Times New Roman" pitchFamily="18" charset="0"/>
              </a:rPr>
              <a:t> Explican a la </a:t>
            </a:r>
            <a:r>
              <a:rPr lang="es-ES" sz="1700" b="1" dirty="0" smtClean="0">
                <a:latin typeface="Times New Roman" pitchFamily="18" charset="0"/>
                <a:cs typeface="Times New Roman" pitchFamily="18" charset="0"/>
              </a:rPr>
              <a:t>tensión superficial </a:t>
            </a:r>
            <a:r>
              <a:rPr lang="es-ES" sz="1700" dirty="0" smtClean="0">
                <a:latin typeface="Times New Roman" pitchFamily="18" charset="0"/>
                <a:cs typeface="Times New Roman" pitchFamily="18" charset="0"/>
              </a:rPr>
              <a:t>de los líquidos. </a:t>
            </a:r>
          </a:p>
          <a:p>
            <a:r>
              <a:rPr lang="es-ES" sz="1700" dirty="0" smtClean="0">
                <a:latin typeface="Times New Roman" pitchFamily="18" charset="0"/>
                <a:cs typeface="Times New Roman" pitchFamily="18" charset="0"/>
              </a:rPr>
              <a:t>Los líquidos presentan una resistencia al aumentar su superficie, lo que permite a algunos insectos poder desplazarse por la superficie del agua sin hundirse. </a:t>
            </a:r>
          </a:p>
          <a:p>
            <a:endParaRPr lang="es-ES" sz="1700" dirty="0" smtClean="0">
              <a:latin typeface="Times New Roman" pitchFamily="18" charset="0"/>
              <a:cs typeface="Times New Roman" pitchFamily="18" charset="0"/>
            </a:endParaRPr>
          </a:p>
          <a:p>
            <a:pPr>
              <a:buFont typeface="Wingdings" pitchFamily="2" charset="2"/>
              <a:buChar char="Ø"/>
            </a:pPr>
            <a:r>
              <a:rPr lang="es-ES" sz="1700" dirty="0" smtClean="0">
                <a:latin typeface="Times New Roman" pitchFamily="18" charset="0"/>
                <a:cs typeface="Times New Roman" pitchFamily="18" charset="0"/>
              </a:rPr>
              <a:t>También son las fuerzas que se dan entre los líquidos y las superficies sólidas que entran en contacto con ellos, que combinadas con la tensión superficial, dan lugar al fenómeno de </a:t>
            </a:r>
            <a:r>
              <a:rPr lang="es-ES" sz="1700" b="1" dirty="0" smtClean="0">
                <a:latin typeface="Times New Roman" pitchFamily="18" charset="0"/>
                <a:cs typeface="Times New Roman" pitchFamily="18" charset="0"/>
              </a:rPr>
              <a:t>capilaridad</a:t>
            </a:r>
            <a:r>
              <a:rPr lang="es-ES" sz="1700" dirty="0" smtClean="0">
                <a:latin typeface="Times New Roman" pitchFamily="18" charset="0"/>
                <a:cs typeface="Times New Roman" pitchFamily="18" charset="0"/>
              </a:rPr>
              <a:t>.</a:t>
            </a:r>
          </a:p>
          <a:p>
            <a:endParaRPr lang="es-ES" sz="1700" dirty="0" smtClean="0">
              <a:latin typeface="Times New Roman" pitchFamily="18" charset="0"/>
              <a:cs typeface="Times New Roman" pitchFamily="18" charset="0"/>
            </a:endParaRPr>
          </a:p>
          <a:p>
            <a:pPr>
              <a:buFont typeface="Wingdings" pitchFamily="2" charset="2"/>
              <a:buChar char="Ø"/>
            </a:pPr>
            <a:r>
              <a:rPr lang="es-ES" sz="1700" dirty="0" smtClean="0">
                <a:latin typeface="Times New Roman" pitchFamily="18" charset="0"/>
                <a:cs typeface="Times New Roman" pitchFamily="18" charset="0"/>
              </a:rPr>
              <a:t> Son responsables </a:t>
            </a:r>
            <a:r>
              <a:rPr lang="es-ES" sz="1700" b="1" dirty="0" smtClean="0">
                <a:latin typeface="Times New Roman" pitchFamily="18" charset="0"/>
                <a:cs typeface="Times New Roman" pitchFamily="18" charset="0"/>
              </a:rPr>
              <a:t>fricción entre sólidos</a:t>
            </a:r>
            <a:r>
              <a:rPr lang="es-ES" sz="17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blinds(horizontal)">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blinds(horizontal)">
                                      <p:cBhvr>
                                        <p:cTn id="27" dur="500"/>
                                        <p:tgtEl>
                                          <p:spTgt spid="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blinds(horizontal)">
                                      <p:cBhvr>
                                        <p:cTn id="32" dur="500"/>
                                        <p:tgtEl>
                                          <p:spTgt spid="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animEffect transition="in" filter="blinds(horizontal)">
                                      <p:cBhvr>
                                        <p:cTn id="37" dur="500"/>
                                        <p:tgtEl>
                                          <p:spTgt spid="8">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xEl>
                                              <p:pRg st="12" end="12"/>
                                            </p:txEl>
                                          </p:spTgt>
                                        </p:tgtEl>
                                        <p:attrNameLst>
                                          <p:attrName>style.visibility</p:attrName>
                                        </p:attrNameLst>
                                      </p:cBhvr>
                                      <p:to>
                                        <p:strVal val="visible"/>
                                      </p:to>
                                    </p:set>
                                    <p:animEffect transition="in" filter="blinds(horizontal)">
                                      <p:cBhvr>
                                        <p:cTn id="42"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Rectangle 2"/>
          <p:cNvSpPr/>
          <p:nvPr/>
        </p:nvSpPr>
        <p:spPr>
          <a:xfrm>
            <a:off x="651808" y="626263"/>
            <a:ext cx="3819507" cy="461665"/>
          </a:xfrm>
          <a:prstGeom prst="rect">
            <a:avLst/>
          </a:prstGeom>
        </p:spPr>
        <p:txBody>
          <a:bodyPr wrap="none">
            <a:spAutoFit/>
          </a:bodyPr>
          <a:lstStyle/>
          <a:p>
            <a:r>
              <a:rPr lang="es-ES" sz="2400" b="1" dirty="0" smtClean="0">
                <a:solidFill>
                  <a:srgbClr val="FF0000"/>
                </a:solidFill>
                <a:effectLst>
                  <a:outerShdw blurRad="38100" dist="38100" dir="2700000" algn="tl">
                    <a:srgbClr val="000000">
                      <a:alpha val="43137"/>
                    </a:srgbClr>
                  </a:outerShdw>
                </a:effectLst>
              </a:rPr>
              <a:t>VII-A. Enlaces moleculares.</a:t>
            </a:r>
            <a:endParaRPr lang="en-US" sz="2400" dirty="0">
              <a:solidFill>
                <a:srgbClr val="FF0000"/>
              </a:solidFill>
              <a:effectLst>
                <a:outerShdw blurRad="38100" dist="38100" dir="2700000" algn="tl">
                  <a:srgbClr val="000000">
                    <a:alpha val="43137"/>
                  </a:srgbClr>
                </a:outerShdw>
              </a:effectLst>
            </a:endParaRPr>
          </a:p>
        </p:txBody>
      </p:sp>
      <p:sp>
        <p:nvSpPr>
          <p:cNvPr id="4" name="Title 1">
            <a:extLst>
              <a:ext uri="{FF2B5EF4-FFF2-40B4-BE49-F238E27FC236}">
                <a16:creationId xmlns:a16="http://schemas.microsoft.com/office/drawing/2014/main" xmlns="" id="{F61E6EC9-6CA4-421B-9C13-7B6C60105101}"/>
              </a:ext>
            </a:extLst>
          </p:cNvPr>
          <p:cNvSpPr txBox="1">
            <a:spLocks/>
          </p:cNvSpPr>
          <p:nvPr/>
        </p:nvSpPr>
        <p:spPr>
          <a:xfrm>
            <a:off x="1617016" y="1049161"/>
            <a:ext cx="2974206" cy="4537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2000" b="1" i="1" dirty="0" smtClean="0">
                <a:latin typeface="Times New Roman" pitchFamily="18" charset="0"/>
                <a:cs typeface="Times New Roman" pitchFamily="18" charset="0"/>
              </a:rPr>
              <a:t>Enlace Iónico. </a:t>
            </a:r>
            <a:endParaRPr lang="en-US" sz="2000" b="1" i="1" dirty="0">
              <a:latin typeface="Times New Roman" pitchFamily="18" charset="0"/>
              <a:cs typeface="Times New Roman" pitchFamily="18" charset="0"/>
            </a:endParaRPr>
          </a:p>
        </p:txBody>
      </p:sp>
      <p:sp>
        <p:nvSpPr>
          <p:cNvPr id="5" name="Rectangle 4"/>
          <p:cNvSpPr/>
          <p:nvPr/>
        </p:nvSpPr>
        <p:spPr>
          <a:xfrm>
            <a:off x="1" y="1512268"/>
            <a:ext cx="6140917" cy="3785652"/>
          </a:xfrm>
          <a:prstGeom prst="rect">
            <a:avLst/>
          </a:prstGeom>
        </p:spPr>
        <p:txBody>
          <a:bodyPr wrap="square">
            <a:spAutoFit/>
          </a:bodyPr>
          <a:lstStyle/>
          <a:p>
            <a:r>
              <a:rPr lang="es-ES" sz="1600" dirty="0" smtClean="0">
                <a:latin typeface="Times New Roman" pitchFamily="18" charset="0"/>
                <a:cs typeface="Times New Roman" pitchFamily="18" charset="0"/>
              </a:rPr>
              <a:t>El enlace iónico es el tipo de enlace que se encuentra en la mayoría de las </a:t>
            </a:r>
            <a:r>
              <a:rPr lang="es-ES" sz="1600" b="1" dirty="0" smtClean="0">
                <a:latin typeface="Times New Roman" pitchFamily="18" charset="0"/>
                <a:cs typeface="Times New Roman" pitchFamily="18" charset="0"/>
              </a:rPr>
              <a:t>sales</a:t>
            </a:r>
            <a:r>
              <a:rPr lang="es-ES" sz="1600" dirty="0" smtClean="0">
                <a:latin typeface="Times New Roman" pitchFamily="18" charset="0"/>
                <a:cs typeface="Times New Roman" pitchFamily="18" charset="0"/>
              </a:rPr>
              <a:t>, en el que un metal alcalino (la primera columna en la tabla periódica Li, </a:t>
            </a:r>
            <a:r>
              <a:rPr lang="es-ES" sz="1600" dirty="0" err="1" smtClean="0">
                <a:latin typeface="Times New Roman" pitchFamily="18" charset="0"/>
                <a:cs typeface="Times New Roman" pitchFamily="18" charset="0"/>
              </a:rPr>
              <a:t>Na</a:t>
            </a:r>
            <a:r>
              <a:rPr lang="es-ES" sz="1600" dirty="0" smtClean="0">
                <a:latin typeface="Times New Roman" pitchFamily="18" charset="0"/>
                <a:cs typeface="Times New Roman" pitchFamily="18" charset="0"/>
              </a:rPr>
              <a:t>, K,...) está ligado a un halógeno (la séptima columna de la tabla periódica —F, Cl, </a:t>
            </a:r>
            <a:r>
              <a:rPr lang="es-ES" sz="1600" dirty="0" err="1" smtClean="0">
                <a:latin typeface="Times New Roman" pitchFamily="18" charset="0"/>
                <a:cs typeface="Times New Roman" pitchFamily="18" charset="0"/>
              </a:rPr>
              <a:t>Br.</a:t>
            </a:r>
            <a:r>
              <a:rPr lang="es-ES" sz="1600" dirty="0" smtClean="0">
                <a:latin typeface="Times New Roman" pitchFamily="18" charset="0"/>
                <a:cs typeface="Times New Roman" pitchFamily="18" charset="0"/>
              </a:rPr>
              <a:t>,..).</a:t>
            </a:r>
          </a:p>
          <a:p>
            <a:endParaRPr lang="es-ES" sz="800" dirty="0" smtClean="0">
              <a:latin typeface="Times New Roman" pitchFamily="18" charset="0"/>
              <a:cs typeface="Times New Roman" pitchFamily="18" charset="0"/>
            </a:endParaRPr>
          </a:p>
          <a:p>
            <a:r>
              <a:rPr lang="es-ES" sz="1600" dirty="0" smtClean="0">
                <a:latin typeface="Times New Roman" pitchFamily="18" charset="0"/>
                <a:cs typeface="Times New Roman" pitchFamily="18" charset="0"/>
              </a:rPr>
              <a:t>La idea es que a los alcalinos les sobra un electrón para tener sus capas completas y a los halógenos les falta uno para completarla. </a:t>
            </a:r>
          </a:p>
          <a:p>
            <a:endParaRPr lang="es-ES" sz="800" dirty="0" smtClean="0">
              <a:latin typeface="Times New Roman" pitchFamily="18" charset="0"/>
              <a:cs typeface="Times New Roman" pitchFamily="18" charset="0"/>
            </a:endParaRPr>
          </a:p>
          <a:p>
            <a:r>
              <a:rPr lang="es-ES" sz="1600" dirty="0" smtClean="0">
                <a:latin typeface="Times New Roman" pitchFamily="18" charset="0"/>
                <a:cs typeface="Times New Roman" pitchFamily="18" charset="0"/>
              </a:rPr>
              <a:t>Vimos el ejemplo del </a:t>
            </a:r>
            <a:r>
              <a:rPr lang="es-ES" sz="1600" dirty="0" err="1" smtClean="0">
                <a:latin typeface="Times New Roman" pitchFamily="18" charset="0"/>
                <a:cs typeface="Times New Roman" pitchFamily="18" charset="0"/>
              </a:rPr>
              <a:t>KCl</a:t>
            </a:r>
            <a:r>
              <a:rPr lang="es-ES" sz="1600" dirty="0" smtClean="0">
                <a:latin typeface="Times New Roman" pitchFamily="18" charset="0"/>
                <a:cs typeface="Times New Roman" pitchFamily="18" charset="0"/>
              </a:rPr>
              <a:t>: El potasio (</a:t>
            </a:r>
            <a:r>
              <a:rPr lang="es-ES" sz="1600" baseline="30000" dirty="0" smtClean="0">
                <a:latin typeface="Times New Roman" pitchFamily="18" charset="0"/>
                <a:cs typeface="Times New Roman" pitchFamily="18" charset="0"/>
              </a:rPr>
              <a:t>19</a:t>
            </a:r>
            <a:r>
              <a:rPr lang="es-ES" sz="1600" dirty="0" smtClean="0">
                <a:latin typeface="Times New Roman" pitchFamily="18" charset="0"/>
                <a:cs typeface="Times New Roman" pitchFamily="18" charset="0"/>
              </a:rPr>
              <a:t>K) tiene un electrón 4</a:t>
            </a:r>
            <a:r>
              <a:rPr lang="es-ES" sz="1600" i="1" dirty="0" smtClean="0">
                <a:latin typeface="Times New Roman" pitchFamily="18" charset="0"/>
                <a:cs typeface="Times New Roman" pitchFamily="18" charset="0"/>
              </a:rPr>
              <a:t>s</a:t>
            </a:r>
            <a:r>
              <a:rPr lang="es-ES" sz="1600" dirty="0" smtClean="0">
                <a:latin typeface="Times New Roman" pitchFamily="18" charset="0"/>
                <a:cs typeface="Times New Roman" pitchFamily="18" charset="0"/>
              </a:rPr>
              <a:t> más allá de un núcleo de argón cerrado (ls</a:t>
            </a:r>
            <a:r>
              <a:rPr lang="es-ES" sz="1600" baseline="30000" dirty="0" smtClean="0">
                <a:latin typeface="Times New Roman" pitchFamily="18" charset="0"/>
                <a:cs typeface="Times New Roman" pitchFamily="18" charset="0"/>
              </a:rPr>
              <a:t>2 </a:t>
            </a:r>
            <a:r>
              <a:rPr lang="es-ES" sz="1600" dirty="0" smtClean="0">
                <a:latin typeface="Times New Roman" pitchFamily="18" charset="0"/>
                <a:cs typeface="Times New Roman" pitchFamily="18" charset="0"/>
              </a:rPr>
              <a:t>2s</a:t>
            </a:r>
            <a:r>
              <a:rPr lang="es-ES" sz="1600" baseline="30000" dirty="0" smtClean="0">
                <a:latin typeface="Times New Roman" pitchFamily="18" charset="0"/>
                <a:cs typeface="Times New Roman" pitchFamily="18" charset="0"/>
              </a:rPr>
              <a:t>2 </a:t>
            </a:r>
            <a:r>
              <a:rPr lang="es-ES" sz="1600" dirty="0" smtClean="0">
                <a:latin typeface="Times New Roman" pitchFamily="18" charset="0"/>
                <a:cs typeface="Times New Roman" pitchFamily="18" charset="0"/>
              </a:rPr>
              <a:t>2p</a:t>
            </a:r>
            <a:r>
              <a:rPr lang="es-ES" sz="1600" baseline="30000" dirty="0" smtClean="0">
                <a:latin typeface="Times New Roman" pitchFamily="18" charset="0"/>
                <a:cs typeface="Times New Roman" pitchFamily="18" charset="0"/>
              </a:rPr>
              <a:t>6 </a:t>
            </a:r>
            <a:r>
              <a:rPr lang="es-ES" sz="1600" dirty="0" smtClean="0">
                <a:latin typeface="Times New Roman" pitchFamily="18" charset="0"/>
                <a:cs typeface="Times New Roman" pitchFamily="18" charset="0"/>
              </a:rPr>
              <a:t>3s</a:t>
            </a:r>
            <a:r>
              <a:rPr lang="es-ES" sz="1600" baseline="30000" dirty="0" smtClean="0">
                <a:latin typeface="Times New Roman" pitchFamily="18" charset="0"/>
                <a:cs typeface="Times New Roman" pitchFamily="18" charset="0"/>
              </a:rPr>
              <a:t>2 </a:t>
            </a:r>
            <a:r>
              <a:rPr lang="es-ES" sz="1600" dirty="0" smtClean="0">
                <a:latin typeface="Times New Roman" pitchFamily="18" charset="0"/>
                <a:cs typeface="Times New Roman" pitchFamily="18" charset="0"/>
              </a:rPr>
              <a:t>3p</a:t>
            </a:r>
            <a:r>
              <a:rPr lang="es-ES" sz="1600" baseline="30000" dirty="0" smtClean="0">
                <a:latin typeface="Times New Roman" pitchFamily="18" charset="0"/>
                <a:cs typeface="Times New Roman" pitchFamily="18" charset="0"/>
              </a:rPr>
              <a:t>6</a:t>
            </a:r>
            <a:r>
              <a:rPr lang="es-ES" sz="1600" b="1" dirty="0" smtClean="0">
                <a:solidFill>
                  <a:srgbClr val="FF0000"/>
                </a:solidFill>
                <a:latin typeface="Times New Roman" pitchFamily="18" charset="0"/>
                <a:cs typeface="Times New Roman" pitchFamily="18" charset="0"/>
              </a:rPr>
              <a:t>4s</a:t>
            </a:r>
            <a:r>
              <a:rPr lang="es-ES" sz="1600" dirty="0" smtClean="0">
                <a:latin typeface="Times New Roman" pitchFamily="18" charset="0"/>
                <a:cs typeface="Times New Roman" pitchFamily="18" charset="0"/>
              </a:rPr>
              <a:t> = [Ar]</a:t>
            </a:r>
            <a:r>
              <a:rPr lang="es-ES" sz="1600" b="1" dirty="0" smtClean="0">
                <a:solidFill>
                  <a:srgbClr val="FF0000"/>
                </a:solidFill>
                <a:latin typeface="Times New Roman" pitchFamily="18" charset="0"/>
                <a:cs typeface="Times New Roman" pitchFamily="18" charset="0"/>
              </a:rPr>
              <a:t>4s</a:t>
            </a:r>
            <a:r>
              <a:rPr lang="es-ES" sz="1600" dirty="0" smtClean="0">
                <a:latin typeface="Times New Roman" pitchFamily="18" charset="0"/>
                <a:cs typeface="Times New Roman" pitchFamily="18" charset="0"/>
              </a:rPr>
              <a:t>). </a:t>
            </a:r>
          </a:p>
          <a:p>
            <a:endParaRPr lang="es-ES" sz="800" dirty="0" smtClean="0">
              <a:latin typeface="Times New Roman" pitchFamily="18" charset="0"/>
              <a:cs typeface="Times New Roman" pitchFamily="18" charset="0"/>
            </a:endParaRPr>
          </a:p>
          <a:p>
            <a:r>
              <a:rPr lang="es-ES" sz="1600" dirty="0" smtClean="0">
                <a:latin typeface="Times New Roman" pitchFamily="18" charset="0"/>
                <a:cs typeface="Times New Roman" pitchFamily="18" charset="0"/>
              </a:rPr>
              <a:t>El último electrón está débilmente unido, con una </a:t>
            </a:r>
            <a:r>
              <a:rPr lang="es-ES" sz="1600" b="1" dirty="0" smtClean="0">
                <a:solidFill>
                  <a:srgbClr val="FF0000"/>
                </a:solidFill>
                <a:latin typeface="Times New Roman" pitchFamily="18" charset="0"/>
                <a:cs typeface="Times New Roman" pitchFamily="18" charset="0"/>
              </a:rPr>
              <a:t>energía de ionización </a:t>
            </a:r>
            <a:r>
              <a:rPr lang="es-ES" sz="1600" dirty="0" smtClean="0">
                <a:latin typeface="Times New Roman" pitchFamily="18" charset="0"/>
                <a:cs typeface="Times New Roman" pitchFamily="18" charset="0"/>
              </a:rPr>
              <a:t>de sólo 4.34 eV, y es fácil formar un ion potasio K</a:t>
            </a:r>
            <a:r>
              <a:rPr lang="es-ES" sz="1600" baseline="30000" dirty="0" smtClean="0">
                <a:latin typeface="Times New Roman" pitchFamily="18" charset="0"/>
                <a:cs typeface="Times New Roman" pitchFamily="18" charset="0"/>
              </a:rPr>
              <a:t>+</a:t>
            </a:r>
            <a:r>
              <a:rPr lang="es-ES" sz="1600" dirty="0" smtClean="0">
                <a:latin typeface="Times New Roman" pitchFamily="18" charset="0"/>
                <a:cs typeface="Times New Roman" pitchFamily="18" charset="0"/>
              </a:rPr>
              <a:t>. </a:t>
            </a:r>
          </a:p>
          <a:p>
            <a:endParaRPr lang="es-ES" sz="800" dirty="0" smtClean="0">
              <a:latin typeface="Times New Roman" pitchFamily="18" charset="0"/>
              <a:cs typeface="Times New Roman" pitchFamily="18" charset="0"/>
            </a:endParaRPr>
          </a:p>
          <a:p>
            <a:r>
              <a:rPr lang="es-ES" sz="1600" dirty="0" smtClean="0">
                <a:latin typeface="Times New Roman" pitchFamily="18" charset="0"/>
                <a:cs typeface="Times New Roman" pitchFamily="18" charset="0"/>
              </a:rPr>
              <a:t>Al cloro (</a:t>
            </a:r>
            <a:r>
              <a:rPr lang="es-ES" sz="1600" baseline="30000" dirty="0" smtClean="0">
                <a:latin typeface="Times New Roman" pitchFamily="18" charset="0"/>
                <a:cs typeface="Times New Roman" pitchFamily="18" charset="0"/>
              </a:rPr>
              <a:t>17</a:t>
            </a:r>
            <a:r>
              <a:rPr lang="es-ES" sz="1600" dirty="0" smtClean="0">
                <a:latin typeface="Times New Roman" pitchFamily="18" charset="0"/>
                <a:cs typeface="Times New Roman" pitchFamily="18" charset="0"/>
              </a:rPr>
              <a:t>Cl) le falta un electrón para cerrar la capa (ls</a:t>
            </a:r>
            <a:r>
              <a:rPr lang="es-ES" sz="1600" baseline="30000" dirty="0" smtClean="0">
                <a:latin typeface="Times New Roman" pitchFamily="18" charset="0"/>
                <a:cs typeface="Times New Roman" pitchFamily="18" charset="0"/>
              </a:rPr>
              <a:t>2 </a:t>
            </a:r>
            <a:r>
              <a:rPr lang="es-ES" sz="1600" dirty="0" smtClean="0">
                <a:latin typeface="Times New Roman" pitchFamily="18" charset="0"/>
                <a:cs typeface="Times New Roman" pitchFamily="18" charset="0"/>
              </a:rPr>
              <a:t>2s</a:t>
            </a:r>
            <a:r>
              <a:rPr lang="es-ES" sz="1600" baseline="30000" dirty="0" smtClean="0">
                <a:latin typeface="Times New Roman" pitchFamily="18" charset="0"/>
                <a:cs typeface="Times New Roman" pitchFamily="18" charset="0"/>
              </a:rPr>
              <a:t>2 </a:t>
            </a:r>
            <a:r>
              <a:rPr lang="es-ES" sz="1600" dirty="0" smtClean="0">
                <a:latin typeface="Times New Roman" pitchFamily="18" charset="0"/>
                <a:cs typeface="Times New Roman" pitchFamily="18" charset="0"/>
              </a:rPr>
              <a:t>2p</a:t>
            </a:r>
            <a:r>
              <a:rPr lang="es-ES" sz="1600" baseline="30000" dirty="0" smtClean="0">
                <a:latin typeface="Times New Roman" pitchFamily="18" charset="0"/>
                <a:cs typeface="Times New Roman" pitchFamily="18" charset="0"/>
              </a:rPr>
              <a:t>6 </a:t>
            </a:r>
            <a:r>
              <a:rPr lang="es-ES" sz="1600" dirty="0" smtClean="0">
                <a:latin typeface="Times New Roman" pitchFamily="18" charset="0"/>
                <a:cs typeface="Times New Roman" pitchFamily="18" charset="0"/>
              </a:rPr>
              <a:t>3s</a:t>
            </a:r>
            <a:r>
              <a:rPr lang="es-ES" sz="1600" baseline="30000" dirty="0" smtClean="0">
                <a:latin typeface="Times New Roman" pitchFamily="18" charset="0"/>
                <a:cs typeface="Times New Roman" pitchFamily="18" charset="0"/>
              </a:rPr>
              <a:t>2 </a:t>
            </a:r>
            <a:r>
              <a:rPr lang="es-ES" sz="1600" dirty="0" smtClean="0">
                <a:latin typeface="Times New Roman" pitchFamily="18" charset="0"/>
                <a:cs typeface="Times New Roman" pitchFamily="18" charset="0"/>
              </a:rPr>
              <a:t>3p</a:t>
            </a:r>
            <a:r>
              <a:rPr lang="es-ES" sz="1600" baseline="30000" dirty="0" smtClean="0">
                <a:latin typeface="Times New Roman" pitchFamily="18" charset="0"/>
                <a:cs typeface="Times New Roman" pitchFamily="18" charset="0"/>
              </a:rPr>
              <a:t>5</a:t>
            </a:r>
            <a:r>
              <a:rPr lang="es-ES" sz="1600" dirty="0" smtClean="0">
                <a:latin typeface="Times New Roman" pitchFamily="18" charset="0"/>
                <a:cs typeface="Times New Roman" pitchFamily="18" charset="0"/>
              </a:rPr>
              <a:t> = [Ar]</a:t>
            </a:r>
            <a:r>
              <a:rPr lang="es-ES" sz="1600" b="1" dirty="0" smtClean="0">
                <a:solidFill>
                  <a:srgbClr val="2212EE"/>
                </a:solidFill>
                <a:latin typeface="Times New Roman" pitchFamily="18" charset="0"/>
                <a:cs typeface="Times New Roman" pitchFamily="18" charset="0"/>
              </a:rPr>
              <a:t>-3p</a:t>
            </a:r>
            <a:r>
              <a:rPr lang="es-ES" sz="1600" dirty="0" smtClean="0">
                <a:latin typeface="Times New Roman" pitchFamily="18" charset="0"/>
                <a:cs typeface="Times New Roman" pitchFamily="18" charset="0"/>
              </a:rPr>
              <a:t>), por lo que al unirle un electrón formando el ion negativo de cloro Cl</a:t>
            </a:r>
            <a:r>
              <a:rPr lang="es-ES" sz="1600" baseline="30000" dirty="0" smtClean="0">
                <a:latin typeface="Times New Roman" pitchFamily="18" charset="0"/>
                <a:cs typeface="Times New Roman" pitchFamily="18" charset="0"/>
                <a:sym typeface="Symbol"/>
              </a:rPr>
              <a:t></a:t>
            </a:r>
            <a:r>
              <a:rPr lang="es-ES" sz="1600" dirty="0" smtClean="0">
                <a:latin typeface="Times New Roman" pitchFamily="18" charset="0"/>
                <a:cs typeface="Times New Roman" pitchFamily="18" charset="0"/>
              </a:rPr>
              <a:t> entrega la llamada </a:t>
            </a:r>
            <a:r>
              <a:rPr lang="es-ES" sz="1600" b="1" dirty="0" smtClean="0">
                <a:solidFill>
                  <a:srgbClr val="2212EE"/>
                </a:solidFill>
                <a:latin typeface="Times New Roman" pitchFamily="18" charset="0"/>
                <a:cs typeface="Times New Roman" pitchFamily="18" charset="0"/>
              </a:rPr>
              <a:t>energía de afinidad electrónica </a:t>
            </a:r>
            <a:r>
              <a:rPr lang="es-ES" sz="1600" dirty="0" smtClean="0">
                <a:latin typeface="Times New Roman" pitchFamily="18" charset="0"/>
                <a:cs typeface="Times New Roman" pitchFamily="18" charset="0"/>
              </a:rPr>
              <a:t>= 3.61 eV. </a:t>
            </a:r>
          </a:p>
        </p:txBody>
      </p:sp>
      <p:sp>
        <p:nvSpPr>
          <p:cNvPr id="6" name="Title 1">
            <a:extLst>
              <a:ext uri="{FF2B5EF4-FFF2-40B4-BE49-F238E27FC236}">
                <a16:creationId xmlns:a16="http://schemas.microsoft.com/office/drawing/2014/main" xmlns="" id="{F61E6EC9-6CA4-421B-9C13-7B6C60105101}"/>
              </a:ext>
            </a:extLst>
          </p:cNvPr>
          <p:cNvSpPr txBox="1">
            <a:spLocks/>
          </p:cNvSpPr>
          <p:nvPr/>
        </p:nvSpPr>
        <p:spPr>
          <a:xfrm>
            <a:off x="7940702" y="1058786"/>
            <a:ext cx="2415941" cy="4537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2000" b="1" i="1" dirty="0" smtClean="0">
                <a:latin typeface="Times New Roman" pitchFamily="18" charset="0"/>
                <a:cs typeface="Times New Roman" pitchFamily="18" charset="0"/>
              </a:rPr>
              <a:t>Enlace Covalente. </a:t>
            </a:r>
            <a:endParaRPr lang="en-US" sz="2000" b="1" i="1"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a:srcRect l="7782" t="10206" r="4975" b="6865"/>
          <a:stretch>
            <a:fillRect/>
          </a:stretch>
        </p:blipFill>
        <p:spPr bwMode="auto">
          <a:xfrm>
            <a:off x="6198669" y="5404585"/>
            <a:ext cx="2492943" cy="1453415"/>
          </a:xfrm>
          <a:prstGeom prst="rect">
            <a:avLst/>
          </a:prstGeom>
          <a:noFill/>
          <a:ln w="9525">
            <a:noFill/>
            <a:miter lim="800000"/>
            <a:headEnd/>
            <a:tailEnd/>
          </a:ln>
          <a:effectLst/>
        </p:spPr>
      </p:pic>
      <p:grpSp>
        <p:nvGrpSpPr>
          <p:cNvPr id="11" name="Group 10"/>
          <p:cNvGrpSpPr/>
          <p:nvPr/>
        </p:nvGrpSpPr>
        <p:grpSpPr>
          <a:xfrm>
            <a:off x="385010" y="5351646"/>
            <a:ext cx="2656573" cy="1506354"/>
            <a:chOff x="1289785" y="5351646"/>
            <a:chExt cx="2656573" cy="1506354"/>
          </a:xfrm>
        </p:grpSpPr>
        <p:pic>
          <p:nvPicPr>
            <p:cNvPr id="9" name="Picture 1"/>
            <p:cNvPicPr>
              <a:picLocks noChangeAspect="1" noChangeArrowheads="1"/>
            </p:cNvPicPr>
            <p:nvPr/>
          </p:nvPicPr>
          <p:blipFill>
            <a:blip r:embed="rId3"/>
            <a:srcRect l="14409" t="1668" r="19811" b="63110"/>
            <a:stretch>
              <a:fillRect/>
            </a:stretch>
          </p:blipFill>
          <p:spPr bwMode="auto">
            <a:xfrm>
              <a:off x="1289785" y="5351646"/>
              <a:ext cx="2656573" cy="1506354"/>
            </a:xfrm>
            <a:prstGeom prst="rect">
              <a:avLst/>
            </a:prstGeom>
            <a:noFill/>
            <a:ln w="9525">
              <a:noFill/>
              <a:miter lim="800000"/>
              <a:headEnd/>
              <a:tailEnd/>
            </a:ln>
            <a:effectLst/>
          </p:spPr>
        </p:pic>
        <p:sp>
          <p:nvSpPr>
            <p:cNvPr id="10" name="TextBox 9"/>
            <p:cNvSpPr txBox="1"/>
            <p:nvPr/>
          </p:nvSpPr>
          <p:spPr>
            <a:xfrm>
              <a:off x="1520791" y="6400804"/>
              <a:ext cx="344966" cy="246221"/>
            </a:xfrm>
            <a:prstGeom prst="rect">
              <a:avLst/>
            </a:prstGeom>
            <a:solidFill>
              <a:schemeClr val="bg1"/>
            </a:solidFill>
          </p:spPr>
          <p:txBody>
            <a:bodyPr wrap="none" lIns="91440" tIns="0" rIns="91440" bIns="0" rtlCol="0">
              <a:spAutoFit/>
            </a:bodyPr>
            <a:lstStyle/>
            <a:p>
              <a:r>
                <a:rPr lang="es-UY" sz="1600" b="1" dirty="0" smtClean="0"/>
                <a:t>K</a:t>
              </a:r>
              <a:endParaRPr lang="en-US" sz="1600" b="1" dirty="0"/>
            </a:p>
          </p:txBody>
        </p:sp>
      </p:grpSp>
      <p:sp>
        <p:nvSpPr>
          <p:cNvPr id="12" name="Rectangle 11"/>
          <p:cNvSpPr/>
          <p:nvPr/>
        </p:nvSpPr>
        <p:spPr>
          <a:xfrm>
            <a:off x="6102418" y="1550304"/>
            <a:ext cx="5342020" cy="3924151"/>
          </a:xfrm>
          <a:prstGeom prst="rect">
            <a:avLst/>
          </a:prstGeom>
        </p:spPr>
        <p:txBody>
          <a:bodyPr wrap="square">
            <a:spAutoFit/>
          </a:bodyPr>
          <a:lstStyle/>
          <a:p>
            <a:r>
              <a:rPr lang="es-UY" sz="1600" dirty="0" smtClean="0">
                <a:latin typeface="Times New Roman" pitchFamily="18" charset="0"/>
                <a:cs typeface="Times New Roman" pitchFamily="18" charset="0"/>
              </a:rPr>
              <a:t>Este tipo de enlace molecular, basado en electrones compartidos y es el frecuente entre átomos del mismo elemento. </a:t>
            </a:r>
          </a:p>
          <a:p>
            <a:endParaRPr lang="es-UY" sz="800" dirty="0" smtClean="0">
              <a:latin typeface="Times New Roman" pitchFamily="18" charset="0"/>
              <a:cs typeface="Times New Roman" pitchFamily="18" charset="0"/>
            </a:endParaRPr>
          </a:p>
          <a:p>
            <a:r>
              <a:rPr lang="es-UY" sz="1600" dirty="0" smtClean="0">
                <a:latin typeface="Times New Roman" pitchFamily="18" charset="0"/>
                <a:cs typeface="Times New Roman" pitchFamily="18" charset="0"/>
              </a:rPr>
              <a:t>Vimos el ejemplo de una molécula de hidrógeno, H2</a:t>
            </a:r>
          </a:p>
          <a:p>
            <a:endParaRPr lang="es-UY" sz="800" i="1" dirty="0" smtClean="0">
              <a:latin typeface="Times New Roman" pitchFamily="18" charset="0"/>
              <a:cs typeface="Times New Roman" pitchFamily="18" charset="0"/>
            </a:endParaRPr>
          </a:p>
          <a:p>
            <a:r>
              <a:rPr lang="es-UY" sz="1600" dirty="0" smtClean="0">
                <a:latin typeface="Times New Roman" pitchFamily="18" charset="0"/>
                <a:cs typeface="Times New Roman" pitchFamily="18" charset="0"/>
              </a:rPr>
              <a:t>Al electrón individual del hidrógeno atómico le gustaría adquirir un socio que llenase la capa l s y, por consiguiente, el electrón de un átomo de H puede considerarse como si formase una pareja con el otro electrón de la misma capa. </a:t>
            </a:r>
          </a:p>
          <a:p>
            <a:r>
              <a:rPr lang="es-UY" sz="800" dirty="0" smtClean="0">
                <a:latin typeface="Times New Roman" pitchFamily="18" charset="0"/>
                <a:cs typeface="Times New Roman" pitchFamily="18" charset="0"/>
              </a:rPr>
              <a:t/>
            </a:r>
            <a:br>
              <a:rPr lang="es-UY" sz="800" dirty="0" smtClean="0">
                <a:latin typeface="Times New Roman" pitchFamily="18" charset="0"/>
                <a:cs typeface="Times New Roman" pitchFamily="18" charset="0"/>
              </a:rPr>
            </a:br>
            <a:r>
              <a:rPr lang="es-UY" sz="1600" dirty="0" smtClean="0">
                <a:latin typeface="Times New Roman" pitchFamily="18" charset="0"/>
                <a:cs typeface="Times New Roman" pitchFamily="18" charset="0"/>
              </a:rPr>
              <a:t>Podemos ver este enlace como si se originara de ambos protones compartiendo a los dos electrones. </a:t>
            </a:r>
          </a:p>
          <a:p>
            <a:r>
              <a:rPr lang="es-UY" sz="1600" dirty="0" smtClean="0">
                <a:latin typeface="Times New Roman" pitchFamily="18" charset="0"/>
                <a:cs typeface="Times New Roman" pitchFamily="18" charset="0"/>
              </a:rPr>
              <a:t>Los electrones no "pertenecen“ a ningún protón. </a:t>
            </a:r>
          </a:p>
          <a:p>
            <a:r>
              <a:rPr lang="es-UY" sz="1600" dirty="0" smtClean="0">
                <a:latin typeface="Times New Roman" pitchFamily="18" charset="0"/>
                <a:cs typeface="Times New Roman" pitchFamily="18" charset="0"/>
              </a:rPr>
              <a:t>En efecto, cada protón atrae al par de electrones, y esta atracción es suficiente para vencer la repulsión de Coulomb de los protones</a:t>
            </a:r>
            <a:r>
              <a:rPr lang="es-UY" sz="1700" dirty="0" smtClean="0">
                <a:latin typeface="Times New Roman" pitchFamily="18" charset="0"/>
                <a:cs typeface="Times New Roman" pitchFamily="18" charset="0"/>
              </a:rPr>
              <a:t>. </a:t>
            </a:r>
            <a:r>
              <a:rPr lang="es-UY" sz="1700" i="1" dirty="0" smtClean="0">
                <a:latin typeface="Times New Roman" pitchFamily="18" charset="0"/>
                <a:cs typeface="Times New Roman" pitchFamily="18" charset="0"/>
              </a:rPr>
              <a:t>. </a:t>
            </a:r>
          </a:p>
        </p:txBody>
      </p:sp>
      <p:cxnSp>
        <p:nvCxnSpPr>
          <p:cNvPr id="14" name="Straight Connector 13"/>
          <p:cNvCxnSpPr/>
          <p:nvPr/>
        </p:nvCxnSpPr>
        <p:spPr>
          <a:xfrm rot="5400000">
            <a:off x="3005487" y="3818823"/>
            <a:ext cx="607835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794282" y="5230590"/>
            <a:ext cx="2727157" cy="1569660"/>
          </a:xfrm>
          <a:prstGeom prst="rect">
            <a:avLst/>
          </a:prstGeom>
        </p:spPr>
        <p:txBody>
          <a:bodyPr wrap="square">
            <a:spAutoFit/>
          </a:bodyPr>
          <a:lstStyle/>
          <a:p>
            <a:r>
              <a:rPr lang="es-UY" sz="1600" dirty="0" smtClean="0">
                <a:latin typeface="Times New Roman" pitchFamily="18" charset="0"/>
                <a:cs typeface="Times New Roman" pitchFamily="18" charset="0"/>
              </a:rPr>
              <a:t>Se mide que la separación entre los dos protones es de </a:t>
            </a:r>
            <a:r>
              <a:rPr lang="es-UY" sz="1600" b="1" dirty="0" smtClean="0">
                <a:latin typeface="Times New Roman" pitchFamily="18" charset="0"/>
                <a:cs typeface="Times New Roman" pitchFamily="18" charset="0"/>
              </a:rPr>
              <a:t>0.74</a:t>
            </a:r>
            <a:r>
              <a:rPr lang="es-UY" sz="1600" dirty="0" smtClean="0">
                <a:latin typeface="Times New Roman" pitchFamily="18" charset="0"/>
                <a:cs typeface="Times New Roman" pitchFamily="18" charset="0"/>
              </a:rPr>
              <a:t> </a:t>
            </a:r>
            <a:r>
              <a:rPr lang="es-UY" sz="1600" dirty="0" smtClean="0">
                <a:cs typeface="Times New Roman"/>
              </a:rPr>
              <a:t>Å</a:t>
            </a:r>
            <a:r>
              <a:rPr lang="es-UY" sz="1600" dirty="0" smtClean="0">
                <a:latin typeface="Times New Roman" pitchFamily="18" charset="0"/>
                <a:cs typeface="Times New Roman" pitchFamily="18" charset="0"/>
              </a:rPr>
              <a:t>, </a:t>
            </a:r>
            <a:r>
              <a:rPr lang="es-UY" sz="1600" dirty="0" err="1" smtClean="0">
                <a:latin typeface="Times New Roman" pitchFamily="18" charset="0"/>
                <a:cs typeface="Times New Roman" pitchFamily="18" charset="0"/>
              </a:rPr>
              <a:t>i.e.</a:t>
            </a:r>
            <a:r>
              <a:rPr lang="es-UY" sz="1600" dirty="0" smtClean="0">
                <a:latin typeface="Times New Roman" pitchFamily="18" charset="0"/>
                <a:cs typeface="Times New Roman" pitchFamily="18" charset="0"/>
              </a:rPr>
              <a:t> comparable al radio de la órbita electrónica más baja del hidrógeno atómico, </a:t>
            </a:r>
            <a:r>
              <a:rPr lang="es-UY" sz="1600" b="1" dirty="0" smtClean="0">
                <a:latin typeface="Times New Roman" pitchFamily="18" charset="0"/>
                <a:cs typeface="Times New Roman" pitchFamily="18" charset="0"/>
              </a:rPr>
              <a:t>0.53</a:t>
            </a:r>
            <a:r>
              <a:rPr lang="es-UY" sz="1600" dirty="0" smtClean="0">
                <a:latin typeface="Times New Roman" pitchFamily="18" charset="0"/>
                <a:cs typeface="Times New Roman" pitchFamily="18" charset="0"/>
              </a:rPr>
              <a:t> </a:t>
            </a:r>
            <a:r>
              <a:rPr lang="es-UY" sz="1600" dirty="0" smtClean="0">
                <a:cs typeface="Times New Roman"/>
              </a:rPr>
              <a:t>Å</a:t>
            </a:r>
            <a:r>
              <a:rPr lang="es-UY" sz="1600" i="1" dirty="0" smtClean="0">
                <a:latin typeface="Times New Roman" pitchFamily="18" charset="0"/>
                <a:cs typeface="Times New Roman" pitchFamily="18" charset="0"/>
              </a:rPr>
              <a:t>. </a:t>
            </a:r>
          </a:p>
        </p:txBody>
      </p:sp>
      <p:sp>
        <p:nvSpPr>
          <p:cNvPr id="16" name="Rectangle 15"/>
          <p:cNvSpPr/>
          <p:nvPr/>
        </p:nvSpPr>
        <p:spPr>
          <a:xfrm>
            <a:off x="3076875" y="5329273"/>
            <a:ext cx="2910038" cy="1569660"/>
          </a:xfrm>
          <a:prstGeom prst="rect">
            <a:avLst/>
          </a:prstGeom>
        </p:spPr>
        <p:txBody>
          <a:bodyPr wrap="square">
            <a:spAutoFit/>
          </a:bodyPr>
          <a:lstStyle/>
          <a:p>
            <a:r>
              <a:rPr lang="es-UY" sz="1600" dirty="0" smtClean="0">
                <a:latin typeface="Times New Roman" pitchFamily="18" charset="0"/>
                <a:cs typeface="Times New Roman" pitchFamily="18" charset="0"/>
              </a:rPr>
              <a:t>Experimentalmente se encuentra que los iones en </a:t>
            </a:r>
            <a:r>
              <a:rPr lang="es-UY" sz="1600" dirty="0" err="1" smtClean="0">
                <a:latin typeface="Times New Roman" pitchFamily="18" charset="0"/>
                <a:cs typeface="Times New Roman" pitchFamily="18" charset="0"/>
              </a:rPr>
              <a:t>KCl</a:t>
            </a:r>
            <a:r>
              <a:rPr lang="es-UY" sz="1600" dirty="0" smtClean="0">
                <a:latin typeface="Times New Roman" pitchFamily="18" charset="0"/>
                <a:cs typeface="Times New Roman" pitchFamily="18" charset="0"/>
              </a:rPr>
              <a:t> están separados por una distancia de </a:t>
            </a:r>
            <a:r>
              <a:rPr lang="es-UY" sz="1600" i="1" dirty="0" smtClean="0">
                <a:latin typeface="Times New Roman" pitchFamily="18" charset="0"/>
                <a:cs typeface="Times New Roman" pitchFamily="18" charset="0"/>
              </a:rPr>
              <a:t>r</a:t>
            </a:r>
            <a:r>
              <a:rPr lang="es-UY" sz="1600" baseline="-25000" dirty="0" smtClean="0">
                <a:latin typeface="Times New Roman" pitchFamily="18" charset="0"/>
                <a:cs typeface="Times New Roman" pitchFamily="18" charset="0"/>
              </a:rPr>
              <a:t>0</a:t>
            </a:r>
            <a:r>
              <a:rPr lang="es-UY" sz="1600" dirty="0" smtClean="0">
                <a:latin typeface="Times New Roman" pitchFamily="18" charset="0"/>
                <a:cs typeface="Times New Roman" pitchFamily="18" charset="0"/>
              </a:rPr>
              <a:t> = 2.67 </a:t>
            </a:r>
            <a:r>
              <a:rPr lang="es-UY" sz="1600" dirty="0" smtClean="0">
                <a:cs typeface="Times New Roman"/>
              </a:rPr>
              <a:t>Å.</a:t>
            </a:r>
          </a:p>
          <a:p>
            <a:r>
              <a:rPr lang="es-UY" sz="1600" dirty="0" smtClean="0">
                <a:latin typeface="Times New Roman" pitchFamily="18" charset="0"/>
                <a:cs typeface="Times New Roman"/>
              </a:rPr>
              <a:t>No hay un solapamiento importante.</a:t>
            </a:r>
            <a:r>
              <a:rPr lang="es-UY" sz="1600" dirty="0" smtClean="0">
                <a:latin typeface="Times New Roman" pitchFamily="18" charset="0"/>
                <a:cs typeface="Times New Roman" pitchFamily="18" charset="0"/>
              </a:rPr>
              <a:t> </a:t>
            </a:r>
            <a:endParaRPr lang="en-US" sz="1600" dirty="0"/>
          </a:p>
        </p:txBody>
      </p:sp>
    </p:spTree>
    <p:extLst>
      <p:ext uri="{BB962C8B-B14F-4D97-AF65-F5344CB8AC3E}">
        <p14:creationId xmlns:p14="http://schemas.microsoft.com/office/powerpoint/2010/main" xmlns="" val="67628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blinds(horizontal)">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heckerboard(across)">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Effect transition="in" filter="blinds(horizontal)">
                                      <p:cBhvr>
                                        <p:cTn id="47" dur="500"/>
                                        <p:tgtEl>
                                          <p:spTgt spid="1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
                                            <p:txEl>
                                              <p:pRg st="1" end="1"/>
                                            </p:txEl>
                                          </p:spTgt>
                                        </p:tgtEl>
                                        <p:attrNameLst>
                                          <p:attrName>style.visibility</p:attrName>
                                        </p:attrNameLst>
                                      </p:cBhvr>
                                      <p:to>
                                        <p:strVal val="visible"/>
                                      </p:to>
                                    </p:set>
                                    <p:animEffect transition="in" filter="blinds(horizontal)">
                                      <p:cBhvr>
                                        <p:cTn id="52" dur="500"/>
                                        <p:tgtEl>
                                          <p:spTgt spid="1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blinds(horizontal)">
                                      <p:cBhvr>
                                        <p:cTn id="57" dur="500"/>
                                        <p:tgtEl>
                                          <p:spTgt spid="1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2">
                                            <p:txEl>
                                              <p:pRg st="2" end="2"/>
                                            </p:txEl>
                                          </p:spTgt>
                                        </p:tgtEl>
                                        <p:attrNameLst>
                                          <p:attrName>style.visibility</p:attrName>
                                        </p:attrNameLst>
                                      </p:cBhvr>
                                      <p:to>
                                        <p:strVal val="visible"/>
                                      </p:to>
                                    </p:set>
                                    <p:animEffect transition="in" filter="blinds(horizontal)">
                                      <p:cBhvr>
                                        <p:cTn id="62" dur="500"/>
                                        <p:tgtEl>
                                          <p:spTgt spid="12">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2">
                                            <p:txEl>
                                              <p:pRg st="4" end="4"/>
                                            </p:txEl>
                                          </p:spTgt>
                                        </p:tgtEl>
                                        <p:attrNameLst>
                                          <p:attrName>style.visibility</p:attrName>
                                        </p:attrNameLst>
                                      </p:cBhvr>
                                      <p:to>
                                        <p:strVal val="visible"/>
                                      </p:to>
                                    </p:set>
                                    <p:animEffect transition="in" filter="blinds(horizontal)">
                                      <p:cBhvr>
                                        <p:cTn id="67" dur="500"/>
                                        <p:tgtEl>
                                          <p:spTgt spid="12">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2">
                                            <p:txEl>
                                              <p:pRg st="5" end="5"/>
                                            </p:txEl>
                                          </p:spTgt>
                                        </p:tgtEl>
                                        <p:attrNameLst>
                                          <p:attrName>style.visibility</p:attrName>
                                        </p:attrNameLst>
                                      </p:cBhvr>
                                      <p:to>
                                        <p:strVal val="visible"/>
                                      </p:to>
                                    </p:set>
                                    <p:animEffect transition="in" filter="blinds(horizontal)">
                                      <p:cBhvr>
                                        <p:cTn id="72" dur="500"/>
                                        <p:tgtEl>
                                          <p:spTgt spid="12">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2">
                                            <p:txEl>
                                              <p:pRg st="6" end="6"/>
                                            </p:txEl>
                                          </p:spTgt>
                                        </p:tgtEl>
                                        <p:attrNameLst>
                                          <p:attrName>style.visibility</p:attrName>
                                        </p:attrNameLst>
                                      </p:cBhvr>
                                      <p:to>
                                        <p:strVal val="visible"/>
                                      </p:to>
                                    </p:set>
                                    <p:animEffect transition="in" filter="blinds(horizontal)">
                                      <p:cBhvr>
                                        <p:cTn id="77" dur="500"/>
                                        <p:tgtEl>
                                          <p:spTgt spid="12">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2">
                                            <p:txEl>
                                              <p:pRg st="7" end="7"/>
                                            </p:txEl>
                                          </p:spTgt>
                                        </p:tgtEl>
                                        <p:attrNameLst>
                                          <p:attrName>style.visibility</p:attrName>
                                        </p:attrNameLst>
                                      </p:cBhvr>
                                      <p:to>
                                        <p:strVal val="visible"/>
                                      </p:to>
                                    </p:set>
                                    <p:animEffect transition="in" filter="blinds(horizontal)">
                                      <p:cBhvr>
                                        <p:cTn id="82" dur="500"/>
                                        <p:tgtEl>
                                          <p:spTgt spid="12">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box(in)">
                                      <p:cBhvr>
                                        <p:cTn id="87" dur="500"/>
                                        <p:tgtEl>
                                          <p:spTgt spid="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blinds(horizontal)">
                                      <p:cBhvr>
                                        <p:cTn id="9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P spid="12" grpId="0" build="p"/>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952" r="1158" b="62249"/>
          <a:stretch>
            <a:fillRect/>
          </a:stretch>
        </p:blipFill>
        <p:spPr bwMode="auto">
          <a:xfrm>
            <a:off x="1472665" y="614970"/>
            <a:ext cx="7315200" cy="1887598"/>
          </a:xfrm>
          <a:prstGeom prst="rect">
            <a:avLst/>
          </a:prstGeom>
          <a:noFill/>
          <a:ln w="9525">
            <a:noFill/>
            <a:miter lim="800000"/>
            <a:headEnd/>
            <a:tailEnd/>
          </a:ln>
          <a:effectLst/>
        </p:spPr>
      </p:pic>
      <p:pic>
        <p:nvPicPr>
          <p:cNvPr id="3" name="Picture 2"/>
          <p:cNvPicPr>
            <a:picLocks noChangeAspect="1" noChangeArrowheads="1"/>
          </p:cNvPicPr>
          <p:nvPr/>
        </p:nvPicPr>
        <p:blipFill>
          <a:blip r:embed="rId2"/>
          <a:srcRect l="2952" t="44874" r="1158" b="46464"/>
          <a:stretch>
            <a:fillRect/>
          </a:stretch>
        </p:blipFill>
        <p:spPr bwMode="auto">
          <a:xfrm>
            <a:off x="1472665" y="2858703"/>
            <a:ext cx="7315200" cy="433137"/>
          </a:xfrm>
          <a:prstGeom prst="rect">
            <a:avLst/>
          </a:prstGeom>
          <a:noFill/>
          <a:ln w="9525">
            <a:noFill/>
            <a:miter lim="800000"/>
            <a:headEnd/>
            <a:tailEnd/>
          </a:ln>
          <a:effectLst/>
        </p:spPr>
      </p:pic>
      <p:pic>
        <p:nvPicPr>
          <p:cNvPr id="4" name="Picture 3"/>
          <p:cNvPicPr>
            <a:picLocks noChangeAspect="1" noChangeArrowheads="1"/>
          </p:cNvPicPr>
          <p:nvPr/>
        </p:nvPicPr>
        <p:blipFill>
          <a:blip r:embed="rId2"/>
          <a:srcRect l="2952" t="60659" r="1158" b="22016"/>
          <a:stretch>
            <a:fillRect/>
          </a:stretch>
        </p:blipFill>
        <p:spPr bwMode="auto">
          <a:xfrm>
            <a:off x="1472665" y="3647975"/>
            <a:ext cx="7315200" cy="866273"/>
          </a:xfrm>
          <a:prstGeom prst="rect">
            <a:avLst/>
          </a:prstGeom>
          <a:noFill/>
          <a:ln w="9525">
            <a:noFill/>
            <a:miter lim="800000"/>
            <a:headEnd/>
            <a:tailEnd/>
          </a:ln>
          <a:effectLst/>
        </p:spPr>
      </p:pic>
      <p:pic>
        <p:nvPicPr>
          <p:cNvPr id="5" name="Picture 4"/>
          <p:cNvPicPr>
            <a:picLocks noChangeAspect="1" noChangeArrowheads="1"/>
          </p:cNvPicPr>
          <p:nvPr/>
        </p:nvPicPr>
        <p:blipFill>
          <a:blip r:embed="rId2"/>
          <a:srcRect l="2952" t="77214" r="1158" b="4459"/>
          <a:stretch>
            <a:fillRect/>
          </a:stretch>
        </p:blipFill>
        <p:spPr bwMode="auto">
          <a:xfrm>
            <a:off x="1472665" y="4475747"/>
            <a:ext cx="7315200" cy="916383"/>
          </a:xfrm>
          <a:prstGeom prst="rect">
            <a:avLst/>
          </a:prstGeom>
          <a:noFill/>
          <a:ln w="9525">
            <a:noFill/>
            <a:miter lim="800000"/>
            <a:headEnd/>
            <a:tailEnd/>
          </a:ln>
          <a:effectLst/>
        </p:spPr>
      </p:pic>
      <p:pic>
        <p:nvPicPr>
          <p:cNvPr id="7" name="Picture 6"/>
          <p:cNvPicPr>
            <a:picLocks noChangeAspect="1" noChangeArrowheads="1"/>
          </p:cNvPicPr>
          <p:nvPr/>
        </p:nvPicPr>
        <p:blipFill>
          <a:blip r:embed="rId2">
            <a:duotone>
              <a:schemeClr val="accent6">
                <a:shade val="45000"/>
                <a:satMod val="135000"/>
              </a:schemeClr>
              <a:prstClr val="white"/>
            </a:duotone>
          </a:blip>
          <a:srcRect l="2952" t="36925" r="1158" b="55375"/>
          <a:stretch>
            <a:fillRect/>
          </a:stretch>
        </p:blipFill>
        <p:spPr bwMode="auto">
          <a:xfrm>
            <a:off x="1472666" y="2473692"/>
            <a:ext cx="7315200" cy="385011"/>
          </a:xfrm>
          <a:prstGeom prst="rect">
            <a:avLst/>
          </a:prstGeom>
          <a:noFill/>
          <a:ln w="9525">
            <a:noFill/>
            <a:miter lim="800000"/>
            <a:headEnd/>
            <a:tailEnd/>
          </a:ln>
          <a:effectLst/>
        </p:spPr>
      </p:pic>
      <p:pic>
        <p:nvPicPr>
          <p:cNvPr id="9" name="Picture 8"/>
          <p:cNvPicPr>
            <a:picLocks noChangeAspect="1" noChangeArrowheads="1"/>
          </p:cNvPicPr>
          <p:nvPr/>
        </p:nvPicPr>
        <p:blipFill>
          <a:blip r:embed="rId2">
            <a:duotone>
              <a:schemeClr val="accent6">
                <a:shade val="45000"/>
                <a:satMod val="135000"/>
              </a:schemeClr>
              <a:prstClr val="white"/>
            </a:duotone>
          </a:blip>
          <a:srcRect l="2952" t="52357" r="1158" b="38595"/>
          <a:stretch>
            <a:fillRect/>
          </a:stretch>
        </p:blipFill>
        <p:spPr bwMode="auto">
          <a:xfrm>
            <a:off x="1471062" y="3253339"/>
            <a:ext cx="7315200" cy="452387"/>
          </a:xfrm>
          <a:prstGeom prst="rect">
            <a:avLst/>
          </a:prstGeom>
          <a:noFill/>
          <a:ln w="9525">
            <a:noFill/>
            <a:miter lim="800000"/>
            <a:headEnd/>
            <a:tailEnd/>
          </a:ln>
          <a:effectLst/>
        </p:spPr>
      </p:pic>
      <p:sp>
        <p:nvSpPr>
          <p:cNvPr id="10" name="Rectangle 9"/>
          <p:cNvSpPr/>
          <p:nvPr/>
        </p:nvSpPr>
        <p:spPr>
          <a:xfrm>
            <a:off x="-1" y="5152275"/>
            <a:ext cx="10982425" cy="1600438"/>
          </a:xfrm>
          <a:prstGeom prst="rect">
            <a:avLst/>
          </a:prstGeom>
        </p:spPr>
        <p:txBody>
          <a:bodyPr wrap="square">
            <a:spAutoFit/>
          </a:bodyPr>
          <a:lstStyle/>
          <a:p>
            <a:r>
              <a:rPr lang="es-ES" b="1" dirty="0" smtClean="0">
                <a:solidFill>
                  <a:srgbClr val="0070C0"/>
                </a:solidFill>
              </a:rPr>
              <a:t>Ejercicio</a:t>
            </a:r>
          </a:p>
          <a:p>
            <a:pPr marL="342900" indent="-342900"/>
            <a:r>
              <a:rPr lang="es-ES" sz="1600" dirty="0" smtClean="0">
                <a:solidFill>
                  <a:srgbClr val="0070C0"/>
                </a:solidFill>
              </a:rPr>
              <a:t>a) Como discutimos en el Capítulo 6, el número cuántico principal, </a:t>
            </a:r>
            <a:r>
              <a:rPr lang="es-ES" sz="1600" i="1" dirty="0" smtClean="0">
                <a:solidFill>
                  <a:srgbClr val="0070C0"/>
                </a:solidFill>
              </a:rPr>
              <a:t>n</a:t>
            </a:r>
            <a:r>
              <a:rPr lang="es-ES" sz="1600" dirty="0" smtClean="0">
                <a:solidFill>
                  <a:srgbClr val="0070C0"/>
                </a:solidFill>
              </a:rPr>
              <a:t>, es el factor principal para determinar el tamaño de un átomo.</a:t>
            </a:r>
          </a:p>
          <a:p>
            <a:r>
              <a:rPr lang="es-ES" sz="1600" dirty="0" smtClean="0">
                <a:solidFill>
                  <a:srgbClr val="0070C0"/>
                </a:solidFill>
              </a:rPr>
              <a:t>Cabría esperar que el tamaño de una molécula que se forma acoplando un elemento con un electrón de valencia en la capa n a un elemento con una vacante en la capa n′ dependería de manera sistemática de los números cuánticos principales n y n′. </a:t>
            </a:r>
            <a:br>
              <a:rPr lang="es-ES" sz="1600" dirty="0" smtClean="0">
                <a:solidFill>
                  <a:srgbClr val="0070C0"/>
                </a:solidFill>
              </a:rPr>
            </a:br>
            <a:r>
              <a:rPr lang="es-ES" sz="1600" dirty="0" smtClean="0">
                <a:solidFill>
                  <a:srgbClr val="0070C0"/>
                </a:solidFill>
              </a:rPr>
              <a:t>Basándose en esta suposición, use los valores dados en la Tabla 9.5 para predecir las separaciones de equilibrio de </a:t>
            </a:r>
            <a:r>
              <a:rPr lang="es-ES" sz="1600" dirty="0" err="1" smtClean="0">
                <a:solidFill>
                  <a:srgbClr val="0070C0"/>
                </a:solidFill>
              </a:rPr>
              <a:t>LiF</a:t>
            </a:r>
            <a:r>
              <a:rPr lang="es-ES" sz="1600" dirty="0" smtClean="0">
                <a:solidFill>
                  <a:srgbClr val="0070C0"/>
                </a:solidFill>
              </a:rPr>
              <a:t> y </a:t>
            </a:r>
            <a:r>
              <a:rPr lang="es-ES" sz="1600" dirty="0" err="1" smtClean="0">
                <a:solidFill>
                  <a:srgbClr val="0070C0"/>
                </a:solidFill>
              </a:rPr>
              <a:t>NaBr</a:t>
            </a:r>
            <a:r>
              <a:rPr lang="es-ES" sz="1600" dirty="0" smtClean="0">
                <a:solidFill>
                  <a:srgbClr val="0070C0"/>
                </a:solidFill>
              </a:rPr>
              <a:t>.</a:t>
            </a:r>
          </a:p>
          <a:p>
            <a:r>
              <a:rPr lang="es-ES" sz="1600" dirty="0" smtClean="0">
                <a:solidFill>
                  <a:srgbClr val="0070C0"/>
                </a:solidFill>
              </a:rPr>
              <a:t>b) Calcule los errores relativos que se cometen con esta aproximación.</a:t>
            </a:r>
            <a:endParaRPr lang="en-US" sz="1600" dirty="0"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blinds(horizontal)">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blinds(horizontal)">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blinds(horizontal)">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blinds(horizontal)">
                                      <p:cBhvr>
                                        <p:cTn id="4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045694" y="1364550"/>
          <a:ext cx="3994485" cy="4741100"/>
        </p:xfrm>
        <a:graphic>
          <a:graphicData uri="http://schemas.openxmlformats.org/drawingml/2006/table">
            <a:tbl>
              <a:tblPr/>
              <a:tblGrid>
                <a:gridCol w="365761"/>
                <a:gridCol w="866273"/>
                <a:gridCol w="1029904"/>
                <a:gridCol w="1732547"/>
              </a:tblGrid>
              <a:tr h="371142">
                <a:tc>
                  <a:txBody>
                    <a:bodyPr/>
                    <a:lstStyle/>
                    <a:p>
                      <a:pPr algn="ctr"/>
                      <a:r>
                        <a:rPr lang="en-US" sz="1400" dirty="0"/>
                        <a:t>Z</a:t>
                      </a:r>
                    </a:p>
                  </a:txBody>
                  <a:tcPr marL="37114" marR="54125"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pPr algn="ctr"/>
                      <a:r>
                        <a:rPr lang="en-US" sz="1400" u="none" strike="noStrike">
                          <a:solidFill>
                            <a:srgbClr val="0645AD"/>
                          </a:solidFill>
                          <a:hlinkClick r:id="rId2" tooltip="Chemical element"/>
                        </a:rPr>
                        <a:t>Element</a:t>
                      </a:r>
                      <a:endParaRPr lang="en-US" sz="1400"/>
                    </a:p>
                  </a:txBody>
                  <a:tcPr marL="37114" marR="54125"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pPr algn="ctr"/>
                      <a:r>
                        <a:rPr lang="en-US" sz="1400" dirty="0"/>
                        <a:t>Name</a:t>
                      </a:r>
                    </a:p>
                  </a:txBody>
                  <a:tcPr marL="37114" marR="54125"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pPr algn="ctr"/>
                      <a:r>
                        <a:rPr lang="en-US" sz="1400" dirty="0"/>
                        <a:t>Electron affinity (</a:t>
                      </a:r>
                      <a:r>
                        <a:rPr lang="en-US" sz="1400" u="none" strike="noStrike" dirty="0" err="1">
                          <a:solidFill>
                            <a:srgbClr val="0645AD"/>
                          </a:solidFill>
                          <a:hlinkClick r:id="rId3" tooltip="Electronvolt"/>
                        </a:rPr>
                        <a:t>eV</a:t>
                      </a:r>
                      <a:r>
                        <a:rPr lang="en-US" sz="1400" dirty="0"/>
                        <a:t>)</a:t>
                      </a:r>
                    </a:p>
                  </a:txBody>
                  <a:tcPr marL="37114" marR="54125"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r>
              <a:tr h="259799">
                <a:tc>
                  <a:txBody>
                    <a:bodyPr/>
                    <a:lstStyle/>
                    <a:p>
                      <a:r>
                        <a:rPr lang="en-US" sz="1400" dirty="0"/>
                        <a:t>1</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baseline="30000" dirty="0"/>
                        <a:t>1</a:t>
                      </a:r>
                      <a:r>
                        <a:rPr lang="en-US" sz="1400" dirty="0"/>
                        <a:t>H</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a:solidFill>
                            <a:srgbClr val="0645AD"/>
                          </a:solidFill>
                          <a:hlinkClick r:id="rId4" tooltip="Hydrogen"/>
                        </a:rPr>
                        <a:t>Hydrogen</a:t>
                      </a:r>
                      <a:endParaRPr lang="en-US" sz="140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smtClean="0"/>
                        <a:t>0.754</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259799">
                <a:tc>
                  <a:txBody>
                    <a:bodyPr/>
                    <a:lstStyle/>
                    <a:p>
                      <a:r>
                        <a:rPr lang="en-US" sz="1400" dirty="0"/>
                        <a:t>2</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a:t>He</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dirty="0">
                          <a:solidFill>
                            <a:srgbClr val="0645AD"/>
                          </a:solidFill>
                          <a:hlinkClick r:id="rId5" tooltip="Helium"/>
                        </a:rPr>
                        <a:t>Helium</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a:t>-</a:t>
                      </a:r>
                      <a:r>
                        <a:rPr lang="en-US" sz="1400" dirty="0" smtClean="0"/>
                        <a:t>0.5</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259799">
                <a:tc>
                  <a:txBody>
                    <a:bodyPr/>
                    <a:lstStyle/>
                    <a:p>
                      <a:r>
                        <a:rPr lang="en-US" sz="1400"/>
                        <a:t>3</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a:t>Li</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dirty="0">
                          <a:solidFill>
                            <a:srgbClr val="0645AD"/>
                          </a:solidFill>
                          <a:hlinkClick r:id="rId6" tooltip="Lithium"/>
                        </a:rPr>
                        <a:t>Lithium</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smtClean="0"/>
                        <a:t>0.62</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148457">
                <a:tc>
                  <a:txBody>
                    <a:bodyPr/>
                    <a:lstStyle/>
                    <a:p>
                      <a:r>
                        <a:rPr lang="en-US" sz="1400"/>
                        <a:t>4</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a:t>Be</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dirty="0">
                          <a:solidFill>
                            <a:srgbClr val="0645AD"/>
                          </a:solidFill>
                          <a:hlinkClick r:id="rId7" tooltip="Beryllium"/>
                        </a:rPr>
                        <a:t>Beryllium</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a:t>-</a:t>
                      </a:r>
                      <a:r>
                        <a:rPr lang="en-US" sz="1400" dirty="0" smtClean="0"/>
                        <a:t>0.5</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259799">
                <a:tc>
                  <a:txBody>
                    <a:bodyPr/>
                    <a:lstStyle/>
                    <a:p>
                      <a:r>
                        <a:rPr lang="en-US" sz="1400"/>
                        <a:t>5</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a:t>B</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dirty="0">
                          <a:solidFill>
                            <a:srgbClr val="0645AD"/>
                          </a:solidFill>
                          <a:hlinkClick r:id="rId8" tooltip="Boron"/>
                        </a:rPr>
                        <a:t>Boron</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smtClean="0"/>
                        <a:t>0.28</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259799">
                <a:tc>
                  <a:txBody>
                    <a:bodyPr/>
                    <a:lstStyle/>
                    <a:p>
                      <a:r>
                        <a:rPr lang="en-US" sz="1400"/>
                        <a:t>6</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baseline="30000"/>
                        <a:t>12</a:t>
                      </a:r>
                      <a:r>
                        <a:rPr lang="en-US" sz="1400"/>
                        <a:t>C</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dirty="0">
                          <a:solidFill>
                            <a:srgbClr val="0645AD"/>
                          </a:solidFill>
                          <a:hlinkClick r:id="rId9" tooltip="Carbon"/>
                        </a:rPr>
                        <a:t>Carbon</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smtClean="0"/>
                        <a:t>1.26</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148457">
                <a:tc>
                  <a:txBody>
                    <a:bodyPr/>
                    <a:lstStyle/>
                    <a:p>
                      <a:r>
                        <a:rPr lang="en-US" sz="1400" dirty="0"/>
                        <a:t>7</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a:t>N</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dirty="0">
                          <a:solidFill>
                            <a:srgbClr val="0645AD"/>
                          </a:solidFill>
                          <a:hlinkClick r:id="rId10" tooltip="Nitrogen"/>
                        </a:rPr>
                        <a:t>Nitrogen</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a:t>-0.07</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259799">
                <a:tc>
                  <a:txBody>
                    <a:bodyPr/>
                    <a:lstStyle/>
                    <a:p>
                      <a:r>
                        <a:rPr lang="en-US" sz="1400"/>
                        <a:t>8</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baseline="30000"/>
                        <a:t>16</a:t>
                      </a:r>
                      <a:r>
                        <a:rPr lang="en-US" sz="1400"/>
                        <a:t>O</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dirty="0">
                          <a:solidFill>
                            <a:srgbClr val="0645AD"/>
                          </a:solidFill>
                          <a:hlinkClick r:id="rId11" tooltip="Oxygen"/>
                        </a:rPr>
                        <a:t>Oxygen</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smtClean="0"/>
                        <a:t>1.46</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259799">
                <a:tc>
                  <a:txBody>
                    <a:bodyPr/>
                    <a:lstStyle/>
                    <a:p>
                      <a:r>
                        <a:rPr lang="en-US" sz="1400" dirty="0"/>
                        <a:t>9</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a:t>F</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a:solidFill>
                            <a:srgbClr val="0645AD"/>
                          </a:solidFill>
                          <a:hlinkClick r:id="rId12" tooltip="Fluorine"/>
                        </a:rPr>
                        <a:t>Fluorine</a:t>
                      </a:r>
                      <a:endParaRPr lang="en-US" sz="140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smtClean="0"/>
                        <a:t>3.4</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148457">
                <a:tc>
                  <a:txBody>
                    <a:bodyPr/>
                    <a:lstStyle/>
                    <a:p>
                      <a:r>
                        <a:rPr lang="en-US" sz="1400"/>
                        <a:t>10</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a:t>Ne</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a:solidFill>
                            <a:srgbClr val="0645AD"/>
                          </a:solidFill>
                          <a:hlinkClick r:id="rId13" tooltip="Neon"/>
                        </a:rPr>
                        <a:t>Neon</a:t>
                      </a:r>
                      <a:endParaRPr lang="en-US" sz="140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a:t>-</a:t>
                      </a:r>
                      <a:r>
                        <a:rPr lang="en-US" sz="1400" dirty="0" smtClean="0"/>
                        <a:t>1.2</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259799">
                <a:tc>
                  <a:txBody>
                    <a:bodyPr/>
                    <a:lstStyle/>
                    <a:p>
                      <a:r>
                        <a:rPr lang="en-US" sz="1400"/>
                        <a:t>11</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a:t>Na</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a:solidFill>
                            <a:srgbClr val="0645AD"/>
                          </a:solidFill>
                          <a:hlinkClick r:id="rId14" tooltip="Sodium"/>
                        </a:rPr>
                        <a:t>Sodium</a:t>
                      </a:r>
                      <a:endParaRPr lang="en-US" sz="140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smtClean="0"/>
                        <a:t>0.55</a:t>
                      </a:r>
                      <a:r>
                        <a:rPr lang="en-US" sz="1400" baseline="0" dirty="0" smtClean="0"/>
                        <a:t> </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148457">
                <a:tc>
                  <a:txBody>
                    <a:bodyPr/>
                    <a:lstStyle/>
                    <a:p>
                      <a:r>
                        <a:rPr lang="en-US" sz="1400"/>
                        <a:t>12</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a:t>Mg</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a:solidFill>
                            <a:srgbClr val="0645AD"/>
                          </a:solidFill>
                          <a:hlinkClick r:id="rId15" tooltip="Magnesium"/>
                        </a:rPr>
                        <a:t>Magnesium</a:t>
                      </a:r>
                      <a:endParaRPr lang="en-US" sz="140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a:t>-</a:t>
                      </a:r>
                      <a:r>
                        <a:rPr lang="en-US" sz="1400" dirty="0" smtClean="0"/>
                        <a:t>0.4</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148457">
                <a:tc>
                  <a:txBody>
                    <a:bodyPr/>
                    <a:lstStyle/>
                    <a:p>
                      <a:r>
                        <a:rPr lang="en-US" sz="1400"/>
                        <a:t>13</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a:t>Al</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a:solidFill>
                            <a:srgbClr val="0645AD"/>
                          </a:solidFill>
                          <a:hlinkClick r:id="rId16" tooltip="Aluminium"/>
                        </a:rPr>
                        <a:t>Aluminium</a:t>
                      </a:r>
                      <a:endParaRPr lang="en-US" sz="140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smtClean="0"/>
                        <a:t>0.43</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259799">
                <a:tc>
                  <a:txBody>
                    <a:bodyPr/>
                    <a:lstStyle/>
                    <a:p>
                      <a:r>
                        <a:rPr lang="en-US" sz="1400"/>
                        <a:t>14</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a:t>Si</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a:solidFill>
                            <a:srgbClr val="0645AD"/>
                          </a:solidFill>
                          <a:hlinkClick r:id="rId17" tooltip="Silicon"/>
                        </a:rPr>
                        <a:t>Silicon</a:t>
                      </a:r>
                      <a:endParaRPr lang="en-US" sz="140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smtClean="0"/>
                        <a:t>1.39 </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259799">
                <a:tc>
                  <a:txBody>
                    <a:bodyPr/>
                    <a:lstStyle/>
                    <a:p>
                      <a:r>
                        <a:rPr lang="en-US" sz="1400"/>
                        <a:t>15</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a:t>P</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a:solidFill>
                            <a:srgbClr val="0645AD"/>
                          </a:solidFill>
                          <a:hlinkClick r:id="rId18" tooltip="Phosphorus"/>
                        </a:rPr>
                        <a:t>Phosphorus</a:t>
                      </a:r>
                      <a:endParaRPr lang="en-US" sz="140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smtClean="0"/>
                        <a:t>0.75</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259799">
                <a:tc>
                  <a:txBody>
                    <a:bodyPr/>
                    <a:lstStyle/>
                    <a:p>
                      <a:r>
                        <a:rPr lang="en-US" sz="1400"/>
                        <a:t>16</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baseline="30000"/>
                        <a:t>32</a:t>
                      </a:r>
                      <a:r>
                        <a:rPr lang="en-US" sz="1400"/>
                        <a:t>S</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a:solidFill>
                            <a:srgbClr val="0645AD"/>
                          </a:solidFill>
                          <a:hlinkClick r:id="rId19" tooltip="Sulfur"/>
                        </a:rPr>
                        <a:t>Sulfur</a:t>
                      </a:r>
                      <a:endParaRPr lang="en-US" sz="140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smtClean="0"/>
                        <a:t>2.08</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259799">
                <a:tc>
                  <a:txBody>
                    <a:bodyPr/>
                    <a:lstStyle/>
                    <a:p>
                      <a:r>
                        <a:rPr lang="en-US" sz="1400" dirty="0"/>
                        <a:t>17</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a:t>Cl</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a:solidFill>
                            <a:srgbClr val="0645AD"/>
                          </a:solidFill>
                          <a:hlinkClick r:id="rId20" tooltip="Chlorine"/>
                        </a:rPr>
                        <a:t>Chlorine</a:t>
                      </a:r>
                      <a:endParaRPr lang="en-US" sz="140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smtClean="0"/>
                        <a:t>3.61</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bl>
          </a:graphicData>
        </a:graphic>
      </p:graphicFrame>
      <p:sp>
        <p:nvSpPr>
          <p:cNvPr id="3" name="Rectangle 2"/>
          <p:cNvSpPr/>
          <p:nvPr/>
        </p:nvSpPr>
        <p:spPr>
          <a:xfrm>
            <a:off x="6882064" y="732663"/>
            <a:ext cx="5309936" cy="615553"/>
          </a:xfrm>
          <a:prstGeom prst="rect">
            <a:avLst/>
          </a:prstGeom>
        </p:spPr>
        <p:txBody>
          <a:bodyPr wrap="square">
            <a:spAutoFit/>
          </a:bodyPr>
          <a:lstStyle/>
          <a:p>
            <a:r>
              <a:rPr lang="es-ES" sz="1700" dirty="0" smtClean="0"/>
              <a:t>La afinidad electrónica para algunos elementos se muestra en la tabla:</a:t>
            </a:r>
            <a:endParaRPr lang="en-US" sz="1700" dirty="0"/>
          </a:p>
        </p:txBody>
      </p:sp>
      <p:sp>
        <p:nvSpPr>
          <p:cNvPr id="4" name="Rectangle 3"/>
          <p:cNvSpPr/>
          <p:nvPr/>
        </p:nvSpPr>
        <p:spPr>
          <a:xfrm>
            <a:off x="0" y="6056111"/>
            <a:ext cx="11704320" cy="877163"/>
          </a:xfrm>
          <a:prstGeom prst="rect">
            <a:avLst/>
          </a:prstGeom>
        </p:spPr>
        <p:txBody>
          <a:bodyPr wrap="square">
            <a:spAutoFit/>
          </a:bodyPr>
          <a:lstStyle/>
          <a:p>
            <a:r>
              <a:rPr lang="es-ES" sz="1700" dirty="0" smtClean="0">
                <a:solidFill>
                  <a:srgbClr val="FF0000"/>
                </a:solidFill>
              </a:rPr>
              <a:t>Las afinidades electrónicas negativas corresponden a aquellos casos en los que la captura de electrones requiere energía, es decir, cuando la captura puede ocurrir solo si el electrón que incide tiene una energía cinética lo suficientemente grande como para excitar una resonancia del sistema átomo-más-electrón.</a:t>
            </a:r>
            <a:endParaRPr lang="en-US" sz="1700" dirty="0">
              <a:solidFill>
                <a:srgbClr val="FF0000"/>
              </a:solidFill>
            </a:endParaRPr>
          </a:p>
        </p:txBody>
      </p:sp>
      <p:graphicFrame>
        <p:nvGraphicFramePr>
          <p:cNvPr id="5" name="Table 4"/>
          <p:cNvGraphicFramePr>
            <a:graphicFrameLocks noGrp="1"/>
          </p:cNvGraphicFramePr>
          <p:nvPr/>
        </p:nvGraphicFramePr>
        <p:xfrm>
          <a:off x="7073001" y="1375741"/>
          <a:ext cx="3994485" cy="4741100"/>
        </p:xfrm>
        <a:graphic>
          <a:graphicData uri="http://schemas.openxmlformats.org/drawingml/2006/table">
            <a:tbl>
              <a:tblPr/>
              <a:tblGrid>
                <a:gridCol w="365761"/>
                <a:gridCol w="866273"/>
                <a:gridCol w="1029904"/>
                <a:gridCol w="1732547"/>
              </a:tblGrid>
              <a:tr h="371142">
                <a:tc>
                  <a:txBody>
                    <a:bodyPr/>
                    <a:lstStyle/>
                    <a:p>
                      <a:pPr algn="ctr"/>
                      <a:r>
                        <a:rPr lang="en-US" sz="1400" dirty="0"/>
                        <a:t>Z</a:t>
                      </a:r>
                    </a:p>
                  </a:txBody>
                  <a:tcPr marL="37114" marR="54125"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pPr algn="ctr"/>
                      <a:r>
                        <a:rPr lang="en-US" sz="1400" u="none" strike="noStrike">
                          <a:solidFill>
                            <a:srgbClr val="0645AD"/>
                          </a:solidFill>
                          <a:hlinkClick r:id="rId2" tooltip="Chemical element"/>
                        </a:rPr>
                        <a:t>Element</a:t>
                      </a:r>
                      <a:endParaRPr lang="en-US" sz="1400"/>
                    </a:p>
                  </a:txBody>
                  <a:tcPr marL="37114" marR="54125"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pPr algn="ctr"/>
                      <a:r>
                        <a:rPr lang="en-US" sz="1400" dirty="0"/>
                        <a:t>Name</a:t>
                      </a:r>
                    </a:p>
                  </a:txBody>
                  <a:tcPr marL="37114" marR="54125"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pPr algn="ctr"/>
                      <a:r>
                        <a:rPr lang="en-US" sz="1400" dirty="0"/>
                        <a:t>Electron affinity (</a:t>
                      </a:r>
                      <a:r>
                        <a:rPr lang="en-US" sz="1400" u="none" strike="noStrike" dirty="0" err="1">
                          <a:solidFill>
                            <a:srgbClr val="0645AD"/>
                          </a:solidFill>
                          <a:hlinkClick r:id="rId3" tooltip="Electronvolt"/>
                        </a:rPr>
                        <a:t>eV</a:t>
                      </a:r>
                      <a:r>
                        <a:rPr lang="en-US" sz="1400" dirty="0"/>
                        <a:t>)</a:t>
                      </a:r>
                    </a:p>
                  </a:txBody>
                  <a:tcPr marL="37114" marR="54125"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r>
              <a:tr h="259799">
                <a:tc>
                  <a:txBody>
                    <a:bodyPr/>
                    <a:lstStyle/>
                    <a:p>
                      <a:r>
                        <a:rPr lang="en-US" sz="1400" dirty="0"/>
                        <a:t>1</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baseline="30000" dirty="0"/>
                        <a:t>1</a:t>
                      </a:r>
                      <a:r>
                        <a:rPr lang="en-US" sz="1400" dirty="0"/>
                        <a:t>H</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a:solidFill>
                            <a:srgbClr val="0645AD"/>
                          </a:solidFill>
                          <a:hlinkClick r:id="rId4" tooltip="Hydrogen"/>
                        </a:rPr>
                        <a:t>Hydrogen</a:t>
                      </a:r>
                      <a:endParaRPr lang="en-US" sz="140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smtClean="0"/>
                        <a:t>0.754</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259799">
                <a:tc>
                  <a:txBody>
                    <a:bodyPr/>
                    <a:lstStyle/>
                    <a:p>
                      <a:r>
                        <a:rPr lang="en-US" sz="1400" dirty="0"/>
                        <a:t>2</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b="1" dirty="0">
                          <a:solidFill>
                            <a:srgbClr val="FF0000"/>
                          </a:solidFill>
                        </a:rPr>
                        <a:t>He</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dirty="0">
                          <a:solidFill>
                            <a:srgbClr val="0645AD"/>
                          </a:solidFill>
                          <a:hlinkClick r:id="rId5" tooltip="Helium"/>
                        </a:rPr>
                        <a:t>Helium</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a:solidFill>
                            <a:srgbClr val="FF0000"/>
                          </a:solidFill>
                        </a:rPr>
                        <a:t>-</a:t>
                      </a:r>
                      <a:r>
                        <a:rPr lang="en-US" sz="1400" dirty="0" smtClean="0">
                          <a:solidFill>
                            <a:srgbClr val="FF0000"/>
                          </a:solidFill>
                        </a:rPr>
                        <a:t>0.5</a:t>
                      </a:r>
                      <a:endParaRPr lang="en-US" sz="1400" dirty="0">
                        <a:solidFill>
                          <a:srgbClr val="FF0000"/>
                        </a:solidFill>
                      </a:endParaRP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259799">
                <a:tc>
                  <a:txBody>
                    <a:bodyPr/>
                    <a:lstStyle/>
                    <a:p>
                      <a:r>
                        <a:rPr lang="en-US" sz="1400"/>
                        <a:t>3</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a:t>Li</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dirty="0">
                          <a:solidFill>
                            <a:srgbClr val="0645AD"/>
                          </a:solidFill>
                          <a:hlinkClick r:id="rId6" tooltip="Lithium"/>
                        </a:rPr>
                        <a:t>Lithium</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smtClean="0"/>
                        <a:t>0.62</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148457">
                <a:tc>
                  <a:txBody>
                    <a:bodyPr/>
                    <a:lstStyle/>
                    <a:p>
                      <a:r>
                        <a:rPr lang="en-US" sz="1400"/>
                        <a:t>4</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a:t>Be</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dirty="0">
                          <a:solidFill>
                            <a:srgbClr val="0645AD"/>
                          </a:solidFill>
                          <a:hlinkClick r:id="rId7" tooltip="Beryllium"/>
                        </a:rPr>
                        <a:t>Beryllium</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a:solidFill>
                            <a:srgbClr val="FF0000"/>
                          </a:solidFill>
                        </a:rPr>
                        <a:t>-</a:t>
                      </a:r>
                      <a:r>
                        <a:rPr lang="en-US" sz="1400" dirty="0" smtClean="0">
                          <a:solidFill>
                            <a:srgbClr val="FF0000"/>
                          </a:solidFill>
                        </a:rPr>
                        <a:t>0.5</a:t>
                      </a:r>
                      <a:endParaRPr lang="en-US" sz="1400" dirty="0">
                        <a:solidFill>
                          <a:srgbClr val="FF0000"/>
                        </a:solidFill>
                      </a:endParaRP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259799">
                <a:tc>
                  <a:txBody>
                    <a:bodyPr/>
                    <a:lstStyle/>
                    <a:p>
                      <a:r>
                        <a:rPr lang="en-US" sz="1400"/>
                        <a:t>5</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a:t>B</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dirty="0">
                          <a:solidFill>
                            <a:srgbClr val="0645AD"/>
                          </a:solidFill>
                          <a:hlinkClick r:id="rId8" tooltip="Boron"/>
                        </a:rPr>
                        <a:t>Boron</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smtClean="0"/>
                        <a:t>0.28</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259799">
                <a:tc>
                  <a:txBody>
                    <a:bodyPr/>
                    <a:lstStyle/>
                    <a:p>
                      <a:r>
                        <a:rPr lang="en-US" sz="1400"/>
                        <a:t>6</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baseline="30000"/>
                        <a:t>12</a:t>
                      </a:r>
                      <a:r>
                        <a:rPr lang="en-US" sz="1400"/>
                        <a:t>C</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dirty="0">
                          <a:solidFill>
                            <a:srgbClr val="0645AD"/>
                          </a:solidFill>
                          <a:hlinkClick r:id="rId9" tooltip="Carbon"/>
                        </a:rPr>
                        <a:t>Carbon</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smtClean="0"/>
                        <a:t>1.26</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148457">
                <a:tc>
                  <a:txBody>
                    <a:bodyPr/>
                    <a:lstStyle/>
                    <a:p>
                      <a:r>
                        <a:rPr lang="en-US" sz="1400" dirty="0"/>
                        <a:t>7</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a:t>N</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dirty="0">
                          <a:solidFill>
                            <a:srgbClr val="0645AD"/>
                          </a:solidFill>
                          <a:hlinkClick r:id="rId10" tooltip="Nitrogen"/>
                        </a:rPr>
                        <a:t>Nitrogen</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a:solidFill>
                            <a:srgbClr val="FF0000"/>
                          </a:solidFill>
                        </a:rPr>
                        <a:t>-0.07</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259799">
                <a:tc>
                  <a:txBody>
                    <a:bodyPr/>
                    <a:lstStyle/>
                    <a:p>
                      <a:r>
                        <a:rPr lang="en-US" sz="1400"/>
                        <a:t>8</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baseline="30000"/>
                        <a:t>16</a:t>
                      </a:r>
                      <a:r>
                        <a:rPr lang="en-US" sz="1400"/>
                        <a:t>O</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dirty="0">
                          <a:solidFill>
                            <a:srgbClr val="0645AD"/>
                          </a:solidFill>
                          <a:hlinkClick r:id="rId11" tooltip="Oxygen"/>
                        </a:rPr>
                        <a:t>Oxygen</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smtClean="0"/>
                        <a:t>1.46</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259799">
                <a:tc>
                  <a:txBody>
                    <a:bodyPr/>
                    <a:lstStyle/>
                    <a:p>
                      <a:r>
                        <a:rPr lang="en-US" sz="1400" dirty="0"/>
                        <a:t>9</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a:t>F</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a:solidFill>
                            <a:srgbClr val="0645AD"/>
                          </a:solidFill>
                          <a:hlinkClick r:id="rId12" tooltip="Fluorine"/>
                        </a:rPr>
                        <a:t>Fluorine</a:t>
                      </a:r>
                      <a:endParaRPr lang="en-US" sz="140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smtClean="0"/>
                        <a:t>3.4</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148457">
                <a:tc>
                  <a:txBody>
                    <a:bodyPr/>
                    <a:lstStyle/>
                    <a:p>
                      <a:r>
                        <a:rPr lang="en-US" sz="1400"/>
                        <a:t>10</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b="1" dirty="0">
                          <a:solidFill>
                            <a:srgbClr val="FF0000"/>
                          </a:solidFill>
                        </a:rPr>
                        <a:t>Ne</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a:solidFill>
                            <a:srgbClr val="0645AD"/>
                          </a:solidFill>
                          <a:hlinkClick r:id="rId13" tooltip="Neon"/>
                        </a:rPr>
                        <a:t>Neon</a:t>
                      </a:r>
                      <a:endParaRPr lang="en-US" sz="140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a:solidFill>
                            <a:srgbClr val="FF0000"/>
                          </a:solidFill>
                        </a:rPr>
                        <a:t>-</a:t>
                      </a:r>
                      <a:r>
                        <a:rPr lang="en-US" sz="1400" dirty="0" smtClean="0">
                          <a:solidFill>
                            <a:srgbClr val="FF0000"/>
                          </a:solidFill>
                        </a:rPr>
                        <a:t>1.2</a:t>
                      </a:r>
                      <a:endParaRPr lang="en-US" sz="1400" dirty="0">
                        <a:solidFill>
                          <a:srgbClr val="FF0000"/>
                        </a:solidFill>
                      </a:endParaRP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259799">
                <a:tc>
                  <a:txBody>
                    <a:bodyPr/>
                    <a:lstStyle/>
                    <a:p>
                      <a:r>
                        <a:rPr lang="en-US" sz="1400"/>
                        <a:t>11</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a:t>Na</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a:solidFill>
                            <a:srgbClr val="0645AD"/>
                          </a:solidFill>
                          <a:hlinkClick r:id="rId14" tooltip="Sodium"/>
                        </a:rPr>
                        <a:t>Sodium</a:t>
                      </a:r>
                      <a:endParaRPr lang="en-US" sz="140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smtClean="0"/>
                        <a:t>0.55</a:t>
                      </a:r>
                      <a:r>
                        <a:rPr lang="en-US" sz="1400" baseline="0" dirty="0" smtClean="0"/>
                        <a:t> </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148457">
                <a:tc>
                  <a:txBody>
                    <a:bodyPr/>
                    <a:lstStyle/>
                    <a:p>
                      <a:r>
                        <a:rPr lang="en-US" sz="1400"/>
                        <a:t>12</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a:t>Mg</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a:solidFill>
                            <a:srgbClr val="0645AD"/>
                          </a:solidFill>
                          <a:hlinkClick r:id="rId15" tooltip="Magnesium"/>
                        </a:rPr>
                        <a:t>Magnesium</a:t>
                      </a:r>
                      <a:endParaRPr lang="en-US" sz="140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a:solidFill>
                            <a:srgbClr val="FF0000"/>
                          </a:solidFill>
                        </a:rPr>
                        <a:t>-</a:t>
                      </a:r>
                      <a:r>
                        <a:rPr lang="en-US" sz="1400" dirty="0" smtClean="0">
                          <a:solidFill>
                            <a:srgbClr val="FF0000"/>
                          </a:solidFill>
                        </a:rPr>
                        <a:t>0.4</a:t>
                      </a:r>
                      <a:endParaRPr lang="en-US" sz="1400" dirty="0">
                        <a:solidFill>
                          <a:srgbClr val="FF0000"/>
                        </a:solidFill>
                      </a:endParaRP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148457">
                <a:tc>
                  <a:txBody>
                    <a:bodyPr/>
                    <a:lstStyle/>
                    <a:p>
                      <a:r>
                        <a:rPr lang="en-US" sz="1400"/>
                        <a:t>13</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a:t>Al</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a:solidFill>
                            <a:srgbClr val="0645AD"/>
                          </a:solidFill>
                          <a:hlinkClick r:id="rId16" tooltip="Aluminium"/>
                        </a:rPr>
                        <a:t>Aluminium</a:t>
                      </a:r>
                      <a:endParaRPr lang="en-US" sz="140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smtClean="0"/>
                        <a:t>0.43</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259799">
                <a:tc>
                  <a:txBody>
                    <a:bodyPr/>
                    <a:lstStyle/>
                    <a:p>
                      <a:r>
                        <a:rPr lang="en-US" sz="1400"/>
                        <a:t>14</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a:t>Si</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a:solidFill>
                            <a:srgbClr val="0645AD"/>
                          </a:solidFill>
                          <a:hlinkClick r:id="rId17" tooltip="Silicon"/>
                        </a:rPr>
                        <a:t>Silicon</a:t>
                      </a:r>
                      <a:endParaRPr lang="en-US" sz="140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smtClean="0"/>
                        <a:t>1.39 </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259799">
                <a:tc>
                  <a:txBody>
                    <a:bodyPr/>
                    <a:lstStyle/>
                    <a:p>
                      <a:r>
                        <a:rPr lang="en-US" sz="1400"/>
                        <a:t>15</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a:t>P</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a:solidFill>
                            <a:srgbClr val="0645AD"/>
                          </a:solidFill>
                          <a:hlinkClick r:id="rId18" tooltip="Phosphorus"/>
                        </a:rPr>
                        <a:t>Phosphorus</a:t>
                      </a:r>
                      <a:endParaRPr lang="en-US" sz="140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smtClean="0"/>
                        <a:t>0.75</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259799">
                <a:tc>
                  <a:txBody>
                    <a:bodyPr/>
                    <a:lstStyle/>
                    <a:p>
                      <a:r>
                        <a:rPr lang="en-US" sz="1400"/>
                        <a:t>16</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baseline="30000"/>
                        <a:t>32</a:t>
                      </a:r>
                      <a:r>
                        <a:rPr lang="en-US" sz="1400"/>
                        <a:t>S</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a:solidFill>
                            <a:srgbClr val="0645AD"/>
                          </a:solidFill>
                          <a:hlinkClick r:id="rId19" tooltip="Sulfur"/>
                        </a:rPr>
                        <a:t>Sulfur</a:t>
                      </a:r>
                      <a:endParaRPr lang="en-US" sz="140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smtClean="0"/>
                        <a:t>2.08</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r h="259799">
                <a:tc>
                  <a:txBody>
                    <a:bodyPr/>
                    <a:lstStyle/>
                    <a:p>
                      <a:r>
                        <a:rPr lang="en-US" sz="1400" dirty="0"/>
                        <a:t>17</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a:t>Cl</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a:solidFill>
                            <a:srgbClr val="0645AD"/>
                          </a:solidFill>
                          <a:hlinkClick r:id="rId20" tooltip="Chlorine"/>
                        </a:rPr>
                        <a:t>Chlorine</a:t>
                      </a:r>
                      <a:endParaRPr lang="en-US" sz="140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smtClean="0"/>
                        <a:t>3.61</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bl>
          </a:graphicData>
        </a:graphic>
      </p:graphicFrame>
      <p:pic>
        <p:nvPicPr>
          <p:cNvPr id="6147" name="Picture 3" descr="https://upload.wikimedia.org/wikipedia/commons/thumb/d/d8/Ionization_energies_of_atoms_-_labeled_-_atomic_orbital_filling_indicated.svg/1280px-Ionization_energies_of_atoms_-_labeled_-_atomic_orbital_filling_indicated.svg.png"/>
          <p:cNvPicPr>
            <a:picLocks noChangeAspect="1" noChangeArrowheads="1"/>
          </p:cNvPicPr>
          <p:nvPr/>
        </p:nvPicPr>
        <p:blipFill>
          <a:blip r:embed="rId21"/>
          <a:srcRect/>
          <a:stretch>
            <a:fillRect/>
          </a:stretch>
        </p:blipFill>
        <p:spPr bwMode="auto">
          <a:xfrm>
            <a:off x="126701" y="1227139"/>
            <a:ext cx="6766560" cy="3874899"/>
          </a:xfrm>
          <a:prstGeom prst="rect">
            <a:avLst/>
          </a:prstGeom>
          <a:noFill/>
        </p:spPr>
      </p:pic>
      <p:sp>
        <p:nvSpPr>
          <p:cNvPr id="7" name="TextBox 6"/>
          <p:cNvSpPr txBox="1"/>
          <p:nvPr/>
        </p:nvSpPr>
        <p:spPr>
          <a:xfrm>
            <a:off x="0" y="712270"/>
            <a:ext cx="6631806" cy="615553"/>
          </a:xfrm>
          <a:prstGeom prst="rect">
            <a:avLst/>
          </a:prstGeom>
          <a:noFill/>
        </p:spPr>
        <p:txBody>
          <a:bodyPr wrap="square" rtlCol="0">
            <a:spAutoFit/>
          </a:bodyPr>
          <a:lstStyle/>
          <a:p>
            <a:r>
              <a:rPr lang="es-UY" sz="1700" dirty="0" smtClean="0"/>
              <a:t>La figura muestra las energías de ionización (en eV) para los diferentes elementos</a:t>
            </a:r>
            <a:endParaRPr lang="en-US"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E18CB5-E92E-4ABB-A929-71A81EF54834}"/>
              </a:ext>
            </a:extLst>
          </p:cNvPr>
          <p:cNvSpPr txBox="1">
            <a:spLocks/>
          </p:cNvSpPr>
          <p:nvPr/>
        </p:nvSpPr>
        <p:spPr>
          <a:xfrm>
            <a:off x="770824" y="730886"/>
            <a:ext cx="7632031" cy="3471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800" b="1" dirty="0"/>
              <a:t>Ejemplo </a:t>
            </a:r>
            <a:r>
              <a:rPr lang="es-ES" sz="1800" b="1" dirty="0" smtClean="0"/>
              <a:t>cálculos energéticos de un enlace </a:t>
            </a:r>
            <a:r>
              <a:rPr lang="es-ES" sz="1800" b="1" dirty="0"/>
              <a:t>iónico: NaCl</a:t>
            </a:r>
            <a:endParaRPr lang="en-US" sz="1800" b="1" dirty="0"/>
          </a:p>
        </p:txBody>
      </p:sp>
      <p:sp>
        <p:nvSpPr>
          <p:cNvPr id="3" name="TextBox 2">
            <a:extLst>
              <a:ext uri="{FF2B5EF4-FFF2-40B4-BE49-F238E27FC236}">
                <a16:creationId xmlns:a16="http://schemas.microsoft.com/office/drawing/2014/main" xmlns="" id="{0AC1B8D7-E1B7-4C90-B483-BFEF4809F09E}"/>
              </a:ext>
            </a:extLst>
          </p:cNvPr>
          <p:cNvSpPr txBox="1"/>
          <p:nvPr/>
        </p:nvSpPr>
        <p:spPr>
          <a:xfrm>
            <a:off x="0" y="1780245"/>
            <a:ext cx="11271180" cy="2446824"/>
          </a:xfrm>
          <a:prstGeom prst="rect">
            <a:avLst/>
          </a:prstGeom>
          <a:noFill/>
        </p:spPr>
        <p:txBody>
          <a:bodyPr wrap="square" rtlCol="0">
            <a:spAutoFit/>
          </a:bodyPr>
          <a:lstStyle/>
          <a:p>
            <a:pPr marL="285750" indent="-285750">
              <a:buFont typeface="Arial" panose="020B0604020202020204" pitchFamily="34" charset="0"/>
              <a:buChar char="•"/>
            </a:pPr>
            <a:r>
              <a:rPr lang="es-UY" sz="1700" dirty="0" smtClean="0"/>
              <a:t>Si aplicamos la energía ionización del </a:t>
            </a:r>
            <a:r>
              <a:rPr lang="es-UY" sz="1700" dirty="0" err="1" smtClean="0"/>
              <a:t>Na</a:t>
            </a:r>
            <a:r>
              <a:rPr lang="es-UY" sz="1700" dirty="0" smtClean="0"/>
              <a:t> = 5,14 eV, nos quedamos con un ion </a:t>
            </a:r>
            <a:r>
              <a:rPr lang="es-UY" sz="1700" dirty="0" err="1" smtClean="0"/>
              <a:t>Na</a:t>
            </a:r>
            <a:r>
              <a:rPr lang="es-UY" sz="1700" dirty="0" smtClean="0"/>
              <a:t>+ cargado positivamente.</a:t>
            </a:r>
          </a:p>
          <a:p>
            <a:pPr marL="285750" indent="-285750">
              <a:buFont typeface="Arial" panose="020B0604020202020204" pitchFamily="34" charset="0"/>
              <a:buChar char="•"/>
            </a:pPr>
            <a:r>
              <a:rPr lang="es-UY" sz="1700" dirty="0" smtClean="0"/>
              <a:t>Si luego unimos ese electrón al átomo de Cl, creando un ion Cl</a:t>
            </a:r>
            <a:r>
              <a:rPr lang="es-UY" sz="1700" baseline="30000" dirty="0" smtClean="0"/>
              <a:t>−</a:t>
            </a:r>
            <a:r>
              <a:rPr lang="es-UY" sz="1700" dirty="0" smtClean="0"/>
              <a:t>,  recuperamos a la afinidad electrónica de Cl = 3,61 eV.</a:t>
            </a:r>
          </a:p>
          <a:p>
            <a:pPr marL="285750" indent="-285750">
              <a:buFont typeface="Arial" panose="020B0604020202020204" pitchFamily="34" charset="0"/>
              <a:buChar char="•"/>
            </a:pPr>
            <a:r>
              <a:rPr lang="es-UY" sz="1700" dirty="0" smtClean="0"/>
              <a:t>Entonces </a:t>
            </a:r>
            <a:r>
              <a:rPr lang="es-UY" sz="1700" dirty="0" err="1" smtClean="0"/>
              <a:t>Na</a:t>
            </a:r>
            <a:r>
              <a:rPr lang="es-UY" sz="1700" dirty="0" smtClean="0"/>
              <a:t> + Cl </a:t>
            </a:r>
            <a:r>
              <a:rPr lang="es-UY" sz="1700" dirty="0" smtClean="0">
                <a:sym typeface="Wingdings" pitchFamily="2" charset="2"/>
              </a:rPr>
              <a:t></a:t>
            </a:r>
            <a:r>
              <a:rPr lang="es-UY" sz="1700" dirty="0" smtClean="0"/>
              <a:t> </a:t>
            </a:r>
            <a:r>
              <a:rPr lang="es-UY" sz="1700" dirty="0" err="1" smtClean="0"/>
              <a:t>Na</a:t>
            </a:r>
            <a:r>
              <a:rPr lang="es-UY" sz="1700" b="1" baseline="30000" dirty="0" smtClean="0"/>
              <a:t>+</a:t>
            </a:r>
            <a:r>
              <a:rPr lang="es-UY" sz="1700" dirty="0" smtClean="0"/>
              <a:t> + Cl</a:t>
            </a:r>
            <a:r>
              <a:rPr lang="es-UY" sz="1700" b="1" baseline="30000" dirty="0" smtClean="0"/>
              <a:t>-</a:t>
            </a:r>
            <a:r>
              <a:rPr lang="es-UY" sz="1700" dirty="0" smtClean="0"/>
              <a:t> nos “cuesta” 5,14-3,61=1,53 eV.</a:t>
            </a:r>
          </a:p>
          <a:p>
            <a:pPr marL="285750" indent="-285750">
              <a:buFont typeface="Arial" panose="020B0604020202020204" pitchFamily="34" charset="0"/>
              <a:buChar char="•"/>
            </a:pPr>
            <a:r>
              <a:rPr lang="es-ES" sz="1700" dirty="0" smtClean="0"/>
              <a:t>Podemos recuperar esos1,53 eV acercando al </a:t>
            </a:r>
            <a:r>
              <a:rPr lang="es-ES" sz="1700" dirty="0" err="1" smtClean="0"/>
              <a:t>Na</a:t>
            </a:r>
            <a:r>
              <a:rPr lang="es-ES" sz="1700" baseline="30000" dirty="0" smtClean="0"/>
              <a:t>+</a:t>
            </a:r>
            <a:r>
              <a:rPr lang="es-ES" sz="1700" dirty="0" smtClean="0"/>
              <a:t> y al Cl</a:t>
            </a:r>
            <a:r>
              <a:rPr lang="es-ES" sz="1700" baseline="30000" dirty="0" smtClean="0"/>
              <a:t>−</a:t>
            </a:r>
            <a:r>
              <a:rPr lang="es-ES" sz="1700" dirty="0" smtClean="0"/>
              <a:t> lo suficientemente cerca para que su energía potencial de Coulomb sea −1.53 eV. </a:t>
            </a:r>
          </a:p>
          <a:p>
            <a:pPr marL="285750" indent="-285750"/>
            <a:r>
              <a:rPr lang="es-ES" sz="1700" dirty="0" smtClean="0"/>
              <a:t>Pregunta: ¿Cuánto hay que acercarlos? </a:t>
            </a:r>
          </a:p>
          <a:p>
            <a:r>
              <a:rPr lang="es-ES" sz="1700" dirty="0" smtClean="0"/>
              <a:t>La distancia de separación correspondiente a esta energía potencial se encuentra a partir </a:t>
            </a:r>
            <a:br>
              <a:rPr lang="es-ES" sz="1700" dirty="0" smtClean="0"/>
            </a:br>
            <a:r>
              <a:rPr lang="es-ES" sz="1700" dirty="0" smtClean="0"/>
              <a:t>de la ecuación para la energía potencial, </a:t>
            </a:r>
            <a:r>
              <a:rPr lang="es-ES" sz="1700" i="1" dirty="0" smtClean="0"/>
              <a:t>V</a:t>
            </a:r>
            <a:r>
              <a:rPr lang="es-ES" sz="1700" dirty="0" smtClean="0"/>
              <a:t> = </a:t>
            </a:r>
            <a:r>
              <a:rPr lang="es-ES" sz="1700" i="1" dirty="0" smtClean="0"/>
              <a:t>q</a:t>
            </a:r>
            <a:r>
              <a:rPr lang="es-ES" sz="1700" baseline="-25000" dirty="0" smtClean="0"/>
              <a:t>1</a:t>
            </a:r>
            <a:r>
              <a:rPr lang="es-ES" sz="1700" i="1" dirty="0" smtClean="0"/>
              <a:t>q</a:t>
            </a:r>
            <a:r>
              <a:rPr lang="es-ES" sz="1700" baseline="-25000" dirty="0" smtClean="0"/>
              <a:t>2</a:t>
            </a:r>
            <a:r>
              <a:rPr lang="es-ES" sz="1700" dirty="0" smtClean="0"/>
              <a:t>∕4𝜋𝜀</a:t>
            </a:r>
            <a:r>
              <a:rPr lang="es-ES" sz="1700" baseline="-25000" dirty="0" smtClean="0"/>
              <a:t>0</a:t>
            </a:r>
            <a:r>
              <a:rPr lang="es-ES" sz="1700" i="1" dirty="0" smtClean="0"/>
              <a:t>R</a:t>
            </a:r>
            <a:r>
              <a:rPr lang="es-ES" sz="1700" dirty="0" smtClean="0"/>
              <a:t>:</a:t>
            </a:r>
          </a:p>
          <a:p>
            <a:r>
              <a:rPr lang="es-ES" sz="1700" i="1" dirty="0" smtClean="0"/>
              <a:t>R</a:t>
            </a:r>
            <a:r>
              <a:rPr lang="es-ES" sz="1700" dirty="0" smtClean="0"/>
              <a:t> = − </a:t>
            </a:r>
            <a:r>
              <a:rPr lang="es-ES" sz="1700" i="1" dirty="0" smtClean="0"/>
              <a:t>e</a:t>
            </a:r>
            <a:r>
              <a:rPr lang="es-ES" sz="1700" baseline="30000" dirty="0" smtClean="0"/>
              <a:t>2</a:t>
            </a:r>
            <a:r>
              <a:rPr lang="es-ES" sz="1700" dirty="0" smtClean="0"/>
              <a:t>/4𝜋𝜀</a:t>
            </a:r>
            <a:r>
              <a:rPr lang="es-ES" sz="1700" baseline="-25000" dirty="0" smtClean="0"/>
              <a:t>0</a:t>
            </a:r>
            <a:r>
              <a:rPr lang="es-ES" sz="1700" i="1" dirty="0" smtClean="0"/>
              <a:t>V</a:t>
            </a:r>
          </a:p>
        </p:txBody>
      </p:sp>
      <p:pic>
        <p:nvPicPr>
          <p:cNvPr id="4" name="Picture 3" descr="https://upload.wikimedia.org/wikipedia/commons/thumb/d/d8/Ionization_energies_of_atoms_-_labeled_-_atomic_orbital_filling_indicated.svg/1280px-Ionization_energies_of_atoms_-_labeled_-_atomic_orbital_filling_indicated.svg.png"/>
          <p:cNvPicPr>
            <a:picLocks noChangeAspect="1" noChangeArrowheads="1"/>
          </p:cNvPicPr>
          <p:nvPr/>
        </p:nvPicPr>
        <p:blipFill>
          <a:blip r:embed="rId2"/>
          <a:srcRect l="4386" t="66629" r="76268" b="24836"/>
          <a:stretch>
            <a:fillRect/>
          </a:stretch>
        </p:blipFill>
        <p:spPr bwMode="auto">
          <a:xfrm>
            <a:off x="481263" y="1116540"/>
            <a:ext cx="2468880" cy="623716"/>
          </a:xfrm>
          <a:prstGeom prst="rect">
            <a:avLst/>
          </a:prstGeom>
          <a:noFill/>
        </p:spPr>
      </p:pic>
      <p:graphicFrame>
        <p:nvGraphicFramePr>
          <p:cNvPr id="5" name="Table 4"/>
          <p:cNvGraphicFramePr>
            <a:graphicFrameLocks noGrp="1"/>
          </p:cNvGraphicFramePr>
          <p:nvPr/>
        </p:nvGraphicFramePr>
        <p:xfrm>
          <a:off x="3944791" y="1144741"/>
          <a:ext cx="3994485" cy="630941"/>
        </p:xfrm>
        <a:graphic>
          <a:graphicData uri="http://schemas.openxmlformats.org/drawingml/2006/table">
            <a:tbl>
              <a:tblPr/>
              <a:tblGrid>
                <a:gridCol w="365761"/>
                <a:gridCol w="866273"/>
                <a:gridCol w="1029904"/>
                <a:gridCol w="1732547"/>
              </a:tblGrid>
              <a:tr h="371142">
                <a:tc>
                  <a:txBody>
                    <a:bodyPr/>
                    <a:lstStyle/>
                    <a:p>
                      <a:pPr algn="ctr"/>
                      <a:r>
                        <a:rPr lang="en-US" sz="1400" dirty="0"/>
                        <a:t>Z</a:t>
                      </a:r>
                    </a:p>
                  </a:txBody>
                  <a:tcPr marL="37114" marR="54125"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pPr algn="ctr"/>
                      <a:r>
                        <a:rPr lang="en-US" sz="1400" u="none" strike="noStrike">
                          <a:solidFill>
                            <a:srgbClr val="0645AD"/>
                          </a:solidFill>
                          <a:hlinkClick r:id="rId3" tooltip="Chemical element"/>
                        </a:rPr>
                        <a:t>Element</a:t>
                      </a:r>
                      <a:endParaRPr lang="en-US" sz="1400"/>
                    </a:p>
                  </a:txBody>
                  <a:tcPr marL="37114" marR="54125"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pPr algn="ctr"/>
                      <a:r>
                        <a:rPr lang="en-US" sz="1400" dirty="0"/>
                        <a:t>Name</a:t>
                      </a:r>
                    </a:p>
                  </a:txBody>
                  <a:tcPr marL="37114" marR="54125"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pPr algn="ctr"/>
                      <a:r>
                        <a:rPr lang="en-US" sz="1400" dirty="0"/>
                        <a:t>Electron affinity (</a:t>
                      </a:r>
                      <a:r>
                        <a:rPr lang="en-US" sz="1400" u="none" strike="noStrike" dirty="0" err="1">
                          <a:solidFill>
                            <a:srgbClr val="0645AD"/>
                          </a:solidFill>
                          <a:hlinkClick r:id="rId4" tooltip="Electronvolt"/>
                        </a:rPr>
                        <a:t>eV</a:t>
                      </a:r>
                      <a:r>
                        <a:rPr lang="en-US" sz="1400" dirty="0"/>
                        <a:t>)</a:t>
                      </a:r>
                    </a:p>
                  </a:txBody>
                  <a:tcPr marL="37114" marR="54125"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r>
              <a:tr h="259799">
                <a:tc>
                  <a:txBody>
                    <a:bodyPr/>
                    <a:lstStyle/>
                    <a:p>
                      <a:r>
                        <a:rPr lang="en-US" sz="1400" dirty="0"/>
                        <a:t>17</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a:t>Cl</a:t>
                      </a:r>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u="none" strike="noStrike">
                          <a:solidFill>
                            <a:srgbClr val="0645AD"/>
                          </a:solidFill>
                          <a:hlinkClick r:id="rId5" tooltip="Chlorine"/>
                        </a:rPr>
                        <a:t>Chlorine</a:t>
                      </a:r>
                      <a:endParaRPr lang="en-US" sz="140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sz="1400" dirty="0" smtClean="0"/>
                        <a:t>3.61</a:t>
                      </a:r>
                      <a:endParaRPr lang="en-US" sz="1400" dirty="0"/>
                    </a:p>
                  </a:txBody>
                  <a:tcPr marL="37114" marR="37114" marT="18557" marB="1855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r>
            </a:tbl>
          </a:graphicData>
        </a:graphic>
      </p:graphicFrame>
      <p:sp>
        <p:nvSpPr>
          <p:cNvPr id="10" name="TextBox 9">
            <a:extLst>
              <a:ext uri="{FF2B5EF4-FFF2-40B4-BE49-F238E27FC236}">
                <a16:creationId xmlns:a16="http://schemas.microsoft.com/office/drawing/2014/main" xmlns="" id="{0AC1B8D7-E1B7-4C90-B483-BFEF4809F09E}"/>
              </a:ext>
            </a:extLst>
          </p:cNvPr>
          <p:cNvSpPr txBox="1"/>
          <p:nvPr/>
        </p:nvSpPr>
        <p:spPr>
          <a:xfrm>
            <a:off x="1607413" y="3859305"/>
            <a:ext cx="2059806" cy="353943"/>
          </a:xfrm>
          <a:prstGeom prst="rect">
            <a:avLst/>
          </a:prstGeom>
          <a:noFill/>
        </p:spPr>
        <p:txBody>
          <a:bodyPr wrap="square" rtlCol="0">
            <a:spAutoFit/>
          </a:bodyPr>
          <a:lstStyle/>
          <a:p>
            <a:pPr marL="285750" indent="-285750"/>
            <a:r>
              <a:rPr lang="es-ES" sz="1700" dirty="0" smtClean="0"/>
              <a:t>= 14,4 eV ⋅</a:t>
            </a:r>
            <a:r>
              <a:rPr lang="es-ES" sz="1700" dirty="0" smtClean="0">
                <a:latin typeface="Times New Roman"/>
                <a:cs typeface="Times New Roman"/>
              </a:rPr>
              <a:t>Å/</a:t>
            </a:r>
            <a:r>
              <a:rPr lang="es-ES" sz="1700" dirty="0" smtClean="0"/>
              <a:t>1,53 eV</a:t>
            </a:r>
          </a:p>
        </p:txBody>
      </p:sp>
      <p:sp>
        <p:nvSpPr>
          <p:cNvPr id="11" name="TextBox 10">
            <a:extLst>
              <a:ext uri="{FF2B5EF4-FFF2-40B4-BE49-F238E27FC236}">
                <a16:creationId xmlns:a16="http://schemas.microsoft.com/office/drawing/2014/main" xmlns="" id="{0AC1B8D7-E1B7-4C90-B483-BFEF4809F09E}"/>
              </a:ext>
            </a:extLst>
          </p:cNvPr>
          <p:cNvSpPr txBox="1"/>
          <p:nvPr/>
        </p:nvSpPr>
        <p:spPr>
          <a:xfrm>
            <a:off x="3744133" y="3859313"/>
            <a:ext cx="3282240" cy="353943"/>
          </a:xfrm>
          <a:prstGeom prst="rect">
            <a:avLst/>
          </a:prstGeom>
          <a:noFill/>
        </p:spPr>
        <p:txBody>
          <a:bodyPr wrap="square" rtlCol="0">
            <a:spAutoFit/>
          </a:bodyPr>
          <a:lstStyle/>
          <a:p>
            <a:pPr marL="285750" indent="-285750"/>
            <a:r>
              <a:rPr lang="es-ES" sz="1700" dirty="0" smtClean="0"/>
              <a:t>= 9,41 </a:t>
            </a:r>
            <a:r>
              <a:rPr lang="es-ES" sz="1700" dirty="0" smtClean="0">
                <a:cs typeface="Times New Roman"/>
              </a:rPr>
              <a:t>Å = 0,941 </a:t>
            </a:r>
            <a:r>
              <a:rPr lang="es-ES" sz="1700" dirty="0" err="1" smtClean="0">
                <a:cs typeface="Times New Roman"/>
              </a:rPr>
              <a:t>nm</a:t>
            </a:r>
            <a:endParaRPr lang="es-ES" sz="1700" dirty="0" smtClean="0">
              <a:cs typeface="Times New Roman"/>
            </a:endParaRPr>
          </a:p>
        </p:txBody>
      </p:sp>
      <p:sp>
        <p:nvSpPr>
          <p:cNvPr id="12" name="TextBox 11">
            <a:extLst>
              <a:ext uri="{FF2B5EF4-FFF2-40B4-BE49-F238E27FC236}">
                <a16:creationId xmlns:a16="http://schemas.microsoft.com/office/drawing/2014/main" xmlns="" id="{0AC1B8D7-E1B7-4C90-B483-BFEF4809F09E}"/>
              </a:ext>
            </a:extLst>
          </p:cNvPr>
          <p:cNvSpPr txBox="1"/>
          <p:nvPr/>
        </p:nvSpPr>
        <p:spPr>
          <a:xfrm>
            <a:off x="-19242" y="4244313"/>
            <a:ext cx="11271180" cy="2446824"/>
          </a:xfrm>
          <a:prstGeom prst="rect">
            <a:avLst/>
          </a:prstGeom>
          <a:noFill/>
        </p:spPr>
        <p:txBody>
          <a:bodyPr wrap="square" rtlCol="0">
            <a:spAutoFit/>
          </a:bodyPr>
          <a:lstStyle/>
          <a:p>
            <a:r>
              <a:rPr lang="es-ES" sz="1700" dirty="0" smtClean="0"/>
              <a:t>Es decir, si el Cl− y el </a:t>
            </a:r>
            <a:r>
              <a:rPr lang="es-ES" sz="1700" dirty="0" err="1" smtClean="0"/>
              <a:t>Na</a:t>
            </a:r>
            <a:r>
              <a:rPr lang="es-ES" sz="1700" dirty="0" smtClean="0"/>
              <a:t>+ estén más juntos que 0,941 </a:t>
            </a:r>
            <a:r>
              <a:rPr lang="es-ES" sz="1700" dirty="0" err="1" smtClean="0"/>
              <a:t>nm</a:t>
            </a:r>
            <a:r>
              <a:rPr lang="es-ES" sz="1700" dirty="0" smtClean="0"/>
              <a:t> = 9,41 </a:t>
            </a:r>
            <a:r>
              <a:rPr lang="es-ES" sz="1700" dirty="0" smtClean="0">
                <a:cs typeface="Times New Roman"/>
              </a:rPr>
              <a:t>Å</a:t>
            </a:r>
            <a:r>
              <a:rPr lang="es-ES" sz="1700" dirty="0" smtClean="0"/>
              <a:t>, la atracción de Coulomb proporcionará suficiente energía para superar la diferencia entre la energía de ionización del </a:t>
            </a:r>
            <a:r>
              <a:rPr lang="es-ES" sz="1700" dirty="0" err="1" smtClean="0"/>
              <a:t>Na</a:t>
            </a:r>
            <a:r>
              <a:rPr lang="es-ES" sz="1700" dirty="0" smtClean="0"/>
              <a:t> y la afinidad electrónica del Cl. </a:t>
            </a:r>
          </a:p>
          <a:p>
            <a:r>
              <a:rPr lang="es-ES" sz="1700" spc="-30" dirty="0" err="1" smtClean="0"/>
              <a:t>I.e.</a:t>
            </a:r>
            <a:r>
              <a:rPr lang="es-ES" sz="1700" spc="-30" dirty="0" smtClean="0"/>
              <a:t>, los iones </a:t>
            </a:r>
            <a:r>
              <a:rPr lang="es-ES" sz="1700" spc="-30" dirty="0" err="1" smtClean="0"/>
              <a:t>Na</a:t>
            </a:r>
            <a:r>
              <a:rPr lang="es-ES" sz="1700" spc="-30" dirty="0" smtClean="0"/>
              <a:t>+ y Cl− separados por menos de 0,941 </a:t>
            </a:r>
            <a:r>
              <a:rPr lang="es-ES" sz="1700" spc="-30" dirty="0" err="1" smtClean="0"/>
              <a:t>nm</a:t>
            </a:r>
            <a:r>
              <a:rPr lang="es-ES" sz="1700" spc="-30" dirty="0" smtClean="0"/>
              <a:t> tienen una configuración más estable que los átomos neutros de </a:t>
            </a:r>
            <a:r>
              <a:rPr lang="es-ES" sz="1700" spc="-30" dirty="0" err="1" smtClean="0"/>
              <a:t>Na</a:t>
            </a:r>
            <a:r>
              <a:rPr lang="es-ES" sz="1700" spc="-30" dirty="0" smtClean="0"/>
              <a:t> y Cl.</a:t>
            </a:r>
          </a:p>
          <a:p>
            <a:r>
              <a:rPr lang="es-ES" sz="1700" dirty="0" smtClean="0"/>
              <a:t>Sin embargo, no podemos acercar indefinidamente a los iones </a:t>
            </a:r>
            <a:r>
              <a:rPr lang="es-ES" sz="1700" dirty="0" err="1" smtClean="0"/>
              <a:t>Na</a:t>
            </a:r>
            <a:r>
              <a:rPr lang="es-ES" sz="1700" dirty="0" smtClean="0"/>
              <a:t>+ y Cl− porque eventualmente, las capas p llenas comienzan a superponerse, lo que hace que los iones se repelan. </a:t>
            </a:r>
          </a:p>
          <a:p>
            <a:r>
              <a:rPr lang="es-ES" sz="1700" dirty="0" smtClean="0"/>
              <a:t>Recordemos además que el principio de Pauli prohíbe electrones adicionales en cualquiera de los dos capas p. </a:t>
            </a:r>
          </a:p>
          <a:p>
            <a:r>
              <a:rPr lang="es-ES" sz="1700" dirty="0" smtClean="0"/>
              <a:t>Por lo tanto, obligar a los dos iones a acercarse más requiere que parte de los electrones sean empujados desde las capas 2p o 3p a una capa superior, para "hacer espacio" para los electrones superpuestos. </a:t>
            </a:r>
          </a:p>
          <a:p>
            <a:r>
              <a:rPr lang="es-ES" sz="1700" dirty="0" smtClean="0"/>
              <a:t>Y esto no es “gratis”, sino que requiere energía. </a:t>
            </a:r>
          </a:p>
        </p:txBody>
      </p:sp>
    </p:spTree>
    <p:extLst>
      <p:ext uri="{BB962C8B-B14F-4D97-AF65-F5344CB8AC3E}">
        <p14:creationId xmlns:p14="http://schemas.microsoft.com/office/powerpoint/2010/main" xmlns="" val="269140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40740</TotalTime>
  <Words>3169</Words>
  <Application>Microsoft Office PowerPoint</Application>
  <PresentationFormat>Custom</PresentationFormat>
  <Paragraphs>401</Paragraphs>
  <Slides>31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José Poey Daguerre</dc:creator>
  <cp:lastModifiedBy>Hugo</cp:lastModifiedBy>
  <cp:revision>519</cp:revision>
  <dcterms:created xsi:type="dcterms:W3CDTF">2020-04-13T11:54:26Z</dcterms:created>
  <dcterms:modified xsi:type="dcterms:W3CDTF">2022-06-21T23:11:59Z</dcterms:modified>
</cp:coreProperties>
</file>