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565" r:id="rId2"/>
    <p:sldId id="569" r:id="rId3"/>
    <p:sldId id="573" r:id="rId4"/>
    <p:sldId id="582" r:id="rId5"/>
    <p:sldId id="554" r:id="rId6"/>
    <p:sldId id="575" r:id="rId7"/>
    <p:sldId id="576" r:id="rId8"/>
    <p:sldId id="577" r:id="rId9"/>
    <p:sldId id="583" r:id="rId10"/>
    <p:sldId id="579" r:id="rId11"/>
    <p:sldId id="580" r:id="rId12"/>
    <p:sldId id="564" r:id="rId13"/>
    <p:sldId id="3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0FE22DF1-613C-4A1A-9193-F37C434C501D}">
          <p14:sldIdLst>
            <p14:sldId id="340"/>
            <p14:sldId id="341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51"/>
            <p14:sldId id="332"/>
            <p14:sldId id="350"/>
            <p14:sldId id="35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2EE"/>
    <a:srgbClr val="78EE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879" autoAdjust="0"/>
    <p:restoredTop sz="94660"/>
  </p:normalViewPr>
  <p:slideViewPr>
    <p:cSldViewPr snapToGrid="0">
      <p:cViewPr>
        <p:scale>
          <a:sx n="66" d="100"/>
          <a:sy n="66" d="100"/>
        </p:scale>
        <p:origin x="-20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14FF5-BF18-4A92-A0EA-1B590CD8F11D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F5B0D-738A-48A4-A5D1-0D0AFCD80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36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64CE7-3E3E-4FBE-B481-CA6DF033C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79A3B0-CF37-448F-8BDA-8DC6F1495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2042EB-39B4-474A-A53C-F6977708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E4EEC1-5003-419F-8A13-40738951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11BAF1-B4C4-43AE-A210-80E6F0EF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29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134AEC-3640-431C-AC11-3E2AB1BD7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8C6BAD2-6153-47FF-A5C2-AC266B3A6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1A4056-2935-45BB-8F96-E2ABFF23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D1E90C-EDB3-435A-9346-1557388F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EBF67E-4B7B-4904-84DE-EB68FD36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68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33E275-8309-44D8-B459-1DEB675BB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8F57ABD-8D71-4BB6-813E-32E843612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D4CFA-16EB-45CD-99E5-1A7501BB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E9CB1D-5FC1-4F19-9AC0-EC909063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9B8EA-C525-4D2D-A5D8-BF495617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4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CA5198-DFFC-451C-A7C4-72965B65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1A707-95A0-4984-82BD-B34D7212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0D06E2-B269-44CE-B7D6-B38CC0C3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10CCF1-699E-49E7-90FA-5DE4EA02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93C948-F5D8-4935-8E16-B86C5D1B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850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9784BB-A675-4E07-BA09-93A5F787A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38B1F3-DED6-4356-9806-5528F796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9C7645-703A-4027-8F36-A875BC3C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8C1894-9238-4277-9446-E9157918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449A31-729A-4817-A233-880F2874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303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8BCF5B-8C00-415E-8B50-D4C5A9198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C1F5BC-582E-4EB4-90E7-A235C11D1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6DD358-CF68-433D-A878-F88F13243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436A1A-69F0-466B-A9FA-42B2C5C9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C11F06-D25B-4158-AF8C-421BE9C7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614920-0AA6-461E-83FD-8DED8B4C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58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BEEC1C-63E1-483E-AF76-278BBEB7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1AF6B4-61A5-4838-A850-89B7FC0ED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B16846-D07B-48CF-B319-F53201B4C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E43965-0A09-4373-AE95-78BAB634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88C7D07-8B2E-4BAA-8362-C96144114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DF9B83F-8FE5-427A-AA85-A5FC780F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7A9D9B6-3F2F-4CF6-A687-5E3E8DD3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E86917A-5B2A-4518-88F7-B24C60EB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25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2036BC-C607-4155-96ED-70EDAD4B8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038CB51-ABD3-47CF-9E37-53577DB5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3D5F664-8AB7-454F-B3C1-1E881631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8C10AA6-B775-4F7E-8265-8C08BFD2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53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6BFE9D-ABF1-43EC-A61D-EFC0B6584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11CC759-F3C9-4D49-9352-3942BA97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F3065E-6205-4990-A6E5-1696F850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27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7999EF-467C-4F7D-946F-5AD3BDCD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3912F-5E5F-4562-A40C-301374F4F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2C9712C-F669-4ED7-A4B8-D69B74514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2D364B-26F7-4B24-A4F9-5337174A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58C7E8-060F-4024-AC67-0E7E23CA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F02967-FD01-4AC3-BA27-E303AE8F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738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8DDF08-5E5B-4890-B3AD-E07D5B00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2E9D3B-108A-4DF5-A72A-4440A2FD1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C05596-C889-453A-A762-2F2B0CB30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F14CE2-E304-4962-B767-A4919D88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lunes 22 de junio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81F13C-6AAA-41AA-92FF-E0CF8DCC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3A1104-DE65-44F6-854A-5568395E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5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7B1A655-E201-43D9-8D22-B794AFD1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DDCD37-41DD-472A-97DF-EAB722F9E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78D23C-DC6C-48D1-BFC1-7F2A93804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lunes 22 de junio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14B41B-B48F-4CA0-88AE-0B6BD67FD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5624C2-980A-48D7-AF8D-59B330D04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9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30348"/>
            <a:ext cx="1693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3600" b="1" dirty="0" smtClean="0"/>
              <a:t>REPASO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0" y="1546619"/>
            <a:ext cx="5241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VIII-A. </a:t>
            </a: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Nucleones y fuerzas nucleares.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https://upload.wikimedia.org/wikipedia/commons/thumb/f/f0/Nucleus_drawing.svg/220px-Nucleus_drawin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2075" y="729796"/>
            <a:ext cx="2095500" cy="2095501"/>
          </a:xfrm>
          <a:prstGeom prst="rect">
            <a:avLst/>
          </a:prstGeom>
          <a:noFill/>
        </p:spPr>
      </p:pic>
      <p:grpSp>
        <p:nvGrpSpPr>
          <p:cNvPr id="10" name="Group 14"/>
          <p:cNvGrpSpPr/>
          <p:nvPr/>
        </p:nvGrpSpPr>
        <p:grpSpPr>
          <a:xfrm>
            <a:off x="159453" y="2516358"/>
            <a:ext cx="3610776" cy="1396113"/>
            <a:chOff x="7910663" y="4286000"/>
            <a:chExt cx="3610776" cy="1396113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/>
            <a:srcRect r="33765"/>
            <a:stretch>
              <a:fillRect/>
            </a:stretch>
          </p:blipFill>
          <p:spPr bwMode="auto">
            <a:xfrm>
              <a:off x="7910663" y="4286000"/>
              <a:ext cx="3610776" cy="139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10501118" y="4995509"/>
              <a:ext cx="999120" cy="2616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0" rIns="0" bIns="0" rtlCol="0">
              <a:spAutoFit/>
            </a:bodyPr>
            <a:lstStyle/>
            <a:p>
              <a:r>
                <a:rPr lang="es-UY" sz="1400" spc="-50" dirty="0" smtClean="0"/>
                <a:t>1.673</a:t>
              </a:r>
              <a:r>
                <a:rPr lang="es-ES" sz="1400" spc="-50" dirty="0" smtClean="0"/>
                <a:t>×10</a:t>
              </a:r>
              <a:r>
                <a:rPr lang="es-ES" sz="1400" spc="-50" baseline="30000" dirty="0" smtClean="0"/>
                <a:t>−27 </a:t>
              </a:r>
              <a:r>
                <a:rPr lang="es-ES" sz="1400" spc="-50" dirty="0" smtClean="0"/>
                <a:t>kg</a:t>
              </a:r>
              <a:endParaRPr lang="en-US" sz="1400" spc="-5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489893" y="5292284"/>
              <a:ext cx="999120" cy="2893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lIns="0" rIns="0" bIns="27432" rtlCol="0">
              <a:spAutoFit/>
            </a:bodyPr>
            <a:lstStyle/>
            <a:p>
              <a:r>
                <a:rPr lang="es-UY" sz="1400" spc="-50" dirty="0" smtClean="0"/>
                <a:t>1.675</a:t>
              </a:r>
              <a:r>
                <a:rPr lang="es-ES" sz="1400" spc="-50" dirty="0" smtClean="0"/>
                <a:t>×10</a:t>
              </a:r>
              <a:r>
                <a:rPr lang="es-ES" sz="1400" spc="-50" baseline="30000" dirty="0" smtClean="0"/>
                <a:t>−27 </a:t>
              </a:r>
              <a:r>
                <a:rPr lang="es-ES" sz="1400" spc="-50" dirty="0" smtClean="0"/>
                <a:t>kg</a:t>
              </a:r>
              <a:endParaRPr lang="en-US" sz="1400" spc="-50" dirty="0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 l="46960"/>
          <a:stretch>
            <a:fillRect/>
          </a:stretch>
        </p:blipFill>
        <p:spPr bwMode="auto">
          <a:xfrm>
            <a:off x="2730714" y="2517931"/>
            <a:ext cx="2891471" cy="139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5733784" y="2733429"/>
            <a:ext cx="413886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 u : unidad de masa atómica</a:t>
            </a:r>
          </a:p>
          <a:p>
            <a:r>
              <a:rPr lang="es-ES" sz="1700" dirty="0" smtClean="0"/>
              <a:t> u = 1/12 de la masa del átomo de </a:t>
            </a:r>
            <a:r>
              <a:rPr lang="es-ES" sz="1700" baseline="30000" dirty="0" smtClean="0"/>
              <a:t>12</a:t>
            </a:r>
            <a:r>
              <a:rPr lang="es-ES" sz="1700" dirty="0" smtClean="0"/>
              <a:t>C</a:t>
            </a:r>
          </a:p>
          <a:p>
            <a:r>
              <a:rPr lang="es-ES" sz="1700" dirty="0" smtClean="0"/>
              <a:t>    =  1.66</a:t>
            </a:r>
            <a:r>
              <a:rPr lang="es-ES" sz="1700" spc="-50" dirty="0" smtClean="0"/>
              <a:t>×10</a:t>
            </a:r>
            <a:r>
              <a:rPr lang="es-ES" sz="1700" spc="-50" baseline="30000" dirty="0" smtClean="0"/>
              <a:t>−27 </a:t>
            </a:r>
            <a:r>
              <a:rPr lang="es-ES" sz="1700" spc="-50" dirty="0" smtClean="0"/>
              <a:t>kg</a:t>
            </a:r>
          </a:p>
          <a:p>
            <a:r>
              <a:rPr lang="es-ES" sz="1700" spc="-50" dirty="0" smtClean="0"/>
              <a:t>     =  931.48 </a:t>
            </a:r>
            <a:r>
              <a:rPr lang="es-ES" sz="1700" spc="-50" dirty="0" err="1" smtClean="0"/>
              <a:t>MeV</a:t>
            </a:r>
            <a:endParaRPr lang="en-US" sz="1700" spc="-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1454"/>
            <a:ext cx="10784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La partícula intercambiada no puede ser observada en el laboratorio durante el intercambio, ya que hacerlo violaría la conservación de la energía. </a:t>
            </a:r>
          </a:p>
          <a:p>
            <a:r>
              <a:rPr lang="es-ES" sz="1700" dirty="0" smtClean="0"/>
              <a:t>Sin embargo, si proporcionamos energía a los nucleones desde una fuente externa (por ejemplo, haciendo que el núcleo absorba un fotón), la energía suministrada </a:t>
            </a:r>
            <a:r>
              <a:rPr lang="es-ES" sz="1700" dirty="0" smtClean="0"/>
              <a:t>permitiría </a:t>
            </a:r>
            <a:r>
              <a:rPr lang="es-ES" sz="1700" dirty="0" smtClean="0"/>
              <a:t>observar a la partícula. </a:t>
            </a:r>
          </a:p>
          <a:p>
            <a:endParaRPr lang="es-ES" sz="800" dirty="0" smtClean="0"/>
          </a:p>
          <a:p>
            <a:r>
              <a:rPr lang="es-ES" sz="1700" dirty="0" smtClean="0"/>
              <a:t>En </a:t>
            </a:r>
            <a:r>
              <a:rPr lang="es-ES" sz="1700" dirty="0" smtClean="0"/>
              <a:t>1948, </a:t>
            </a:r>
            <a:r>
              <a:rPr lang="es-ES" sz="1700" dirty="0" smtClean="0"/>
              <a:t>el físico brasileño César </a:t>
            </a:r>
            <a:r>
              <a:rPr lang="es-ES" sz="1700" dirty="0" err="1" smtClean="0"/>
              <a:t>Lattes</a:t>
            </a:r>
            <a:r>
              <a:rPr lang="es-ES" sz="1700" dirty="0" smtClean="0"/>
              <a:t> y el estadounidense Eugene </a:t>
            </a:r>
            <a:r>
              <a:rPr lang="es-ES" sz="1700" dirty="0" smtClean="0"/>
              <a:t>Gardner y su equipo produjeron por primera vez piones de forma artificial en el ciclotrón de la Universidad de California en </a:t>
            </a:r>
            <a:r>
              <a:rPr lang="es-ES" sz="1700" dirty="0" smtClean="0"/>
              <a:t>Berkeley, </a:t>
            </a:r>
            <a:r>
              <a:rPr lang="es-ES" sz="1700" dirty="0" smtClean="0"/>
              <a:t>bombardeando átomos de carbono con partículas alfa de alta velocidad. </a:t>
            </a:r>
            <a:endParaRPr lang="es-ES" sz="1700" dirty="0" smtClean="0"/>
          </a:p>
          <a:p>
            <a:r>
              <a:rPr lang="es-ES" sz="1700" dirty="0" smtClean="0"/>
              <a:t>Estos piones tienen una energía en reposo de 140 </a:t>
            </a:r>
            <a:r>
              <a:rPr lang="es-ES" sz="1700" dirty="0" err="1" smtClean="0"/>
              <a:t>MeV</a:t>
            </a:r>
            <a:r>
              <a:rPr lang="es-ES" sz="1700" dirty="0" smtClean="0"/>
              <a:t>, dentro del rango estimado por Yukawa de entre 100-200 </a:t>
            </a:r>
            <a:r>
              <a:rPr lang="es-ES" sz="1700" dirty="0" err="1" smtClean="0"/>
              <a:t>MeV</a:t>
            </a:r>
            <a:r>
              <a:rPr lang="es-ES" sz="1700" dirty="0" smtClean="0"/>
              <a:t>. </a:t>
            </a: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/>
          <a:srcRect l="1113" r="1287"/>
          <a:stretch>
            <a:fillRect/>
          </a:stretch>
        </p:blipFill>
        <p:spPr bwMode="auto">
          <a:xfrm>
            <a:off x="493485" y="3262992"/>
            <a:ext cx="8171543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 r="49180" b="75864"/>
          <a:stretch>
            <a:fillRect/>
          </a:stretch>
        </p:blipFill>
        <p:spPr bwMode="auto">
          <a:xfrm>
            <a:off x="275771" y="537029"/>
            <a:ext cx="5529943" cy="134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 t="14473"/>
          <a:stretch>
            <a:fillRect/>
          </a:stretch>
        </p:blipFill>
        <p:spPr bwMode="auto">
          <a:xfrm>
            <a:off x="209777" y="5094517"/>
            <a:ext cx="5486400" cy="145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23617" r="49180" b="64964"/>
          <a:stretch>
            <a:fillRect/>
          </a:stretch>
        </p:blipFill>
        <p:spPr bwMode="auto">
          <a:xfrm>
            <a:off x="275771" y="1857829"/>
            <a:ext cx="5529943" cy="63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35036" r="49180" b="34600"/>
          <a:stretch>
            <a:fillRect/>
          </a:stretch>
        </p:blipFill>
        <p:spPr bwMode="auto">
          <a:xfrm>
            <a:off x="275771" y="2496457"/>
            <a:ext cx="5529943" cy="169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t="65400" r="49180" b="20067"/>
          <a:stretch>
            <a:fillRect/>
          </a:stretch>
        </p:blipFill>
        <p:spPr bwMode="auto">
          <a:xfrm>
            <a:off x="275771" y="4194629"/>
            <a:ext cx="5529943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34670" y="4118383"/>
            <a:ext cx="3706358" cy="50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t="80322" r="49180" b="1512"/>
          <a:stretch>
            <a:fillRect/>
          </a:stretch>
        </p:blipFill>
        <p:spPr bwMode="auto">
          <a:xfrm>
            <a:off x="5856514" y="1567543"/>
            <a:ext cx="552994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Solvay Conference: There Are 17 Nobel Laureates In This Photo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6600" y="634211"/>
            <a:ext cx="9144000" cy="6100235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 rot="21189960">
            <a:off x="2742977" y="2334555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21189960">
            <a:off x="5850252" y="2227080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1189960">
            <a:off x="3203377" y="2034580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1189960">
            <a:off x="6148712" y="1928689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1189960">
            <a:off x="8786037" y="2015317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21189960">
            <a:off x="7987140" y="1360799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21189960">
            <a:off x="5888834" y="1389676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21189960">
            <a:off x="7177014" y="1349570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21189960">
            <a:off x="5234252" y="1947955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21189960">
            <a:off x="3675002" y="2294455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21189960">
            <a:off x="6774359" y="2198197"/>
            <a:ext cx="660922" cy="600160"/>
          </a:xfrm>
          <a:prstGeom prst="ellipse">
            <a:avLst/>
          </a:prstGeom>
          <a:noFill/>
          <a:ln w="444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496" y="2375452"/>
            <a:ext cx="66086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COMPLEMENTARIO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339277"/>
            <a:ext cx="1119418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i="1" dirty="0" smtClean="0"/>
              <a:t>A</a:t>
            </a:r>
            <a:r>
              <a:rPr lang="es-ES" sz="1700" dirty="0" smtClean="0"/>
              <a:t> </a:t>
            </a:r>
            <a:r>
              <a:rPr lang="es-ES" sz="1700" dirty="0" smtClean="0"/>
              <a:t>∝ </a:t>
            </a:r>
            <a:r>
              <a:rPr lang="es-ES" sz="1700" i="1" dirty="0" smtClean="0"/>
              <a:t>R</a:t>
            </a:r>
            <a:r>
              <a:rPr lang="es-ES" sz="1700" baseline="30000" dirty="0" smtClean="0"/>
              <a:t>3</a:t>
            </a:r>
            <a:r>
              <a:rPr lang="es-ES" sz="1700" dirty="0" smtClean="0"/>
              <a:t>, lo que sugiere una proporcionalidad entre el radio nuclear </a:t>
            </a:r>
            <a:r>
              <a:rPr lang="es-ES" sz="1700" i="1" dirty="0" smtClean="0"/>
              <a:t>R</a:t>
            </a:r>
            <a:r>
              <a:rPr lang="es-ES" sz="1700" dirty="0" smtClean="0"/>
              <a:t> y la raíz cúbica de su número de masa: </a:t>
            </a:r>
            <a:r>
              <a:rPr lang="es-ES" sz="1700" i="1" dirty="0" smtClean="0"/>
              <a:t>R</a:t>
            </a:r>
            <a:r>
              <a:rPr lang="es-ES" sz="1700" dirty="0" smtClean="0"/>
              <a:t> ∝ </a:t>
            </a:r>
            <a:r>
              <a:rPr lang="es-ES" sz="1700" i="1" dirty="0" smtClean="0"/>
              <a:t>A</a:t>
            </a:r>
            <a:r>
              <a:rPr lang="es-ES" sz="1700" baseline="30000" dirty="0" smtClean="0"/>
              <a:t>1∕3</a:t>
            </a:r>
            <a:endParaRPr lang="en-US" sz="1700" dirty="0"/>
          </a:p>
        </p:txBody>
      </p:sp>
      <p:sp>
        <p:nvSpPr>
          <p:cNvPr id="3" name="Rectangle 2"/>
          <p:cNvSpPr/>
          <p:nvPr/>
        </p:nvSpPr>
        <p:spPr>
          <a:xfrm>
            <a:off x="-1" y="1743527"/>
            <a:ext cx="1119418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O, definiendo una constante de proporcionalidad </a:t>
            </a:r>
            <a:r>
              <a:rPr lang="es-ES" sz="1700" i="1" dirty="0" smtClean="0"/>
              <a:t>R</a:t>
            </a:r>
            <a:r>
              <a:rPr lang="es-ES" sz="1700" baseline="-25000" dirty="0" smtClean="0"/>
              <a:t>0</a:t>
            </a:r>
            <a:r>
              <a:rPr lang="es-ES" sz="1700" dirty="0" smtClean="0"/>
              <a:t>,</a:t>
            </a:r>
            <a:endParaRPr lang="en-US" sz="1700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5963"/>
          <a:stretch>
            <a:fillRect/>
          </a:stretch>
        </p:blipFill>
        <p:spPr bwMode="auto">
          <a:xfrm>
            <a:off x="4860758" y="1943367"/>
            <a:ext cx="1188720" cy="42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2431723"/>
            <a:ext cx="1078029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La constante </a:t>
            </a:r>
            <a:r>
              <a:rPr lang="es-ES" sz="1700" i="1" dirty="0" smtClean="0"/>
              <a:t>R</a:t>
            </a:r>
            <a:r>
              <a:rPr lang="es-ES" sz="1700" baseline="-25000" dirty="0" smtClean="0"/>
              <a:t>0</a:t>
            </a:r>
            <a:r>
              <a:rPr lang="es-ES" sz="1700" dirty="0" smtClean="0"/>
              <a:t> </a:t>
            </a:r>
            <a:r>
              <a:rPr lang="es-ES" sz="1700" dirty="0" smtClean="0"/>
              <a:t> está en el rango </a:t>
            </a:r>
            <a:r>
              <a:rPr lang="es-ES" sz="1700" dirty="0" smtClean="0"/>
              <a:t>de </a:t>
            </a:r>
            <a:r>
              <a:rPr lang="es-ES" sz="1700" b="1" u="sng" dirty="0" smtClean="0"/>
              <a:t>1.0 × 10</a:t>
            </a:r>
            <a:r>
              <a:rPr lang="es-ES" sz="1700" b="1" u="sng" baseline="30000" dirty="0" smtClean="0"/>
              <a:t>−15 </a:t>
            </a:r>
            <a:r>
              <a:rPr lang="es-ES" sz="1700" b="1" u="sng" dirty="0" smtClean="0"/>
              <a:t>m a 1.5 × 10</a:t>
            </a:r>
            <a:r>
              <a:rPr lang="es-ES" sz="1700" b="1" u="sng" baseline="30000" dirty="0" smtClean="0"/>
              <a:t>−15 </a:t>
            </a:r>
            <a:r>
              <a:rPr lang="es-ES" sz="1700" b="1" u="sng" dirty="0" smtClean="0"/>
              <a:t>m</a:t>
            </a:r>
            <a:r>
              <a:rPr lang="es-ES" sz="1700" dirty="0" smtClean="0"/>
              <a:t>.)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47652"/>
            <a:ext cx="4377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VIII-B. Propiedades del Núcleo.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510" y="3107387"/>
            <a:ext cx="3749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000" b="1" i="1" dirty="0" smtClean="0"/>
              <a:t>La energía de ligadura del núcleo</a:t>
            </a:r>
            <a:endParaRPr lang="en-US" sz="2000" b="1" i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 l="5706" b="9699"/>
          <a:stretch>
            <a:fillRect/>
          </a:stretch>
        </p:blipFill>
        <p:spPr bwMode="auto">
          <a:xfrm>
            <a:off x="816926" y="3857524"/>
            <a:ext cx="2936959" cy="361248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491" y="4689897"/>
            <a:ext cx="5760720" cy="157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311292" y="4889555"/>
            <a:ext cx="311304" cy="369332"/>
          </a:xfrm>
          <a:prstGeom prst="rect">
            <a:avLst/>
          </a:prstGeom>
          <a:solidFill>
            <a:srgbClr val="FFE2C5"/>
          </a:solidFill>
        </p:spPr>
        <p:txBody>
          <a:bodyPr wrap="none" rtlCol="0">
            <a:spAutoFit/>
          </a:bodyPr>
          <a:lstStyle/>
          <a:p>
            <a:r>
              <a:rPr lang="es-UY" dirty="0" smtClean="0">
                <a:sym typeface="Symbol"/>
              </a:rPr>
              <a:t>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/>
          <a:srcRect l="3736" t="2507" r="1815"/>
          <a:stretch>
            <a:fillRect/>
          </a:stretch>
        </p:blipFill>
        <p:spPr bwMode="auto">
          <a:xfrm>
            <a:off x="4783755" y="1309413"/>
            <a:ext cx="6304547" cy="533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627718"/>
            <a:ext cx="1116530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La energía media de ligadura por nucleón, </a:t>
            </a:r>
            <a:r>
              <a:rPr lang="es-ES" sz="1700" i="1" dirty="0" smtClean="0"/>
              <a:t>B</a:t>
            </a:r>
            <a:r>
              <a:rPr lang="es-ES" sz="1700" dirty="0" smtClean="0"/>
              <a:t>/</a:t>
            </a:r>
            <a:r>
              <a:rPr lang="es-ES" sz="1700" i="1" dirty="0" smtClean="0"/>
              <a:t>A</a:t>
            </a:r>
            <a:r>
              <a:rPr lang="es-ES" sz="1700" dirty="0" smtClean="0"/>
              <a:t> es una buena indicación de la estabilidad de un núcleo. </a:t>
            </a:r>
            <a:endParaRPr lang="en-US" sz="1700" dirty="0"/>
          </a:p>
        </p:txBody>
      </p:sp>
      <p:sp>
        <p:nvSpPr>
          <p:cNvPr id="6" name="Rectangle 5"/>
          <p:cNvSpPr/>
          <p:nvPr/>
        </p:nvSpPr>
        <p:spPr>
          <a:xfrm>
            <a:off x="0" y="1896648"/>
            <a:ext cx="487038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Podemos ver que </a:t>
            </a:r>
            <a:r>
              <a:rPr lang="es-ES" sz="1700" i="1" dirty="0" smtClean="0"/>
              <a:t>B</a:t>
            </a:r>
            <a:r>
              <a:rPr lang="es-ES" sz="1700" dirty="0" smtClean="0"/>
              <a:t>/</a:t>
            </a:r>
            <a:r>
              <a:rPr lang="es-ES" sz="1700" i="1" dirty="0" smtClean="0"/>
              <a:t>A</a:t>
            </a:r>
            <a:r>
              <a:rPr lang="es-ES" sz="1700" dirty="0" smtClean="0"/>
              <a:t> es máxima para los núcleos que están alrededor del número másico </a:t>
            </a:r>
            <a:r>
              <a:rPr lang="es-ES" sz="1700" i="1" dirty="0" smtClean="0"/>
              <a:t>A</a:t>
            </a:r>
            <a:r>
              <a:rPr lang="es-ES" sz="1700" dirty="0" smtClean="0"/>
              <a:t> = 60.</a:t>
            </a:r>
          </a:p>
          <a:p>
            <a:endParaRPr lang="es-ES" sz="1700" dirty="0" smtClean="0"/>
          </a:p>
          <a:p>
            <a:r>
              <a:rPr lang="es-ES" sz="1700" dirty="0" smtClean="0"/>
              <a:t>Por lo tanto, si se unen dos núcleos livianos para formar un núcleo semipesado (proceso denominado </a:t>
            </a:r>
            <a:r>
              <a:rPr lang="es-ES" sz="1700" b="1" dirty="0" smtClean="0">
                <a:solidFill>
                  <a:srgbClr val="FF0000"/>
                </a:solidFill>
              </a:rPr>
              <a:t>fusión</a:t>
            </a:r>
            <a:r>
              <a:rPr lang="es-ES" sz="1700" dirty="0" smtClean="0"/>
              <a:t>)  se libera energía.</a:t>
            </a:r>
          </a:p>
        </p:txBody>
      </p:sp>
      <p:sp>
        <p:nvSpPr>
          <p:cNvPr id="7" name="Oval 6"/>
          <p:cNvSpPr/>
          <p:nvPr/>
        </p:nvSpPr>
        <p:spPr>
          <a:xfrm rot="18911391">
            <a:off x="4817964" y="2236761"/>
            <a:ext cx="2169056" cy="796671"/>
          </a:xfrm>
          <a:prstGeom prst="ellipse">
            <a:avLst/>
          </a:prstGeom>
          <a:noFill/>
          <a:ln w="444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725">
            <a:off x="6824551" y="2038487"/>
            <a:ext cx="4234878" cy="558272"/>
          </a:xfrm>
          <a:prstGeom prst="ellipse">
            <a:avLst/>
          </a:prstGeom>
          <a:noFill/>
          <a:ln w="4445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9196"/>
            <a:ext cx="4870383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También se libera energía si un núcleo pesado se divide en dos fragmentos semipesados (proceso denominado </a:t>
            </a:r>
            <a:r>
              <a:rPr lang="es-ES" sz="1700" b="1" dirty="0" smtClean="0">
                <a:solidFill>
                  <a:srgbClr val="00B050"/>
                </a:solidFill>
              </a:rPr>
              <a:t>fisión</a:t>
            </a:r>
            <a:r>
              <a:rPr lang="es-ES" sz="1700" dirty="0" smtClean="0"/>
              <a:t>).</a:t>
            </a:r>
            <a:endParaRPr lang="en-US" sz="17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38800" y="3328988"/>
          <a:ext cx="914400" cy="198437"/>
        </p:xfrm>
        <a:graphic>
          <a:graphicData uri="http://schemas.openxmlformats.org/presentationml/2006/ole">
            <p:oleObj spid="_x0000_s2050" name="Equation" r:id="rId4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8" grpId="0" animBg="1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295" y="655145"/>
            <a:ext cx="3805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VIII-C. Modelos Nucleares.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6705"/>
            <a:ext cx="11219543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700" b="1" dirty="0" smtClean="0"/>
              <a:t>Modelo de la gota líquida</a:t>
            </a:r>
          </a:p>
          <a:p>
            <a:pPr>
              <a:buFont typeface="Arial" pitchFamily="34" charset="0"/>
              <a:buChar char="•"/>
            </a:pPr>
            <a:r>
              <a:rPr lang="es-ES" sz="1700" dirty="0" smtClean="0"/>
              <a:t>  Trata </a:t>
            </a:r>
            <a:r>
              <a:rPr lang="es-ES" sz="1700" dirty="0" smtClean="0"/>
              <a:t>al núcleo como una "gota" de fluido nuclear </a:t>
            </a:r>
            <a:r>
              <a:rPr lang="es-ES" sz="1700" dirty="0" smtClean="0"/>
              <a:t>incompresible, </a:t>
            </a:r>
            <a:r>
              <a:rPr lang="es-ES" sz="1700" dirty="0" smtClean="0"/>
              <a:t>compuesto por </a:t>
            </a:r>
            <a:r>
              <a:rPr lang="es-ES" sz="1700" dirty="0" smtClean="0"/>
              <a:t>nucleones que </a:t>
            </a:r>
            <a:r>
              <a:rPr lang="es-ES" sz="1700" dirty="0" smtClean="0"/>
              <a:t>permanecen unidos debido a la fuerza nuclear fuerte. </a:t>
            </a:r>
            <a:endParaRPr lang="es-ES" sz="1700" dirty="0" smtClean="0"/>
          </a:p>
          <a:p>
            <a:pPr>
              <a:buFont typeface="Arial" pitchFamily="34" charset="0"/>
              <a:buChar char="•"/>
            </a:pPr>
            <a:r>
              <a:rPr lang="es-ES" sz="1700" dirty="0" smtClean="0"/>
              <a:t> </a:t>
            </a:r>
            <a:r>
              <a:rPr lang="es-ES" sz="1700" dirty="0" smtClean="0"/>
              <a:t>Propuesto </a:t>
            </a:r>
            <a:r>
              <a:rPr lang="es-ES" sz="1700" dirty="0" smtClean="0"/>
              <a:t>por </a:t>
            </a:r>
            <a:r>
              <a:rPr lang="es-ES" sz="1700" dirty="0" smtClean="0"/>
              <a:t>George </a:t>
            </a:r>
            <a:r>
              <a:rPr lang="es-ES" sz="1700" dirty="0" err="1" smtClean="0"/>
              <a:t>Gamow</a:t>
            </a:r>
            <a:r>
              <a:rPr lang="es-ES" sz="1700" dirty="0" smtClean="0"/>
              <a:t> en 1930 y desarrollado después por </a:t>
            </a:r>
            <a:r>
              <a:rPr lang="es-ES" sz="1700" dirty="0" err="1" smtClean="0"/>
              <a:t>Niels</a:t>
            </a:r>
            <a:r>
              <a:rPr lang="es-ES" sz="1700" dirty="0" smtClean="0"/>
              <a:t> Bohr y John </a:t>
            </a:r>
            <a:r>
              <a:rPr lang="es-ES" sz="1700" dirty="0" err="1" smtClean="0"/>
              <a:t>Archibald</a:t>
            </a:r>
            <a:r>
              <a:rPr lang="es-ES" sz="1700" dirty="0" smtClean="0"/>
              <a:t> </a:t>
            </a:r>
            <a:r>
              <a:rPr lang="es-ES" sz="1700" dirty="0" err="1" smtClean="0"/>
              <a:t>Wheeler</a:t>
            </a:r>
            <a:r>
              <a:rPr lang="es-ES" sz="17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s-ES" sz="800" dirty="0" smtClean="0"/>
          </a:p>
          <a:p>
            <a:pPr>
              <a:buFont typeface="Arial" pitchFamily="34" charset="0"/>
              <a:buChar char="•"/>
            </a:pPr>
            <a:r>
              <a:rPr lang="es-ES" sz="1700" dirty="0" smtClean="0"/>
              <a:t>Fórmula </a:t>
            </a:r>
            <a:r>
              <a:rPr lang="es-ES" sz="1700" dirty="0" err="1" smtClean="0"/>
              <a:t>semi</a:t>
            </a:r>
            <a:r>
              <a:rPr lang="es-ES" sz="1700" dirty="0" smtClean="0"/>
              <a:t>-empírica derivada por </a:t>
            </a:r>
            <a:r>
              <a:rPr lang="es-ES" sz="1700" dirty="0" err="1" smtClean="0"/>
              <a:t>Weizsäcker</a:t>
            </a:r>
            <a:r>
              <a:rPr lang="es-ES" sz="1700" dirty="0" smtClean="0"/>
              <a:t> </a:t>
            </a:r>
            <a:r>
              <a:rPr lang="es-ES" sz="1700" dirty="0" smtClean="0"/>
              <a:t>para la energía de ligadura del núcleo: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725417"/>
            <a:ext cx="1142274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700" dirty="0" smtClean="0"/>
              <a:t> </a:t>
            </a:r>
            <a:r>
              <a:rPr lang="es-ES" sz="1700" dirty="0" smtClean="0"/>
              <a:t>Limitación: no </a:t>
            </a:r>
            <a:r>
              <a:rPr lang="es-ES" sz="1700" dirty="0" smtClean="0"/>
              <a:t>puede explicar a los </a:t>
            </a:r>
            <a:r>
              <a:rPr lang="es-ES" sz="1700" b="1" dirty="0" smtClean="0"/>
              <a:t>números mágicos .</a:t>
            </a:r>
          </a:p>
          <a:p>
            <a:r>
              <a:rPr lang="es-ES" sz="1700" dirty="0" smtClean="0"/>
              <a:t>Número mágico: es </a:t>
            </a:r>
            <a:r>
              <a:rPr lang="es-ES" sz="1700" dirty="0" smtClean="0"/>
              <a:t>un número de nucleones (ya sean protones o neutrones) de </a:t>
            </a:r>
            <a:r>
              <a:rPr lang="es-ES" sz="1700" dirty="0" smtClean="0"/>
              <a:t>un </a:t>
            </a:r>
            <a:r>
              <a:rPr lang="es-ES" sz="1700" dirty="0" smtClean="0"/>
              <a:t>núcleo atómico que </a:t>
            </a:r>
            <a:r>
              <a:rPr lang="es-ES" sz="1700" dirty="0" smtClean="0"/>
              <a:t>le dan </a:t>
            </a:r>
            <a:r>
              <a:rPr lang="es-ES" sz="1700" dirty="0" smtClean="0"/>
              <a:t>mayor estabilidad </a:t>
            </a:r>
            <a:r>
              <a:rPr lang="es-ES" sz="1700" dirty="0" smtClean="0"/>
              <a:t>frente </a:t>
            </a:r>
            <a:r>
              <a:rPr lang="es-ES" sz="1700" dirty="0" smtClean="0"/>
              <a:t>a la desintegración </a:t>
            </a:r>
            <a:r>
              <a:rPr lang="es-ES" sz="1700" dirty="0" smtClean="0"/>
              <a:t>nuclear</a:t>
            </a:r>
          </a:p>
          <a:p>
            <a:r>
              <a:rPr lang="es-ES" sz="1700" dirty="0" smtClean="0"/>
              <a:t>(</a:t>
            </a:r>
            <a:r>
              <a:rPr lang="es-ES" sz="1700" dirty="0" smtClean="0"/>
              <a:t>2</a:t>
            </a:r>
            <a:r>
              <a:rPr lang="es-ES" sz="1700" dirty="0" smtClean="0"/>
              <a:t>, 4, 8, 20, 50, 82, y 126 </a:t>
            </a:r>
            <a:r>
              <a:rPr lang="es-ES" sz="1700" dirty="0" smtClean="0"/>
              <a:t>).​ </a:t>
            </a:r>
          </a:p>
          <a:p>
            <a:r>
              <a:rPr lang="es-ES" sz="1700" dirty="0" smtClean="0"/>
              <a:t>Los </a:t>
            </a:r>
            <a:r>
              <a:rPr lang="es-ES" sz="1700" dirty="0" smtClean="0"/>
              <a:t>núcleos atómicos que contienen tales números mágicos de nucleones </a:t>
            </a:r>
            <a:r>
              <a:rPr lang="es-ES" sz="1700" dirty="0" smtClean="0"/>
              <a:t>tienen </a:t>
            </a:r>
            <a:r>
              <a:rPr lang="es-ES" sz="1700" dirty="0" smtClean="0"/>
              <a:t>una media más alta de energía de enlace por nucleón comparado con lo que se había predicho, como la Fórmula de </a:t>
            </a:r>
            <a:r>
              <a:rPr lang="es-ES" sz="1700" dirty="0" err="1" smtClean="0"/>
              <a:t>Weizsäcker</a:t>
            </a:r>
            <a:r>
              <a:rPr lang="es-ES" sz="1700" dirty="0" smtClean="0"/>
              <a:t>.</a:t>
            </a:r>
            <a:endParaRPr lang="es-ES" sz="1700" dirty="0" smtClean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52940" y="2985181"/>
            <a:ext cx="528574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4503"/>
            <a:ext cx="112776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b="1" dirty="0" smtClean="0"/>
              <a:t>2</a:t>
            </a:r>
            <a:r>
              <a:rPr lang="es-ES" sz="1700" b="1" dirty="0" smtClean="0"/>
              <a:t>.  Modelo </a:t>
            </a:r>
            <a:r>
              <a:rPr lang="es-ES" sz="1700" b="1" dirty="0" smtClean="0"/>
              <a:t>de capas</a:t>
            </a:r>
          </a:p>
          <a:p>
            <a:endParaRPr lang="es-ES" sz="1700" b="1" dirty="0" smtClean="0"/>
          </a:p>
          <a:p>
            <a:pPr>
              <a:buFont typeface="Arial" pitchFamily="34" charset="0"/>
              <a:buChar char="•"/>
            </a:pPr>
            <a:r>
              <a:rPr lang="es-ES" sz="1700" dirty="0" smtClean="0"/>
              <a:t>    El </a:t>
            </a:r>
            <a:r>
              <a:rPr lang="es-ES" sz="1700" dirty="0" smtClean="0"/>
              <a:t>modelo de capas nuclear es muy parecido al planteado para el caso de la corteza electrónica —el modelo de capas electrónico— </a:t>
            </a:r>
            <a:r>
              <a:rPr lang="es-ES" sz="1700" dirty="0" smtClean="0"/>
              <a:t>.</a:t>
            </a:r>
          </a:p>
          <a:p>
            <a:r>
              <a:rPr lang="es-ES" sz="1700" dirty="0" smtClean="0"/>
              <a:t>[Recordemos que en </a:t>
            </a:r>
            <a:r>
              <a:rPr lang="es-ES" sz="1700" dirty="0" smtClean="0"/>
              <a:t>el caso de los electrones, se tienen partículas idénticas que se agrupaban en capas de números cuánticos espaciales distintos (</a:t>
            </a:r>
            <a:r>
              <a:rPr lang="es-ES" sz="1700" dirty="0" err="1" smtClean="0"/>
              <a:t>n,l</a:t>
            </a:r>
            <a:r>
              <a:rPr lang="es-ES" sz="1700" dirty="0" smtClean="0"/>
              <a:t>). </a:t>
            </a:r>
            <a:endParaRPr lang="es-ES" sz="1700" dirty="0" smtClean="0"/>
          </a:p>
          <a:p>
            <a:r>
              <a:rPr lang="es-ES" sz="1700" dirty="0" smtClean="0"/>
              <a:t>El </a:t>
            </a:r>
            <a:r>
              <a:rPr lang="es-ES" sz="1700" dirty="0" smtClean="0"/>
              <a:t>número de electrones permitidos en cada capa venía restringido por el principio de exclusión de Pauli para fermiones. </a:t>
            </a:r>
            <a:endParaRPr lang="es-ES" sz="1700" dirty="0" smtClean="0"/>
          </a:p>
          <a:p>
            <a:r>
              <a:rPr lang="es-ES" sz="1700" dirty="0" smtClean="0"/>
              <a:t>Los </a:t>
            </a:r>
            <a:r>
              <a:rPr lang="es-ES" sz="1700" dirty="0" smtClean="0"/>
              <a:t>números cuánticos asociados </a:t>
            </a:r>
            <a:r>
              <a:rPr lang="es-ES" sz="1700" dirty="0" smtClean="0"/>
              <a:t> vienen </a:t>
            </a:r>
            <a:r>
              <a:rPr lang="es-ES" sz="1700" dirty="0" smtClean="0"/>
              <a:t>como resolución de la ecuación de Schrödinger para un potencial </a:t>
            </a:r>
            <a:r>
              <a:rPr lang="es-ES" sz="1700" dirty="0" smtClean="0"/>
              <a:t>efectivo que resulta de sumar a un potencial </a:t>
            </a:r>
            <a:r>
              <a:rPr lang="es-ES" sz="1700" dirty="0" err="1" smtClean="0"/>
              <a:t>culombiano</a:t>
            </a:r>
            <a:r>
              <a:rPr lang="es-ES" sz="1700" dirty="0" smtClean="0"/>
              <a:t> </a:t>
            </a:r>
            <a:r>
              <a:rPr lang="es-ES" sz="1700" dirty="0" smtClean="0"/>
              <a:t>(~ 1/r) </a:t>
            </a:r>
            <a:r>
              <a:rPr lang="es-ES" sz="1700" dirty="0" smtClean="0"/>
              <a:t> uno centrífugo (asociado al momento angular orbital)].</a:t>
            </a:r>
          </a:p>
          <a:p>
            <a:endParaRPr lang="es-ES" sz="1700" dirty="0" smtClean="0"/>
          </a:p>
          <a:p>
            <a:pPr>
              <a:buFont typeface="Arial" pitchFamily="34" charset="0"/>
              <a:buChar char="•"/>
            </a:pPr>
            <a:r>
              <a:rPr lang="es-ES" sz="1700" dirty="0" smtClean="0"/>
              <a:t> El modelo fue desarrollado en 1949 a partir de los trabajos </a:t>
            </a:r>
            <a:r>
              <a:rPr lang="es-ES" sz="1700" dirty="0" smtClean="0"/>
              <a:t>principalmente de Eugene </a:t>
            </a:r>
            <a:r>
              <a:rPr lang="es-ES" sz="1700" dirty="0" err="1" smtClean="0"/>
              <a:t>Wigner</a:t>
            </a:r>
            <a:r>
              <a:rPr lang="es-ES" sz="1700" dirty="0" smtClean="0"/>
              <a:t>, </a:t>
            </a:r>
            <a:r>
              <a:rPr lang="es-ES" sz="1700" dirty="0" err="1" smtClean="0"/>
              <a:t>Maria</a:t>
            </a:r>
            <a:r>
              <a:rPr lang="es-ES" sz="1700" dirty="0" smtClean="0"/>
              <a:t> </a:t>
            </a:r>
            <a:r>
              <a:rPr lang="es-ES" sz="1700" dirty="0" err="1" smtClean="0"/>
              <a:t>Goeppert</a:t>
            </a:r>
            <a:r>
              <a:rPr lang="es-ES" sz="1700" dirty="0" smtClean="0"/>
              <a:t>-Mayer </a:t>
            </a:r>
          </a:p>
          <a:p>
            <a:r>
              <a:rPr lang="es-ES" sz="1700" dirty="0" smtClean="0"/>
              <a:t>y J. Hans D. Jensen, que compartieron en 1963 el Premio Nobel de Física por sus contribuciones.</a:t>
            </a:r>
          </a:p>
          <a:p>
            <a:endParaRPr lang="es-ES" sz="1700" dirty="0" smtClean="0"/>
          </a:p>
          <a:p>
            <a:pPr>
              <a:buFont typeface="Arial" pitchFamily="34" charset="0"/>
              <a:buChar char="•"/>
            </a:pPr>
            <a:r>
              <a:rPr lang="es-ES" sz="1700" dirty="0" smtClean="0"/>
              <a:t> </a:t>
            </a:r>
            <a:r>
              <a:rPr lang="es-ES" sz="1700" dirty="0" smtClean="0"/>
              <a:t>En </a:t>
            </a:r>
            <a:r>
              <a:rPr lang="es-ES" sz="1700" dirty="0" smtClean="0"/>
              <a:t>el caso nuclear, tendremos fermiones (los nucleones: protón y neutrón) en un potencial nuclear. Estos nucleones tendrán un número cuántico adicional, el isospín, cuya proyección nos dirá si el nucleón se trata de un protón o un </a:t>
            </a:r>
            <a:r>
              <a:rPr lang="es-ES" sz="1700" dirty="0" smtClean="0"/>
              <a:t>neutrón.</a:t>
            </a:r>
          </a:p>
          <a:p>
            <a:pPr>
              <a:buFont typeface="Arial" pitchFamily="34" charset="0"/>
              <a:buChar char="•"/>
            </a:pPr>
            <a:endParaRPr lang="es-ES" sz="1700" dirty="0" smtClean="0"/>
          </a:p>
          <a:p>
            <a:pPr>
              <a:buFont typeface="Arial" pitchFamily="34" charset="0"/>
              <a:buChar char="•"/>
            </a:pPr>
            <a:r>
              <a:rPr lang="es-ES" sz="1700" dirty="0" smtClean="0"/>
              <a:t> Al </a:t>
            </a:r>
            <a:r>
              <a:rPr lang="es-ES" sz="1700" dirty="0" smtClean="0"/>
              <a:t>añadir nucleones a un núcleo, existen ciertas configuraciones en las que la energía de enlace nuclear del siguiente nucleón es significativamente menor que la del </a:t>
            </a:r>
            <a:r>
              <a:rPr lang="es-ES" sz="1700" dirty="0" smtClean="0"/>
              <a:t>anterior, que corresponden a </a:t>
            </a:r>
            <a:r>
              <a:rPr lang="es-ES" sz="1700" dirty="0" smtClean="0"/>
              <a:t>2, 4, 8, 20, 50, 82, y </a:t>
            </a:r>
            <a:r>
              <a:rPr lang="es-ES" sz="1700" dirty="0" smtClean="0"/>
              <a:t>126 nucleones.</a:t>
            </a:r>
          </a:p>
          <a:p>
            <a:r>
              <a:rPr lang="es-ES" sz="1700" dirty="0" smtClean="0"/>
              <a:t>De esa manera el modelo explica a los números mágicos.</a:t>
            </a:r>
            <a:endParaRPr lang="es-E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04996"/>
            <a:ext cx="1124857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Como mencionamos, podemos aprender sobre la fuerza nuclear en el sistema protón-neutrón mediante la dispersión de neutrones, así como haciendo una variedad de diferentes experimentos con núcleos más pesados. </a:t>
            </a:r>
            <a:endParaRPr lang="es-ES" sz="1700" dirty="0" smtClean="0"/>
          </a:p>
          <a:p>
            <a:endParaRPr lang="es-ES" sz="800" dirty="0" smtClean="0"/>
          </a:p>
          <a:p>
            <a:r>
              <a:rPr lang="es-ES" sz="1700" dirty="0" smtClean="0"/>
              <a:t>De </a:t>
            </a:r>
            <a:r>
              <a:rPr lang="es-ES" sz="1700" dirty="0" smtClean="0"/>
              <a:t>estos experimentos, hemos aprendido las siguientes características de la fuerza nuclear</a:t>
            </a:r>
            <a:r>
              <a:rPr lang="es-ES" sz="1700" dirty="0" smtClean="0"/>
              <a:t>:</a:t>
            </a:r>
          </a:p>
          <a:p>
            <a:endParaRPr lang="es-ES" sz="800" dirty="0" smtClean="0"/>
          </a:p>
          <a:p>
            <a:pPr marL="342900" indent="-342900">
              <a:buAutoNum type="arabicPeriod"/>
            </a:pPr>
            <a:r>
              <a:rPr lang="es-ES" sz="1700" dirty="0" smtClean="0">
                <a:solidFill>
                  <a:srgbClr val="FF0000"/>
                </a:solidFill>
              </a:rPr>
              <a:t>La fuerza nuclear es la más fuerte de las fuerzas conocidas, por lo que </a:t>
            </a:r>
            <a:r>
              <a:rPr lang="es-ES" sz="1700" dirty="0" smtClean="0">
                <a:solidFill>
                  <a:srgbClr val="FF0000"/>
                </a:solidFill>
              </a:rPr>
              <a:t>es a </a:t>
            </a:r>
            <a:r>
              <a:rPr lang="es-ES" sz="1700" dirty="0" smtClean="0">
                <a:solidFill>
                  <a:srgbClr val="FF0000"/>
                </a:solidFill>
              </a:rPr>
              <a:t>veces llamado la </a:t>
            </a:r>
            <a:r>
              <a:rPr lang="es-ES" sz="1700" b="1" dirty="0" smtClean="0">
                <a:solidFill>
                  <a:srgbClr val="FF0000"/>
                </a:solidFill>
              </a:rPr>
              <a:t>fuerza fuerte</a:t>
            </a:r>
            <a:r>
              <a:rPr lang="es-ES" sz="1700" dirty="0" smtClean="0"/>
              <a:t>. </a:t>
            </a:r>
            <a:endParaRPr lang="es-ES" sz="1700" dirty="0" smtClean="0"/>
          </a:p>
          <a:p>
            <a:pPr marL="342900" indent="-342900"/>
            <a:r>
              <a:rPr lang="es-ES" sz="1700" dirty="0" smtClean="0"/>
              <a:t> </a:t>
            </a:r>
            <a:r>
              <a:rPr lang="es-ES" sz="1700" dirty="0" smtClean="0"/>
              <a:t>      </a:t>
            </a:r>
            <a:r>
              <a:rPr lang="es-ES" sz="1700" dirty="0" smtClean="0"/>
              <a:t>Para </a:t>
            </a:r>
            <a:r>
              <a:rPr lang="es-ES" sz="1700" dirty="0" smtClean="0"/>
              <a:t>dos protones adyacentes en un núcleo la interacción nuclear es de </a:t>
            </a:r>
            <a:r>
              <a:rPr lang="es-ES" sz="1700" b="1" dirty="0" smtClean="0">
                <a:solidFill>
                  <a:srgbClr val="FF0000"/>
                </a:solidFill>
              </a:rPr>
              <a:t>10 a 100 veces más fuerte </a:t>
            </a:r>
            <a:r>
              <a:rPr lang="es-ES" sz="1700" dirty="0" smtClean="0"/>
              <a:t>que la electromagnética. </a:t>
            </a:r>
            <a:endParaRPr lang="es-ES" sz="1700" dirty="0" smtClean="0"/>
          </a:p>
          <a:p>
            <a:pPr marL="342900" indent="-342900"/>
            <a:endParaRPr lang="es-ES" sz="800" dirty="0" smtClean="0"/>
          </a:p>
          <a:p>
            <a:pPr marL="342900" indent="-342900">
              <a:buAutoNum type="arabicPeriod" startAt="2"/>
            </a:pPr>
            <a:r>
              <a:rPr lang="es-ES" sz="1700" dirty="0" smtClean="0">
                <a:solidFill>
                  <a:srgbClr val="FF0000"/>
                </a:solidFill>
              </a:rPr>
              <a:t>La </a:t>
            </a:r>
            <a:r>
              <a:rPr lang="es-ES" sz="1700" dirty="0" smtClean="0">
                <a:solidFill>
                  <a:srgbClr val="FF0000"/>
                </a:solidFill>
              </a:rPr>
              <a:t>fuerza nuclear fuerte tiene un </a:t>
            </a:r>
            <a:r>
              <a:rPr lang="es-ES" sz="1700" b="1" dirty="0" smtClean="0">
                <a:solidFill>
                  <a:srgbClr val="FF0000"/>
                </a:solidFill>
              </a:rPr>
              <a:t>alcance muy corto</a:t>
            </a:r>
            <a:r>
              <a:rPr lang="es-ES" sz="1700" dirty="0" smtClean="0"/>
              <a:t>: la distancia sobre la que esta fuerza actúa </a:t>
            </a:r>
            <a:r>
              <a:rPr lang="es-ES" sz="1700" dirty="0" smtClean="0"/>
              <a:t>es de </a:t>
            </a:r>
            <a:r>
              <a:rPr lang="es-ES" sz="1700" dirty="0" smtClean="0"/>
              <a:t>1 </a:t>
            </a:r>
            <a:r>
              <a:rPr lang="es-ES" sz="1700" dirty="0" err="1" smtClean="0"/>
              <a:t>fm</a:t>
            </a:r>
            <a:r>
              <a:rPr lang="es-ES" sz="1700" dirty="0" smtClean="0"/>
              <a:t> (10</a:t>
            </a:r>
            <a:r>
              <a:rPr lang="es-ES" sz="1700" baseline="30000" dirty="0" smtClean="0"/>
              <a:t>−15 </a:t>
            </a:r>
            <a:r>
              <a:rPr lang="es-ES" sz="1700" dirty="0" smtClean="0"/>
              <a:t>m). </a:t>
            </a:r>
            <a:endParaRPr lang="es-ES" sz="1700" dirty="0" smtClean="0"/>
          </a:p>
          <a:p>
            <a:pPr marL="342900" indent="-342900"/>
            <a:r>
              <a:rPr lang="es-ES" sz="1700" dirty="0" smtClean="0"/>
              <a:t> </a:t>
            </a:r>
            <a:r>
              <a:rPr lang="es-ES" sz="1700" dirty="0" smtClean="0"/>
              <a:t>      </a:t>
            </a:r>
            <a:r>
              <a:rPr lang="es-ES" sz="1700" dirty="0" smtClean="0"/>
              <a:t>Esto </a:t>
            </a:r>
            <a:r>
              <a:rPr lang="es-ES" sz="1700" dirty="0" smtClean="0"/>
              <a:t>conclusión se deriva de la densidad central constante de la materia </a:t>
            </a:r>
            <a:r>
              <a:rPr lang="es-ES" sz="1700" dirty="0" smtClean="0"/>
              <a:t>nuclear. </a:t>
            </a:r>
          </a:p>
          <a:p>
            <a:pPr marL="342900" indent="-342900"/>
            <a:r>
              <a:rPr lang="es-ES" sz="1700" dirty="0" smtClean="0"/>
              <a:t> </a:t>
            </a:r>
            <a:r>
              <a:rPr lang="es-ES" sz="1700" dirty="0" smtClean="0"/>
              <a:t>      </a:t>
            </a:r>
            <a:r>
              <a:rPr lang="es-ES" sz="1700" dirty="0" smtClean="0"/>
              <a:t>A </a:t>
            </a:r>
            <a:r>
              <a:rPr lang="es-ES" sz="1700" dirty="0" smtClean="0"/>
              <a:t>medida que agregamos nucleones a un núcleo, cada nucleón agregado siente una fuerza solo desde su más cercanos vecinos, y no de todos los otros nucleones en el núcleo. </a:t>
            </a:r>
            <a:endParaRPr lang="es-ES" sz="1700" dirty="0" smtClean="0"/>
          </a:p>
          <a:p>
            <a:pPr marL="342900" indent="-342900"/>
            <a:r>
              <a:rPr lang="es-ES" sz="1700" dirty="0" smtClean="0"/>
              <a:t> </a:t>
            </a:r>
            <a:r>
              <a:rPr lang="es-ES" sz="1700" dirty="0" smtClean="0"/>
              <a:t>      En otras palabras</a:t>
            </a:r>
            <a:r>
              <a:rPr lang="es-ES" sz="1700" dirty="0" smtClean="0"/>
              <a:t>, </a:t>
            </a:r>
            <a:r>
              <a:rPr lang="es-ES" sz="1700" b="1" dirty="0" smtClean="0">
                <a:solidFill>
                  <a:srgbClr val="FF0000"/>
                </a:solidFill>
              </a:rPr>
              <a:t>un núcleo se comporta algo así como un cristal, </a:t>
            </a:r>
            <a:r>
              <a:rPr lang="es-ES" sz="1700" dirty="0" smtClean="0"/>
              <a:t>en el que cada átomo interactúa principalmente con sus vecinos más cercanos, y los átomos adicionales hacen el cristal más grande pero no cambia su densidad. </a:t>
            </a:r>
            <a:endParaRPr lang="es-ES" sz="1700" dirty="0" smtClean="0"/>
          </a:p>
          <a:p>
            <a:pPr marL="342900" indent="-342900"/>
            <a:r>
              <a:rPr lang="es-ES" sz="1700" dirty="0" smtClean="0"/>
              <a:t> </a:t>
            </a:r>
            <a:r>
              <a:rPr lang="es-ES" sz="1700" dirty="0" smtClean="0"/>
              <a:t>      Otra </a:t>
            </a:r>
            <a:r>
              <a:rPr lang="es-ES" sz="1700" dirty="0" smtClean="0"/>
              <a:t>prueba </a:t>
            </a:r>
            <a:r>
              <a:rPr lang="es-ES" sz="1700" dirty="0" smtClean="0"/>
              <a:t>del </a:t>
            </a:r>
            <a:r>
              <a:rPr lang="es-ES" sz="1700" dirty="0" smtClean="0"/>
              <a:t>rango corto proviene del diagrama de B/A vs. A </a:t>
            </a:r>
            <a:r>
              <a:rPr lang="es-ES" sz="1700" dirty="0" smtClean="0"/>
              <a:t>(la figura 12.4 muestra que del </a:t>
            </a:r>
            <a:r>
              <a:rPr lang="es-ES" sz="1700" baseline="30000" dirty="0" smtClean="0"/>
              <a:t>12</a:t>
            </a:r>
            <a:r>
              <a:rPr lang="es-ES" sz="1700" dirty="0" smtClean="0"/>
              <a:t>C al </a:t>
            </a:r>
            <a:r>
              <a:rPr lang="es-ES" sz="1700" baseline="30000" dirty="0" smtClean="0"/>
              <a:t>238</a:t>
            </a:r>
            <a:r>
              <a:rPr lang="es-ES" sz="1700" dirty="0" smtClean="0"/>
              <a:t>U B/A </a:t>
            </a:r>
            <a:r>
              <a:rPr lang="es-ES" sz="1700" dirty="0" smtClean="0"/>
              <a:t>varía poco). </a:t>
            </a:r>
            <a:endParaRPr lang="es-ES" sz="17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48336" y="4418974"/>
            <a:ext cx="1094377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>
                <a:solidFill>
                  <a:srgbClr val="2212EE"/>
                </a:solidFill>
              </a:rPr>
              <a:t>Por el contrario, para </a:t>
            </a:r>
            <a:r>
              <a:rPr lang="es-ES" sz="1700" dirty="0" smtClean="0">
                <a:solidFill>
                  <a:srgbClr val="2212EE"/>
                </a:solidFill>
              </a:rPr>
              <a:t>una fuerza de largo alcance (como la fuerza gravitacional y fuerzas electrostáticas, que tienen un rango infinito), la energía de enlace es aproximadamente proporcional al cuadrado del número de partículas que interactúan</a:t>
            </a:r>
            <a:r>
              <a:rPr lang="es-ES" sz="1700" dirty="0" smtClean="0">
                <a:solidFill>
                  <a:srgbClr val="2212EE"/>
                </a:solidFill>
              </a:rPr>
              <a:t>.</a:t>
            </a:r>
          </a:p>
          <a:p>
            <a:r>
              <a:rPr lang="es-ES" sz="1700" dirty="0" smtClean="0">
                <a:solidFill>
                  <a:srgbClr val="2212EE"/>
                </a:solidFill>
              </a:rPr>
              <a:t>(</a:t>
            </a:r>
            <a:r>
              <a:rPr lang="es-ES" sz="1700" dirty="0" smtClean="0">
                <a:solidFill>
                  <a:srgbClr val="2212EE"/>
                </a:solidFill>
              </a:rPr>
              <a:t>Por ejemplo, porque cada uno de los protones Z en un núcleo siente la </a:t>
            </a:r>
            <a:r>
              <a:rPr lang="es-ES" sz="1700" dirty="0" smtClean="0">
                <a:solidFill>
                  <a:srgbClr val="2212EE"/>
                </a:solidFill>
              </a:rPr>
              <a:t>repulsión de </a:t>
            </a:r>
            <a:r>
              <a:rPr lang="es-ES" sz="1700" dirty="0" smtClean="0">
                <a:solidFill>
                  <a:srgbClr val="2212EE"/>
                </a:solidFill>
              </a:rPr>
              <a:t>los otros Z − 1 protones, la energía </a:t>
            </a:r>
            <a:r>
              <a:rPr lang="es-ES" sz="1700" b="1" dirty="0" smtClean="0">
                <a:solidFill>
                  <a:srgbClr val="2212EE"/>
                </a:solidFill>
              </a:rPr>
              <a:t>electrostática</a:t>
            </a:r>
            <a:r>
              <a:rPr lang="es-ES" sz="1700" dirty="0" smtClean="0">
                <a:solidFill>
                  <a:srgbClr val="2212EE"/>
                </a:solidFill>
              </a:rPr>
              <a:t> total del </a:t>
            </a:r>
            <a:r>
              <a:rPr lang="es-ES" sz="1700" dirty="0" smtClean="0">
                <a:solidFill>
                  <a:srgbClr val="2212EE"/>
                </a:solidFill>
              </a:rPr>
              <a:t>núcleo es </a:t>
            </a:r>
            <a:r>
              <a:rPr lang="es-ES" sz="1700" dirty="0" smtClean="0">
                <a:solidFill>
                  <a:srgbClr val="2212EE"/>
                </a:solidFill>
              </a:rPr>
              <a:t>proporcional a Z(Z − 1), que es aproximadamente Z</a:t>
            </a:r>
            <a:r>
              <a:rPr lang="es-ES" sz="1700" baseline="30000" dirty="0" smtClean="0">
                <a:solidFill>
                  <a:srgbClr val="2212EE"/>
                </a:solidFill>
              </a:rPr>
              <a:t>2</a:t>
            </a:r>
            <a:r>
              <a:rPr lang="es-ES" sz="1700" dirty="0" smtClean="0">
                <a:solidFill>
                  <a:srgbClr val="2212EE"/>
                </a:solidFill>
              </a:rPr>
              <a:t> para Z grande</a:t>
            </a:r>
            <a:r>
              <a:rPr lang="es-ES" sz="1700" dirty="0" smtClean="0">
                <a:solidFill>
                  <a:srgbClr val="2212EE"/>
                </a:solidFill>
              </a:rPr>
              <a:t>).</a:t>
            </a:r>
            <a:endParaRPr lang="es-ES" sz="1700" dirty="0" smtClean="0">
              <a:solidFill>
                <a:srgbClr val="2212E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1796"/>
            <a:ext cx="76780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 </a:t>
            </a:r>
            <a:r>
              <a:rPr lang="es-ES" dirty="0" smtClean="0"/>
              <a:t>Figura 12.6 ilustra la dependencia de la energía de enlace </a:t>
            </a:r>
            <a:r>
              <a:rPr lang="es-ES" dirty="0" smtClean="0"/>
              <a:t>nuclear de </a:t>
            </a:r>
            <a:r>
              <a:rPr lang="es-ES" dirty="0" smtClean="0"/>
              <a:t>la distancia de separación entre los nucleones.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smtClean="0"/>
              <a:t>energía de enlace </a:t>
            </a:r>
            <a:r>
              <a:rPr lang="es-ES" dirty="0" smtClean="0"/>
              <a:t>es relativamente </a:t>
            </a:r>
            <a:r>
              <a:rPr lang="es-ES" dirty="0" smtClean="0"/>
              <a:t>constante para distancias de separación inferiores a aproximadamente 1 </a:t>
            </a:r>
            <a:r>
              <a:rPr lang="es-ES" dirty="0" err="1" smtClean="0"/>
              <a:t>fm</a:t>
            </a:r>
            <a:r>
              <a:rPr lang="es-ES" dirty="0" smtClean="0"/>
              <a:t>, y </a:t>
            </a:r>
            <a:r>
              <a:rPr lang="es-ES" dirty="0" smtClean="0"/>
              <a:t>es cero </a:t>
            </a:r>
            <a:r>
              <a:rPr lang="es-ES" dirty="0" smtClean="0"/>
              <a:t>para distancias de separación mucho mayores que 1 </a:t>
            </a:r>
            <a:r>
              <a:rPr lang="es-ES" dirty="0" err="1" smtClean="0"/>
              <a:t>fm</a:t>
            </a:r>
            <a:r>
              <a:rPr lang="es-ES" dirty="0" smtClean="0"/>
              <a:t>.</a:t>
            </a:r>
            <a:endParaRPr lang="es-ES" dirty="0" smtClean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/>
          <a:srcRect l="9057" t="3627" r="3208"/>
          <a:stretch>
            <a:fillRect/>
          </a:stretch>
        </p:blipFill>
        <p:spPr bwMode="auto">
          <a:xfrm>
            <a:off x="7736108" y="638625"/>
            <a:ext cx="2743200" cy="288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3664310"/>
            <a:ext cx="110889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s-ES" dirty="0" smtClean="0">
                <a:solidFill>
                  <a:srgbClr val="FF0000"/>
                </a:solidFill>
              </a:rPr>
              <a:t>3</a:t>
            </a:r>
            <a:r>
              <a:rPr lang="es-ES" dirty="0" smtClean="0">
                <a:solidFill>
                  <a:srgbClr val="FF0000"/>
                </a:solidFill>
              </a:rPr>
              <a:t>. La fuerza nuclear entre dos nucleones cualesquiera no depende de silos nucleones son protones o </a:t>
            </a:r>
            <a:r>
              <a:rPr lang="es-ES" dirty="0" smtClean="0">
                <a:solidFill>
                  <a:srgbClr val="FF0000"/>
                </a:solidFill>
              </a:rPr>
              <a:t>neutrones</a:t>
            </a:r>
            <a:r>
              <a:rPr lang="es-ES" dirty="0" smtClean="0"/>
              <a:t>:</a:t>
            </a:r>
          </a:p>
          <a:p>
            <a:pPr marL="342900" indent="-342900"/>
            <a:r>
              <a:rPr lang="es-ES" dirty="0" smtClean="0"/>
              <a:t>la </a:t>
            </a:r>
            <a:r>
              <a:rPr lang="es-ES" dirty="0" smtClean="0"/>
              <a:t>fuerza nuclear n-p es la </a:t>
            </a:r>
            <a:r>
              <a:rPr lang="es-ES" dirty="0" err="1" smtClean="0"/>
              <a:t>mismacomo</a:t>
            </a:r>
            <a:r>
              <a:rPr lang="es-ES" dirty="0" smtClean="0"/>
              <a:t> la fuerza nuclear n-n, que a su vez es igual a la porción </a:t>
            </a:r>
            <a:r>
              <a:rPr lang="es-ES" dirty="0" smtClean="0"/>
              <a:t>nuclear de </a:t>
            </a:r>
            <a:r>
              <a:rPr lang="es-ES" dirty="0" smtClean="0"/>
              <a:t>la fuerza p-p.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18144664">
            <a:off x="8934313" y="1471287"/>
            <a:ext cx="1430209" cy="482468"/>
          </a:xfrm>
          <a:prstGeom prst="ellipse">
            <a:avLst/>
          </a:prstGeom>
          <a:noFill/>
          <a:ln w="444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053"/>
            <a:ext cx="1152434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Recordemos que la fuerza fuerte se puede entender como </a:t>
            </a:r>
            <a:r>
              <a:rPr lang="es-ES" sz="1700" dirty="0" smtClean="0"/>
              <a:t>mediada por </a:t>
            </a:r>
            <a:r>
              <a:rPr lang="es-ES" sz="1700" dirty="0" smtClean="0"/>
              <a:t>el intercambio de </a:t>
            </a:r>
            <a:r>
              <a:rPr lang="es-ES" sz="1700" b="1" dirty="0" smtClean="0">
                <a:solidFill>
                  <a:srgbClr val="FF0000"/>
                </a:solidFill>
              </a:rPr>
              <a:t>piones</a:t>
            </a:r>
            <a:r>
              <a:rPr lang="es-ES" sz="1700" dirty="0" smtClean="0"/>
              <a:t> o </a:t>
            </a:r>
            <a:r>
              <a:rPr lang="es-ES" sz="1700" b="1" dirty="0" smtClean="0">
                <a:solidFill>
                  <a:srgbClr val="FF0000"/>
                </a:solidFill>
              </a:rPr>
              <a:t>mesones pi </a:t>
            </a:r>
            <a:r>
              <a:rPr lang="es-ES" sz="1700" dirty="0" smtClean="0"/>
              <a:t>entre los nucleones. </a:t>
            </a:r>
            <a:endParaRPr lang="en-US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99886"/>
            <a:ext cx="7202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000" b="1" i="1" dirty="0" smtClean="0"/>
              <a:t>El Principio de Incertidumbre de Heisenberg y la masa del pión.</a:t>
            </a:r>
            <a:endParaRPr lang="en-US" sz="2000" b="1" i="1" dirty="0"/>
          </a:p>
        </p:txBody>
      </p:sp>
      <p:sp>
        <p:nvSpPr>
          <p:cNvPr id="5" name="Rectangle 4"/>
          <p:cNvSpPr/>
          <p:nvPr/>
        </p:nvSpPr>
        <p:spPr>
          <a:xfrm>
            <a:off x="0" y="2999762"/>
            <a:ext cx="1119051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Para</a:t>
            </a:r>
            <a:r>
              <a:rPr lang="es-ES" sz="1700" dirty="0" smtClean="0"/>
              <a:t> entender a la fuerza fuerte </a:t>
            </a:r>
            <a:r>
              <a:rPr lang="es-ES" sz="1700" dirty="0" smtClean="0"/>
              <a:t>mediada por piones, s</a:t>
            </a:r>
            <a:r>
              <a:rPr lang="es-ES" sz="1700" dirty="0" smtClean="0"/>
              <a:t>upongamos que </a:t>
            </a:r>
            <a:r>
              <a:rPr lang="es-ES" sz="1700" dirty="0" smtClean="0"/>
              <a:t>tenemos un neutrón y un protón uno al lado del otro en </a:t>
            </a:r>
            <a:r>
              <a:rPr lang="es-ES" sz="1700" dirty="0" smtClean="0"/>
              <a:t>el núcleo</a:t>
            </a:r>
            <a:r>
              <a:rPr lang="es-ES" sz="1700" dirty="0" smtClean="0"/>
              <a:t>. </a:t>
            </a:r>
            <a:endParaRPr lang="es-ES" sz="1700" dirty="0" smtClean="0"/>
          </a:p>
          <a:p>
            <a:r>
              <a:rPr lang="es-ES" sz="1700" dirty="0" smtClean="0"/>
              <a:t>El </a:t>
            </a:r>
            <a:r>
              <a:rPr lang="es-ES" sz="1700" dirty="0" smtClean="0"/>
              <a:t>neutrón emite una </a:t>
            </a:r>
            <a:r>
              <a:rPr lang="es-ES" sz="1700" dirty="0" smtClean="0"/>
              <a:t>partícula, </a:t>
            </a:r>
            <a:r>
              <a:rPr lang="es-ES" sz="1700" dirty="0" smtClean="0"/>
              <a:t>sobre la que ejerce una fuerte </a:t>
            </a:r>
            <a:r>
              <a:rPr lang="es-ES" sz="1700" dirty="0" smtClean="0"/>
              <a:t>fuerza atractiva. </a:t>
            </a:r>
            <a:endParaRPr lang="es-ES" sz="1700" dirty="0" smtClean="0"/>
          </a:p>
          <a:p>
            <a:r>
              <a:rPr lang="es-ES" sz="1700" dirty="0" smtClean="0"/>
              <a:t>El </a:t>
            </a:r>
            <a:r>
              <a:rPr lang="es-ES" sz="1700" dirty="0" smtClean="0"/>
              <a:t>protón también ejerce una fuerte fuerza sobre la </a:t>
            </a:r>
            <a:r>
              <a:rPr lang="es-ES" sz="1700" dirty="0" smtClean="0"/>
              <a:t>partícula y la absorbe. </a:t>
            </a:r>
          </a:p>
          <a:p>
            <a:r>
              <a:rPr lang="es-ES" sz="1700" dirty="0" smtClean="0"/>
              <a:t>El </a:t>
            </a:r>
            <a:r>
              <a:rPr lang="es-ES" sz="1700" dirty="0" smtClean="0"/>
              <a:t>protón y el neutrón ejercen cada uno una gran </a:t>
            </a:r>
            <a:r>
              <a:rPr lang="es-ES" sz="1700" dirty="0" smtClean="0"/>
              <a:t>fuerza sobre </a:t>
            </a:r>
            <a:r>
              <a:rPr lang="es-ES" sz="1700" dirty="0" smtClean="0"/>
              <a:t>la partícula intercambiada, y por lo tanto parecen ejercer una fuerte fuerza uno sobre el otro. </a:t>
            </a:r>
          </a:p>
        </p:txBody>
      </p:sp>
      <p:pic>
        <p:nvPicPr>
          <p:cNvPr id="7" name="Picture 2" descr="Explaining role of Pions in Strong force interactions. | Physics Forums"/>
          <p:cNvPicPr>
            <a:picLocks noChangeAspect="1" noChangeArrowheads="1"/>
          </p:cNvPicPr>
          <p:nvPr/>
        </p:nvPicPr>
        <p:blipFill>
          <a:blip r:embed="rId2"/>
          <a:srcRect l="60146" t="19331" b="38390"/>
          <a:stretch>
            <a:fillRect/>
          </a:stretch>
        </p:blipFill>
        <p:spPr bwMode="auto">
          <a:xfrm>
            <a:off x="3018971" y="2032006"/>
            <a:ext cx="1393372" cy="878768"/>
          </a:xfrm>
          <a:prstGeom prst="rect">
            <a:avLst/>
          </a:prstGeom>
          <a:noFill/>
        </p:spPr>
      </p:pic>
      <p:pic>
        <p:nvPicPr>
          <p:cNvPr id="33796" name="Picture 4" descr="Sabine Hossenfelder: Backreaction: The origin of mass. Or, the pion's PR  problem.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146" y="1956962"/>
            <a:ext cx="2011680" cy="95450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4755991"/>
            <a:ext cx="5907314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s-ES" sz="800" dirty="0" smtClean="0"/>
          </a:p>
          <a:p>
            <a:r>
              <a:rPr lang="es-ES" sz="1700" dirty="0" smtClean="0"/>
              <a:t>La situación es similar a la que se muestra en la </a:t>
            </a:r>
            <a:r>
              <a:rPr lang="es-ES" sz="1700" dirty="0" smtClean="0"/>
              <a:t>figura, </a:t>
            </a:r>
            <a:r>
              <a:rPr lang="es-ES" sz="1700" dirty="0" smtClean="0"/>
              <a:t>en la que </a:t>
            </a:r>
            <a:r>
              <a:rPr lang="es-ES" sz="1700" dirty="0" smtClean="0"/>
              <a:t>dos personas juegan </a:t>
            </a:r>
            <a:r>
              <a:rPr lang="es-ES" sz="1700" dirty="0" smtClean="0"/>
              <a:t>a atrapar </a:t>
            </a:r>
            <a:r>
              <a:rPr lang="es-ES" sz="1700" dirty="0" smtClean="0"/>
              <a:t>una </a:t>
            </a:r>
            <a:r>
              <a:rPr lang="es-ES" sz="1700" dirty="0" smtClean="0"/>
              <a:t>pelota a la que cada uno está unido por un resorte. </a:t>
            </a:r>
            <a:endParaRPr lang="es-ES" sz="1700" dirty="0" smtClean="0"/>
          </a:p>
          <a:p>
            <a:r>
              <a:rPr lang="es-ES" sz="1700" dirty="0" smtClean="0"/>
              <a:t>Cada jugador ejerce </a:t>
            </a:r>
            <a:r>
              <a:rPr lang="es-ES" sz="1700" dirty="0" smtClean="0"/>
              <a:t>una fuerza sobre la pelota, y el efecto </a:t>
            </a:r>
            <a:r>
              <a:rPr lang="es-ES" sz="1700" dirty="0" smtClean="0"/>
              <a:t>es </a:t>
            </a:r>
            <a:r>
              <a:rPr lang="es-ES" sz="1700" dirty="0" smtClean="0"/>
              <a:t>como si cada uno ejerciera una fuerza sobre el otro</a:t>
            </a:r>
            <a:r>
              <a:rPr lang="es-ES" sz="1700" dirty="0" smtClean="0"/>
              <a:t>. </a:t>
            </a:r>
            <a:endParaRPr lang="en-US" sz="17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227218" y="4334469"/>
            <a:ext cx="4689874" cy="2523531"/>
            <a:chOff x="5227218" y="4334469"/>
            <a:chExt cx="4689874" cy="2523531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/>
            <a:srcRect t="6726" b="24546"/>
            <a:stretch>
              <a:fillRect/>
            </a:stretch>
          </p:blipFill>
          <p:spPr bwMode="auto">
            <a:xfrm>
              <a:off x="6069921" y="4334469"/>
              <a:ext cx="3657600" cy="2305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Rectangle 13"/>
            <p:cNvSpPr/>
            <p:nvPr/>
          </p:nvSpPr>
          <p:spPr>
            <a:xfrm>
              <a:off x="5227218" y="6550223"/>
              <a:ext cx="468987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Copyright © 2020, 2012, 1996, 1983, John Wiley &amp; Sons, Inc.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706505"/>
            <a:ext cx="1079862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>
                <a:latin typeface="Blackadder ITC" pitchFamily="82" charset="0"/>
              </a:rPr>
              <a:t>P</a:t>
            </a:r>
            <a:r>
              <a:rPr lang="es-ES" sz="1700" dirty="0" smtClean="0"/>
              <a:t>: ¿Cómo </a:t>
            </a:r>
            <a:r>
              <a:rPr lang="es-ES" sz="1700" dirty="0" smtClean="0"/>
              <a:t>puede un neutrón de energía en reposo </a:t>
            </a:r>
            <a:r>
              <a:rPr lang="es-ES" sz="1700" i="1" dirty="0" smtClean="0"/>
              <a:t>m</a:t>
            </a:r>
            <a:r>
              <a:rPr lang="es-ES" sz="1700" i="1" baseline="-25000" dirty="0" smtClean="0"/>
              <a:t>n</a:t>
            </a:r>
            <a:r>
              <a:rPr lang="es-ES" sz="1700" i="1" dirty="0" smtClean="0"/>
              <a:t>c</a:t>
            </a:r>
            <a:r>
              <a:rPr lang="es-ES" sz="1700" baseline="30000" dirty="0" smtClean="0"/>
              <a:t>2</a:t>
            </a:r>
            <a:r>
              <a:rPr lang="es-ES" sz="1700" dirty="0" smtClean="0"/>
              <a:t> emitir una partícula de energía en reposo </a:t>
            </a:r>
            <a:r>
              <a:rPr lang="es-ES" sz="1700" i="1" dirty="0" smtClean="0"/>
              <a:t>mc</a:t>
            </a:r>
            <a:r>
              <a:rPr lang="es-ES" sz="1700" baseline="30000" dirty="0" smtClean="0"/>
              <a:t>2</a:t>
            </a:r>
            <a:r>
              <a:rPr lang="es-ES" sz="1700" dirty="0" smtClean="0"/>
              <a:t> </a:t>
            </a:r>
            <a:r>
              <a:rPr lang="es-ES" sz="1700" dirty="0" smtClean="0"/>
              <a:t>y seguir </a:t>
            </a:r>
            <a:r>
              <a:rPr lang="es-ES" sz="1700" dirty="0" smtClean="0"/>
              <a:t>siendo un neutrón, sin violar la conservación de la energía? </a:t>
            </a:r>
            <a:endParaRPr lang="es-ES" sz="1700" dirty="0" smtClean="0"/>
          </a:p>
          <a:p>
            <a:endParaRPr lang="es-ES" sz="800" dirty="0" smtClean="0"/>
          </a:p>
          <a:p>
            <a:r>
              <a:rPr lang="es-ES" sz="1700" dirty="0" smtClean="0"/>
              <a:t>L</a:t>
            </a:r>
            <a:r>
              <a:rPr lang="es-ES" sz="1700" dirty="0" smtClean="0"/>
              <a:t>a </a:t>
            </a:r>
            <a:r>
              <a:rPr lang="es-ES" sz="1700" dirty="0" smtClean="0"/>
              <a:t>respuesta </a:t>
            </a:r>
            <a:r>
              <a:rPr lang="es-ES" sz="1700" dirty="0" smtClean="0"/>
              <a:t>a esta </a:t>
            </a:r>
            <a:r>
              <a:rPr lang="es-ES" sz="1700" dirty="0" smtClean="0"/>
              <a:t>pregunta </a:t>
            </a:r>
            <a:r>
              <a:rPr lang="es-ES" sz="1700" dirty="0" smtClean="0"/>
              <a:t> </a:t>
            </a:r>
            <a:r>
              <a:rPr lang="es-ES" sz="1700" dirty="0" smtClean="0"/>
              <a:t>la proporcionó el físico japonés </a:t>
            </a:r>
            <a:r>
              <a:rPr lang="es-ES" sz="1700" dirty="0" err="1" smtClean="0"/>
              <a:t>Hideki</a:t>
            </a:r>
            <a:r>
              <a:rPr lang="es-ES" sz="1700" dirty="0" smtClean="0"/>
              <a:t> Yukawa  en </a:t>
            </a:r>
            <a:r>
              <a:rPr lang="es-ES" sz="1700" dirty="0" smtClean="0"/>
              <a:t>1935;</a:t>
            </a:r>
          </a:p>
          <a:p>
            <a:r>
              <a:rPr lang="es-ES" sz="1700" dirty="0" smtClean="0"/>
              <a:t>u</a:t>
            </a:r>
            <a:r>
              <a:rPr lang="es-ES" sz="1700" dirty="0" smtClean="0"/>
              <a:t>sando el </a:t>
            </a:r>
            <a:r>
              <a:rPr lang="es-ES" sz="1700" dirty="0" smtClean="0"/>
              <a:t>principio de </a:t>
            </a:r>
            <a:r>
              <a:rPr lang="es-ES" sz="1700" dirty="0" smtClean="0"/>
              <a:t>incertidumbre tenemos que, </a:t>
            </a:r>
            <a:r>
              <a:rPr lang="es-ES" sz="2400" dirty="0" err="1" smtClean="0">
                <a:solidFill>
                  <a:srgbClr val="FF0000"/>
                </a:solidFill>
              </a:rPr>
              <a:t>Δ</a:t>
            </a:r>
            <a:r>
              <a:rPr lang="es-ES" sz="2400" i="1" dirty="0" err="1" smtClean="0">
                <a:solidFill>
                  <a:srgbClr val="FF0000"/>
                </a:solidFill>
              </a:rPr>
              <a:t>E</a:t>
            </a:r>
            <a:r>
              <a:rPr lang="es-ES" sz="2400" dirty="0" err="1" smtClean="0">
                <a:solidFill>
                  <a:srgbClr val="FF0000"/>
                </a:solidFill>
              </a:rPr>
              <a:t>Δ</a:t>
            </a:r>
            <a:r>
              <a:rPr lang="es-ES" sz="2400" i="1" dirty="0" err="1" smtClean="0">
                <a:solidFill>
                  <a:srgbClr val="FF0000"/>
                </a:solidFill>
              </a:rPr>
              <a:t>t</a:t>
            </a:r>
            <a:r>
              <a:rPr lang="es-ES" sz="2400" dirty="0" smtClean="0">
                <a:solidFill>
                  <a:srgbClr val="FF0000"/>
                </a:solidFill>
              </a:rPr>
              <a:t> ∼ </a:t>
            </a:r>
            <a:r>
              <a:rPr lang="es-ES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ħ</a:t>
            </a:r>
            <a:r>
              <a:rPr lang="es-ES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" sz="1700" dirty="0" smtClean="0"/>
              <a:t>No podemos s</a:t>
            </a:r>
            <a:r>
              <a:rPr lang="es-ES" sz="1700" dirty="0" smtClean="0"/>
              <a:t>aber si </a:t>
            </a:r>
            <a:r>
              <a:rPr lang="es-ES" sz="1700" dirty="0" smtClean="0"/>
              <a:t>la energía se ha conservado a menos que la midamos, y no podemos </a:t>
            </a:r>
            <a:r>
              <a:rPr lang="es-ES" sz="1700" dirty="0" smtClean="0"/>
              <a:t>medir con </a:t>
            </a:r>
            <a:r>
              <a:rPr lang="es-ES" sz="1700" dirty="0" smtClean="0"/>
              <a:t>mayor precisión que la incertidumbre Δ</a:t>
            </a:r>
            <a:r>
              <a:rPr lang="es-ES" sz="1700" i="1" dirty="0" smtClean="0"/>
              <a:t>E</a:t>
            </a:r>
            <a:r>
              <a:rPr lang="es-ES" sz="1700" dirty="0" smtClean="0"/>
              <a:t> en un intervalo de tiempo </a:t>
            </a:r>
            <a:r>
              <a:rPr lang="es-ES" sz="1700" dirty="0" err="1" smtClean="0"/>
              <a:t>Δ</a:t>
            </a:r>
            <a:r>
              <a:rPr lang="es-ES" sz="1700" i="1" dirty="0" err="1" smtClean="0"/>
              <a:t>t</a:t>
            </a:r>
            <a:r>
              <a:rPr lang="es-ES" sz="1700" dirty="0" err="1" smtClean="0"/>
              <a:t>.</a:t>
            </a:r>
            <a:r>
              <a:rPr lang="es-ES" sz="1700" dirty="0" smtClean="0"/>
              <a:t> </a:t>
            </a:r>
            <a:endParaRPr lang="es-ES" sz="1700" dirty="0" smtClean="0"/>
          </a:p>
          <a:p>
            <a:endParaRPr lang="es-ES" sz="800" dirty="0" smtClean="0"/>
          </a:p>
          <a:p>
            <a:r>
              <a:rPr lang="es-ES" sz="1700" dirty="0" smtClean="0">
                <a:solidFill>
                  <a:srgbClr val="FF0000"/>
                </a:solidFill>
              </a:rPr>
              <a:t>Podemos por </a:t>
            </a:r>
            <a:r>
              <a:rPr lang="es-ES" sz="1700" dirty="0" smtClean="0">
                <a:solidFill>
                  <a:srgbClr val="FF0000"/>
                </a:solidFill>
              </a:rPr>
              <a:t>lo tanto, "violar" la conservación de la energía en una cantidad Δ</a:t>
            </a:r>
            <a:r>
              <a:rPr lang="es-ES" sz="1700" i="1" dirty="0" smtClean="0">
                <a:solidFill>
                  <a:srgbClr val="FF0000"/>
                </a:solidFill>
              </a:rPr>
              <a:t>E </a:t>
            </a:r>
            <a:r>
              <a:rPr lang="es-ES" sz="1700" dirty="0" smtClean="0">
                <a:solidFill>
                  <a:srgbClr val="FF0000"/>
                </a:solidFill>
              </a:rPr>
              <a:t>durante un intervalo de </a:t>
            </a:r>
            <a:r>
              <a:rPr lang="es-ES" sz="1700" dirty="0" smtClean="0">
                <a:solidFill>
                  <a:srgbClr val="FF0000"/>
                </a:solidFill>
              </a:rPr>
              <a:t>tiempo de </a:t>
            </a:r>
            <a:r>
              <a:rPr lang="es-ES" sz="1700" dirty="0" smtClean="0">
                <a:solidFill>
                  <a:srgbClr val="FF0000"/>
                </a:solidFill>
              </a:rPr>
              <a:t>a lo sumo </a:t>
            </a:r>
            <a:r>
              <a:rPr lang="es-ES" sz="1700" dirty="0" err="1" smtClean="0">
                <a:solidFill>
                  <a:srgbClr val="FF0000"/>
                </a:solidFill>
              </a:rPr>
              <a:t>Δt</a:t>
            </a:r>
            <a:r>
              <a:rPr lang="es-ES" sz="1700" dirty="0" smtClean="0">
                <a:solidFill>
                  <a:srgbClr val="FF0000"/>
                </a:solidFill>
              </a:rPr>
              <a:t> = </a:t>
            </a:r>
            <a:r>
              <a:rPr lang="es-ES" sz="170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ħ</a:t>
            </a:r>
            <a:r>
              <a:rPr lang="es-ES" sz="1700" dirty="0" err="1" smtClean="0">
                <a:solidFill>
                  <a:srgbClr val="FF0000"/>
                </a:solidFill>
              </a:rPr>
              <a:t>∕</a:t>
            </a:r>
            <a:r>
              <a:rPr lang="es-ES" sz="1700" dirty="0" err="1" smtClean="0">
                <a:solidFill>
                  <a:srgbClr val="FF0000"/>
                </a:solidFill>
              </a:rPr>
              <a:t>ΔE</a:t>
            </a:r>
            <a:r>
              <a:rPr lang="es-ES" sz="1700" dirty="0" smtClean="0"/>
              <a:t>. </a:t>
            </a:r>
            <a:endParaRPr lang="es-ES" sz="1700" dirty="0" smtClean="0"/>
          </a:p>
          <a:p>
            <a:r>
              <a:rPr lang="es-ES" sz="1700" dirty="0" smtClean="0"/>
              <a:t>La </a:t>
            </a:r>
            <a:r>
              <a:rPr lang="es-ES" sz="1700" dirty="0" smtClean="0"/>
              <a:t>cantidad por la cual se viola la conservación de </a:t>
            </a:r>
            <a:r>
              <a:rPr lang="es-ES" sz="1700" dirty="0" smtClean="0"/>
              <a:t>energía en </a:t>
            </a:r>
            <a:r>
              <a:rPr lang="es-ES" sz="1700" dirty="0" smtClean="0"/>
              <a:t>nuestro modelo </a:t>
            </a:r>
            <a:r>
              <a:rPr lang="es-ES" sz="1700" dirty="0" smtClean="0"/>
              <a:t>es </a:t>
            </a:r>
            <a:r>
              <a:rPr lang="es-ES" sz="1700" i="1" dirty="0" smtClean="0"/>
              <a:t>mc</a:t>
            </a:r>
            <a:r>
              <a:rPr lang="es-ES" sz="1700" baseline="30000" dirty="0" smtClean="0"/>
              <a:t>2</a:t>
            </a:r>
            <a:r>
              <a:rPr lang="es-ES" sz="1700" dirty="0" smtClean="0"/>
              <a:t>, </a:t>
            </a:r>
            <a:r>
              <a:rPr lang="es-ES" sz="1700" dirty="0" smtClean="0"/>
              <a:t>la energía en reposo de la partícula intercambiada</a:t>
            </a:r>
            <a:r>
              <a:rPr lang="es-ES" sz="1700" dirty="0" smtClean="0"/>
              <a:t>.</a:t>
            </a:r>
          </a:p>
          <a:p>
            <a:r>
              <a:rPr lang="es-ES" sz="1700" dirty="0" smtClean="0"/>
              <a:t>Esta </a:t>
            </a:r>
            <a:r>
              <a:rPr lang="es-ES" sz="1700" dirty="0" smtClean="0"/>
              <a:t>partícula puede existir solo por un intervalo de tiempo (en el </a:t>
            </a:r>
            <a:r>
              <a:rPr lang="es-ES" sz="1700" dirty="0" smtClean="0"/>
              <a:t>sistema de referencia</a:t>
            </a:r>
            <a:r>
              <a:rPr lang="es-ES" sz="1700" dirty="0" smtClean="0"/>
              <a:t> </a:t>
            </a:r>
            <a:r>
              <a:rPr lang="es-ES" sz="1700" dirty="0" smtClean="0"/>
              <a:t>del laboratorio</a:t>
            </a:r>
            <a:r>
              <a:rPr lang="es-ES" sz="1700" dirty="0" smtClean="0"/>
              <a:t>) de </a:t>
            </a:r>
            <a:r>
              <a:rPr lang="es-ES" sz="1700" dirty="0" smtClean="0"/>
              <a:t>a lo sumo</a:t>
            </a:r>
            <a:endParaRPr lang="en-US" sz="17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7289"/>
          <a:stretch>
            <a:fillRect/>
          </a:stretch>
        </p:blipFill>
        <p:spPr bwMode="auto">
          <a:xfrm>
            <a:off x="4209144" y="4005495"/>
            <a:ext cx="1161144" cy="56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-1" y="4461085"/>
            <a:ext cx="1072605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La distancia más larga que esta partícula puede viajar en el tiempo </a:t>
            </a:r>
            <a:r>
              <a:rPr lang="es-ES" sz="1700" dirty="0" err="1" smtClean="0"/>
              <a:t>Δ</a:t>
            </a:r>
            <a:r>
              <a:rPr lang="es-ES" sz="1700" i="1" dirty="0" err="1" smtClean="0"/>
              <a:t>t</a:t>
            </a:r>
            <a:r>
              <a:rPr lang="es-ES" sz="1700" i="1" dirty="0" smtClean="0"/>
              <a:t> </a:t>
            </a:r>
            <a:r>
              <a:rPr lang="es-ES" sz="1700" dirty="0" smtClean="0"/>
              <a:t>es </a:t>
            </a:r>
            <a:r>
              <a:rPr lang="es-ES" sz="1700" i="1" dirty="0" smtClean="0"/>
              <a:t>x</a:t>
            </a:r>
            <a:r>
              <a:rPr lang="es-ES" sz="1700" dirty="0" smtClean="0"/>
              <a:t> = </a:t>
            </a:r>
            <a:r>
              <a:rPr lang="es-ES" sz="1700" i="1" dirty="0" err="1" smtClean="0"/>
              <a:t>c</a:t>
            </a:r>
            <a:r>
              <a:rPr lang="es-ES" sz="1700" dirty="0" err="1" smtClean="0"/>
              <a:t>Δ</a:t>
            </a:r>
            <a:r>
              <a:rPr lang="es-ES" sz="1700" i="1" dirty="0" err="1" smtClean="0"/>
              <a:t>t</a:t>
            </a:r>
            <a:r>
              <a:rPr lang="es-ES" sz="1700" dirty="0" smtClean="0"/>
              <a:t>, ya </a:t>
            </a:r>
            <a:r>
              <a:rPr lang="es-ES" sz="1700" dirty="0" smtClean="0"/>
              <a:t>que no puede moverse más rápido que la velocidad de la luz. </a:t>
            </a:r>
            <a:endParaRPr lang="es-ES" sz="1700" dirty="0" smtClean="0"/>
          </a:p>
          <a:p>
            <a:r>
              <a:rPr lang="es-ES" sz="1700" dirty="0" smtClean="0"/>
              <a:t>Con </a:t>
            </a:r>
            <a:r>
              <a:rPr lang="es-ES" sz="1700" i="1" dirty="0" smtClean="0"/>
              <a:t>x = </a:t>
            </a:r>
            <a:r>
              <a:rPr lang="es-ES" sz="1700" i="1" dirty="0" err="1" smtClean="0"/>
              <a:t>c</a:t>
            </a:r>
            <a:r>
              <a:rPr lang="es-ES" sz="1700" dirty="0" err="1" smtClean="0"/>
              <a:t>Δ</a:t>
            </a:r>
            <a:r>
              <a:rPr lang="es-ES" sz="1700" i="1" dirty="0" err="1" smtClean="0"/>
              <a:t>t</a:t>
            </a:r>
            <a:r>
              <a:rPr lang="es-ES" sz="1700" i="1" dirty="0" smtClean="0"/>
              <a:t> </a:t>
            </a:r>
            <a:endParaRPr lang="es-ES" sz="1700" i="1" dirty="0" smtClean="0"/>
          </a:p>
          <a:p>
            <a:r>
              <a:rPr lang="es-ES" sz="1700" i="1" dirty="0" smtClean="0"/>
              <a:t> </a:t>
            </a:r>
            <a:r>
              <a:rPr lang="es-ES" sz="1700" i="1" dirty="0" smtClean="0"/>
              <a:t>         </a:t>
            </a:r>
            <a:r>
              <a:rPr lang="es-ES" sz="1700" dirty="0" smtClean="0"/>
              <a:t>= </a:t>
            </a:r>
            <a:r>
              <a:rPr lang="es-ES" sz="1700" i="1" dirty="0" err="1" smtClean="0"/>
              <a:t>c</a:t>
            </a:r>
            <a:r>
              <a:rPr lang="es-ES" sz="1700" i="1" dirty="0" err="1" smtClean="0">
                <a:cs typeface="Times New Roman"/>
              </a:rPr>
              <a:t>ħ</a:t>
            </a:r>
            <a:r>
              <a:rPr lang="es-ES" sz="1700" dirty="0" smtClean="0"/>
              <a:t>∕</a:t>
            </a:r>
            <a:r>
              <a:rPr lang="es-ES" sz="1700" i="1" dirty="0" smtClean="0"/>
              <a:t> </a:t>
            </a:r>
            <a:r>
              <a:rPr lang="es-ES" sz="1700" i="1" dirty="0" smtClean="0"/>
              <a:t>mc</a:t>
            </a:r>
            <a:r>
              <a:rPr lang="es-ES" sz="1700" baseline="30000" dirty="0" smtClean="0"/>
              <a:t>2</a:t>
            </a:r>
            <a:r>
              <a:rPr lang="es-ES" sz="1700" dirty="0" smtClean="0"/>
              <a:t>,</a:t>
            </a:r>
            <a:endParaRPr lang="es-ES" sz="1700" dirty="0" smtClean="0"/>
          </a:p>
          <a:p>
            <a:r>
              <a:rPr lang="es-ES" sz="1700" dirty="0" smtClean="0"/>
              <a:t>t</a:t>
            </a:r>
            <a:r>
              <a:rPr lang="es-ES" sz="1700" dirty="0" smtClean="0"/>
              <a:t>enemos pues la siguiente relación </a:t>
            </a:r>
            <a:r>
              <a:rPr lang="es-ES" sz="1700" dirty="0" smtClean="0"/>
              <a:t>entre el rango máximo de la fuerza de </a:t>
            </a:r>
            <a:r>
              <a:rPr lang="es-ES" sz="1700" dirty="0" smtClean="0"/>
              <a:t>intercambio y </a:t>
            </a:r>
            <a:r>
              <a:rPr lang="es-ES" sz="1700" dirty="0" smtClean="0"/>
              <a:t>la energía en reposo de la partícula intercambiada:</a:t>
            </a:r>
            <a:endParaRPr lang="en-US" sz="17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5087" y="6080129"/>
            <a:ext cx="1270227" cy="50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798888" y="5848122"/>
          <a:ext cx="1295400" cy="762000"/>
        </p:xfrm>
        <a:graphic>
          <a:graphicData uri="http://schemas.openxmlformats.org/presentationml/2006/ole">
            <p:oleObj spid="_x0000_s36865" name="Equation" r:id="rId5" imgW="1079280" imgH="634680" progId="Equation.DSMT4">
              <p:embed/>
            </p:oleObj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5240356" y="5966050"/>
          <a:ext cx="868362" cy="655637"/>
        </p:xfrm>
        <a:graphic>
          <a:graphicData uri="http://schemas.openxmlformats.org/presentationml/2006/ole">
            <p:oleObj spid="_x0000_s36866" name="Equation" r:id="rId6" imgW="723600" imgH="545760" progId="Equation.DSMT4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6168799" y="6164260"/>
          <a:ext cx="884237" cy="244475"/>
        </p:xfrm>
        <a:graphic>
          <a:graphicData uri="http://schemas.openxmlformats.org/presentationml/2006/ole">
            <p:oleObj spid="_x0000_s36867" name="Equation" r:id="rId7" imgW="7365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41912</TotalTime>
  <Words>1611</Words>
  <Application>Microsoft Office PowerPoint</Application>
  <PresentationFormat>Custom</PresentationFormat>
  <Paragraphs>90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Poey Daguerre</dc:creator>
  <cp:lastModifiedBy>Hugo</cp:lastModifiedBy>
  <cp:revision>529</cp:revision>
  <dcterms:created xsi:type="dcterms:W3CDTF">2020-04-13T11:54:26Z</dcterms:created>
  <dcterms:modified xsi:type="dcterms:W3CDTF">2022-06-23T14:55:19Z</dcterms:modified>
</cp:coreProperties>
</file>