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67" r:id="rId4"/>
    <p:sldId id="269" r:id="rId5"/>
    <p:sldId id="271" r:id="rId6"/>
    <p:sldId id="270" r:id="rId7"/>
    <p:sldId id="272" r:id="rId8"/>
    <p:sldId id="273" r:id="rId9"/>
    <p:sldId id="268" r:id="rId10"/>
    <p:sldId id="266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Helvetica" panose="020B060402020202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PT Sans Narrow" panose="020B050602020302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0" autoAdjust="0"/>
  </p:normalViewPr>
  <p:slideViewPr>
    <p:cSldViewPr snapToGrid="0">
      <p:cViewPr varScale="1">
        <p:scale>
          <a:sx n="96" d="100"/>
          <a:sy n="96" d="100"/>
        </p:scale>
        <p:origin x="5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0d27817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0d27817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0d278176e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30d278176e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0d278176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0d278176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0d278176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0d278176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93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0d278176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0d278176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59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0d278176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0d278176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540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0d278176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0d278176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3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0d278176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0d278176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05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0d278176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0d278176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21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0d278176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0d278176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54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4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896000" y="1397945"/>
            <a:ext cx="4939800" cy="136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ES" sz="4400" b="1" dirty="0" err="1"/>
              <a:t>Does</a:t>
            </a:r>
            <a:r>
              <a:rPr lang="es-ES" sz="4400" b="1" dirty="0"/>
              <a:t> </a:t>
            </a:r>
            <a:r>
              <a:rPr lang="es-ES" sz="4400" b="1" dirty="0" err="1"/>
              <a:t>the</a:t>
            </a:r>
            <a:r>
              <a:rPr lang="es-ES" sz="4400" b="1" dirty="0"/>
              <a:t> Euler Disk slip </a:t>
            </a:r>
            <a:r>
              <a:rPr lang="es-ES" sz="4400" b="1" dirty="0" err="1"/>
              <a:t>during</a:t>
            </a:r>
            <a:r>
              <a:rPr lang="es-ES" sz="4400" b="1" dirty="0"/>
              <a:t> </a:t>
            </a:r>
            <a:r>
              <a:rPr lang="es-ES" sz="4400" b="1" dirty="0" err="1"/>
              <a:t>its</a:t>
            </a:r>
            <a:r>
              <a:rPr lang="es-ES" sz="4400" b="1" dirty="0"/>
              <a:t> </a:t>
            </a:r>
            <a:r>
              <a:rPr lang="es-ES" sz="4400" b="1" dirty="0" err="1"/>
              <a:t>motion</a:t>
            </a:r>
            <a:r>
              <a:rPr lang="es-ES" sz="4400" b="1" dirty="0"/>
              <a:t>?</a:t>
            </a:r>
            <a:endParaRPr sz="4400" b="1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045400" y="3607250"/>
            <a:ext cx="4790400" cy="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" sz="1600" dirty="0"/>
              <a:t>Ignacio del Pino</a:t>
            </a:r>
            <a:endParaRPr sz="16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endParaRPr sz="1800" dirty="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517" y="730720"/>
            <a:ext cx="1812375" cy="27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6527500" y="3535725"/>
            <a:ext cx="1571100" cy="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55000"/>
              <a:buNone/>
            </a:pPr>
            <a:r>
              <a:rPr lang="es" sz="1400" b="1" dirty="0"/>
              <a:t>4 de junio del 2024</a:t>
            </a:r>
            <a:endParaRPr sz="1400" dirty="0"/>
          </a:p>
        </p:txBody>
      </p:sp>
      <p:sp>
        <p:nvSpPr>
          <p:cNvPr id="70" name="Google Shape;70;p13"/>
          <p:cNvSpPr/>
          <p:nvPr/>
        </p:nvSpPr>
        <p:spPr>
          <a:xfrm>
            <a:off x="1045400" y="3118225"/>
            <a:ext cx="4790400" cy="8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059E97-1E19-16ED-3E80-9A261B677102}"/>
              </a:ext>
            </a:extLst>
          </p:cNvPr>
          <p:cNvSpPr txBox="1"/>
          <p:nvPr/>
        </p:nvSpPr>
        <p:spPr>
          <a:xfrm>
            <a:off x="1045400" y="2822626"/>
            <a:ext cx="479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 dirty="0">
                <a:solidFill>
                  <a:schemeClr val="tx2"/>
                </a:solidFill>
              </a:rPr>
              <a:t>Petrie, Hunt, Gray</a:t>
            </a:r>
            <a:r>
              <a:rPr lang="es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¹</a:t>
            </a:r>
            <a:endParaRPr lang="es-E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Muchas gracias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144767-22BB-9DE2-8145-AF39E500EAA7}"/>
              </a:ext>
            </a:extLst>
          </p:cNvPr>
          <p:cNvSpPr/>
          <p:nvPr/>
        </p:nvSpPr>
        <p:spPr>
          <a:xfrm>
            <a:off x="0" y="2571750"/>
            <a:ext cx="9144000" cy="242017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4" name="Google Shape;204;p23"/>
          <p:cNvSpPr txBox="1"/>
          <p:nvPr/>
        </p:nvSpPr>
        <p:spPr>
          <a:xfrm>
            <a:off x="2397000" y="3550989"/>
            <a:ext cx="440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¿Preguntas?</a:t>
            </a:r>
            <a:endParaRPr sz="1800" b="1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El disco de Euler</a:t>
            </a:r>
            <a:endParaRPr sz="2800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s-ES" sz="1600" dirty="0"/>
              <a:t>Inventado por Joseph  </a:t>
            </a:r>
            <a:r>
              <a:rPr lang="es-ES" sz="1600" dirty="0" err="1"/>
              <a:t>Bendik</a:t>
            </a:r>
            <a:r>
              <a:rPr lang="es-ES" sz="1600" dirty="0"/>
              <a:t> en los </a:t>
            </a:r>
            <a:r>
              <a:rPr lang="en-US" sz="1600" dirty="0"/>
              <a:t>’</a:t>
            </a:r>
            <a:r>
              <a:rPr lang="es-ES" sz="1600" dirty="0"/>
              <a:t>80.</a:t>
            </a:r>
          </a:p>
          <a:p>
            <a:pPr marL="285750" indent="-285750">
              <a:spcBef>
                <a:spcPts val="1200"/>
              </a:spcBef>
            </a:pPr>
            <a:endParaRPr lang="es-ES" sz="1600" dirty="0"/>
          </a:p>
          <a:p>
            <a:pPr marL="285750" indent="-285750">
              <a:spcBef>
                <a:spcPts val="1200"/>
              </a:spcBef>
            </a:pPr>
            <a:r>
              <a:rPr lang="es-ES" sz="1600" dirty="0"/>
              <a:t>Lleva el nombre de Euler por ser el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ES" sz="1600" dirty="0"/>
              <a:t>pionero en el estudio de rígidos en rotación.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/>
          </a:p>
        </p:txBody>
      </p:sp>
      <p:sp>
        <p:nvSpPr>
          <p:cNvPr id="121" name="Google Shape;121;p16"/>
          <p:cNvSpPr/>
          <p:nvPr/>
        </p:nvSpPr>
        <p:spPr>
          <a:xfrm>
            <a:off x="4809225" y="752100"/>
            <a:ext cx="1857300" cy="15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911128-4C6B-CC04-FD2D-10244CA7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418" y="1152425"/>
            <a:ext cx="3548882" cy="23465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7D056D-01B6-C4FD-0B12-8148AE76ED89}"/>
              </a:ext>
            </a:extLst>
          </p:cNvPr>
          <p:cNvSpPr txBox="1"/>
          <p:nvPr/>
        </p:nvSpPr>
        <p:spPr>
          <a:xfrm>
            <a:off x="5514006" y="3529410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Créditos: </a:t>
            </a:r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Michael Stevens from Vsauce1.</a:t>
            </a:r>
          </a:p>
          <a:p>
            <a:pPr algn="ctr"/>
            <a:r>
              <a:rPr lang="en-US" sz="12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Disco de Euler.</a:t>
            </a:r>
            <a:endParaRPr lang="es-ES" sz="12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Su movimiento</a:t>
            </a:r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Google Shape;115;p1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266325"/>
                <a:ext cx="8520600" cy="330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285750" indent="-285750">
                  <a:spcBef>
                    <a:spcPts val="1200"/>
                  </a:spcBef>
                </a:pPr>
                <a:r>
                  <a:rPr lang="es-ES" sz="1600" dirty="0"/>
                  <a:t>Inicialmente, e</a:t>
                </a:r>
                <a:r>
                  <a:rPr lang="es-ES" sz="1600" dirty="0">
                    <a:sym typeface="Arial"/>
                  </a:rPr>
                  <a:t>l disco comienza vertical con una velocidad angular dada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S" sz="1600" i="1" smtClean="0"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ϕ</m:t>
                        </m:r>
                      </m:e>
                    </m:acc>
                  </m:oMath>
                </a14:m>
                <a:endParaRPr lang="es-ES" sz="1600" dirty="0">
                  <a:sym typeface="Arial"/>
                </a:endParaRPr>
              </a:p>
              <a:p>
                <a:pPr marL="285750" indent="-285750">
                  <a:spcBef>
                    <a:spcPts val="1200"/>
                  </a:spcBef>
                </a:pPr>
                <a:r>
                  <a:rPr lang="es-ES" sz="1600" dirty="0">
                    <a:sym typeface="Arial"/>
                  </a:rPr>
                  <a:t>La gravedad genera un torque que le da un movimiento de </a:t>
                </a:r>
                <a:r>
                  <a:rPr lang="es-ES" sz="1600" dirty="0">
                    <a:solidFill>
                      <a:srgbClr val="FF0000"/>
                    </a:solidFill>
                    <a:sym typeface="Arial"/>
                  </a:rPr>
                  <a:t>precesión</a:t>
                </a:r>
              </a:p>
              <a:p>
                <a:pPr marL="285750" indent="-285750">
                  <a:spcBef>
                    <a:spcPts val="1200"/>
                  </a:spcBef>
                </a:pPr>
                <a:r>
                  <a:rPr lang="es-ES" sz="1600" dirty="0">
                    <a:sym typeface="Arial"/>
                  </a:rPr>
                  <a:t>El disco perderá energía y el ángulo de nutación  </a:t>
                </a:r>
                <a14:m>
                  <m:oMath xmlns:m="http://schemas.openxmlformats.org/officeDocument/2006/math">
                    <m:r>
                      <a:rPr lang="es-E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𝜃</m:t>
                    </m:r>
                  </m:oMath>
                </a14:m>
                <a:r>
                  <a:rPr lang="es-ES" sz="1600" dirty="0"/>
                  <a:t>  va a disminuir</a:t>
                </a:r>
              </a:p>
              <a:p>
                <a:pPr marL="285750" indent="-285750">
                  <a:spcBef>
                    <a:spcPts val="1200"/>
                  </a:spcBef>
                </a:pPr>
                <a:endParaRPr lang="es-ES" sz="1600" dirty="0"/>
              </a:p>
            </p:txBody>
          </p:sp>
        </mc:Choice>
        <mc:Fallback>
          <p:sp>
            <p:nvSpPr>
              <p:cNvPr id="115" name="Google Shape;115;p1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266325"/>
                <a:ext cx="8520600" cy="3302700"/>
              </a:xfrm>
              <a:prstGeom prst="rect">
                <a:avLst/>
              </a:prstGeom>
              <a:blipFill>
                <a:blip r:embed="rId3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Google Shape;121;p16"/>
          <p:cNvSpPr/>
          <p:nvPr/>
        </p:nvSpPr>
        <p:spPr>
          <a:xfrm>
            <a:off x="4809225" y="752100"/>
            <a:ext cx="1857300" cy="15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4D85C5-9C02-2650-1B54-7C9EE4A85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965" y="2781428"/>
            <a:ext cx="2360069" cy="21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6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¿Por qué se pierde energía?</a:t>
            </a:r>
            <a:endParaRPr sz="2800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s-ES" sz="1600" u="sng" dirty="0"/>
              <a:t>Candidatos</a:t>
            </a:r>
            <a:r>
              <a:rPr lang="es-ES" sz="1600" dirty="0"/>
              <a:t>:</a:t>
            </a:r>
          </a:p>
          <a:p>
            <a:pPr marL="0" indent="0">
              <a:spcBef>
                <a:spcPts val="1200"/>
              </a:spcBef>
              <a:buNone/>
            </a:pPr>
            <a:endParaRPr lang="es-ES" sz="1600" dirty="0"/>
          </a:p>
          <a:p>
            <a:pPr marL="285750" indent="-285750">
              <a:spcBef>
                <a:spcPts val="1200"/>
              </a:spcBef>
            </a:pPr>
            <a:r>
              <a:rPr lang="es-ES" sz="1600" dirty="0"/>
              <a:t>Fricción con el aire</a:t>
            </a:r>
          </a:p>
          <a:p>
            <a:pPr marL="285750" indent="-285750">
              <a:spcBef>
                <a:spcPts val="1200"/>
              </a:spcBef>
            </a:pPr>
            <a:endParaRPr lang="es-ES" sz="1600" dirty="0">
              <a:sym typeface="Arial"/>
            </a:endParaRPr>
          </a:p>
          <a:p>
            <a:pPr marL="342900">
              <a:spcBef>
                <a:spcPts val="1200"/>
              </a:spcBef>
            </a:pPr>
            <a:r>
              <a:rPr lang="es-ES" sz="1600" dirty="0">
                <a:sym typeface="Arial"/>
              </a:rPr>
              <a:t>Fricción con la superficie:</a:t>
            </a:r>
          </a:p>
          <a:p>
            <a:pPr marL="800100" lvl="1">
              <a:spcBef>
                <a:spcPts val="1200"/>
              </a:spcBef>
            </a:pPr>
            <a:r>
              <a:rPr lang="es-ES" dirty="0">
                <a:sym typeface="Arial"/>
              </a:rPr>
              <a:t>Rozamiento estático</a:t>
            </a:r>
          </a:p>
          <a:p>
            <a:pPr marL="800100" lvl="1">
              <a:spcBef>
                <a:spcPts val="1200"/>
              </a:spcBef>
            </a:pPr>
            <a:r>
              <a:rPr lang="es-ES" dirty="0">
                <a:sym typeface="Arial"/>
              </a:rPr>
              <a:t>Rozamiento cinético</a:t>
            </a:r>
          </a:p>
          <a:p>
            <a:pPr marL="0" indent="0">
              <a:spcBef>
                <a:spcPts val="1200"/>
              </a:spcBef>
              <a:buNone/>
            </a:pPr>
            <a:endParaRPr lang="es-ES" sz="1600" dirty="0"/>
          </a:p>
        </p:txBody>
      </p:sp>
      <p:sp>
        <p:nvSpPr>
          <p:cNvPr id="121" name="Google Shape;121;p16"/>
          <p:cNvSpPr/>
          <p:nvPr/>
        </p:nvSpPr>
        <p:spPr>
          <a:xfrm>
            <a:off x="4809225" y="752100"/>
            <a:ext cx="1857300" cy="15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BB7F23D-367E-3DD5-B1DC-55DF00F83493}"/>
              </a:ext>
            </a:extLst>
          </p:cNvPr>
          <p:cNvGrpSpPr/>
          <p:nvPr/>
        </p:nvGrpSpPr>
        <p:grpSpPr>
          <a:xfrm>
            <a:off x="742122" y="2305879"/>
            <a:ext cx="1696278" cy="434290"/>
            <a:chOff x="5936974" y="364435"/>
            <a:chExt cx="1696278" cy="434290"/>
          </a:xfrm>
        </p:grpSpPr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F34CFF8A-B113-C476-588B-8E93F4ABC0CA}"/>
                </a:ext>
              </a:extLst>
            </p:cNvPr>
            <p:cNvCxnSpPr/>
            <p:nvPr/>
          </p:nvCxnSpPr>
          <p:spPr>
            <a:xfrm>
              <a:off x="5936974" y="364435"/>
              <a:ext cx="1696278" cy="434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8C834606-631F-F534-8F26-89494404A7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6974" y="364435"/>
              <a:ext cx="1696278" cy="4342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D34120A0-CE4C-1191-AD8B-689D1CEAF481}"/>
              </a:ext>
            </a:extLst>
          </p:cNvPr>
          <p:cNvSpPr txBox="1"/>
          <p:nvPr/>
        </p:nvSpPr>
        <p:spPr>
          <a:xfrm>
            <a:off x="3218964" y="2353747"/>
            <a:ext cx="4169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Despreciable  (experimentos en vacío)</a:t>
            </a:r>
            <a:r>
              <a:rPr lang="es-ES" sz="1600" dirty="0">
                <a:solidFill>
                  <a:schemeClr val="dk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/>
                <a:sym typeface="Open Sans"/>
              </a:rPr>
              <a:t>²</a:t>
            </a:r>
            <a:endParaRPr lang="es-ES" sz="16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D9C33C5-96DF-845F-E549-A999006A03A8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564296" y="2523024"/>
            <a:ext cx="6546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4008CC23-6896-5C10-4708-D8A774C412CF}"/>
              </a:ext>
            </a:extLst>
          </p:cNvPr>
          <p:cNvSpPr/>
          <p:nvPr/>
        </p:nvSpPr>
        <p:spPr>
          <a:xfrm>
            <a:off x="3021496" y="3677478"/>
            <a:ext cx="99391" cy="6427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62F432A-E5A8-2A90-BB2A-87648209A7BF}"/>
              </a:ext>
            </a:extLst>
          </p:cNvPr>
          <p:cNvCxnSpPr>
            <a:cxnSpLocks/>
          </p:cNvCxnSpPr>
          <p:nvPr/>
        </p:nvCxnSpPr>
        <p:spPr>
          <a:xfrm>
            <a:off x="3217486" y="4005374"/>
            <a:ext cx="672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66110E2-807B-55D1-19A0-A97223C87D04}"/>
              </a:ext>
            </a:extLst>
          </p:cNvPr>
          <p:cNvGrpSpPr/>
          <p:nvPr/>
        </p:nvGrpSpPr>
        <p:grpSpPr>
          <a:xfrm>
            <a:off x="3986112" y="3632995"/>
            <a:ext cx="3531704" cy="744758"/>
            <a:chOff x="4313583" y="3747725"/>
            <a:chExt cx="3531704" cy="744758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7070D41-555B-1369-8B5E-D196B19FA9C2}"/>
                </a:ext>
              </a:extLst>
            </p:cNvPr>
            <p:cNvSpPr/>
            <p:nvPr/>
          </p:nvSpPr>
          <p:spPr>
            <a:xfrm>
              <a:off x="4313583" y="3747725"/>
              <a:ext cx="3531704" cy="74475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D5AF604-8D74-F44B-0CC2-8FE4F2304DB0}"/>
                </a:ext>
              </a:extLst>
            </p:cNvPr>
            <p:cNvSpPr txBox="1"/>
            <p:nvPr/>
          </p:nvSpPr>
          <p:spPr>
            <a:xfrm>
              <a:off x="4356652" y="3858494"/>
              <a:ext cx="344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Veremos en la teoría a ver si se cumple</a:t>
              </a:r>
            </a:p>
            <a:p>
              <a:pPr algn="ctr"/>
              <a:r>
                <a:rPr lang="es-ES" dirty="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condición de no deslizamiento (RSD)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0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  <p:bldP spid="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Rodamiento puro. </a:t>
            </a:r>
            <a:r>
              <a:rPr lang="es" sz="2800" dirty="0">
                <a:solidFill>
                  <a:schemeClr val="bg1">
                    <a:lumMod val="50000"/>
                  </a:schemeClr>
                </a:solidFill>
              </a:rPr>
              <a:t>Condiciones.</a:t>
            </a:r>
            <a:endParaRPr sz="2800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1200"/>
              </a:spcBef>
            </a:pPr>
            <a:endParaRPr lang="es-ES" sz="1600" dirty="0"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endParaRPr lang="es-ES" sz="1600" dirty="0"/>
          </a:p>
        </p:txBody>
      </p:sp>
      <p:sp>
        <p:nvSpPr>
          <p:cNvPr id="121" name="Google Shape;121;p16"/>
          <p:cNvSpPr/>
          <p:nvPr/>
        </p:nvSpPr>
        <p:spPr>
          <a:xfrm>
            <a:off x="4809225" y="752100"/>
            <a:ext cx="1857300" cy="15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591B2D-DB81-C371-8327-86C11ABEC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33" y="1266325"/>
            <a:ext cx="3864049" cy="35880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Google Shape;115;p16">
                <a:extLst>
                  <a:ext uri="{FF2B5EF4-FFF2-40B4-BE49-F238E27FC236}">
                    <a16:creationId xmlns:a16="http://schemas.microsoft.com/office/drawing/2014/main" id="{CD313EF1-CAA8-EA9E-F5B3-E60A9CED28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1029594"/>
                <a:ext cx="4412700" cy="357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285750" indent="-285750">
                  <a:spcBef>
                    <a:spcPts val="1200"/>
                  </a:spcBef>
                </a:pPr>
                <a:r>
                  <a:rPr lang="es-ES" sz="1400" dirty="0"/>
                  <a:t>Primero consideramos caso de RSD con una precesión constante a </a:t>
                </a:r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ES" sz="1400" dirty="0"/>
                  <a:t> constante.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s-ES" sz="1400" dirty="0"/>
                  <a:t>Esto es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S" sz="1400" i="1" smtClean="0"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ϕ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𝑐𝑡𝑒</m:t>
                    </m:r>
                  </m:oMath>
                </a14:m>
                <a:r>
                  <a:rPr lang="es-ES" sz="1400" dirty="0"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S" sz="1400" i="1" smtClean="0"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𝜃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  <a:sym typeface="Arial"/>
                      </a:rPr>
                      <m:t>=0</m:t>
                    </m:r>
                  </m:oMath>
                </a14:m>
                <a:r>
                  <a:rPr lang="es-ES" sz="1400" dirty="0">
                    <a:sym typeface="Arial"/>
                  </a:rPr>
                  <a:t> 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S" sz="1400" i="1" smtClean="0"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𝜓</m:t>
                        </m:r>
                      </m:e>
                    </m:acc>
                    <m:r>
                      <a:rPr lang="en-US" sz="1400" b="0" i="1" smtClean="0"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Arial"/>
                      </a:rPr>
                      <m:t>𝑐𝑡𝑒</m:t>
                    </m:r>
                  </m:oMath>
                </a14:m>
                <a:r>
                  <a:rPr lang="es-ES" sz="1400" dirty="0">
                    <a:sym typeface="Arial"/>
                  </a:rPr>
                  <a:t>.</a:t>
                </a:r>
              </a:p>
              <a:p>
                <a:pPr marL="285750" indent="-285750">
                  <a:spcBef>
                    <a:spcPts val="1200"/>
                  </a:spcBef>
                </a:pPr>
                <a:r>
                  <a:rPr lang="es-ES" sz="1400" dirty="0">
                    <a:sym typeface="Arial"/>
                  </a:rPr>
                  <a:t>También vamos a considerar G en reposo.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s-ES" sz="1400" dirty="0">
                    <a:sym typeface="Arial"/>
                  </a:rPr>
                  <a:t>Por tanto, C se mueve en una </a:t>
                </a:r>
                <a:r>
                  <a:rPr lang="es-ES" sz="1400" dirty="0" err="1">
                    <a:sym typeface="Arial"/>
                  </a:rPr>
                  <a:t>cfa</a:t>
                </a:r>
                <a:r>
                  <a:rPr lang="es-ES" sz="1400" dirty="0">
                    <a:sym typeface="Arial"/>
                  </a:rPr>
                  <a:t> de radio </a:t>
                </a:r>
                <a14:m>
                  <m:oMath xmlns:m="http://schemas.openxmlformats.org/officeDocument/2006/math">
                    <m:r>
                      <a:rPr lang="es-E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𝜌</m:t>
                    </m:r>
                  </m:oMath>
                </a14:m>
                <a:r>
                  <a:rPr lang="es-ES" sz="1400" dirty="0">
                    <a:sym typeface="Arial"/>
                  </a:rPr>
                  <a:t>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s-ES" sz="1400" dirty="0">
                  <a:sym typeface="Arial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s-ES" sz="1400" dirty="0">
                  <a:sym typeface="Arial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s-ES" sz="1400" dirty="0">
                  <a:sym typeface="Arial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s-ES" sz="1400" dirty="0">
                  <a:sym typeface="Arial"/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es-ES" sz="1400" dirty="0"/>
              </a:p>
            </p:txBody>
          </p:sp>
        </mc:Choice>
        <mc:Fallback>
          <p:sp>
            <p:nvSpPr>
              <p:cNvPr id="13" name="Google Shape;115;p16">
                <a:extLst>
                  <a:ext uri="{FF2B5EF4-FFF2-40B4-BE49-F238E27FC236}">
                    <a16:creationId xmlns:a16="http://schemas.microsoft.com/office/drawing/2014/main" id="{CD313EF1-CAA8-EA9E-F5B3-E60A9CED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29594"/>
                <a:ext cx="4412700" cy="3572146"/>
              </a:xfrm>
              <a:prstGeom prst="rect">
                <a:avLst/>
              </a:prstGeom>
              <a:blipFill>
                <a:blip r:embed="rId4"/>
                <a:stretch>
                  <a:fillRect l="-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n 19">
            <a:extLst>
              <a:ext uri="{FF2B5EF4-FFF2-40B4-BE49-F238E27FC236}">
                <a16:creationId xmlns:a16="http://schemas.microsoft.com/office/drawing/2014/main" id="{A03EF589-0984-E7C4-2B42-7A819551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089" y="3046192"/>
            <a:ext cx="2236274" cy="4255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BA66742C-02E9-6AFE-53B2-3DB1C5BF23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82" t="-7002" r="1"/>
          <a:stretch/>
        </p:blipFill>
        <p:spPr>
          <a:xfrm>
            <a:off x="6049618" y="3535675"/>
            <a:ext cx="1553040" cy="425588"/>
          </a:xfrm>
          <a:prstGeom prst="rect">
            <a:avLst/>
          </a:prstGeom>
        </p:spPr>
      </p:pic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08D1775A-63E0-C251-2ADD-D56A39783D64}"/>
              </a:ext>
            </a:extLst>
          </p:cNvPr>
          <p:cNvCxnSpPr>
            <a:cxnSpLocks/>
          </p:cNvCxnSpPr>
          <p:nvPr/>
        </p:nvCxnSpPr>
        <p:spPr>
          <a:xfrm>
            <a:off x="4387072" y="4601740"/>
            <a:ext cx="672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>
            <a:extLst>
              <a:ext uri="{FF2B5EF4-FFF2-40B4-BE49-F238E27FC236}">
                <a16:creationId xmlns:a16="http://schemas.microsoft.com/office/drawing/2014/main" id="{0524AF42-801A-9358-ED70-4C4470FD8287}"/>
              </a:ext>
            </a:extLst>
          </p:cNvPr>
          <p:cNvGrpSpPr/>
          <p:nvPr/>
        </p:nvGrpSpPr>
        <p:grpSpPr>
          <a:xfrm>
            <a:off x="5165649" y="4101939"/>
            <a:ext cx="3832438" cy="886202"/>
            <a:chOff x="5165649" y="4101939"/>
            <a:chExt cx="3832438" cy="886202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F0636ABB-7F41-1780-30D8-4253D5777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660" t="12156" r="4520" b="11351"/>
            <a:stretch/>
          </p:blipFill>
          <p:spPr>
            <a:xfrm>
              <a:off x="5165649" y="4101939"/>
              <a:ext cx="3001752" cy="886202"/>
            </a:xfrm>
            <a:prstGeom prst="rect">
              <a:avLst/>
            </a:prstGeom>
          </p:spPr>
        </p:pic>
        <p:sp>
          <p:nvSpPr>
            <p:cNvPr id="3" name="Google Shape;115;p16">
              <a:extLst>
                <a:ext uri="{FF2B5EF4-FFF2-40B4-BE49-F238E27FC236}">
                  <a16:creationId xmlns:a16="http://schemas.microsoft.com/office/drawing/2014/main" id="{42E8FA55-2E83-0938-EA53-040C961D9D22}"/>
                </a:ext>
              </a:extLst>
            </p:cNvPr>
            <p:cNvSpPr txBox="1">
              <a:spLocks/>
            </p:cNvSpPr>
            <p:nvPr/>
          </p:nvSpPr>
          <p:spPr>
            <a:xfrm>
              <a:off x="8425819" y="4189210"/>
              <a:ext cx="572268" cy="77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Open Sans"/>
                <a:buChar char="●"/>
                <a:defRPr sz="18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spcBef>
                  <a:spcPts val="1200"/>
                </a:spcBef>
                <a:buNone/>
              </a:pPr>
              <a:r>
                <a:rPr lang="es-ES" sz="1600" dirty="0">
                  <a:sym typeface="Arial"/>
                </a:rPr>
                <a:t>(1)</a:t>
              </a:r>
            </a:p>
            <a:p>
              <a:pPr marL="0" indent="0">
                <a:spcBef>
                  <a:spcPts val="1200"/>
                </a:spcBef>
                <a:buNone/>
              </a:pP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Rodamiento puro. </a:t>
            </a:r>
            <a:r>
              <a:rPr lang="es" sz="2800" dirty="0">
                <a:solidFill>
                  <a:schemeClr val="bg1">
                    <a:lumMod val="50000"/>
                  </a:schemeClr>
                </a:solidFill>
              </a:rPr>
              <a:t>Condiciones.</a:t>
            </a:r>
            <a:endParaRPr sz="2800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1200"/>
              </a:spcBef>
            </a:pPr>
            <a:endParaRPr lang="es-ES" sz="1600" dirty="0"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endParaRPr lang="es-ES" sz="1600" dirty="0"/>
          </a:p>
        </p:txBody>
      </p:sp>
      <p:sp>
        <p:nvSpPr>
          <p:cNvPr id="121" name="Google Shape;121;p16"/>
          <p:cNvSpPr/>
          <p:nvPr/>
        </p:nvSpPr>
        <p:spPr>
          <a:xfrm>
            <a:off x="4809225" y="752100"/>
            <a:ext cx="1857300" cy="15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6">
            <a:extLst>
              <a:ext uri="{FF2B5EF4-FFF2-40B4-BE49-F238E27FC236}">
                <a16:creationId xmlns:a16="http://schemas.microsoft.com/office/drawing/2014/main" id="{CD313EF1-CAA8-EA9E-F5B3-E60A9CED2801}"/>
              </a:ext>
            </a:extLst>
          </p:cNvPr>
          <p:cNvSpPr txBox="1">
            <a:spLocks/>
          </p:cNvSpPr>
          <p:nvPr/>
        </p:nvSpPr>
        <p:spPr>
          <a:xfrm>
            <a:off x="316515" y="1060127"/>
            <a:ext cx="8673000" cy="3572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endParaRPr lang="es-ES" sz="1400" dirty="0"/>
          </a:p>
          <a:p>
            <a:pPr marL="285750" indent="-285750">
              <a:spcBef>
                <a:spcPts val="1200"/>
              </a:spcBef>
            </a:pPr>
            <a:r>
              <a:rPr lang="es-ES" sz="1400" dirty="0"/>
              <a:t>A experimentar:</a:t>
            </a:r>
          </a:p>
          <a:p>
            <a:pPr marL="0" indent="0">
              <a:spcBef>
                <a:spcPts val="1200"/>
              </a:spcBef>
              <a:buNone/>
            </a:pPr>
            <a:endParaRPr lang="es-ES" sz="1400" dirty="0"/>
          </a:p>
          <a:p>
            <a:pPr marL="285750" indent="-285750">
              <a:spcBef>
                <a:spcPts val="1200"/>
              </a:spcBef>
            </a:pPr>
            <a:r>
              <a:rPr lang="es-ES" sz="1400" dirty="0"/>
              <a:t>Segunda relación de las ecuaciones de movimiento</a:t>
            </a:r>
            <a:r>
              <a:rPr lang="es-E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³</a:t>
            </a:r>
            <a:r>
              <a:rPr lang="es-ES" sz="1400" dirty="0"/>
              <a:t>: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EAAD77F5-5DC1-7CCE-2BCD-BD68A0FA78B4}"/>
              </a:ext>
            </a:extLst>
          </p:cNvPr>
          <p:cNvGrpSpPr/>
          <p:nvPr/>
        </p:nvGrpSpPr>
        <p:grpSpPr>
          <a:xfrm>
            <a:off x="2834087" y="1293893"/>
            <a:ext cx="3832438" cy="886202"/>
            <a:chOff x="2834087" y="1293893"/>
            <a:chExt cx="3832438" cy="886202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7B7A5EEA-333C-3A9B-3FD3-2DC9D3AA61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60" t="12156" r="4520" b="11351"/>
            <a:stretch/>
          </p:blipFill>
          <p:spPr>
            <a:xfrm>
              <a:off x="2834087" y="1293893"/>
              <a:ext cx="3001752" cy="886202"/>
            </a:xfrm>
            <a:prstGeom prst="rect">
              <a:avLst/>
            </a:prstGeom>
          </p:spPr>
        </p:pic>
        <p:sp>
          <p:nvSpPr>
            <p:cNvPr id="34" name="Google Shape;115;p16">
              <a:extLst>
                <a:ext uri="{FF2B5EF4-FFF2-40B4-BE49-F238E27FC236}">
                  <a16:creationId xmlns:a16="http://schemas.microsoft.com/office/drawing/2014/main" id="{B3150D7D-C665-5B58-578F-5595D98DAB68}"/>
                </a:ext>
              </a:extLst>
            </p:cNvPr>
            <p:cNvSpPr txBox="1">
              <a:spLocks/>
            </p:cNvSpPr>
            <p:nvPr/>
          </p:nvSpPr>
          <p:spPr>
            <a:xfrm>
              <a:off x="6094257" y="1381164"/>
              <a:ext cx="572268" cy="77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Open Sans"/>
                <a:buChar char="●"/>
                <a:defRPr sz="18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spcBef>
                  <a:spcPts val="1200"/>
                </a:spcBef>
                <a:buNone/>
              </a:pPr>
              <a:r>
                <a:rPr lang="es-ES" sz="1600" dirty="0">
                  <a:sym typeface="Arial"/>
                </a:rPr>
                <a:t>(1)</a:t>
              </a:r>
            </a:p>
            <a:p>
              <a:pPr marL="0" indent="0">
                <a:spcBef>
                  <a:spcPts val="1200"/>
                </a:spcBef>
                <a:buNone/>
              </a:pPr>
              <a:endParaRPr lang="es-ES" sz="1400" dirty="0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FBFCEF27-8250-FD4D-7086-EC7DBE5B5C0E}"/>
              </a:ext>
            </a:extLst>
          </p:cNvPr>
          <p:cNvGrpSpPr/>
          <p:nvPr/>
        </p:nvGrpSpPr>
        <p:grpSpPr>
          <a:xfrm>
            <a:off x="1628206" y="2889105"/>
            <a:ext cx="6594937" cy="970909"/>
            <a:chOff x="1628206" y="2889105"/>
            <a:chExt cx="6594937" cy="970909"/>
          </a:xfrm>
        </p:grpSpPr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EE1089EA-0A94-885D-E7FA-FC8871C7D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42" r="5015"/>
            <a:stretch/>
          </p:blipFill>
          <p:spPr>
            <a:xfrm>
              <a:off x="1628206" y="2889105"/>
              <a:ext cx="5413513" cy="970909"/>
            </a:xfrm>
            <a:prstGeom prst="rect">
              <a:avLst/>
            </a:prstGeom>
          </p:spPr>
        </p:pic>
        <p:sp>
          <p:nvSpPr>
            <p:cNvPr id="42" name="Google Shape;115;p16">
              <a:extLst>
                <a:ext uri="{FF2B5EF4-FFF2-40B4-BE49-F238E27FC236}">
                  <a16:creationId xmlns:a16="http://schemas.microsoft.com/office/drawing/2014/main" id="{FC70489A-4AD7-3D80-F13A-B468EE1228B6}"/>
                </a:ext>
              </a:extLst>
            </p:cNvPr>
            <p:cNvSpPr txBox="1">
              <a:spLocks/>
            </p:cNvSpPr>
            <p:nvPr/>
          </p:nvSpPr>
          <p:spPr>
            <a:xfrm>
              <a:off x="7650875" y="2932631"/>
              <a:ext cx="572268" cy="77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Open Sans"/>
                <a:buChar char="●"/>
                <a:defRPr sz="18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●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○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Open Sans"/>
                <a:buChar char="■"/>
                <a:defRPr sz="1400" b="0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defRPr>
              </a:lvl9pPr>
            </a:lstStyle>
            <a:p>
              <a:pPr marL="0" indent="0">
                <a:spcBef>
                  <a:spcPts val="1200"/>
                </a:spcBef>
                <a:buNone/>
              </a:pPr>
              <a:r>
                <a:rPr lang="es-ES" sz="1600" dirty="0">
                  <a:sym typeface="Arial"/>
                </a:rPr>
                <a:t>(2)</a:t>
              </a:r>
            </a:p>
            <a:p>
              <a:pPr marL="0" indent="0">
                <a:spcBef>
                  <a:spcPts val="1200"/>
                </a:spcBef>
                <a:buNone/>
              </a:pPr>
              <a:endParaRPr lang="es-E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63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Experimento </a:t>
            </a:r>
            <a:endParaRPr sz="2800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1200"/>
              </a:spcBef>
            </a:pPr>
            <a:endParaRPr lang="es-ES" sz="1600" dirty="0"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endParaRPr lang="es-ES" sz="1600" dirty="0"/>
          </a:p>
        </p:txBody>
      </p:sp>
      <p:sp>
        <p:nvSpPr>
          <p:cNvPr id="121" name="Google Shape;121;p16"/>
          <p:cNvSpPr/>
          <p:nvPr/>
        </p:nvSpPr>
        <p:spPr>
          <a:xfrm>
            <a:off x="4809225" y="752100"/>
            <a:ext cx="1857300" cy="15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Google Shape;115;p16">
                <a:extLst>
                  <a:ext uri="{FF2B5EF4-FFF2-40B4-BE49-F238E27FC236}">
                    <a16:creationId xmlns:a16="http://schemas.microsoft.com/office/drawing/2014/main" id="{CD313EF1-CAA8-EA9E-F5B3-E60A9CED28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4568" y="1074652"/>
                <a:ext cx="4796305" cy="357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:r>
                  <a:rPr lang="es-ES" sz="1400" dirty="0"/>
                  <a:t>Se coloca un rectángulo de papel a modo de referencia para grabar la rotación del disco en un video. Se miden:</a:t>
                </a:r>
              </a:p>
              <a:p>
                <a:pPr marL="285750" indent="-285750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S" sz="1400" i="1" smtClean="0"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ϕ</m:t>
                        </m:r>
                      </m:e>
                    </m:acc>
                  </m:oMath>
                </a14:m>
                <a:r>
                  <a:rPr lang="es-ES" sz="1400" dirty="0"/>
                  <a:t> que es la tasa de rotación del centro del papel.</a:t>
                </a:r>
              </a:p>
              <a:p>
                <a:pPr marL="285750" indent="-285750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S" sz="1400" i="1" smtClean="0"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𝜓</m:t>
                        </m:r>
                      </m:e>
                    </m:acc>
                  </m:oMath>
                </a14:m>
                <a:r>
                  <a:rPr lang="es-ES" sz="1400" dirty="0"/>
                  <a:t> es el giro propio y se obtiene al analizar la longitud aparente de la barra con el tiempo. También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ES" sz="1400" dirty="0"/>
                  <a:t>.</a:t>
                </a:r>
              </a:p>
              <a:p>
                <a:pPr marL="285750" indent="-285750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s-ES" sz="1400" dirty="0"/>
                  <a:t> que es la velocidad angular media. Se obtiene analizando el movimiento de uno de los extremos de la referencia.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s-ES" sz="1400" dirty="0"/>
                  <a:t>Estas cantidades están conectadas por:</a:t>
                </a:r>
              </a:p>
            </p:txBody>
          </p:sp>
        </mc:Choice>
        <mc:Fallback>
          <p:sp>
            <p:nvSpPr>
              <p:cNvPr id="13" name="Google Shape;115;p16">
                <a:extLst>
                  <a:ext uri="{FF2B5EF4-FFF2-40B4-BE49-F238E27FC236}">
                    <a16:creationId xmlns:a16="http://schemas.microsoft.com/office/drawing/2014/main" id="{CD313EF1-CAA8-EA9E-F5B3-E60A9CED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68" y="1074652"/>
                <a:ext cx="4796305" cy="3572146"/>
              </a:xfrm>
              <a:prstGeom prst="rect">
                <a:avLst/>
              </a:prstGeom>
              <a:blipFill>
                <a:blip r:embed="rId3"/>
                <a:stretch>
                  <a:fillRect l="-891" r="-2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C10ADE9C-4F5F-16D4-1D11-39C8CA1CB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1" y="1152425"/>
            <a:ext cx="3846116" cy="3416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0103DF-5E89-33F4-99F2-40A26EE81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875" y="4453777"/>
            <a:ext cx="1384477" cy="527832"/>
          </a:xfrm>
          <a:prstGeom prst="rect">
            <a:avLst/>
          </a:prstGeom>
        </p:spPr>
      </p:pic>
      <p:sp>
        <p:nvSpPr>
          <p:cNvPr id="7" name="Google Shape;115;p16">
            <a:extLst>
              <a:ext uri="{FF2B5EF4-FFF2-40B4-BE49-F238E27FC236}">
                <a16:creationId xmlns:a16="http://schemas.microsoft.com/office/drawing/2014/main" id="{770F9FC4-7032-9BF5-B32A-8C4B8E7C68AC}"/>
              </a:ext>
            </a:extLst>
          </p:cNvPr>
          <p:cNvSpPr txBox="1">
            <a:spLocks/>
          </p:cNvSpPr>
          <p:nvPr/>
        </p:nvSpPr>
        <p:spPr>
          <a:xfrm>
            <a:off x="7294222" y="4365580"/>
            <a:ext cx="572268" cy="7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s-ES" sz="1600" dirty="0">
                <a:sym typeface="Arial"/>
              </a:rPr>
              <a:t>(3)</a:t>
            </a:r>
          </a:p>
          <a:p>
            <a:pPr marL="0" indent="0">
              <a:spcBef>
                <a:spcPts val="1200"/>
              </a:spcBef>
              <a:buNone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315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Resultados y conclusiones.</a:t>
            </a:r>
            <a:endParaRPr sz="2800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1200"/>
              </a:spcBef>
            </a:pPr>
            <a:endParaRPr lang="es-ES" sz="1600" dirty="0">
              <a:sym typeface="Arial"/>
            </a:endParaRPr>
          </a:p>
          <a:p>
            <a:pPr marL="0" indent="0">
              <a:spcBef>
                <a:spcPts val="1200"/>
              </a:spcBef>
              <a:buNone/>
            </a:pPr>
            <a:endParaRPr lang="es-ES" sz="1600" dirty="0"/>
          </a:p>
        </p:txBody>
      </p:sp>
      <p:sp>
        <p:nvSpPr>
          <p:cNvPr id="121" name="Google Shape;121;p16"/>
          <p:cNvSpPr/>
          <p:nvPr/>
        </p:nvSpPr>
        <p:spPr>
          <a:xfrm>
            <a:off x="4809225" y="752100"/>
            <a:ext cx="1857300" cy="15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Google Shape;115;p16">
                <a:extLst>
                  <a:ext uri="{FF2B5EF4-FFF2-40B4-BE49-F238E27FC236}">
                    <a16:creationId xmlns:a16="http://schemas.microsoft.com/office/drawing/2014/main" id="{CD313EF1-CAA8-EA9E-F5B3-E60A9CED28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4567" y="1106472"/>
                <a:ext cx="4796305" cy="357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lnSpcReduction="1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Open Sans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Open Sans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9pPr>
              </a:lstStyle>
              <a:p>
                <a:pPr marL="285750" indent="-285750">
                  <a:spcBef>
                    <a:spcPts val="1200"/>
                  </a:spcBef>
                </a:pPr>
                <a:r>
                  <a:rPr lang="es-ES" sz="1400" dirty="0">
                    <a:sym typeface="Arial"/>
                  </a:rPr>
                  <a:t>La figura (a) muestra puntos teóricos (blancos) y experimentales indistinguibles. </a:t>
                </a:r>
              </a:p>
              <a:p>
                <a:pPr marL="285750" indent="-285750"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S" sz="1400" i="1" smtClean="0"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𝜓</m:t>
                        </m:r>
                      </m:e>
                    </m:acc>
                  </m:oMath>
                </a14:m>
                <a:r>
                  <a:rPr lang="es-ES" sz="1400" dirty="0"/>
                  <a:t> y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s-ES" sz="1400" i="1"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ϕ</m:t>
                        </m:r>
                      </m:e>
                    </m:acc>
                  </m:oMath>
                </a14:m>
                <a:r>
                  <a:rPr lang="es-ES" sz="1400" dirty="0"/>
                  <a:t> tienen signo opuesto.</a:t>
                </a:r>
              </a:p>
              <a:p>
                <a:pPr marL="285750" indent="-285750">
                  <a:spcBef>
                    <a:spcPts val="1200"/>
                  </a:spcBef>
                </a:pPr>
                <a:r>
                  <a:rPr lang="es-ES" sz="1400" dirty="0"/>
                  <a:t>El valor de sus magnitudes se acercan a medida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s-ES" sz="1400" dirty="0"/>
                  <a:t>que </a:t>
                </a:r>
                <a14:m>
                  <m:oMath xmlns:m="http://schemas.openxmlformats.org/officeDocument/2006/math">
                    <m:r>
                      <a:rPr lang="es-E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ES" sz="1400" dirty="0"/>
                  <a:t> disminuye.</a:t>
                </a:r>
              </a:p>
              <a:p>
                <a:pPr marL="285750" indent="-285750">
                  <a:spcBef>
                    <a:spcPts val="1200"/>
                  </a:spcBef>
                </a:pPr>
                <a:r>
                  <a:rPr lang="es-ES" sz="1400" dirty="0"/>
                  <a:t>Barras de error aumentan con la velocidad.</a:t>
                </a:r>
              </a:p>
              <a:p>
                <a:pPr marL="285750" indent="-285750">
                  <a:spcBef>
                    <a:spcPts val="1200"/>
                  </a:spcBef>
                </a:pPr>
                <a:r>
                  <a:rPr lang="es-ES" sz="1400" dirty="0"/>
                  <a:t>La figura (b) es una buena evidencia de que </a:t>
                </a:r>
                <a:r>
                  <a:rPr lang="es-ES" sz="1400" b="1" dirty="0">
                    <a:solidFill>
                      <a:schemeClr val="accent1"/>
                    </a:solidFill>
                  </a:rPr>
                  <a:t>el disco no desliza</a:t>
                </a:r>
                <a:r>
                  <a:rPr lang="es-ES" sz="1400" dirty="0"/>
                  <a:t>. (c) también.</a:t>
                </a:r>
              </a:p>
              <a:p>
                <a:pPr marL="285750" indent="-285750">
                  <a:spcBef>
                    <a:spcPts val="1200"/>
                  </a:spcBef>
                </a:pPr>
                <a:r>
                  <a:rPr lang="es-ES" sz="1400" dirty="0"/>
                  <a:t>Los datos muestran 90s de los 140s que dura el movimiento </a:t>
                </a:r>
                <a:r>
                  <a:rPr lang="en-US" sz="1400" dirty="0">
                    <a:sym typeface="Wingdings" panose="05000000000000000000" pitchFamily="2" charset="2"/>
                  </a:rPr>
                  <a:t> l</a:t>
                </a:r>
                <a:r>
                  <a:rPr lang="es-ES" sz="1400" dirty="0">
                    <a:sym typeface="Wingdings" panose="05000000000000000000" pitchFamily="2" charset="2"/>
                  </a:rPr>
                  <a:t>imite de Nyquist.</a:t>
                </a:r>
                <a:endParaRPr lang="es-ES" sz="1400" dirty="0"/>
              </a:p>
              <a:p>
                <a:pPr marL="285750" indent="-285750">
                  <a:spcBef>
                    <a:spcPts val="1200"/>
                  </a:spcBef>
                </a:pPr>
                <a:endParaRPr lang="es-ES" sz="1400" dirty="0"/>
              </a:p>
            </p:txBody>
          </p:sp>
        </mc:Choice>
        <mc:Fallback>
          <p:sp>
            <p:nvSpPr>
              <p:cNvPr id="13" name="Google Shape;115;p16">
                <a:extLst>
                  <a:ext uri="{FF2B5EF4-FFF2-40B4-BE49-F238E27FC236}">
                    <a16:creationId xmlns:a16="http://schemas.microsoft.com/office/drawing/2014/main" id="{CD313EF1-CAA8-EA9E-F5B3-E60A9CED2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67" y="1106472"/>
                <a:ext cx="4796305" cy="3572146"/>
              </a:xfrm>
              <a:prstGeom prst="rect">
                <a:avLst/>
              </a:prstGeom>
              <a:blipFill>
                <a:blip r:embed="rId3"/>
                <a:stretch>
                  <a:fillRect l="-891" r="-8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C10ADE9C-4F5F-16D4-1D11-39C8CA1CB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1" y="1152425"/>
            <a:ext cx="3846116" cy="3416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C1B5BB3-6AC4-6CE6-47CC-D2AFC260B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559" y="1074652"/>
            <a:ext cx="4129008" cy="38771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78C092-8956-B9A0-6205-E5ECF20EAD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60" t="12156" r="4520" b="11351"/>
          <a:stretch/>
        </p:blipFill>
        <p:spPr>
          <a:xfrm>
            <a:off x="5479981" y="30363"/>
            <a:ext cx="1270736" cy="3751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CA3956-0F2D-22FB-6E87-2AB2FA0E3A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2" r="5015"/>
          <a:stretch/>
        </p:blipFill>
        <p:spPr>
          <a:xfrm>
            <a:off x="6934497" y="52594"/>
            <a:ext cx="2126376" cy="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Referencias</a:t>
            </a:r>
            <a:endParaRPr sz="2800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>
              <a:spcBef>
                <a:spcPts val="1200"/>
              </a:spcBef>
              <a:buAutoNum type="arabicPeriod"/>
            </a:pPr>
            <a:r>
              <a:rPr lang="en-US" sz="1600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D. Petrie, J. L. Hunt, C. G. Gray; Does the Euler Disk slip during its motion?. </a:t>
            </a:r>
            <a:r>
              <a:rPr lang="en-US" sz="1600" b="0" i="1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Am. J. Phys.</a:t>
            </a:r>
            <a:r>
              <a:rPr lang="en-US" sz="1600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 1 October 2002; </a:t>
            </a:r>
            <a:r>
              <a:rPr lang="en-US" sz="1600" b="1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70</a:t>
            </a:r>
            <a:r>
              <a:rPr lang="en-US" sz="1600" b="0" i="0" dirty="0">
                <a:solidFill>
                  <a:srgbClr val="1A1A1A"/>
                </a:solidFill>
                <a:effectLst/>
                <a:latin typeface="Helvetica" panose="020B0604020202020204" pitchFamily="34" charset="0"/>
              </a:rPr>
              <a:t> (10): 1025–1028.</a:t>
            </a:r>
            <a:endParaRPr lang="es-ES" sz="1600" b="0" i="0" dirty="0">
              <a:solidFill>
                <a:srgbClr val="1A1A1A"/>
              </a:solidFill>
              <a:effectLst/>
              <a:latin typeface="Helvetica" panose="020B0604020202020204" pitchFamily="34" charset="0"/>
            </a:endParaRPr>
          </a:p>
          <a:p>
            <a:pPr marL="342900">
              <a:spcBef>
                <a:spcPts val="1200"/>
              </a:spcBef>
              <a:buAutoNum type="arabicPeriod"/>
            </a:pP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G. van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der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Engh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, P. Nelson, and J.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Roach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, ‘‘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Numismatic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gyrations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,’’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Nature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 (London) </a:t>
            </a:r>
            <a:r>
              <a:rPr lang="es-ES" sz="1600" b="1" dirty="0">
                <a:solidFill>
                  <a:srgbClr val="1A1A1A"/>
                </a:solidFill>
                <a:latin typeface="Helvetica" panose="020B0604020202020204" pitchFamily="34" charset="0"/>
              </a:rPr>
              <a:t>408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, 540 (2000); H. K.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Moffat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, ‘‘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Reply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to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 G. van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der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 </a:t>
            </a:r>
            <a:r>
              <a:rPr lang="es-ES" sz="1600" dirty="0" err="1">
                <a:solidFill>
                  <a:srgbClr val="1A1A1A"/>
                </a:solidFill>
                <a:latin typeface="Helvetica" panose="020B0604020202020204" pitchFamily="34" charset="0"/>
              </a:rPr>
              <a:t>Engh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 et al.,’’ </a:t>
            </a:r>
            <a:r>
              <a:rPr lang="es-ES" sz="1600" i="1" dirty="0">
                <a:solidFill>
                  <a:srgbClr val="1A1A1A"/>
                </a:solidFill>
                <a:latin typeface="Helvetica" panose="020B0604020202020204" pitchFamily="34" charset="0"/>
              </a:rPr>
              <a:t>ibid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. </a:t>
            </a:r>
            <a:r>
              <a:rPr lang="es-ES" sz="1600" b="1" dirty="0">
                <a:solidFill>
                  <a:srgbClr val="1A1A1A"/>
                </a:solidFill>
                <a:latin typeface="Helvetica" panose="020B0604020202020204" pitchFamily="34" charset="0"/>
              </a:rPr>
              <a:t>408</a:t>
            </a:r>
            <a:r>
              <a:rPr lang="es-ES" sz="1600" dirty="0">
                <a:solidFill>
                  <a:srgbClr val="1A1A1A"/>
                </a:solidFill>
                <a:latin typeface="Helvetica" panose="020B0604020202020204" pitchFamily="34" charset="0"/>
              </a:rPr>
              <a:t>, 540 (2000).</a:t>
            </a:r>
          </a:p>
          <a:p>
            <a:pPr marL="342900">
              <a:spcBef>
                <a:spcPts val="1200"/>
              </a:spcBef>
              <a:buAutoNum type="arabicPeriod"/>
            </a:pPr>
            <a:r>
              <a:rPr lang="en-US" sz="1600" dirty="0">
                <a:solidFill>
                  <a:srgbClr val="1A1A1A"/>
                </a:solidFill>
                <a:latin typeface="Helvetica" panose="020B0604020202020204" pitchFamily="34" charset="0"/>
              </a:rPr>
              <a:t>L. A. Whitehead and F. L. Curzon, ‘‘Spinning objects on horizontal planes,’’ Am. J. Phys. </a:t>
            </a:r>
            <a:r>
              <a:rPr lang="en-US" sz="1600" b="1" dirty="0">
                <a:solidFill>
                  <a:srgbClr val="1A1A1A"/>
                </a:solidFill>
                <a:latin typeface="Helvetica" panose="020B0604020202020204" pitchFamily="34" charset="0"/>
              </a:rPr>
              <a:t>51</a:t>
            </a:r>
            <a:r>
              <a:rPr lang="en-US" sz="1600" dirty="0">
                <a:solidFill>
                  <a:srgbClr val="1A1A1A"/>
                </a:solidFill>
                <a:latin typeface="Helvetica" panose="020B0604020202020204" pitchFamily="34" charset="0"/>
              </a:rPr>
              <a:t>, 449–452 (1983).</a:t>
            </a:r>
            <a:endParaRPr lang="es-ES" sz="1600" dirty="0">
              <a:solidFill>
                <a:srgbClr val="1A1A1A"/>
              </a:solidFill>
              <a:latin typeface="Helvetica" panose="020B0604020202020204" pitchFamily="34" charset="0"/>
              <a:sym typeface="Arial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4809225" y="752100"/>
            <a:ext cx="1857300" cy="159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050145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532</Words>
  <Application>Microsoft Office PowerPoint</Application>
  <PresentationFormat>Presentación en pantalla (16:9)</PresentationFormat>
  <Paragraphs>63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PT Sans Narrow</vt:lpstr>
      <vt:lpstr>Open Sans</vt:lpstr>
      <vt:lpstr>Helvetica</vt:lpstr>
      <vt:lpstr>Cambria Math</vt:lpstr>
      <vt:lpstr>Tropic</vt:lpstr>
      <vt:lpstr>Does the Euler Disk slip during its motion?</vt:lpstr>
      <vt:lpstr>El disco de Euler</vt:lpstr>
      <vt:lpstr>Su movimiento</vt:lpstr>
      <vt:lpstr>¿Por qué se pierde energía?</vt:lpstr>
      <vt:lpstr>Rodamiento puro. Condiciones.</vt:lpstr>
      <vt:lpstr>Rodamiento puro. Condiciones.</vt:lpstr>
      <vt:lpstr>Experimento </vt:lpstr>
      <vt:lpstr>Resultados y conclusiones.</vt:lpstr>
      <vt:lpstr>Referencias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 de exclusión de Pauli</dc:title>
  <dc:creator>Usuario</dc:creator>
  <cp:lastModifiedBy>Ignacio del Pino</cp:lastModifiedBy>
  <cp:revision>6</cp:revision>
  <dcterms:modified xsi:type="dcterms:W3CDTF">2024-06-04T06:20:36Z</dcterms:modified>
</cp:coreProperties>
</file>