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300" r:id="rId3"/>
    <p:sldId id="288" r:id="rId4"/>
    <p:sldId id="289" r:id="rId5"/>
    <p:sldId id="290" r:id="rId6"/>
    <p:sldId id="302" r:id="rId7"/>
    <p:sldId id="287" r:id="rId8"/>
    <p:sldId id="301" r:id="rId9"/>
    <p:sldId id="258" r:id="rId10"/>
    <p:sldId id="291" r:id="rId11"/>
    <p:sldId id="293" r:id="rId12"/>
    <p:sldId id="294" r:id="rId13"/>
    <p:sldId id="292" r:id="rId14"/>
    <p:sldId id="295" r:id="rId15"/>
    <p:sldId id="296" r:id="rId16"/>
    <p:sldId id="297" r:id="rId17"/>
    <p:sldId id="299" r:id="rId18"/>
    <p:sldId id="298" r:id="rId19"/>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FE22DF1-613C-4A1A-9193-F37C434C501D}">
          <p14:sldIdLst>
            <p14:sldId id="256"/>
            <p14:sldId id="300"/>
            <p14:sldId id="288"/>
            <p14:sldId id="289"/>
            <p14:sldId id="290"/>
            <p14:sldId id="302"/>
            <p14:sldId id="287"/>
            <p14:sldId id="301"/>
            <p14:sldId id="258"/>
            <p14:sldId id="291"/>
            <p14:sldId id="293"/>
            <p14:sldId id="294"/>
            <p14:sldId id="292"/>
            <p14:sldId id="295"/>
            <p14:sldId id="296"/>
            <p14:sldId id="297"/>
            <p14:sldId id="299"/>
            <p14:sldId id="298"/>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E4E8"/>
    <a:srgbClr val="5BD5DB"/>
    <a:srgbClr val="006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1830" y="9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26.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614FF5-BF18-4A92-A0EA-1B590CD8F11D}" type="datetimeFigureOut">
              <a:rPr lang="en-US" smtClean="0"/>
              <a:pPr/>
              <a:t>4/25/2024</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AF5B0D-738A-48A4-A5D1-0D0AFCD80E3A}" type="slidenum">
              <a:rPr lang="en-US" smtClean="0"/>
              <a:pPr/>
              <a:t>‹Nº›</a:t>
            </a:fld>
            <a:endParaRPr lang="en-US"/>
          </a:p>
        </p:txBody>
      </p:sp>
    </p:spTree>
    <p:extLst>
      <p:ext uri="{BB962C8B-B14F-4D97-AF65-F5344CB8AC3E}">
        <p14:creationId xmlns:p14="http://schemas.microsoft.com/office/powerpoint/2010/main" val="75836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164CE7-3E3E-4FBE-B481-CA6DF033C676}"/>
              </a:ext>
            </a:extLst>
          </p:cNvPr>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679A3B0-CF37-448F-8BDA-8DC6F1495835}"/>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D2042EB-39B4-474A-A53C-F6977708BEFA}"/>
              </a:ext>
            </a:extLst>
          </p:cNvPr>
          <p:cNvSpPr>
            <a:spLocks noGrp="1"/>
          </p:cNvSpPr>
          <p:nvPr>
            <p:ph type="dt" sz="half" idx="10"/>
          </p:nvPr>
        </p:nvSpPr>
        <p:spPr/>
        <p:txBody>
          <a:bodyPr/>
          <a:lstStyle/>
          <a:p>
            <a:r>
              <a:rPr lang="en-US"/>
              <a:t>Lunes 13 de abril</a:t>
            </a:r>
          </a:p>
        </p:txBody>
      </p:sp>
      <p:sp>
        <p:nvSpPr>
          <p:cNvPr id="5" name="Footer Placeholder 4">
            <a:extLst>
              <a:ext uri="{FF2B5EF4-FFF2-40B4-BE49-F238E27FC236}">
                <a16:creationId xmlns:a16="http://schemas.microsoft.com/office/drawing/2014/main" xmlns="" id="{48E4EEC1-5003-419F-8A13-40738951C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011BAF1-B4C4-43AE-A210-80E6F0EF58F3}"/>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3977292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134AEC-3640-431C-AC11-3E2AB1BD71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8C6BAD2-6153-47FF-A5C2-AC266B3A6A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21A4056-2935-45BB-8F96-E2ABFF231A17}"/>
              </a:ext>
            </a:extLst>
          </p:cNvPr>
          <p:cNvSpPr>
            <a:spLocks noGrp="1"/>
          </p:cNvSpPr>
          <p:nvPr>
            <p:ph type="dt" sz="half" idx="10"/>
          </p:nvPr>
        </p:nvSpPr>
        <p:spPr/>
        <p:txBody>
          <a:bodyPr/>
          <a:lstStyle/>
          <a:p>
            <a:r>
              <a:rPr lang="en-US"/>
              <a:t>Lunes 13 de abril</a:t>
            </a:r>
          </a:p>
        </p:txBody>
      </p:sp>
      <p:sp>
        <p:nvSpPr>
          <p:cNvPr id="5" name="Footer Placeholder 4">
            <a:extLst>
              <a:ext uri="{FF2B5EF4-FFF2-40B4-BE49-F238E27FC236}">
                <a16:creationId xmlns:a16="http://schemas.microsoft.com/office/drawing/2014/main" xmlns="" id="{6CD1E90C-EDB3-435A-9346-1557388FFF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EBF67E-4B7B-4904-84DE-EB68FD36A7F2}"/>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1597685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DE33E275-8309-44D8-B459-1DEB675BBFBA}"/>
              </a:ext>
            </a:extLst>
          </p:cNvPr>
          <p:cNvSpPr>
            <a:spLocks noGrp="1"/>
          </p:cNvSpPr>
          <p:nvPr>
            <p:ph type="title" orient="vert"/>
          </p:nvPr>
        </p:nvSpPr>
        <p:spPr>
          <a:xfrm>
            <a:off x="7088981" y="365125"/>
            <a:ext cx="2135981"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8F57ABD-8D71-4BB6-813E-32E84361245A}"/>
              </a:ext>
            </a:extLst>
          </p:cNvPr>
          <p:cNvSpPr>
            <a:spLocks noGrp="1"/>
          </p:cNvSpPr>
          <p:nvPr>
            <p:ph type="body" orient="vert" idx="1"/>
          </p:nvPr>
        </p:nvSpPr>
        <p:spPr>
          <a:xfrm>
            <a:off x="681037"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2DD4CFA-16EB-45CD-99E5-1A7501BB0310}"/>
              </a:ext>
            </a:extLst>
          </p:cNvPr>
          <p:cNvSpPr>
            <a:spLocks noGrp="1"/>
          </p:cNvSpPr>
          <p:nvPr>
            <p:ph type="dt" sz="half" idx="10"/>
          </p:nvPr>
        </p:nvSpPr>
        <p:spPr/>
        <p:txBody>
          <a:bodyPr/>
          <a:lstStyle/>
          <a:p>
            <a:r>
              <a:rPr lang="en-US"/>
              <a:t>Lunes 13 de abril</a:t>
            </a:r>
          </a:p>
        </p:txBody>
      </p:sp>
      <p:sp>
        <p:nvSpPr>
          <p:cNvPr id="5" name="Footer Placeholder 4">
            <a:extLst>
              <a:ext uri="{FF2B5EF4-FFF2-40B4-BE49-F238E27FC236}">
                <a16:creationId xmlns:a16="http://schemas.microsoft.com/office/drawing/2014/main" xmlns="" id="{AFE9CB1D-5FC1-4F19-9AC0-EC9090636A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7B9B8EA-C525-4D2D-A5D8-BF495617EAFE}"/>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161247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CA5198-DFFC-451C-A7C4-72965B65CA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9B1A707-95A0-4984-82BD-B34D721298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F0D06E2-B269-44CE-B7D6-B38CC0C3944E}"/>
              </a:ext>
            </a:extLst>
          </p:cNvPr>
          <p:cNvSpPr>
            <a:spLocks noGrp="1"/>
          </p:cNvSpPr>
          <p:nvPr>
            <p:ph type="dt" sz="half" idx="10"/>
          </p:nvPr>
        </p:nvSpPr>
        <p:spPr/>
        <p:txBody>
          <a:bodyPr/>
          <a:lstStyle/>
          <a:p>
            <a:r>
              <a:rPr lang="en-US"/>
              <a:t>Lunes 13 de abril</a:t>
            </a:r>
          </a:p>
        </p:txBody>
      </p:sp>
      <p:sp>
        <p:nvSpPr>
          <p:cNvPr id="5" name="Footer Placeholder 4">
            <a:extLst>
              <a:ext uri="{FF2B5EF4-FFF2-40B4-BE49-F238E27FC236}">
                <a16:creationId xmlns:a16="http://schemas.microsoft.com/office/drawing/2014/main" xmlns="" id="{1D10CCF1-699E-49E7-90FA-5DE4EA0266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493C948-F5D8-4935-8E16-B86C5D1B3DBF}"/>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14285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9784BB-A675-4E07-BA09-93A5F787A36F}"/>
              </a:ext>
            </a:extLst>
          </p:cNvPr>
          <p:cNvSpPr>
            <a:spLocks noGrp="1"/>
          </p:cNvSpPr>
          <p:nvPr>
            <p:ph type="title"/>
          </p:nvPr>
        </p:nvSpPr>
        <p:spPr>
          <a:xfrm>
            <a:off x="675878" y="1709739"/>
            <a:ext cx="8543925"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438B1F3-DED6-4356-9806-5528F7961E36}"/>
              </a:ext>
            </a:extLst>
          </p:cNvPr>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39C7645-703A-4027-8F36-A875BC3C65CB}"/>
              </a:ext>
            </a:extLst>
          </p:cNvPr>
          <p:cNvSpPr>
            <a:spLocks noGrp="1"/>
          </p:cNvSpPr>
          <p:nvPr>
            <p:ph type="dt" sz="half" idx="10"/>
          </p:nvPr>
        </p:nvSpPr>
        <p:spPr/>
        <p:txBody>
          <a:bodyPr/>
          <a:lstStyle/>
          <a:p>
            <a:r>
              <a:rPr lang="en-US"/>
              <a:t>Lunes 13 de abril</a:t>
            </a:r>
          </a:p>
        </p:txBody>
      </p:sp>
      <p:sp>
        <p:nvSpPr>
          <p:cNvPr id="5" name="Footer Placeholder 4">
            <a:extLst>
              <a:ext uri="{FF2B5EF4-FFF2-40B4-BE49-F238E27FC236}">
                <a16:creationId xmlns:a16="http://schemas.microsoft.com/office/drawing/2014/main" xmlns="" id="{048C1894-9238-4277-9446-E9157918C9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449A31-729A-4817-A233-880F2874C00F}"/>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4203038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8BCF5B-8C00-415E-8B50-D4C5A91985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1C1F5BC-582E-4EB4-90E7-A235C11D11AB}"/>
              </a:ext>
            </a:extLst>
          </p:cNvPr>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E6DD358-CF68-433D-A878-F88F1324326D}"/>
              </a:ext>
            </a:extLst>
          </p:cNvPr>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4436A1A-69F0-466B-A9FA-42B2C5C97484}"/>
              </a:ext>
            </a:extLst>
          </p:cNvPr>
          <p:cNvSpPr>
            <a:spLocks noGrp="1"/>
          </p:cNvSpPr>
          <p:nvPr>
            <p:ph type="dt" sz="half" idx="10"/>
          </p:nvPr>
        </p:nvSpPr>
        <p:spPr/>
        <p:txBody>
          <a:bodyPr/>
          <a:lstStyle/>
          <a:p>
            <a:r>
              <a:rPr lang="en-US"/>
              <a:t>Lunes 13 de abril</a:t>
            </a:r>
          </a:p>
        </p:txBody>
      </p:sp>
      <p:sp>
        <p:nvSpPr>
          <p:cNvPr id="6" name="Footer Placeholder 5">
            <a:extLst>
              <a:ext uri="{FF2B5EF4-FFF2-40B4-BE49-F238E27FC236}">
                <a16:creationId xmlns:a16="http://schemas.microsoft.com/office/drawing/2014/main" xmlns="" id="{33C11F06-D25B-4158-AF8C-421BE9C789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C614920-0AA6-461E-83FD-8DED8B4CEAF5}"/>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186258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BEEC1C-63E1-483E-AF76-278BBEB79E17}"/>
              </a:ext>
            </a:extLst>
          </p:cNvPr>
          <p:cNvSpPr>
            <a:spLocks noGrp="1"/>
          </p:cNvSpPr>
          <p:nvPr>
            <p:ph type="title"/>
          </p:nvPr>
        </p:nvSpPr>
        <p:spPr>
          <a:xfrm>
            <a:off x="682328" y="365126"/>
            <a:ext cx="85439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E31AF6B4-61A5-4838-A850-89B7FC0ED54F}"/>
              </a:ext>
            </a:extLst>
          </p:cNvPr>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FB16846-D07B-48CF-B319-F53201B4CA39}"/>
              </a:ext>
            </a:extLst>
          </p:cNvPr>
          <p:cNvSpPr>
            <a:spLocks noGrp="1"/>
          </p:cNvSpPr>
          <p:nvPr>
            <p:ph sz="half" idx="2"/>
          </p:nvPr>
        </p:nvSpPr>
        <p:spPr>
          <a:xfrm>
            <a:off x="682328"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BE43965-0A09-4373-AE95-78BAB634A643}"/>
              </a:ext>
            </a:extLst>
          </p:cNvPr>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88C7D07-8B2E-4BAA-8362-C96144114A15}"/>
              </a:ext>
            </a:extLst>
          </p:cNvPr>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DF9B83F-8FE5-427A-AA85-A5FC780FC7D6}"/>
              </a:ext>
            </a:extLst>
          </p:cNvPr>
          <p:cNvSpPr>
            <a:spLocks noGrp="1"/>
          </p:cNvSpPr>
          <p:nvPr>
            <p:ph type="dt" sz="half" idx="10"/>
          </p:nvPr>
        </p:nvSpPr>
        <p:spPr/>
        <p:txBody>
          <a:bodyPr/>
          <a:lstStyle/>
          <a:p>
            <a:r>
              <a:rPr lang="en-US"/>
              <a:t>Lunes 13 de abril</a:t>
            </a:r>
          </a:p>
        </p:txBody>
      </p:sp>
      <p:sp>
        <p:nvSpPr>
          <p:cNvPr id="8" name="Footer Placeholder 7">
            <a:extLst>
              <a:ext uri="{FF2B5EF4-FFF2-40B4-BE49-F238E27FC236}">
                <a16:creationId xmlns:a16="http://schemas.microsoft.com/office/drawing/2014/main" xmlns="" id="{D7A9D9B6-3F2F-4CF6-A687-5E3E8DD30BC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E86917A-5B2A-4518-88F7-B24C60EB0EDC}"/>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369325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2036BC-C607-4155-96ED-70EDAD4B8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038CB51-ABD3-47CF-9E37-53577DB55B78}"/>
              </a:ext>
            </a:extLst>
          </p:cNvPr>
          <p:cNvSpPr>
            <a:spLocks noGrp="1"/>
          </p:cNvSpPr>
          <p:nvPr>
            <p:ph type="dt" sz="half" idx="10"/>
          </p:nvPr>
        </p:nvSpPr>
        <p:spPr/>
        <p:txBody>
          <a:bodyPr/>
          <a:lstStyle/>
          <a:p>
            <a:r>
              <a:rPr lang="en-US"/>
              <a:t>Lunes 13 de abril</a:t>
            </a:r>
          </a:p>
        </p:txBody>
      </p:sp>
      <p:sp>
        <p:nvSpPr>
          <p:cNvPr id="4" name="Footer Placeholder 3">
            <a:extLst>
              <a:ext uri="{FF2B5EF4-FFF2-40B4-BE49-F238E27FC236}">
                <a16:creationId xmlns:a16="http://schemas.microsoft.com/office/drawing/2014/main" xmlns="" id="{F3D5F664-8AB7-454F-B3C1-1E881631AF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48C10AA6-B775-4F7E-8265-8C08BFD204B0}"/>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2322530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D6BFE9D-ABF1-43EC-A61D-EFC0B658493B}"/>
              </a:ext>
            </a:extLst>
          </p:cNvPr>
          <p:cNvSpPr>
            <a:spLocks noGrp="1"/>
          </p:cNvSpPr>
          <p:nvPr>
            <p:ph type="dt" sz="half" idx="10"/>
          </p:nvPr>
        </p:nvSpPr>
        <p:spPr/>
        <p:txBody>
          <a:bodyPr/>
          <a:lstStyle/>
          <a:p>
            <a:r>
              <a:rPr lang="en-US"/>
              <a:t>Lunes 13 de abril</a:t>
            </a:r>
          </a:p>
        </p:txBody>
      </p:sp>
      <p:sp>
        <p:nvSpPr>
          <p:cNvPr id="3" name="Footer Placeholder 2">
            <a:extLst>
              <a:ext uri="{FF2B5EF4-FFF2-40B4-BE49-F238E27FC236}">
                <a16:creationId xmlns:a16="http://schemas.microsoft.com/office/drawing/2014/main" xmlns="" id="{711CC759-F3C9-4D49-9352-3942BA9772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EF3065E-6205-4990-A6E5-1696F8500A73}"/>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348727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7999EF-467C-4F7D-946F-5AD3BDCDF2C7}"/>
              </a:ext>
            </a:extLst>
          </p:cNvPr>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643912F-5E5F-4562-A40C-301374F4FE6D}"/>
              </a:ext>
            </a:extLst>
          </p:cNvPr>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2C9712C-F669-4ED7-A4B8-D69B745147CE}"/>
              </a:ext>
            </a:extLst>
          </p:cNvPr>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92D364B-26F7-4B24-A4F9-5337174A042B}"/>
              </a:ext>
            </a:extLst>
          </p:cNvPr>
          <p:cNvSpPr>
            <a:spLocks noGrp="1"/>
          </p:cNvSpPr>
          <p:nvPr>
            <p:ph type="dt" sz="half" idx="10"/>
          </p:nvPr>
        </p:nvSpPr>
        <p:spPr/>
        <p:txBody>
          <a:bodyPr/>
          <a:lstStyle/>
          <a:p>
            <a:r>
              <a:rPr lang="en-US"/>
              <a:t>Lunes 13 de abril</a:t>
            </a:r>
          </a:p>
        </p:txBody>
      </p:sp>
      <p:sp>
        <p:nvSpPr>
          <p:cNvPr id="6" name="Footer Placeholder 5">
            <a:extLst>
              <a:ext uri="{FF2B5EF4-FFF2-40B4-BE49-F238E27FC236}">
                <a16:creationId xmlns:a16="http://schemas.microsoft.com/office/drawing/2014/main" xmlns="" id="{8F58C7E8-060F-4024-AC67-0E7E23CA68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BF02967-FD01-4AC3-BA27-E303AE8F0B6F}"/>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2887382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8DDF08-5E5B-4890-B3AD-E07D5B008BE6}"/>
              </a:ext>
            </a:extLst>
          </p:cNvPr>
          <p:cNvSpPr>
            <a:spLocks noGrp="1"/>
          </p:cNvSpPr>
          <p:nvPr>
            <p:ph type="title"/>
          </p:nvPr>
        </p:nvSpPr>
        <p:spPr>
          <a:xfrm>
            <a:off x="682328" y="457200"/>
            <a:ext cx="3194943"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A2E9D3B-108A-4DF5-A72A-4440A2FD11A2}"/>
              </a:ext>
            </a:extLst>
          </p:cNvPr>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BC05596-C889-453A-A762-2F2B0CB30ECD}"/>
              </a:ext>
            </a:extLst>
          </p:cNvPr>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EF14CE2-E304-4962-B767-A4919D8856A8}"/>
              </a:ext>
            </a:extLst>
          </p:cNvPr>
          <p:cNvSpPr>
            <a:spLocks noGrp="1"/>
          </p:cNvSpPr>
          <p:nvPr>
            <p:ph type="dt" sz="half" idx="10"/>
          </p:nvPr>
        </p:nvSpPr>
        <p:spPr/>
        <p:txBody>
          <a:bodyPr/>
          <a:lstStyle/>
          <a:p>
            <a:r>
              <a:rPr lang="en-US"/>
              <a:t>Lunes 13 de abril</a:t>
            </a:r>
          </a:p>
        </p:txBody>
      </p:sp>
      <p:sp>
        <p:nvSpPr>
          <p:cNvPr id="6" name="Footer Placeholder 5">
            <a:extLst>
              <a:ext uri="{FF2B5EF4-FFF2-40B4-BE49-F238E27FC236}">
                <a16:creationId xmlns:a16="http://schemas.microsoft.com/office/drawing/2014/main" xmlns="" id="{8381F13C-6AAA-41AA-92FF-E0CF8DCC12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3A1104-DE65-44F6-854A-5568395EEF79}"/>
              </a:ext>
            </a:extLst>
          </p:cNvPr>
          <p:cNvSpPr>
            <a:spLocks noGrp="1"/>
          </p:cNvSpPr>
          <p:nvPr>
            <p:ph type="sldNum" sz="quarter" idx="12"/>
          </p:nvPr>
        </p:nvSpPr>
        <p:spPr/>
        <p:txBody>
          <a:bodyPr/>
          <a:lstStyle/>
          <a:p>
            <a:fld id="{45BC6382-5627-4C16-8C4B-B693CDEC163E}" type="slidenum">
              <a:rPr lang="en-US" smtClean="0"/>
              <a:pPr/>
              <a:t>‹Nº›</a:t>
            </a:fld>
            <a:endParaRPr lang="en-US"/>
          </a:p>
        </p:txBody>
      </p:sp>
    </p:spTree>
    <p:extLst>
      <p:ext uri="{BB962C8B-B14F-4D97-AF65-F5344CB8AC3E}">
        <p14:creationId xmlns:p14="http://schemas.microsoft.com/office/powerpoint/2010/main" val="198951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7B1A655-E201-43D9-8D22-B794AFD136B0}"/>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65DDCD37-41DD-472A-97DF-EAB722F9EFDB}"/>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A678D23C-DC6C-48D1-BFC1-7F2A938044CA}"/>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Lunes 13 de abril</a:t>
            </a:r>
          </a:p>
        </p:txBody>
      </p:sp>
      <p:sp>
        <p:nvSpPr>
          <p:cNvPr id="5" name="Footer Placeholder 4">
            <a:extLst>
              <a:ext uri="{FF2B5EF4-FFF2-40B4-BE49-F238E27FC236}">
                <a16:creationId xmlns:a16="http://schemas.microsoft.com/office/drawing/2014/main" xmlns="" id="{A014B41B-B48F-4CA0-88AE-0B6BD67FD333}"/>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E5624C2-980A-48D7-AF8D-59B330D04F86}"/>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C6382-5627-4C16-8C4B-B693CDEC163E}" type="slidenum">
              <a:rPr lang="en-US" smtClean="0"/>
              <a:pPr/>
              <a:t>‹Nº›</a:t>
            </a:fld>
            <a:endParaRPr lang="en-US"/>
          </a:p>
        </p:txBody>
      </p:sp>
    </p:spTree>
    <p:extLst>
      <p:ext uri="{BB962C8B-B14F-4D97-AF65-F5344CB8AC3E}">
        <p14:creationId xmlns:p14="http://schemas.microsoft.com/office/powerpoint/2010/main" val="1220944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9.wmf"/><Relationship Id="rId4" Type="http://schemas.openxmlformats.org/officeDocument/2006/relationships/image" Target="../media/image11.png"/><Relationship Id="rId9"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24.wmf"/><Relationship Id="rId2" Type="http://schemas.openxmlformats.org/officeDocument/2006/relationships/slideLayout" Target="../slideLayouts/slideLayout2.xml"/><Relationship Id="rId16" Type="http://schemas.openxmlformats.org/officeDocument/2006/relationships/image" Target="../media/image26.wmf"/><Relationship Id="rId1" Type="http://schemas.openxmlformats.org/officeDocument/2006/relationships/vmlDrawing" Target="../drawings/vmlDrawing3.vml"/><Relationship Id="rId6" Type="http://schemas.openxmlformats.org/officeDocument/2006/relationships/image" Target="../media/image22.wmf"/><Relationship Id="rId11" Type="http://schemas.openxmlformats.org/officeDocument/2006/relationships/oleObject" Target="../embeddings/oleObject7.bin"/><Relationship Id="rId5" Type="http://schemas.openxmlformats.org/officeDocument/2006/relationships/oleObject" Target="../embeddings/oleObject4.bin"/><Relationship Id="rId15" Type="http://schemas.openxmlformats.org/officeDocument/2006/relationships/oleObject" Target="../embeddings/oleObject9.bin"/><Relationship Id="rId10" Type="http://schemas.openxmlformats.org/officeDocument/2006/relationships/image" Target="../media/image23.wmf"/><Relationship Id="rId4" Type="http://schemas.openxmlformats.org/officeDocument/2006/relationships/image" Target="../media/image21.wmf"/><Relationship Id="rId9" Type="http://schemas.openxmlformats.org/officeDocument/2006/relationships/oleObject" Target="../embeddings/oleObject6.bin"/><Relationship Id="rId14" Type="http://schemas.openxmlformats.org/officeDocument/2006/relationships/image" Target="../media/image25.wmf"/></Relationships>
</file>

<file path=ppt/slides/_rels/slide1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eva.fcien.udelar.edu.uy/mod/page/view.php?id=59503"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oleObject" Target="../embeddings/oleObject1.bin"/><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1DC61E-BEC2-4613-A8F5-A465E98B742C}"/>
              </a:ext>
            </a:extLst>
          </p:cNvPr>
          <p:cNvSpPr>
            <a:spLocks noGrp="1"/>
          </p:cNvSpPr>
          <p:nvPr>
            <p:ph type="ctrTitle"/>
          </p:nvPr>
        </p:nvSpPr>
        <p:spPr>
          <a:xfrm>
            <a:off x="0" y="826698"/>
            <a:ext cx="9741545" cy="692800"/>
          </a:xfrm>
        </p:spPr>
        <p:txBody>
          <a:bodyPr>
            <a:normAutofit fontScale="90000"/>
          </a:bodyPr>
          <a:lstStyle/>
          <a:p>
            <a:r>
              <a:rPr lang="es-UY" sz="4000" b="1" spc="-30" dirty="0" smtClean="0">
                <a:solidFill>
                  <a:srgbClr val="FF0000"/>
                </a:solidFill>
                <a:latin typeface="Arial Black" pitchFamily="34" charset="0"/>
              </a:rPr>
              <a:t>Presentación del curso de Física Moderna 2022</a:t>
            </a:r>
            <a:endParaRPr lang="es-UY" sz="4000" b="1" spc="-30" dirty="0">
              <a:solidFill>
                <a:srgbClr val="FF0000"/>
              </a:solidFill>
              <a:latin typeface="Arial Black" pitchFamily="34" charset="0"/>
            </a:endParaRPr>
          </a:p>
        </p:txBody>
      </p:sp>
      <p:sp>
        <p:nvSpPr>
          <p:cNvPr id="6" name="TextBox 5"/>
          <p:cNvSpPr txBox="1"/>
          <p:nvPr/>
        </p:nvSpPr>
        <p:spPr>
          <a:xfrm>
            <a:off x="1256400" y="1554713"/>
            <a:ext cx="7586244" cy="369332"/>
          </a:xfrm>
          <a:prstGeom prst="rect">
            <a:avLst/>
          </a:prstGeom>
          <a:noFill/>
        </p:spPr>
        <p:txBody>
          <a:bodyPr wrap="none" rtlCol="0">
            <a:spAutoFit/>
          </a:bodyPr>
          <a:lstStyle/>
          <a:p>
            <a:r>
              <a:rPr lang="es-UY" b="1" dirty="0" smtClean="0">
                <a:solidFill>
                  <a:srgbClr val="0062F2"/>
                </a:solidFill>
              </a:rPr>
              <a:t>Encargado del Curso y del Teórico: Dr. Hugo Fort, Prof. Gr. 5, Instituto de Física</a:t>
            </a:r>
            <a:endParaRPr lang="en-US" b="1" dirty="0">
              <a:solidFill>
                <a:srgbClr val="0062F2"/>
              </a:solidFill>
            </a:endParaRPr>
          </a:p>
        </p:txBody>
      </p:sp>
      <p:sp>
        <p:nvSpPr>
          <p:cNvPr id="7" name="TextBox 6"/>
          <p:cNvSpPr txBox="1"/>
          <p:nvPr/>
        </p:nvSpPr>
        <p:spPr>
          <a:xfrm>
            <a:off x="1266801" y="1895573"/>
            <a:ext cx="6535315" cy="369332"/>
          </a:xfrm>
          <a:prstGeom prst="rect">
            <a:avLst/>
          </a:prstGeom>
          <a:noFill/>
        </p:spPr>
        <p:txBody>
          <a:bodyPr wrap="none" rtlCol="0">
            <a:spAutoFit/>
          </a:bodyPr>
          <a:lstStyle/>
          <a:p>
            <a:r>
              <a:rPr lang="es-UY" b="1" dirty="0" smtClean="0">
                <a:solidFill>
                  <a:srgbClr val="0062F2"/>
                </a:solidFill>
              </a:rPr>
              <a:t>Docente de Práctico: Lic. Juan </a:t>
            </a:r>
            <a:r>
              <a:rPr lang="es-UY" b="1" dirty="0" err="1" smtClean="0">
                <a:solidFill>
                  <a:srgbClr val="0062F2"/>
                </a:solidFill>
              </a:rPr>
              <a:t>Gancio</a:t>
            </a:r>
            <a:r>
              <a:rPr lang="es-UY" b="1" dirty="0" smtClean="0">
                <a:solidFill>
                  <a:srgbClr val="0062F2"/>
                </a:solidFill>
              </a:rPr>
              <a:t>, Ayudante, Instituto de Física</a:t>
            </a:r>
            <a:endParaRPr lang="en-US" b="1" dirty="0">
              <a:solidFill>
                <a:srgbClr val="0062F2"/>
              </a:solidFill>
            </a:endParaRPr>
          </a:p>
        </p:txBody>
      </p:sp>
      <p:sp>
        <p:nvSpPr>
          <p:cNvPr id="8" name="Content Placeholder 2">
            <a:extLst>
              <a:ext uri="{FF2B5EF4-FFF2-40B4-BE49-F238E27FC236}">
                <a16:creationId xmlns:a16="http://schemas.microsoft.com/office/drawing/2014/main" xmlns="" id="{B40309C6-34DA-45E5-A781-31B7565D7220}"/>
              </a:ext>
            </a:extLst>
          </p:cNvPr>
          <p:cNvSpPr txBox="1">
            <a:spLocks/>
          </p:cNvSpPr>
          <p:nvPr/>
        </p:nvSpPr>
        <p:spPr>
          <a:xfrm>
            <a:off x="595495" y="2844710"/>
            <a:ext cx="8784959" cy="408041"/>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Física no tan moderna…</a:t>
            </a:r>
          </a:p>
        </p:txBody>
      </p:sp>
      <p:pic>
        <p:nvPicPr>
          <p:cNvPr id="9" name="Picture 2" descr="The Solvay Conference: There Are 17 Nobel Laureates In This Photograph"/>
          <p:cNvPicPr>
            <a:picLocks noChangeAspect="1" noChangeArrowheads="1"/>
          </p:cNvPicPr>
          <p:nvPr/>
        </p:nvPicPr>
        <p:blipFill>
          <a:blip r:embed="rId2"/>
          <a:srcRect b="1696"/>
          <a:stretch>
            <a:fillRect/>
          </a:stretch>
        </p:blipFill>
        <p:spPr bwMode="auto">
          <a:xfrm>
            <a:off x="1416247" y="2240556"/>
            <a:ext cx="7040880" cy="4617444"/>
          </a:xfrm>
          <a:prstGeom prst="rect">
            <a:avLst/>
          </a:prstGeom>
          <a:noFill/>
        </p:spPr>
      </p:pic>
    </p:spTree>
    <p:extLst>
      <p:ext uri="{BB962C8B-B14F-4D97-AF65-F5344CB8AC3E}">
        <p14:creationId xmlns:p14="http://schemas.microsoft.com/office/powerpoint/2010/main" val="275062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ox(in)">
                                      <p:cBhvr>
                                        <p:cTn id="2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678987"/>
            <a:ext cx="9906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sz="2400" b="1" dirty="0" smtClean="0">
                <a:solidFill>
                  <a:srgbClr val="FF0000"/>
                </a:solidFill>
                <a:latin typeface="Arial" pitchFamily="34" charset="0"/>
                <a:ea typeface="Times New Roman" pitchFamily="18" charset="0"/>
                <a:cs typeface="Arial" pitchFamily="34" charset="0"/>
              </a:rPr>
              <a:t>I</a:t>
            </a:r>
            <a:r>
              <a:rPr kumimoji="0" lang="es-E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.A.1 Teoría cinética de los gases de</a:t>
            </a:r>
            <a:r>
              <a:rPr kumimoji="0" lang="es-ES" sz="2400" b="1" i="0" u="none" strike="noStrike" cap="none" normalizeH="0" dirty="0" smtClean="0">
                <a:ln>
                  <a:noFill/>
                </a:ln>
                <a:solidFill>
                  <a:srgbClr val="FF0000"/>
                </a:solidFill>
                <a:effectLst/>
                <a:latin typeface="Arial" pitchFamily="34" charset="0"/>
                <a:ea typeface="Times New Roman" pitchFamily="18" charset="0"/>
                <a:cs typeface="Arial" pitchFamily="34" charset="0"/>
              </a:rPr>
              <a:t> Maxwell</a:t>
            </a:r>
            <a:r>
              <a:rPr kumimoji="0" lang="es-E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lang="es-ES" sz="2400" b="1" dirty="0" smtClean="0">
              <a:solidFill>
                <a:srgbClr val="FF0000"/>
              </a:solidFill>
              <a:latin typeface="Arial" pitchFamily="34" charset="0"/>
              <a:ea typeface="Times New Roman" pitchFamily="18" charset="0"/>
              <a:cs typeface="Arial" pitchFamily="34" charset="0"/>
            </a:endParaRPr>
          </a:p>
        </p:txBody>
      </p:sp>
      <p:sp>
        <p:nvSpPr>
          <p:cNvPr id="6" name="Rectangle 5"/>
          <p:cNvSpPr/>
          <p:nvPr/>
        </p:nvSpPr>
        <p:spPr>
          <a:xfrm>
            <a:off x="0" y="1271158"/>
            <a:ext cx="9906000" cy="1892826"/>
          </a:xfrm>
          <a:prstGeom prst="rect">
            <a:avLst/>
          </a:prstGeom>
        </p:spPr>
        <p:txBody>
          <a:bodyPr wrap="square">
            <a:spAutoFit/>
          </a:bodyPr>
          <a:lstStyle/>
          <a:p>
            <a:r>
              <a:rPr lang="es-UY" b="1" u="sng" dirty="0" smtClean="0">
                <a:solidFill>
                  <a:srgbClr val="FF0000"/>
                </a:solidFill>
                <a:effectLst>
                  <a:outerShdw blurRad="38100" dist="38100" dir="2700000" algn="tl">
                    <a:srgbClr val="000000">
                      <a:alpha val="43137"/>
                    </a:srgbClr>
                  </a:outerShdw>
                </a:effectLst>
              </a:rPr>
              <a:t>Modelo</a:t>
            </a:r>
            <a:r>
              <a:rPr lang="es-UY" dirty="0" smtClean="0">
                <a:effectLst>
                  <a:outerShdw blurRad="38100" dist="38100" dir="2700000" algn="tl">
                    <a:srgbClr val="000000">
                      <a:alpha val="43137"/>
                    </a:srgbClr>
                  </a:outerShdw>
                </a:effectLst>
              </a:rPr>
              <a:t> </a:t>
            </a:r>
            <a:r>
              <a:rPr lang="es-UY" dirty="0" smtClean="0"/>
              <a:t>sencillo de un gas basado en una descripción microscópica . </a:t>
            </a:r>
          </a:p>
          <a:p>
            <a:r>
              <a:rPr lang="es-UY" dirty="0" smtClean="0"/>
              <a:t>Hipótesis de la </a:t>
            </a:r>
            <a:r>
              <a:rPr lang="es-UY" i="1" dirty="0" err="1" smtClean="0"/>
              <a:t>teoria</a:t>
            </a:r>
            <a:r>
              <a:rPr lang="es-UY" i="1" dirty="0" smtClean="0"/>
              <a:t> </a:t>
            </a:r>
            <a:r>
              <a:rPr lang="es-UY" i="1" dirty="0" err="1" smtClean="0"/>
              <a:t>cinetica</a:t>
            </a:r>
            <a:r>
              <a:rPr lang="es-UY" i="1" dirty="0" smtClean="0"/>
              <a:t>: </a:t>
            </a:r>
          </a:p>
          <a:p>
            <a:endParaRPr lang="es-UY" sz="900" i="1" dirty="0" smtClean="0"/>
          </a:p>
          <a:p>
            <a:pPr marL="342900" indent="-342900">
              <a:buAutoNum type="arabicPeriod"/>
            </a:pPr>
            <a:r>
              <a:rPr lang="es-UY" b="1" i="1" dirty="0" smtClean="0"/>
              <a:t>Un gas consta de MUCHAS partículas idénticas, llamadas moléculas.</a:t>
            </a:r>
          </a:p>
          <a:p>
            <a:r>
              <a:rPr lang="es-ES" dirty="0" smtClean="0"/>
              <a:t>Dependiendo del gas, cada molécula puede consistir en un átomo o en un grupo de átomos. </a:t>
            </a:r>
          </a:p>
          <a:p>
            <a:r>
              <a:rPr lang="es-ES" b="1" dirty="0" smtClean="0"/>
              <a:t>2. </a:t>
            </a:r>
            <a:r>
              <a:rPr lang="es-ES" b="1" i="1" dirty="0" smtClean="0"/>
              <a:t>Las moléculas tienen movimientos que obedecen a las leyes de Newton. </a:t>
            </a:r>
          </a:p>
          <a:p>
            <a:r>
              <a:rPr lang="es-ES" i="1" dirty="0" smtClean="0"/>
              <a:t>Las moléculas se </a:t>
            </a:r>
            <a:r>
              <a:rPr lang="es-ES" dirty="0" smtClean="0"/>
              <a:t>mueven en todas direcciones y con una gama de velocidades.</a:t>
            </a:r>
          </a:p>
        </p:txBody>
      </p:sp>
      <p:sp>
        <p:nvSpPr>
          <p:cNvPr id="8" name="Rectangle 7"/>
          <p:cNvSpPr/>
          <p:nvPr/>
        </p:nvSpPr>
        <p:spPr>
          <a:xfrm>
            <a:off x="0" y="3204661"/>
            <a:ext cx="9906000" cy="3416320"/>
          </a:xfrm>
          <a:prstGeom prst="rect">
            <a:avLst/>
          </a:prstGeom>
        </p:spPr>
        <p:txBody>
          <a:bodyPr wrap="square">
            <a:spAutoFit/>
          </a:bodyPr>
          <a:lstStyle/>
          <a:p>
            <a:r>
              <a:rPr lang="es-ES" b="1" dirty="0" smtClean="0"/>
              <a:t>3. </a:t>
            </a:r>
            <a:r>
              <a:rPr lang="es-ES" b="1" i="1" dirty="0" smtClean="0"/>
              <a:t>El volumen de las moléculas es una fracción despreciablemente</a:t>
            </a:r>
            <a:br>
              <a:rPr lang="es-ES" b="1" i="1" dirty="0" smtClean="0"/>
            </a:br>
            <a:r>
              <a:rPr lang="es-ES" b="1" i="1" dirty="0" smtClean="0"/>
              <a:t>pequeña del volumen ocupado por el gas. </a:t>
            </a:r>
          </a:p>
          <a:p>
            <a:r>
              <a:rPr lang="es-ES" b="1" dirty="0" smtClean="0"/>
              <a:t>4. </a:t>
            </a:r>
            <a:r>
              <a:rPr lang="es-ES" b="1" i="1" dirty="0" smtClean="0"/>
              <a:t>Ninguna fuerza apreciable actúa sobre las moléculas excepto durante una colisión. </a:t>
            </a:r>
          </a:p>
          <a:p>
            <a:r>
              <a:rPr lang="es-ES" i="1" dirty="0" smtClean="0"/>
              <a:t>Es decir, suponemos que el </a:t>
            </a:r>
            <a:r>
              <a:rPr lang="es-ES" dirty="0" smtClean="0"/>
              <a:t>alcance de las fuerzas moleculares es comparable al tamaño</a:t>
            </a:r>
            <a:br>
              <a:rPr lang="es-ES" dirty="0" smtClean="0"/>
            </a:br>
            <a:r>
              <a:rPr lang="es-ES" dirty="0" smtClean="0"/>
              <a:t>molecular y mucho mas pequeña que la distancia típica entre moléculas. </a:t>
            </a:r>
          </a:p>
          <a:p>
            <a:r>
              <a:rPr lang="es-ES" dirty="0" smtClean="0"/>
              <a:t>Esto implica que, una molécula se mueve </a:t>
            </a:r>
            <a:r>
              <a:rPr lang="es-ES" b="1" dirty="0" smtClean="0">
                <a:solidFill>
                  <a:srgbClr val="FF0000"/>
                </a:solidFill>
              </a:rPr>
              <a:t>con velocidad constante entre colisiones</a:t>
            </a:r>
            <a:r>
              <a:rPr lang="es-ES" dirty="0" smtClean="0"/>
              <a:t>.</a:t>
            </a:r>
          </a:p>
          <a:p>
            <a:r>
              <a:rPr lang="es-ES" dirty="0" smtClean="0"/>
              <a:t>Por lo tanto, el movimiento de una molécula en particular es una trayectoria en zigzag que consiste, en su</a:t>
            </a:r>
            <a:br>
              <a:rPr lang="es-ES" dirty="0" smtClean="0"/>
            </a:br>
            <a:r>
              <a:rPr lang="es-ES" dirty="0" smtClean="0"/>
              <a:t>mayor parte, en segmentos con velocidad constante cambiada </a:t>
            </a:r>
            <a:r>
              <a:rPr lang="en-US" dirty="0" err="1" smtClean="0"/>
              <a:t>por</a:t>
            </a:r>
            <a:r>
              <a:rPr lang="en-US" dirty="0" smtClean="0"/>
              <a:t> </a:t>
            </a:r>
            <a:r>
              <a:rPr lang="en-US" dirty="0" err="1" smtClean="0"/>
              <a:t>fuerzas</a:t>
            </a:r>
            <a:r>
              <a:rPr lang="en-US" dirty="0" smtClean="0"/>
              <a:t> </a:t>
            </a:r>
            <a:r>
              <a:rPr lang="en-US" dirty="0" err="1" smtClean="0"/>
              <a:t>impulsivas</a:t>
            </a:r>
            <a:r>
              <a:rPr lang="en-US" dirty="0" smtClean="0"/>
              <a:t>.</a:t>
            </a:r>
          </a:p>
          <a:p>
            <a:r>
              <a:rPr lang="es-ES" b="1" dirty="0" smtClean="0"/>
              <a:t>5. </a:t>
            </a:r>
            <a:r>
              <a:rPr lang="es-ES" b="1" i="1" dirty="0" smtClean="0"/>
              <a:t>Las colisiones son elásticas y de una duración despreciable.</a:t>
            </a:r>
          </a:p>
          <a:p>
            <a:r>
              <a:rPr lang="es-ES" dirty="0" smtClean="0"/>
              <a:t>Las colisiones de una molécula con otra o con las paredes del recipiente conservan el </a:t>
            </a:r>
            <a:r>
              <a:rPr lang="es-ES" dirty="0" err="1" smtClean="0"/>
              <a:t>momentum</a:t>
            </a:r>
            <a:r>
              <a:rPr lang="es-ES" dirty="0" smtClean="0"/>
              <a:t> </a:t>
            </a:r>
            <a:br>
              <a:rPr lang="es-ES" dirty="0" smtClean="0"/>
            </a:br>
            <a:r>
              <a:rPr lang="es-ES" dirty="0" smtClean="0"/>
              <a:t>y (suponemos) la energía cinética. </a:t>
            </a:r>
            <a:endParaRPr lang="es-UY"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linds(horizont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blinds(horizontal)">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blinds(horizontal)">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blinds(horizontal)">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blinds(horizontal)">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blinds(horizontal)">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xEl>
                                              <p:pRg st="1" end="1"/>
                                            </p:txEl>
                                          </p:spTgt>
                                        </p:tgtEl>
                                        <p:attrNameLst>
                                          <p:attrName>style.visibility</p:attrName>
                                        </p:attrNameLst>
                                      </p:cBhvr>
                                      <p:to>
                                        <p:strVal val="visible"/>
                                      </p:to>
                                    </p:set>
                                    <p:animEffect transition="in" filter="blinds(horizontal)">
                                      <p:cBhvr>
                                        <p:cTn id="42" dur="500"/>
                                        <p:tgtEl>
                                          <p:spTgt spid="8">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animEffect transition="in" filter="blinds(horizontal)">
                                      <p:cBhvr>
                                        <p:cTn id="47" dur="500"/>
                                        <p:tgtEl>
                                          <p:spTgt spid="8">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
                                            <p:txEl>
                                              <p:pRg st="3" end="3"/>
                                            </p:txEl>
                                          </p:spTgt>
                                        </p:tgtEl>
                                        <p:attrNameLst>
                                          <p:attrName>style.visibility</p:attrName>
                                        </p:attrNameLst>
                                      </p:cBhvr>
                                      <p:to>
                                        <p:strVal val="visible"/>
                                      </p:to>
                                    </p:set>
                                    <p:animEffect transition="in" filter="blinds(horizontal)">
                                      <p:cBhvr>
                                        <p:cTn id="52" dur="500"/>
                                        <p:tgtEl>
                                          <p:spTgt spid="8">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8">
                                            <p:txEl>
                                              <p:pRg st="4" end="4"/>
                                            </p:txEl>
                                          </p:spTgt>
                                        </p:tgtEl>
                                        <p:attrNameLst>
                                          <p:attrName>style.visibility</p:attrName>
                                        </p:attrNameLst>
                                      </p:cBhvr>
                                      <p:to>
                                        <p:strVal val="visible"/>
                                      </p:to>
                                    </p:set>
                                    <p:animEffect transition="in" filter="blinds(horizontal)">
                                      <p:cBhvr>
                                        <p:cTn id="57" dur="500"/>
                                        <p:tgtEl>
                                          <p:spTgt spid="8">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8">
                                            <p:txEl>
                                              <p:pRg st="5" end="5"/>
                                            </p:txEl>
                                          </p:spTgt>
                                        </p:tgtEl>
                                        <p:attrNameLst>
                                          <p:attrName>style.visibility</p:attrName>
                                        </p:attrNameLst>
                                      </p:cBhvr>
                                      <p:to>
                                        <p:strVal val="visible"/>
                                      </p:to>
                                    </p:set>
                                    <p:animEffect transition="in" filter="blinds(horizontal)">
                                      <p:cBhvr>
                                        <p:cTn id="62" dur="500"/>
                                        <p:tgtEl>
                                          <p:spTgt spid="8">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8">
                                            <p:txEl>
                                              <p:pRg st="6" end="6"/>
                                            </p:txEl>
                                          </p:spTgt>
                                        </p:tgtEl>
                                        <p:attrNameLst>
                                          <p:attrName>style.visibility</p:attrName>
                                        </p:attrNameLst>
                                      </p:cBhvr>
                                      <p:to>
                                        <p:strVal val="visible"/>
                                      </p:to>
                                    </p:set>
                                    <p:animEffect transition="in" filter="blinds(horizontal)">
                                      <p:cBhvr>
                                        <p:cTn id="6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0" y="678986"/>
            <a:ext cx="9906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sz="2000" b="1" dirty="0" smtClean="0">
                <a:latin typeface="Arial" pitchFamily="34" charset="0"/>
                <a:ea typeface="Times New Roman" pitchFamily="18" charset="0"/>
                <a:cs typeface="Arial" pitchFamily="34" charset="0"/>
              </a:rPr>
              <a:t>►Cálculo</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cinético</a:t>
            </a:r>
            <a:r>
              <a:rPr kumimoji="0" lang="es-ES" sz="2000" b="1" i="0" u="none" strike="noStrike" cap="none" normalizeH="0" dirty="0" smtClean="0">
                <a:ln>
                  <a:noFill/>
                </a:ln>
                <a:solidFill>
                  <a:schemeClr val="tx1"/>
                </a:solidFill>
                <a:effectLst/>
                <a:latin typeface="Arial" pitchFamily="34" charset="0"/>
                <a:ea typeface="Times New Roman" pitchFamily="18" charset="0"/>
                <a:cs typeface="Arial" pitchFamily="34" charset="0"/>
              </a:rPr>
              <a:t> de la presión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 un</a:t>
            </a:r>
            <a:r>
              <a:rPr kumimoji="0" lang="es-ES" sz="2000" b="1"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gas </a:t>
            </a:r>
            <a:endParaRPr lang="es-ES" sz="2000" b="1" dirty="0" smtClean="0">
              <a:latin typeface="Arial" pitchFamily="34" charset="0"/>
              <a:ea typeface="Times New Roman" pitchFamily="18" charset="0"/>
              <a:cs typeface="Arial" pitchFamily="34" charset="0"/>
            </a:endParaRPr>
          </a:p>
        </p:txBody>
      </p:sp>
      <p:sp>
        <p:nvSpPr>
          <p:cNvPr id="4" name="Rectangle 3"/>
          <p:cNvSpPr/>
          <p:nvPr/>
        </p:nvSpPr>
        <p:spPr>
          <a:xfrm>
            <a:off x="0" y="1271158"/>
            <a:ext cx="9906000" cy="1061829"/>
          </a:xfrm>
          <a:prstGeom prst="rect">
            <a:avLst/>
          </a:prstGeom>
        </p:spPr>
        <p:txBody>
          <a:bodyPr wrap="square">
            <a:spAutoFit/>
          </a:bodyPr>
          <a:lstStyle/>
          <a:p>
            <a:r>
              <a:rPr lang="es-UY" dirty="0" smtClean="0"/>
              <a:t>Deducción </a:t>
            </a:r>
            <a:r>
              <a:rPr lang="es-UY" b="1" dirty="0" smtClean="0">
                <a:solidFill>
                  <a:srgbClr val="0062F2"/>
                </a:solidFill>
              </a:rPr>
              <a:t>microscópica</a:t>
            </a:r>
            <a:r>
              <a:rPr lang="es-UY" dirty="0" smtClean="0"/>
              <a:t> de una propiedad </a:t>
            </a:r>
            <a:r>
              <a:rPr lang="es-UY" b="1" dirty="0" smtClean="0">
                <a:solidFill>
                  <a:srgbClr val="FF0000"/>
                </a:solidFill>
              </a:rPr>
              <a:t>macroscópica </a:t>
            </a:r>
            <a:r>
              <a:rPr lang="es-UY" dirty="0" smtClean="0"/>
              <a:t>de un gas utilizando las hipótesis anteriores.</a:t>
            </a:r>
          </a:p>
          <a:p>
            <a:r>
              <a:rPr lang="en-US" dirty="0" err="1" smtClean="0"/>
              <a:t>Consideremos</a:t>
            </a:r>
            <a:r>
              <a:rPr lang="en-US" dirty="0" smtClean="0"/>
              <a:t> un gas </a:t>
            </a:r>
            <a:r>
              <a:rPr lang="es-ES" dirty="0" smtClean="0"/>
              <a:t>en un recipiente cubico de lado </a:t>
            </a:r>
            <a:r>
              <a:rPr lang="es-ES" i="1" dirty="0" smtClean="0"/>
              <a:t>L cuyas paredes sean </a:t>
            </a:r>
            <a:r>
              <a:rPr lang="es-ES" dirty="0" smtClean="0"/>
              <a:t>perfectamente elásticas. </a:t>
            </a:r>
          </a:p>
          <a:p>
            <a:endParaRPr lang="es-ES" sz="900" dirty="0" smtClean="0"/>
          </a:p>
          <a:p>
            <a:r>
              <a:rPr lang="es-ES" dirty="0" smtClean="0"/>
              <a:t>Llamemos a las caras normales al eje </a:t>
            </a:r>
            <a:r>
              <a:rPr lang="es-ES" i="1" dirty="0" smtClean="0"/>
              <a:t>x A1 y A2</a:t>
            </a:r>
            <a:r>
              <a:rPr lang="es-ES" dirty="0" smtClean="0"/>
              <a:t>, cada una de área </a:t>
            </a:r>
            <a:r>
              <a:rPr lang="es-ES" i="1" dirty="0" smtClean="0"/>
              <a:t>L</a:t>
            </a:r>
            <a:r>
              <a:rPr lang="es-ES" baseline="30000" dirty="0" smtClean="0"/>
              <a:t>2</a:t>
            </a:r>
            <a:r>
              <a:rPr lang="es-ES" i="1" dirty="0" smtClean="0"/>
              <a:t>. </a:t>
            </a:r>
            <a:endParaRPr lang="es-UY" dirty="0" smtClean="0"/>
          </a:p>
        </p:txBody>
      </p:sp>
      <p:sp>
        <p:nvSpPr>
          <p:cNvPr id="5" name="Rectangle 4"/>
          <p:cNvSpPr/>
          <p:nvPr/>
        </p:nvSpPr>
        <p:spPr>
          <a:xfrm>
            <a:off x="0" y="2394938"/>
            <a:ext cx="6924747" cy="2031325"/>
          </a:xfrm>
          <a:prstGeom prst="rect">
            <a:avLst/>
          </a:prstGeom>
        </p:spPr>
        <p:txBody>
          <a:bodyPr wrap="square">
            <a:spAutoFit/>
          </a:bodyPr>
          <a:lstStyle/>
          <a:p>
            <a:r>
              <a:rPr lang="es-ES" dirty="0" smtClean="0">
                <a:latin typeface="Times New Roman" pitchFamily="18" charset="0"/>
                <a:cs typeface="Times New Roman" pitchFamily="18" charset="0"/>
              </a:rPr>
              <a:t>Consideremos</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a una </a:t>
            </a:r>
            <a:r>
              <a:rPr lang="es-ES" dirty="0" err="1" smtClean="0">
                <a:latin typeface="Times New Roman" pitchFamily="18" charset="0"/>
                <a:cs typeface="Times New Roman" pitchFamily="18" charset="0"/>
              </a:rPr>
              <a:t>molecula</a:t>
            </a:r>
            <a:r>
              <a:rPr lang="es-ES" dirty="0" smtClean="0">
                <a:latin typeface="Times New Roman" pitchFamily="18" charset="0"/>
                <a:cs typeface="Times New Roman" pitchFamily="18" charset="0"/>
              </a:rPr>
              <a:t> de masa </a:t>
            </a:r>
            <a:r>
              <a:rPr lang="es-ES" i="1" dirty="0" smtClean="0">
                <a:latin typeface="Times New Roman" pitchFamily="18" charset="0"/>
                <a:cs typeface="Times New Roman" pitchFamily="18" charset="0"/>
              </a:rPr>
              <a:t>m </a:t>
            </a:r>
            <a:r>
              <a:rPr lang="es-ES" dirty="0" smtClean="0">
                <a:latin typeface="Times New Roman" pitchFamily="18" charset="0"/>
                <a:cs typeface="Times New Roman" pitchFamily="18" charset="0"/>
              </a:rPr>
              <a:t>con velocidad </a:t>
            </a:r>
            <a:r>
              <a:rPr lang="es-ES" b="1" dirty="0" smtClean="0">
                <a:latin typeface="Times New Roman" pitchFamily="18" charset="0"/>
                <a:cs typeface="Times New Roman" pitchFamily="18" charset="0"/>
              </a:rPr>
              <a:t>v</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cuyas componentes </a:t>
            </a:r>
            <a:r>
              <a:rPr lang="es-ES" i="1" dirty="0" err="1" smtClean="0">
                <a:latin typeface="Times New Roman" pitchFamily="18" charset="0"/>
                <a:cs typeface="Times New Roman" pitchFamily="18" charset="0"/>
              </a:rPr>
              <a:t>vx</a:t>
            </a:r>
            <a:r>
              <a:rPr lang="es-ES" i="1" dirty="0" smtClean="0">
                <a:latin typeface="Times New Roman" pitchFamily="18" charset="0"/>
                <a:cs typeface="Times New Roman" pitchFamily="18" charset="0"/>
              </a:rPr>
              <a:t>, </a:t>
            </a:r>
            <a:r>
              <a:rPr lang="es-ES" i="1" dirty="0" err="1" smtClean="0">
                <a:latin typeface="Times New Roman" pitchFamily="18" charset="0"/>
                <a:cs typeface="Times New Roman" pitchFamily="18" charset="0"/>
              </a:rPr>
              <a:t>vy</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y</a:t>
            </a:r>
            <a:r>
              <a:rPr lang="es-ES" i="1" dirty="0" smtClean="0">
                <a:latin typeface="Times New Roman" pitchFamily="18" charset="0"/>
                <a:cs typeface="Times New Roman" pitchFamily="18" charset="0"/>
              </a:rPr>
              <a:t> </a:t>
            </a:r>
            <a:r>
              <a:rPr lang="es-ES" i="1" dirty="0" err="1" smtClean="0">
                <a:latin typeface="Times New Roman" pitchFamily="18" charset="0"/>
                <a:cs typeface="Times New Roman" pitchFamily="18" charset="0"/>
              </a:rPr>
              <a:t>vz</a:t>
            </a:r>
            <a:r>
              <a:rPr lang="es-ES" i="1" dirty="0" smtClean="0">
                <a:latin typeface="Times New Roman" pitchFamily="18" charset="0"/>
                <a:cs typeface="Times New Roman" pitchFamily="18" charset="0"/>
              </a:rPr>
              <a:t>.</a:t>
            </a:r>
          </a:p>
          <a:p>
            <a:r>
              <a:rPr lang="es-ES" dirty="0" smtClean="0">
                <a:latin typeface="Times New Roman" pitchFamily="18" charset="0"/>
                <a:cs typeface="Times New Roman" pitchFamily="18" charset="0"/>
              </a:rPr>
              <a:t>Cuando esta </a:t>
            </a:r>
            <a:r>
              <a:rPr lang="es-ES" dirty="0" err="1" smtClean="0">
                <a:latin typeface="Times New Roman" pitchFamily="18" charset="0"/>
                <a:cs typeface="Times New Roman" pitchFamily="18" charset="0"/>
              </a:rPr>
              <a:t>particula</a:t>
            </a:r>
            <a:r>
              <a:rPr lang="es-ES" dirty="0" smtClean="0">
                <a:latin typeface="Times New Roman" pitchFamily="18" charset="0"/>
                <a:cs typeface="Times New Roman" pitchFamily="18" charset="0"/>
              </a:rPr>
              <a:t> choca con </a:t>
            </a:r>
            <a:r>
              <a:rPr lang="es-ES" i="1" dirty="0" smtClean="0">
                <a:latin typeface="Times New Roman" pitchFamily="18" charset="0"/>
                <a:cs typeface="Times New Roman" pitchFamily="18" charset="0"/>
              </a:rPr>
              <a:t>A</a:t>
            </a:r>
            <a:r>
              <a:rPr lang="es-ES" dirty="0" smtClean="0">
                <a:latin typeface="Times New Roman" pitchFamily="18" charset="0"/>
                <a:cs typeface="Times New Roman" pitchFamily="18" charset="0"/>
              </a:rPr>
              <a:t>1</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rebota con su componente </a:t>
            </a:r>
            <a:r>
              <a:rPr lang="es-ES" i="1" dirty="0" smtClean="0">
                <a:latin typeface="Times New Roman" pitchFamily="18" charset="0"/>
                <a:cs typeface="Times New Roman" pitchFamily="18" charset="0"/>
              </a:rPr>
              <a:t>x </a:t>
            </a:r>
            <a:r>
              <a:rPr lang="es-ES" dirty="0" smtClean="0">
                <a:latin typeface="Times New Roman" pitchFamily="18" charset="0"/>
                <a:cs typeface="Times New Roman" pitchFamily="18" charset="0"/>
              </a:rPr>
              <a:t>de la velocidad invertida; es decir, </a:t>
            </a:r>
            <a:r>
              <a:rPr lang="es-ES" i="1" dirty="0" err="1" smtClean="0">
                <a:latin typeface="Times New Roman" pitchFamily="18" charset="0"/>
                <a:cs typeface="Times New Roman" pitchFamily="18" charset="0"/>
              </a:rPr>
              <a:t>vx</a:t>
            </a:r>
            <a:r>
              <a:rPr lang="es-ES" i="1" dirty="0" smtClean="0">
                <a:latin typeface="Times New Roman" pitchFamily="18" charset="0"/>
                <a:cs typeface="Times New Roman" pitchFamily="18" charset="0"/>
              </a:rPr>
              <a:t> </a:t>
            </a:r>
            <a:r>
              <a:rPr lang="es-ES" i="1" dirty="0" smtClean="0">
                <a:latin typeface="Times New Roman" pitchFamily="18" charset="0"/>
                <a:cs typeface="Times New Roman" pitchFamily="18" charset="0"/>
                <a:sym typeface="Symbol"/>
              </a:rPr>
              <a:t></a:t>
            </a:r>
            <a:r>
              <a:rPr lang="es-ES" i="1" dirty="0" smtClean="0">
                <a:latin typeface="Times New Roman" pitchFamily="18" charset="0"/>
                <a:cs typeface="Times New Roman" pitchFamily="18" charset="0"/>
              </a:rPr>
              <a:t> - </a:t>
            </a:r>
            <a:r>
              <a:rPr lang="es-ES" i="1" dirty="0" err="1" smtClean="0">
                <a:latin typeface="Times New Roman" pitchFamily="18" charset="0"/>
                <a:cs typeface="Times New Roman" pitchFamily="18" charset="0"/>
              </a:rPr>
              <a:t>vx</a:t>
            </a:r>
            <a:r>
              <a:rPr lang="es-ES" i="1" dirty="0" smtClean="0">
                <a:latin typeface="Times New Roman" pitchFamily="18" charset="0"/>
                <a:cs typeface="Times New Roman" pitchFamily="18" charset="0"/>
              </a:rPr>
              <a:t>. </a:t>
            </a:r>
          </a:p>
          <a:p>
            <a:r>
              <a:rPr lang="es-ES" dirty="0" smtClean="0">
                <a:latin typeface="Times New Roman" pitchFamily="18" charset="0"/>
                <a:cs typeface="Times New Roman" pitchFamily="18" charset="0"/>
              </a:rPr>
              <a:t>No existe un efecto sobre </a:t>
            </a:r>
            <a:r>
              <a:rPr lang="es-ES" i="1" dirty="0" err="1" smtClean="0">
                <a:latin typeface="Times New Roman" pitchFamily="18" charset="0"/>
                <a:cs typeface="Times New Roman" pitchFamily="18" charset="0"/>
              </a:rPr>
              <a:t>vy</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o sobre </a:t>
            </a:r>
            <a:r>
              <a:rPr lang="es-ES" i="1" dirty="0" err="1" smtClean="0">
                <a:latin typeface="Times New Roman" pitchFamily="18" charset="0"/>
                <a:cs typeface="Times New Roman" pitchFamily="18" charset="0"/>
              </a:rPr>
              <a:t>vz</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de modo que el cambio en el momento de la partícula tiene únicamente una componente </a:t>
            </a:r>
            <a:r>
              <a:rPr lang="en-US" i="1" dirty="0" smtClean="0">
                <a:latin typeface="Times New Roman" pitchFamily="18" charset="0"/>
                <a:cs typeface="Times New Roman" pitchFamily="18" charset="0"/>
              </a:rPr>
              <a:t>x, </a:t>
            </a:r>
            <a:r>
              <a:rPr lang="en-US" dirty="0" smtClean="0">
                <a:latin typeface="Times New Roman" pitchFamily="18" charset="0"/>
                <a:cs typeface="Times New Roman" pitchFamily="18" charset="0"/>
              </a:rPr>
              <a:t>dada </a:t>
            </a:r>
            <a:r>
              <a:rPr lang="en-US" dirty="0" err="1" smtClean="0">
                <a:latin typeface="Times New Roman" pitchFamily="18" charset="0"/>
                <a:cs typeface="Times New Roman" pitchFamily="18" charset="0"/>
              </a:rPr>
              <a:t>por</a:t>
            </a:r>
            <a:r>
              <a:rPr lang="en-US" dirty="0" smtClean="0">
                <a:latin typeface="Times New Roman" pitchFamily="18" charset="0"/>
                <a:cs typeface="Times New Roman" pitchFamily="18" charset="0"/>
              </a:rPr>
              <a:t>:</a:t>
            </a:r>
            <a:r>
              <a:rPr lang="es-UY" dirty="0" smtClean="0">
                <a:latin typeface="Times New Roman" pitchFamily="18" charset="0"/>
                <a:cs typeface="Times New Roman" pitchFamily="18" charset="0"/>
              </a:rPr>
              <a:t> </a:t>
            </a:r>
          </a:p>
          <a:p>
            <a:endParaRPr lang="es-UY" dirty="0" smtClean="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duotone>
              <a:schemeClr val="accent6">
                <a:shade val="45000"/>
                <a:satMod val="135000"/>
              </a:schemeClr>
              <a:prstClr val="white"/>
            </a:duotone>
          </a:blip>
          <a:srcRect l="3792" t="1162"/>
          <a:stretch>
            <a:fillRect/>
          </a:stretch>
        </p:blipFill>
        <p:spPr bwMode="auto">
          <a:xfrm>
            <a:off x="6760996" y="1863710"/>
            <a:ext cx="3145005" cy="2838175"/>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r="79937"/>
          <a:stretch>
            <a:fillRect/>
          </a:stretch>
        </p:blipFill>
        <p:spPr bwMode="auto">
          <a:xfrm>
            <a:off x="1407919" y="4098621"/>
            <a:ext cx="571391" cy="447675"/>
          </a:xfrm>
          <a:prstGeom prst="rect">
            <a:avLst/>
          </a:prstGeom>
          <a:noFill/>
          <a:ln w="9525">
            <a:noFill/>
            <a:miter lim="800000"/>
            <a:headEnd/>
            <a:tailEnd/>
          </a:ln>
          <a:effectLst/>
        </p:spPr>
      </p:pic>
      <p:pic>
        <p:nvPicPr>
          <p:cNvPr id="8" name="Picture 3"/>
          <p:cNvPicPr>
            <a:picLocks noChangeAspect="1" noChangeArrowheads="1"/>
          </p:cNvPicPr>
          <p:nvPr/>
        </p:nvPicPr>
        <p:blipFill>
          <a:blip r:embed="rId3"/>
          <a:srcRect l="19665" r="54647"/>
          <a:stretch>
            <a:fillRect/>
          </a:stretch>
        </p:blipFill>
        <p:spPr bwMode="auto">
          <a:xfrm>
            <a:off x="1990652" y="4098621"/>
            <a:ext cx="731608" cy="447675"/>
          </a:xfrm>
          <a:prstGeom prst="rect">
            <a:avLst/>
          </a:prstGeom>
          <a:noFill/>
          <a:ln w="9525">
            <a:noFill/>
            <a:miter lim="800000"/>
            <a:headEnd/>
            <a:tailEnd/>
          </a:ln>
          <a:effectLst/>
        </p:spPr>
      </p:pic>
      <p:pic>
        <p:nvPicPr>
          <p:cNvPr id="9" name="Picture 3"/>
          <p:cNvPicPr>
            <a:picLocks noChangeAspect="1" noChangeArrowheads="1"/>
          </p:cNvPicPr>
          <p:nvPr/>
        </p:nvPicPr>
        <p:blipFill>
          <a:blip r:embed="rId3"/>
          <a:srcRect l="44955" r="20793"/>
          <a:stretch>
            <a:fillRect/>
          </a:stretch>
        </p:blipFill>
        <p:spPr bwMode="auto">
          <a:xfrm>
            <a:off x="2733603" y="4098628"/>
            <a:ext cx="975475" cy="447675"/>
          </a:xfrm>
          <a:prstGeom prst="rect">
            <a:avLst/>
          </a:prstGeom>
          <a:noFill/>
          <a:ln w="9525">
            <a:noFill/>
            <a:miter lim="800000"/>
            <a:headEnd/>
            <a:tailEnd/>
          </a:ln>
          <a:effectLst/>
        </p:spPr>
      </p:pic>
      <p:sp>
        <p:nvSpPr>
          <p:cNvPr id="10" name="Rectangle 9"/>
          <p:cNvSpPr/>
          <p:nvPr/>
        </p:nvSpPr>
        <p:spPr>
          <a:xfrm>
            <a:off x="0" y="4341332"/>
            <a:ext cx="9906000" cy="369332"/>
          </a:xfrm>
          <a:prstGeom prst="rect">
            <a:avLst/>
          </a:prstGeom>
        </p:spPr>
        <p:txBody>
          <a:bodyPr wrap="square">
            <a:spAutoFit/>
          </a:bodyPr>
          <a:lstStyle/>
          <a:p>
            <a:r>
              <a:rPr lang="es-ES" dirty="0" smtClean="0"/>
              <a:t>Como el momento total se conserva en la </a:t>
            </a:r>
            <a:r>
              <a:rPr lang="es-ES" dirty="0" err="1" smtClean="0"/>
              <a:t>colision</a:t>
            </a:r>
            <a:r>
              <a:rPr lang="es-ES" dirty="0" smtClean="0"/>
              <a:t>, el impulso impartido </a:t>
            </a:r>
            <a:r>
              <a:rPr lang="es-ES" i="1" dirty="0" smtClean="0"/>
              <a:t>a A</a:t>
            </a:r>
            <a:r>
              <a:rPr lang="es-ES" dirty="0" smtClean="0"/>
              <a:t>1</a:t>
            </a:r>
            <a:r>
              <a:rPr lang="es-ES" i="1" dirty="0" smtClean="0"/>
              <a:t> es + </a:t>
            </a:r>
            <a:r>
              <a:rPr lang="es-ES" b="1" i="1" dirty="0" smtClean="0"/>
              <a:t>2 m </a:t>
            </a:r>
            <a:r>
              <a:rPr lang="es-ES" b="1" i="1" dirty="0" err="1" smtClean="0"/>
              <a:t>vx</a:t>
            </a:r>
            <a:endParaRPr lang="en-US" dirty="0"/>
          </a:p>
        </p:txBody>
      </p:sp>
      <p:sp>
        <p:nvSpPr>
          <p:cNvPr id="11" name="Rectangle 10"/>
          <p:cNvSpPr/>
          <p:nvPr/>
        </p:nvSpPr>
        <p:spPr>
          <a:xfrm>
            <a:off x="1" y="4791391"/>
            <a:ext cx="9905999" cy="2031325"/>
          </a:xfrm>
          <a:prstGeom prst="rect">
            <a:avLst/>
          </a:prstGeom>
        </p:spPr>
        <p:txBody>
          <a:bodyPr wrap="square">
            <a:spAutoFit/>
          </a:bodyPr>
          <a:lstStyle/>
          <a:p>
            <a:r>
              <a:rPr lang="es-ES" dirty="0" smtClean="0">
                <a:latin typeface="Times New Roman" pitchFamily="18" charset="0"/>
                <a:cs typeface="Times New Roman" pitchFamily="18" charset="0"/>
              </a:rPr>
              <a:t>Supongamos que esta </a:t>
            </a:r>
            <a:r>
              <a:rPr lang="es-ES" dirty="0" err="1" smtClean="0">
                <a:latin typeface="Times New Roman" pitchFamily="18" charset="0"/>
                <a:cs typeface="Times New Roman" pitchFamily="18" charset="0"/>
              </a:rPr>
              <a:t>particula</a:t>
            </a:r>
            <a:r>
              <a:rPr lang="es-ES" dirty="0" smtClean="0">
                <a:latin typeface="Times New Roman" pitchFamily="18" charset="0"/>
                <a:cs typeface="Times New Roman" pitchFamily="18" charset="0"/>
              </a:rPr>
              <a:t> llegue a </a:t>
            </a:r>
            <a:r>
              <a:rPr lang="es-ES" i="1" dirty="0" smtClean="0">
                <a:latin typeface="Times New Roman" pitchFamily="18" charset="0"/>
                <a:cs typeface="Times New Roman" pitchFamily="18" charset="0"/>
              </a:rPr>
              <a:t>A</a:t>
            </a:r>
            <a:r>
              <a:rPr lang="es-ES" b="1" i="1" dirty="0" smtClean="0">
                <a:latin typeface="Times New Roman" pitchFamily="18" charset="0"/>
                <a:cs typeface="Times New Roman" pitchFamily="18" charset="0"/>
              </a:rPr>
              <a:t>2 sin golpear </a:t>
            </a:r>
            <a:r>
              <a:rPr lang="es-ES" dirty="0" smtClean="0">
                <a:latin typeface="Times New Roman" pitchFamily="18" charset="0"/>
                <a:cs typeface="Times New Roman" pitchFamily="18" charset="0"/>
              </a:rPr>
              <a:t>a ninguna otra </a:t>
            </a:r>
            <a:r>
              <a:rPr lang="es-ES" dirty="0" err="1" smtClean="0">
                <a:latin typeface="Times New Roman" pitchFamily="18" charset="0"/>
                <a:cs typeface="Times New Roman" pitchFamily="18" charset="0"/>
              </a:rPr>
              <a:t>particula</a:t>
            </a:r>
            <a:r>
              <a:rPr lang="es-ES" dirty="0" smtClean="0">
                <a:latin typeface="Times New Roman" pitchFamily="18" charset="0"/>
                <a:cs typeface="Times New Roman" pitchFamily="18" charset="0"/>
              </a:rPr>
              <a:t> en su camino. </a:t>
            </a:r>
          </a:p>
          <a:p>
            <a:r>
              <a:rPr lang="es-ES" dirty="0" smtClean="0">
                <a:latin typeface="Times New Roman" pitchFamily="18" charset="0"/>
                <a:cs typeface="Times New Roman" pitchFamily="18" charset="0"/>
              </a:rPr>
              <a:t>El tiempo requerido para cruzar el cubo es </a:t>
            </a:r>
            <a:r>
              <a:rPr lang="es-ES" i="1" dirty="0" err="1" smtClean="0">
                <a:latin typeface="Times New Roman" pitchFamily="18" charset="0"/>
                <a:cs typeface="Times New Roman" pitchFamily="18" charset="0"/>
              </a:rPr>
              <a:t>L!vx</a:t>
            </a:r>
            <a:r>
              <a:rPr lang="es-ES" i="1" dirty="0" smtClean="0">
                <a:latin typeface="Times New Roman" pitchFamily="18" charset="0"/>
                <a:cs typeface="Times New Roman" pitchFamily="18" charset="0"/>
              </a:rPr>
              <a:t>. </a:t>
            </a:r>
          </a:p>
          <a:p>
            <a:r>
              <a:rPr lang="es-ES" i="1" dirty="0" smtClean="0">
                <a:latin typeface="Times New Roman" pitchFamily="18" charset="0"/>
                <a:cs typeface="Times New Roman" pitchFamily="18" charset="0"/>
              </a:rPr>
              <a:t>(Si la </a:t>
            </a:r>
            <a:r>
              <a:rPr lang="es-ES" i="1" dirty="0" err="1" smtClean="0">
                <a:latin typeface="Times New Roman" pitchFamily="18" charset="0"/>
                <a:cs typeface="Times New Roman" pitchFamily="18" charset="0"/>
              </a:rPr>
              <a:t>molecula</a:t>
            </a:r>
            <a:r>
              <a:rPr lang="es-ES" i="1" dirty="0" smtClean="0">
                <a:latin typeface="Times New Roman" pitchFamily="18" charset="0"/>
                <a:cs typeface="Times New Roman" pitchFamily="18" charset="0"/>
              </a:rPr>
              <a:t> golpea una de </a:t>
            </a:r>
            <a:r>
              <a:rPr lang="es-ES" dirty="0" smtClean="0">
                <a:latin typeface="Times New Roman" pitchFamily="18" charset="0"/>
                <a:cs typeface="Times New Roman" pitchFamily="18" charset="0"/>
              </a:rPr>
              <a:t>las otras caras de la caja en su camino hacia </a:t>
            </a:r>
            <a:r>
              <a:rPr lang="es-ES" i="1" dirty="0" smtClean="0">
                <a:latin typeface="Times New Roman" pitchFamily="18" charset="0"/>
                <a:cs typeface="Times New Roman" pitchFamily="18" charset="0"/>
              </a:rPr>
              <a:t>A2, la componente x de su velocidad no cambia, como tampoco el </a:t>
            </a:r>
            <a:r>
              <a:rPr lang="es-ES" dirty="0" smtClean="0">
                <a:latin typeface="Times New Roman" pitchFamily="18" charset="0"/>
                <a:cs typeface="Times New Roman" pitchFamily="18" charset="0"/>
              </a:rPr>
              <a:t>tiempo de transito). </a:t>
            </a:r>
          </a:p>
          <a:p>
            <a:r>
              <a:rPr lang="es-ES" dirty="0" smtClean="0">
                <a:latin typeface="Times New Roman" pitchFamily="18" charset="0"/>
                <a:cs typeface="Times New Roman" pitchFamily="18" charset="0"/>
              </a:rPr>
              <a:t>En </a:t>
            </a:r>
            <a:r>
              <a:rPr lang="es-ES" i="1" dirty="0" smtClean="0">
                <a:latin typeface="Times New Roman" pitchFamily="18" charset="0"/>
                <a:cs typeface="Times New Roman" pitchFamily="18" charset="0"/>
              </a:rPr>
              <a:t>A</a:t>
            </a:r>
            <a:r>
              <a:rPr lang="es-ES" b="1" i="1" dirty="0" smtClean="0">
                <a:latin typeface="Times New Roman" pitchFamily="18" charset="0"/>
                <a:cs typeface="Times New Roman" pitchFamily="18" charset="0"/>
              </a:rPr>
              <a:t>2 nuevamente tiene su componente </a:t>
            </a:r>
            <a:r>
              <a:rPr lang="es-ES" i="1" dirty="0" smtClean="0">
                <a:latin typeface="Times New Roman" pitchFamily="18" charset="0"/>
                <a:cs typeface="Times New Roman" pitchFamily="18" charset="0"/>
              </a:rPr>
              <a:t>x de la velocidad invertida y regresa a A1.</a:t>
            </a:r>
          </a:p>
          <a:p>
            <a:r>
              <a:rPr lang="es-ES" i="1" dirty="0" smtClean="0">
                <a:latin typeface="Times New Roman" pitchFamily="18" charset="0"/>
                <a:cs typeface="Times New Roman" pitchFamily="18" charset="0"/>
              </a:rPr>
              <a:t> Suponiendo </a:t>
            </a:r>
            <a:r>
              <a:rPr lang="es-ES" dirty="0" smtClean="0">
                <a:latin typeface="Times New Roman" pitchFamily="18" charset="0"/>
                <a:cs typeface="Times New Roman" pitchFamily="18" charset="0"/>
              </a:rPr>
              <a:t>que no existan colisiones con otras </a:t>
            </a:r>
            <a:r>
              <a:rPr lang="es-ES" dirty="0" err="1" smtClean="0">
                <a:latin typeface="Times New Roman" pitchFamily="18" charset="0"/>
                <a:cs typeface="Times New Roman" pitchFamily="18" charset="0"/>
              </a:rPr>
              <a:t>moleculas</a:t>
            </a:r>
            <a:r>
              <a:rPr lang="es-ES" dirty="0" smtClean="0">
                <a:latin typeface="Times New Roman" pitchFamily="18" charset="0"/>
                <a:cs typeface="Times New Roman" pitchFamily="18" charset="0"/>
              </a:rPr>
              <a:t>, el viaje redondo toma un tiempo </a:t>
            </a:r>
            <a:r>
              <a:rPr lang="es-ES" i="1" dirty="0" smtClean="0">
                <a:latin typeface="Times New Roman" pitchFamily="18" charset="0"/>
                <a:cs typeface="Times New Roman" pitchFamily="18" charset="0"/>
              </a:rPr>
              <a:t>2L/</a:t>
            </a:r>
            <a:r>
              <a:rPr lang="es-ES" i="1" dirty="0" err="1" smtClean="0">
                <a:latin typeface="Times New Roman" pitchFamily="18" charset="0"/>
                <a:cs typeface="Times New Roman" pitchFamily="18" charset="0"/>
              </a:rPr>
              <a:t>vx</a:t>
            </a:r>
            <a:r>
              <a:rPr lang="es-ES" i="1" dirty="0" smtClean="0">
                <a:latin typeface="Times New Roman" pitchFamily="18" charset="0"/>
                <a:cs typeface="Times New Roman" pitchFamily="18" charset="0"/>
              </a:rPr>
              <a:t>, que es el tiempo entre las </a:t>
            </a:r>
            <a:r>
              <a:rPr lang="es-ES" dirty="0" smtClean="0">
                <a:latin typeface="Times New Roman" pitchFamily="18" charset="0"/>
                <a:cs typeface="Times New Roman" pitchFamily="18" charset="0"/>
              </a:rPr>
              <a:t>colisiones con </a:t>
            </a:r>
            <a:r>
              <a:rPr lang="es-ES" i="1" dirty="0" smtClean="0">
                <a:latin typeface="Times New Roman" pitchFamily="18" charset="0"/>
                <a:cs typeface="Times New Roman" pitchFamily="18" charset="0"/>
              </a:rPr>
              <a:t>A1.</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linds(horizont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box(in)">
                                      <p:cBhvr>
                                        <p:cTn id="22" dur="500"/>
                                        <p:tgtEl>
                                          <p:spTgt spid="307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linds(horizontal)">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blinds(horizontal)">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blinds(horizontal)">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075"/>
                                        </p:tgtEl>
                                        <p:attrNameLst>
                                          <p:attrName>style.visibility</p:attrName>
                                        </p:attrNameLst>
                                      </p:cBhvr>
                                      <p:to>
                                        <p:strVal val="visible"/>
                                      </p:to>
                                    </p:set>
                                    <p:animEffect transition="in" filter="blinds(horizontal)">
                                      <p:cBhvr>
                                        <p:cTn id="42" dur="500"/>
                                        <p:tgtEl>
                                          <p:spTgt spid="307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blinds(horizontal)">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blinds(horizontal)">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1">
                                            <p:txEl>
                                              <p:pRg st="0" end="0"/>
                                            </p:txEl>
                                          </p:spTgt>
                                        </p:tgtEl>
                                        <p:attrNameLst>
                                          <p:attrName>style.visibility</p:attrName>
                                        </p:attrNameLst>
                                      </p:cBhvr>
                                      <p:to>
                                        <p:strVal val="visible"/>
                                      </p:to>
                                    </p:set>
                                    <p:animEffect transition="in" filter="blinds(horizontal)">
                                      <p:cBhvr>
                                        <p:cTn id="62" dur="500"/>
                                        <p:tgtEl>
                                          <p:spTgt spid="11">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1">
                                            <p:txEl>
                                              <p:pRg st="1" end="1"/>
                                            </p:txEl>
                                          </p:spTgt>
                                        </p:tgtEl>
                                        <p:attrNameLst>
                                          <p:attrName>style.visibility</p:attrName>
                                        </p:attrNameLst>
                                      </p:cBhvr>
                                      <p:to>
                                        <p:strVal val="visible"/>
                                      </p:to>
                                    </p:set>
                                    <p:animEffect transition="in" filter="blinds(horizontal)">
                                      <p:cBhvr>
                                        <p:cTn id="67" dur="500"/>
                                        <p:tgtEl>
                                          <p:spTgt spid="11">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1">
                                            <p:txEl>
                                              <p:pRg st="2" end="2"/>
                                            </p:txEl>
                                          </p:spTgt>
                                        </p:tgtEl>
                                        <p:attrNameLst>
                                          <p:attrName>style.visibility</p:attrName>
                                        </p:attrNameLst>
                                      </p:cBhvr>
                                      <p:to>
                                        <p:strVal val="visible"/>
                                      </p:to>
                                    </p:set>
                                    <p:animEffect transition="in" filter="blinds(horizontal)">
                                      <p:cBhvr>
                                        <p:cTn id="72" dur="500"/>
                                        <p:tgtEl>
                                          <p:spTgt spid="11">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1">
                                            <p:txEl>
                                              <p:pRg st="3" end="3"/>
                                            </p:txEl>
                                          </p:spTgt>
                                        </p:tgtEl>
                                        <p:attrNameLst>
                                          <p:attrName>style.visibility</p:attrName>
                                        </p:attrNameLst>
                                      </p:cBhvr>
                                      <p:to>
                                        <p:strVal val="visible"/>
                                      </p:to>
                                    </p:set>
                                    <p:animEffect transition="in" filter="blinds(horizontal)">
                                      <p:cBhvr>
                                        <p:cTn id="77" dur="500"/>
                                        <p:tgtEl>
                                          <p:spTgt spid="11">
                                            <p:txEl>
                                              <p:pRg st="3" end="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11">
                                            <p:txEl>
                                              <p:pRg st="4" end="4"/>
                                            </p:txEl>
                                          </p:spTgt>
                                        </p:tgtEl>
                                        <p:attrNameLst>
                                          <p:attrName>style.visibility</p:attrName>
                                        </p:attrNameLst>
                                      </p:cBhvr>
                                      <p:to>
                                        <p:strVal val="visible"/>
                                      </p:to>
                                    </p:set>
                                    <p:animEffect transition="in" filter="blinds(horizontal)">
                                      <p:cBhvr>
                                        <p:cTn id="8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10" grpId="0"/>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 y="568398"/>
            <a:ext cx="9905999" cy="369332"/>
          </a:xfrm>
          <a:prstGeom prst="rect">
            <a:avLst/>
          </a:prstGeom>
        </p:spPr>
        <p:txBody>
          <a:bodyPr wrap="square">
            <a:spAutoFit/>
          </a:bodyPr>
          <a:lstStyle/>
          <a:p>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La fuerza impulsiva promedio ejercida sobre una pared es entonces:</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a:srcRect l="15534" r="58365"/>
          <a:stretch>
            <a:fillRect/>
          </a:stretch>
        </p:blipFill>
        <p:spPr bwMode="auto">
          <a:xfrm>
            <a:off x="6531069" y="409507"/>
            <a:ext cx="589822" cy="762000"/>
          </a:xfrm>
          <a:prstGeom prst="rect">
            <a:avLst/>
          </a:prstGeom>
          <a:noFill/>
          <a:ln w="9525">
            <a:noFill/>
            <a:miter lim="800000"/>
            <a:headEnd/>
            <a:tailEnd/>
          </a:ln>
          <a:effectLst/>
        </p:spPr>
      </p:pic>
      <p:sp>
        <p:nvSpPr>
          <p:cNvPr id="12" name="Rectangle 11"/>
          <p:cNvSpPr/>
          <p:nvPr/>
        </p:nvSpPr>
        <p:spPr>
          <a:xfrm>
            <a:off x="0" y="1162806"/>
            <a:ext cx="9906000" cy="646331"/>
          </a:xfrm>
          <a:prstGeom prst="rect">
            <a:avLst/>
          </a:prstGeom>
        </p:spPr>
        <p:txBody>
          <a:bodyPr wrap="square">
            <a:spAutoFit/>
          </a:bodyPr>
          <a:lstStyle/>
          <a:p>
            <a:r>
              <a:rPr lang="es-ES" dirty="0" smtClean="0">
                <a:latin typeface="Times New Roman" pitchFamily="18" charset="0"/>
                <a:cs typeface="Times New Roman" pitchFamily="18" charset="0"/>
              </a:rPr>
              <a:t>Para obtener la fuerza total sobre </a:t>
            </a:r>
            <a:r>
              <a:rPr lang="es-ES" i="1" dirty="0" smtClean="0">
                <a:latin typeface="Times New Roman" pitchFamily="18" charset="0"/>
                <a:cs typeface="Times New Roman" pitchFamily="18" charset="0"/>
              </a:rPr>
              <a:t>A1, </a:t>
            </a:r>
            <a:r>
              <a:rPr lang="es-ES" dirty="0" smtClean="0">
                <a:latin typeface="Times New Roman" pitchFamily="18" charset="0"/>
                <a:cs typeface="Times New Roman" pitchFamily="18" charset="0"/>
              </a:rPr>
              <a:t>es decir, la razón a la cual se imparte impulso a </a:t>
            </a:r>
            <a:r>
              <a:rPr lang="es-ES" i="1" dirty="0" smtClean="0">
                <a:latin typeface="Times New Roman" pitchFamily="18" charset="0"/>
                <a:cs typeface="Times New Roman" pitchFamily="18" charset="0"/>
              </a:rPr>
              <a:t>A1 </a:t>
            </a:r>
            <a:r>
              <a:rPr lang="es-ES" dirty="0" smtClean="0">
                <a:latin typeface="Times New Roman" pitchFamily="18" charset="0"/>
                <a:cs typeface="Times New Roman" pitchFamily="18" charset="0"/>
              </a:rPr>
              <a:t>por todas las moléculas del gas, debemos sumar la cantidad </a:t>
            </a:r>
            <a:r>
              <a:rPr lang="es-ES" i="1" dirty="0" smtClean="0">
                <a:latin typeface="Times New Roman" pitchFamily="18" charset="0"/>
                <a:cs typeface="Times New Roman" pitchFamily="18" charset="0"/>
              </a:rPr>
              <a:t>m v</a:t>
            </a:r>
            <a:r>
              <a:rPr lang="es-ES" baseline="30000" dirty="0" smtClean="0">
                <a:latin typeface="Times New Roman" pitchFamily="18" charset="0"/>
                <a:cs typeface="Times New Roman" pitchFamily="18" charset="0"/>
              </a:rPr>
              <a:t>2</a:t>
            </a:r>
            <a:r>
              <a:rPr lang="es-ES" i="1" baseline="-25000" dirty="0" smtClean="0">
                <a:latin typeface="Times New Roman" pitchFamily="18" charset="0"/>
                <a:cs typeface="Times New Roman" pitchFamily="18" charset="0"/>
              </a:rPr>
              <a:t>x</a:t>
            </a:r>
            <a:r>
              <a:rPr lang="es-ES" dirty="0" smtClean="0">
                <a:latin typeface="Times New Roman" pitchFamily="18" charset="0"/>
                <a:cs typeface="Times New Roman" pitchFamily="18" charset="0"/>
              </a:rPr>
              <a:t>/</a:t>
            </a:r>
            <a:r>
              <a:rPr lang="es-ES" i="1" dirty="0" smtClean="0">
                <a:latin typeface="Times New Roman" pitchFamily="18" charset="0"/>
                <a:cs typeface="Times New Roman" pitchFamily="18" charset="0"/>
              </a:rPr>
              <a:t>L </a:t>
            </a:r>
            <a:r>
              <a:rPr lang="es-ES" dirty="0" smtClean="0">
                <a:latin typeface="Times New Roman" pitchFamily="18" charset="0"/>
                <a:cs typeface="Times New Roman" pitchFamily="18" charset="0"/>
              </a:rPr>
              <a:t>para todas las partículas. </a:t>
            </a:r>
            <a:endParaRPr lang="en-US"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4"/>
          <a:srcRect b="42212"/>
          <a:stretch>
            <a:fillRect/>
          </a:stretch>
        </p:blipFill>
        <p:spPr bwMode="auto">
          <a:xfrm>
            <a:off x="2283378" y="2040370"/>
            <a:ext cx="2654498" cy="919226"/>
          </a:xfrm>
          <a:prstGeom prst="rect">
            <a:avLst/>
          </a:prstGeom>
          <a:noFill/>
          <a:ln w="9525">
            <a:noFill/>
            <a:miter lim="800000"/>
            <a:headEnd/>
            <a:tailEnd/>
          </a:ln>
          <a:effectLst/>
        </p:spPr>
      </p:pic>
      <p:sp>
        <p:nvSpPr>
          <p:cNvPr id="14" name="Rectangle 13"/>
          <p:cNvSpPr/>
          <p:nvPr/>
        </p:nvSpPr>
        <p:spPr>
          <a:xfrm>
            <a:off x="0" y="2912619"/>
            <a:ext cx="6324018" cy="923330"/>
          </a:xfrm>
          <a:prstGeom prst="rect">
            <a:avLst/>
          </a:prstGeom>
        </p:spPr>
        <p:txBody>
          <a:bodyPr wrap="square">
            <a:spAutoFit/>
          </a:bodyPr>
          <a:lstStyle/>
          <a:p>
            <a:r>
              <a:rPr lang="en-US" dirty="0" smtClean="0">
                <a:latin typeface="Times New Roman" pitchFamily="18" charset="0"/>
                <a:cs typeface="Times New Roman" pitchFamily="18" charset="0"/>
              </a:rPr>
              <a:t>Si </a:t>
            </a:r>
            <a:r>
              <a:rPr lang="es-ES" i="1" dirty="0" smtClean="0">
                <a:latin typeface="Times New Roman" pitchFamily="18" charset="0"/>
                <a:cs typeface="Times New Roman" pitchFamily="18" charset="0"/>
              </a:rPr>
              <a:t>N </a:t>
            </a:r>
            <a:r>
              <a:rPr lang="es-ES" dirty="0" smtClean="0">
                <a:latin typeface="Times New Roman" pitchFamily="18" charset="0"/>
                <a:cs typeface="Times New Roman" pitchFamily="18" charset="0"/>
              </a:rPr>
              <a:t>es el numero total de partículas en el recipiente, entonces</a:t>
            </a:r>
          </a:p>
          <a:p>
            <a:r>
              <a:rPr lang="es-ES" i="1" dirty="0" err="1" smtClean="0">
                <a:latin typeface="Times New Roman" pitchFamily="18" charset="0"/>
                <a:cs typeface="Times New Roman" pitchFamily="18" charset="0"/>
              </a:rPr>
              <a:t>Nm</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es la masa total y</a:t>
            </a:r>
            <a:r>
              <a:rPr lang="es-ES" i="1" dirty="0" smtClean="0">
                <a:latin typeface="Times New Roman" pitchFamily="18" charset="0"/>
                <a:cs typeface="Times New Roman" pitchFamily="18" charset="0"/>
              </a:rPr>
              <a:t> </a:t>
            </a:r>
            <a:r>
              <a:rPr lang="es-ES" i="1" dirty="0" err="1" smtClean="0">
                <a:latin typeface="Times New Roman" pitchFamily="18" charset="0"/>
                <a:cs typeface="Times New Roman" pitchFamily="18" charset="0"/>
              </a:rPr>
              <a:t>Nm</a:t>
            </a:r>
            <a:r>
              <a:rPr lang="es-ES" i="1" dirty="0" smtClean="0">
                <a:latin typeface="Times New Roman" pitchFamily="18" charset="0"/>
                <a:cs typeface="Times New Roman" pitchFamily="18" charset="0"/>
              </a:rPr>
              <a:t>/L</a:t>
            </a:r>
            <a:r>
              <a:rPr lang="es-ES" baseline="30000" dirty="0" smtClean="0">
                <a:latin typeface="Times New Roman" pitchFamily="18" charset="0"/>
                <a:cs typeface="Times New Roman" pitchFamily="18" charset="0"/>
              </a:rPr>
              <a:t>3</a:t>
            </a:r>
            <a:r>
              <a:rPr lang="es-ES"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es = a la densidad </a:t>
            </a:r>
            <a:r>
              <a:rPr lang="es-ES" i="1" dirty="0" smtClean="0">
                <a:latin typeface="Symbol" pitchFamily="18" charset="2"/>
                <a:cs typeface="Times New Roman" pitchFamily="18" charset="0"/>
              </a:rPr>
              <a:t>r.</a:t>
            </a:r>
            <a:r>
              <a:rPr lang="es-ES" i="1" dirty="0" smtClean="0">
                <a:latin typeface="Times New Roman" pitchFamily="18" charset="0"/>
                <a:cs typeface="Times New Roman" pitchFamily="18" charset="0"/>
              </a:rPr>
              <a:t> </a:t>
            </a:r>
          </a:p>
          <a:p>
            <a:r>
              <a:rPr lang="es-ES" dirty="0" smtClean="0">
                <a:latin typeface="Times New Roman" pitchFamily="18" charset="0"/>
                <a:cs typeface="Times New Roman" pitchFamily="18" charset="0"/>
              </a:rPr>
              <a:t>Entonces, </a:t>
            </a:r>
            <a:r>
              <a:rPr lang="en-US" i="1" dirty="0" smtClean="0">
                <a:latin typeface="Times New Roman" pitchFamily="18" charset="0"/>
                <a:cs typeface="Times New Roman" pitchFamily="18" charset="0"/>
              </a:rPr>
              <a:t>m/</a:t>
            </a:r>
            <a:r>
              <a:rPr lang="es-ES" i="1" dirty="0" smtClean="0">
                <a:latin typeface="Times New Roman" pitchFamily="18" charset="0"/>
                <a:cs typeface="Times New Roman" pitchFamily="18" charset="0"/>
              </a:rPr>
              <a:t>L</a:t>
            </a:r>
            <a:r>
              <a:rPr lang="es-ES" baseline="30000" dirty="0" smtClean="0">
                <a:latin typeface="Times New Roman" pitchFamily="18" charset="0"/>
                <a:cs typeface="Times New Roman" pitchFamily="18" charset="0"/>
              </a:rPr>
              <a:t>3</a:t>
            </a:r>
            <a:r>
              <a:rPr lang="en-US" i="1" dirty="0" smtClean="0">
                <a:latin typeface="Times New Roman" pitchFamily="18" charset="0"/>
                <a:cs typeface="Times New Roman" pitchFamily="18" charset="0"/>
              </a:rPr>
              <a:t> = </a:t>
            </a:r>
            <a:r>
              <a:rPr lang="es-ES" i="1" dirty="0" smtClean="0">
                <a:latin typeface="Symbol" pitchFamily="18" charset="2"/>
                <a:cs typeface="Times New Roman" pitchFamily="18" charset="0"/>
              </a:rPr>
              <a:t>r</a:t>
            </a:r>
            <a:r>
              <a:rPr lang="en-US" i="1" dirty="0" smtClean="0">
                <a:latin typeface="Times New Roman" pitchFamily="18" charset="0"/>
                <a:cs typeface="Times New Roman" pitchFamily="18" charset="0"/>
              </a:rPr>
              <a:t>!N, </a:t>
            </a:r>
            <a:r>
              <a:rPr lang="en-US" dirty="0" smtClean="0">
                <a:latin typeface="Times New Roman" pitchFamily="18" charset="0"/>
                <a:cs typeface="Times New Roman" pitchFamily="18" charset="0"/>
              </a:rPr>
              <a:t>y</a:t>
            </a:r>
            <a:endParaRPr lang="en-US" dirty="0">
              <a:latin typeface="Times New Roman" pitchFamily="18" charset="0"/>
              <a:cs typeface="Times New Roman" pitchFamily="18" charset="0"/>
            </a:endParaRPr>
          </a:p>
        </p:txBody>
      </p:sp>
      <p:pic>
        <p:nvPicPr>
          <p:cNvPr id="4100" name="Picture 4"/>
          <p:cNvPicPr>
            <a:picLocks noChangeAspect="1" noChangeArrowheads="1"/>
          </p:cNvPicPr>
          <p:nvPr/>
        </p:nvPicPr>
        <p:blipFill>
          <a:blip r:embed="rId5"/>
          <a:srcRect l="38193" r="2866"/>
          <a:stretch>
            <a:fillRect/>
          </a:stretch>
        </p:blipFill>
        <p:spPr bwMode="auto">
          <a:xfrm>
            <a:off x="4851649" y="3215536"/>
            <a:ext cx="2330935" cy="762000"/>
          </a:xfrm>
          <a:prstGeom prst="rect">
            <a:avLst/>
          </a:prstGeom>
          <a:noFill/>
          <a:ln w="9525">
            <a:noFill/>
            <a:miter lim="800000"/>
            <a:headEnd/>
            <a:tailEnd/>
          </a:ln>
          <a:effectLst/>
        </p:spPr>
      </p:pic>
      <p:pic>
        <p:nvPicPr>
          <p:cNvPr id="4101" name="Picture 5"/>
          <p:cNvPicPr>
            <a:picLocks noChangeAspect="1" noChangeArrowheads="1"/>
          </p:cNvPicPr>
          <p:nvPr/>
        </p:nvPicPr>
        <p:blipFill>
          <a:blip r:embed="rId6"/>
          <a:srcRect l="80958"/>
          <a:stretch>
            <a:fillRect/>
          </a:stretch>
        </p:blipFill>
        <p:spPr bwMode="auto">
          <a:xfrm>
            <a:off x="7273326" y="3332711"/>
            <a:ext cx="595376" cy="485775"/>
          </a:xfrm>
          <a:prstGeom prst="rect">
            <a:avLst/>
          </a:prstGeom>
          <a:noFill/>
          <a:ln w="9525">
            <a:noFill/>
            <a:miter lim="800000"/>
            <a:headEnd/>
            <a:tailEnd/>
          </a:ln>
          <a:effectLst/>
        </p:spPr>
      </p:pic>
      <p:sp>
        <p:nvSpPr>
          <p:cNvPr id="17" name="Rectangle 16"/>
          <p:cNvSpPr/>
          <p:nvPr/>
        </p:nvSpPr>
        <p:spPr>
          <a:xfrm>
            <a:off x="0" y="3879191"/>
            <a:ext cx="3182950" cy="369332"/>
          </a:xfrm>
          <a:prstGeom prst="rect">
            <a:avLst/>
          </a:prstGeom>
        </p:spPr>
        <p:txBody>
          <a:bodyPr wrap="square">
            <a:spAutoFit/>
          </a:bodyPr>
          <a:lstStyle/>
          <a:p>
            <a:r>
              <a:rPr lang="es-ES" dirty="0" smtClean="0">
                <a:latin typeface="Times New Roman" pitchFamily="18" charset="0"/>
                <a:cs typeface="Times New Roman" pitchFamily="18" charset="0"/>
              </a:rPr>
              <a:t>Para cualquier partícula, </a:t>
            </a:r>
            <a:r>
              <a:rPr lang="es-ES" b="1" i="1" dirty="0" smtClean="0">
                <a:latin typeface="Times New Roman" pitchFamily="18" charset="0"/>
                <a:cs typeface="Times New Roman" pitchFamily="18" charset="0"/>
              </a:rPr>
              <a:t>v</a:t>
            </a:r>
            <a:r>
              <a:rPr lang="es-ES" baseline="30000" dirty="0" smtClean="0">
                <a:latin typeface="Times New Roman" pitchFamily="18" charset="0"/>
                <a:cs typeface="Times New Roman" pitchFamily="18" charset="0"/>
              </a:rPr>
              <a:t>2</a:t>
            </a:r>
            <a:r>
              <a:rPr lang="es-ES" dirty="0" smtClean="0">
                <a:latin typeface="Times New Roman" pitchFamily="18" charset="0"/>
                <a:cs typeface="Times New Roman" pitchFamily="18" charset="0"/>
              </a:rPr>
              <a:t> =</a:t>
            </a:r>
          </a:p>
        </p:txBody>
      </p:sp>
      <p:pic>
        <p:nvPicPr>
          <p:cNvPr id="4102" name="Picture 6"/>
          <p:cNvPicPr>
            <a:picLocks noChangeAspect="1" noChangeArrowheads="1"/>
          </p:cNvPicPr>
          <p:nvPr/>
        </p:nvPicPr>
        <p:blipFill>
          <a:blip r:embed="rId7">
            <a:duotone>
              <a:schemeClr val="accent2">
                <a:shade val="45000"/>
                <a:satMod val="135000"/>
              </a:schemeClr>
              <a:prstClr val="white"/>
            </a:duotone>
          </a:blip>
          <a:srcRect l="13723"/>
          <a:stretch>
            <a:fillRect/>
          </a:stretch>
        </p:blipFill>
        <p:spPr bwMode="auto">
          <a:xfrm>
            <a:off x="6120722" y="4865166"/>
            <a:ext cx="1213026" cy="774818"/>
          </a:xfrm>
          <a:prstGeom prst="rect">
            <a:avLst/>
          </a:prstGeom>
          <a:noFill/>
          <a:ln w="9525">
            <a:noFill/>
            <a:miter lim="800000"/>
            <a:headEnd/>
            <a:tailEnd/>
          </a:ln>
          <a:effectLst/>
        </p:spPr>
      </p:pic>
      <p:sp>
        <p:nvSpPr>
          <p:cNvPr id="19" name="Rectangle 18"/>
          <p:cNvSpPr/>
          <p:nvPr/>
        </p:nvSpPr>
        <p:spPr>
          <a:xfrm>
            <a:off x="0" y="5517953"/>
            <a:ext cx="9906000" cy="1200329"/>
          </a:xfrm>
          <a:prstGeom prst="rect">
            <a:avLst/>
          </a:prstGeom>
        </p:spPr>
        <p:txBody>
          <a:bodyPr wrap="square">
            <a:spAutoFit/>
          </a:bodyPr>
          <a:lstStyle/>
          <a:p>
            <a:r>
              <a:rPr lang="es-UY" dirty="0" smtClean="0">
                <a:latin typeface="Times New Roman" pitchFamily="18" charset="0"/>
                <a:cs typeface="Times New Roman" pitchFamily="18" charset="0"/>
              </a:rPr>
              <a:t>Si bien hemos derivado este resultado despreciando las colisiones entre las partículas, vale incluso si consideramos las colisiones. </a:t>
            </a:r>
          </a:p>
          <a:p>
            <a:r>
              <a:rPr lang="es-UY" spc="-70" dirty="0" smtClean="0">
                <a:latin typeface="Times New Roman" pitchFamily="18" charset="0"/>
                <a:cs typeface="Times New Roman" pitchFamily="18" charset="0"/>
              </a:rPr>
              <a:t>Debido al intercambio de velocidades en una colisión elástica entre partículas idénticas, siempre habrá una molécula que choque con </a:t>
            </a:r>
            <a:r>
              <a:rPr lang="es-UY" i="1" spc="-70" dirty="0" smtClean="0">
                <a:latin typeface="Times New Roman" pitchFamily="18" charset="0"/>
                <a:cs typeface="Times New Roman" pitchFamily="18" charset="0"/>
              </a:rPr>
              <a:t>A</a:t>
            </a:r>
            <a:r>
              <a:rPr lang="es-UY" spc="-70" baseline="-25000" dirty="0" smtClean="0">
                <a:latin typeface="Times New Roman" pitchFamily="18" charset="0"/>
                <a:cs typeface="Times New Roman" pitchFamily="18" charset="0"/>
              </a:rPr>
              <a:t>2</a:t>
            </a:r>
            <a:r>
              <a:rPr lang="es-UY" b="1" i="1" spc="-70" baseline="-25000" dirty="0" smtClean="0">
                <a:latin typeface="Times New Roman" pitchFamily="18" charset="0"/>
                <a:cs typeface="Times New Roman" pitchFamily="18" charset="0"/>
              </a:rPr>
              <a:t> </a:t>
            </a:r>
            <a:r>
              <a:rPr lang="es-UY" spc="-70" dirty="0" smtClean="0">
                <a:latin typeface="Times New Roman" pitchFamily="18" charset="0"/>
                <a:cs typeface="Times New Roman" pitchFamily="18" charset="0"/>
              </a:rPr>
              <a:t>con un impulso </a:t>
            </a:r>
            <a:r>
              <a:rPr lang="es-UY" b="1" i="1" spc="-70" dirty="0" err="1" smtClean="0">
                <a:latin typeface="Times New Roman" pitchFamily="18" charset="0"/>
                <a:cs typeface="Times New Roman" pitchFamily="18" charset="0"/>
              </a:rPr>
              <a:t>mv</a:t>
            </a:r>
            <a:r>
              <a:rPr lang="es-UY" i="1" spc="-70" baseline="-25000" dirty="0" err="1" smtClean="0">
                <a:latin typeface="Times New Roman" pitchFamily="18" charset="0"/>
                <a:cs typeface="Times New Roman" pitchFamily="18" charset="0"/>
              </a:rPr>
              <a:t>x</a:t>
            </a:r>
            <a:r>
              <a:rPr lang="es-UY" b="1" i="1" spc="-70" dirty="0" smtClean="0">
                <a:latin typeface="Times New Roman" pitchFamily="18" charset="0"/>
                <a:cs typeface="Times New Roman" pitchFamily="18" charset="0"/>
              </a:rPr>
              <a:t> correspondiente a la molécula </a:t>
            </a:r>
            <a:r>
              <a:rPr lang="es-UY" spc="-70" dirty="0" smtClean="0">
                <a:latin typeface="Times New Roman" pitchFamily="18" charset="0"/>
                <a:cs typeface="Times New Roman" pitchFamily="18" charset="0"/>
              </a:rPr>
              <a:t>que salió de A</a:t>
            </a:r>
            <a:r>
              <a:rPr lang="es-UY" spc="-70" baseline="-25000" dirty="0" smtClean="0">
                <a:latin typeface="Times New Roman" pitchFamily="18" charset="0"/>
                <a:cs typeface="Times New Roman" pitchFamily="18" charset="0"/>
              </a:rPr>
              <a:t>l</a:t>
            </a:r>
            <a:r>
              <a:rPr lang="es-UY" spc="-70" dirty="0" smtClean="0">
                <a:latin typeface="Times New Roman" pitchFamily="18" charset="0"/>
                <a:cs typeface="Times New Roman" pitchFamily="18" charset="0"/>
              </a:rPr>
              <a:t>, con este mismo impulso.</a:t>
            </a:r>
            <a:endParaRPr lang="es-UY" spc="-70" dirty="0">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a:srcRect l="42387" r="33269"/>
          <a:stretch>
            <a:fillRect/>
          </a:stretch>
        </p:blipFill>
        <p:spPr bwMode="auto">
          <a:xfrm>
            <a:off x="7137906" y="409507"/>
            <a:ext cx="550123" cy="762000"/>
          </a:xfrm>
          <a:prstGeom prst="rect">
            <a:avLst/>
          </a:prstGeom>
          <a:noFill/>
          <a:ln w="9525">
            <a:noFill/>
            <a:miter lim="800000"/>
            <a:headEnd/>
            <a:tailEnd/>
          </a:ln>
          <a:effectLst/>
        </p:spPr>
      </p:pic>
      <p:pic>
        <p:nvPicPr>
          <p:cNvPr id="15" name="Picture 2"/>
          <p:cNvPicPr>
            <a:picLocks noChangeAspect="1" noChangeArrowheads="1"/>
          </p:cNvPicPr>
          <p:nvPr/>
        </p:nvPicPr>
        <p:blipFill>
          <a:blip r:embed="rId3"/>
          <a:srcRect l="66731"/>
          <a:stretch>
            <a:fillRect/>
          </a:stretch>
        </p:blipFill>
        <p:spPr bwMode="auto">
          <a:xfrm>
            <a:off x="7688029" y="409507"/>
            <a:ext cx="751811" cy="762000"/>
          </a:xfrm>
          <a:prstGeom prst="rect">
            <a:avLst/>
          </a:prstGeom>
          <a:noFill/>
          <a:ln w="9525">
            <a:noFill/>
            <a:miter lim="800000"/>
            <a:headEnd/>
            <a:tailEnd/>
          </a:ln>
          <a:effectLst/>
        </p:spPr>
      </p:pic>
      <p:sp>
        <p:nvSpPr>
          <p:cNvPr id="16" name="Rectangle 15"/>
          <p:cNvSpPr/>
          <p:nvPr/>
        </p:nvSpPr>
        <p:spPr>
          <a:xfrm>
            <a:off x="0" y="1811947"/>
            <a:ext cx="8830330" cy="369332"/>
          </a:xfrm>
          <a:prstGeom prst="rect">
            <a:avLst/>
          </a:prstGeom>
        </p:spPr>
        <p:txBody>
          <a:bodyPr wrap="square">
            <a:spAutoFit/>
          </a:bodyPr>
          <a:lstStyle/>
          <a:p>
            <a:r>
              <a:rPr lang="es-ES" dirty="0" smtClean="0">
                <a:latin typeface="Times New Roman" pitchFamily="18" charset="0"/>
                <a:cs typeface="Times New Roman" pitchFamily="18" charset="0"/>
              </a:rPr>
              <a:t>Entonces, para hallar la presión dividimos esta fuerza entre el área de </a:t>
            </a:r>
            <a:r>
              <a:rPr lang="es-ES" i="1" dirty="0" smtClean="0">
                <a:latin typeface="Times New Roman" pitchFamily="18" charset="0"/>
                <a:cs typeface="Times New Roman" pitchFamily="18" charset="0"/>
              </a:rPr>
              <a:t>A</a:t>
            </a:r>
            <a:r>
              <a:rPr lang="es-ES" dirty="0" smtClean="0">
                <a:latin typeface="Times New Roman" pitchFamily="18" charset="0"/>
                <a:cs typeface="Times New Roman" pitchFamily="18" charset="0"/>
              </a:rPr>
              <a:t>1</a:t>
            </a:r>
            <a:r>
              <a:rPr lang="es-ES" i="1" dirty="0" smtClean="0">
                <a:latin typeface="Times New Roman" pitchFamily="18" charset="0"/>
                <a:cs typeface="Times New Roman" pitchFamily="18" charset="0"/>
              </a:rPr>
              <a:t>= L</a:t>
            </a:r>
            <a:r>
              <a:rPr lang="es-ES" baseline="30000" dirty="0" smtClean="0">
                <a:latin typeface="Times New Roman" pitchFamily="18" charset="0"/>
                <a:cs typeface="Times New Roman" pitchFamily="18" charset="0"/>
              </a:rPr>
              <a:t>2</a:t>
            </a:r>
            <a:r>
              <a:rPr lang="es-ES" i="1"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18" name="Rectangle 17"/>
          <p:cNvSpPr/>
          <p:nvPr/>
        </p:nvSpPr>
        <p:spPr>
          <a:xfrm>
            <a:off x="0" y="2209804"/>
            <a:ext cx="2262878" cy="646331"/>
          </a:xfrm>
          <a:prstGeom prst="rect">
            <a:avLst/>
          </a:prstGeom>
        </p:spPr>
        <p:txBody>
          <a:bodyPr wrap="square">
            <a:spAutoFit/>
          </a:bodyPr>
          <a:lstStyle/>
          <a:p>
            <a:r>
              <a:rPr lang="es-ES" dirty="0" smtClean="0">
                <a:latin typeface="Times New Roman" pitchFamily="18" charset="0"/>
                <a:cs typeface="Times New Roman" pitchFamily="18" charset="0"/>
              </a:rPr>
              <a:t>La presión queda entonces:</a:t>
            </a:r>
            <a:endParaRPr lang="en-US" dirty="0">
              <a:latin typeface="Times New Roman" pitchFamily="18" charset="0"/>
              <a:cs typeface="Times New Roman" pitchFamily="18" charset="0"/>
            </a:endParaRPr>
          </a:p>
        </p:txBody>
      </p:sp>
      <p:pic>
        <p:nvPicPr>
          <p:cNvPr id="20" name="Picture 3"/>
          <p:cNvPicPr>
            <a:picLocks noChangeAspect="1" noChangeArrowheads="1"/>
          </p:cNvPicPr>
          <p:nvPr/>
        </p:nvPicPr>
        <p:blipFill>
          <a:blip r:embed="rId4"/>
          <a:srcRect l="4783" t="57350"/>
          <a:stretch>
            <a:fillRect/>
          </a:stretch>
        </p:blipFill>
        <p:spPr bwMode="auto">
          <a:xfrm>
            <a:off x="5030511" y="2212721"/>
            <a:ext cx="2527542" cy="678429"/>
          </a:xfrm>
          <a:prstGeom prst="rect">
            <a:avLst/>
          </a:prstGeom>
          <a:noFill/>
          <a:ln w="9525">
            <a:noFill/>
            <a:miter lim="800000"/>
            <a:headEnd/>
            <a:tailEnd/>
          </a:ln>
          <a:effectLst/>
        </p:spPr>
      </p:pic>
      <p:pic>
        <p:nvPicPr>
          <p:cNvPr id="11265" name="Picture 1"/>
          <p:cNvPicPr>
            <a:picLocks noChangeAspect="1" noChangeArrowheads="1"/>
          </p:cNvPicPr>
          <p:nvPr/>
        </p:nvPicPr>
        <p:blipFill>
          <a:blip r:embed="rId8"/>
          <a:srcRect/>
          <a:stretch>
            <a:fillRect/>
          </a:stretch>
        </p:blipFill>
        <p:spPr bwMode="auto">
          <a:xfrm>
            <a:off x="2775839" y="3904172"/>
            <a:ext cx="1276945" cy="361950"/>
          </a:xfrm>
          <a:prstGeom prst="rect">
            <a:avLst/>
          </a:prstGeom>
          <a:noFill/>
          <a:ln w="9525">
            <a:noFill/>
            <a:miter lim="800000"/>
            <a:headEnd/>
            <a:tailEnd/>
          </a:ln>
          <a:effectLst/>
        </p:spPr>
      </p:pic>
      <p:sp>
        <p:nvSpPr>
          <p:cNvPr id="21" name="Rectangle 20"/>
          <p:cNvSpPr/>
          <p:nvPr/>
        </p:nvSpPr>
        <p:spPr>
          <a:xfrm>
            <a:off x="-1" y="4184892"/>
            <a:ext cx="10023499" cy="1200329"/>
          </a:xfrm>
          <a:prstGeom prst="rect">
            <a:avLst/>
          </a:prstGeom>
        </p:spPr>
        <p:txBody>
          <a:bodyPr wrap="square">
            <a:spAutoFit/>
          </a:bodyPr>
          <a:lstStyle/>
          <a:p>
            <a:r>
              <a:rPr lang="es-ES" dirty="0" smtClean="0">
                <a:latin typeface="Times New Roman" pitchFamily="18" charset="0"/>
                <a:cs typeface="Times New Roman" pitchFamily="18" charset="0"/>
              </a:rPr>
              <a:t>Como tenemos muchas partículas moviéndose enteramente al azar (</a:t>
            </a:r>
            <a:r>
              <a:rPr lang="es-ES" b="1" i="1" dirty="0" smtClean="0">
                <a:latin typeface="Times New Roman" pitchFamily="18" charset="0"/>
                <a:cs typeface="Times New Roman" pitchFamily="18" charset="0"/>
              </a:rPr>
              <a:t>no existe una dirección preferencial</a:t>
            </a:r>
            <a:r>
              <a:rPr lang="es-ES" dirty="0" smtClean="0">
                <a:latin typeface="Times New Roman" pitchFamily="18" charset="0"/>
                <a:cs typeface="Times New Roman" pitchFamily="18" charset="0"/>
              </a:rPr>
              <a:t>), los valores promedio de </a:t>
            </a:r>
            <a:r>
              <a:rPr lang="es-ES" i="1" dirty="0" smtClean="0">
                <a:latin typeface="Times New Roman" pitchFamily="18" charset="0"/>
                <a:cs typeface="Times New Roman" pitchFamily="18" charset="0"/>
              </a:rPr>
              <a:t>v</a:t>
            </a:r>
            <a:r>
              <a:rPr lang="es-ES" baseline="30000" dirty="0" smtClean="0">
                <a:latin typeface="Times New Roman" pitchFamily="18" charset="0"/>
                <a:cs typeface="Times New Roman" pitchFamily="18" charset="0"/>
              </a:rPr>
              <a:t>2</a:t>
            </a:r>
            <a:r>
              <a:rPr lang="es-ES" i="1" baseline="-25000" dirty="0" smtClean="0">
                <a:latin typeface="Times New Roman" pitchFamily="18" charset="0"/>
                <a:cs typeface="Times New Roman" pitchFamily="18" charset="0"/>
              </a:rPr>
              <a:t>x</a:t>
            </a:r>
            <a:r>
              <a:rPr lang="es-ES" b="1" i="1" dirty="0" smtClean="0">
                <a:latin typeface="Times New Roman" pitchFamily="18" charset="0"/>
                <a:cs typeface="Times New Roman" pitchFamily="18" charset="0"/>
              </a:rPr>
              <a:t> , </a:t>
            </a:r>
            <a:r>
              <a:rPr lang="es-ES" i="1" dirty="0" smtClean="0">
                <a:latin typeface="Times New Roman" pitchFamily="18" charset="0"/>
                <a:cs typeface="Times New Roman" pitchFamily="18" charset="0"/>
              </a:rPr>
              <a:t>v</a:t>
            </a:r>
            <a:r>
              <a:rPr lang="es-ES" baseline="30000" dirty="0" smtClean="0">
                <a:latin typeface="Times New Roman" pitchFamily="18" charset="0"/>
                <a:cs typeface="Times New Roman" pitchFamily="18" charset="0"/>
              </a:rPr>
              <a:t>2</a:t>
            </a:r>
            <a:r>
              <a:rPr lang="es-ES" i="1" baseline="-25000" dirty="0" smtClean="0">
                <a:latin typeface="Times New Roman" pitchFamily="18" charset="0"/>
                <a:cs typeface="Times New Roman" pitchFamily="18" charset="0"/>
              </a:rPr>
              <a:t>y</a:t>
            </a:r>
            <a:r>
              <a:rPr lang="es-ES" b="1" i="1" dirty="0" smtClean="0">
                <a:latin typeface="Times New Roman" pitchFamily="18" charset="0"/>
                <a:cs typeface="Times New Roman" pitchFamily="18" charset="0"/>
              </a:rPr>
              <a:t>  </a:t>
            </a:r>
            <a:r>
              <a:rPr lang="es-ES" dirty="0" smtClean="0">
                <a:latin typeface="Times New Roman" pitchFamily="18" charset="0"/>
                <a:cs typeface="Times New Roman" pitchFamily="18" charset="0"/>
              </a:rPr>
              <a:t>y</a:t>
            </a:r>
            <a:r>
              <a:rPr lang="es-ES" b="1" i="1" dirty="0" smtClean="0">
                <a:latin typeface="Times New Roman" pitchFamily="18" charset="0"/>
                <a:cs typeface="Times New Roman" pitchFamily="18" charset="0"/>
              </a:rPr>
              <a:t> </a:t>
            </a:r>
            <a:r>
              <a:rPr lang="es-ES" i="1" dirty="0" smtClean="0">
                <a:latin typeface="Times New Roman" pitchFamily="18" charset="0"/>
                <a:cs typeface="Times New Roman" pitchFamily="18" charset="0"/>
              </a:rPr>
              <a:t>v</a:t>
            </a:r>
            <a:r>
              <a:rPr lang="es-ES" baseline="30000" dirty="0" smtClean="0">
                <a:latin typeface="Times New Roman" pitchFamily="18" charset="0"/>
                <a:cs typeface="Times New Roman" pitchFamily="18" charset="0"/>
              </a:rPr>
              <a:t>2</a:t>
            </a:r>
            <a:r>
              <a:rPr lang="es-ES" i="1" baseline="-25000" dirty="0" smtClean="0">
                <a:latin typeface="Times New Roman" pitchFamily="18" charset="0"/>
                <a:cs typeface="Times New Roman" pitchFamily="18" charset="0"/>
              </a:rPr>
              <a:t>z</a:t>
            </a:r>
            <a:r>
              <a:rPr lang="es-ES" b="1" i="1" dirty="0" smtClean="0">
                <a:latin typeface="Times New Roman" pitchFamily="18" charset="0"/>
                <a:cs typeface="Times New Roman" pitchFamily="18" charset="0"/>
              </a:rPr>
              <a:t>  son iguales, </a:t>
            </a:r>
          </a:p>
          <a:p>
            <a:r>
              <a:rPr lang="es-ES" b="1" i="1" dirty="0" smtClean="0">
                <a:latin typeface="Times New Roman" pitchFamily="18" charset="0"/>
                <a:cs typeface="Times New Roman" pitchFamily="18" charset="0"/>
              </a:rPr>
              <a:t>y el valor de cada una es exactamente un </a:t>
            </a:r>
            <a:r>
              <a:rPr lang="es-ES" dirty="0" smtClean="0">
                <a:latin typeface="Times New Roman" pitchFamily="18" charset="0"/>
                <a:cs typeface="Times New Roman" pitchFamily="18" charset="0"/>
              </a:rPr>
              <a:t>tercio del valor promedio de </a:t>
            </a:r>
            <a:r>
              <a:rPr lang="es-ES" b="1" i="1" dirty="0" smtClean="0">
                <a:latin typeface="Times New Roman" pitchFamily="18" charset="0"/>
                <a:cs typeface="Times New Roman" pitchFamily="18" charset="0"/>
              </a:rPr>
              <a:t>v</a:t>
            </a:r>
            <a:r>
              <a:rPr lang="es-ES" baseline="30000" dirty="0" smtClean="0">
                <a:latin typeface="Times New Roman" pitchFamily="18" charset="0"/>
                <a:cs typeface="Times New Roman" pitchFamily="18" charset="0"/>
              </a:rPr>
              <a:t>2</a:t>
            </a:r>
            <a:r>
              <a:rPr lang="es-ES" b="1" i="1" dirty="0" smtClean="0">
                <a:latin typeface="Times New Roman" pitchFamily="18" charset="0"/>
                <a:cs typeface="Times New Roman" pitchFamily="18" charset="0"/>
              </a:rPr>
              <a:t>. </a:t>
            </a:r>
          </a:p>
          <a:p>
            <a:r>
              <a:rPr lang="es-ES" dirty="0" smtClean="0">
                <a:latin typeface="Times New Roman" pitchFamily="18" charset="0"/>
                <a:cs typeface="Times New Roman" pitchFamily="18" charset="0"/>
              </a:rPr>
              <a:t>De modo que</a:t>
            </a:r>
            <a:endParaRPr lang="en-US" dirty="0">
              <a:latin typeface="Times New Roman" pitchFamily="18" charset="0"/>
              <a:cs typeface="Times New Roman" pitchFamily="18" charset="0"/>
            </a:endParaRPr>
          </a:p>
        </p:txBody>
      </p:sp>
      <p:graphicFrame>
        <p:nvGraphicFramePr>
          <p:cNvPr id="22" name="Object 21"/>
          <p:cNvGraphicFramePr>
            <a:graphicFrameLocks noChangeAspect="1"/>
          </p:cNvGraphicFramePr>
          <p:nvPr/>
        </p:nvGraphicFramePr>
        <p:xfrm>
          <a:off x="7753683" y="4802351"/>
          <a:ext cx="1265110" cy="802889"/>
        </p:xfrm>
        <a:graphic>
          <a:graphicData uri="http://schemas.openxmlformats.org/presentationml/2006/ole">
            <mc:AlternateContent xmlns:mc="http://schemas.openxmlformats.org/markup-compatibility/2006">
              <mc:Choice xmlns:v="urn:schemas-microsoft-com:vml" Requires="v">
                <p:oleObj spid="_x0000_s11267" name="Equation" r:id="rId9" imgW="787320" imgH="393480" progId="Equation.DSMT4">
                  <p:embed/>
                </p:oleObj>
              </mc:Choice>
              <mc:Fallback>
                <p:oleObj name="Equation" r:id="rId9" imgW="787320" imgH="393480" progId="Equation.DSMT4">
                  <p:embed/>
                  <p:pic>
                    <p:nvPicPr>
                      <p:cNvPr id="0"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53683" y="4802351"/>
                        <a:ext cx="1265110" cy="8028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ox(in)">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linds(horizont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099"/>
                                        </p:tgtEl>
                                        <p:attrNameLst>
                                          <p:attrName>style.visibility</p:attrName>
                                        </p:attrNameLst>
                                      </p:cBhvr>
                                      <p:to>
                                        <p:strVal val="visible"/>
                                      </p:to>
                                    </p:set>
                                    <p:animEffect transition="in" filter="box(in)">
                                      <p:cBhvr>
                                        <p:cTn id="37" dur="500"/>
                                        <p:tgtEl>
                                          <p:spTgt spid="409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ox(in)">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xEl>
                                              <p:pRg st="0" end="0"/>
                                            </p:txEl>
                                          </p:spTgt>
                                        </p:tgtEl>
                                        <p:attrNameLst>
                                          <p:attrName>style.visibility</p:attrName>
                                        </p:attrNameLst>
                                      </p:cBhvr>
                                      <p:to>
                                        <p:strVal val="visible"/>
                                      </p:to>
                                    </p:set>
                                    <p:animEffect transition="in" filter="blinds(horizontal)">
                                      <p:cBhvr>
                                        <p:cTn id="47" dur="500"/>
                                        <p:tgtEl>
                                          <p:spTgt spid="1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
                                            <p:txEl>
                                              <p:pRg st="1" end="1"/>
                                            </p:txEl>
                                          </p:spTgt>
                                        </p:tgtEl>
                                        <p:attrNameLst>
                                          <p:attrName>style.visibility</p:attrName>
                                        </p:attrNameLst>
                                      </p:cBhvr>
                                      <p:to>
                                        <p:strVal val="visible"/>
                                      </p:to>
                                    </p:set>
                                    <p:animEffect transition="in" filter="blinds(horizontal)">
                                      <p:cBhvr>
                                        <p:cTn id="52" dur="500"/>
                                        <p:tgtEl>
                                          <p:spTgt spid="14">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xEl>
                                              <p:pRg st="2" end="2"/>
                                            </p:txEl>
                                          </p:spTgt>
                                        </p:tgtEl>
                                        <p:attrNameLst>
                                          <p:attrName>style.visibility</p:attrName>
                                        </p:attrNameLst>
                                      </p:cBhvr>
                                      <p:to>
                                        <p:strVal val="visible"/>
                                      </p:to>
                                    </p:set>
                                    <p:animEffect transition="in" filter="blinds(horizontal)">
                                      <p:cBhvr>
                                        <p:cTn id="57" dur="500"/>
                                        <p:tgtEl>
                                          <p:spTgt spid="14">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100"/>
                                        </p:tgtEl>
                                        <p:attrNameLst>
                                          <p:attrName>style.visibility</p:attrName>
                                        </p:attrNameLst>
                                      </p:cBhvr>
                                      <p:to>
                                        <p:strVal val="visible"/>
                                      </p:to>
                                    </p:set>
                                    <p:animEffect transition="in" filter="box(in)">
                                      <p:cBhvr>
                                        <p:cTn id="62" dur="500"/>
                                        <p:tgtEl>
                                          <p:spTgt spid="4100"/>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101"/>
                                        </p:tgtEl>
                                        <p:attrNameLst>
                                          <p:attrName>style.visibility</p:attrName>
                                        </p:attrNameLst>
                                      </p:cBhvr>
                                      <p:to>
                                        <p:strVal val="visible"/>
                                      </p:to>
                                    </p:set>
                                    <p:animEffect transition="in" filter="box(in)">
                                      <p:cBhvr>
                                        <p:cTn id="67" dur="500"/>
                                        <p:tgtEl>
                                          <p:spTgt spid="4101"/>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linds(horizont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11265"/>
                                        </p:tgtEl>
                                        <p:attrNameLst>
                                          <p:attrName>style.visibility</p:attrName>
                                        </p:attrNameLst>
                                      </p:cBhvr>
                                      <p:to>
                                        <p:strVal val="visible"/>
                                      </p:to>
                                    </p:set>
                                    <p:animEffect transition="in" filter="box(in)">
                                      <p:cBhvr>
                                        <p:cTn id="77" dur="500"/>
                                        <p:tgtEl>
                                          <p:spTgt spid="11265"/>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1">
                                            <p:txEl>
                                              <p:pRg st="0" end="0"/>
                                            </p:txEl>
                                          </p:spTgt>
                                        </p:tgtEl>
                                        <p:attrNameLst>
                                          <p:attrName>style.visibility</p:attrName>
                                        </p:attrNameLst>
                                      </p:cBhvr>
                                      <p:to>
                                        <p:strVal val="visible"/>
                                      </p:to>
                                    </p:set>
                                    <p:animEffect transition="in" filter="blinds(horizontal)">
                                      <p:cBhvr>
                                        <p:cTn id="82" dur="500"/>
                                        <p:tgtEl>
                                          <p:spTgt spid="21">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1">
                                            <p:txEl>
                                              <p:pRg st="1" end="1"/>
                                            </p:txEl>
                                          </p:spTgt>
                                        </p:tgtEl>
                                        <p:attrNameLst>
                                          <p:attrName>style.visibility</p:attrName>
                                        </p:attrNameLst>
                                      </p:cBhvr>
                                      <p:to>
                                        <p:strVal val="visible"/>
                                      </p:to>
                                    </p:set>
                                    <p:animEffect transition="in" filter="blinds(horizontal)">
                                      <p:cBhvr>
                                        <p:cTn id="87" dur="500"/>
                                        <p:tgtEl>
                                          <p:spTgt spid="21">
                                            <p:txEl>
                                              <p:pRg st="1" end="1"/>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21">
                                            <p:txEl>
                                              <p:pRg st="2" end="2"/>
                                            </p:txEl>
                                          </p:spTgt>
                                        </p:tgtEl>
                                        <p:attrNameLst>
                                          <p:attrName>style.visibility</p:attrName>
                                        </p:attrNameLst>
                                      </p:cBhvr>
                                      <p:to>
                                        <p:strVal val="visible"/>
                                      </p:to>
                                    </p:set>
                                    <p:animEffect transition="in" filter="blinds(horizontal)">
                                      <p:cBhvr>
                                        <p:cTn id="92" dur="500"/>
                                        <p:tgtEl>
                                          <p:spTgt spid="21">
                                            <p:txEl>
                                              <p:pRg st="2" end="2"/>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102"/>
                                        </p:tgtEl>
                                        <p:attrNameLst>
                                          <p:attrName>style.visibility</p:attrName>
                                        </p:attrNameLst>
                                      </p:cBhvr>
                                      <p:to>
                                        <p:strVal val="visible"/>
                                      </p:to>
                                    </p:set>
                                    <p:animEffect transition="in" filter="box(in)">
                                      <p:cBhvr>
                                        <p:cTn id="97" dur="500"/>
                                        <p:tgtEl>
                                          <p:spTgt spid="4102"/>
                                        </p:tgtEl>
                                      </p:cBhvr>
                                    </p:animEffect>
                                  </p:childTnLst>
                                </p:cTn>
                              </p:par>
                            </p:childTnLst>
                          </p:cTn>
                        </p:par>
                      </p:childTnLst>
                    </p:cTn>
                  </p:par>
                  <p:par>
                    <p:cTn id="98" fill="hold">
                      <p:stCondLst>
                        <p:cond delay="indefinite"/>
                      </p:stCondLst>
                      <p:childTnLst>
                        <p:par>
                          <p:cTn id="99" fill="hold">
                            <p:stCondLst>
                              <p:cond delay="0"/>
                            </p:stCondLst>
                            <p:childTnLst>
                              <p:par>
                                <p:cTn id="100" presetID="26" presetClass="emph" presetSubtype="0" fill="hold" nodeType="clickEffect">
                                  <p:stCondLst>
                                    <p:cond delay="0"/>
                                  </p:stCondLst>
                                  <p:childTnLst>
                                    <p:animEffect transition="out" filter="fade">
                                      <p:cBhvr>
                                        <p:cTn id="101" dur="500" tmFilter="0, 0; .2, .5; .8, .5; 1, 0"/>
                                        <p:tgtEl>
                                          <p:spTgt spid="4102"/>
                                        </p:tgtEl>
                                      </p:cBhvr>
                                    </p:animEffect>
                                    <p:animScale>
                                      <p:cBhvr>
                                        <p:cTn id="102" dur="250" autoRev="1" fill="hold"/>
                                        <p:tgtEl>
                                          <p:spTgt spid="4102"/>
                                        </p:tgtEl>
                                      </p:cBhvr>
                                      <p:by x="105000" y="105000"/>
                                    </p:animScale>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nodeType="clickEffect">
                                  <p:stCondLst>
                                    <p:cond delay="0"/>
                                  </p:stCondLst>
                                  <p:childTnLst>
                                    <p:set>
                                      <p:cBhvr>
                                        <p:cTn id="106" dur="1" fill="hold">
                                          <p:stCondLst>
                                            <p:cond delay="0"/>
                                          </p:stCondLst>
                                        </p:cTn>
                                        <p:tgtEl>
                                          <p:spTgt spid="22"/>
                                        </p:tgtEl>
                                        <p:attrNameLst>
                                          <p:attrName>style.visibility</p:attrName>
                                        </p:attrNameLst>
                                      </p:cBhvr>
                                      <p:to>
                                        <p:strVal val="visible"/>
                                      </p:to>
                                    </p:set>
                                    <p:animEffect transition="in" filter="checkerboard(across)">
                                      <p:cBhvr>
                                        <p:cTn id="107" dur="500"/>
                                        <p:tgtEl>
                                          <p:spTgt spid="22"/>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19">
                                            <p:txEl>
                                              <p:pRg st="0" end="0"/>
                                            </p:txEl>
                                          </p:spTgt>
                                        </p:tgtEl>
                                        <p:attrNameLst>
                                          <p:attrName>style.visibility</p:attrName>
                                        </p:attrNameLst>
                                      </p:cBhvr>
                                      <p:to>
                                        <p:strVal val="visible"/>
                                      </p:to>
                                    </p:set>
                                    <p:animEffect transition="in" filter="blinds(horizontal)">
                                      <p:cBhvr>
                                        <p:cTn id="112" dur="500"/>
                                        <p:tgtEl>
                                          <p:spTgt spid="19">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19">
                                            <p:txEl>
                                              <p:pRg st="1" end="1"/>
                                            </p:txEl>
                                          </p:spTgt>
                                        </p:tgtEl>
                                        <p:attrNameLst>
                                          <p:attrName>style.visibility</p:attrName>
                                        </p:attrNameLst>
                                      </p:cBhvr>
                                      <p:to>
                                        <p:strVal val="visible"/>
                                      </p:to>
                                    </p:set>
                                    <p:animEffect transition="in" filter="blinds(horizontal)">
                                      <p:cBhvr>
                                        <p:cTn id="117" dur="500"/>
                                        <p:tgtEl>
                                          <p:spTgt spid="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build="p"/>
      <p:bldP spid="17" grpId="0"/>
      <p:bldP spid="19" grpId="0" build="p"/>
      <p:bldP spid="16" grpId="0"/>
      <p:bldP spid="18" grpId="0"/>
      <p:bldP spid="2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93797"/>
            <a:ext cx="5200650" cy="923330"/>
          </a:xfrm>
          <a:prstGeom prst="rect">
            <a:avLst/>
          </a:prstGeom>
        </p:spPr>
        <p:txBody>
          <a:bodyPr wrap="square">
            <a:spAutoFit/>
          </a:bodyPr>
          <a:lstStyle/>
          <a:p>
            <a:r>
              <a:rPr lang="es-ES" dirty="0" smtClean="0"/>
              <a:t>La raíz cuadrada de &lt;</a:t>
            </a:r>
            <a:r>
              <a:rPr lang="es-ES" i="1" dirty="0" smtClean="0"/>
              <a:t>v</a:t>
            </a:r>
            <a:r>
              <a:rPr lang="es-ES" baseline="30000" dirty="0" smtClean="0"/>
              <a:t>2</a:t>
            </a:r>
            <a:r>
              <a:rPr lang="es-ES" i="1" dirty="0" smtClean="0"/>
              <a:t>&gt;</a:t>
            </a:r>
            <a:r>
              <a:rPr lang="es-ES" b="1" i="1" dirty="0" smtClean="0"/>
              <a:t> </a:t>
            </a:r>
            <a:r>
              <a:rPr lang="es-ES" dirty="0" smtClean="0"/>
              <a:t>se llama </a:t>
            </a:r>
            <a:r>
              <a:rPr lang="es-ES" b="1" i="1" dirty="0" smtClean="0">
                <a:solidFill>
                  <a:srgbClr val="FF0000"/>
                </a:solidFill>
              </a:rPr>
              <a:t>velocidad media cuadrática</a:t>
            </a:r>
          </a:p>
          <a:p>
            <a:r>
              <a:rPr lang="es-ES" dirty="0" smtClean="0"/>
              <a:t>de las moléculas (</a:t>
            </a:r>
            <a:r>
              <a:rPr lang="es-ES" dirty="0" err="1" smtClean="0"/>
              <a:t>rms</a:t>
            </a:r>
            <a:r>
              <a:rPr lang="es-ES" dirty="0" smtClean="0"/>
              <a:t>, de </a:t>
            </a:r>
            <a:r>
              <a:rPr lang="es-ES" i="1" dirty="0" err="1" smtClean="0"/>
              <a:t>root</a:t>
            </a:r>
            <a:r>
              <a:rPr lang="es-ES" i="1" dirty="0" smtClean="0"/>
              <a:t>-mean-</a:t>
            </a:r>
            <a:r>
              <a:rPr lang="es-ES" i="1" dirty="0" err="1" smtClean="0"/>
              <a:t>square</a:t>
            </a:r>
            <a:r>
              <a:rPr lang="es-ES" i="1" dirty="0" smtClean="0"/>
              <a:t>)</a:t>
            </a:r>
            <a:endParaRPr lang="en-US" dirty="0"/>
          </a:p>
        </p:txBody>
      </p:sp>
      <p:pic>
        <p:nvPicPr>
          <p:cNvPr id="2052" name="Picture 4"/>
          <p:cNvPicPr>
            <a:picLocks noChangeAspect="1" noChangeArrowheads="1"/>
          </p:cNvPicPr>
          <p:nvPr/>
        </p:nvPicPr>
        <p:blipFill>
          <a:blip r:embed="rId2"/>
          <a:srcRect l="47098"/>
          <a:stretch>
            <a:fillRect/>
          </a:stretch>
        </p:blipFill>
        <p:spPr bwMode="auto">
          <a:xfrm>
            <a:off x="6890720" y="979984"/>
            <a:ext cx="1895568" cy="723900"/>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5397672" y="586333"/>
            <a:ext cx="4234815" cy="3566974"/>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a:duotone>
              <a:schemeClr val="accent5">
                <a:shade val="45000"/>
                <a:satMod val="135000"/>
              </a:schemeClr>
              <a:prstClr val="white"/>
            </a:duotone>
          </a:blip>
          <a:srcRect b="58908"/>
          <a:stretch>
            <a:fillRect/>
          </a:stretch>
        </p:blipFill>
        <p:spPr bwMode="auto">
          <a:xfrm>
            <a:off x="0" y="2990866"/>
            <a:ext cx="5463778" cy="1483413"/>
          </a:xfrm>
          <a:prstGeom prst="rect">
            <a:avLst/>
          </a:prstGeom>
          <a:noFill/>
          <a:ln w="9525">
            <a:noFill/>
            <a:miter lim="800000"/>
            <a:headEnd/>
            <a:tailEnd/>
          </a:ln>
          <a:effectLst/>
        </p:spPr>
      </p:pic>
      <p:sp>
        <p:nvSpPr>
          <p:cNvPr id="6" name="Rectangle 5"/>
          <p:cNvSpPr/>
          <p:nvPr/>
        </p:nvSpPr>
        <p:spPr>
          <a:xfrm>
            <a:off x="0" y="1517751"/>
            <a:ext cx="5200650" cy="1477328"/>
          </a:xfrm>
          <a:prstGeom prst="rect">
            <a:avLst/>
          </a:prstGeom>
        </p:spPr>
        <p:txBody>
          <a:bodyPr wrap="square">
            <a:spAutoFit/>
          </a:bodyPr>
          <a:lstStyle/>
          <a:p>
            <a:r>
              <a:rPr lang="es-ES" dirty="0" smtClean="0"/>
              <a:t>y e</a:t>
            </a:r>
            <a:r>
              <a:rPr lang="es-ES" i="1" dirty="0" smtClean="0"/>
              <a:t>s </a:t>
            </a:r>
            <a:r>
              <a:rPr lang="es-ES" dirty="0" smtClean="0"/>
              <a:t>una clase de velocidad molecular promedio. </a:t>
            </a:r>
          </a:p>
          <a:p>
            <a:r>
              <a:rPr lang="es-ES" dirty="0" smtClean="0"/>
              <a:t>Usando la ecuación de la presión, podemos calcular la velocidad media cuadrática partiendo de los valores medidos de la presión y de la densidad del gas. </a:t>
            </a:r>
          </a:p>
          <a:p>
            <a:r>
              <a:rPr lang="es-ES" dirty="0" smtClean="0"/>
              <a:t>Entonces</a:t>
            </a:r>
            <a:endParaRPr lang="en-US" dirty="0"/>
          </a:p>
        </p:txBody>
      </p:sp>
      <p:pic>
        <p:nvPicPr>
          <p:cNvPr id="7" name="Picture 6"/>
          <p:cNvPicPr>
            <a:picLocks noChangeAspect="1" noChangeArrowheads="1"/>
          </p:cNvPicPr>
          <p:nvPr/>
        </p:nvPicPr>
        <p:blipFill>
          <a:blip r:embed="rId4">
            <a:duotone>
              <a:schemeClr val="accent2">
                <a:shade val="45000"/>
                <a:satMod val="135000"/>
              </a:schemeClr>
              <a:prstClr val="white"/>
            </a:duotone>
          </a:blip>
          <a:srcRect l="14306" t="57784" r="66041" b="22031"/>
          <a:stretch>
            <a:fillRect/>
          </a:stretch>
        </p:blipFill>
        <p:spPr bwMode="auto">
          <a:xfrm>
            <a:off x="4301800" y="821532"/>
            <a:ext cx="1073795" cy="728663"/>
          </a:xfrm>
          <a:prstGeom prst="rect">
            <a:avLst/>
          </a:prstGeom>
          <a:noFill/>
          <a:ln w="9525">
            <a:noFill/>
            <a:miter lim="800000"/>
            <a:headEnd/>
            <a:tailEnd/>
          </a:ln>
          <a:effectLst/>
        </p:spPr>
      </p:pic>
      <p:sp>
        <p:nvSpPr>
          <p:cNvPr id="9" name="TextBox 8"/>
          <p:cNvSpPr txBox="1"/>
          <p:nvPr/>
        </p:nvSpPr>
        <p:spPr>
          <a:xfrm>
            <a:off x="249541" y="4390516"/>
            <a:ext cx="3400867" cy="369332"/>
          </a:xfrm>
          <a:prstGeom prst="rect">
            <a:avLst/>
          </a:prstGeom>
          <a:noFill/>
        </p:spPr>
        <p:txBody>
          <a:bodyPr wrap="none" rtlCol="0">
            <a:spAutoFit/>
          </a:bodyPr>
          <a:lstStyle/>
          <a:p>
            <a:r>
              <a:rPr lang="es-UY" dirty="0" smtClean="0">
                <a:solidFill>
                  <a:srgbClr val="0070C0"/>
                </a:solidFill>
              </a:rPr>
              <a:t>Verificar este valor de la densidad.</a:t>
            </a:r>
            <a:endParaRPr lang="en-US" dirty="0">
              <a:solidFill>
                <a:srgbClr val="0070C0"/>
              </a:solidFill>
            </a:endParaRPr>
          </a:p>
        </p:txBody>
      </p:sp>
      <p:pic>
        <p:nvPicPr>
          <p:cNvPr id="10" name="Picture 6"/>
          <p:cNvPicPr>
            <a:picLocks noChangeAspect="1" noChangeArrowheads="1"/>
          </p:cNvPicPr>
          <p:nvPr/>
        </p:nvPicPr>
        <p:blipFill>
          <a:blip r:embed="rId4">
            <a:duotone>
              <a:schemeClr val="accent5">
                <a:shade val="45000"/>
                <a:satMod val="135000"/>
              </a:schemeClr>
              <a:prstClr val="white"/>
            </a:duotone>
          </a:blip>
          <a:srcRect t="45346" r="10421" b="21768"/>
          <a:stretch>
            <a:fillRect/>
          </a:stretch>
        </p:blipFill>
        <p:spPr bwMode="auto">
          <a:xfrm>
            <a:off x="0" y="4774424"/>
            <a:ext cx="4894396" cy="118717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linds(horizont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linds(horizontal)">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054"/>
                                        </p:tgtEl>
                                        <p:attrNameLst>
                                          <p:attrName>style.visibility</p:attrName>
                                        </p:attrNameLst>
                                      </p:cBhvr>
                                      <p:to>
                                        <p:strVal val="visible"/>
                                      </p:to>
                                    </p:set>
                                    <p:animEffect transition="in" filter="box(in)">
                                      <p:cBhvr>
                                        <p:cTn id="27" dur="500"/>
                                        <p:tgtEl>
                                          <p:spTgt spid="205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ox(i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2053"/>
                                        </p:tgtEl>
                                        <p:attrNameLst>
                                          <p:attrName>style.visibility</p:attrName>
                                        </p:attrNameLst>
                                      </p:cBhvr>
                                      <p:to>
                                        <p:strVal val="visible"/>
                                      </p:to>
                                    </p:set>
                                    <p:animEffect transition="in" filter="checkerboard(across)">
                                      <p:cBhvr>
                                        <p:cTn id="42"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1344" y="1085147"/>
            <a:ext cx="5314077" cy="5586145"/>
          </a:xfrm>
          <a:prstGeom prst="rect">
            <a:avLst/>
          </a:prstGeom>
        </p:spPr>
        <p:txBody>
          <a:bodyPr wrap="square">
            <a:spAutoFit/>
          </a:bodyPr>
          <a:lstStyle/>
          <a:p>
            <a:r>
              <a:rPr lang="es-UY" sz="1700" dirty="0" smtClean="0">
                <a:latin typeface="Times New Roman" pitchFamily="18" charset="0"/>
                <a:cs typeface="Times New Roman" pitchFamily="18" charset="0"/>
              </a:rPr>
              <a:t>La tabla 1 da los resultados de cálculos similares para algunos gases a la temperatura ambiente. </a:t>
            </a:r>
          </a:p>
          <a:p>
            <a:endParaRPr lang="es-UY" sz="17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Resulta que estas velocidades moleculares son aproximadamente del mismo orden que la </a:t>
            </a:r>
            <a:r>
              <a:rPr lang="es-UY" sz="1700" b="1" dirty="0" smtClean="0">
                <a:latin typeface="Times New Roman" pitchFamily="18" charset="0"/>
                <a:cs typeface="Times New Roman" pitchFamily="18" charset="0"/>
              </a:rPr>
              <a:t>velocidad del sonido </a:t>
            </a:r>
            <a:r>
              <a:rPr lang="es-UY" sz="1700" dirty="0" smtClean="0">
                <a:latin typeface="Times New Roman" pitchFamily="18" charset="0"/>
                <a:cs typeface="Times New Roman" pitchFamily="18" charset="0"/>
              </a:rPr>
              <a:t>a la misma temperatura. </a:t>
            </a:r>
          </a:p>
          <a:p>
            <a:endParaRPr lang="es-UY" sz="17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Por ejemplo, </a:t>
            </a:r>
          </a:p>
          <a:p>
            <a:pPr>
              <a:buFont typeface="Arial" pitchFamily="34" charset="0"/>
              <a:buChar char="•"/>
            </a:pPr>
            <a:r>
              <a:rPr lang="es-UY" sz="1700" dirty="0" smtClean="0">
                <a:latin typeface="Times New Roman" pitchFamily="18" charset="0"/>
                <a:cs typeface="Times New Roman" pitchFamily="18" charset="0"/>
              </a:rPr>
              <a:t> en aire a 0°C, </a:t>
            </a:r>
            <a:r>
              <a:rPr lang="es-UY" sz="1700" dirty="0" err="1" smtClean="0">
                <a:latin typeface="Times New Roman" pitchFamily="18" charset="0"/>
                <a:cs typeface="Times New Roman" pitchFamily="18" charset="0"/>
              </a:rPr>
              <a:t>v</a:t>
            </a:r>
            <a:r>
              <a:rPr lang="es-UY" sz="1700" baseline="-25000" dirty="0" err="1" smtClean="0">
                <a:latin typeface="Times New Roman" pitchFamily="18" charset="0"/>
                <a:cs typeface="Times New Roman" pitchFamily="18" charset="0"/>
              </a:rPr>
              <a:t>rms</a:t>
            </a:r>
            <a:r>
              <a:rPr lang="es-UY" sz="1700" dirty="0" smtClean="0">
                <a:latin typeface="Times New Roman" pitchFamily="18" charset="0"/>
                <a:cs typeface="Times New Roman" pitchFamily="18" charset="0"/>
              </a:rPr>
              <a:t> = 485 m/s y la velocidad del sonido es 331 m/s;</a:t>
            </a:r>
          </a:p>
          <a:p>
            <a:pPr>
              <a:buFont typeface="Arial" pitchFamily="34" charset="0"/>
              <a:buChar char="•"/>
            </a:pPr>
            <a:r>
              <a:rPr lang="es-UY" sz="1700" dirty="0" smtClean="0">
                <a:latin typeface="Times New Roman" pitchFamily="18" charset="0"/>
                <a:cs typeface="Times New Roman" pitchFamily="18" charset="0"/>
              </a:rPr>
              <a:t> en el hidrogeno </a:t>
            </a:r>
            <a:r>
              <a:rPr lang="es-UY" sz="1700" dirty="0" err="1" smtClean="0">
                <a:latin typeface="Times New Roman" pitchFamily="18" charset="0"/>
                <a:cs typeface="Times New Roman" pitchFamily="18" charset="0"/>
              </a:rPr>
              <a:t>v</a:t>
            </a:r>
            <a:r>
              <a:rPr lang="es-UY" sz="1700" baseline="-25000" dirty="0" err="1" smtClean="0">
                <a:latin typeface="Times New Roman" pitchFamily="18" charset="0"/>
                <a:cs typeface="Times New Roman" pitchFamily="18" charset="0"/>
              </a:rPr>
              <a:t>rms</a:t>
            </a:r>
            <a:r>
              <a:rPr lang="es-UY" sz="1700" baseline="-25000" dirty="0" smtClean="0">
                <a:latin typeface="Times New Roman" pitchFamily="18" charset="0"/>
                <a:cs typeface="Times New Roman" pitchFamily="18" charset="0"/>
              </a:rPr>
              <a:t> </a:t>
            </a:r>
            <a:r>
              <a:rPr lang="es-UY" sz="1700" dirty="0" smtClean="0">
                <a:latin typeface="Times New Roman" pitchFamily="18" charset="0"/>
                <a:cs typeface="Times New Roman" pitchFamily="18" charset="0"/>
              </a:rPr>
              <a:t>= 1838 m/s y el sonido viaja a 1286 m/s. </a:t>
            </a:r>
          </a:p>
          <a:p>
            <a:endParaRPr lang="es-UY" sz="1700" dirty="0" smtClean="0">
              <a:latin typeface="Times New Roman" pitchFamily="18" charset="0"/>
              <a:cs typeface="Times New Roman" pitchFamily="18" charset="0"/>
            </a:endParaRPr>
          </a:p>
          <a:p>
            <a:r>
              <a:rPr lang="es-UY" sz="1700" dirty="0" smtClean="0">
                <a:latin typeface="Times New Roman" pitchFamily="18" charset="0"/>
                <a:cs typeface="Times New Roman" pitchFamily="18" charset="0"/>
              </a:rPr>
              <a:t>Estos resultados son de esperarse en términos de nuestro modelo de un gas; </a:t>
            </a:r>
          </a:p>
          <a:p>
            <a:r>
              <a:rPr lang="es-UY" sz="1700" dirty="0" smtClean="0">
                <a:latin typeface="Times New Roman" pitchFamily="18" charset="0"/>
                <a:cs typeface="Times New Roman" pitchFamily="18" charset="0"/>
              </a:rPr>
              <a:t>la energía de la onda sonora es transportada como energía cinética de una molécula a la siguiente con la cual choca. </a:t>
            </a:r>
          </a:p>
          <a:p>
            <a:r>
              <a:rPr lang="es-UY" sz="1700" dirty="0" smtClean="0">
                <a:latin typeface="Times New Roman" pitchFamily="18" charset="0"/>
                <a:cs typeface="Times New Roman" pitchFamily="18" charset="0"/>
              </a:rPr>
              <a:t>Por lo tanto, deberíamos de esperar que las ondas sonoras se propaguen con una velocidad que es aproximadamente la misma que la velocidad característica del movimiento molecular, que es, de hecho, lo que observamos.</a:t>
            </a:r>
            <a:endParaRPr lang="es-UY" sz="1700" dirty="0">
              <a:latin typeface="Times New Roman" pitchFamily="18" charset="0"/>
              <a:cs typeface="Times New Roman" pitchFamily="18" charset="0"/>
            </a:endParaRPr>
          </a:p>
        </p:txBody>
      </p:sp>
      <p:sp>
        <p:nvSpPr>
          <p:cNvPr id="10" name="TextBox 9"/>
          <p:cNvSpPr txBox="1"/>
          <p:nvPr/>
        </p:nvSpPr>
        <p:spPr>
          <a:xfrm>
            <a:off x="0" y="656134"/>
            <a:ext cx="8090292" cy="400110"/>
          </a:xfrm>
          <a:prstGeom prst="rect">
            <a:avLst/>
          </a:prstGeom>
          <a:noFill/>
        </p:spPr>
        <p:txBody>
          <a:bodyPr wrap="none" rtlCol="0">
            <a:spAutoFit/>
          </a:bodyPr>
          <a:lstStyle/>
          <a:p>
            <a:r>
              <a:rPr lang="es-ES" sz="2000" b="1" dirty="0" smtClean="0">
                <a:latin typeface="Arial" pitchFamily="34" charset="0"/>
                <a:ea typeface="Times New Roman" pitchFamily="18" charset="0"/>
                <a:cs typeface="Arial" pitchFamily="34" charset="0"/>
              </a:rPr>
              <a:t>► </a:t>
            </a:r>
            <a:r>
              <a:rPr lang="es-UY" sz="2000" b="1" i="1" dirty="0" smtClean="0"/>
              <a:t>La velocidad cuadrática media y la velocidad de propagación del sonido</a:t>
            </a:r>
            <a:endParaRPr lang="en-US" sz="2000" b="1" i="1" dirty="0"/>
          </a:p>
        </p:txBody>
      </p:sp>
      <p:pic>
        <p:nvPicPr>
          <p:cNvPr id="5124" name="Picture 4"/>
          <p:cNvPicPr>
            <a:picLocks noChangeAspect="1" noChangeArrowheads="1"/>
          </p:cNvPicPr>
          <p:nvPr/>
        </p:nvPicPr>
        <p:blipFill>
          <a:blip r:embed="rId2">
            <a:duotone>
              <a:schemeClr val="accent5">
                <a:shade val="45000"/>
                <a:satMod val="135000"/>
              </a:schemeClr>
              <a:prstClr val="white"/>
            </a:duotone>
          </a:blip>
          <a:srcRect l="2078" b="74773"/>
          <a:stretch>
            <a:fillRect/>
          </a:stretch>
        </p:blipFill>
        <p:spPr bwMode="auto">
          <a:xfrm>
            <a:off x="5076825" y="1166634"/>
            <a:ext cx="4829175" cy="1297361"/>
          </a:xfrm>
          <a:prstGeom prst="rect">
            <a:avLst/>
          </a:prstGeom>
          <a:noFill/>
          <a:ln w="9525">
            <a:noFill/>
            <a:miter lim="800000"/>
            <a:headEnd/>
            <a:tailEnd/>
          </a:ln>
          <a:effectLst/>
        </p:spPr>
      </p:pic>
      <p:pic>
        <p:nvPicPr>
          <p:cNvPr id="5" name="Picture 4"/>
          <p:cNvPicPr>
            <a:picLocks noChangeAspect="1" noChangeArrowheads="1"/>
          </p:cNvPicPr>
          <p:nvPr/>
        </p:nvPicPr>
        <p:blipFill>
          <a:blip r:embed="rId2">
            <a:duotone>
              <a:schemeClr val="accent5">
                <a:shade val="45000"/>
                <a:satMod val="135000"/>
              </a:schemeClr>
              <a:prstClr val="white"/>
            </a:duotone>
          </a:blip>
          <a:srcRect l="2078" t="24955"/>
          <a:stretch>
            <a:fillRect/>
          </a:stretch>
        </p:blipFill>
        <p:spPr bwMode="auto">
          <a:xfrm>
            <a:off x="5076825" y="2450034"/>
            <a:ext cx="4829175" cy="385936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blinds(horizontal)">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blinds(horizontal)">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xEl>
                                              <p:pRg st="5" end="5"/>
                                            </p:txEl>
                                          </p:spTgt>
                                        </p:tgtEl>
                                        <p:attrNameLst>
                                          <p:attrName>style.visibility</p:attrName>
                                        </p:attrNameLst>
                                      </p:cBhvr>
                                      <p:to>
                                        <p:strVal val="visible"/>
                                      </p:to>
                                    </p:set>
                                    <p:animEffect transition="in" filter="blinds(horizontal)">
                                      <p:cBhvr>
                                        <p:cTn id="22" dur="500"/>
                                        <p:tgtEl>
                                          <p:spTgt spid="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blinds(horizontal)">
                                      <p:cBhvr>
                                        <p:cTn id="27" dur="500"/>
                                        <p:tgtEl>
                                          <p:spTgt spid="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xEl>
                                              <p:pRg st="8" end="8"/>
                                            </p:txEl>
                                          </p:spTgt>
                                        </p:tgtEl>
                                        <p:attrNameLst>
                                          <p:attrName>style.visibility</p:attrName>
                                        </p:attrNameLst>
                                      </p:cBhvr>
                                      <p:to>
                                        <p:strVal val="visible"/>
                                      </p:to>
                                    </p:set>
                                    <p:animEffect transition="in" filter="blinds(horizontal)">
                                      <p:cBhvr>
                                        <p:cTn id="32" dur="500"/>
                                        <p:tgtEl>
                                          <p:spTgt spid="9">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xEl>
                                              <p:pRg st="9" end="9"/>
                                            </p:txEl>
                                          </p:spTgt>
                                        </p:tgtEl>
                                        <p:attrNameLst>
                                          <p:attrName>style.visibility</p:attrName>
                                        </p:attrNameLst>
                                      </p:cBhvr>
                                      <p:to>
                                        <p:strVal val="visible"/>
                                      </p:to>
                                    </p:set>
                                    <p:animEffect transition="in" filter="blinds(horizontal)">
                                      <p:cBhvr>
                                        <p:cTn id="37" dur="500"/>
                                        <p:tgtEl>
                                          <p:spTgt spid="9">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xEl>
                                              <p:pRg st="10" end="10"/>
                                            </p:txEl>
                                          </p:spTgt>
                                        </p:tgtEl>
                                        <p:attrNameLst>
                                          <p:attrName>style.visibility</p:attrName>
                                        </p:attrNameLst>
                                      </p:cBhvr>
                                      <p:to>
                                        <p:strVal val="visible"/>
                                      </p:to>
                                    </p:set>
                                    <p:animEffect transition="in" filter="blinds(horizontal)">
                                      <p:cBhvr>
                                        <p:cTn id="42" dur="500"/>
                                        <p:tgtEl>
                                          <p:spTgt spid="9">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124"/>
                                        </p:tgtEl>
                                        <p:attrNameLst>
                                          <p:attrName>style.visibility</p:attrName>
                                        </p:attrNameLst>
                                      </p:cBhvr>
                                      <p:to>
                                        <p:strVal val="visible"/>
                                      </p:to>
                                    </p:set>
                                    <p:animEffect transition="in" filter="box(in)">
                                      <p:cBhvr>
                                        <p:cTn id="47" dur="500"/>
                                        <p:tgtEl>
                                          <p:spTgt spid="512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box(in)">
                                      <p:cBhvr>
                                        <p:cTn id="5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493419"/>
            <a:ext cx="7627998" cy="1754326"/>
          </a:xfrm>
          <a:prstGeom prst="rect">
            <a:avLst/>
          </a:prstGeom>
        </p:spPr>
        <p:txBody>
          <a:bodyPr wrap="square">
            <a:spAutoFit/>
          </a:bodyPr>
          <a:lstStyle/>
          <a:p>
            <a:r>
              <a:rPr lang="es-ES" dirty="0" smtClean="0"/>
              <a:t>Combinando la expresión que obtuvimos para la presión con la ecuación de estado de un gas ideal </a:t>
            </a:r>
          </a:p>
          <a:p>
            <a:endParaRPr lang="es-ES" i="1" dirty="0" smtClean="0"/>
          </a:p>
          <a:p>
            <a:r>
              <a:rPr lang="en-US" i="1" dirty="0" smtClean="0"/>
              <a:t>                                                                     </a:t>
            </a:r>
            <a:r>
              <a:rPr lang="en-US" i="1" dirty="0" err="1" smtClean="0"/>
              <a:t>pV</a:t>
            </a:r>
            <a:r>
              <a:rPr lang="en-US" i="1" dirty="0" smtClean="0"/>
              <a:t>= </a:t>
            </a:r>
            <a:r>
              <a:rPr lang="en-US" i="1" dirty="0" err="1" smtClean="0"/>
              <a:t>nRT</a:t>
            </a:r>
            <a:r>
              <a:rPr lang="en-US" i="1" dirty="0" smtClean="0"/>
              <a:t>, </a:t>
            </a:r>
          </a:p>
          <a:p>
            <a:endParaRPr lang="en-US" i="1" dirty="0" smtClean="0"/>
          </a:p>
          <a:p>
            <a:r>
              <a:rPr lang="es-UY" dirty="0" smtClean="0"/>
              <a:t>es fácil probar que obtenemos:</a:t>
            </a:r>
            <a:endParaRPr lang="es-UY" dirty="0"/>
          </a:p>
        </p:txBody>
      </p:sp>
      <p:sp>
        <p:nvSpPr>
          <p:cNvPr id="12" name="Rectangle 1"/>
          <p:cNvSpPr>
            <a:spLocks noChangeArrowheads="1"/>
          </p:cNvSpPr>
          <p:nvPr/>
        </p:nvSpPr>
        <p:spPr bwMode="auto">
          <a:xfrm>
            <a:off x="0" y="588244"/>
            <a:ext cx="9906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s-ES" sz="2000" b="1" dirty="0" smtClean="0">
                <a:latin typeface="Arial" pitchFamily="34" charset="0"/>
                <a:ea typeface="Times New Roman" pitchFamily="18" charset="0"/>
                <a:cs typeface="Arial" pitchFamily="34" charset="0"/>
              </a:rPr>
              <a:t>► </a:t>
            </a:r>
            <a:r>
              <a:rPr kumimoji="0" lang="es-E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Interpretación cinética</a:t>
            </a:r>
            <a:r>
              <a:rPr kumimoji="0" lang="es-ES" sz="2000" b="1" i="0" u="none" strike="noStrike" cap="none" normalizeH="0" dirty="0" smtClean="0">
                <a:ln>
                  <a:noFill/>
                </a:ln>
                <a:solidFill>
                  <a:srgbClr val="FF0000"/>
                </a:solidFill>
                <a:effectLst/>
                <a:latin typeface="Arial" pitchFamily="34" charset="0"/>
                <a:ea typeface="Times New Roman" pitchFamily="18" charset="0"/>
                <a:cs typeface="Arial" pitchFamily="34" charset="0"/>
              </a:rPr>
              <a:t> de la temperatura</a:t>
            </a:r>
            <a:r>
              <a:rPr kumimoji="0" lang="es-ES" sz="2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lang="es-ES" sz="2000" b="1" dirty="0" smtClean="0">
              <a:solidFill>
                <a:srgbClr val="FF0000"/>
              </a:solidFill>
              <a:latin typeface="Arial" pitchFamily="34" charset="0"/>
              <a:ea typeface="Times New Roman" pitchFamily="18" charset="0"/>
              <a:cs typeface="Arial" pitchFamily="34" charset="0"/>
            </a:endParaRPr>
          </a:p>
        </p:txBody>
      </p:sp>
      <p:pic>
        <p:nvPicPr>
          <p:cNvPr id="6148" name="Picture 4"/>
          <p:cNvPicPr>
            <a:picLocks noChangeAspect="1" noChangeArrowheads="1"/>
          </p:cNvPicPr>
          <p:nvPr/>
        </p:nvPicPr>
        <p:blipFill>
          <a:blip r:embed="rId2">
            <a:duotone>
              <a:schemeClr val="accent2">
                <a:shade val="45000"/>
                <a:satMod val="135000"/>
              </a:schemeClr>
              <a:prstClr val="white"/>
            </a:duotone>
          </a:blip>
          <a:srcRect l="63170"/>
          <a:stretch>
            <a:fillRect/>
          </a:stretch>
        </p:blipFill>
        <p:spPr bwMode="auto">
          <a:xfrm>
            <a:off x="3261040" y="2944025"/>
            <a:ext cx="2055264" cy="776396"/>
          </a:xfrm>
          <a:prstGeom prst="rect">
            <a:avLst/>
          </a:prstGeom>
          <a:noFill/>
          <a:ln w="9525">
            <a:noFill/>
            <a:miter lim="800000"/>
            <a:headEnd/>
            <a:tailEnd/>
          </a:ln>
          <a:effectLst/>
        </p:spPr>
      </p:pic>
      <p:sp>
        <p:nvSpPr>
          <p:cNvPr id="13" name="Rectangle 12"/>
          <p:cNvSpPr/>
          <p:nvPr/>
        </p:nvSpPr>
        <p:spPr>
          <a:xfrm>
            <a:off x="0" y="3915533"/>
            <a:ext cx="8575118" cy="646331"/>
          </a:xfrm>
          <a:prstGeom prst="rect">
            <a:avLst/>
          </a:prstGeom>
        </p:spPr>
        <p:txBody>
          <a:bodyPr wrap="square">
            <a:spAutoFit/>
          </a:bodyPr>
          <a:lstStyle/>
          <a:p>
            <a:r>
              <a:rPr lang="es-ES" dirty="0" smtClean="0"/>
              <a:t>Esto es, </a:t>
            </a:r>
            <a:r>
              <a:rPr lang="es-ES" b="1" dirty="0" smtClean="0">
                <a:solidFill>
                  <a:srgbClr val="FF0000"/>
                </a:solidFill>
              </a:rPr>
              <a:t>la </a:t>
            </a:r>
            <a:r>
              <a:rPr lang="es-ES" b="1" i="1" dirty="0" smtClean="0">
                <a:solidFill>
                  <a:srgbClr val="FF0000"/>
                </a:solidFill>
              </a:rPr>
              <a:t>energía cinética de traslación promedio por mol de un gas ideal es proporcional a la temperatura</a:t>
            </a:r>
            <a:r>
              <a:rPr lang="es-ES" i="1"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linds(horizontal)">
                                      <p:cBhvr>
                                        <p:cTn id="17" dur="5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148"/>
                                        </p:tgtEl>
                                        <p:attrNameLst>
                                          <p:attrName>style.visibility</p:attrName>
                                        </p:attrNameLst>
                                      </p:cBhvr>
                                      <p:to>
                                        <p:strVal val="visible"/>
                                      </p:to>
                                    </p:set>
                                    <p:animEffect transition="in" filter="box(in)">
                                      <p:cBhvr>
                                        <p:cTn id="22" dur="500"/>
                                        <p:tgtEl>
                                          <p:spTgt spid="6148"/>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6148"/>
                                        </p:tgtEl>
                                      </p:cBhvr>
                                    </p:animEffect>
                                    <p:animScale>
                                      <p:cBhvr>
                                        <p:cTn id="27" dur="250" autoRev="1" fill="hold"/>
                                        <p:tgtEl>
                                          <p:spTgt spid="6148"/>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grpId="1" nodeType="clickEffect">
                                  <p:stCondLst>
                                    <p:cond delay="0"/>
                                  </p:stCondLst>
                                  <p:childTnLst>
                                    <p:animEffect transition="out" filter="fade">
                                      <p:cBhvr>
                                        <p:cTn id="36" dur="500" tmFilter="0, 0; .2, .5; .8, .5; 1, 0"/>
                                        <p:tgtEl>
                                          <p:spTgt spid="13"/>
                                        </p:tgtEl>
                                      </p:cBhvr>
                                    </p:animEffect>
                                    <p:animScale>
                                      <p:cBhvr>
                                        <p:cTn id="37" dur="25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3" grpId="0"/>
      <p:bldP spid="1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3"/>
          <p:cNvGraphicFramePr>
            <a:graphicFrameLocks noChangeAspect="1"/>
          </p:cNvGraphicFramePr>
          <p:nvPr/>
        </p:nvGraphicFramePr>
        <p:xfrm>
          <a:off x="722313" y="4197350"/>
          <a:ext cx="2386211" cy="457200"/>
        </p:xfrm>
        <a:graphic>
          <a:graphicData uri="http://schemas.openxmlformats.org/presentationml/2006/ole">
            <mc:AlternateContent xmlns:mc="http://schemas.openxmlformats.org/markup-compatibility/2006">
              <mc:Choice xmlns:v="urn:schemas-microsoft-com:vml" Requires="v">
                <p:oleObj spid="_x0000_s7177" name="Equation" r:id="rId3" imgW="1574640" imgH="241200" progId="Equation.DSMT4">
                  <p:embed/>
                </p:oleObj>
              </mc:Choice>
              <mc:Fallback>
                <p:oleObj name="Equation" r:id="rId3" imgW="1574640" imgH="2412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313" y="4197350"/>
                        <a:ext cx="2386211" cy="457200"/>
                      </a:xfrm>
                      <a:prstGeom prst="rect">
                        <a:avLst/>
                      </a:prstGeom>
                      <a:solidFill>
                        <a:srgbClr val="FFFFFF"/>
                      </a:solidFill>
                    </p:spPr>
                  </p:pic>
                </p:oleObj>
              </mc:Fallback>
            </mc:AlternateContent>
          </a:graphicData>
        </a:graphic>
      </p:graphicFrame>
      <p:graphicFrame>
        <p:nvGraphicFramePr>
          <p:cNvPr id="6" name="Object 5"/>
          <p:cNvGraphicFramePr>
            <a:graphicFrameLocks noChangeAspect="1"/>
          </p:cNvGraphicFramePr>
          <p:nvPr/>
        </p:nvGraphicFramePr>
        <p:xfrm>
          <a:off x="3153501" y="3893158"/>
          <a:ext cx="1697434" cy="762000"/>
        </p:xfrm>
        <a:graphic>
          <a:graphicData uri="http://schemas.openxmlformats.org/presentationml/2006/ole">
            <mc:AlternateContent xmlns:mc="http://schemas.openxmlformats.org/markup-compatibility/2006">
              <mc:Choice xmlns:v="urn:schemas-microsoft-com:vml" Requires="v">
                <p:oleObj spid="_x0000_s7178" name="Equation" r:id="rId5" imgW="1206360" imgH="431640" progId="Equation.DSMT4">
                  <p:embed/>
                </p:oleObj>
              </mc:Choice>
              <mc:Fallback>
                <p:oleObj name="Equation" r:id="rId5" imgW="1206360" imgH="43164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53501" y="3893158"/>
                        <a:ext cx="1697434" cy="762000"/>
                      </a:xfrm>
                      <a:prstGeom prst="rect">
                        <a:avLst/>
                      </a:prstGeom>
                      <a:solidFill>
                        <a:srgbClr val="FFFFFF"/>
                      </a:solidFill>
                    </p:spPr>
                  </p:pic>
                </p:oleObj>
              </mc:Fallback>
            </mc:AlternateContent>
          </a:graphicData>
        </a:graphic>
      </p:graphicFrame>
      <p:sp>
        <p:nvSpPr>
          <p:cNvPr id="7" name="Rectangle 6"/>
          <p:cNvSpPr/>
          <p:nvPr/>
        </p:nvSpPr>
        <p:spPr>
          <a:xfrm>
            <a:off x="4906684" y="2031799"/>
            <a:ext cx="1526380" cy="369332"/>
          </a:xfrm>
          <a:prstGeom prst="rect">
            <a:avLst/>
          </a:prstGeom>
        </p:spPr>
        <p:txBody>
          <a:bodyPr wrap="none">
            <a:spAutoFit/>
          </a:bodyPr>
          <a:lstStyle/>
          <a:p>
            <a:r>
              <a:rPr lang="en-GB" dirty="0" smtClean="0">
                <a:latin typeface="Times New Roman" pitchFamily="18" charset="0"/>
                <a:cs typeface="Times New Roman" pitchFamily="18" charset="0"/>
              </a:rPr>
              <a:t>con</a:t>
            </a:r>
            <a:r>
              <a:rPr lang="en-GB" i="1" dirty="0" smtClean="0">
                <a:latin typeface="Times New Roman" pitchFamily="18" charset="0"/>
                <a:cs typeface="Times New Roman" pitchFamily="18" charset="0"/>
              </a:rPr>
              <a:t> </a:t>
            </a:r>
            <a:r>
              <a:rPr lang="en-GB" i="1" dirty="0" err="1" smtClean="0">
                <a:latin typeface="Times New Roman" pitchFamily="18" charset="0"/>
                <a:cs typeface="Times New Roman" pitchFamily="18" charset="0"/>
              </a:rPr>
              <a:t>k</a:t>
            </a:r>
            <a:r>
              <a:rPr lang="en-GB" i="1" baseline="-25000" dirty="0" err="1" smtClean="0">
                <a:latin typeface="Times New Roman" pitchFamily="18" charset="0"/>
                <a:cs typeface="Times New Roman" pitchFamily="18" charset="0"/>
              </a:rPr>
              <a:t>B</a:t>
            </a:r>
            <a:r>
              <a:rPr lang="en-GB" dirty="0" smtClean="0">
                <a:latin typeface="Times New Roman" pitchFamily="18" charset="0"/>
                <a:cs typeface="Times New Roman" pitchFamily="18" charset="0"/>
              </a:rPr>
              <a:t> </a:t>
            </a:r>
            <a:r>
              <a:rPr lang="en-GB" dirty="0" smtClean="0">
                <a:latin typeface="Times New Roman" pitchFamily="18" charset="0"/>
                <a:cs typeface="Times New Roman" pitchFamily="18" charset="0"/>
                <a:sym typeface="Symbol"/>
              </a:rPr>
              <a:t></a:t>
            </a:r>
            <a:r>
              <a:rPr lang="en-GB" dirty="0" smtClean="0">
                <a:latin typeface="Times New Roman" pitchFamily="18" charset="0"/>
                <a:cs typeface="Times New Roman" pitchFamily="18" charset="0"/>
              </a:rPr>
              <a:t> </a:t>
            </a:r>
            <a:r>
              <a:rPr lang="en-GB" i="1" dirty="0" smtClean="0">
                <a:latin typeface="Times New Roman" pitchFamily="18" charset="0"/>
                <a:cs typeface="Times New Roman" pitchFamily="18" charset="0"/>
              </a:rPr>
              <a:t>R</a:t>
            </a:r>
            <a:r>
              <a:rPr lang="en-GB" dirty="0" smtClean="0">
                <a:latin typeface="Times New Roman" pitchFamily="18" charset="0"/>
                <a:cs typeface="Times New Roman" pitchFamily="18" charset="0"/>
              </a:rPr>
              <a:t>/</a:t>
            </a:r>
            <a:r>
              <a:rPr lang="en-GB" i="1" dirty="0" smtClean="0">
                <a:latin typeface="Times New Roman" pitchFamily="18" charset="0"/>
                <a:cs typeface="Times New Roman" pitchFamily="18" charset="0"/>
              </a:rPr>
              <a:t> N</a:t>
            </a:r>
            <a:r>
              <a:rPr lang="en-GB" i="1" baseline="-25000"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p:txBody>
      </p:sp>
      <p:sp>
        <p:nvSpPr>
          <p:cNvPr id="12" name="Rectangle 1"/>
          <p:cNvSpPr>
            <a:spLocks noChangeArrowheads="1"/>
          </p:cNvSpPr>
          <p:nvPr/>
        </p:nvSpPr>
        <p:spPr bwMode="auto">
          <a:xfrm>
            <a:off x="0" y="3526898"/>
            <a:ext cx="9906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sz="2000" b="1" dirty="0" smtClean="0">
                <a:latin typeface="Arial" pitchFamily="34" charset="0"/>
                <a:ea typeface="Times New Roman" pitchFamily="18" charset="0"/>
                <a:cs typeface="Arial" pitchFamily="34" charset="0"/>
              </a:rPr>
              <a:t>La distribución de probabilidad de velocidades (rapideces) de Maxwell</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lang="es-ES" sz="2000" b="1" dirty="0" smtClean="0">
              <a:latin typeface="Arial" pitchFamily="34" charset="0"/>
              <a:ea typeface="Times New Roman" pitchFamily="18" charset="0"/>
              <a:cs typeface="Arial" pitchFamily="34" charset="0"/>
            </a:endParaRPr>
          </a:p>
        </p:txBody>
      </p:sp>
      <p:sp>
        <p:nvSpPr>
          <p:cNvPr id="8" name="Rectangle 1"/>
          <p:cNvSpPr>
            <a:spLocks noChangeArrowheads="1"/>
          </p:cNvSpPr>
          <p:nvPr/>
        </p:nvSpPr>
        <p:spPr bwMode="auto">
          <a:xfrm>
            <a:off x="0" y="678987"/>
            <a:ext cx="9906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sz="2400" b="1" spc="-80" dirty="0" smtClean="0">
                <a:solidFill>
                  <a:srgbClr val="FF0000"/>
                </a:solidFill>
                <a:latin typeface="Arial" pitchFamily="34" charset="0"/>
                <a:ea typeface="Times New Roman" pitchFamily="18" charset="0"/>
                <a:cs typeface="Arial" pitchFamily="34" charset="0"/>
              </a:rPr>
              <a:t>I</a:t>
            </a:r>
            <a:r>
              <a:rPr kumimoji="0" lang="es-ES" sz="2400" b="1" i="0" u="none" strike="noStrike" cap="none" spc="-80" normalizeH="0" baseline="0" dirty="0" smtClean="0">
                <a:ln>
                  <a:noFill/>
                </a:ln>
                <a:solidFill>
                  <a:srgbClr val="FF0000"/>
                </a:solidFill>
                <a:effectLst/>
                <a:latin typeface="Arial" pitchFamily="34" charset="0"/>
                <a:ea typeface="Times New Roman" pitchFamily="18" charset="0"/>
                <a:cs typeface="Arial" pitchFamily="34" charset="0"/>
              </a:rPr>
              <a:t>.A.2 La</a:t>
            </a:r>
            <a:r>
              <a:rPr kumimoji="0" lang="es-ES" sz="2400" b="1" i="0" u="none" strike="noStrike" cap="none" spc="-80" normalizeH="0" dirty="0" smtClean="0">
                <a:ln>
                  <a:noFill/>
                </a:ln>
                <a:solidFill>
                  <a:srgbClr val="FF0000"/>
                </a:solidFill>
                <a:effectLst/>
                <a:latin typeface="Arial" pitchFamily="34" charset="0"/>
                <a:ea typeface="Times New Roman" pitchFamily="18" charset="0"/>
                <a:cs typeface="Arial" pitchFamily="34" charset="0"/>
              </a:rPr>
              <a:t> distribución de energías para los gases de Maxwell-Boltzmann</a:t>
            </a:r>
            <a:r>
              <a:rPr kumimoji="0" lang="es-ES" sz="2400" b="1" i="0" u="none" strike="noStrike" cap="none" spc="-80" normalizeH="0" baseline="0" dirty="0" smtClean="0">
                <a:ln>
                  <a:noFill/>
                </a:ln>
                <a:solidFill>
                  <a:srgbClr val="FF0000"/>
                </a:solidFill>
                <a:effectLst/>
                <a:latin typeface="Arial" pitchFamily="34" charset="0"/>
                <a:ea typeface="Times New Roman" pitchFamily="18" charset="0"/>
                <a:cs typeface="Arial" pitchFamily="34" charset="0"/>
              </a:rPr>
              <a:t> </a:t>
            </a:r>
            <a:endParaRPr lang="es-ES" sz="2400" b="1" spc="-80" dirty="0" smtClean="0">
              <a:solidFill>
                <a:srgbClr val="FF0000"/>
              </a:solidFill>
              <a:latin typeface="Arial" pitchFamily="34" charset="0"/>
              <a:ea typeface="Times New Roman" pitchFamily="18" charset="0"/>
              <a:cs typeface="Arial" pitchFamily="34" charset="0"/>
            </a:endParaRPr>
          </a:p>
        </p:txBody>
      </p:sp>
      <p:sp>
        <p:nvSpPr>
          <p:cNvPr id="9" name="TextBox 8"/>
          <p:cNvSpPr txBox="1"/>
          <p:nvPr/>
        </p:nvSpPr>
        <p:spPr>
          <a:xfrm>
            <a:off x="0" y="1228512"/>
            <a:ext cx="9906000" cy="646331"/>
          </a:xfrm>
          <a:prstGeom prst="rect">
            <a:avLst/>
          </a:prstGeom>
          <a:noFill/>
        </p:spPr>
        <p:txBody>
          <a:bodyPr wrap="square" rtlCol="0">
            <a:spAutoFit/>
          </a:bodyPr>
          <a:lstStyle/>
          <a:p>
            <a:r>
              <a:rPr lang="es-UY" dirty="0" smtClean="0"/>
              <a:t>Acabamos de ver, la presión y temperatura de un gas se pueden expresar en términos de la velocidad cuadrática media,</a:t>
            </a:r>
          </a:p>
        </p:txBody>
      </p:sp>
      <p:graphicFrame>
        <p:nvGraphicFramePr>
          <p:cNvPr id="7172" name="Object 4"/>
          <p:cNvGraphicFramePr>
            <a:graphicFrameLocks noChangeAspect="1"/>
          </p:cNvGraphicFramePr>
          <p:nvPr/>
        </p:nvGraphicFramePr>
        <p:xfrm>
          <a:off x="96118" y="1794500"/>
          <a:ext cx="1089750" cy="690440"/>
        </p:xfrm>
        <a:graphic>
          <a:graphicData uri="http://schemas.openxmlformats.org/presentationml/2006/ole">
            <mc:AlternateContent xmlns:mc="http://schemas.openxmlformats.org/markup-compatibility/2006">
              <mc:Choice xmlns:v="urn:schemas-microsoft-com:vml" Requires="v">
                <p:oleObj spid="_x0000_s7179" name="Equation" r:id="rId7" imgW="787320" imgH="393480" progId="Equation.DSMT4">
                  <p:embed/>
                </p:oleObj>
              </mc:Choice>
              <mc:Fallback>
                <p:oleObj name="Equation" r:id="rId7" imgW="787320" imgH="39348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118" y="1794500"/>
                        <a:ext cx="1089750" cy="6904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3" name="Object 5"/>
          <p:cNvGraphicFramePr>
            <a:graphicFrameLocks noChangeAspect="1"/>
          </p:cNvGraphicFramePr>
          <p:nvPr/>
        </p:nvGraphicFramePr>
        <p:xfrm>
          <a:off x="1831579" y="1727401"/>
          <a:ext cx="1179921" cy="804197"/>
        </p:xfrm>
        <a:graphic>
          <a:graphicData uri="http://schemas.openxmlformats.org/presentationml/2006/ole">
            <mc:AlternateContent xmlns:mc="http://schemas.openxmlformats.org/markup-compatibility/2006">
              <mc:Choice xmlns:v="urn:schemas-microsoft-com:vml" Requires="v">
                <p:oleObj spid="_x0000_s7180" name="Equation" r:id="rId9" imgW="850680" imgH="457200" progId="Equation.DSMT4">
                  <p:embed/>
                </p:oleObj>
              </mc:Choice>
              <mc:Fallback>
                <p:oleObj name="Equation" r:id="rId9" imgW="850680" imgH="45720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31579" y="1727401"/>
                        <a:ext cx="1179921" cy="8041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4" name="Object 6"/>
          <p:cNvGraphicFramePr>
            <a:graphicFrameLocks noChangeAspect="1"/>
          </p:cNvGraphicFramePr>
          <p:nvPr/>
        </p:nvGraphicFramePr>
        <p:xfrm>
          <a:off x="3278784" y="1695650"/>
          <a:ext cx="960113" cy="880032"/>
        </p:xfrm>
        <a:graphic>
          <a:graphicData uri="http://schemas.openxmlformats.org/presentationml/2006/ole">
            <mc:AlternateContent xmlns:mc="http://schemas.openxmlformats.org/markup-compatibility/2006">
              <mc:Choice xmlns:v="urn:schemas-microsoft-com:vml" Requires="v">
                <p:oleObj spid="_x0000_s7181" name="Equation" r:id="rId11" imgW="685800" imgH="495000" progId="Equation.DSMT4">
                  <p:embed/>
                </p:oleObj>
              </mc:Choice>
              <mc:Fallback>
                <p:oleObj name="Equation" r:id="rId11" imgW="685800" imgH="49500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78784" y="1695650"/>
                        <a:ext cx="960113" cy="880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0" y="2567538"/>
            <a:ext cx="9906000" cy="784830"/>
          </a:xfrm>
          <a:prstGeom prst="rect">
            <a:avLst/>
          </a:prstGeom>
          <a:noFill/>
        </p:spPr>
        <p:txBody>
          <a:bodyPr wrap="square" rtlCol="0">
            <a:spAutoFit/>
          </a:bodyPr>
          <a:lstStyle/>
          <a:p>
            <a:r>
              <a:rPr lang="es-UY" spc="-70" dirty="0" smtClean="0"/>
              <a:t>Otra forma de escribir promedios como </a:t>
            </a:r>
            <a:r>
              <a:rPr lang="es-UY" spc="-70" dirty="0" smtClean="0">
                <a:sym typeface="Symbol"/>
              </a:rPr>
              <a:t></a:t>
            </a:r>
            <a:r>
              <a:rPr lang="es-UY" i="1" spc="-70" dirty="0" smtClean="0">
                <a:sym typeface="Symbol"/>
              </a:rPr>
              <a:t>v</a:t>
            </a:r>
            <a:r>
              <a:rPr lang="es-UY" spc="-70" baseline="30000" dirty="0" smtClean="0">
                <a:sym typeface="Symbol"/>
              </a:rPr>
              <a:t>2</a:t>
            </a:r>
            <a:r>
              <a:rPr lang="es-UY" spc="-70" dirty="0" smtClean="0">
                <a:sym typeface="Symbol"/>
              </a:rPr>
              <a:t> es en términos de la distribución de probabilidad de las velocidades. </a:t>
            </a:r>
          </a:p>
          <a:p>
            <a:endParaRPr lang="es-UY" sz="900" dirty="0" smtClean="0">
              <a:sym typeface="Symbol"/>
            </a:endParaRPr>
          </a:p>
          <a:p>
            <a:r>
              <a:rPr lang="es-UY" dirty="0" smtClean="0">
                <a:sym typeface="Symbol"/>
              </a:rPr>
              <a:t>De hecho Maxwell derivó la distribución de las velocidades de las moléculas de un gas ideal. </a:t>
            </a:r>
            <a:endParaRPr lang="es-UY" dirty="0" smtClean="0"/>
          </a:p>
        </p:txBody>
      </p:sp>
      <p:sp>
        <p:nvSpPr>
          <p:cNvPr id="13" name="TextBox 12"/>
          <p:cNvSpPr txBox="1"/>
          <p:nvPr/>
        </p:nvSpPr>
        <p:spPr>
          <a:xfrm>
            <a:off x="0" y="4779051"/>
            <a:ext cx="9187625" cy="1200329"/>
          </a:xfrm>
          <a:prstGeom prst="rect">
            <a:avLst/>
          </a:prstGeom>
          <a:noFill/>
        </p:spPr>
        <p:txBody>
          <a:bodyPr wrap="square" rtlCol="0">
            <a:spAutoFit/>
          </a:bodyPr>
          <a:lstStyle/>
          <a:p>
            <a:r>
              <a:rPr lang="es-UY" dirty="0" smtClean="0"/>
              <a:t>Como </a:t>
            </a:r>
            <a:r>
              <a:rPr lang="es-UY" dirty="0" smtClean="0">
                <a:sym typeface="Symbol"/>
              </a:rPr>
              <a:t>la distribución de probabilidad de las velocidades depende solamente de su módulo (</a:t>
            </a:r>
            <a:r>
              <a:rPr lang="es-UY" dirty="0" err="1" smtClean="0">
                <a:sym typeface="Symbol"/>
              </a:rPr>
              <a:t>i.e.</a:t>
            </a:r>
            <a:r>
              <a:rPr lang="es-UY" dirty="0" smtClean="0">
                <a:sym typeface="Symbol"/>
              </a:rPr>
              <a:t> de la rapidez),  entonces conviene pasar a coordenadas esféricas y escribir la distribución de rapideces como: </a:t>
            </a:r>
          </a:p>
          <a:p>
            <a:endParaRPr lang="es-UY" dirty="0" smtClean="0">
              <a:sym typeface="Symbol"/>
            </a:endParaRPr>
          </a:p>
        </p:txBody>
      </p:sp>
      <p:graphicFrame>
        <p:nvGraphicFramePr>
          <p:cNvPr id="7175" name="Object 3"/>
          <p:cNvGraphicFramePr>
            <a:graphicFrameLocks noChangeAspect="1"/>
          </p:cNvGraphicFramePr>
          <p:nvPr/>
        </p:nvGraphicFramePr>
        <p:xfrm>
          <a:off x="2566789" y="5386388"/>
          <a:ext cx="3539331" cy="963612"/>
        </p:xfrm>
        <a:graphic>
          <a:graphicData uri="http://schemas.openxmlformats.org/presentationml/2006/ole">
            <mc:AlternateContent xmlns:mc="http://schemas.openxmlformats.org/markup-compatibility/2006">
              <mc:Choice xmlns:v="urn:schemas-microsoft-com:vml" Requires="v">
                <p:oleObj spid="_x0000_s7182" name="Equation" r:id="rId13" imgW="2514600" imgH="545760" progId="Equation.DSMT4">
                  <p:embed/>
                </p:oleObj>
              </mc:Choice>
              <mc:Fallback>
                <p:oleObj name="Equation" r:id="rId13" imgW="2514600" imgH="54576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66789" y="5386388"/>
                        <a:ext cx="3539331" cy="963612"/>
                      </a:xfrm>
                      <a:prstGeom prst="rect">
                        <a:avLst/>
                      </a:prstGeom>
                      <a:solidFill>
                        <a:srgbClr val="FFFFFF"/>
                      </a:solidFill>
                    </p:spPr>
                  </p:pic>
                </p:oleObj>
              </mc:Fallback>
            </mc:AlternateContent>
          </a:graphicData>
        </a:graphic>
      </p:graphicFrame>
      <p:sp>
        <p:nvSpPr>
          <p:cNvPr id="14" name="TextBox 13"/>
          <p:cNvSpPr txBox="1"/>
          <p:nvPr/>
        </p:nvSpPr>
        <p:spPr>
          <a:xfrm>
            <a:off x="-942" y="6132021"/>
            <a:ext cx="9906942" cy="646331"/>
          </a:xfrm>
          <a:prstGeom prst="rect">
            <a:avLst/>
          </a:prstGeom>
          <a:noFill/>
        </p:spPr>
        <p:txBody>
          <a:bodyPr wrap="square" rtlCol="0">
            <a:spAutoFit/>
          </a:bodyPr>
          <a:lstStyle/>
          <a:p>
            <a:r>
              <a:rPr lang="es-UY" b="1" dirty="0" smtClean="0">
                <a:solidFill>
                  <a:srgbClr val="0070C0"/>
                </a:solidFill>
              </a:rPr>
              <a:t>Ejercicio: </a:t>
            </a:r>
            <a:br>
              <a:rPr lang="es-UY" b="1" dirty="0" smtClean="0">
                <a:solidFill>
                  <a:srgbClr val="0070C0"/>
                </a:solidFill>
              </a:rPr>
            </a:br>
            <a:r>
              <a:rPr lang="es-UY" b="1" dirty="0" smtClean="0">
                <a:solidFill>
                  <a:srgbClr val="0070C0"/>
                </a:solidFill>
              </a:rPr>
              <a:t>Probar que la distribución de rapideces se deduce de la distribución de velocidades de Maxwell. </a:t>
            </a:r>
            <a:endParaRPr lang="es-UY" b="1" dirty="0" smtClean="0">
              <a:solidFill>
                <a:srgbClr val="0070C0"/>
              </a:solidFill>
              <a:sym typeface="Symbol"/>
            </a:endParaRPr>
          </a:p>
        </p:txBody>
      </p:sp>
      <p:graphicFrame>
        <p:nvGraphicFramePr>
          <p:cNvPr id="7176" name="Object 3"/>
          <p:cNvGraphicFramePr>
            <a:graphicFrameLocks noChangeAspect="1"/>
          </p:cNvGraphicFramePr>
          <p:nvPr/>
        </p:nvGraphicFramePr>
        <p:xfrm>
          <a:off x="6112399" y="5461728"/>
          <a:ext cx="2377182" cy="852488"/>
        </p:xfrm>
        <a:graphic>
          <a:graphicData uri="http://schemas.openxmlformats.org/presentationml/2006/ole">
            <mc:AlternateContent xmlns:mc="http://schemas.openxmlformats.org/markup-compatibility/2006">
              <mc:Choice xmlns:v="urn:schemas-microsoft-com:vml" Requires="v">
                <p:oleObj spid="_x0000_s7183" name="Equation" r:id="rId15" imgW="1688760" imgH="482400" progId="Equation.DSMT4">
                  <p:embed/>
                </p:oleObj>
              </mc:Choice>
              <mc:Fallback>
                <p:oleObj name="Equation" r:id="rId15" imgW="1688760" imgH="482400" progId="Equation.DSMT4">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12399" y="5461728"/>
                        <a:ext cx="2377182" cy="852488"/>
                      </a:xfrm>
                      <a:prstGeom prst="rect">
                        <a:avLst/>
                      </a:prstGeom>
                      <a:solidFill>
                        <a:srgbClr val="FFFFFF"/>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checkerboard(across)">
                                      <p:cBhvr>
                                        <p:cTn id="12" dur="500"/>
                                        <p:tgtEl>
                                          <p:spTgt spid="717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173"/>
                                        </p:tgtEl>
                                        <p:attrNameLst>
                                          <p:attrName>style.visibility</p:attrName>
                                        </p:attrNameLst>
                                      </p:cBhvr>
                                      <p:to>
                                        <p:strVal val="visible"/>
                                      </p:to>
                                    </p:set>
                                    <p:animEffect transition="in" filter="checkerboard(across)">
                                      <p:cBhvr>
                                        <p:cTn id="17" dur="500"/>
                                        <p:tgtEl>
                                          <p:spTgt spid="717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174"/>
                                        </p:tgtEl>
                                        <p:attrNameLst>
                                          <p:attrName>style.visibility</p:attrName>
                                        </p:attrNameLst>
                                      </p:cBhvr>
                                      <p:to>
                                        <p:strVal val="visible"/>
                                      </p:to>
                                    </p:set>
                                    <p:animEffect transition="in" filter="checkerboard(across)">
                                      <p:cBhvr>
                                        <p:cTn id="22" dur="500"/>
                                        <p:tgtEl>
                                          <p:spTgt spid="717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blinds(horizontal)">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xEl>
                                              <p:pRg st="2" end="2"/>
                                            </p:txEl>
                                          </p:spTgt>
                                        </p:tgtEl>
                                        <p:attrNameLst>
                                          <p:attrName>style.visibility</p:attrName>
                                        </p:attrNameLst>
                                      </p:cBhvr>
                                      <p:to>
                                        <p:strVal val="visible"/>
                                      </p:to>
                                    </p:set>
                                    <p:animEffect transition="in" filter="blinds(horizontal)">
                                      <p:cBhvr>
                                        <p:cTn id="37" dur="500"/>
                                        <p:tgtEl>
                                          <p:spTgt spid="11">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checkerboard(across)">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checkerboard(across)">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3">
                                            <p:txEl>
                                              <p:pRg st="0" end="0"/>
                                            </p:txEl>
                                          </p:spTgt>
                                        </p:tgtEl>
                                        <p:attrNameLst>
                                          <p:attrName>style.visibility</p:attrName>
                                        </p:attrNameLst>
                                      </p:cBhvr>
                                      <p:to>
                                        <p:strVal val="visible"/>
                                      </p:to>
                                    </p:set>
                                    <p:animEffect transition="in" filter="blinds(horizontal)">
                                      <p:cBhvr>
                                        <p:cTn id="57" dur="500"/>
                                        <p:tgtEl>
                                          <p:spTgt spid="1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7175"/>
                                        </p:tgtEl>
                                        <p:attrNameLst>
                                          <p:attrName>style.visibility</p:attrName>
                                        </p:attrNameLst>
                                      </p:cBhvr>
                                      <p:to>
                                        <p:strVal val="visible"/>
                                      </p:to>
                                    </p:set>
                                    <p:animEffect transition="in" filter="checkerboard(across)">
                                      <p:cBhvr>
                                        <p:cTn id="62" dur="500"/>
                                        <p:tgtEl>
                                          <p:spTgt spid="7175"/>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7176"/>
                                        </p:tgtEl>
                                        <p:attrNameLst>
                                          <p:attrName>style.visibility</p:attrName>
                                        </p:attrNameLst>
                                      </p:cBhvr>
                                      <p:to>
                                        <p:strVal val="visible"/>
                                      </p:to>
                                    </p:set>
                                    <p:animEffect transition="in" filter="checkerboard(across)">
                                      <p:cBhvr>
                                        <p:cTn id="67" dur="500"/>
                                        <p:tgtEl>
                                          <p:spTgt spid="7176"/>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4">
                                            <p:txEl>
                                              <p:pRg st="0" end="0"/>
                                            </p:txEl>
                                          </p:spTgt>
                                        </p:tgtEl>
                                        <p:attrNameLst>
                                          <p:attrName>style.visibility</p:attrName>
                                        </p:attrNameLst>
                                      </p:cBhvr>
                                      <p:to>
                                        <p:strVal val="visible"/>
                                      </p:to>
                                    </p:set>
                                    <p:animEffect transition="in" filter="blinds(horizontal)">
                                      <p:cBhvr>
                                        <p:cTn id="7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12" grpId="0"/>
      <p:bldP spid="9" grpId="0"/>
      <p:bldP spid="11" grpId="0" build="p"/>
      <p:bldP spid="13" grpId="0" build="p"/>
      <p:bldP spid="1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Untitled.png"/>
          <p:cNvPicPr>
            <a:picLocks noChangeAspect="1"/>
          </p:cNvPicPr>
          <p:nvPr/>
        </p:nvPicPr>
        <p:blipFill>
          <a:blip r:embed="rId2"/>
          <a:stretch>
            <a:fillRect/>
          </a:stretch>
        </p:blipFill>
        <p:spPr>
          <a:xfrm>
            <a:off x="1253650" y="1238798"/>
            <a:ext cx="3258600" cy="3096057"/>
          </a:xfrm>
          <a:prstGeom prst="rect">
            <a:avLst/>
          </a:prstGeom>
        </p:spPr>
      </p:pic>
      <p:pic>
        <p:nvPicPr>
          <p:cNvPr id="34820" name="Picture 4" descr="What kinds of speeds can be found from a Maxwell-Boltzmann distribution? |  Socratic"/>
          <p:cNvPicPr>
            <a:picLocks noChangeAspect="1" noChangeArrowheads="1"/>
          </p:cNvPicPr>
          <p:nvPr/>
        </p:nvPicPr>
        <p:blipFill>
          <a:blip r:embed="rId3"/>
          <a:srcRect/>
          <a:stretch>
            <a:fillRect/>
          </a:stretch>
        </p:blipFill>
        <p:spPr bwMode="auto">
          <a:xfrm>
            <a:off x="1266352" y="1238275"/>
            <a:ext cx="3242667" cy="3076575"/>
          </a:xfrm>
          <a:prstGeom prst="rect">
            <a:avLst/>
          </a:prstGeom>
          <a:noFill/>
        </p:spPr>
      </p:pic>
      <p:sp>
        <p:nvSpPr>
          <p:cNvPr id="8" name="TextBox 7"/>
          <p:cNvSpPr txBox="1"/>
          <p:nvPr/>
        </p:nvSpPr>
        <p:spPr>
          <a:xfrm>
            <a:off x="102085" y="4687130"/>
            <a:ext cx="9187625" cy="646331"/>
          </a:xfrm>
          <a:prstGeom prst="rect">
            <a:avLst/>
          </a:prstGeom>
          <a:noFill/>
        </p:spPr>
        <p:txBody>
          <a:bodyPr wrap="square" rtlCol="0">
            <a:spAutoFit/>
          </a:bodyPr>
          <a:lstStyle/>
          <a:p>
            <a:r>
              <a:rPr lang="es-UY" b="1" dirty="0" smtClean="0">
                <a:solidFill>
                  <a:srgbClr val="0070C0"/>
                </a:solidFill>
              </a:rPr>
              <a:t>Ejercicio: </a:t>
            </a:r>
            <a:br>
              <a:rPr lang="es-UY" b="1" dirty="0" smtClean="0">
                <a:solidFill>
                  <a:srgbClr val="0070C0"/>
                </a:solidFill>
              </a:rPr>
            </a:br>
            <a:r>
              <a:rPr lang="es-UY" b="1" dirty="0" smtClean="0">
                <a:solidFill>
                  <a:srgbClr val="0070C0"/>
                </a:solidFill>
              </a:rPr>
              <a:t>Calcular </a:t>
            </a:r>
            <a:r>
              <a:rPr lang="es-UY" b="1" dirty="0" err="1" smtClean="0">
                <a:solidFill>
                  <a:srgbClr val="0070C0"/>
                </a:solidFill>
              </a:rPr>
              <a:t>vp</a:t>
            </a:r>
            <a:r>
              <a:rPr lang="es-UY" b="1" dirty="0" smtClean="0">
                <a:solidFill>
                  <a:srgbClr val="0070C0"/>
                </a:solidFill>
              </a:rPr>
              <a:t> y a la velocidad media. </a:t>
            </a:r>
            <a:endParaRPr lang="es-UY" b="1" dirty="0" smtClean="0">
              <a:solidFill>
                <a:srgbClr val="0070C0"/>
              </a:solidFill>
              <a:sym typeface="Symbol"/>
            </a:endParaRPr>
          </a:p>
        </p:txBody>
      </p:sp>
      <p:pic>
        <p:nvPicPr>
          <p:cNvPr id="34823" name="Picture 7" descr="Maxwell-Boltzmann"/>
          <p:cNvPicPr>
            <a:picLocks noChangeAspect="1" noChangeArrowheads="1"/>
          </p:cNvPicPr>
          <p:nvPr/>
        </p:nvPicPr>
        <p:blipFill>
          <a:blip r:embed="rId4"/>
          <a:srcRect/>
          <a:stretch>
            <a:fillRect/>
          </a:stretch>
        </p:blipFill>
        <p:spPr bwMode="auto">
          <a:xfrm>
            <a:off x="5083185" y="2667582"/>
            <a:ext cx="3867723" cy="3077084"/>
          </a:xfrm>
          <a:prstGeom prst="rect">
            <a:avLst/>
          </a:prstGeom>
          <a:noFill/>
        </p:spPr>
      </p:pic>
      <p:sp>
        <p:nvSpPr>
          <p:cNvPr id="10" name="TextBox 9"/>
          <p:cNvSpPr txBox="1"/>
          <p:nvPr/>
        </p:nvSpPr>
        <p:spPr>
          <a:xfrm>
            <a:off x="5161275" y="1617041"/>
            <a:ext cx="4744725" cy="923330"/>
          </a:xfrm>
          <a:prstGeom prst="rect">
            <a:avLst/>
          </a:prstGeom>
          <a:noFill/>
        </p:spPr>
        <p:txBody>
          <a:bodyPr wrap="square" rtlCol="0">
            <a:spAutoFit/>
          </a:bodyPr>
          <a:lstStyle/>
          <a:p>
            <a:r>
              <a:rPr lang="es-UY" dirty="0" smtClean="0"/>
              <a:t>Dependencia de f(v) con la temperatura:</a:t>
            </a:r>
          </a:p>
          <a:p>
            <a:r>
              <a:rPr lang="es-UY" dirty="0" smtClean="0">
                <a:sym typeface="Symbol"/>
              </a:rPr>
              <a:t>[Pausa para que pensemos antes de mostrarla]</a:t>
            </a:r>
          </a:p>
          <a:p>
            <a:endParaRPr lang="es-UY" dirty="0" smtClean="0">
              <a:sym typeface="Symbo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checkerboard(across)">
                                      <p:cBhvr>
                                        <p:cTn id="7" dur="500"/>
                                        <p:tgtEl>
                                          <p:spTgt spid="3482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blinds(horizontal)">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blinds(horizontal)">
                                      <p:cBhvr>
                                        <p:cTn id="22" dur="500"/>
                                        <p:tgtEl>
                                          <p:spTgt spid="1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4823"/>
                                        </p:tgtEl>
                                        <p:attrNameLst>
                                          <p:attrName>style.visibility</p:attrName>
                                        </p:attrNameLst>
                                      </p:cBhvr>
                                      <p:to>
                                        <p:strVal val="visible"/>
                                      </p:to>
                                    </p:set>
                                    <p:animEffect transition="in" filter="box(in)">
                                      <p:cBhvr>
                                        <p:cTn id="27" dur="500"/>
                                        <p:tgtEl>
                                          <p:spTgt spid="34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293948"/>
            <a:ext cx="8104393" cy="923330"/>
          </a:xfrm>
          <a:prstGeom prst="rect">
            <a:avLst/>
          </a:prstGeom>
        </p:spPr>
        <p:txBody>
          <a:bodyPr wrap="square">
            <a:spAutoFit/>
          </a:bodyPr>
          <a:lstStyle/>
          <a:p>
            <a:r>
              <a:rPr lang="es-ES" dirty="0" smtClean="0"/>
              <a:t>Por qué si las moléculas a temperatura ambiente se mueven tan rápido existe una</a:t>
            </a:r>
          </a:p>
          <a:p>
            <a:r>
              <a:rPr lang="es-ES" dirty="0" smtClean="0"/>
              <a:t>demora entre que abrimos un frasco de amoniaco en un extremo de un salón y su olor llega al otro extremo?</a:t>
            </a:r>
          </a:p>
        </p:txBody>
      </p:sp>
      <p:sp>
        <p:nvSpPr>
          <p:cNvPr id="12" name="Rectangle 1"/>
          <p:cNvSpPr>
            <a:spLocks noChangeArrowheads="1"/>
          </p:cNvSpPr>
          <p:nvPr/>
        </p:nvSpPr>
        <p:spPr bwMode="auto">
          <a:xfrm>
            <a:off x="0" y="588243"/>
            <a:ext cx="9906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sz="2000" b="1" dirty="0" smtClean="0">
                <a:latin typeface="Arial" pitchFamily="34" charset="0"/>
                <a:ea typeface="Times New Roman" pitchFamily="18" charset="0"/>
                <a:cs typeface="Arial" pitchFamily="34" charset="0"/>
              </a:rPr>
              <a:t>Para pensar:</a:t>
            </a: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lang="es-ES" sz="2000" b="1" dirty="0" smtClean="0">
              <a:latin typeface="Arial" pitchFamily="34" charset="0"/>
              <a:ea typeface="Times New Roman" pitchFamily="18"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xmlns="" id="{B40309C6-34DA-45E5-A781-31B7565D7220}"/>
              </a:ext>
            </a:extLst>
          </p:cNvPr>
          <p:cNvSpPr txBox="1">
            <a:spLocks/>
          </p:cNvSpPr>
          <p:nvPr/>
        </p:nvSpPr>
        <p:spPr>
          <a:xfrm>
            <a:off x="518713" y="1343977"/>
            <a:ext cx="8784959" cy="2446234"/>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sz="2400" dirty="0" smtClean="0"/>
              <a:t>La mayor parte del</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 curso trata de</a:t>
            </a:r>
            <a:r>
              <a:rPr kumimoji="0" lang="es-ES" sz="2400" b="0" i="0" u="none" strike="noStrike" kern="1200" cap="none" spc="0" normalizeH="0" noProof="0" dirty="0" smtClean="0">
                <a:ln>
                  <a:noFill/>
                </a:ln>
                <a:solidFill>
                  <a:schemeClr val="tx1"/>
                </a:solidFill>
                <a:effectLst/>
                <a:uLnTx/>
                <a:uFillTx/>
                <a:latin typeface="+mn-lt"/>
                <a:ea typeface="+mn-ea"/>
                <a:cs typeface="+mn-cs"/>
              </a:rPr>
              <a:t> los </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desarrollos en el período que</a:t>
            </a:r>
            <a:r>
              <a:rPr kumimoji="0" lang="es-ES" sz="2400" b="0" i="0" u="none" strike="noStrike" kern="1200" cap="none" spc="0" normalizeH="0" noProof="0" dirty="0" smtClean="0">
                <a:ln>
                  <a:noFill/>
                </a:ln>
                <a:solidFill>
                  <a:schemeClr val="tx1"/>
                </a:solidFill>
                <a:effectLst/>
                <a:uLnTx/>
                <a:uFillTx/>
                <a:latin typeface="+mn-lt"/>
                <a:ea typeface="+mn-ea"/>
                <a:cs typeface="+mn-cs"/>
              </a:rPr>
              <a:t> va </a:t>
            </a:r>
            <a:r>
              <a:rPr kumimoji="0" lang="es-ES" sz="2400" b="0" i="0" u="none" strike="noStrike" kern="1200" cap="none" spc="0" normalizeH="0" baseline="0" noProof="0" dirty="0" smtClean="0">
                <a:ln>
                  <a:noFill/>
                </a:ln>
                <a:solidFill>
                  <a:schemeClr val="tx1"/>
                </a:solidFill>
                <a:effectLst/>
                <a:uLnTx/>
                <a:uFillTx/>
                <a:latin typeface="+mn-lt"/>
                <a:ea typeface="+mn-ea"/>
                <a:cs typeface="+mn-cs"/>
              </a:rPr>
              <a:t>de 1900 a 1930 que dieron nacimiento a la Física Cuántica, la Física Atómica, etc.</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rPr>
              <a:t>En ocasiones tendremos que referir a desarrollos importantes que ocurrieron en el siglo XIX que vieron en el liceo o verán en otros cursos (Química, Termodinámica, Mecánica Estadística, Electromagnetismo…).</a:t>
            </a:r>
          </a:p>
        </p:txBody>
      </p:sp>
    </p:spTree>
    <p:extLst>
      <p:ext uri="{BB962C8B-B14F-4D97-AF65-F5344CB8AC3E}">
        <p14:creationId xmlns:p14="http://schemas.microsoft.com/office/powerpoint/2010/main" val="275062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694120"/>
            <a:ext cx="9906000" cy="1877437"/>
          </a:xfrm>
          <a:prstGeom prst="rect">
            <a:avLst/>
          </a:prstGeom>
          <a:solidFill>
            <a:srgbClr val="5BD5DB">
              <a:alpha val="34902"/>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PROGRAMA</a:t>
            </a:r>
          </a:p>
          <a:p>
            <a:pPr marL="0" marR="0" lvl="0" indent="0" algn="l" defTabSz="914400" rtl="0" eaLnBrk="1" fontAlgn="base" latinLnBrk="0" hangingPunct="1">
              <a:lnSpc>
                <a:spcPct val="100000"/>
              </a:lnSpc>
              <a:spcBef>
                <a:spcPct val="0"/>
              </a:spcBef>
              <a:spcAft>
                <a:spcPct val="0"/>
              </a:spcAft>
              <a:buClrTx/>
              <a:buSzTx/>
              <a:buFontTx/>
              <a:buNone/>
              <a:tabLst/>
            </a:pPr>
            <a:r>
              <a:rPr lang="es-ES" sz="1600" b="1" dirty="0" smtClean="0">
                <a:latin typeface="Arial" pitchFamily="34" charset="0"/>
                <a:ea typeface="Times New Roman" pitchFamily="18" charset="0"/>
                <a:cs typeface="Arial" pitchFamily="34" charset="0"/>
              </a:rPr>
              <a:t>I</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INCONSISTENCIAS DE LA FÍSICA CLÁSICA A FINES DEL S.XIX (3 clases) [1-4]</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s-ES" sz="1600" b="1" dirty="0" smtClean="0">
                <a:latin typeface="Arial" pitchFamily="34" charset="0"/>
                <a:ea typeface="Times New Roman" pitchFamily="18" charset="0"/>
                <a:cs typeface="Arial" pitchFamily="34" charset="0"/>
              </a:rPr>
              <a:t>I</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a:t>
            </a:r>
            <a:r>
              <a:rPr lang="es-ES" sz="1600" b="1" dirty="0" smtClean="0">
                <a:latin typeface="Arial" pitchFamily="34" charset="0"/>
                <a:ea typeface="Times New Roman" pitchFamily="18" charset="0"/>
                <a:cs typeface="Arial" pitchFamily="34" charset="0"/>
              </a:rPr>
              <a:t>El</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calor</a:t>
            </a:r>
            <a:r>
              <a:rPr kumimoji="0" lang="es-ES" sz="1600" b="1" i="0" u="none" strike="noStrike" cap="none" normalizeH="0" dirty="0" smtClean="0">
                <a:ln>
                  <a:noFill/>
                </a:ln>
                <a:solidFill>
                  <a:schemeClr val="tx1"/>
                </a:solidFill>
                <a:effectLst/>
                <a:latin typeface="Arial" pitchFamily="34" charset="0"/>
                <a:ea typeface="Times New Roman" pitchFamily="18" charset="0"/>
                <a:cs typeface="Arial" pitchFamily="34" charset="0"/>
              </a:rPr>
              <a:t> específico</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los gases y sólidos.</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Teoría cinética de los gases. La distribución de </a:t>
            </a:r>
            <a:r>
              <a:rPr lang="es-ES" sz="1600" dirty="0" smtClean="0">
                <a:latin typeface="Arial" pitchFamily="34" charset="0"/>
                <a:ea typeface="Times New Roman" pitchFamily="18" charset="0"/>
                <a:cs typeface="Arial" pitchFamily="34" charset="0"/>
              </a:rPr>
              <a:t>energías</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Maxwell-Boltzmann. La molécula diatómica y el teorema de equipartición de la energía. </a:t>
            </a:r>
            <a:endParaRPr lang="es-ES" sz="16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s-ES" sz="1600" b="1" dirty="0" smtClean="0">
                <a:latin typeface="Arial" pitchFamily="34" charset="0"/>
                <a:ea typeface="Times New Roman" pitchFamily="18" charset="0"/>
                <a:cs typeface="Arial" pitchFamily="34" charset="0"/>
              </a:rPr>
              <a:t>I</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La radiación de cuerpo negro y la catástrofe ultravioleta.</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b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Radiación térmica.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Radiancia</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espectral. La teoría de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Rayleigh</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-Jeans.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
          <p:cNvSpPr>
            <a:spLocks noChangeArrowheads="1"/>
          </p:cNvSpPr>
          <p:nvPr/>
        </p:nvSpPr>
        <p:spPr bwMode="auto">
          <a:xfrm>
            <a:off x="0" y="2552034"/>
            <a:ext cx="9906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spc="-50" normalizeH="0" dirty="0" smtClean="0">
                <a:ln>
                  <a:noFill/>
                </a:ln>
                <a:solidFill>
                  <a:schemeClr val="tx1"/>
                </a:solidFill>
                <a:effectLst/>
                <a:latin typeface="Arial" pitchFamily="34" charset="0"/>
                <a:ea typeface="Times New Roman" pitchFamily="18" charset="0"/>
                <a:cs typeface="Arial" pitchFamily="34" charset="0"/>
              </a:rPr>
              <a:t>II. LA TEORIA CUÁNTICA DE PLANCK: PROPIEDADES CORPUSCULARES DE LA RADIACIÓN (3 </a:t>
            </a:r>
            <a:r>
              <a:rPr kumimoji="0" lang="es-ES" sz="1600" b="1" i="0" u="none" strike="noStrike" cap="none" spc="-50" normalizeH="0" dirty="0" err="1" smtClean="0">
                <a:ln>
                  <a:noFill/>
                </a:ln>
                <a:solidFill>
                  <a:schemeClr val="tx1"/>
                </a:solidFill>
                <a:effectLst/>
                <a:latin typeface="Arial" pitchFamily="34" charset="0"/>
                <a:ea typeface="Times New Roman" pitchFamily="18" charset="0"/>
                <a:cs typeface="Arial" pitchFamily="34" charset="0"/>
              </a:rPr>
              <a:t>cla</a:t>
            </a:r>
            <a:r>
              <a:rPr kumimoji="0" lang="es-ES" sz="1600" b="1" i="0" u="none" strike="noStrike" cap="none" spc="-50" normalizeH="0" dirty="0" smtClean="0">
                <a:ln>
                  <a:noFill/>
                </a:ln>
                <a:solidFill>
                  <a:schemeClr val="tx1"/>
                </a:solidFill>
                <a:effectLst/>
                <a:latin typeface="Arial" pitchFamily="34" charset="0"/>
                <a:ea typeface="Times New Roman" pitchFamily="18" charset="0"/>
                <a:cs typeface="Arial" pitchFamily="34" charset="0"/>
              </a:rPr>
              <a:t>.) [1-4]</a:t>
            </a:r>
            <a:endParaRPr kumimoji="0" lang="en-US" sz="1600" b="0" i="0" u="none" strike="noStrike" cap="none" spc="-50" normalizeH="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spc="-50" normalizeH="0" dirty="0" smtClean="0">
                <a:ln>
                  <a:noFill/>
                </a:ln>
                <a:solidFill>
                  <a:schemeClr val="tx1"/>
                </a:solidFill>
                <a:effectLst/>
                <a:latin typeface="Arial" pitchFamily="34" charset="0"/>
                <a:ea typeface="Times New Roman" pitchFamily="18" charset="0"/>
                <a:cs typeface="Arial" pitchFamily="34" charset="0"/>
              </a:rPr>
              <a:t>II-A. La Teoría de </a:t>
            </a:r>
            <a:r>
              <a:rPr kumimoji="0" lang="es-ES" sz="1600" b="1" i="0" u="none" strike="noStrike" cap="none" spc="-50" normalizeH="0" dirty="0" err="1" smtClean="0">
                <a:ln>
                  <a:noFill/>
                </a:ln>
                <a:solidFill>
                  <a:schemeClr val="tx1"/>
                </a:solidFill>
                <a:effectLst/>
                <a:latin typeface="Arial" pitchFamily="34" charset="0"/>
                <a:ea typeface="Times New Roman" pitchFamily="18" charset="0"/>
                <a:cs typeface="Arial" pitchFamily="34" charset="0"/>
              </a:rPr>
              <a:t>Planck</a:t>
            </a:r>
            <a:r>
              <a:rPr kumimoji="0" lang="es-ES" sz="1600" b="1" i="0" u="none" strike="noStrike" cap="none" spc="-50" normalizeH="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spc="-50" normalizeH="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spc="-50" normalizeH="0" dirty="0" smtClean="0">
                <a:ln>
                  <a:noFill/>
                </a:ln>
                <a:solidFill>
                  <a:schemeClr val="tx1"/>
                </a:solidFill>
                <a:effectLst/>
                <a:latin typeface="Arial" pitchFamily="34" charset="0"/>
                <a:ea typeface="Times New Roman" pitchFamily="18" charset="0"/>
                <a:cs typeface="Arial" pitchFamily="34" charset="0"/>
              </a:rPr>
              <a:t>II-B. El Efecto Fotoeléctrico </a:t>
            </a:r>
            <a:endParaRPr kumimoji="0" lang="en-US" sz="1600" b="0" i="0" u="none" strike="noStrike" cap="none" spc="-50" normalizeH="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spc="-50" normalizeH="0" dirty="0" smtClean="0">
                <a:ln>
                  <a:noFill/>
                </a:ln>
                <a:solidFill>
                  <a:schemeClr val="tx1"/>
                </a:solidFill>
                <a:effectLst/>
                <a:latin typeface="Arial" pitchFamily="34" charset="0"/>
                <a:ea typeface="Times New Roman" pitchFamily="18" charset="0"/>
                <a:cs typeface="Arial" pitchFamily="34" charset="0"/>
              </a:rPr>
              <a:t>Los rayos catódicos y el descubrimiento del electrón. Resultados experimentales y su explicación por Einstein utilizando la hipótesis de </a:t>
            </a:r>
            <a:r>
              <a:rPr kumimoji="0" lang="es-ES" sz="1600" b="0" i="0" u="none" strike="noStrike" cap="none" spc="-50" normalizeH="0" dirty="0" err="1" smtClean="0">
                <a:ln>
                  <a:noFill/>
                </a:ln>
                <a:solidFill>
                  <a:schemeClr val="tx1"/>
                </a:solidFill>
                <a:effectLst/>
                <a:latin typeface="Arial" pitchFamily="34" charset="0"/>
                <a:ea typeface="Times New Roman" pitchFamily="18" charset="0"/>
                <a:cs typeface="Arial" pitchFamily="34" charset="0"/>
              </a:rPr>
              <a:t>Planck</a:t>
            </a:r>
            <a:r>
              <a:rPr kumimoji="0" lang="es-ES" sz="1600" b="0" i="0" u="none" strike="noStrike" cap="none" spc="-50" normalizeH="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spc="-50" normalizeH="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spc="-50" normalizeH="0" dirty="0" smtClean="0">
                <a:ln>
                  <a:noFill/>
                </a:ln>
                <a:solidFill>
                  <a:schemeClr val="tx1"/>
                </a:solidFill>
                <a:effectLst/>
                <a:latin typeface="Arial" pitchFamily="34" charset="0"/>
                <a:ea typeface="Times New Roman" pitchFamily="18" charset="0"/>
                <a:cs typeface="Arial" pitchFamily="34" charset="0"/>
              </a:rPr>
              <a:t>II-C. El Efecto </a:t>
            </a:r>
            <a:r>
              <a:rPr kumimoji="0" lang="es-ES" sz="1600" b="1" i="0" u="none" strike="noStrike" cap="none" spc="-50" normalizeH="0" dirty="0" err="1" smtClean="0">
                <a:ln>
                  <a:noFill/>
                </a:ln>
                <a:solidFill>
                  <a:schemeClr val="tx1"/>
                </a:solidFill>
                <a:effectLst/>
                <a:latin typeface="Arial" pitchFamily="34" charset="0"/>
                <a:ea typeface="Times New Roman" pitchFamily="18" charset="0"/>
                <a:cs typeface="Arial" pitchFamily="34" charset="0"/>
              </a:rPr>
              <a:t>Compton</a:t>
            </a:r>
            <a:r>
              <a:rPr kumimoji="0" lang="es-ES" sz="1600" b="1" i="0" u="none" strike="noStrike" cap="none" spc="-50" normalizeH="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spc="-50" normalizeH="0" dirty="0" smtClean="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0" y="4176046"/>
            <a:ext cx="9906000" cy="1815882"/>
          </a:xfrm>
          <a:prstGeom prst="rect">
            <a:avLst/>
          </a:prstGeom>
          <a:solidFill>
            <a:srgbClr val="5BD5DB">
              <a:alpha val="34902"/>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sz="1600" b="1" spc="-50" dirty="0" smtClean="0">
                <a:latin typeface="Arial" pitchFamily="34" charset="0"/>
                <a:cs typeface="Arial" pitchFamily="34" charset="0"/>
              </a:rPr>
              <a:t>III. EL MODELO DEL ATOMO DE RUTHERFORD-BOHR. (3 clases) [1-4]</a:t>
            </a:r>
            <a:endParaRPr lang="en-US" sz="1600" spc="-50" dirty="0" smtClean="0">
              <a:latin typeface="Arial" pitchFamily="34" charset="0"/>
              <a:cs typeface="Arial" pitchFamily="34" charset="0"/>
            </a:endParaRPr>
          </a:p>
          <a:p>
            <a:r>
              <a:rPr lang="es-ES" sz="1600" b="1" spc="-50" dirty="0" smtClean="0">
                <a:latin typeface="Arial" pitchFamily="34" charset="0"/>
                <a:cs typeface="Arial" pitchFamily="34" charset="0"/>
              </a:rPr>
              <a:t>III-A Modelos atómicos antiguos</a:t>
            </a:r>
            <a:r>
              <a:rPr lang="es-ES" sz="1600" spc="-50" dirty="0" smtClean="0">
                <a:latin typeface="Arial" pitchFamily="34" charset="0"/>
                <a:cs typeface="Arial" pitchFamily="34" charset="0"/>
              </a:rPr>
              <a:t>.</a:t>
            </a:r>
            <a:endParaRPr lang="en-US" sz="1600" spc="-50" dirty="0" smtClean="0">
              <a:latin typeface="Arial" pitchFamily="34" charset="0"/>
              <a:cs typeface="Arial" pitchFamily="34" charset="0"/>
            </a:endParaRPr>
          </a:p>
          <a:p>
            <a:r>
              <a:rPr lang="es-ES" sz="1600" spc="-80" dirty="0" smtClean="0">
                <a:latin typeface="Arial" pitchFamily="34" charset="0"/>
                <a:cs typeface="Arial" pitchFamily="34" charset="0"/>
              </a:rPr>
              <a:t>Modelo de </a:t>
            </a:r>
            <a:r>
              <a:rPr lang="es-ES" sz="1600" spc="-80" dirty="0" err="1" smtClean="0">
                <a:latin typeface="Arial" pitchFamily="34" charset="0"/>
                <a:cs typeface="Arial" pitchFamily="34" charset="0"/>
              </a:rPr>
              <a:t>Thomson</a:t>
            </a:r>
            <a:r>
              <a:rPr lang="es-ES" sz="1600" spc="-80" dirty="0" smtClean="0">
                <a:latin typeface="Arial" pitchFamily="34" charset="0"/>
                <a:cs typeface="Arial" pitchFamily="34" charset="0"/>
              </a:rPr>
              <a:t>.  La dispersión de partículas alfa y el átomo nuclear de </a:t>
            </a:r>
            <a:r>
              <a:rPr lang="es-ES" sz="1600" spc="-80" dirty="0" err="1" smtClean="0">
                <a:latin typeface="Arial" pitchFamily="34" charset="0"/>
                <a:cs typeface="Arial" pitchFamily="34" charset="0"/>
              </a:rPr>
              <a:t>Rutherford</a:t>
            </a:r>
            <a:r>
              <a:rPr lang="es-ES" sz="1600" spc="-80" dirty="0" smtClean="0">
                <a:latin typeface="Arial" pitchFamily="34" charset="0"/>
                <a:cs typeface="Arial" pitchFamily="34" charset="0"/>
              </a:rPr>
              <a:t>. El problema de la estabilidad del átomo. Espectro de líneas. </a:t>
            </a:r>
            <a:endParaRPr lang="en-US" sz="1600" spc="-80" dirty="0" smtClean="0">
              <a:latin typeface="Arial" pitchFamily="34" charset="0"/>
              <a:cs typeface="Arial" pitchFamily="34" charset="0"/>
            </a:endParaRPr>
          </a:p>
          <a:p>
            <a:r>
              <a:rPr lang="es-ES" sz="1600" b="1" spc="-50" dirty="0" smtClean="0">
                <a:latin typeface="Arial" pitchFamily="34" charset="0"/>
                <a:cs typeface="Arial" pitchFamily="34" charset="0"/>
              </a:rPr>
              <a:t>III-B Postulados de </a:t>
            </a:r>
            <a:r>
              <a:rPr lang="es-ES" sz="1600" b="1" spc="-50" dirty="0" err="1" smtClean="0">
                <a:latin typeface="Arial" pitchFamily="34" charset="0"/>
                <a:cs typeface="Arial" pitchFamily="34" charset="0"/>
              </a:rPr>
              <a:t>Bohr</a:t>
            </a:r>
            <a:r>
              <a:rPr lang="es-ES" sz="1600" spc="-50" dirty="0" smtClean="0">
                <a:latin typeface="Arial" pitchFamily="34" charset="0"/>
                <a:cs typeface="Arial" pitchFamily="34" charset="0"/>
              </a:rPr>
              <a:t>. </a:t>
            </a:r>
            <a:br>
              <a:rPr lang="es-ES" sz="1600" spc="-50" dirty="0" smtClean="0">
                <a:latin typeface="Arial" pitchFamily="34" charset="0"/>
                <a:cs typeface="Arial" pitchFamily="34" charset="0"/>
              </a:rPr>
            </a:br>
            <a:r>
              <a:rPr lang="es-ES" sz="1600" b="1" spc="-50" dirty="0" smtClean="0">
                <a:latin typeface="Arial" pitchFamily="34" charset="0"/>
                <a:cs typeface="Arial" pitchFamily="34" charset="0"/>
              </a:rPr>
              <a:t>III-C Evidencia de los estados estacionarios: el experimento de </a:t>
            </a:r>
            <a:r>
              <a:rPr lang="es-ES" sz="1600" b="1" spc="-50" dirty="0" err="1" smtClean="0">
                <a:latin typeface="Arial" pitchFamily="34" charset="0"/>
                <a:cs typeface="Arial" pitchFamily="34" charset="0"/>
              </a:rPr>
              <a:t>Franck-Hertz</a:t>
            </a:r>
            <a:r>
              <a:rPr lang="es-ES" sz="1600" b="1" spc="-50" dirty="0" smtClean="0">
                <a:latin typeface="Arial" pitchFamily="34" charset="0"/>
                <a:cs typeface="Arial" pitchFamily="34" charset="0"/>
              </a:rPr>
              <a:t>.</a:t>
            </a:r>
            <a:endParaRPr lang="en-US" sz="1600" spc="-50" dirty="0" smtClean="0">
              <a:latin typeface="Arial" pitchFamily="34" charset="0"/>
              <a:cs typeface="Arial" pitchFamily="34" charset="0"/>
            </a:endParaRPr>
          </a:p>
          <a:p>
            <a:r>
              <a:rPr lang="es-ES" sz="1600" b="1" spc="-50" dirty="0" smtClean="0">
                <a:latin typeface="Arial" pitchFamily="34" charset="0"/>
                <a:cs typeface="Arial" pitchFamily="34" charset="0"/>
              </a:rPr>
              <a:t>III-D Problemas del modelo de </a:t>
            </a:r>
            <a:r>
              <a:rPr lang="es-ES" sz="1600" b="1" spc="-50" dirty="0" err="1" smtClean="0">
                <a:latin typeface="Arial" pitchFamily="34" charset="0"/>
                <a:cs typeface="Arial" pitchFamily="34" charset="0"/>
              </a:rPr>
              <a:t>Bohr</a:t>
            </a:r>
            <a:r>
              <a:rPr lang="es-ES" sz="1600" b="1" spc="-50" dirty="0" smtClean="0">
                <a:latin typeface="Arial" pitchFamily="34" charset="0"/>
                <a:cs typeface="Arial" pitchFamily="34" charset="0"/>
              </a:rPr>
              <a:t>.</a:t>
            </a:r>
            <a:endParaRPr lang="en-US" sz="1600" spc="-50" dirty="0" smtClean="0">
              <a:latin typeface="Arial" pitchFamily="34" charset="0"/>
              <a:cs typeface="Arial" pitchFamily="34" charset="0"/>
            </a:endParaRPr>
          </a:p>
        </p:txBody>
      </p:sp>
      <p:sp>
        <p:nvSpPr>
          <p:cNvPr id="11" name="Rectangle 1"/>
          <p:cNvSpPr>
            <a:spLocks noChangeArrowheads="1"/>
          </p:cNvSpPr>
          <p:nvPr/>
        </p:nvSpPr>
        <p:spPr bwMode="auto">
          <a:xfrm>
            <a:off x="0" y="6007816"/>
            <a:ext cx="9906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sz="1600" b="1" dirty="0" smtClean="0">
                <a:latin typeface="Arial" pitchFamily="34" charset="0"/>
                <a:cs typeface="Arial" pitchFamily="34" charset="0"/>
              </a:rPr>
              <a:t>IV. PROPIEDADES ONDULATORIAS DE LA MATERIA (5 clases) [1-4]</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IV-A. La mecánica ondulatoria de </a:t>
            </a:r>
            <a:r>
              <a:rPr lang="es-ES" sz="1600" b="1" dirty="0" err="1" smtClean="0">
                <a:latin typeface="Arial" pitchFamily="34" charset="0"/>
                <a:cs typeface="Arial" pitchFamily="34" charset="0"/>
              </a:rPr>
              <a:t>De</a:t>
            </a:r>
            <a:r>
              <a:rPr lang="es-ES" sz="1600" b="1" dirty="0" smtClean="0">
                <a:latin typeface="Arial" pitchFamily="34" charset="0"/>
                <a:cs typeface="Arial" pitchFamily="34" charset="0"/>
              </a:rPr>
              <a:t> </a:t>
            </a:r>
            <a:r>
              <a:rPr lang="es-ES" sz="1600" b="1" dirty="0" err="1" smtClean="0">
                <a:latin typeface="Arial" pitchFamily="34" charset="0"/>
                <a:cs typeface="Arial" pitchFamily="34" charset="0"/>
              </a:rPr>
              <a:t>Broglie</a:t>
            </a:r>
            <a:r>
              <a:rPr lang="es-ES" sz="1600" b="1" dirty="0" smtClean="0">
                <a:latin typeface="Arial" pitchFamily="34" charset="0"/>
                <a:cs typeface="Arial" pitchFamily="34" charset="0"/>
              </a:rPr>
              <a:t> y </a:t>
            </a:r>
            <a:r>
              <a:rPr lang="es-ES" sz="1600" b="1" dirty="0" err="1" smtClean="0">
                <a:latin typeface="Arial" pitchFamily="34" charset="0"/>
                <a:cs typeface="Arial" pitchFamily="34" charset="0"/>
              </a:rPr>
              <a:t>Schrodinger</a:t>
            </a:r>
            <a:r>
              <a:rPr lang="es-ES" sz="1600" b="1" dirty="0" smtClean="0">
                <a:latin typeface="Arial" pitchFamily="34" charset="0"/>
                <a:cs typeface="Arial" pitchFamily="34" charset="0"/>
              </a:rPr>
              <a:t>. </a:t>
            </a:r>
            <a:r>
              <a:rPr lang="es-ES" sz="1600" b="1" i="1" dirty="0" smtClean="0">
                <a:latin typeface="Arial" pitchFamily="34" charset="0"/>
                <a:cs typeface="Arial" pitchFamily="34" charset="0"/>
              </a:rPr>
              <a:t>[9]</a:t>
            </a:r>
            <a:endParaRPr lang="en-US" sz="1600" dirty="0" smtClean="0">
              <a:latin typeface="Arial" pitchFamily="34" charset="0"/>
              <a:cs typeface="Arial" pitchFamily="34" charset="0"/>
            </a:endParaRPr>
          </a:p>
          <a:p>
            <a:r>
              <a:rPr lang="es-ES" sz="1600" spc="-60" dirty="0" smtClean="0">
                <a:latin typeface="Arial" pitchFamily="34" charset="0"/>
                <a:cs typeface="Arial" pitchFamily="34" charset="0"/>
              </a:rPr>
              <a:t>Dualidad onda-partícula y ondas de </a:t>
            </a:r>
            <a:r>
              <a:rPr lang="es-ES" sz="1600" spc="-60" dirty="0" err="1" smtClean="0">
                <a:latin typeface="Arial" pitchFamily="34" charset="0"/>
                <a:cs typeface="Arial" pitchFamily="34" charset="0"/>
              </a:rPr>
              <a:t>De</a:t>
            </a:r>
            <a:r>
              <a:rPr lang="es-ES" sz="1600" spc="-60" dirty="0" smtClean="0">
                <a:latin typeface="Arial" pitchFamily="34" charset="0"/>
                <a:cs typeface="Arial" pitchFamily="34" charset="0"/>
              </a:rPr>
              <a:t> </a:t>
            </a:r>
            <a:r>
              <a:rPr lang="es-ES" sz="1600" spc="-60" dirty="0" err="1" smtClean="0">
                <a:latin typeface="Arial" pitchFamily="34" charset="0"/>
                <a:cs typeface="Arial" pitchFamily="34" charset="0"/>
              </a:rPr>
              <a:t>Broglie</a:t>
            </a:r>
            <a:r>
              <a:rPr lang="es-ES" sz="1600" spc="-60" dirty="0" smtClean="0">
                <a:latin typeface="Arial" pitchFamily="34" charset="0"/>
                <a:cs typeface="Arial" pitchFamily="34" charset="0"/>
              </a:rPr>
              <a:t>. Paquetes de ondas. El Principio de Incertidumbre de </a:t>
            </a:r>
            <a:r>
              <a:rPr lang="es-ES" sz="1600" spc="-60" dirty="0" err="1" smtClean="0">
                <a:latin typeface="Arial" pitchFamily="34" charset="0"/>
                <a:cs typeface="Arial" pitchFamily="34" charset="0"/>
              </a:rPr>
              <a:t>Heisenberg</a:t>
            </a:r>
            <a:r>
              <a:rPr lang="es-ES" sz="1600" b="1" spc="-60" dirty="0" smtClean="0">
                <a:latin typeface="Arial" pitchFamily="34" charset="0"/>
                <a:cs typeface="Arial" pitchFamily="34" charset="0"/>
              </a:rPr>
              <a:t>. </a:t>
            </a:r>
            <a:endParaRPr lang="en-US" sz="1600" spc="-60" dirty="0" smtClean="0">
              <a:latin typeface="Arial" pitchFamily="34" charset="0"/>
              <a:cs typeface="Arial" pitchFamily="34" charset="0"/>
            </a:endParaRPr>
          </a:p>
        </p:txBody>
      </p:sp>
    </p:spTree>
    <p:extLst>
      <p:ext uri="{BB962C8B-B14F-4D97-AF65-F5344CB8AC3E}">
        <p14:creationId xmlns:p14="http://schemas.microsoft.com/office/powerpoint/2010/main" val="275062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3">
                                            <p:bg/>
                                          </p:spTgt>
                                        </p:tgtEl>
                                        <p:attrNameLst>
                                          <p:attrName>style.visibility</p:attrName>
                                        </p:attrNameLst>
                                      </p:cBhvr>
                                      <p:to>
                                        <p:strVal val="visible"/>
                                      </p:to>
                                    </p:set>
                                    <p:anim calcmode="lin" valueType="num">
                                      <p:cBhvr additive="base">
                                        <p:cTn id="7" dur="500" fill="hold"/>
                                        <p:tgtEl>
                                          <p:spTgt spid="819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19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3">
                                            <p:txEl>
                                              <p:pRg st="0" end="0"/>
                                            </p:txEl>
                                          </p:spTgt>
                                        </p:tgtEl>
                                        <p:attrNameLst>
                                          <p:attrName>style.visibility</p:attrName>
                                        </p:attrNameLst>
                                      </p:cBhvr>
                                      <p:to>
                                        <p:strVal val="visible"/>
                                      </p:to>
                                    </p:set>
                                    <p:anim calcmode="lin" valueType="num">
                                      <p:cBhvr additive="base">
                                        <p:cTn id="13" dur="500" fill="hold"/>
                                        <p:tgtEl>
                                          <p:spTgt spid="819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3">
                                            <p:txEl>
                                              <p:pRg st="1" end="1"/>
                                            </p:txEl>
                                          </p:spTgt>
                                        </p:tgtEl>
                                        <p:attrNameLst>
                                          <p:attrName>style.visibility</p:attrName>
                                        </p:attrNameLst>
                                      </p:cBhvr>
                                      <p:to>
                                        <p:strVal val="visible"/>
                                      </p:to>
                                    </p:set>
                                    <p:anim calcmode="lin" valueType="num">
                                      <p:cBhvr additive="base">
                                        <p:cTn id="19" dur="500" fill="hold"/>
                                        <p:tgtEl>
                                          <p:spTgt spid="819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3">
                                            <p:txEl>
                                              <p:pRg st="2" end="2"/>
                                            </p:txEl>
                                          </p:spTgt>
                                        </p:tgtEl>
                                        <p:attrNameLst>
                                          <p:attrName>style.visibility</p:attrName>
                                        </p:attrNameLst>
                                      </p:cBhvr>
                                      <p:to>
                                        <p:strVal val="visible"/>
                                      </p:to>
                                    </p:set>
                                    <p:anim calcmode="lin" valueType="num">
                                      <p:cBhvr additive="base">
                                        <p:cTn id="25" dur="500" fill="hold"/>
                                        <p:tgtEl>
                                          <p:spTgt spid="819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3">
                                            <p:txEl>
                                              <p:pRg st="3" end="3"/>
                                            </p:txEl>
                                          </p:spTgt>
                                        </p:tgtEl>
                                        <p:attrNameLst>
                                          <p:attrName>style.visibility</p:attrName>
                                        </p:attrNameLst>
                                      </p:cBhvr>
                                      <p:to>
                                        <p:strVal val="visible"/>
                                      </p:to>
                                    </p:set>
                                    <p:anim calcmode="lin" valueType="num">
                                      <p:cBhvr additive="base">
                                        <p:cTn id="31" dur="500" fill="hold"/>
                                        <p:tgtEl>
                                          <p:spTgt spid="819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93">
                                            <p:txEl>
                                              <p:pRg st="4" end="4"/>
                                            </p:txEl>
                                          </p:spTgt>
                                        </p:tgtEl>
                                        <p:attrNameLst>
                                          <p:attrName>style.visibility</p:attrName>
                                        </p:attrNameLst>
                                      </p:cBhvr>
                                      <p:to>
                                        <p:strVal val="visible"/>
                                      </p:to>
                                    </p:set>
                                    <p:anim calcmode="lin" valueType="num">
                                      <p:cBhvr additive="base">
                                        <p:cTn id="37" dur="500" fill="hold"/>
                                        <p:tgtEl>
                                          <p:spTgt spid="819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0" end="0"/>
                                            </p:txEl>
                                          </p:spTgt>
                                        </p:tgtEl>
                                        <p:attrNameLst>
                                          <p:attrName>style.visibility</p:attrName>
                                        </p:attrNameLst>
                                      </p:cBhvr>
                                      <p:to>
                                        <p:strVal val="visible"/>
                                      </p:to>
                                    </p:set>
                                    <p:anim calcmode="lin" valueType="num">
                                      <p:cBhvr additive="base">
                                        <p:cTn id="4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xEl>
                                              <p:pRg st="1" end="1"/>
                                            </p:txEl>
                                          </p:spTgt>
                                        </p:tgtEl>
                                        <p:attrNameLst>
                                          <p:attrName>style.visibility</p:attrName>
                                        </p:attrNameLst>
                                      </p:cBhvr>
                                      <p:to>
                                        <p:strVal val="visible"/>
                                      </p:to>
                                    </p:set>
                                    <p:anim calcmode="lin" valueType="num">
                                      <p:cBhvr additive="base">
                                        <p:cTn id="4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anim calcmode="lin" valueType="num">
                                      <p:cBhvr additive="base">
                                        <p:cTn id="5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txEl>
                                              <p:pRg st="3" end="3"/>
                                            </p:txEl>
                                          </p:spTgt>
                                        </p:tgtEl>
                                        <p:attrNameLst>
                                          <p:attrName>style.visibility</p:attrName>
                                        </p:attrNameLst>
                                      </p:cBhvr>
                                      <p:to>
                                        <p:strVal val="visible"/>
                                      </p:to>
                                    </p:set>
                                    <p:anim calcmode="lin" valueType="num">
                                      <p:cBhvr additive="base">
                                        <p:cTn id="6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8">
                                            <p:txEl>
                                              <p:pRg st="4" end="4"/>
                                            </p:txEl>
                                          </p:spTgt>
                                        </p:tgtEl>
                                        <p:attrNameLst>
                                          <p:attrName>style.visibility</p:attrName>
                                        </p:attrNameLst>
                                      </p:cBhvr>
                                      <p:to>
                                        <p:strVal val="visible"/>
                                      </p:to>
                                    </p:set>
                                    <p:anim calcmode="lin" valueType="num">
                                      <p:cBhvr additive="base">
                                        <p:cTn id="6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
                                            <p:bg/>
                                          </p:spTgt>
                                        </p:tgtEl>
                                        <p:attrNameLst>
                                          <p:attrName>style.visibility</p:attrName>
                                        </p:attrNameLst>
                                      </p:cBhvr>
                                      <p:to>
                                        <p:strVal val="visible"/>
                                      </p:to>
                                    </p:set>
                                    <p:anim calcmode="lin" valueType="num">
                                      <p:cBhvr additive="base">
                                        <p:cTn id="73" dur="500" fill="hold"/>
                                        <p:tgtEl>
                                          <p:spTgt spid="9">
                                            <p:bg/>
                                          </p:spTgt>
                                        </p:tgtEl>
                                        <p:attrNameLst>
                                          <p:attrName>ppt_x</p:attrName>
                                        </p:attrNameLst>
                                      </p:cBhvr>
                                      <p:tavLst>
                                        <p:tav tm="0">
                                          <p:val>
                                            <p:strVal val="#ppt_x"/>
                                          </p:val>
                                        </p:tav>
                                        <p:tav tm="100000">
                                          <p:val>
                                            <p:strVal val="#ppt_x"/>
                                          </p:val>
                                        </p:tav>
                                      </p:tavLst>
                                    </p:anim>
                                    <p:anim calcmode="lin" valueType="num">
                                      <p:cBhvr additive="base">
                                        <p:cTn id="74"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9">
                                            <p:txEl>
                                              <p:pRg st="0" end="0"/>
                                            </p:txEl>
                                          </p:spTgt>
                                        </p:tgtEl>
                                        <p:attrNameLst>
                                          <p:attrName>style.visibility</p:attrName>
                                        </p:attrNameLst>
                                      </p:cBhvr>
                                      <p:to>
                                        <p:strVal val="visible"/>
                                      </p:to>
                                    </p:set>
                                    <p:anim calcmode="lin" valueType="num">
                                      <p:cBhvr additive="base">
                                        <p:cTn id="7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9">
                                            <p:txEl>
                                              <p:pRg st="1" end="1"/>
                                            </p:txEl>
                                          </p:spTgt>
                                        </p:tgtEl>
                                        <p:attrNameLst>
                                          <p:attrName>style.visibility</p:attrName>
                                        </p:attrNameLst>
                                      </p:cBhvr>
                                      <p:to>
                                        <p:strVal val="visible"/>
                                      </p:to>
                                    </p:set>
                                    <p:anim calcmode="lin" valueType="num">
                                      <p:cBhvr additive="base">
                                        <p:cTn id="85"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9">
                                            <p:txEl>
                                              <p:pRg st="2" end="2"/>
                                            </p:txEl>
                                          </p:spTgt>
                                        </p:tgtEl>
                                        <p:attrNameLst>
                                          <p:attrName>style.visibility</p:attrName>
                                        </p:attrNameLst>
                                      </p:cBhvr>
                                      <p:to>
                                        <p:strVal val="visible"/>
                                      </p:to>
                                    </p:set>
                                    <p:anim calcmode="lin" valueType="num">
                                      <p:cBhvr additive="base">
                                        <p:cTn id="9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9">
                                            <p:txEl>
                                              <p:pRg st="3" end="3"/>
                                            </p:txEl>
                                          </p:spTgt>
                                        </p:tgtEl>
                                        <p:attrNameLst>
                                          <p:attrName>style.visibility</p:attrName>
                                        </p:attrNameLst>
                                      </p:cBhvr>
                                      <p:to>
                                        <p:strVal val="visible"/>
                                      </p:to>
                                    </p:set>
                                    <p:anim calcmode="lin" valueType="num">
                                      <p:cBhvr additive="base">
                                        <p:cTn id="9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9">
                                            <p:txEl>
                                              <p:pRg st="4" end="4"/>
                                            </p:txEl>
                                          </p:spTgt>
                                        </p:tgtEl>
                                        <p:attrNameLst>
                                          <p:attrName>style.visibility</p:attrName>
                                        </p:attrNameLst>
                                      </p:cBhvr>
                                      <p:to>
                                        <p:strVal val="visible"/>
                                      </p:to>
                                    </p:set>
                                    <p:anim calcmode="lin" valueType="num">
                                      <p:cBhvr additive="base">
                                        <p:cTn id="10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1">
                                            <p:txEl>
                                              <p:pRg st="0" end="0"/>
                                            </p:txEl>
                                          </p:spTgt>
                                        </p:tgtEl>
                                        <p:attrNameLst>
                                          <p:attrName>style.visibility</p:attrName>
                                        </p:attrNameLst>
                                      </p:cBhvr>
                                      <p:to>
                                        <p:strVal val="visible"/>
                                      </p:to>
                                    </p:set>
                                    <p:anim calcmode="lin" valueType="num">
                                      <p:cBhvr additive="base">
                                        <p:cTn id="10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1">
                                            <p:txEl>
                                              <p:pRg st="1" end="1"/>
                                            </p:txEl>
                                          </p:spTgt>
                                        </p:tgtEl>
                                        <p:attrNameLst>
                                          <p:attrName>style.visibility</p:attrName>
                                        </p:attrNameLst>
                                      </p:cBhvr>
                                      <p:to>
                                        <p:strVal val="visible"/>
                                      </p:to>
                                    </p:set>
                                    <p:anim calcmode="lin" valueType="num">
                                      <p:cBhvr additive="base">
                                        <p:cTn id="115"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11">
                                            <p:txEl>
                                              <p:pRg st="2" end="2"/>
                                            </p:txEl>
                                          </p:spTgt>
                                        </p:tgtEl>
                                        <p:attrNameLst>
                                          <p:attrName>style.visibility</p:attrName>
                                        </p:attrNameLst>
                                      </p:cBhvr>
                                      <p:to>
                                        <p:strVal val="visible"/>
                                      </p:to>
                                    </p:set>
                                    <p:anim calcmode="lin" valueType="num">
                                      <p:cBhvr additive="base">
                                        <p:cTn id="12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build="p" animBg="1"/>
      <p:bldP spid="8" grpId="0" build="p"/>
      <p:bldP spid="9" grpId="0" build="p" animBg="1"/>
      <p:bldP spid="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228600"/>
            <a:ext cx="9906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 IV. PROPIEDADES ONDULATORIAS DE LA MATERIA (5 clases) [1-4]</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377710"/>
            <a:ext cx="9906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s-ES" sz="1600" spc="-30" dirty="0" smtClean="0">
                <a:latin typeface="Arial" pitchFamily="34" charset="0"/>
                <a:cs typeface="Arial" pitchFamily="34" charset="0"/>
              </a:rPr>
              <a:t>Ecuación de </a:t>
            </a:r>
            <a:r>
              <a:rPr lang="es-ES" sz="1600" spc="-30" dirty="0" err="1" smtClean="0">
                <a:latin typeface="Arial" pitchFamily="34" charset="0"/>
                <a:cs typeface="Arial" pitchFamily="34" charset="0"/>
              </a:rPr>
              <a:t>Schrödinger</a:t>
            </a:r>
            <a:r>
              <a:rPr lang="es-ES" sz="1600" spc="-30" dirty="0" smtClean="0">
                <a:latin typeface="Arial" pitchFamily="34" charset="0"/>
                <a:cs typeface="Arial" pitchFamily="34" charset="0"/>
              </a:rPr>
              <a:t>. El experimento de </a:t>
            </a:r>
            <a:r>
              <a:rPr lang="es-ES" sz="1600" spc="-30" dirty="0" err="1" smtClean="0">
                <a:latin typeface="Arial" pitchFamily="34" charset="0"/>
                <a:cs typeface="Arial" pitchFamily="34" charset="0"/>
              </a:rPr>
              <a:t>Davisson-Germer</a:t>
            </a:r>
            <a:r>
              <a:rPr lang="es-ES" sz="1600" spc="-30" dirty="0" smtClean="0">
                <a:latin typeface="Arial" pitchFamily="34" charset="0"/>
                <a:cs typeface="Arial" pitchFamily="34" charset="0"/>
              </a:rPr>
              <a:t>. </a:t>
            </a:r>
            <a:r>
              <a:rPr lang="es-ES" sz="1600" spc="-30" dirty="0" smtClean="0">
                <a:latin typeface="Arial" pitchFamily="34" charset="0"/>
                <a:cs typeface="Arial" pitchFamily="34" charset="0"/>
              </a:rPr>
              <a:t/>
            </a:r>
            <a:br>
              <a:rPr lang="es-ES" sz="1600" spc="-30" dirty="0" smtClean="0">
                <a:latin typeface="Arial" pitchFamily="34" charset="0"/>
                <a:cs typeface="Arial" pitchFamily="34" charset="0"/>
              </a:rPr>
            </a:br>
            <a:r>
              <a:rPr lang="es-ES" sz="1600" b="1" spc="-30" dirty="0" smtClean="0">
                <a:latin typeface="Arial" pitchFamily="34" charset="0"/>
                <a:cs typeface="Arial" pitchFamily="34" charset="0"/>
              </a:rPr>
              <a:t>IV-</a:t>
            </a:r>
            <a:r>
              <a:rPr lang="es-ES" sz="1600" b="1" spc="-30" dirty="0" smtClean="0">
                <a:latin typeface="Arial" pitchFamily="34" charset="0"/>
                <a:cs typeface="Arial" pitchFamily="34" charset="0"/>
              </a:rPr>
              <a:t>B. </a:t>
            </a:r>
            <a:r>
              <a:rPr lang="es-ES" sz="1600" b="1" spc="-30" dirty="0" smtClean="0">
                <a:latin typeface="Arial" pitchFamily="34" charset="0"/>
                <a:cs typeface="Arial" pitchFamily="34" charset="0"/>
              </a:rPr>
              <a:t>La </a:t>
            </a:r>
            <a:r>
              <a:rPr lang="es-ES" sz="1600" b="1" spc="-30" dirty="0" smtClean="0">
                <a:latin typeface="Arial" pitchFamily="34" charset="0"/>
                <a:cs typeface="Arial" pitchFamily="34" charset="0"/>
              </a:rPr>
              <a:t>interpretación probabilística de la función de onda. </a:t>
            </a:r>
            <a:r>
              <a:rPr lang="es-ES" sz="1600" spc="-30" dirty="0" smtClean="0">
                <a:latin typeface="Arial" pitchFamily="34" charset="0"/>
                <a:cs typeface="Arial" pitchFamily="34" charset="0"/>
              </a:rPr>
              <a:t>Valores esperados. Explicación de los postulados de </a:t>
            </a:r>
            <a:r>
              <a:rPr lang="es-ES" sz="1600" spc="-30" dirty="0" err="1" smtClean="0">
                <a:latin typeface="Arial" pitchFamily="34" charset="0"/>
                <a:cs typeface="Arial" pitchFamily="34" charset="0"/>
              </a:rPr>
              <a:t>Bohr</a:t>
            </a:r>
            <a:r>
              <a:rPr lang="es-ES" sz="1600" spc="-30" dirty="0" smtClean="0">
                <a:latin typeface="Arial" pitchFamily="34" charset="0"/>
                <a:cs typeface="Arial" pitchFamily="34" charset="0"/>
              </a:rPr>
              <a:t>.</a:t>
            </a:r>
            <a:endPar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IV-C. </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mecánica matricial</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 </a:t>
            </a:r>
            <a:r>
              <a:rPr kumimoji="0" lang="es-E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Heisenberg</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medida en mecánica cuántica.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IV-D. </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Interpretación de </a:t>
            </a:r>
            <a:r>
              <a:rPr kumimoji="0" lang="es-E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Copenhage</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”colapso” de la función de onda. Postulados de la mecánica cuántica.</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IV-E. </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Ecuación de </a:t>
            </a:r>
            <a:r>
              <a:rPr kumimoji="0" lang="es-E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Schrödinger</a:t>
            </a: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independiente del tiempo.</a:t>
            </a:r>
            <a:endPar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Autovalores</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autovectores</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p>
        </p:txBody>
      </p:sp>
      <p:sp>
        <p:nvSpPr>
          <p:cNvPr id="5" name="Rectangle 1"/>
          <p:cNvSpPr>
            <a:spLocks noChangeArrowheads="1"/>
          </p:cNvSpPr>
          <p:nvPr/>
        </p:nvSpPr>
        <p:spPr bwMode="auto">
          <a:xfrm>
            <a:off x="0" y="2612502"/>
            <a:ext cx="9906000" cy="2062103"/>
          </a:xfrm>
          <a:prstGeom prst="rect">
            <a:avLst/>
          </a:prstGeom>
          <a:solidFill>
            <a:srgbClr val="5BD5DB">
              <a:alpha val="34902"/>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sz="1600" b="1" dirty="0" smtClean="0">
                <a:latin typeface="Arial" pitchFamily="34" charset="0"/>
                <a:cs typeface="Arial" pitchFamily="34" charset="0"/>
              </a:rPr>
              <a:t>V RESOLUCIÓN DE LA ECUACIÓN DE SCHRÖDINGER PARA POTENCIALES ESQUEMÁTICOS (3 clases) [1-3]</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V-A. Pozos de potencial unidimensionales.</a:t>
            </a:r>
            <a:r>
              <a:rPr lang="es-ES" sz="1600" dirty="0" smtClean="0">
                <a:latin typeface="Arial" pitchFamily="34" charset="0"/>
                <a:cs typeface="Arial" pitchFamily="34" charset="0"/>
              </a:rPr>
              <a:t> </a:t>
            </a:r>
          </a:p>
          <a:p>
            <a:r>
              <a:rPr lang="es-ES" sz="1600" dirty="0" smtClean="0">
                <a:latin typeface="Arial" pitchFamily="34" charset="0"/>
                <a:cs typeface="Arial" pitchFamily="34" charset="0"/>
              </a:rPr>
              <a:t>Partícula en un pozo de potencial cuadrado de altura infinita. </a:t>
            </a:r>
          </a:p>
          <a:p>
            <a:r>
              <a:rPr lang="es-ES" sz="1600" dirty="0" smtClean="0">
                <a:latin typeface="Arial" pitchFamily="34" charset="0"/>
                <a:cs typeface="Arial" pitchFamily="34" charset="0"/>
              </a:rPr>
              <a:t>Pozo de potencial </a:t>
            </a:r>
            <a:r>
              <a:rPr lang="es-ES" sz="1600" dirty="0" err="1" smtClean="0">
                <a:latin typeface="Arial" pitchFamily="34" charset="0"/>
                <a:cs typeface="Arial" pitchFamily="34" charset="0"/>
              </a:rPr>
              <a:t>semi</a:t>
            </a:r>
            <a:r>
              <a:rPr lang="es-ES" sz="1600" dirty="0" smtClean="0">
                <a:latin typeface="Arial" pitchFamily="34" charset="0"/>
                <a:cs typeface="Arial" pitchFamily="34" charset="0"/>
              </a:rPr>
              <a:t>-infinito rectilíneo de profundidad constante. Pozo de potencial </a:t>
            </a:r>
            <a:r>
              <a:rPr lang="es-ES" sz="1600" dirty="0" err="1" smtClean="0">
                <a:latin typeface="Arial" pitchFamily="34" charset="0"/>
                <a:cs typeface="Arial" pitchFamily="34" charset="0"/>
              </a:rPr>
              <a:t>semi</a:t>
            </a:r>
            <a:r>
              <a:rPr lang="es-ES" sz="1600" dirty="0" smtClean="0">
                <a:latin typeface="Arial" pitchFamily="34" charset="0"/>
                <a:cs typeface="Arial" pitchFamily="34" charset="0"/>
              </a:rPr>
              <a:t>-infinito rectilíneo de profundidad variable. </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V-B. Potencial escalón y penetración de barreras.</a:t>
            </a:r>
          </a:p>
          <a:p>
            <a:r>
              <a:rPr lang="es-ES" sz="1600" dirty="0" smtClean="0">
                <a:latin typeface="Arial" pitchFamily="34" charset="0"/>
                <a:cs typeface="Arial" pitchFamily="34" charset="0"/>
              </a:rPr>
              <a:t>Efecto túnel.</a:t>
            </a:r>
            <a:endParaRPr lang="en-US" sz="1600" dirty="0" smtClean="0">
              <a:latin typeface="Arial" pitchFamily="34" charset="0"/>
              <a:cs typeface="Arial" pitchFamily="34" charset="0"/>
            </a:endParaRPr>
          </a:p>
        </p:txBody>
      </p:sp>
      <p:sp>
        <p:nvSpPr>
          <p:cNvPr id="6" name="Rectangle 1"/>
          <p:cNvSpPr>
            <a:spLocks noChangeArrowheads="1"/>
          </p:cNvSpPr>
          <p:nvPr/>
        </p:nvSpPr>
        <p:spPr bwMode="auto">
          <a:xfrm>
            <a:off x="0" y="4659819"/>
            <a:ext cx="9906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sz="1600" b="1" dirty="0" smtClean="0">
                <a:latin typeface="Arial" pitchFamily="34" charset="0"/>
                <a:cs typeface="Arial" pitchFamily="34" charset="0"/>
              </a:rPr>
              <a:t>VI. FÍSICA ATOMICA (4 clases) [1-3]</a:t>
            </a:r>
          </a:p>
          <a:p>
            <a:r>
              <a:rPr lang="es-ES" sz="1600" b="1" dirty="0" smtClean="0">
                <a:latin typeface="Arial" pitchFamily="34" charset="0"/>
                <a:cs typeface="Arial" pitchFamily="34" charset="0"/>
              </a:rPr>
              <a:t>VI-A</a:t>
            </a:r>
            <a:r>
              <a:rPr lang="es-ES" sz="1600" dirty="0" smtClean="0">
                <a:latin typeface="Arial" pitchFamily="34" charset="0"/>
                <a:cs typeface="Arial" pitchFamily="34" charset="0"/>
              </a:rPr>
              <a:t> </a:t>
            </a:r>
            <a:r>
              <a:rPr lang="es-ES" sz="1600" b="1" dirty="0" smtClean="0">
                <a:latin typeface="Arial" pitchFamily="34" charset="0"/>
                <a:cs typeface="Arial" pitchFamily="34" charset="0"/>
              </a:rPr>
              <a:t>Ecuación de </a:t>
            </a:r>
            <a:r>
              <a:rPr lang="es-ES" sz="1600" b="1" dirty="0" err="1" smtClean="0">
                <a:latin typeface="Arial" pitchFamily="34" charset="0"/>
                <a:cs typeface="Arial" pitchFamily="34" charset="0"/>
              </a:rPr>
              <a:t>Schrödinger</a:t>
            </a:r>
            <a:r>
              <a:rPr lang="es-ES" sz="1600" b="1" dirty="0" smtClean="0">
                <a:latin typeface="Arial" pitchFamily="34" charset="0"/>
                <a:cs typeface="Arial" pitchFamily="34" charset="0"/>
              </a:rPr>
              <a:t> en un potencial central y </a:t>
            </a:r>
            <a:r>
              <a:rPr lang="es-ES" sz="1600" b="1" dirty="0" err="1" smtClean="0">
                <a:latin typeface="Arial" pitchFamily="34" charset="0"/>
                <a:cs typeface="Arial" pitchFamily="34" charset="0"/>
              </a:rPr>
              <a:t>Coulombiano</a:t>
            </a:r>
            <a:r>
              <a:rPr lang="es-ES" sz="1600" b="1" dirty="0" smtClean="0">
                <a:latin typeface="Arial" pitchFamily="34" charset="0"/>
                <a:cs typeface="Arial" pitchFamily="34" charset="0"/>
              </a:rPr>
              <a:t>.</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VI-B. Movimiento Orbital y Efecto </a:t>
            </a:r>
            <a:r>
              <a:rPr lang="es-ES" sz="1600" b="1" dirty="0" err="1" smtClean="0">
                <a:latin typeface="Arial" pitchFamily="34" charset="0"/>
                <a:cs typeface="Arial" pitchFamily="34" charset="0"/>
              </a:rPr>
              <a:t>Zeeman</a:t>
            </a:r>
            <a:r>
              <a:rPr lang="es-ES" sz="1600" b="1" dirty="0" smtClean="0">
                <a:latin typeface="Arial" pitchFamily="34" charset="0"/>
                <a:cs typeface="Arial" pitchFamily="34" charset="0"/>
              </a:rPr>
              <a:t>.</a:t>
            </a:r>
            <a:endParaRPr lang="en-US" sz="1600" dirty="0" smtClean="0">
              <a:latin typeface="Arial" pitchFamily="34" charset="0"/>
              <a:cs typeface="Arial" pitchFamily="34" charset="0"/>
            </a:endParaRPr>
          </a:p>
          <a:p>
            <a:r>
              <a:rPr lang="es-ES" sz="1600" dirty="0" smtClean="0">
                <a:latin typeface="Arial" pitchFamily="34" charset="0"/>
                <a:cs typeface="Arial" pitchFamily="34" charset="0"/>
              </a:rPr>
              <a:t>El experimento de </a:t>
            </a:r>
            <a:r>
              <a:rPr lang="es-ES" sz="1600" dirty="0" err="1" smtClean="0">
                <a:latin typeface="Arial" pitchFamily="34" charset="0"/>
                <a:cs typeface="Arial" pitchFamily="34" charset="0"/>
              </a:rPr>
              <a:t>Zeeman</a:t>
            </a:r>
            <a:r>
              <a:rPr lang="es-ES" sz="1600" dirty="0" smtClean="0">
                <a:latin typeface="Arial" pitchFamily="34" charset="0"/>
                <a:cs typeface="Arial" pitchFamily="34" charset="0"/>
              </a:rPr>
              <a:t>. </a:t>
            </a:r>
            <a:r>
              <a:rPr lang="es-ES" sz="1600" dirty="0" err="1" smtClean="0">
                <a:latin typeface="Arial" pitchFamily="34" charset="0"/>
                <a:cs typeface="Arial" pitchFamily="34" charset="0"/>
              </a:rPr>
              <a:t>Cuantización</a:t>
            </a:r>
            <a:r>
              <a:rPr lang="es-ES" sz="1600" dirty="0" smtClean="0">
                <a:latin typeface="Arial" pitchFamily="34" charset="0"/>
                <a:cs typeface="Arial" pitchFamily="34" charset="0"/>
              </a:rPr>
              <a:t> del momento angular orbital.</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VI-C. El Spin del Electrón.</a:t>
            </a:r>
            <a:endParaRPr lang="en-US" sz="1600" dirty="0" smtClean="0">
              <a:latin typeface="Arial" pitchFamily="34" charset="0"/>
              <a:cs typeface="Arial" pitchFamily="34" charset="0"/>
            </a:endParaRPr>
          </a:p>
          <a:p>
            <a:r>
              <a:rPr lang="es-ES" sz="1600" dirty="0" smtClean="0">
                <a:latin typeface="Arial" pitchFamily="34" charset="0"/>
                <a:cs typeface="Arial" pitchFamily="34" charset="0"/>
              </a:rPr>
              <a:t>El experimento de </a:t>
            </a:r>
            <a:r>
              <a:rPr lang="es-ES" sz="1600" dirty="0" err="1" smtClean="0">
                <a:latin typeface="Arial" pitchFamily="34" charset="0"/>
                <a:cs typeface="Arial" pitchFamily="34" charset="0"/>
              </a:rPr>
              <a:t>Stern</a:t>
            </a:r>
            <a:r>
              <a:rPr lang="es-ES" sz="1600" dirty="0" smtClean="0">
                <a:latin typeface="Arial" pitchFamily="34" charset="0"/>
                <a:cs typeface="Arial" pitchFamily="34" charset="0"/>
              </a:rPr>
              <a:t> y </a:t>
            </a:r>
            <a:r>
              <a:rPr lang="es-ES" sz="1600" dirty="0" err="1" smtClean="0">
                <a:latin typeface="Arial" pitchFamily="34" charset="0"/>
                <a:cs typeface="Arial" pitchFamily="34" charset="0"/>
              </a:rPr>
              <a:t>Gerlach</a:t>
            </a:r>
            <a:r>
              <a:rPr lang="es-ES" sz="1600" dirty="0" smtClean="0">
                <a:latin typeface="Arial" pitchFamily="34" charset="0"/>
                <a:cs typeface="Arial" pitchFamily="34" charset="0"/>
              </a:rPr>
              <a:t>. El momento angular de spin. Acoplamiento spin-órbita y</a:t>
            </a:r>
            <a:r>
              <a:rPr lang="en-US" sz="1600" dirty="0" smtClean="0">
                <a:latin typeface="Arial" pitchFamily="34" charset="0"/>
                <a:cs typeface="Arial" pitchFamily="34" charset="0"/>
              </a:rPr>
              <a:t> </a:t>
            </a:r>
            <a:r>
              <a:rPr lang="es-ES" sz="1600" dirty="0" smtClean="0">
                <a:latin typeface="Arial" pitchFamily="34" charset="0"/>
                <a:cs typeface="Arial" pitchFamily="34" charset="0"/>
              </a:rPr>
              <a:t>estructura fina.</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VI-D. Átomos </a:t>
            </a:r>
            <a:r>
              <a:rPr lang="es-ES" sz="1600" b="1" dirty="0" err="1" smtClean="0">
                <a:latin typeface="Arial" pitchFamily="34" charset="0"/>
                <a:cs typeface="Arial" pitchFamily="34" charset="0"/>
              </a:rPr>
              <a:t>polielectrónicos</a:t>
            </a:r>
            <a:r>
              <a:rPr lang="es-ES" sz="1600" b="1" dirty="0" smtClean="0">
                <a:latin typeface="Arial" pitchFamily="34" charset="0"/>
                <a:cs typeface="Arial" pitchFamily="34" charset="0"/>
              </a:rPr>
              <a:t>.  </a:t>
            </a:r>
            <a:r>
              <a:rPr lang="es-ES" sz="1600" dirty="0" smtClean="0">
                <a:latin typeface="Arial" pitchFamily="34" charset="0"/>
                <a:cs typeface="Arial" pitchFamily="34" charset="0"/>
              </a:rPr>
              <a:t>El Principio de Exclusión de </a:t>
            </a:r>
            <a:r>
              <a:rPr lang="es-ES" sz="1600" dirty="0" err="1" smtClean="0">
                <a:latin typeface="Arial" pitchFamily="34" charset="0"/>
                <a:cs typeface="Arial" pitchFamily="34" charset="0"/>
              </a:rPr>
              <a:t>Pauli</a:t>
            </a:r>
            <a:r>
              <a:rPr lang="es-ES" sz="1600" dirty="0" smtClean="0">
                <a:latin typeface="Arial" pitchFamily="34" charset="0"/>
                <a:cs typeface="Arial" pitchFamily="34" charset="0"/>
              </a:rPr>
              <a:t>. La tabla periódica y propiedades de los elementos.</a:t>
            </a:r>
            <a:endParaRPr lang="en-US" sz="16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bg/>
                                          </p:spTgt>
                                        </p:tgtEl>
                                        <p:attrNameLst>
                                          <p:attrName>style.visibility</p:attrName>
                                        </p:attrNameLst>
                                      </p:cBhvr>
                                      <p:to>
                                        <p:strVal val="visible"/>
                                      </p:to>
                                    </p:set>
                                    <p:anim calcmode="lin" valueType="num">
                                      <p:cBhvr additive="base">
                                        <p:cTn id="49"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0"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0" end="0"/>
                                            </p:txEl>
                                          </p:spTgt>
                                        </p:tgtEl>
                                        <p:attrNameLst>
                                          <p:attrName>style.visibility</p:attrName>
                                        </p:attrNameLst>
                                      </p:cBhvr>
                                      <p:to>
                                        <p:strVal val="visible"/>
                                      </p:to>
                                    </p:set>
                                    <p:anim calcmode="lin" valueType="num">
                                      <p:cBhvr additive="base">
                                        <p:cTn id="5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1" end="1"/>
                                            </p:txEl>
                                          </p:spTgt>
                                        </p:tgtEl>
                                        <p:attrNameLst>
                                          <p:attrName>style.visibility</p:attrName>
                                        </p:attrNameLst>
                                      </p:cBhvr>
                                      <p:to>
                                        <p:strVal val="visible"/>
                                      </p:to>
                                    </p:set>
                                    <p:anim calcmode="lin" valueType="num">
                                      <p:cBhvr additive="base">
                                        <p:cTn id="6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2" end="2"/>
                                            </p:txEl>
                                          </p:spTgt>
                                        </p:tgtEl>
                                        <p:attrNameLst>
                                          <p:attrName>style.visibility</p:attrName>
                                        </p:attrNameLst>
                                      </p:cBhvr>
                                      <p:to>
                                        <p:strVal val="visible"/>
                                      </p:to>
                                    </p:set>
                                    <p:anim calcmode="lin" valueType="num">
                                      <p:cBhvr additive="base">
                                        <p:cTn id="6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3" end="3"/>
                                            </p:txEl>
                                          </p:spTgt>
                                        </p:tgtEl>
                                        <p:attrNameLst>
                                          <p:attrName>style.visibility</p:attrName>
                                        </p:attrNameLst>
                                      </p:cBhvr>
                                      <p:to>
                                        <p:strVal val="visible"/>
                                      </p:to>
                                    </p:set>
                                    <p:anim calcmode="lin" valueType="num">
                                      <p:cBhvr additive="base">
                                        <p:cTn id="7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4" end="4"/>
                                            </p:txEl>
                                          </p:spTgt>
                                        </p:tgtEl>
                                        <p:attrNameLst>
                                          <p:attrName>style.visibility</p:attrName>
                                        </p:attrNameLst>
                                      </p:cBhvr>
                                      <p:to>
                                        <p:strVal val="visible"/>
                                      </p:to>
                                    </p:set>
                                    <p:anim calcmode="lin" valueType="num">
                                      <p:cBhvr additive="base">
                                        <p:cTn id="7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xEl>
                                              <p:pRg st="5" end="5"/>
                                            </p:txEl>
                                          </p:spTgt>
                                        </p:tgtEl>
                                        <p:attrNameLst>
                                          <p:attrName>style.visibility</p:attrName>
                                        </p:attrNameLst>
                                      </p:cBhvr>
                                      <p:to>
                                        <p:strVal val="visible"/>
                                      </p:to>
                                    </p:set>
                                    <p:anim calcmode="lin" valueType="num">
                                      <p:cBhvr additive="base">
                                        <p:cTn id="8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6">
                                            <p:txEl>
                                              <p:pRg st="0" end="0"/>
                                            </p:txEl>
                                          </p:spTgt>
                                        </p:tgtEl>
                                        <p:attrNameLst>
                                          <p:attrName>style.visibility</p:attrName>
                                        </p:attrNameLst>
                                      </p:cBhvr>
                                      <p:to>
                                        <p:strVal val="visible"/>
                                      </p:to>
                                    </p:set>
                                    <p:anim calcmode="lin" valueType="num">
                                      <p:cBhvr additive="base">
                                        <p:cTn id="9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6">
                                            <p:txEl>
                                              <p:pRg st="1" end="1"/>
                                            </p:txEl>
                                          </p:spTgt>
                                        </p:tgtEl>
                                        <p:attrNameLst>
                                          <p:attrName>style.visibility</p:attrName>
                                        </p:attrNameLst>
                                      </p:cBhvr>
                                      <p:to>
                                        <p:strVal val="visible"/>
                                      </p:to>
                                    </p:set>
                                    <p:anim calcmode="lin" valueType="num">
                                      <p:cBhvr additive="base">
                                        <p:cTn id="9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6">
                                            <p:txEl>
                                              <p:pRg st="2" end="2"/>
                                            </p:txEl>
                                          </p:spTgt>
                                        </p:tgtEl>
                                        <p:attrNameLst>
                                          <p:attrName>style.visibility</p:attrName>
                                        </p:attrNameLst>
                                      </p:cBhvr>
                                      <p:to>
                                        <p:strVal val="visible"/>
                                      </p:to>
                                    </p:set>
                                    <p:anim calcmode="lin" valueType="num">
                                      <p:cBhvr additive="base">
                                        <p:cTn id="10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6">
                                            <p:txEl>
                                              <p:pRg st="3" end="3"/>
                                            </p:txEl>
                                          </p:spTgt>
                                        </p:tgtEl>
                                        <p:attrNameLst>
                                          <p:attrName>style.visibility</p:attrName>
                                        </p:attrNameLst>
                                      </p:cBhvr>
                                      <p:to>
                                        <p:strVal val="visible"/>
                                      </p:to>
                                    </p:set>
                                    <p:anim calcmode="lin" valueType="num">
                                      <p:cBhvr additive="base">
                                        <p:cTn id="10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6">
                                            <p:txEl>
                                              <p:pRg st="4" end="4"/>
                                            </p:txEl>
                                          </p:spTgt>
                                        </p:tgtEl>
                                        <p:attrNameLst>
                                          <p:attrName>style.visibility</p:attrName>
                                        </p:attrNameLst>
                                      </p:cBhvr>
                                      <p:to>
                                        <p:strVal val="visible"/>
                                      </p:to>
                                    </p:set>
                                    <p:anim calcmode="lin" valueType="num">
                                      <p:cBhvr additive="base">
                                        <p:cTn id="11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6">
                                            <p:txEl>
                                              <p:pRg st="5" end="5"/>
                                            </p:txEl>
                                          </p:spTgt>
                                        </p:tgtEl>
                                        <p:attrNameLst>
                                          <p:attrName>style.visibility</p:attrName>
                                        </p:attrNameLst>
                                      </p:cBhvr>
                                      <p:to>
                                        <p:strVal val="visible"/>
                                      </p:to>
                                    </p:set>
                                    <p:anim calcmode="lin" valueType="num">
                                      <p:cBhvr additive="base">
                                        <p:cTn id="12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6">
                                            <p:txEl>
                                              <p:pRg st="6" end="6"/>
                                            </p:txEl>
                                          </p:spTgt>
                                        </p:tgtEl>
                                        <p:attrNameLst>
                                          <p:attrName>style.visibility</p:attrName>
                                        </p:attrNameLst>
                                      </p:cBhvr>
                                      <p:to>
                                        <p:strVal val="visible"/>
                                      </p:to>
                                    </p:set>
                                    <p:anim calcmode="lin" valueType="num">
                                      <p:cBhvr additive="base">
                                        <p:cTn id="12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animBg="1"/>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585724"/>
            <a:ext cx="9906000" cy="1077218"/>
          </a:xfrm>
          <a:prstGeom prst="rect">
            <a:avLst/>
          </a:prstGeom>
          <a:solidFill>
            <a:schemeClr val="bg1">
              <a:alpha val="35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sz="1600" b="1" dirty="0" smtClean="0">
                <a:latin typeface="Arial" pitchFamily="34" charset="0"/>
                <a:cs typeface="Arial" pitchFamily="34" charset="0"/>
              </a:rPr>
              <a:t>VIII. FÍSICA NUCLEAR (2 clases) [1,2,4]</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VIII-A. Nucleones y fuerzas nucleares.</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VIII-B. Modelos nucleares.</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VIII-C. Reacciones nucleares</a:t>
            </a:r>
            <a:endParaRPr lang="en-US" sz="1600" dirty="0" smtClean="0">
              <a:latin typeface="Arial" pitchFamily="34" charset="0"/>
              <a:cs typeface="Arial" pitchFamily="34" charset="0"/>
            </a:endParaRPr>
          </a:p>
        </p:txBody>
      </p:sp>
      <p:sp>
        <p:nvSpPr>
          <p:cNvPr id="8" name="Rectangle 1"/>
          <p:cNvSpPr>
            <a:spLocks noChangeArrowheads="1"/>
          </p:cNvSpPr>
          <p:nvPr/>
        </p:nvSpPr>
        <p:spPr bwMode="auto">
          <a:xfrm>
            <a:off x="0" y="2767044"/>
            <a:ext cx="9906000" cy="2062103"/>
          </a:xfrm>
          <a:prstGeom prst="rect">
            <a:avLst/>
          </a:prstGeom>
          <a:solidFill>
            <a:srgbClr val="98E4E8"/>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sz="1600" b="1" dirty="0" smtClean="0"/>
              <a:t>IX. (1 clase) []</a:t>
            </a:r>
          </a:p>
          <a:p>
            <a:r>
              <a:rPr lang="es-ES" sz="1600" b="1" dirty="0" smtClean="0">
                <a:solidFill>
                  <a:srgbClr val="0070C0"/>
                </a:solidFill>
              </a:rPr>
              <a:t>OPCIÓN 1: FÍSICA DE PARTÍCULAS Y CAMPOS</a:t>
            </a:r>
            <a:endParaRPr lang="en-US" sz="1600" dirty="0" smtClean="0">
              <a:solidFill>
                <a:srgbClr val="0070C0"/>
              </a:solidFill>
            </a:endParaRPr>
          </a:p>
          <a:p>
            <a:r>
              <a:rPr lang="es-ES" sz="1600" b="1" dirty="0" smtClean="0">
                <a:solidFill>
                  <a:srgbClr val="0070C0"/>
                </a:solidFill>
              </a:rPr>
              <a:t>IX-A. Interacciones.</a:t>
            </a:r>
            <a:endParaRPr lang="en-US" sz="1600" dirty="0" smtClean="0">
              <a:solidFill>
                <a:srgbClr val="0070C0"/>
              </a:solidFill>
            </a:endParaRPr>
          </a:p>
          <a:p>
            <a:r>
              <a:rPr lang="es-ES" sz="1600" b="1" dirty="0" smtClean="0">
                <a:solidFill>
                  <a:srgbClr val="0070C0"/>
                </a:solidFill>
              </a:rPr>
              <a:t>IX-B. Leyes de conservación.</a:t>
            </a:r>
          </a:p>
          <a:p>
            <a:r>
              <a:rPr lang="es-ES" sz="1600" b="1" dirty="0" smtClean="0">
                <a:solidFill>
                  <a:srgbClr val="FF0000"/>
                </a:solidFill>
              </a:rPr>
              <a:t>OPCIÓN 2: PROPIEDADES CUÁNTICAS EXTRAORDINARIAS </a:t>
            </a:r>
            <a:br>
              <a:rPr lang="es-ES" sz="1600" b="1" dirty="0" smtClean="0">
                <a:solidFill>
                  <a:srgbClr val="FF0000"/>
                </a:solidFill>
              </a:rPr>
            </a:br>
            <a:r>
              <a:rPr lang="es-ES" sz="1600" b="1" dirty="0" smtClean="0">
                <a:solidFill>
                  <a:srgbClr val="FF0000"/>
                </a:solidFill>
              </a:rPr>
              <a:t>DE LA MATERIA</a:t>
            </a:r>
            <a:endParaRPr lang="en-US" sz="1600" dirty="0" smtClean="0">
              <a:solidFill>
                <a:srgbClr val="FF0000"/>
              </a:solidFill>
            </a:endParaRPr>
          </a:p>
          <a:p>
            <a:r>
              <a:rPr lang="es-ES" sz="1600" b="1" dirty="0" smtClean="0">
                <a:solidFill>
                  <a:srgbClr val="FF0000"/>
                </a:solidFill>
              </a:rPr>
              <a:t>IX-A. </a:t>
            </a:r>
            <a:r>
              <a:rPr lang="es-ES" sz="1600" b="1" dirty="0" err="1" smtClean="0">
                <a:solidFill>
                  <a:srgbClr val="FF0000"/>
                </a:solidFill>
              </a:rPr>
              <a:t>Superfluidez</a:t>
            </a:r>
            <a:r>
              <a:rPr lang="es-ES" sz="1600" b="1" dirty="0" smtClean="0">
                <a:solidFill>
                  <a:srgbClr val="FF0000"/>
                </a:solidFill>
              </a:rPr>
              <a:t>.</a:t>
            </a:r>
            <a:endParaRPr lang="en-US" sz="1600" dirty="0" smtClean="0">
              <a:solidFill>
                <a:srgbClr val="FF0000"/>
              </a:solidFill>
            </a:endParaRPr>
          </a:p>
          <a:p>
            <a:r>
              <a:rPr lang="es-ES" sz="1600" b="1" dirty="0" smtClean="0">
                <a:solidFill>
                  <a:srgbClr val="FF0000"/>
                </a:solidFill>
              </a:rPr>
              <a:t>IX-B. Superconductividad.</a:t>
            </a:r>
          </a:p>
        </p:txBody>
      </p:sp>
      <p:sp>
        <p:nvSpPr>
          <p:cNvPr id="6" name="Rectangle 1"/>
          <p:cNvSpPr>
            <a:spLocks noChangeArrowheads="1"/>
          </p:cNvSpPr>
          <p:nvPr/>
        </p:nvSpPr>
        <p:spPr bwMode="auto">
          <a:xfrm>
            <a:off x="0" y="709339"/>
            <a:ext cx="9906000" cy="830997"/>
          </a:xfrm>
          <a:prstGeom prst="rect">
            <a:avLst/>
          </a:prstGeom>
          <a:solidFill>
            <a:srgbClr val="5BD5DB">
              <a:alpha val="34902"/>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sz="1600" b="1" dirty="0" smtClean="0">
                <a:latin typeface="Arial" pitchFamily="34" charset="0"/>
                <a:cs typeface="Arial" pitchFamily="34" charset="0"/>
              </a:rPr>
              <a:t>VI. FÍSICA MOLECULAR. (2 clases) [1,2,4]</a:t>
            </a:r>
            <a:endParaRPr lang="en-US" sz="1600" dirty="0" smtClean="0">
              <a:latin typeface="Arial" pitchFamily="34" charset="0"/>
              <a:cs typeface="Arial" pitchFamily="34" charset="0"/>
            </a:endParaRPr>
          </a:p>
          <a:p>
            <a:r>
              <a:rPr lang="es-ES" sz="1600" b="1" dirty="0" smtClean="0">
                <a:latin typeface="Arial" pitchFamily="34" charset="0"/>
                <a:cs typeface="Arial" pitchFamily="34" charset="0"/>
              </a:rPr>
              <a:t>VI-A. Enlaces moleculares.</a:t>
            </a:r>
          </a:p>
          <a:p>
            <a:r>
              <a:rPr lang="es-ES" sz="1600" b="1" dirty="0" smtClean="0">
                <a:latin typeface="Arial" pitchFamily="34" charset="0"/>
                <a:cs typeface="Arial" pitchFamily="34" charset="0"/>
              </a:rPr>
              <a:t>VI-B. Espectro de las moléculas </a:t>
            </a:r>
            <a:r>
              <a:rPr lang="es-ES" sz="1600" b="1" dirty="0" err="1" smtClean="0">
                <a:latin typeface="Arial" pitchFamily="34" charset="0"/>
                <a:cs typeface="Arial" pitchFamily="34" charset="0"/>
              </a:rPr>
              <a:t>diatómicas</a:t>
            </a:r>
            <a:r>
              <a:rPr lang="es-ES" sz="1600" b="1" dirty="0" smtClean="0">
                <a:latin typeface="Arial" pitchFamily="34" charset="0"/>
                <a:cs typeface="Arial" pitchFamily="34" charset="0"/>
              </a:rPr>
              <a:t>.</a:t>
            </a:r>
            <a:endParaRPr lang="en-US" sz="16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bg/>
                                          </p:spTgt>
                                        </p:tgtEl>
                                        <p:attrNameLst>
                                          <p:attrName>style.visibility</p:attrName>
                                        </p:attrNameLst>
                                      </p:cBhvr>
                                      <p:to>
                                        <p:strVal val="visible"/>
                                      </p:to>
                                    </p:set>
                                    <p:anim calcmode="lin" valueType="num">
                                      <p:cBhvr additive="base">
                                        <p:cTn id="31" dur="500" fill="hold"/>
                                        <p:tgtEl>
                                          <p:spTgt spid="5">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2" end="2"/>
                                            </p:txEl>
                                          </p:spTgt>
                                        </p:tgtEl>
                                        <p:attrNameLst>
                                          <p:attrName>style.visibility</p:attrName>
                                        </p:attrNameLst>
                                      </p:cBhvr>
                                      <p:to>
                                        <p:strVal val="visible"/>
                                      </p:to>
                                    </p:set>
                                    <p:anim calcmode="lin" valueType="num">
                                      <p:cBhvr additive="base">
                                        <p:cTn id="4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3" end="3"/>
                                            </p:txEl>
                                          </p:spTgt>
                                        </p:tgtEl>
                                        <p:attrNameLst>
                                          <p:attrName>style.visibility</p:attrName>
                                        </p:attrNameLst>
                                      </p:cBhvr>
                                      <p:to>
                                        <p:strVal val="visible"/>
                                      </p:to>
                                    </p:set>
                                    <p:anim calcmode="lin" valueType="num">
                                      <p:cBhvr additive="base">
                                        <p:cTn id="5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
                                            <p:bg/>
                                          </p:spTgt>
                                        </p:tgtEl>
                                        <p:attrNameLst>
                                          <p:attrName>style.visibility</p:attrName>
                                        </p:attrNameLst>
                                      </p:cBhvr>
                                      <p:to>
                                        <p:strVal val="visible"/>
                                      </p:to>
                                    </p:set>
                                    <p:anim calcmode="lin" valueType="num">
                                      <p:cBhvr additive="base">
                                        <p:cTn id="61" dur="500" fill="hold"/>
                                        <p:tgtEl>
                                          <p:spTgt spid="8">
                                            <p:bg/>
                                          </p:spTgt>
                                        </p:tgtEl>
                                        <p:attrNameLst>
                                          <p:attrName>ppt_x</p:attrName>
                                        </p:attrNameLst>
                                      </p:cBhvr>
                                      <p:tavLst>
                                        <p:tav tm="0">
                                          <p:val>
                                            <p:strVal val="#ppt_x"/>
                                          </p:val>
                                        </p:tav>
                                        <p:tav tm="100000">
                                          <p:val>
                                            <p:strVal val="#ppt_x"/>
                                          </p:val>
                                        </p:tav>
                                      </p:tavLst>
                                    </p:anim>
                                    <p:anim calcmode="lin" valueType="num">
                                      <p:cBhvr additive="base">
                                        <p:cTn id="62"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8">
                                            <p:txEl>
                                              <p:pRg st="0" end="0"/>
                                            </p:txEl>
                                          </p:spTgt>
                                        </p:tgtEl>
                                        <p:attrNameLst>
                                          <p:attrName>style.visibility</p:attrName>
                                        </p:attrNameLst>
                                      </p:cBhvr>
                                      <p:to>
                                        <p:strVal val="visible"/>
                                      </p:to>
                                    </p:set>
                                    <p:anim calcmode="lin" valueType="num">
                                      <p:cBhvr additive="base">
                                        <p:cTn id="6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
                                            <p:txEl>
                                              <p:pRg st="1" end="1"/>
                                            </p:txEl>
                                          </p:spTgt>
                                        </p:tgtEl>
                                        <p:attrNameLst>
                                          <p:attrName>style.visibility</p:attrName>
                                        </p:attrNameLst>
                                      </p:cBhvr>
                                      <p:to>
                                        <p:strVal val="visible"/>
                                      </p:to>
                                    </p:set>
                                    <p:anim calcmode="lin" valueType="num">
                                      <p:cBhvr additive="base">
                                        <p:cTn id="7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
                                            <p:txEl>
                                              <p:pRg st="2" end="2"/>
                                            </p:txEl>
                                          </p:spTgt>
                                        </p:tgtEl>
                                        <p:attrNameLst>
                                          <p:attrName>style.visibility</p:attrName>
                                        </p:attrNameLst>
                                      </p:cBhvr>
                                      <p:to>
                                        <p:strVal val="visible"/>
                                      </p:to>
                                    </p:set>
                                    <p:anim calcmode="lin" valueType="num">
                                      <p:cBhvr additive="base">
                                        <p:cTn id="7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8">
                                            <p:txEl>
                                              <p:pRg st="3" end="3"/>
                                            </p:txEl>
                                          </p:spTgt>
                                        </p:tgtEl>
                                        <p:attrNameLst>
                                          <p:attrName>style.visibility</p:attrName>
                                        </p:attrNameLst>
                                      </p:cBhvr>
                                      <p:to>
                                        <p:strVal val="visible"/>
                                      </p:to>
                                    </p:set>
                                    <p:anim calcmode="lin" valueType="num">
                                      <p:cBhvr additive="base">
                                        <p:cTn id="8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8">
                                            <p:txEl>
                                              <p:pRg st="4" end="4"/>
                                            </p:txEl>
                                          </p:spTgt>
                                        </p:tgtEl>
                                        <p:attrNameLst>
                                          <p:attrName>style.visibility</p:attrName>
                                        </p:attrNameLst>
                                      </p:cBhvr>
                                      <p:to>
                                        <p:strVal val="visible"/>
                                      </p:to>
                                    </p:set>
                                    <p:anim calcmode="lin" valueType="num">
                                      <p:cBhvr additive="base">
                                        <p:cTn id="9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8">
                                            <p:txEl>
                                              <p:pRg st="5" end="5"/>
                                            </p:txEl>
                                          </p:spTgt>
                                        </p:tgtEl>
                                        <p:attrNameLst>
                                          <p:attrName>style.visibility</p:attrName>
                                        </p:attrNameLst>
                                      </p:cBhvr>
                                      <p:to>
                                        <p:strVal val="visible"/>
                                      </p:to>
                                    </p:set>
                                    <p:anim calcmode="lin" valueType="num">
                                      <p:cBhvr additive="base">
                                        <p:cTn id="9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8">
                                            <p:txEl>
                                              <p:pRg st="6" end="6"/>
                                            </p:txEl>
                                          </p:spTgt>
                                        </p:tgtEl>
                                        <p:attrNameLst>
                                          <p:attrName>style.visibility</p:attrName>
                                        </p:attrNameLst>
                                      </p:cBhvr>
                                      <p:to>
                                        <p:strVal val="visible"/>
                                      </p:to>
                                    </p:set>
                                    <p:anim calcmode="lin" valueType="num">
                                      <p:cBhvr additive="base">
                                        <p:cTn id="10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8" grpId="0" build="p" animBg="1"/>
      <p:bldP spid="6"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516835"/>
            <a:ext cx="9906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BIBLIOGRAFIA: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Introducción a la Mecánica Cuántica.</a:t>
            </a:r>
            <a:r>
              <a:rPr kumimoji="0" lang="es-E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a:t>
            </a:r>
            <a:r>
              <a:rPr kumimoji="0" lang="es-E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Gratton</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Buenos Aires 2003.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The Structure of Matter A Survey of Modern Physics, S. </a:t>
            </a:r>
            <a:r>
              <a:rPr kumimoji="0" lang="en-GB"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Gasiorowicz</a:t>
            </a: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Addison-Wesley</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1979.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Introducción a la Física Cuántica, A. P.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French</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 </a:t>
            </a:r>
            <a:r>
              <a:rPr kumimoji="0" lang="en-GB"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Reverté</a:t>
            </a: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1982. </a:t>
            </a: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Física 1 y 2, R. </a:t>
            </a:r>
            <a:r>
              <a:rPr kumimoji="0" lang="es-UY"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Resnick</a:t>
            </a: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 </a:t>
            </a:r>
            <a:r>
              <a:rPr kumimoji="0" lang="es-UY"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Halliday</a:t>
            </a: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 </a:t>
            </a:r>
            <a:r>
              <a:rPr kumimoji="0" lang="es-UY"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Krane</a:t>
            </a: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4ta </a:t>
            </a:r>
            <a:r>
              <a:rPr kumimoji="0" lang="es-UY"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ed</a:t>
            </a: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México 2001 (*).</a:t>
            </a:r>
            <a:b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Modern Physics, Third edition, K. S.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Krane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 John Wiley &amp; Sons 2012. </a:t>
            </a: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b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 Fundamentos de Física Moderna, R. M. </a:t>
            </a:r>
            <a:r>
              <a:rPr kumimoji="0" lang="es-UY"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Eisberg</a:t>
            </a:r>
            <a:r>
              <a:rPr kumimoji="0" lang="es-UY"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Limusa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1992. (**)</a:t>
            </a:r>
            <a:b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 Introduction to Modern Physics de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Richtmyer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Kennard y Cooper, ed. McGraw-Hill, Year: 1969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FÍSICA CONTEMPORANEA:</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 Invitation to Contemporary Physics; Q. Ho-Kim, N. Kumar. Lam C. S.;  </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2nd edition (March 2004)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CLÁSICOS DE INTERÉS GENERAL:</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[9] La Física Nueva y los Cuantos, L.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DeBroglie</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editorial Losada.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Encuentros y conversaciones con Einstein y otros relatos. W. </a:t>
            </a:r>
            <a:r>
              <a:rPr kumimoji="0" lang="es-E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Heisenberg</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Alianza Editorial.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0EF98A8-8F48-4451-8C37-D66600FB4079}"/>
              </a:ext>
            </a:extLst>
          </p:cNvPr>
          <p:cNvSpPr txBox="1"/>
          <p:nvPr/>
        </p:nvSpPr>
        <p:spPr>
          <a:xfrm>
            <a:off x="0" y="748228"/>
            <a:ext cx="9906000" cy="2369880"/>
          </a:xfrm>
          <a:prstGeom prst="rect">
            <a:avLst/>
          </a:prstGeom>
          <a:noFill/>
        </p:spPr>
        <p:txBody>
          <a:bodyPr wrap="square" rtlCol="0">
            <a:spAutoFit/>
          </a:bodyPr>
          <a:lstStyle/>
          <a:p>
            <a:pPr marL="285750" indent="-285750">
              <a:buFont typeface="Arial" panose="020B0604020202020204" pitchFamily="34" charset="0"/>
              <a:buChar char="•"/>
            </a:pPr>
            <a:r>
              <a:rPr lang="es-UY" sz="2400" dirty="0" smtClean="0"/>
              <a:t>Usaremos ahora un rato para presentarnos</a:t>
            </a:r>
          </a:p>
          <a:p>
            <a:pPr marL="285750" indent="-285750">
              <a:buFont typeface="Arial" panose="020B0604020202020204" pitchFamily="34" charset="0"/>
              <a:buChar char="•"/>
            </a:pPr>
            <a:r>
              <a:rPr lang="es-UY" sz="2400" dirty="0" smtClean="0"/>
              <a:t>Algunas ideas de información para compartir:</a:t>
            </a:r>
          </a:p>
          <a:p>
            <a:pPr marL="742950" lvl="1" indent="-285750">
              <a:buFont typeface="Arial" panose="020B0604020202020204" pitchFamily="34" charset="0"/>
              <a:buChar char="•"/>
            </a:pPr>
            <a:r>
              <a:rPr lang="es-UY" sz="2000" dirty="0" smtClean="0"/>
              <a:t>Licenciatura que realizan. ¿Por qué la eligieron?</a:t>
            </a:r>
          </a:p>
          <a:p>
            <a:pPr marL="742950" lvl="1" indent="-285750">
              <a:buFont typeface="Arial" panose="020B0604020202020204" pitchFamily="34" charset="0"/>
              <a:buChar char="•"/>
            </a:pPr>
            <a:r>
              <a:rPr lang="es-UY" sz="2000" spc="-50" dirty="0" smtClean="0"/>
              <a:t>¿Qué temas en Física (o más general de la ciencia) les despierta mayor interés? ¿Y de este curso en particular?</a:t>
            </a:r>
          </a:p>
          <a:p>
            <a:pPr marL="742950" lvl="1" indent="-285750">
              <a:buFont typeface="Arial" panose="020B0604020202020204" pitchFamily="34" charset="0"/>
              <a:buChar char="•"/>
            </a:pPr>
            <a:r>
              <a:rPr lang="es-UY" sz="2000" spc="-50" dirty="0" smtClean="0"/>
              <a:t>¿Qué fuentes de información científica/académica usan? (libros, revistas, sitios web, canales </a:t>
            </a:r>
            <a:r>
              <a:rPr lang="es-UY" sz="2000" spc="-50" dirty="0" err="1" smtClean="0"/>
              <a:t>youtube</a:t>
            </a:r>
            <a:r>
              <a:rPr lang="es-UY" sz="2000" spc="-50" dirty="0" smtClean="0"/>
              <a:t>,…)</a:t>
            </a:r>
          </a:p>
        </p:txBody>
      </p:sp>
      <p:sp>
        <p:nvSpPr>
          <p:cNvPr id="4" name="TextBox 3">
            <a:extLst>
              <a:ext uri="{FF2B5EF4-FFF2-40B4-BE49-F238E27FC236}">
                <a16:creationId xmlns:a16="http://schemas.microsoft.com/office/drawing/2014/main" xmlns="" id="{C0EF98A8-8F48-4451-8C37-D66600FB4079}"/>
              </a:ext>
            </a:extLst>
          </p:cNvPr>
          <p:cNvSpPr txBox="1"/>
          <p:nvPr/>
        </p:nvSpPr>
        <p:spPr>
          <a:xfrm>
            <a:off x="0" y="5750004"/>
            <a:ext cx="9906000" cy="1015663"/>
          </a:xfrm>
          <a:prstGeom prst="rect">
            <a:avLst/>
          </a:prstGeom>
          <a:noFill/>
        </p:spPr>
        <p:txBody>
          <a:bodyPr wrap="square" rtlCol="0">
            <a:spAutoFit/>
          </a:bodyPr>
          <a:lstStyle/>
          <a:p>
            <a:pPr marL="742950" lvl="1" indent="-285750">
              <a:buFont typeface="Arial" panose="020B0604020202020204" pitchFamily="34" charset="0"/>
              <a:buChar char="•"/>
            </a:pPr>
            <a:r>
              <a:rPr lang="es-UY" sz="2000" dirty="0" smtClean="0"/>
              <a:t>¿Cuáles son los aspectos positivos y negativos que encuentran en las clases a distancia? En base a la experiencia del 2020, 2021, ¿Qué modalidad de clase a distancia han encontrado más provechosa?</a:t>
            </a:r>
          </a:p>
        </p:txBody>
      </p:sp>
      <p:graphicFrame>
        <p:nvGraphicFramePr>
          <p:cNvPr id="6" name="Table 5"/>
          <p:cNvGraphicFramePr>
            <a:graphicFrameLocks noGrp="1"/>
          </p:cNvGraphicFramePr>
          <p:nvPr/>
        </p:nvGraphicFramePr>
        <p:xfrm>
          <a:off x="0" y="3172783"/>
          <a:ext cx="9906001" cy="2594372"/>
        </p:xfrm>
        <a:graphic>
          <a:graphicData uri="http://schemas.openxmlformats.org/drawingml/2006/table">
            <a:tbl>
              <a:tblPr firstRow="1" bandRow="1">
                <a:tableStyleId>{5C22544A-7EE6-4342-B048-85BDC9FD1C3A}</a:tableStyleId>
              </a:tblPr>
              <a:tblGrid>
                <a:gridCol w="1238250"/>
                <a:gridCol w="1155070"/>
                <a:gridCol w="1293073"/>
                <a:gridCol w="1383815"/>
                <a:gridCol w="811007"/>
                <a:gridCol w="1066219"/>
                <a:gridCol w="930105"/>
                <a:gridCol w="1014231"/>
                <a:gridCol w="1014231"/>
              </a:tblGrid>
              <a:tr h="1427449">
                <a:tc>
                  <a:txBody>
                    <a:bodyPr/>
                    <a:lstStyle/>
                    <a:p>
                      <a:r>
                        <a:rPr kumimoji="0" lang="es-ES" sz="1400" b="1" i="0" u="none" strike="noStrike" cap="none" spc="-50" normalizeH="0" dirty="0" smtClean="0">
                          <a:ln>
                            <a:noFill/>
                          </a:ln>
                          <a:solidFill>
                            <a:schemeClr val="tx1"/>
                          </a:solidFill>
                          <a:effectLst/>
                          <a:latin typeface="Arial Narrow" pitchFamily="34" charset="0"/>
                          <a:ea typeface="Times New Roman" pitchFamily="18" charset="0"/>
                          <a:cs typeface="Arial" pitchFamily="34" charset="0"/>
                        </a:rPr>
                        <a:t>II LA TEORIA CUÁNTICA DE PLANCK: PROPIEDADES CORPUSCU-LARES DE LA RADIACIÓN </a:t>
                      </a:r>
                      <a:endParaRPr lang="en-US" sz="1400" dirty="0">
                        <a:latin typeface="Arial Narrow" pitchFamily="34" charset="0"/>
                      </a:endParaRPr>
                    </a:p>
                  </a:txBody>
                  <a:tcPr marL="74295" marR="0" marB="0">
                    <a:solidFill>
                      <a:srgbClr val="5BD5DB"/>
                    </a:solidFill>
                  </a:tcPr>
                </a:tc>
                <a:tc>
                  <a:txBody>
                    <a:bodyPr/>
                    <a:lstStyle/>
                    <a:p>
                      <a:r>
                        <a:rPr lang="es-ES" sz="1400" b="1" kern="1200" dirty="0" smtClean="0">
                          <a:solidFill>
                            <a:schemeClr val="tx1"/>
                          </a:solidFill>
                          <a:latin typeface="Arial Narrow" pitchFamily="34" charset="0"/>
                          <a:ea typeface="+mn-ea"/>
                          <a:cs typeface="+mn-cs"/>
                        </a:rPr>
                        <a:t>III EL MODELO DEL ATOMO DE RUTHERFORD-BOHR</a:t>
                      </a:r>
                      <a:endParaRPr lang="en-US" sz="1400" dirty="0">
                        <a:solidFill>
                          <a:schemeClr val="tx1"/>
                        </a:solidFill>
                        <a:latin typeface="Arial Narrow" pitchFamily="34" charset="0"/>
                      </a:endParaRPr>
                    </a:p>
                  </a:txBody>
                  <a:tcPr marL="74295" marR="0" marB="0">
                    <a:solidFill>
                      <a:srgbClr val="5BD5DB"/>
                    </a:solidFill>
                  </a:tcPr>
                </a:tc>
                <a:tc>
                  <a:txBody>
                    <a:bodyPr/>
                    <a:lstStyle/>
                    <a:p>
                      <a:r>
                        <a:rPr lang="es-ES" sz="1400" b="1" kern="1200" dirty="0" smtClean="0">
                          <a:solidFill>
                            <a:schemeClr val="tx1"/>
                          </a:solidFill>
                          <a:latin typeface="Arial Narrow" pitchFamily="34" charset="0"/>
                          <a:ea typeface="+mn-ea"/>
                          <a:cs typeface="+mn-cs"/>
                        </a:rPr>
                        <a:t>IV.</a:t>
                      </a:r>
                      <a:r>
                        <a:rPr lang="es-ES" sz="1400" b="1" kern="1200" baseline="0" dirty="0" smtClean="0">
                          <a:solidFill>
                            <a:schemeClr val="tx1"/>
                          </a:solidFill>
                          <a:latin typeface="Arial Narrow" pitchFamily="34" charset="0"/>
                          <a:ea typeface="+mn-ea"/>
                          <a:cs typeface="+mn-cs"/>
                        </a:rPr>
                        <a:t> </a:t>
                      </a:r>
                      <a:r>
                        <a:rPr lang="es-ES" sz="1400" b="1" kern="1200" dirty="0" smtClean="0">
                          <a:solidFill>
                            <a:schemeClr val="tx1"/>
                          </a:solidFill>
                          <a:latin typeface="Arial Narrow" pitchFamily="34" charset="0"/>
                          <a:ea typeface="+mn-ea"/>
                          <a:cs typeface="+mn-cs"/>
                        </a:rPr>
                        <a:t>PROPIEDADES ONDULATORIAS DE LA MATERIA </a:t>
                      </a:r>
                      <a:endParaRPr lang="en-US" sz="1400" dirty="0">
                        <a:solidFill>
                          <a:schemeClr val="tx1"/>
                        </a:solidFill>
                        <a:latin typeface="Arial Narrow" pitchFamily="34" charset="0"/>
                      </a:endParaRPr>
                    </a:p>
                  </a:txBody>
                  <a:tcPr marL="74295" marR="0" marB="0">
                    <a:solidFill>
                      <a:srgbClr val="5BD5DB"/>
                    </a:solidFill>
                  </a:tcPr>
                </a:tc>
                <a:tc>
                  <a:txBody>
                    <a:bodyPr/>
                    <a:lstStyle/>
                    <a:p>
                      <a:r>
                        <a:rPr lang="es-ES" sz="1400" b="1" kern="1200" dirty="0" smtClean="0">
                          <a:solidFill>
                            <a:schemeClr val="tx1"/>
                          </a:solidFill>
                          <a:latin typeface="Arial Narrow" pitchFamily="34" charset="0"/>
                          <a:ea typeface="+mn-ea"/>
                          <a:cs typeface="+mn-cs"/>
                        </a:rPr>
                        <a:t>V.</a:t>
                      </a:r>
                      <a:r>
                        <a:rPr lang="es-ES" sz="1400" b="1" kern="1200" baseline="0" dirty="0" smtClean="0">
                          <a:solidFill>
                            <a:schemeClr val="tx1"/>
                          </a:solidFill>
                          <a:latin typeface="Arial Narrow" pitchFamily="34" charset="0"/>
                          <a:ea typeface="+mn-ea"/>
                          <a:cs typeface="+mn-cs"/>
                        </a:rPr>
                        <a:t> </a:t>
                      </a:r>
                      <a:r>
                        <a:rPr lang="es-ES" sz="1400" b="1" kern="1200" dirty="0" smtClean="0">
                          <a:solidFill>
                            <a:schemeClr val="tx1"/>
                          </a:solidFill>
                          <a:latin typeface="Arial Narrow" pitchFamily="34" charset="0"/>
                          <a:ea typeface="+mn-ea"/>
                          <a:cs typeface="+mn-cs"/>
                        </a:rPr>
                        <a:t>RESOLUCIÓN DE LA ECUACIÓN DE SCHRÖDINGER PARA POTENCIALES ESQUEM. </a:t>
                      </a:r>
                      <a:endParaRPr lang="en-US" sz="1400" dirty="0">
                        <a:solidFill>
                          <a:schemeClr val="tx1"/>
                        </a:solidFill>
                        <a:latin typeface="Arial Narrow" pitchFamily="34" charset="0"/>
                      </a:endParaRPr>
                    </a:p>
                  </a:txBody>
                  <a:tcPr marL="74295" marR="0" marB="0">
                    <a:solidFill>
                      <a:srgbClr val="5BD5DB"/>
                    </a:solidFill>
                  </a:tcPr>
                </a:tc>
                <a:tc>
                  <a:txBody>
                    <a:bodyPr/>
                    <a:lstStyle/>
                    <a:p>
                      <a:r>
                        <a:rPr lang="es-ES" sz="1400" b="1" kern="1200" dirty="0" smtClean="0">
                          <a:solidFill>
                            <a:schemeClr val="tx1"/>
                          </a:solidFill>
                          <a:latin typeface="Arial Narrow" pitchFamily="34" charset="0"/>
                          <a:ea typeface="+mn-ea"/>
                          <a:cs typeface="+mn-cs"/>
                        </a:rPr>
                        <a:t>VI. FÍSICA ATOMICA </a:t>
                      </a:r>
                      <a:endParaRPr lang="en-US" sz="1400" dirty="0">
                        <a:solidFill>
                          <a:schemeClr val="tx1"/>
                        </a:solidFill>
                        <a:latin typeface="Arial Narrow" pitchFamily="34" charset="0"/>
                      </a:endParaRPr>
                    </a:p>
                  </a:txBody>
                  <a:tcPr marL="74295" marR="0" marB="0">
                    <a:solidFill>
                      <a:srgbClr val="5BD5DB"/>
                    </a:solidFill>
                  </a:tcPr>
                </a:tc>
                <a:tc>
                  <a:txBody>
                    <a:bodyPr/>
                    <a:lstStyle/>
                    <a:p>
                      <a:r>
                        <a:rPr lang="es-ES" sz="1400" b="1" kern="1200" dirty="0" smtClean="0">
                          <a:solidFill>
                            <a:schemeClr val="tx1"/>
                          </a:solidFill>
                          <a:latin typeface="Arial Narrow" pitchFamily="34" charset="0"/>
                          <a:ea typeface="+mn-ea"/>
                          <a:cs typeface="+mn-cs"/>
                        </a:rPr>
                        <a:t>VII. FÍSICA MOLECULAR</a:t>
                      </a:r>
                      <a:endParaRPr lang="en-US" sz="1400" dirty="0">
                        <a:solidFill>
                          <a:schemeClr val="tx1"/>
                        </a:solidFill>
                        <a:latin typeface="Arial Narrow" pitchFamily="34" charset="0"/>
                      </a:endParaRPr>
                    </a:p>
                  </a:txBody>
                  <a:tcPr marL="74295" marR="0" marB="0">
                    <a:solidFill>
                      <a:srgbClr val="5BD5DB"/>
                    </a:solidFill>
                  </a:tcPr>
                </a:tc>
                <a:tc>
                  <a:txBody>
                    <a:bodyPr/>
                    <a:lstStyle/>
                    <a:p>
                      <a:r>
                        <a:rPr lang="es-ES" sz="1400" b="1" kern="1200" dirty="0" smtClean="0">
                          <a:solidFill>
                            <a:schemeClr val="tx1"/>
                          </a:solidFill>
                          <a:latin typeface="Arial Narrow" pitchFamily="34" charset="0"/>
                          <a:ea typeface="+mn-ea"/>
                          <a:cs typeface="+mn-cs"/>
                        </a:rPr>
                        <a:t>VIII. FÍSICA NUCLEAR </a:t>
                      </a:r>
                      <a:endParaRPr lang="en-US" sz="1400" dirty="0">
                        <a:solidFill>
                          <a:schemeClr val="tx1"/>
                        </a:solidFill>
                        <a:latin typeface="Arial Narrow" pitchFamily="34" charset="0"/>
                      </a:endParaRPr>
                    </a:p>
                  </a:txBody>
                  <a:tcPr marL="74295" marR="0" marB="0">
                    <a:solidFill>
                      <a:srgbClr val="5BD5DB"/>
                    </a:solidFill>
                  </a:tcPr>
                </a:tc>
                <a:tc>
                  <a:txBody>
                    <a:bodyPr/>
                    <a:lstStyle/>
                    <a:p>
                      <a:pPr algn="r"/>
                      <a:r>
                        <a:rPr lang="es-UY" sz="1400" dirty="0" smtClean="0">
                          <a:solidFill>
                            <a:schemeClr val="tx1"/>
                          </a:solidFill>
                          <a:latin typeface="Arial Narrow" pitchFamily="34" charset="0"/>
                        </a:rPr>
                        <a:t>IX</a:t>
                      </a:r>
                    </a:p>
                    <a:p>
                      <a:r>
                        <a:rPr lang="es-UY" sz="1400" dirty="0" smtClean="0">
                          <a:solidFill>
                            <a:schemeClr val="tx1"/>
                          </a:solidFill>
                          <a:latin typeface="Arial Narrow" pitchFamily="34" charset="0"/>
                        </a:rPr>
                        <a:t>PARTÍCULAS Y CAMPOS</a:t>
                      </a:r>
                      <a:endParaRPr lang="en-US" sz="1400" dirty="0">
                        <a:solidFill>
                          <a:schemeClr val="tx1"/>
                        </a:solidFill>
                        <a:latin typeface="Arial Narrow" pitchFamily="34" charset="0"/>
                      </a:endParaRPr>
                    </a:p>
                  </a:txBody>
                  <a:tcPr marL="74295" marR="0" marB="0">
                    <a:solidFill>
                      <a:srgbClr val="5BD5DB"/>
                    </a:solidFill>
                  </a:tcPr>
                </a:tc>
                <a:tc>
                  <a:txBody>
                    <a:bodyPr/>
                    <a:lstStyle/>
                    <a:p>
                      <a:endParaRPr lang="es-UY" sz="1400" dirty="0" smtClean="0">
                        <a:solidFill>
                          <a:schemeClr val="tx1"/>
                        </a:solidFill>
                        <a:latin typeface="Arial Narrow" pitchFamily="34" charset="0"/>
                      </a:endParaRPr>
                    </a:p>
                    <a:p>
                      <a:r>
                        <a:rPr lang="es-UY" sz="1400" dirty="0" smtClean="0">
                          <a:solidFill>
                            <a:schemeClr val="tx1"/>
                          </a:solidFill>
                          <a:latin typeface="Arial Narrow" pitchFamily="34" charset="0"/>
                        </a:rPr>
                        <a:t>PROPS.</a:t>
                      </a:r>
                      <a:r>
                        <a:rPr lang="es-UY" sz="1400" baseline="0" dirty="0" smtClean="0">
                          <a:solidFill>
                            <a:schemeClr val="tx1"/>
                          </a:solidFill>
                          <a:latin typeface="Arial Narrow" pitchFamily="34" charset="0"/>
                        </a:rPr>
                        <a:t> EXTRA-ORDINARIAS DE LA MATERIA</a:t>
                      </a:r>
                      <a:endParaRPr lang="en-US" sz="1400" dirty="0">
                        <a:solidFill>
                          <a:schemeClr val="tx1"/>
                        </a:solidFill>
                        <a:latin typeface="Arial Narrow" pitchFamily="34" charset="0"/>
                      </a:endParaRPr>
                    </a:p>
                  </a:txBody>
                  <a:tcPr marL="37148" marR="0" marB="0">
                    <a:solidFill>
                      <a:srgbClr val="5BD5DB"/>
                    </a:solidFill>
                  </a:tcPr>
                </a:tc>
              </a:tr>
              <a:tr h="1055132">
                <a:tc>
                  <a:txBody>
                    <a:bodyPr/>
                    <a:lstStyle/>
                    <a:p>
                      <a:endParaRPr lang="en-US" dirty="0"/>
                    </a:p>
                  </a:txBody>
                  <a:tcPr marL="74295" marR="0" marB="0">
                    <a:solidFill>
                      <a:srgbClr val="5BD5DB"/>
                    </a:solidFill>
                  </a:tcPr>
                </a:tc>
                <a:tc>
                  <a:txBody>
                    <a:bodyPr/>
                    <a:lstStyle/>
                    <a:p>
                      <a:endParaRPr lang="en-US"/>
                    </a:p>
                  </a:txBody>
                  <a:tcPr marL="74295" marR="0" marB="0">
                    <a:solidFill>
                      <a:srgbClr val="5BD5DB"/>
                    </a:solidFill>
                  </a:tcPr>
                </a:tc>
                <a:tc>
                  <a:txBody>
                    <a:bodyPr/>
                    <a:lstStyle/>
                    <a:p>
                      <a:endParaRPr lang="en-US" dirty="0"/>
                    </a:p>
                  </a:txBody>
                  <a:tcPr marL="74295" marR="0" marB="0">
                    <a:solidFill>
                      <a:srgbClr val="5BD5DB"/>
                    </a:solidFill>
                  </a:tcPr>
                </a:tc>
                <a:tc>
                  <a:txBody>
                    <a:bodyPr/>
                    <a:lstStyle/>
                    <a:p>
                      <a:endParaRPr lang="en-US" dirty="0"/>
                    </a:p>
                  </a:txBody>
                  <a:tcPr marL="74295" marR="0" marB="0">
                    <a:solidFill>
                      <a:srgbClr val="5BD5DB"/>
                    </a:solidFill>
                  </a:tcPr>
                </a:tc>
                <a:tc>
                  <a:txBody>
                    <a:bodyPr/>
                    <a:lstStyle/>
                    <a:p>
                      <a:endParaRPr lang="en-US" dirty="0"/>
                    </a:p>
                  </a:txBody>
                  <a:tcPr marL="74295" marR="0" marB="0">
                    <a:solidFill>
                      <a:srgbClr val="5BD5DB"/>
                    </a:solidFill>
                  </a:tcPr>
                </a:tc>
                <a:tc>
                  <a:txBody>
                    <a:bodyPr/>
                    <a:lstStyle/>
                    <a:p>
                      <a:endParaRPr lang="en-US" dirty="0"/>
                    </a:p>
                  </a:txBody>
                  <a:tcPr marL="74295" marR="0" marB="0">
                    <a:solidFill>
                      <a:srgbClr val="5BD5DB"/>
                    </a:solidFill>
                  </a:tcPr>
                </a:tc>
                <a:tc>
                  <a:txBody>
                    <a:bodyPr/>
                    <a:lstStyle/>
                    <a:p>
                      <a:endParaRPr lang="en-US" dirty="0"/>
                    </a:p>
                  </a:txBody>
                  <a:tcPr marL="74295" marR="0" marB="0">
                    <a:solidFill>
                      <a:srgbClr val="5BD5DB"/>
                    </a:solidFill>
                  </a:tcPr>
                </a:tc>
                <a:tc>
                  <a:txBody>
                    <a:bodyPr/>
                    <a:lstStyle/>
                    <a:p>
                      <a:r>
                        <a:rPr lang="en-US" dirty="0" err="1" smtClean="0"/>
                        <a:t>xxxxxxx</a:t>
                      </a:r>
                      <a:endParaRPr lang="en-US" dirty="0"/>
                    </a:p>
                  </a:txBody>
                  <a:tcPr marL="74295" marR="0" marB="0">
                    <a:solidFill>
                      <a:srgbClr val="5BD5DB"/>
                    </a:solidFill>
                  </a:tcPr>
                </a:tc>
                <a:tc>
                  <a:txBody>
                    <a:bodyPr/>
                    <a:lstStyle/>
                    <a:p>
                      <a:r>
                        <a:rPr lang="en-US" dirty="0" err="1" smtClean="0"/>
                        <a:t>xxxxxxxxx</a:t>
                      </a:r>
                      <a:endParaRPr lang="en-US" dirty="0"/>
                    </a:p>
                  </a:txBody>
                  <a:tcPr marL="74295" marR="0" marB="0">
                    <a:solidFill>
                      <a:srgbClr val="5BD5DB"/>
                    </a:solidFill>
                  </a:tcPr>
                </a:tc>
              </a:tr>
            </a:tbl>
          </a:graphicData>
        </a:graphic>
      </p:graphicFrame>
    </p:spTree>
    <p:extLst>
      <p:ext uri="{BB962C8B-B14F-4D97-AF65-F5344CB8AC3E}">
        <p14:creationId xmlns:p14="http://schemas.microsoft.com/office/powerpoint/2010/main" val="2750627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ox(i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linds(horizontal)">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41130"/>
            <a:ext cx="9906000" cy="461665"/>
          </a:xfrm>
          <a:prstGeom prst="rect">
            <a:avLst/>
          </a:prstGeom>
        </p:spPr>
        <p:txBody>
          <a:bodyPr wrap="square">
            <a:spAutoFit/>
          </a:bodyPr>
          <a:lstStyle/>
          <a:p>
            <a:r>
              <a:rPr lang="es-ES" sz="2400" b="1" dirty="0" smtClean="0"/>
              <a:t>MODO DE EVALUACIÓN</a:t>
            </a:r>
          </a:p>
        </p:txBody>
      </p:sp>
      <p:sp>
        <p:nvSpPr>
          <p:cNvPr id="4" name="Rectangle 3"/>
          <p:cNvSpPr/>
          <p:nvPr/>
        </p:nvSpPr>
        <p:spPr>
          <a:xfrm>
            <a:off x="0" y="1008871"/>
            <a:ext cx="9906000" cy="5909310"/>
          </a:xfrm>
          <a:prstGeom prst="rect">
            <a:avLst/>
          </a:prstGeom>
        </p:spPr>
        <p:txBody>
          <a:bodyPr wrap="square">
            <a:spAutoFit/>
          </a:bodyPr>
          <a:lstStyle/>
          <a:p>
            <a:r>
              <a:rPr lang="es-ES" b="1" dirty="0" smtClean="0"/>
              <a:t>Evaluaciones del curso:</a:t>
            </a:r>
            <a:endParaRPr lang="es-ES" dirty="0" smtClean="0"/>
          </a:p>
          <a:p>
            <a:r>
              <a:rPr lang="es-ES" b="1" dirty="0" smtClean="0">
                <a:latin typeface="Times New Roman"/>
                <a:cs typeface="Times New Roman"/>
              </a:rPr>
              <a:t>►</a:t>
            </a:r>
            <a:r>
              <a:rPr lang="es-ES" b="1" dirty="0" smtClean="0"/>
              <a:t>3 parciales</a:t>
            </a:r>
            <a:r>
              <a:rPr lang="es-ES" dirty="0" smtClean="0"/>
              <a:t> teórico-práctico. Fechas:</a:t>
            </a:r>
            <a:r>
              <a:rPr lang="es-ES" b="1" dirty="0" smtClean="0"/>
              <a:t> viernes 22 abril, viernes 27 de mayo (ambos de 13 a 15hs) y  martes 28 de junio,</a:t>
            </a:r>
            <a:r>
              <a:rPr lang="es-ES" dirty="0" smtClean="0"/>
              <a:t> en horario de 15 a 17hs</a:t>
            </a:r>
          </a:p>
          <a:p>
            <a:r>
              <a:rPr lang="es-ES" dirty="0" smtClean="0"/>
              <a:t>Los parciales consistirán en ejercicios del tipo visto en el práctico y preguntas sobre temas vistos en el teórico. </a:t>
            </a:r>
          </a:p>
          <a:p>
            <a:r>
              <a:rPr lang="es-ES" b="1" dirty="0" smtClean="0">
                <a:latin typeface="Times New Roman"/>
                <a:cs typeface="Times New Roman"/>
              </a:rPr>
              <a:t>► </a:t>
            </a:r>
            <a:r>
              <a:rPr lang="es-ES" b="1" dirty="0" smtClean="0"/>
              <a:t>presentaciones individuales </a:t>
            </a:r>
            <a:r>
              <a:rPr lang="es-ES" dirty="0" smtClean="0"/>
              <a:t>(30 min) </a:t>
            </a:r>
            <a:r>
              <a:rPr lang="es-ES" b="1" dirty="0" smtClean="0"/>
              <a:t>o grupales</a:t>
            </a:r>
            <a:r>
              <a:rPr lang="es-ES" dirty="0" smtClean="0"/>
              <a:t> (</a:t>
            </a:r>
            <a:r>
              <a:rPr lang="es-ES" dirty="0" err="1" smtClean="0"/>
              <a:t>max</a:t>
            </a:r>
            <a:r>
              <a:rPr lang="es-ES" dirty="0" smtClean="0"/>
              <a:t> 3 personas, 10 min por persona </a:t>
            </a:r>
            <a:r>
              <a:rPr lang="es-ES" dirty="0" err="1" smtClean="0"/>
              <a:t>aprox</a:t>
            </a:r>
            <a:r>
              <a:rPr lang="es-ES" dirty="0" smtClean="0"/>
              <a:t>) a realizar a lo largo del curso. Tema y fecha de cada presentación a definir con el docente. Ver "</a:t>
            </a:r>
            <a:r>
              <a:rPr lang="es-ES" dirty="0" smtClean="0">
                <a:hlinkClick r:id="rId2" tooltip="Ideas de temas de presentación"/>
              </a:rPr>
              <a:t>Ideas de temas de presentación</a:t>
            </a:r>
            <a:r>
              <a:rPr lang="es-ES" dirty="0" smtClean="0"/>
              <a:t>" para sugerencias de posibles temas.</a:t>
            </a:r>
          </a:p>
          <a:p>
            <a:r>
              <a:rPr lang="es-ES" b="1" dirty="0" smtClean="0"/>
              <a:t>Puntajes:</a:t>
            </a:r>
            <a:endParaRPr lang="es-ES" dirty="0" smtClean="0"/>
          </a:p>
          <a:p>
            <a:r>
              <a:rPr lang="es-ES" dirty="0" smtClean="0"/>
              <a:t>Cada parcial tiene un máximo de 28 puntos. La presentación tiene un puntaje máximo de 16 puntos. El puntaje máximo total es de 100 </a:t>
            </a:r>
          </a:p>
          <a:p>
            <a:r>
              <a:rPr lang="es-ES" b="1" dirty="0" smtClean="0">
                <a:solidFill>
                  <a:srgbClr val="0070C0"/>
                </a:solidFill>
              </a:rPr>
              <a:t>Para aprobar el curso se requiere un total de 50 puntos</a:t>
            </a:r>
          </a:p>
          <a:p>
            <a:r>
              <a:rPr lang="es-ES" b="1" dirty="0" smtClean="0">
                <a:solidFill>
                  <a:srgbClr val="FF0000"/>
                </a:solidFill>
              </a:rPr>
              <a:t>Para la exoneración total del curso se requiere un total de 80 puntos, con un mínimo de 14 puntos por parcial</a:t>
            </a:r>
          </a:p>
          <a:p>
            <a:r>
              <a:rPr lang="es-ES" b="1" dirty="0" smtClean="0"/>
              <a:t>Examen:</a:t>
            </a:r>
            <a:endParaRPr lang="es-ES" dirty="0" smtClean="0"/>
          </a:p>
          <a:p>
            <a:r>
              <a:rPr lang="es-ES" dirty="0" smtClean="0"/>
              <a:t>Aquellos con puntaje entre 50 y 79 deberán rendir examen. El examen consistirá en una prueba escrita teórico-práctica y se aprueba con un mínimo de 50%. </a:t>
            </a:r>
          </a:p>
          <a:p>
            <a:r>
              <a:rPr lang="es-ES" b="1" dirty="0" smtClean="0"/>
              <a:t>Nota final:</a:t>
            </a:r>
            <a:endParaRPr lang="es-ES" dirty="0" smtClean="0"/>
          </a:p>
          <a:p>
            <a:r>
              <a:rPr lang="es-ES" dirty="0" smtClean="0"/>
              <a:t>En el caso de exoneración total, nota entre 9 y 12 de acuerdo al porcentaje alcanzado en el curso.</a:t>
            </a:r>
          </a:p>
          <a:p>
            <a:r>
              <a:rPr lang="es-ES" dirty="0" smtClean="0"/>
              <a:t>En el caso de no exoneración, la nota final será el promedio entre la nota de aprobación del curso (entre 3 y 8) y la nota del examen (entre 3 y 12).</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linds(horizontal)">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linds(horizontal)">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linds(horizontal)">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linds(horizontal)">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linds(horizontal)">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1" name="Object 1"/>
          <p:cNvGraphicFramePr>
            <a:graphicFrameLocks noChangeAspect="1"/>
          </p:cNvGraphicFramePr>
          <p:nvPr/>
        </p:nvGraphicFramePr>
        <p:xfrm>
          <a:off x="2204344" y="3460751"/>
          <a:ext cx="6139656" cy="492125"/>
        </p:xfrm>
        <a:graphic>
          <a:graphicData uri="http://schemas.openxmlformats.org/presentationml/2006/ole">
            <mc:AlternateContent xmlns:mc="http://schemas.openxmlformats.org/markup-compatibility/2006">
              <mc:Choice xmlns:v="urn:schemas-microsoft-com:vml" Requires="v">
                <p:oleObj spid="_x0000_s15362" name="Equation" r:id="rId3" imgW="3822480" imgH="241200" progId="Equation.DSMT4">
                  <p:embed/>
                </p:oleObj>
              </mc:Choice>
              <mc:Fallback>
                <p:oleObj name="Equation" r:id="rId3" imgW="3822480" imgH="24120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4344" y="3460751"/>
                        <a:ext cx="6139656" cy="492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9" name="Picture 5"/>
          <p:cNvPicPr>
            <a:picLocks noChangeAspect="1" noChangeArrowheads="1"/>
          </p:cNvPicPr>
          <p:nvPr/>
        </p:nvPicPr>
        <p:blipFill>
          <a:blip r:embed="rId5"/>
          <a:srcRect/>
          <a:stretch>
            <a:fillRect/>
          </a:stretch>
        </p:blipFill>
        <p:spPr bwMode="auto">
          <a:xfrm>
            <a:off x="6191398" y="2552084"/>
            <a:ext cx="812602" cy="790575"/>
          </a:xfrm>
          <a:prstGeom prst="rect">
            <a:avLst/>
          </a:prstGeom>
          <a:noFill/>
          <a:ln w="9525">
            <a:noFill/>
            <a:miter lim="800000"/>
            <a:headEnd/>
            <a:tailEnd/>
          </a:ln>
          <a:effectLst/>
        </p:spPr>
      </p:pic>
      <p:sp>
        <p:nvSpPr>
          <p:cNvPr id="3" name="Content Placeholder 2">
            <a:extLst>
              <a:ext uri="{FF2B5EF4-FFF2-40B4-BE49-F238E27FC236}">
                <a16:creationId xmlns:a16="http://schemas.microsoft.com/office/drawing/2014/main" xmlns="" id="{287F1D50-10C9-46DB-AD5A-AFB1743D713C}"/>
              </a:ext>
            </a:extLst>
          </p:cNvPr>
          <p:cNvSpPr>
            <a:spLocks noGrp="1"/>
          </p:cNvSpPr>
          <p:nvPr>
            <p:ph idx="1"/>
          </p:nvPr>
        </p:nvSpPr>
        <p:spPr>
          <a:xfrm>
            <a:off x="0" y="2294852"/>
            <a:ext cx="9906000" cy="622812"/>
          </a:xfrm>
        </p:spPr>
        <p:txBody>
          <a:bodyPr>
            <a:normAutofit/>
          </a:bodyPr>
          <a:lstStyle/>
          <a:p>
            <a:r>
              <a:rPr lang="es-ES" sz="1800" dirty="0"/>
              <a:t>El estado más simple de la materia es el gaseoso. Para bajas densidades y presiones se observa los gases satisfacen ciertas relaciones que se resumen en la “Ecuación de gas ideal”</a:t>
            </a:r>
            <a:endParaRPr lang="en-US" sz="1800" dirty="0"/>
          </a:p>
        </p:txBody>
      </p:sp>
      <p:pic>
        <p:nvPicPr>
          <p:cNvPr id="5" name="Picture 4">
            <a:extLst>
              <a:ext uri="{FF2B5EF4-FFF2-40B4-BE49-F238E27FC236}">
                <a16:creationId xmlns:a16="http://schemas.microsoft.com/office/drawing/2014/main" xmlns="" id="{15124CF6-37A4-450E-872A-DDA687A9CA19}"/>
              </a:ext>
            </a:extLst>
          </p:cNvPr>
          <p:cNvPicPr>
            <a:picLocks noChangeAspect="1"/>
          </p:cNvPicPr>
          <p:nvPr/>
        </p:nvPicPr>
        <p:blipFill>
          <a:blip r:embed="rId6"/>
          <a:stretch>
            <a:fillRect/>
          </a:stretch>
        </p:blipFill>
        <p:spPr>
          <a:xfrm>
            <a:off x="4586735" y="2631964"/>
            <a:ext cx="1269447" cy="429658"/>
          </a:xfrm>
          <a:prstGeom prst="rect">
            <a:avLst/>
          </a:prstGeom>
        </p:spPr>
      </p:pic>
      <p:sp>
        <p:nvSpPr>
          <p:cNvPr id="7" name="Rectangle 1"/>
          <p:cNvSpPr>
            <a:spLocks noChangeArrowheads="1"/>
          </p:cNvSpPr>
          <p:nvPr/>
        </p:nvSpPr>
        <p:spPr bwMode="auto">
          <a:xfrm>
            <a:off x="0" y="435860"/>
            <a:ext cx="9906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ES" sz="3600" b="1" dirty="0" smtClean="0">
                <a:solidFill>
                  <a:srgbClr val="FF0000"/>
                </a:solidFill>
                <a:latin typeface="Arial" pitchFamily="34" charset="0"/>
                <a:ea typeface="Times New Roman" pitchFamily="18" charset="0"/>
                <a:cs typeface="Arial" pitchFamily="34" charset="0"/>
              </a:rPr>
              <a:t>CAPÍTULO I</a:t>
            </a:r>
            <a:r>
              <a:rPr kumimoji="0" lang="es-ES" sz="3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s-ES" sz="3600" b="1" i="0" u="none" strike="noStrike" cap="none" normalizeH="0" dirty="0" smtClean="0">
                <a:ln>
                  <a:noFill/>
                </a:ln>
                <a:solidFill>
                  <a:srgbClr val="FF0000"/>
                </a:solidFill>
                <a:effectLst/>
                <a:latin typeface="Arial" pitchFamily="34" charset="0"/>
                <a:ea typeface="Times New Roman" pitchFamily="18" charset="0"/>
                <a:cs typeface="Arial" pitchFamily="34" charset="0"/>
              </a:rPr>
              <a:t>  </a:t>
            </a:r>
            <a:r>
              <a:rPr kumimoji="0" lang="es-ES" sz="3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INCONSISTENCIAS DE LA FÍSICA CLÁSICA A FINES DEL S.XIX</a:t>
            </a:r>
            <a:endParaRPr kumimoji="0" lang="en-US" sz="3600" b="0" i="0" u="none" strike="noStrike" cap="none" normalizeH="0" baseline="0" dirty="0" smtClean="0">
              <a:ln>
                <a:noFill/>
              </a:ln>
              <a:solidFill>
                <a:srgbClr val="FF0000"/>
              </a:solidFill>
              <a:effectLst/>
              <a:latin typeface="Arial" pitchFamily="34" charset="0"/>
              <a:cs typeface="Arial" pitchFamily="34" charset="0"/>
            </a:endParaRPr>
          </a:p>
        </p:txBody>
      </p:sp>
      <p:sp>
        <p:nvSpPr>
          <p:cNvPr id="8" name="Rectangle 1"/>
          <p:cNvSpPr>
            <a:spLocks noChangeArrowheads="1"/>
          </p:cNvSpPr>
          <p:nvPr/>
        </p:nvSpPr>
        <p:spPr bwMode="auto">
          <a:xfrm>
            <a:off x="0" y="1712057"/>
            <a:ext cx="9906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sz="2800" b="1" dirty="0" smtClean="0">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I</a:t>
            </a:r>
            <a:r>
              <a:rPr kumimoji="0" lang="es-E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.A </a:t>
            </a:r>
            <a:r>
              <a:rPr lang="es-ES" sz="2800" b="1" dirty="0" smtClean="0">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EL</a:t>
            </a:r>
            <a:r>
              <a:rPr kumimoji="0" lang="es-E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 CALOR ESPECÍFICO DE LOS GASES Y SÓLIDOS</a:t>
            </a:r>
            <a:r>
              <a:rPr kumimoji="0" lang="es-E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 </a:t>
            </a:r>
            <a:endParaRPr kumimoji="0" lang="en-US" sz="28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pic>
        <p:nvPicPr>
          <p:cNvPr id="1026" name="Picture 2"/>
          <p:cNvPicPr>
            <a:picLocks noChangeAspect="1" noChangeArrowheads="1"/>
          </p:cNvPicPr>
          <p:nvPr/>
        </p:nvPicPr>
        <p:blipFill>
          <a:blip r:embed="rId7">
            <a:duotone>
              <a:prstClr val="black"/>
              <a:schemeClr val="accent4">
                <a:tint val="45000"/>
                <a:satMod val="400000"/>
              </a:schemeClr>
            </a:duotone>
          </a:blip>
          <a:srcRect l="15477" t="2691" r="18425" b="61244"/>
          <a:stretch>
            <a:fillRect/>
          </a:stretch>
        </p:blipFill>
        <p:spPr bwMode="auto">
          <a:xfrm>
            <a:off x="119100" y="3308593"/>
            <a:ext cx="3391481" cy="2401173"/>
          </a:xfrm>
          <a:prstGeom prst="rect">
            <a:avLst/>
          </a:prstGeom>
          <a:noFill/>
          <a:ln w="9525">
            <a:noFill/>
            <a:miter lim="800000"/>
            <a:headEnd/>
            <a:tailEnd/>
          </a:ln>
          <a:effectLst/>
        </p:spPr>
      </p:pic>
      <p:pic>
        <p:nvPicPr>
          <p:cNvPr id="1027" name="Picture 3"/>
          <p:cNvPicPr>
            <a:picLocks noChangeAspect="1" noChangeArrowheads="1"/>
          </p:cNvPicPr>
          <p:nvPr/>
        </p:nvPicPr>
        <p:blipFill>
          <a:blip r:embed="rId7">
            <a:duotone>
              <a:prstClr val="black"/>
              <a:schemeClr val="accent4">
                <a:tint val="45000"/>
                <a:satMod val="400000"/>
              </a:schemeClr>
            </a:duotone>
          </a:blip>
          <a:srcRect l="3653" t="46199"/>
          <a:stretch>
            <a:fillRect/>
          </a:stretch>
        </p:blipFill>
        <p:spPr bwMode="auto">
          <a:xfrm>
            <a:off x="3918919" y="3275982"/>
            <a:ext cx="4943548" cy="3582018"/>
          </a:xfrm>
          <a:prstGeom prst="rect">
            <a:avLst/>
          </a:prstGeom>
          <a:noFill/>
          <a:ln w="9525">
            <a:noFill/>
            <a:miter lim="800000"/>
            <a:headEnd/>
            <a:tailEnd/>
          </a:ln>
          <a:effectLst/>
        </p:spPr>
      </p:pic>
      <p:pic>
        <p:nvPicPr>
          <p:cNvPr id="1028" name="Picture 4"/>
          <p:cNvPicPr>
            <a:picLocks noChangeAspect="1" noChangeArrowheads="1"/>
          </p:cNvPicPr>
          <p:nvPr/>
        </p:nvPicPr>
        <p:blipFill>
          <a:blip r:embed="rId8">
            <a:duotone>
              <a:prstClr val="black"/>
              <a:schemeClr val="accent4">
                <a:tint val="45000"/>
                <a:satMod val="400000"/>
              </a:schemeClr>
            </a:duotone>
          </a:blip>
          <a:srcRect t="10442" r="-9"/>
          <a:stretch>
            <a:fillRect/>
          </a:stretch>
        </p:blipFill>
        <p:spPr bwMode="auto">
          <a:xfrm>
            <a:off x="3945771" y="3057316"/>
            <a:ext cx="4873216" cy="3813175"/>
          </a:xfrm>
          <a:prstGeom prst="rect">
            <a:avLst/>
          </a:prstGeom>
          <a:noFill/>
          <a:ln w="9525">
            <a:noFill/>
            <a:miter lim="800000"/>
            <a:headEnd/>
            <a:tailEnd/>
          </a:ln>
          <a:effectLst/>
        </p:spPr>
      </p:pic>
    </p:spTree>
    <p:extLst>
      <p:ext uri="{BB962C8B-B14F-4D97-AF65-F5344CB8AC3E}">
        <p14:creationId xmlns:p14="http://schemas.microsoft.com/office/powerpoint/2010/main" val="1892884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1029"/>
                                        </p:tgtEl>
                                        <p:attrNameLst>
                                          <p:attrName>style.visibility</p:attrName>
                                        </p:attrNameLst>
                                      </p:cBhvr>
                                      <p:to>
                                        <p:strVal val="visible"/>
                                      </p:to>
                                    </p:set>
                                    <p:animEffect transition="in" filter="box(in)">
                                      <p:cBhvr>
                                        <p:cTn id="23" dur="500"/>
                                        <p:tgtEl>
                                          <p:spTgt spid="1029"/>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15361"/>
                                        </p:tgtEl>
                                        <p:attrNameLst>
                                          <p:attrName>style.visibility</p:attrName>
                                        </p:attrNameLst>
                                      </p:cBhvr>
                                      <p:to>
                                        <p:strVal val="visible"/>
                                      </p:to>
                                    </p:set>
                                    <p:animEffect transition="in" filter="checkerboard(across)">
                                      <p:cBhvr>
                                        <p:cTn id="28" dur="500"/>
                                        <p:tgtEl>
                                          <p:spTgt spid="15361"/>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1026"/>
                                        </p:tgtEl>
                                        <p:attrNameLst>
                                          <p:attrName>style.visibility</p:attrName>
                                        </p:attrNameLst>
                                      </p:cBhvr>
                                      <p:to>
                                        <p:strVal val="visible"/>
                                      </p:to>
                                    </p:set>
                                    <p:animEffect transition="in" filter="box(in)">
                                      <p:cBhvr>
                                        <p:cTn id="33" dur="500"/>
                                        <p:tgtEl>
                                          <p:spTgt spid="1026"/>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1027"/>
                                        </p:tgtEl>
                                        <p:attrNameLst>
                                          <p:attrName>style.visibility</p:attrName>
                                        </p:attrNameLst>
                                      </p:cBhvr>
                                      <p:to>
                                        <p:strVal val="visible"/>
                                      </p:to>
                                    </p:set>
                                    <p:animEffect transition="in" filter="box(in)">
                                      <p:cBhvr>
                                        <p:cTn id="38" dur="500"/>
                                        <p:tgtEl>
                                          <p:spTgt spid="1027"/>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1028"/>
                                        </p:tgtEl>
                                        <p:attrNameLst>
                                          <p:attrName>style.visibility</p:attrName>
                                        </p:attrNameLst>
                                      </p:cBhvr>
                                      <p:to>
                                        <p:strVal val="visible"/>
                                      </p:to>
                                    </p:set>
                                    <p:animEffect transition="in" filter="checkerboard(across)">
                                      <p:cBhvr>
                                        <p:cTn id="43"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8353</TotalTime>
  <Words>1878</Words>
  <Application>Microsoft Office PowerPoint</Application>
  <PresentationFormat>A4 (210 x 297 mm)</PresentationFormat>
  <Paragraphs>185</Paragraphs>
  <Slides>18</Slides>
  <Notes>0</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18</vt:i4>
      </vt:variant>
    </vt:vector>
  </HeadingPairs>
  <TitlesOfParts>
    <vt:vector size="27" baseType="lpstr">
      <vt:lpstr>Arial</vt:lpstr>
      <vt:lpstr>Arial Black</vt:lpstr>
      <vt:lpstr>Arial Narrow</vt:lpstr>
      <vt:lpstr>Calibri</vt:lpstr>
      <vt:lpstr>Calibri Light</vt:lpstr>
      <vt:lpstr>Symbol</vt:lpstr>
      <vt:lpstr>Times New Roman</vt:lpstr>
      <vt:lpstr>Office Theme</vt:lpstr>
      <vt:lpstr>Equation</vt:lpstr>
      <vt:lpstr>Presentación del curso de Física Moderna 2022</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José Poey Daguerre</dc:creator>
  <cp:lastModifiedBy>hugo</cp:lastModifiedBy>
  <cp:revision>60</cp:revision>
  <dcterms:created xsi:type="dcterms:W3CDTF">2020-04-13T11:54:26Z</dcterms:created>
  <dcterms:modified xsi:type="dcterms:W3CDTF">2024-04-25T16:40:31Z</dcterms:modified>
</cp:coreProperties>
</file>