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7" r:id="rId4"/>
    <p:sldId id="277" r:id="rId5"/>
    <p:sldId id="278" r:id="rId6"/>
    <p:sldId id="279" r:id="rId7"/>
    <p:sldId id="280" r:id="rId8"/>
    <p:sldId id="281" r:id="rId9"/>
    <p:sldId id="282" r:id="rId10"/>
    <p:sldId id="257" r:id="rId11"/>
    <p:sldId id="258" r:id="rId12"/>
    <p:sldId id="256" r:id="rId13"/>
    <p:sldId id="259" r:id="rId14"/>
    <p:sldId id="260" r:id="rId15"/>
    <p:sldId id="261" r:id="rId16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F8B6D-5267-45EC-8142-79F595D63B3F}" v="231" dt="2024-05-14T15:58:17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3CFF8B6D-5267-45EC-8142-79F595D63B3F}"/>
    <pc:docChg chg="undo custSel addSld delSld modSld">
      <pc:chgData name="Nicolas Benech" userId="0051dd42c30e75a5" providerId="LiveId" clId="{3CFF8B6D-5267-45EC-8142-79F595D63B3F}" dt="2024-05-15T17:17:33.526" v="250" actId="2696"/>
      <pc:docMkLst>
        <pc:docMk/>
      </pc:docMkLst>
      <pc:sldChg chg="del">
        <pc:chgData name="Nicolas Benech" userId="0051dd42c30e75a5" providerId="LiveId" clId="{3CFF8B6D-5267-45EC-8142-79F595D63B3F}" dt="2024-05-15T17:17:33.526" v="250" actId="2696"/>
        <pc:sldMkLst>
          <pc:docMk/>
          <pc:sldMk cId="885438791" sldId="264"/>
        </pc:sldMkLst>
      </pc:sldChg>
      <pc:sldChg chg="add">
        <pc:chgData name="Nicolas Benech" userId="0051dd42c30e75a5" providerId="LiveId" clId="{3CFF8B6D-5267-45EC-8142-79F595D63B3F}" dt="2024-05-14T13:28:55.232" v="0"/>
        <pc:sldMkLst>
          <pc:docMk/>
          <pc:sldMk cId="3469493577" sldId="267"/>
        </pc:sldMkLst>
      </pc:sldChg>
      <pc:sldChg chg="del">
        <pc:chgData name="Nicolas Benech" userId="0051dd42c30e75a5" providerId="LiveId" clId="{3CFF8B6D-5267-45EC-8142-79F595D63B3F}" dt="2024-05-15T17:17:33.526" v="250" actId="2696"/>
        <pc:sldMkLst>
          <pc:docMk/>
          <pc:sldMk cId="2113022094" sldId="268"/>
        </pc:sldMkLst>
      </pc:sldChg>
      <pc:sldChg chg="del">
        <pc:chgData name="Nicolas Benech" userId="0051dd42c30e75a5" providerId="LiveId" clId="{3CFF8B6D-5267-45EC-8142-79F595D63B3F}" dt="2024-05-15T17:17:33.526" v="250" actId="2696"/>
        <pc:sldMkLst>
          <pc:docMk/>
          <pc:sldMk cId="1901068413" sldId="269"/>
        </pc:sldMkLst>
      </pc:sldChg>
      <pc:sldChg chg="del">
        <pc:chgData name="Nicolas Benech" userId="0051dd42c30e75a5" providerId="LiveId" clId="{3CFF8B6D-5267-45EC-8142-79F595D63B3F}" dt="2024-05-15T17:17:33.526" v="250" actId="2696"/>
        <pc:sldMkLst>
          <pc:docMk/>
          <pc:sldMk cId="4212989243" sldId="270"/>
        </pc:sldMkLst>
      </pc:sldChg>
      <pc:sldChg chg="modSp add mod">
        <pc:chgData name="Nicolas Benech" userId="0051dd42c30e75a5" providerId="LiveId" clId="{3CFF8B6D-5267-45EC-8142-79F595D63B3F}" dt="2024-05-14T15:58:17.756" v="242" actId="20577"/>
        <pc:sldMkLst>
          <pc:docMk/>
          <pc:sldMk cId="3121461022" sldId="275"/>
        </pc:sldMkLst>
        <pc:spChg chg="mod">
          <ac:chgData name="Nicolas Benech" userId="0051dd42c30e75a5" providerId="LiveId" clId="{3CFF8B6D-5267-45EC-8142-79F595D63B3F}" dt="2024-05-14T15:57:25.640" v="184" actId="20577"/>
          <ac:spMkLst>
            <pc:docMk/>
            <pc:sldMk cId="3121461022" sldId="275"/>
            <ac:spMk id="5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8:17.756" v="242" actId="20577"/>
          <ac:spMkLst>
            <pc:docMk/>
            <pc:sldMk cId="3121461022" sldId="275"/>
            <ac:spMk id="16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8:17.756" v="242" actId="20577"/>
          <ac:spMkLst>
            <pc:docMk/>
            <pc:sldMk cId="3121461022" sldId="275"/>
            <ac:spMk id="18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7:53.849" v="216" actId="1076"/>
          <ac:spMkLst>
            <pc:docMk/>
            <pc:sldMk cId="3121461022" sldId="275"/>
            <ac:spMk id="20" creationId="{00000000-0000-0000-0000-000000000000}"/>
          </ac:spMkLst>
        </pc:spChg>
        <pc:grpChg chg="mod">
          <ac:chgData name="Nicolas Benech" userId="0051dd42c30e75a5" providerId="LiveId" clId="{3CFF8B6D-5267-45EC-8142-79F595D63B3F}" dt="2024-05-14T15:58:17.756" v="242" actId="20577"/>
          <ac:grpSpMkLst>
            <pc:docMk/>
            <pc:sldMk cId="3121461022" sldId="275"/>
            <ac:grpSpMk id="19" creationId="{00000000-0000-0000-0000-000000000000}"/>
          </ac:grpSpMkLst>
        </pc:grpChg>
      </pc:sldChg>
      <pc:sldChg chg="modSp add mod">
        <pc:chgData name="Nicolas Benech" userId="0051dd42c30e75a5" providerId="LiveId" clId="{3CFF8B6D-5267-45EC-8142-79F595D63B3F}" dt="2024-05-14T15:55:48.363" v="83" actId="20577"/>
        <pc:sldMkLst>
          <pc:docMk/>
          <pc:sldMk cId="2536412260" sldId="276"/>
        </pc:sldMkLst>
        <pc:spChg chg="mod">
          <ac:chgData name="Nicolas Benech" userId="0051dd42c30e75a5" providerId="LiveId" clId="{3CFF8B6D-5267-45EC-8142-79F595D63B3F}" dt="2024-05-14T15:55:33.795" v="67" actId="20577"/>
          <ac:spMkLst>
            <pc:docMk/>
            <pc:sldMk cId="2536412260" sldId="276"/>
            <ac:spMk id="2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4:43.385" v="14" actId="20577"/>
          <ac:spMkLst>
            <pc:docMk/>
            <pc:sldMk cId="2536412260" sldId="276"/>
            <ac:spMk id="9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5:48.363" v="83" actId="20577"/>
          <ac:spMkLst>
            <pc:docMk/>
            <pc:sldMk cId="2536412260" sldId="276"/>
            <ac:spMk id="10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4:43.385" v="14" actId="20577"/>
          <ac:spMkLst>
            <pc:docMk/>
            <pc:sldMk cId="2536412260" sldId="276"/>
            <ac:spMk id="12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4:43.385" v="14" actId="20577"/>
          <ac:spMkLst>
            <pc:docMk/>
            <pc:sldMk cId="2536412260" sldId="276"/>
            <ac:spMk id="15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4:43.385" v="14" actId="20577"/>
          <ac:spMkLst>
            <pc:docMk/>
            <pc:sldMk cId="2536412260" sldId="276"/>
            <ac:spMk id="16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4:43.385" v="14" actId="20577"/>
          <ac:spMkLst>
            <pc:docMk/>
            <pc:sldMk cId="2536412260" sldId="276"/>
            <ac:spMk id="19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5:14.643" v="41" actId="1076"/>
          <ac:spMkLst>
            <pc:docMk/>
            <pc:sldMk cId="2536412260" sldId="276"/>
            <ac:spMk id="24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4:43.385" v="14" actId="20577"/>
          <ac:spMkLst>
            <pc:docMk/>
            <pc:sldMk cId="2536412260" sldId="276"/>
            <ac:spMk id="27" creationId="{00000000-0000-0000-0000-000000000000}"/>
          </ac:spMkLst>
        </pc:spChg>
        <pc:grpChg chg="mod">
          <ac:chgData name="Nicolas Benech" userId="0051dd42c30e75a5" providerId="LiveId" clId="{3CFF8B6D-5267-45EC-8142-79F595D63B3F}" dt="2024-05-14T15:54:43.385" v="14" actId="20577"/>
          <ac:grpSpMkLst>
            <pc:docMk/>
            <pc:sldMk cId="2536412260" sldId="276"/>
            <ac:grpSpMk id="5" creationId="{00000000-0000-0000-0000-000000000000}"/>
          </ac:grpSpMkLst>
        </pc:grpChg>
        <pc:grpChg chg="mod">
          <ac:chgData name="Nicolas Benech" userId="0051dd42c30e75a5" providerId="LiveId" clId="{3CFF8B6D-5267-45EC-8142-79F595D63B3F}" dt="2024-05-14T15:54:43.385" v="14" actId="20577"/>
          <ac:grpSpMkLst>
            <pc:docMk/>
            <pc:sldMk cId="2536412260" sldId="276"/>
            <ac:grpSpMk id="25" creationId="{00000000-0000-0000-0000-000000000000}"/>
          </ac:grpSpMkLst>
        </pc:grpChg>
        <pc:cxnChg chg="mod">
          <ac:chgData name="Nicolas Benech" userId="0051dd42c30e75a5" providerId="LiveId" clId="{3CFF8B6D-5267-45EC-8142-79F595D63B3F}" dt="2024-05-14T15:54:43.385" v="14" actId="20577"/>
          <ac:cxnSpMkLst>
            <pc:docMk/>
            <pc:sldMk cId="2536412260" sldId="276"/>
            <ac:cxnSpMk id="6" creationId="{00000000-0000-0000-0000-000000000000}"/>
          </ac:cxnSpMkLst>
        </pc:cxnChg>
        <pc:cxnChg chg="mod">
          <ac:chgData name="Nicolas Benech" userId="0051dd42c30e75a5" providerId="LiveId" clId="{3CFF8B6D-5267-45EC-8142-79F595D63B3F}" dt="2024-05-14T15:54:43.385" v="14" actId="20577"/>
          <ac:cxnSpMkLst>
            <pc:docMk/>
            <pc:sldMk cId="2536412260" sldId="276"/>
            <ac:cxnSpMk id="8" creationId="{00000000-0000-0000-0000-000000000000}"/>
          </ac:cxnSpMkLst>
        </pc:cxnChg>
        <pc:cxnChg chg="mod">
          <ac:chgData name="Nicolas Benech" userId="0051dd42c30e75a5" providerId="LiveId" clId="{3CFF8B6D-5267-45EC-8142-79F595D63B3F}" dt="2024-05-14T15:54:43.385" v="14" actId="20577"/>
          <ac:cxnSpMkLst>
            <pc:docMk/>
            <pc:sldMk cId="2536412260" sldId="276"/>
            <ac:cxnSpMk id="11" creationId="{00000000-0000-0000-0000-000000000000}"/>
          </ac:cxnSpMkLst>
        </pc:cxnChg>
        <pc:cxnChg chg="mod">
          <ac:chgData name="Nicolas Benech" userId="0051dd42c30e75a5" providerId="LiveId" clId="{3CFF8B6D-5267-45EC-8142-79F595D63B3F}" dt="2024-05-14T15:54:43.385" v="14" actId="20577"/>
          <ac:cxnSpMkLst>
            <pc:docMk/>
            <pc:sldMk cId="2536412260" sldId="276"/>
            <ac:cxnSpMk id="14" creationId="{00000000-0000-0000-0000-000000000000}"/>
          </ac:cxnSpMkLst>
        </pc:cxnChg>
        <pc:cxnChg chg="mod">
          <ac:chgData name="Nicolas Benech" userId="0051dd42c30e75a5" providerId="LiveId" clId="{3CFF8B6D-5267-45EC-8142-79F595D63B3F}" dt="2024-05-14T15:54:43.385" v="14" actId="20577"/>
          <ac:cxnSpMkLst>
            <pc:docMk/>
            <pc:sldMk cId="2536412260" sldId="276"/>
            <ac:cxnSpMk id="18" creationId="{00000000-0000-0000-0000-000000000000}"/>
          </ac:cxnSpMkLst>
        </pc:cxnChg>
      </pc:sldChg>
      <pc:sldChg chg="modSp add">
        <pc:chgData name="Nicolas Benech" userId="0051dd42c30e75a5" providerId="LiveId" clId="{3CFF8B6D-5267-45EC-8142-79F595D63B3F}" dt="2024-05-14T15:56:27.296" v="108" actId="20577"/>
        <pc:sldMkLst>
          <pc:docMk/>
          <pc:sldMk cId="3759726591" sldId="277"/>
        </pc:sldMkLst>
        <pc:spChg chg="mod">
          <ac:chgData name="Nicolas Benech" userId="0051dd42c30e75a5" providerId="LiveId" clId="{3CFF8B6D-5267-45EC-8142-79F595D63B3F}" dt="2024-05-14T15:56:27.296" v="108" actId="20577"/>
          <ac:spMkLst>
            <pc:docMk/>
            <pc:sldMk cId="3759726591" sldId="277"/>
            <ac:spMk id="10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6:27.296" v="108" actId="20577"/>
          <ac:spMkLst>
            <pc:docMk/>
            <pc:sldMk cId="3759726591" sldId="277"/>
            <ac:spMk id="12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6:27.296" v="108" actId="20577"/>
          <ac:spMkLst>
            <pc:docMk/>
            <pc:sldMk cId="3759726591" sldId="277"/>
            <ac:spMk id="13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6:27.296" v="108" actId="20577"/>
          <ac:spMkLst>
            <pc:docMk/>
            <pc:sldMk cId="3759726591" sldId="277"/>
            <ac:spMk id="17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6:27.296" v="108" actId="20577"/>
          <ac:spMkLst>
            <pc:docMk/>
            <pc:sldMk cId="3759726591" sldId="277"/>
            <ac:spMk id="18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6:27.296" v="108" actId="20577"/>
          <ac:spMkLst>
            <pc:docMk/>
            <pc:sldMk cId="3759726591" sldId="277"/>
            <ac:spMk id="19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6:27.296" v="108" actId="20577"/>
          <ac:spMkLst>
            <pc:docMk/>
            <pc:sldMk cId="3759726591" sldId="277"/>
            <ac:spMk id="22" creationId="{00000000-0000-0000-0000-000000000000}"/>
          </ac:spMkLst>
        </pc:spChg>
        <pc:spChg chg="mod">
          <ac:chgData name="Nicolas Benech" userId="0051dd42c30e75a5" providerId="LiveId" clId="{3CFF8B6D-5267-45EC-8142-79F595D63B3F}" dt="2024-05-14T15:56:27.296" v="108" actId="20577"/>
          <ac:spMkLst>
            <pc:docMk/>
            <pc:sldMk cId="3759726591" sldId="277"/>
            <ac:spMk id="24" creationId="{00000000-0000-0000-0000-000000000000}"/>
          </ac:spMkLst>
        </pc:spChg>
        <pc:grpChg chg="mod">
          <ac:chgData name="Nicolas Benech" userId="0051dd42c30e75a5" providerId="LiveId" clId="{3CFF8B6D-5267-45EC-8142-79F595D63B3F}" dt="2024-05-14T15:56:27.296" v="108" actId="20577"/>
          <ac:grpSpMkLst>
            <pc:docMk/>
            <pc:sldMk cId="3759726591" sldId="277"/>
            <ac:grpSpMk id="26" creationId="{00000000-0000-0000-0000-000000000000}"/>
          </ac:grpSpMkLst>
        </pc:grpChg>
        <pc:picChg chg="mod">
          <ac:chgData name="Nicolas Benech" userId="0051dd42c30e75a5" providerId="LiveId" clId="{3CFF8B6D-5267-45EC-8142-79F595D63B3F}" dt="2024-05-14T15:56:27.296" v="108" actId="20577"/>
          <ac:picMkLst>
            <pc:docMk/>
            <pc:sldMk cId="3759726591" sldId="277"/>
            <ac:picMk id="2" creationId="{00000000-0000-0000-0000-000000000000}"/>
          </ac:picMkLst>
        </pc:picChg>
        <pc:cxnChg chg="mod">
          <ac:chgData name="Nicolas Benech" userId="0051dd42c30e75a5" providerId="LiveId" clId="{3CFF8B6D-5267-45EC-8142-79F595D63B3F}" dt="2024-05-14T15:56:27.296" v="108" actId="20577"/>
          <ac:cxnSpMkLst>
            <pc:docMk/>
            <pc:sldMk cId="3759726591" sldId="277"/>
            <ac:cxnSpMk id="4" creationId="{00000000-0000-0000-0000-000000000000}"/>
          </ac:cxnSpMkLst>
        </pc:cxnChg>
        <pc:cxnChg chg="mod">
          <ac:chgData name="Nicolas Benech" userId="0051dd42c30e75a5" providerId="LiveId" clId="{3CFF8B6D-5267-45EC-8142-79F595D63B3F}" dt="2024-05-14T15:56:27.296" v="108" actId="20577"/>
          <ac:cxnSpMkLst>
            <pc:docMk/>
            <pc:sldMk cId="3759726591" sldId="277"/>
            <ac:cxnSpMk id="9" creationId="{00000000-0000-0000-0000-000000000000}"/>
          </ac:cxnSpMkLst>
        </pc:cxnChg>
        <pc:cxnChg chg="mod">
          <ac:chgData name="Nicolas Benech" userId="0051dd42c30e75a5" providerId="LiveId" clId="{3CFF8B6D-5267-45EC-8142-79F595D63B3F}" dt="2024-05-14T15:56:27.296" v="108" actId="20577"/>
          <ac:cxnSpMkLst>
            <pc:docMk/>
            <pc:sldMk cId="3759726591" sldId="277"/>
            <ac:cxnSpMk id="11" creationId="{00000000-0000-0000-0000-000000000000}"/>
          </ac:cxnSpMkLst>
        </pc:cxnChg>
        <pc:cxnChg chg="mod">
          <ac:chgData name="Nicolas Benech" userId="0051dd42c30e75a5" providerId="LiveId" clId="{3CFF8B6D-5267-45EC-8142-79F595D63B3F}" dt="2024-05-14T15:56:27.296" v="108" actId="20577"/>
          <ac:cxnSpMkLst>
            <pc:docMk/>
            <pc:sldMk cId="3759726591" sldId="277"/>
            <ac:cxnSpMk id="15" creationId="{00000000-0000-0000-0000-000000000000}"/>
          </ac:cxnSpMkLst>
        </pc:cxnChg>
        <pc:cxnChg chg="mod">
          <ac:chgData name="Nicolas Benech" userId="0051dd42c30e75a5" providerId="LiveId" clId="{3CFF8B6D-5267-45EC-8142-79F595D63B3F}" dt="2024-05-14T15:56:27.296" v="108" actId="20577"/>
          <ac:cxnSpMkLst>
            <pc:docMk/>
            <pc:sldMk cId="3759726591" sldId="277"/>
            <ac:cxnSpMk id="16" creationId="{00000000-0000-0000-0000-000000000000}"/>
          </ac:cxnSpMkLst>
        </pc:cxnChg>
        <pc:cxnChg chg="mod">
          <ac:chgData name="Nicolas Benech" userId="0051dd42c30e75a5" providerId="LiveId" clId="{3CFF8B6D-5267-45EC-8142-79F595D63B3F}" dt="2024-05-14T15:56:27.296" v="108" actId="20577"/>
          <ac:cxnSpMkLst>
            <pc:docMk/>
            <pc:sldMk cId="3759726591" sldId="277"/>
            <ac:cxnSpMk id="21" creationId="{00000000-0000-0000-0000-000000000000}"/>
          </ac:cxnSpMkLst>
        </pc:cxnChg>
        <pc:cxnChg chg="mod">
          <ac:chgData name="Nicolas Benech" userId="0051dd42c30e75a5" providerId="LiveId" clId="{3CFF8B6D-5267-45EC-8142-79F595D63B3F}" dt="2024-05-14T15:56:27.296" v="108" actId="20577"/>
          <ac:cxnSpMkLst>
            <pc:docMk/>
            <pc:sldMk cId="3759726591" sldId="277"/>
            <ac:cxnSpMk id="23" creationId="{00000000-0000-0000-0000-000000000000}"/>
          </ac:cxnSpMkLst>
        </pc:cxnChg>
      </pc:sldChg>
      <pc:sldChg chg="add">
        <pc:chgData name="Nicolas Benech" userId="0051dd42c30e75a5" providerId="LiveId" clId="{3CFF8B6D-5267-45EC-8142-79F595D63B3F}" dt="2024-05-14T13:28:55.232" v="0"/>
        <pc:sldMkLst>
          <pc:docMk/>
          <pc:sldMk cId="316603833" sldId="278"/>
        </pc:sldMkLst>
      </pc:sldChg>
      <pc:sldChg chg="modSp add mod">
        <pc:chgData name="Nicolas Benech" userId="0051dd42c30e75a5" providerId="LiveId" clId="{3CFF8B6D-5267-45EC-8142-79F595D63B3F}" dt="2024-05-14T15:59:02.115" v="249" actId="20577"/>
        <pc:sldMkLst>
          <pc:docMk/>
          <pc:sldMk cId="3772250032" sldId="279"/>
        </pc:sldMkLst>
        <pc:spChg chg="mod">
          <ac:chgData name="Nicolas Benech" userId="0051dd42c30e75a5" providerId="LiveId" clId="{3CFF8B6D-5267-45EC-8142-79F595D63B3F}" dt="2024-05-14T15:59:02.115" v="249" actId="20577"/>
          <ac:spMkLst>
            <pc:docMk/>
            <pc:sldMk cId="3772250032" sldId="279"/>
            <ac:spMk id="4" creationId="{00000000-0000-0000-0000-000000000000}"/>
          </ac:spMkLst>
        </pc:spChg>
      </pc:sldChg>
      <pc:sldChg chg="add">
        <pc:chgData name="Nicolas Benech" userId="0051dd42c30e75a5" providerId="LiveId" clId="{3CFF8B6D-5267-45EC-8142-79F595D63B3F}" dt="2024-05-14T13:28:55.232" v="0"/>
        <pc:sldMkLst>
          <pc:docMk/>
          <pc:sldMk cId="2651761642" sldId="280"/>
        </pc:sldMkLst>
      </pc:sldChg>
      <pc:sldChg chg="add">
        <pc:chgData name="Nicolas Benech" userId="0051dd42c30e75a5" providerId="LiveId" clId="{3CFF8B6D-5267-45EC-8142-79F595D63B3F}" dt="2024-05-14T13:28:55.232" v="0"/>
        <pc:sldMkLst>
          <pc:docMk/>
          <pc:sldMk cId="3116795244" sldId="281"/>
        </pc:sldMkLst>
      </pc:sldChg>
      <pc:sldChg chg="add">
        <pc:chgData name="Nicolas Benech" userId="0051dd42c30e75a5" providerId="LiveId" clId="{3CFF8B6D-5267-45EC-8142-79F595D63B3F}" dt="2024-05-14T13:28:55.232" v="0"/>
        <pc:sldMkLst>
          <pc:docMk/>
          <pc:sldMk cId="1801454780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90FC-FC6E-48DB-ABED-D7A6A40B7E43}" type="datetimeFigureOut">
              <a:rPr lang="es-UY" smtClean="0"/>
              <a:t>15/5/2024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A06C-68E7-4A7F-BA7D-A27BBC357C2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3742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90FC-FC6E-48DB-ABED-D7A6A40B7E43}" type="datetimeFigureOut">
              <a:rPr lang="es-UY" smtClean="0"/>
              <a:t>15/5/2024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A06C-68E7-4A7F-BA7D-A27BBC357C2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0829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90FC-FC6E-48DB-ABED-D7A6A40B7E43}" type="datetimeFigureOut">
              <a:rPr lang="es-UY" smtClean="0"/>
              <a:t>15/5/2024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A06C-68E7-4A7F-BA7D-A27BBC357C2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6150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90FC-FC6E-48DB-ABED-D7A6A40B7E43}" type="datetimeFigureOut">
              <a:rPr lang="es-UY" smtClean="0"/>
              <a:t>15/5/2024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A06C-68E7-4A7F-BA7D-A27BBC357C2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6035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90FC-FC6E-48DB-ABED-D7A6A40B7E43}" type="datetimeFigureOut">
              <a:rPr lang="es-UY" smtClean="0"/>
              <a:t>15/5/2024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A06C-68E7-4A7F-BA7D-A27BBC357C2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3193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90FC-FC6E-48DB-ABED-D7A6A40B7E43}" type="datetimeFigureOut">
              <a:rPr lang="es-UY" smtClean="0"/>
              <a:t>15/5/2024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A06C-68E7-4A7F-BA7D-A27BBC357C2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4826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90FC-FC6E-48DB-ABED-D7A6A40B7E43}" type="datetimeFigureOut">
              <a:rPr lang="es-UY" smtClean="0"/>
              <a:t>15/5/2024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A06C-68E7-4A7F-BA7D-A27BBC357C2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0567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90FC-FC6E-48DB-ABED-D7A6A40B7E43}" type="datetimeFigureOut">
              <a:rPr lang="es-UY" smtClean="0"/>
              <a:t>15/5/2024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A06C-68E7-4A7F-BA7D-A27BBC357C2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6663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90FC-FC6E-48DB-ABED-D7A6A40B7E43}" type="datetimeFigureOut">
              <a:rPr lang="es-UY" smtClean="0"/>
              <a:t>15/5/2024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A06C-68E7-4A7F-BA7D-A27BBC357C2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0856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90FC-FC6E-48DB-ABED-D7A6A40B7E43}" type="datetimeFigureOut">
              <a:rPr lang="es-UY" smtClean="0"/>
              <a:t>15/5/2024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A06C-68E7-4A7F-BA7D-A27BBC357C2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3952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90FC-FC6E-48DB-ABED-D7A6A40B7E43}" type="datetimeFigureOut">
              <a:rPr lang="es-UY" smtClean="0"/>
              <a:t>15/5/2024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A06C-68E7-4A7F-BA7D-A27BBC357C2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4717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890FC-FC6E-48DB-ABED-D7A6A40B7E43}" type="datetimeFigureOut">
              <a:rPr lang="es-UY" smtClean="0"/>
              <a:t>15/5/2024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5A06C-68E7-4A7F-BA7D-A27BBC357C2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8563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emf"/><Relationship Id="rId7" Type="http://schemas.openxmlformats.org/officeDocument/2006/relationships/image" Target="../media/image78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0.png"/><Relationship Id="rId3" Type="http://schemas.openxmlformats.org/officeDocument/2006/relationships/image" Target="../media/image100.png"/><Relationship Id="rId7" Type="http://schemas.openxmlformats.org/officeDocument/2006/relationships/image" Target="../media/image130.png"/><Relationship Id="rId12" Type="http://schemas.openxmlformats.org/officeDocument/2006/relationships/image" Target="../media/image1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71.png"/><Relationship Id="rId5" Type="http://schemas.openxmlformats.org/officeDocument/2006/relationships/image" Target="../media/image111.png"/><Relationship Id="rId10" Type="http://schemas.openxmlformats.org/officeDocument/2006/relationships/image" Target="../media/image160.png"/><Relationship Id="rId4" Type="http://schemas.openxmlformats.org/officeDocument/2006/relationships/image" Target="../media/image311.png"/><Relationship Id="rId9" Type="http://schemas.openxmlformats.org/officeDocument/2006/relationships/image" Target="../media/image150.png"/><Relationship Id="rId1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emf"/><Relationship Id="rId7" Type="http://schemas.openxmlformats.org/officeDocument/2006/relationships/image" Target="../media/image37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9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7.png"/><Relationship Id="rId3" Type="http://schemas.openxmlformats.org/officeDocument/2006/relationships/image" Target="../media/image430.png"/><Relationship Id="rId7" Type="http://schemas.openxmlformats.org/officeDocument/2006/relationships/image" Target="../media/image47.png"/><Relationship Id="rId12" Type="http://schemas.openxmlformats.org/officeDocument/2006/relationships/image" Target="../media/image6.png"/><Relationship Id="rId2" Type="http://schemas.openxmlformats.org/officeDocument/2006/relationships/image" Target="../media/image420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10" Type="http://schemas.openxmlformats.org/officeDocument/2006/relationships/image" Target="../media/image4.png"/><Relationship Id="rId9" Type="http://schemas.openxmlformats.org/officeDocument/2006/relationships/image" Target="../media/image42.png"/><Relationship Id="rId4" Type="http://schemas.openxmlformats.org/officeDocument/2006/relationships/image" Target="../media/image44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8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12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11.png"/><Relationship Id="rId10" Type="http://schemas.openxmlformats.org/officeDocument/2006/relationships/image" Target="../media/image73.png"/><Relationship Id="rId4" Type="http://schemas.openxmlformats.org/officeDocument/2006/relationships/image" Target="../media/image10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1.png"/><Relationship Id="rId3" Type="http://schemas.openxmlformats.org/officeDocument/2006/relationships/image" Target="../media/image210.png"/><Relationship Id="rId7" Type="http://schemas.openxmlformats.org/officeDocument/2006/relationships/image" Target="../media/image60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00.png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10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00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88359" y="290285"/>
                <a:ext cx="5861156" cy="71808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</m:func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</m:func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</m:func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</m:func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" y="290285"/>
                <a:ext cx="5861156" cy="7180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/>
          <p:cNvCxnSpPr/>
          <p:nvPr/>
        </p:nvCxnSpPr>
        <p:spPr>
          <a:xfrm>
            <a:off x="3410858" y="2206172"/>
            <a:ext cx="14514" cy="2510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4216400" y="2206171"/>
            <a:ext cx="14514" cy="2510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1915886" y="2960915"/>
            <a:ext cx="8998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2238743" y="2552508"/>
                <a:ext cx="254172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743" y="2552508"/>
                <a:ext cx="254172" cy="317972"/>
              </a:xfrm>
              <a:prstGeom prst="rect">
                <a:avLst/>
              </a:prstGeom>
              <a:blipFill rotWithShape="0">
                <a:blip r:embed="rId4"/>
                <a:stretch>
                  <a:fillRect l="-23810" r="-9524" b="-1538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recto de flecha 11"/>
          <p:cNvCxnSpPr/>
          <p:nvPr/>
        </p:nvCxnSpPr>
        <p:spPr>
          <a:xfrm>
            <a:off x="1912172" y="3229429"/>
            <a:ext cx="89988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2235029" y="3338957"/>
                <a:ext cx="284180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29" y="3338957"/>
                <a:ext cx="284180" cy="317972"/>
              </a:xfrm>
              <a:prstGeom prst="rect">
                <a:avLst/>
              </a:prstGeom>
              <a:blipFill rotWithShape="0">
                <a:blip r:embed="rId5"/>
                <a:stretch>
                  <a:fillRect l="-19565" r="-4348" b="-96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o 18"/>
          <p:cNvGrpSpPr/>
          <p:nvPr/>
        </p:nvGrpSpPr>
        <p:grpSpPr>
          <a:xfrm>
            <a:off x="3409213" y="2204164"/>
            <a:ext cx="1741714" cy="2510971"/>
            <a:chOff x="4905829" y="2917373"/>
            <a:chExt cx="1741714" cy="2510971"/>
          </a:xfrm>
        </p:grpSpPr>
        <p:sp>
          <p:nvSpPr>
            <p:cNvPr id="16" name="Rectángulo 15"/>
            <p:cNvSpPr/>
            <p:nvPr/>
          </p:nvSpPr>
          <p:spPr>
            <a:xfrm>
              <a:off x="4905829" y="2917373"/>
              <a:ext cx="1741714" cy="2510971"/>
            </a:xfrm>
            <a:prstGeom prst="rect">
              <a:avLst/>
            </a:prstGeom>
            <a:pattFill prst="wdDn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bg2">
                  <a:alpha val="2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5410945" y="3823308"/>
                  <a:ext cx="561308" cy="3943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𝒆𝒒</m:t>
                            </m:r>
                          </m:sub>
                        </m:sSub>
                      </m:oMath>
                    </m:oMathPara>
                  </a14:m>
                  <a:endParaRPr lang="es-UY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45" y="3823308"/>
                  <a:ext cx="561308" cy="394339"/>
                </a:xfrm>
                <a:prstGeom prst="rect">
                  <a:avLst/>
                </a:prstGeom>
                <a:blipFill>
                  <a:blip r:embed="rId6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6291934" y="359279"/>
                <a:ext cx="1272656" cy="649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34" y="359279"/>
                <a:ext cx="1272656" cy="649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46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3143" y="551543"/>
            <a:ext cx="134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FF0000"/>
                </a:solidFill>
              </a:rPr>
              <a:t>DISPERSIÓN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06400" y="1175657"/>
                <a:ext cx="10910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Se llama relación de dispersión a la relación entre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s-UY" dirty="0"/>
                  <a:t> en una onda. Para una onda plana esta relación es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𝑐𝑘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175657"/>
                <a:ext cx="1091035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503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406400" y="1799771"/>
                <a:ext cx="9894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En este caso se dice que la onda es no dispersiva. Por otro lado, si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)≠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𝑐𝑘</m:t>
                    </m:r>
                  </m:oMath>
                </a14:m>
                <a:r>
                  <a:rPr lang="es-UY" dirty="0"/>
                  <a:t>, la onda se dice dispersiva</a:t>
                </a: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799771"/>
                <a:ext cx="989437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55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406400" y="2728686"/>
                <a:ext cx="4339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En el caso de ondas no dispersivas: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2728686"/>
                <a:ext cx="433984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64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406400" y="3614059"/>
            <a:ext cx="628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En el caso de ondas dispersivas, ¿Cuál es la velocidad de la onda?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06400" y="4358308"/>
            <a:ext cx="806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Antes de responder esta pregunta, debemos ver en qué casos se produce dispersión</a:t>
            </a:r>
          </a:p>
        </p:txBody>
      </p:sp>
    </p:spTree>
    <p:extLst>
      <p:ext uri="{BB962C8B-B14F-4D97-AF65-F5344CB8AC3E}">
        <p14:creationId xmlns:p14="http://schemas.microsoft.com/office/powerpoint/2010/main" val="36267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9257" y="667657"/>
            <a:ext cx="237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chemeClr val="accent1"/>
                </a:solidFill>
              </a:rPr>
              <a:t>Origen de la dispersión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23257" y="2217057"/>
            <a:ext cx="576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2) Dispersión geométrica (condiciones de borde, difracción)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23257" y="1647371"/>
            <a:ext cx="341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1) Ecuación de ondas es dispersiva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23257" y="2786743"/>
            <a:ext cx="288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3) Dispersión por atenuación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23257" y="3356429"/>
            <a:ext cx="276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4) Dispersión por </a:t>
            </a:r>
            <a:r>
              <a:rPr lang="es-UY" dirty="0" err="1"/>
              <a:t>scattering</a:t>
            </a:r>
            <a:endParaRPr lang="es-UY" dirty="0"/>
          </a:p>
        </p:txBody>
      </p:sp>
      <p:grpSp>
        <p:nvGrpSpPr>
          <p:cNvPr id="7" name="Grupo 6"/>
          <p:cNvGrpSpPr/>
          <p:nvPr/>
        </p:nvGrpSpPr>
        <p:grpSpPr>
          <a:xfrm>
            <a:off x="3925491" y="1690913"/>
            <a:ext cx="2979332" cy="1997530"/>
            <a:chOff x="3925491" y="1690913"/>
            <a:chExt cx="2979332" cy="1997530"/>
          </a:xfrm>
        </p:grpSpPr>
        <p:grpSp>
          <p:nvGrpSpPr>
            <p:cNvPr id="11" name="Grupo 10"/>
            <p:cNvGrpSpPr/>
            <p:nvPr/>
          </p:nvGrpSpPr>
          <p:grpSpPr>
            <a:xfrm>
              <a:off x="4586516" y="1690913"/>
              <a:ext cx="174170" cy="184666"/>
              <a:chOff x="7547429" y="203200"/>
              <a:chExt cx="2119085" cy="2013857"/>
            </a:xfrm>
          </p:grpSpPr>
          <p:cxnSp>
            <p:nvCxnSpPr>
              <p:cNvPr id="8" name="Conector recto 7"/>
              <p:cNvCxnSpPr/>
              <p:nvPr/>
            </p:nvCxnSpPr>
            <p:spPr>
              <a:xfrm>
                <a:off x="7547429" y="1480457"/>
                <a:ext cx="667657" cy="73660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/>
              <p:cNvCxnSpPr/>
              <p:nvPr/>
            </p:nvCxnSpPr>
            <p:spPr>
              <a:xfrm flipV="1">
                <a:off x="8215086" y="203200"/>
                <a:ext cx="1451428" cy="2013857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o 11"/>
            <p:cNvGrpSpPr/>
            <p:nvPr/>
          </p:nvGrpSpPr>
          <p:grpSpPr>
            <a:xfrm>
              <a:off x="6730653" y="2309390"/>
              <a:ext cx="174170" cy="184666"/>
              <a:chOff x="7547429" y="203200"/>
              <a:chExt cx="2119085" cy="2013857"/>
            </a:xfrm>
          </p:grpSpPr>
          <p:cxnSp>
            <p:nvCxnSpPr>
              <p:cNvPr id="13" name="Conector recto 12"/>
              <p:cNvCxnSpPr/>
              <p:nvPr/>
            </p:nvCxnSpPr>
            <p:spPr>
              <a:xfrm>
                <a:off x="7547429" y="1480457"/>
                <a:ext cx="667657" cy="73660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/>
              <p:cNvCxnSpPr/>
              <p:nvPr/>
            </p:nvCxnSpPr>
            <p:spPr>
              <a:xfrm flipV="1">
                <a:off x="8215086" y="203200"/>
                <a:ext cx="1451428" cy="2013857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o 14"/>
            <p:cNvGrpSpPr/>
            <p:nvPr/>
          </p:nvGrpSpPr>
          <p:grpSpPr>
            <a:xfrm>
              <a:off x="3943358" y="2879076"/>
              <a:ext cx="174170" cy="184666"/>
              <a:chOff x="7547429" y="203200"/>
              <a:chExt cx="2119085" cy="2013857"/>
            </a:xfrm>
          </p:grpSpPr>
          <p:cxnSp>
            <p:nvCxnSpPr>
              <p:cNvPr id="16" name="Conector recto 15"/>
              <p:cNvCxnSpPr/>
              <p:nvPr/>
            </p:nvCxnSpPr>
            <p:spPr>
              <a:xfrm>
                <a:off x="7547429" y="1480457"/>
                <a:ext cx="667657" cy="73660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16"/>
              <p:cNvCxnSpPr/>
              <p:nvPr/>
            </p:nvCxnSpPr>
            <p:spPr>
              <a:xfrm flipV="1">
                <a:off x="8215086" y="203200"/>
                <a:ext cx="1451428" cy="2013857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Multiplicar 17"/>
            <p:cNvSpPr/>
            <p:nvPr/>
          </p:nvSpPr>
          <p:spPr>
            <a:xfrm>
              <a:off x="3925491" y="3393747"/>
              <a:ext cx="264778" cy="294696"/>
            </a:xfrm>
            <a:prstGeom prst="mathMultiply">
              <a:avLst>
                <a:gd name="adj1" fmla="val 7647"/>
              </a:avLst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</p:spTree>
    <p:extLst>
      <p:ext uri="{BB962C8B-B14F-4D97-AF65-F5344CB8AC3E}">
        <p14:creationId xmlns:p14="http://schemas.microsoft.com/office/powerpoint/2010/main" val="13702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2172" y="740229"/>
            <a:ext cx="422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1</a:t>
            </a:r>
            <a:r>
              <a:rPr lang="es-UY" dirty="0">
                <a:solidFill>
                  <a:schemeClr val="accent1"/>
                </a:solidFill>
              </a:rPr>
              <a:t>) Ejemplo: Ondas en la superficie del agua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75657" y="1320800"/>
            <a:ext cx="22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a) Ondas de gravedad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2531" y="1962289"/>
            <a:ext cx="2807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Ecuación de movimiento</a:t>
            </a:r>
          </a:p>
          <a:p>
            <a:r>
              <a:rPr lang="es-UY" dirty="0"/>
              <a:t>Para pequeñas oscilaciones: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850443" y="1969855"/>
                <a:ext cx="2115131" cy="638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443" y="1969855"/>
                <a:ext cx="2115131" cy="6387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371" y="645203"/>
            <a:ext cx="5748194" cy="3280501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708360" y="3092016"/>
            <a:ext cx="4388331" cy="376898"/>
            <a:chOff x="708360" y="3092016"/>
            <a:chExt cx="4388331" cy="376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708360" y="3092016"/>
                  <a:ext cx="1188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60" y="3092016"/>
                  <a:ext cx="118808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uadroTexto 9"/>
            <p:cNvSpPr txBox="1"/>
            <p:nvPr/>
          </p:nvSpPr>
          <p:spPr>
            <a:xfrm>
              <a:off x="1884721" y="3099582"/>
              <a:ext cx="3211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Potencial del campo gravitatorio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76625" y="3944744"/>
                <a:ext cx="977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5" y="3944744"/>
                <a:ext cx="97770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1696039" y="3944744"/>
                <a:ext cx="2714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s-UY" dirty="0"/>
                  <a:t> potencial de velocidades</a:t>
                </a: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39" y="3944744"/>
                <a:ext cx="271439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49" t="-8197" r="-1798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708360" y="4714797"/>
                <a:ext cx="323428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𝜕𝜙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𝑔𝑧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60" y="4714797"/>
                <a:ext cx="3234283" cy="7146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4122057" y="4762630"/>
                <a:ext cx="2446311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𝑔𝑧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𝜕𝜙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057" y="4762630"/>
                <a:ext cx="2446311" cy="6190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6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827314" y="464456"/>
                <a:ext cx="10972800" cy="879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Sea </a:t>
                </a:r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el desplazamiento vertical de la superficie del líquido. Sobre la superficie libre, la presión es la presión atmosférica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464456"/>
                <a:ext cx="10972800" cy="879664"/>
              </a:xfrm>
              <a:prstGeom prst="rect">
                <a:avLst/>
              </a:prstGeom>
              <a:blipFill rotWithShape="0">
                <a:blip r:embed="rId2"/>
                <a:stretch>
                  <a:fillRect l="-500" r="-222" b="-1041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827314" y="1758173"/>
                <a:ext cx="2899768" cy="785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𝜕𝜙</m:t>
                                  </m:r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1758173"/>
                <a:ext cx="2899768" cy="7857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/>
          <p:cNvGrpSpPr/>
          <p:nvPr/>
        </p:nvGrpSpPr>
        <p:grpSpPr>
          <a:xfrm>
            <a:off x="4572000" y="1822100"/>
            <a:ext cx="2827634" cy="657937"/>
            <a:chOff x="4572000" y="1822100"/>
            <a:chExt cx="2827634" cy="657937"/>
          </a:xfrm>
        </p:grpSpPr>
        <p:sp>
          <p:nvSpPr>
            <p:cNvPr id="2" name="CuadroTexto 1"/>
            <p:cNvSpPr txBox="1"/>
            <p:nvPr/>
          </p:nvSpPr>
          <p:spPr>
            <a:xfrm>
              <a:off x="4572000" y="1966403"/>
              <a:ext cx="1250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Definimos: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/>
                <p:cNvSpPr txBox="1"/>
                <p:nvPr/>
              </p:nvSpPr>
              <p:spPr>
                <a:xfrm>
                  <a:off x="5822214" y="1822100"/>
                  <a:ext cx="1577420" cy="6579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2214" y="1822100"/>
                  <a:ext cx="1577420" cy="6579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7665476" y="1804211"/>
                <a:ext cx="1968744" cy="675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𝜕𝜙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476" y="1804211"/>
                <a:ext cx="1968744" cy="6758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9760608" y="1957458"/>
                <a:ext cx="1212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608" y="1957458"/>
                <a:ext cx="121206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827314" y="2565122"/>
                <a:ext cx="2035942" cy="785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𝜕𝜙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2565122"/>
                <a:ext cx="2035942" cy="7857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/>
          <p:cNvSpPr txBox="1"/>
          <p:nvPr/>
        </p:nvSpPr>
        <p:spPr>
          <a:xfrm>
            <a:off x="1233714" y="3860800"/>
            <a:ext cx="147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Por otro lado: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2960914" y="3665153"/>
                <a:ext cx="1119665" cy="633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𝜕𝜙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14" y="3665153"/>
                <a:ext cx="1119665" cy="6337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2960914" y="4371255"/>
                <a:ext cx="1019446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14" y="4371255"/>
                <a:ext cx="1019446" cy="619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4026206" y="3934700"/>
            <a:ext cx="1612365" cy="873110"/>
            <a:chOff x="4026206" y="3934700"/>
            <a:chExt cx="1612365" cy="873110"/>
          </a:xfrm>
        </p:grpSpPr>
        <p:sp>
          <p:nvSpPr>
            <p:cNvPr id="14" name="Cerrar llave 13"/>
            <p:cNvSpPr/>
            <p:nvPr/>
          </p:nvSpPr>
          <p:spPr>
            <a:xfrm>
              <a:off x="4026206" y="3934700"/>
              <a:ext cx="124880" cy="87311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4507107" y="4061747"/>
                  <a:ext cx="1131464" cy="6337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𝜕𝜙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107" y="4061747"/>
                  <a:ext cx="1131464" cy="63376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4507107" y="4948278"/>
                <a:ext cx="2016129" cy="791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107" y="4948278"/>
                <a:ext cx="2016129" cy="79194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o 22"/>
          <p:cNvGrpSpPr/>
          <p:nvPr/>
        </p:nvGrpSpPr>
        <p:grpSpPr>
          <a:xfrm>
            <a:off x="6560124" y="4230132"/>
            <a:ext cx="2858592" cy="1198211"/>
            <a:chOff x="6560124" y="4230132"/>
            <a:chExt cx="2858592" cy="1198211"/>
          </a:xfrm>
        </p:grpSpPr>
        <p:sp>
          <p:nvSpPr>
            <p:cNvPr id="17" name="Cerrar llave 16"/>
            <p:cNvSpPr/>
            <p:nvPr/>
          </p:nvSpPr>
          <p:spPr>
            <a:xfrm>
              <a:off x="6560124" y="4230132"/>
              <a:ext cx="101600" cy="119821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6891229" y="4433519"/>
                  <a:ext cx="2527487" cy="7914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p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p>
                                            <m: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p>
                                          <m:sSupPr>
                                            <m:ctrlP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1229" y="4433519"/>
                  <a:ext cx="2527487" cy="79143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235232" y="6068542"/>
                <a:ext cx="6596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Como estamos suponiendo pequeños desplazamientos, </a:t>
                </a:r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≪1⇒</m:t>
                    </m:r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2" y="6068542"/>
                <a:ext cx="6596101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832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o 23"/>
          <p:cNvGrpSpPr/>
          <p:nvPr/>
        </p:nvGrpSpPr>
        <p:grpSpPr>
          <a:xfrm>
            <a:off x="6660042" y="5857490"/>
            <a:ext cx="3128928" cy="756426"/>
            <a:chOff x="6660042" y="5857490"/>
            <a:chExt cx="3128928" cy="756426"/>
          </a:xfrm>
        </p:grpSpPr>
        <p:sp>
          <p:nvSpPr>
            <p:cNvPr id="21" name="CuadroTexto 20"/>
            <p:cNvSpPr txBox="1"/>
            <p:nvPr/>
          </p:nvSpPr>
          <p:spPr>
            <a:xfrm>
              <a:off x="9346220" y="6051037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ángulo 21"/>
                <p:cNvSpPr/>
                <p:nvPr/>
              </p:nvSpPr>
              <p:spPr>
                <a:xfrm>
                  <a:off x="6660042" y="5857490"/>
                  <a:ext cx="2584233" cy="7564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p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p>
                                            <m: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p>
                                          <m:sSupPr>
                                            <m:ctrlP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s-UY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2" name="Rectángulo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042" y="5857490"/>
                  <a:ext cx="2584233" cy="75642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51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95086" y="580571"/>
            <a:ext cx="254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Ecuación de continuidad: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701143" y="455729"/>
                <a:ext cx="1973104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455729"/>
                <a:ext cx="1973104" cy="6190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711200" y="1756229"/>
                <a:ext cx="4179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Si el fluido es incompresible,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s-UY" dirty="0"/>
                  <a:t> = constante</a:t>
                </a: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1756229"/>
                <a:ext cx="417973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14" t="-8197" r="-730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4861906" y="1752210"/>
                <a:ext cx="1376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906" y="1752210"/>
                <a:ext cx="137672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158208" y="2307771"/>
                <a:ext cx="1032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208" y="2307771"/>
                <a:ext cx="103207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>
            <a:off x="6238630" y="1752210"/>
            <a:ext cx="1985237" cy="924893"/>
            <a:chOff x="6238630" y="1752210"/>
            <a:chExt cx="1985237" cy="924893"/>
          </a:xfrm>
        </p:grpSpPr>
        <p:sp>
          <p:nvSpPr>
            <p:cNvPr id="9" name="Cerrar llave 8"/>
            <p:cNvSpPr/>
            <p:nvPr/>
          </p:nvSpPr>
          <p:spPr>
            <a:xfrm>
              <a:off x="6238630" y="1752210"/>
              <a:ext cx="45719" cy="92489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6458858" y="2032005"/>
                  <a:ext cx="11477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8858" y="2032005"/>
                  <a:ext cx="114775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uadroTexto 10"/>
            <p:cNvSpPr txBox="1"/>
            <p:nvPr/>
          </p:nvSpPr>
          <p:spPr>
            <a:xfrm>
              <a:off x="7781117" y="2032005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646843" y="3186845"/>
                <a:ext cx="6176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Supongo ondas que se propagan según la dirección positiva de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43" y="3186845"/>
                <a:ext cx="617630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790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595086" y="4005943"/>
                <a:ext cx="1803507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6" y="4005943"/>
                <a:ext cx="1803507" cy="3782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4861906" y="4849689"/>
                <a:ext cx="240341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𝑘𝑧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906" y="4849689"/>
                <a:ext cx="2403415" cy="380810"/>
              </a:xfrm>
              <a:prstGeom prst="rect">
                <a:avLst/>
              </a:prstGeom>
              <a:blipFill rotWithShape="0"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524618" y="4688119"/>
                <a:ext cx="2620910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𝑘𝑧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𝑘𝑧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18" y="4688119"/>
                <a:ext cx="2620910" cy="3742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o 32"/>
          <p:cNvGrpSpPr/>
          <p:nvPr/>
        </p:nvGrpSpPr>
        <p:grpSpPr>
          <a:xfrm>
            <a:off x="476015" y="5206066"/>
            <a:ext cx="3138043" cy="771354"/>
            <a:chOff x="476015" y="5206066"/>
            <a:chExt cx="3138043" cy="771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2523888" y="5413291"/>
                  <a:ext cx="10901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3888" y="5413291"/>
                  <a:ext cx="1090170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upo 20"/>
            <p:cNvGrpSpPr/>
            <p:nvPr/>
          </p:nvGrpSpPr>
          <p:grpSpPr>
            <a:xfrm>
              <a:off x="476015" y="5206066"/>
              <a:ext cx="1922578" cy="771354"/>
              <a:chOff x="4196919" y="5515429"/>
              <a:chExt cx="1922578" cy="7713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uadroTexto 17"/>
                  <p:cNvSpPr txBox="1"/>
                  <p:nvPr/>
                </p:nvSpPr>
                <p:spPr>
                  <a:xfrm>
                    <a:off x="4274382" y="5515429"/>
                    <a:ext cx="1780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UY" dirty="0"/>
                      <a:t>Supongo </a:t>
                    </a:r>
                    <a14:m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UY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≫1</m:t>
                        </m:r>
                      </m:oMath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8" name="Cuadro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4382" y="5515429"/>
                    <a:ext cx="1780424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2740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CuadroTexto 1"/>
              <p:cNvSpPr txBox="1"/>
              <p:nvPr/>
            </p:nvSpPr>
            <p:spPr>
              <a:xfrm>
                <a:off x="4196919" y="5917451"/>
                <a:ext cx="1922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“aguas profundas”</a:t>
                </a:r>
              </a:p>
            </p:txBody>
          </p:sp>
        </p:grpSp>
      </p:grpSp>
      <p:grpSp>
        <p:nvGrpSpPr>
          <p:cNvPr id="24" name="Grupo 23"/>
          <p:cNvGrpSpPr/>
          <p:nvPr/>
        </p:nvGrpSpPr>
        <p:grpSpPr>
          <a:xfrm>
            <a:off x="8223867" y="1768738"/>
            <a:ext cx="3822990" cy="888250"/>
            <a:chOff x="8223867" y="1768738"/>
            <a:chExt cx="3822990" cy="888250"/>
          </a:xfrm>
        </p:grpSpPr>
        <p:sp>
          <p:nvSpPr>
            <p:cNvPr id="22" name="CuadroTexto 21"/>
            <p:cNvSpPr txBox="1"/>
            <p:nvPr/>
          </p:nvSpPr>
          <p:spPr>
            <a:xfrm>
              <a:off x="8223867" y="1768738"/>
              <a:ext cx="382299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UY" dirty="0"/>
                <a:t>Se puede resolver por separación de variables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uadroTexto 22"/>
                <p:cNvSpPr txBox="1"/>
                <p:nvPr/>
              </p:nvSpPr>
              <p:spPr>
                <a:xfrm>
                  <a:off x="9197532" y="2278743"/>
                  <a:ext cx="2111027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3" name="Cuadro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7532" y="2278743"/>
                  <a:ext cx="2111027" cy="37824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8877645" y="2714221"/>
                <a:ext cx="2108462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45" y="2714221"/>
                <a:ext cx="2108462" cy="64812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o 30"/>
          <p:cNvGrpSpPr/>
          <p:nvPr/>
        </p:nvGrpSpPr>
        <p:grpSpPr>
          <a:xfrm>
            <a:off x="8908514" y="3302099"/>
            <a:ext cx="1635796" cy="594392"/>
            <a:chOff x="8908514" y="3302099"/>
            <a:chExt cx="1635796" cy="594392"/>
          </a:xfrm>
        </p:grpSpPr>
        <p:sp>
          <p:nvSpPr>
            <p:cNvPr id="26" name="Cerrar llave 25"/>
            <p:cNvSpPr/>
            <p:nvPr/>
          </p:nvSpPr>
          <p:spPr>
            <a:xfrm rot="5400000">
              <a:off x="10036167" y="2992344"/>
              <a:ext cx="198388" cy="817898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28" name="Cerrar llave 27"/>
            <p:cNvSpPr/>
            <p:nvPr/>
          </p:nvSpPr>
          <p:spPr>
            <a:xfrm rot="5400000">
              <a:off x="9218269" y="3010043"/>
              <a:ext cx="198388" cy="817898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uadroTexto 28"/>
                <p:cNvSpPr txBox="1"/>
                <p:nvPr/>
              </p:nvSpPr>
              <p:spPr>
                <a:xfrm>
                  <a:off x="8998857" y="3527159"/>
                  <a:ext cx="6558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9" name="Cuadro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8857" y="3527159"/>
                  <a:ext cx="655885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uadroTexto 29"/>
                <p:cNvSpPr txBox="1"/>
                <p:nvPr/>
              </p:nvSpPr>
              <p:spPr>
                <a:xfrm>
                  <a:off x="9892067" y="3518186"/>
                  <a:ext cx="4827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0" name="Cuadro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2067" y="3518186"/>
                  <a:ext cx="482761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4291021" y="5588098"/>
                <a:ext cx="4335674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Supongo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s-UY" dirty="0"/>
                  <a:t> </a:t>
                </a:r>
                <a14:m>
                  <m:oMath xmlns:m="http://schemas.openxmlformats.org/officeDocument/2006/math">
                    <m:r>
                      <a:rPr lang="es-UY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U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U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𝑘𝑧</m:t>
                        </m:r>
                      </m:sup>
                    </m:sSup>
                    <m:func>
                      <m:funcPr>
                        <m:ctrlP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UY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𝑘𝑥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021" y="5588098"/>
                <a:ext cx="4335674" cy="374270"/>
              </a:xfrm>
              <a:prstGeom prst="rect">
                <a:avLst/>
              </a:prstGeom>
              <a:blipFill rotWithShape="0">
                <a:blip r:embed="rId17"/>
                <a:stretch>
                  <a:fillRect l="-1266" t="-8197" b="-2623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3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4" grpId="0"/>
      <p:bldP spid="17" grpId="0"/>
      <p:bldP spid="25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088571" y="667657"/>
                <a:ext cx="2603790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𝑘𝑧</m:t>
                          </m:r>
                        </m:sup>
                      </m:sSup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1" y="667657"/>
                <a:ext cx="2603790" cy="374270"/>
              </a:xfrm>
              <a:prstGeom prst="rect">
                <a:avLst/>
              </a:prstGeom>
              <a:blipFill rotWithShape="0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370" y="543604"/>
            <a:ext cx="5748194" cy="328050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8343" y="1291771"/>
            <a:ext cx="503645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Se trata de una onda evanescente que “vive” en la superficie del fluido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8971" y="2670629"/>
            <a:ext cx="169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De (1) tenemos: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595086" y="3824105"/>
                <a:ext cx="5207195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𝑘𝐴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6" y="3824105"/>
                <a:ext cx="5207195" cy="6613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595086" y="4847829"/>
                <a:ext cx="1356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𝑔𝑘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6" y="4847829"/>
                <a:ext cx="135697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>
            <a:off x="2888439" y="4829353"/>
            <a:ext cx="3593258" cy="440231"/>
            <a:chOff x="2888439" y="4829353"/>
            <a:chExt cx="3593258" cy="440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2888439" y="4829353"/>
                  <a:ext cx="1156599" cy="42774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𝑔𝑘</m:t>
                            </m:r>
                          </m:e>
                        </m:ra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8439" y="4829353"/>
                  <a:ext cx="1156599" cy="4277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333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uadroTexto 11"/>
            <p:cNvSpPr txBox="1"/>
            <p:nvPr/>
          </p:nvSpPr>
          <p:spPr>
            <a:xfrm>
              <a:off x="4195494" y="4900252"/>
              <a:ext cx="2286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Relación de dispersión</a:t>
              </a: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595086" y="5768073"/>
            <a:ext cx="232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 velocidad de fase 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2921044" y="5624732"/>
                <a:ext cx="2438360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44" y="5624732"/>
                <a:ext cx="2438360" cy="6560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5967250" y="5672534"/>
            <a:ext cx="539931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La velocidad de fase depende de la longitud de onda.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171166" y="2496786"/>
                <a:ext cx="2584233" cy="756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p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166" y="2496786"/>
                <a:ext cx="2584233" cy="7564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8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4" grpId="0"/>
      <p:bldP spid="1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40229" y="595086"/>
            <a:ext cx="275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Impedancia de terminación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551543" y="1443389"/>
                <a:ext cx="1788888" cy="387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1443389"/>
                <a:ext cx="1788888" cy="387414"/>
              </a:xfrm>
              <a:prstGeom prst="rect">
                <a:avLst/>
              </a:prstGeom>
              <a:blipFill rotWithShape="0"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551543" y="1989910"/>
                <a:ext cx="179927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1989910"/>
                <a:ext cx="1799275" cy="3808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562090" y="3855788"/>
                <a:ext cx="4121898" cy="387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90" y="3855788"/>
                <a:ext cx="4121898" cy="387414"/>
              </a:xfrm>
              <a:prstGeom prst="rect">
                <a:avLst/>
              </a:prstGeom>
              <a:blipFill rotWithShape="0"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/>
          <p:cNvSpPr txBox="1"/>
          <p:nvPr/>
        </p:nvSpPr>
        <p:spPr>
          <a:xfrm>
            <a:off x="319314" y="3334266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 onda en el medio 1 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1077957" y="4541766"/>
                <a:ext cx="1759456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57" y="4541766"/>
                <a:ext cx="1759456" cy="7087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o 24"/>
          <p:cNvGrpSpPr/>
          <p:nvPr/>
        </p:nvGrpSpPr>
        <p:grpSpPr>
          <a:xfrm>
            <a:off x="4455889" y="692407"/>
            <a:ext cx="3793355" cy="3011191"/>
            <a:chOff x="4455889" y="692407"/>
            <a:chExt cx="3793355" cy="30111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5704116" y="3334266"/>
                  <a:ext cx="797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4116" y="3334266"/>
                  <a:ext cx="797591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upo 4"/>
            <p:cNvGrpSpPr/>
            <p:nvPr/>
          </p:nvGrpSpPr>
          <p:grpSpPr>
            <a:xfrm>
              <a:off x="4455889" y="692407"/>
              <a:ext cx="3793355" cy="2826525"/>
              <a:chOff x="4455889" y="692407"/>
              <a:chExt cx="3793355" cy="2826525"/>
            </a:xfrm>
          </p:grpSpPr>
          <p:cxnSp>
            <p:nvCxnSpPr>
              <p:cNvPr id="6" name="Conector recto 5"/>
              <p:cNvCxnSpPr/>
              <p:nvPr/>
            </p:nvCxnSpPr>
            <p:spPr>
              <a:xfrm>
                <a:off x="6096000" y="1074057"/>
                <a:ext cx="0" cy="197394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>
                <a:off x="4673600" y="1930401"/>
                <a:ext cx="98697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uadroTexto 8"/>
                  <p:cNvSpPr txBox="1"/>
                  <p:nvPr/>
                </p:nvSpPr>
                <p:spPr>
                  <a:xfrm>
                    <a:off x="4978400" y="1480457"/>
                    <a:ext cx="438838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9" name="Cuadro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8400" y="1480457"/>
                    <a:ext cx="438838" cy="41030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493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Conector recto de flecha 10"/>
              <p:cNvCxnSpPr/>
              <p:nvPr/>
            </p:nvCxnSpPr>
            <p:spPr>
              <a:xfrm flipH="1">
                <a:off x="4673600" y="2307771"/>
                <a:ext cx="98697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uadroTexto 11"/>
                  <p:cNvSpPr txBox="1"/>
                  <p:nvPr/>
                </p:nvSpPr>
                <p:spPr>
                  <a:xfrm>
                    <a:off x="4947666" y="2307771"/>
                    <a:ext cx="468846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2" name="Cuadro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47666" y="2307771"/>
                    <a:ext cx="468846" cy="41030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Conector recto de flecha 13"/>
              <p:cNvCxnSpPr/>
              <p:nvPr/>
            </p:nvCxnSpPr>
            <p:spPr>
              <a:xfrm>
                <a:off x="4455889" y="3178633"/>
                <a:ext cx="357051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uadroTexto 14"/>
                  <p:cNvSpPr txBox="1"/>
                  <p:nvPr/>
                </p:nvSpPr>
                <p:spPr>
                  <a:xfrm>
                    <a:off x="7881258" y="3149600"/>
                    <a:ext cx="3679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5" name="Cuadro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1258" y="3149600"/>
                    <a:ext cx="367986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Conector recto 17"/>
              <p:cNvCxnSpPr/>
              <p:nvPr/>
            </p:nvCxnSpPr>
            <p:spPr>
              <a:xfrm flipH="1" flipV="1">
                <a:off x="6096000" y="3091544"/>
                <a:ext cx="6912" cy="1846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uadroTexto 18"/>
                  <p:cNvSpPr txBox="1"/>
                  <p:nvPr/>
                </p:nvSpPr>
                <p:spPr>
                  <a:xfrm>
                    <a:off x="6282475" y="692407"/>
                    <a:ext cx="135325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9" name="CuadroTexto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2475" y="692407"/>
                    <a:ext cx="135325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166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uadroTexto 26"/>
                  <p:cNvSpPr txBox="1"/>
                  <p:nvPr/>
                </p:nvSpPr>
                <p:spPr>
                  <a:xfrm>
                    <a:off x="4487123" y="692407"/>
                    <a:ext cx="11742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7" name="CuadroTexto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7123" y="692407"/>
                    <a:ext cx="1174232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188562" y="5597510"/>
                <a:ext cx="1899110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562" y="5597510"/>
                <a:ext cx="1899110" cy="7087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696426" y="4735539"/>
                <a:ext cx="1105431" cy="379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𝐴𝑅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426" y="4735539"/>
                <a:ext cx="1105431" cy="37997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487123" y="3839414"/>
                <a:ext cx="2951705" cy="381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123" y="3839414"/>
                <a:ext cx="2951705" cy="381130"/>
              </a:xfrm>
              <a:prstGeom prst="rect">
                <a:avLst/>
              </a:prstGeom>
              <a:blipFill rotWithShape="0">
                <a:blip r:embed="rId1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5134832" y="5643452"/>
                <a:ext cx="2063449" cy="728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32" y="5643452"/>
                <a:ext cx="2063449" cy="72878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o 25"/>
          <p:cNvGrpSpPr/>
          <p:nvPr/>
        </p:nvGrpSpPr>
        <p:grpSpPr>
          <a:xfrm>
            <a:off x="5241068" y="4161149"/>
            <a:ext cx="2345386" cy="722635"/>
            <a:chOff x="5241068" y="4161149"/>
            <a:chExt cx="2345386" cy="722635"/>
          </a:xfrm>
        </p:grpSpPr>
        <p:sp>
          <p:nvSpPr>
            <p:cNvPr id="13" name="Cerrar llave 12"/>
            <p:cNvSpPr/>
            <p:nvPr/>
          </p:nvSpPr>
          <p:spPr>
            <a:xfrm rot="5400000">
              <a:off x="6207222" y="3340275"/>
              <a:ext cx="287104" cy="192885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5241068" y="4514452"/>
              <a:ext cx="2345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Patrón de interferencia</a:t>
              </a: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4703DB-414B-4B1C-9E4D-1114475F9B0C}"/>
              </a:ext>
            </a:extLst>
          </p:cNvPr>
          <p:cNvSpPr txBox="1"/>
          <p:nvPr/>
        </p:nvSpPr>
        <p:spPr>
          <a:xfrm>
            <a:off x="7816100" y="779752"/>
            <a:ext cx="149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(No conocida)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5364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" grpId="0"/>
      <p:bldP spid="3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16064" y="446504"/>
                <a:ext cx="1996509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64" y="446504"/>
                <a:ext cx="1996509" cy="380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o 22"/>
          <p:cNvGrpSpPr/>
          <p:nvPr/>
        </p:nvGrpSpPr>
        <p:grpSpPr>
          <a:xfrm>
            <a:off x="4281714" y="493049"/>
            <a:ext cx="3933372" cy="2772665"/>
            <a:chOff x="4281714" y="493049"/>
            <a:chExt cx="3933372" cy="2772665"/>
          </a:xfrm>
        </p:grpSpPr>
        <p:grpSp>
          <p:nvGrpSpPr>
            <p:cNvPr id="22" name="Grupo 21"/>
            <p:cNvGrpSpPr/>
            <p:nvPr/>
          </p:nvGrpSpPr>
          <p:grpSpPr>
            <a:xfrm>
              <a:off x="4281714" y="493049"/>
              <a:ext cx="3933372" cy="2772665"/>
              <a:chOff x="4281714" y="493049"/>
              <a:chExt cx="3933372" cy="2772665"/>
            </a:xfrm>
          </p:grpSpPr>
          <p:grpSp>
            <p:nvGrpSpPr>
              <p:cNvPr id="20" name="Grupo 19"/>
              <p:cNvGrpSpPr/>
              <p:nvPr/>
            </p:nvGrpSpPr>
            <p:grpSpPr>
              <a:xfrm>
                <a:off x="4281714" y="537029"/>
                <a:ext cx="3933372" cy="2728685"/>
                <a:chOff x="4281714" y="537029"/>
                <a:chExt cx="3933372" cy="2728685"/>
              </a:xfrm>
            </p:grpSpPr>
            <p:cxnSp>
              <p:nvCxnSpPr>
                <p:cNvPr id="5" name="Conector recto de flecha 4"/>
                <p:cNvCxnSpPr/>
                <p:nvPr/>
              </p:nvCxnSpPr>
              <p:spPr>
                <a:xfrm flipH="1" flipV="1">
                  <a:off x="5413829" y="537029"/>
                  <a:ext cx="0" cy="272868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ector recto de flecha 7"/>
                <p:cNvCxnSpPr/>
                <p:nvPr/>
              </p:nvCxnSpPr>
              <p:spPr>
                <a:xfrm>
                  <a:off x="4281714" y="1886857"/>
                  <a:ext cx="3933372" cy="145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upo 20"/>
              <p:cNvGrpSpPr/>
              <p:nvPr/>
            </p:nvGrpSpPr>
            <p:grpSpPr>
              <a:xfrm>
                <a:off x="5413829" y="493049"/>
                <a:ext cx="1435827" cy="1408322"/>
                <a:chOff x="5413829" y="493049"/>
                <a:chExt cx="1435827" cy="1408322"/>
              </a:xfrm>
            </p:grpSpPr>
            <p:cxnSp>
              <p:nvCxnSpPr>
                <p:cNvPr id="10" name="Conector recto de flecha 9"/>
                <p:cNvCxnSpPr/>
                <p:nvPr/>
              </p:nvCxnSpPr>
              <p:spPr>
                <a:xfrm flipV="1">
                  <a:off x="5413829" y="827314"/>
                  <a:ext cx="1349828" cy="107405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ángulo 11"/>
                    <p:cNvSpPr/>
                    <p:nvPr/>
                  </p:nvSpPr>
                  <p:spPr>
                    <a:xfrm>
                      <a:off x="6088743" y="493049"/>
                      <a:ext cx="760913" cy="37824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𝑖𝑘𝑥</m:t>
                                </m:r>
                              </m:sup>
                            </m:sSup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12" name="Rectángulo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88743" y="493049"/>
                      <a:ext cx="760913" cy="378245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3" name="Arco 12"/>
            <p:cNvSpPr/>
            <p:nvPr/>
          </p:nvSpPr>
          <p:spPr>
            <a:xfrm>
              <a:off x="5791200" y="1524873"/>
              <a:ext cx="297543" cy="682171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6001088" y="1438570"/>
                  <a:ext cx="4946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1088" y="1438570"/>
                  <a:ext cx="49462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o 26"/>
          <p:cNvGrpSpPr/>
          <p:nvPr/>
        </p:nvGrpSpPr>
        <p:grpSpPr>
          <a:xfrm>
            <a:off x="5660571" y="817784"/>
            <a:ext cx="1349828" cy="1874524"/>
            <a:chOff x="5660571" y="813237"/>
            <a:chExt cx="1349828" cy="1874524"/>
          </a:xfrm>
        </p:grpSpPr>
        <p:cxnSp>
          <p:nvCxnSpPr>
            <p:cNvPr id="15" name="Conector recto de flecha 14"/>
            <p:cNvCxnSpPr/>
            <p:nvPr/>
          </p:nvCxnSpPr>
          <p:spPr>
            <a:xfrm flipV="1">
              <a:off x="5660571" y="1613704"/>
              <a:ext cx="1349828" cy="1074057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763656" y="813237"/>
              <a:ext cx="246742" cy="842701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4499537" y="1668368"/>
            <a:ext cx="2194336" cy="1518609"/>
            <a:chOff x="4499537" y="1668368"/>
            <a:chExt cx="2194336" cy="1518609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413829" y="1901371"/>
              <a:ext cx="246742" cy="842701"/>
            </a:xfrm>
            <a:prstGeom prst="line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ángulo 18"/>
                <p:cNvSpPr/>
                <p:nvPr/>
              </p:nvSpPr>
              <p:spPr>
                <a:xfrm>
                  <a:off x="5413829" y="2808732"/>
                  <a:ext cx="786561" cy="378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Rectángulo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829" y="2808732"/>
                  <a:ext cx="786561" cy="3782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Arco 23"/>
            <p:cNvSpPr/>
            <p:nvPr/>
          </p:nvSpPr>
          <p:spPr>
            <a:xfrm rot="4017572">
              <a:off x="4688005" y="1479900"/>
              <a:ext cx="1001485" cy="1378422"/>
            </a:xfrm>
            <a:prstGeom prst="arc">
              <a:avLst>
                <a:gd name="adj1" fmla="val 16200000"/>
                <a:gd name="adj2" fmla="val 20040418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ángulo 24"/>
                <p:cNvSpPr/>
                <p:nvPr/>
              </p:nvSpPr>
              <p:spPr>
                <a:xfrm>
                  <a:off x="5758232" y="2012846"/>
                  <a:ext cx="9356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5" name="Rectángulo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8232" y="2012846"/>
                  <a:ext cx="93564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Conector recto de flecha 28"/>
          <p:cNvCxnSpPr/>
          <p:nvPr/>
        </p:nvCxnSpPr>
        <p:spPr>
          <a:xfrm flipV="1">
            <a:off x="5413829" y="1623236"/>
            <a:ext cx="1596569" cy="263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7082969" y="1413865"/>
                <a:ext cx="4313360" cy="38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𝑘𝑥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969" y="1413865"/>
                <a:ext cx="4313360" cy="382541"/>
              </a:xfrm>
              <a:prstGeom prst="rect">
                <a:avLst/>
              </a:prstGeom>
              <a:blipFill rotWithShape="0">
                <a:blip r:embed="rId7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297540" y="3347941"/>
                <a:ext cx="5249449" cy="38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𝑘𝑥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0" y="3347941"/>
                <a:ext cx="5249449" cy="382541"/>
              </a:xfrm>
              <a:prstGeom prst="rect">
                <a:avLst/>
              </a:prstGeom>
              <a:blipFill rotWithShape="0"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o 36"/>
          <p:cNvGrpSpPr/>
          <p:nvPr/>
        </p:nvGrpSpPr>
        <p:grpSpPr>
          <a:xfrm>
            <a:off x="1393370" y="3579391"/>
            <a:ext cx="4178475" cy="1108311"/>
            <a:chOff x="1393370" y="3579391"/>
            <a:chExt cx="4178475" cy="1108311"/>
          </a:xfrm>
        </p:grpSpPr>
        <p:sp>
          <p:nvSpPr>
            <p:cNvPr id="32" name="Cerrar llave 31"/>
            <p:cNvSpPr/>
            <p:nvPr/>
          </p:nvSpPr>
          <p:spPr>
            <a:xfrm rot="5400000">
              <a:off x="2623456" y="2349305"/>
              <a:ext cx="312055" cy="277222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uadroTexto 32"/>
                <p:cNvSpPr txBox="1"/>
                <p:nvPr/>
              </p:nvSpPr>
              <p:spPr>
                <a:xfrm>
                  <a:off x="2324133" y="3961932"/>
                  <a:ext cx="910699" cy="710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3" name="Cuadro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133" y="3961932"/>
                  <a:ext cx="910699" cy="71019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uadroTexto 34"/>
                <p:cNvSpPr txBox="1"/>
                <p:nvPr/>
              </p:nvSpPr>
              <p:spPr>
                <a:xfrm>
                  <a:off x="3231974" y="4005976"/>
                  <a:ext cx="2339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UY" dirty="0"/>
                    <a:t>Si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5" name="Cuadro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974" y="4005976"/>
                  <a:ext cx="2339871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083" t="-8197" b="-2459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uadroTexto 35"/>
                <p:cNvSpPr txBox="1"/>
                <p:nvPr/>
              </p:nvSpPr>
              <p:spPr>
                <a:xfrm>
                  <a:off x="3231974" y="4318370"/>
                  <a:ext cx="2339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UY" dirty="0"/>
                    <a:t>Si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=+1</m:t>
                      </m:r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6" name="Cuadro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974" y="4318370"/>
                  <a:ext cx="2339871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083" t="-8197" b="-2459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616064" y="5181600"/>
                <a:ext cx="7580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s-UY" dirty="0"/>
                  <a:t> valores de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donde la amplitud es mínima </a:t>
                </a:r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64" y="5181600"/>
                <a:ext cx="7580088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/>
              <p:cNvSpPr txBox="1"/>
              <p:nvPr/>
            </p:nvSpPr>
            <p:spPr>
              <a:xfrm>
                <a:off x="604457" y="5755006"/>
                <a:ext cx="7090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s-UY" dirty="0"/>
                  <a:t> valores de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donde la amplitud es máxima </a:t>
                </a:r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9" name="Cuadro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57" y="5755006"/>
                <a:ext cx="7090659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49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2185492" y="1868294"/>
            <a:ext cx="8277495" cy="3220342"/>
            <a:chOff x="836153" y="773087"/>
            <a:chExt cx="8277495" cy="322034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0" t="10726" r="9306" b="13809"/>
            <a:stretch/>
          </p:blipFill>
          <p:spPr>
            <a:xfrm>
              <a:off x="2641600" y="1988462"/>
              <a:ext cx="4180114" cy="1146628"/>
            </a:xfrm>
            <a:prstGeom prst="rect">
              <a:avLst/>
            </a:prstGeom>
          </p:spPr>
        </p:pic>
        <p:cxnSp>
          <p:nvCxnSpPr>
            <p:cNvPr id="4" name="Conector recto 3"/>
            <p:cNvCxnSpPr/>
            <p:nvPr/>
          </p:nvCxnSpPr>
          <p:spPr>
            <a:xfrm>
              <a:off x="6821714" y="1306286"/>
              <a:ext cx="0" cy="19739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/>
            <p:nvPr/>
          </p:nvCxnSpPr>
          <p:spPr>
            <a:xfrm flipV="1">
              <a:off x="2002971" y="3372568"/>
              <a:ext cx="67803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8606972" y="3381829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6972" y="3381829"/>
                  <a:ext cx="36798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onector recto 10"/>
            <p:cNvCxnSpPr/>
            <p:nvPr/>
          </p:nvCxnSpPr>
          <p:spPr>
            <a:xfrm flipH="1" flipV="1">
              <a:off x="6821714" y="3294745"/>
              <a:ext cx="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6962611" y="773087"/>
                  <a:ext cx="2151037" cy="7318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p>
                                  <m:sSup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p>
                                  <m:sSup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s-E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2611" y="773087"/>
                  <a:ext cx="2151037" cy="7318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/>
                <p:cNvSpPr txBox="1"/>
                <p:nvPr/>
              </p:nvSpPr>
              <p:spPr>
                <a:xfrm>
                  <a:off x="5212837" y="924636"/>
                  <a:ext cx="1174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Cuadro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837" y="924636"/>
                  <a:ext cx="117423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onector recto 14"/>
            <p:cNvCxnSpPr/>
            <p:nvPr/>
          </p:nvCxnSpPr>
          <p:spPr>
            <a:xfrm flipH="1" flipV="1">
              <a:off x="5421081" y="3258463"/>
              <a:ext cx="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 flipV="1">
              <a:off x="2946393" y="3265723"/>
              <a:ext cx="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6517957" y="3464908"/>
                  <a:ext cx="797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957" y="3464908"/>
                  <a:ext cx="79759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5074654" y="3549974"/>
                  <a:ext cx="684097" cy="4434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654" y="3549974"/>
                  <a:ext cx="684097" cy="44345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11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2604344" y="3493162"/>
                  <a:ext cx="684097" cy="4434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4344" y="3493162"/>
                  <a:ext cx="684097" cy="44345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ector recto 20"/>
            <p:cNvCxnSpPr/>
            <p:nvPr/>
          </p:nvCxnSpPr>
          <p:spPr>
            <a:xfrm>
              <a:off x="1915887" y="3120576"/>
              <a:ext cx="491378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/>
                <p:cNvSpPr txBox="1"/>
                <p:nvPr/>
              </p:nvSpPr>
              <p:spPr>
                <a:xfrm>
                  <a:off x="836153" y="2935910"/>
                  <a:ext cx="11362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2" name="Cuadro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153" y="2935910"/>
                  <a:ext cx="113620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ector recto 22"/>
            <p:cNvCxnSpPr/>
            <p:nvPr/>
          </p:nvCxnSpPr>
          <p:spPr>
            <a:xfrm>
              <a:off x="1915887" y="1988462"/>
              <a:ext cx="491378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/>
                <p:cNvSpPr txBox="1"/>
                <p:nvPr/>
              </p:nvSpPr>
              <p:spPr>
                <a:xfrm>
                  <a:off x="836153" y="1803796"/>
                  <a:ext cx="11362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153" y="1803796"/>
                  <a:ext cx="113620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1059543" y="240186"/>
                <a:ext cx="1292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=250</m:t>
                    </m:r>
                  </m:oMath>
                </a14:m>
                <a:r>
                  <a:rPr lang="es-UY" dirty="0"/>
                  <a:t> Hz</a:t>
                </a:r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3" y="240186"/>
                <a:ext cx="129266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415" t="-8197" r="-3302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2731802" y="240186"/>
                <a:ext cx="1396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=340</m:t>
                    </m:r>
                  </m:oMath>
                </a14:m>
                <a:r>
                  <a:rPr lang="es-UY" dirty="0"/>
                  <a:t> m/s</a:t>
                </a:r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802" y="240186"/>
                <a:ext cx="1396216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8197" r="-3493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1059543" y="990908"/>
                <a:ext cx="112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=0,53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3" y="990908"/>
                <a:ext cx="112594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2731802" y="922134"/>
                <a:ext cx="845424" cy="564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802" y="922134"/>
                <a:ext cx="845424" cy="56477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72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5772" y="435429"/>
            <a:ext cx="529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Límites y validez del modelo de transmisión y reflexión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5772" y="1036989"/>
            <a:ext cx="1134146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“Cuando una onda encuentra en su camino un cambio en la impedancia acústica (cambio de medio), se producirá, en el caso general, una onda reflejada y una onda transmitida. Resulta más sencillo analizar esta situación si consideramos la incidencia de una onda armónica y plana sobre la interfase plana que separa a dos medios  1 y 2”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329714" y="2371797"/>
            <a:ext cx="4142048" cy="4297167"/>
            <a:chOff x="7329714" y="2371797"/>
            <a:chExt cx="4142048" cy="4297167"/>
          </a:xfrm>
        </p:grpSpPr>
        <p:cxnSp>
          <p:nvCxnSpPr>
            <p:cNvPr id="7" name="Conector recto 6"/>
            <p:cNvCxnSpPr/>
            <p:nvPr/>
          </p:nvCxnSpPr>
          <p:spPr>
            <a:xfrm flipH="1" flipV="1">
              <a:off x="8926286" y="2569029"/>
              <a:ext cx="0" cy="25109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7329714" y="2371797"/>
                  <a:ext cx="8021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9714" y="2371797"/>
                  <a:ext cx="80214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9543143" y="2371797"/>
                  <a:ext cx="8127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3143" y="2371797"/>
                  <a:ext cx="81278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8527491" y="5277232"/>
                  <a:ext cx="797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91" y="5277232"/>
                  <a:ext cx="79759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upo 10"/>
            <p:cNvGrpSpPr/>
            <p:nvPr/>
          </p:nvGrpSpPr>
          <p:grpSpPr>
            <a:xfrm>
              <a:off x="10111315" y="5317187"/>
              <a:ext cx="1360447" cy="1351777"/>
              <a:chOff x="10111315" y="5317187"/>
              <a:chExt cx="1360447" cy="1351777"/>
            </a:xfrm>
          </p:grpSpPr>
          <p:cxnSp>
            <p:nvCxnSpPr>
              <p:cNvPr id="19" name="Conector recto de flecha 18"/>
              <p:cNvCxnSpPr/>
              <p:nvPr/>
            </p:nvCxnSpPr>
            <p:spPr>
              <a:xfrm flipV="1">
                <a:off x="10355930" y="6313714"/>
                <a:ext cx="102327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de flecha 19"/>
              <p:cNvCxnSpPr/>
              <p:nvPr/>
            </p:nvCxnSpPr>
            <p:spPr>
              <a:xfrm flipV="1">
                <a:off x="10479301" y="5461898"/>
                <a:ext cx="0" cy="102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CuadroTexto 20"/>
                  <p:cNvSpPr txBox="1"/>
                  <p:nvPr/>
                </p:nvSpPr>
                <p:spPr>
                  <a:xfrm>
                    <a:off x="11103776" y="6299632"/>
                    <a:ext cx="3679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2" name="Cuadro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03776" y="6299632"/>
                    <a:ext cx="36798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uadroTexto 21"/>
                  <p:cNvSpPr txBox="1"/>
                  <p:nvPr/>
                </p:nvSpPr>
                <p:spPr>
                  <a:xfrm>
                    <a:off x="10111315" y="5317187"/>
                    <a:ext cx="3713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3" name="CuadroTexto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11315" y="5317187"/>
                    <a:ext cx="371384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Conector recto 11"/>
            <p:cNvCxnSpPr/>
            <p:nvPr/>
          </p:nvCxnSpPr>
          <p:spPr>
            <a:xfrm>
              <a:off x="7779659" y="3846287"/>
              <a:ext cx="224457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/>
            <p:nvPr/>
          </p:nvCxnSpPr>
          <p:spPr>
            <a:xfrm flipV="1">
              <a:off x="7989766" y="3875723"/>
              <a:ext cx="936520" cy="7402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7547429" y="4136571"/>
              <a:ext cx="783771" cy="943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7828342" y="3962806"/>
              <a:ext cx="783771" cy="943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8067531" y="3858406"/>
                  <a:ext cx="433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2" name="Cuadro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7531" y="3858406"/>
                  <a:ext cx="4339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rco 16"/>
            <p:cNvSpPr/>
            <p:nvPr/>
          </p:nvSpPr>
          <p:spPr>
            <a:xfrm rot="10448492">
              <a:off x="8380194" y="3319939"/>
              <a:ext cx="961173" cy="1009151"/>
            </a:xfrm>
            <a:prstGeom prst="arc">
              <a:avLst>
                <a:gd name="adj1" fmla="val 19295423"/>
                <a:gd name="adj2" fmla="val 0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8549781" y="4063820"/>
                  <a:ext cx="438838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9781" y="4063820"/>
                  <a:ext cx="438838" cy="41030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CuadroTexto 22"/>
          <p:cNvSpPr txBox="1"/>
          <p:nvPr/>
        </p:nvSpPr>
        <p:spPr>
          <a:xfrm>
            <a:off x="280920" y="2904188"/>
            <a:ext cx="536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Esta situación es, en la práctica, un caso muy particular.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021398" y="3975433"/>
            <a:ext cx="4095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dirty="0"/>
              <a:t>¿Cuál es la validez del modelo planteado?</a:t>
            </a:r>
          </a:p>
        </p:txBody>
      </p:sp>
    </p:spTree>
    <p:extLst>
      <p:ext uri="{BB962C8B-B14F-4D97-AF65-F5344CB8AC3E}">
        <p14:creationId xmlns:p14="http://schemas.microsoft.com/office/powerpoint/2010/main" val="3166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1886" y="638629"/>
            <a:ext cx="891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Las condiciones de validez del modelo son similares a las limitaciones de la óptica geométrica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1886" y="1735239"/>
            <a:ext cx="964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- Las dimensiones de la interfase deben ser mucho mayores a la longitud de onda de la onda acústica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91886" y="2334344"/>
            <a:ext cx="952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- Las rugosidades de la interfase deben ser mucho menores a la longitud de onda de la onda acústica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22515" y="1186934"/>
            <a:ext cx="532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1) Interfase plana e infinita: debe ser válida localmente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950687" y="975695"/>
            <a:ext cx="2830284" cy="5288063"/>
            <a:chOff x="1146629" y="207218"/>
            <a:chExt cx="2830284" cy="5288063"/>
          </a:xfrm>
        </p:grpSpPr>
        <p:sp>
          <p:nvSpPr>
            <p:cNvPr id="21" name="Arco 20"/>
            <p:cNvSpPr/>
            <p:nvPr/>
          </p:nvSpPr>
          <p:spPr>
            <a:xfrm rot="10061239">
              <a:off x="1509484" y="207218"/>
              <a:ext cx="2467429" cy="4992914"/>
            </a:xfrm>
            <a:prstGeom prst="arc">
              <a:avLst>
                <a:gd name="adj1" fmla="val 17001479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1146629" y="4166884"/>
              <a:ext cx="1067895" cy="1328397"/>
              <a:chOff x="4296229" y="3606460"/>
              <a:chExt cx="1067895" cy="1328397"/>
            </a:xfrm>
          </p:grpSpPr>
          <p:grpSp>
            <p:nvGrpSpPr>
              <p:cNvPr id="23" name="Grupo 22"/>
              <p:cNvGrpSpPr/>
              <p:nvPr/>
            </p:nvGrpSpPr>
            <p:grpSpPr>
              <a:xfrm>
                <a:off x="4296229" y="3606460"/>
                <a:ext cx="1067895" cy="1328397"/>
                <a:chOff x="4296229" y="3606460"/>
                <a:chExt cx="1067895" cy="1328397"/>
              </a:xfrm>
            </p:grpSpPr>
            <p:cxnSp>
              <p:nvCxnSpPr>
                <p:cNvPr id="25" name="Conector recto 24"/>
                <p:cNvCxnSpPr/>
                <p:nvPr/>
              </p:nvCxnSpPr>
              <p:spPr>
                <a:xfrm>
                  <a:off x="4296229" y="3788229"/>
                  <a:ext cx="858852" cy="11466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>
                  <a:off x="4353648" y="3717284"/>
                  <a:ext cx="858852" cy="11466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>
                  <a:off x="4447853" y="3677405"/>
                  <a:ext cx="858852" cy="11466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>
                  <a:off x="4505272" y="3606460"/>
                  <a:ext cx="858852" cy="11466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Conector recto de flecha 23"/>
              <p:cNvCxnSpPr/>
              <p:nvPr/>
            </p:nvCxnSpPr>
            <p:spPr>
              <a:xfrm flipV="1">
                <a:off x="4668147" y="3947042"/>
                <a:ext cx="486934" cy="3435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upo 38"/>
          <p:cNvGrpSpPr/>
          <p:nvPr/>
        </p:nvGrpSpPr>
        <p:grpSpPr>
          <a:xfrm>
            <a:off x="5793836" y="518495"/>
            <a:ext cx="4067148" cy="5288063"/>
            <a:chOff x="5793836" y="518495"/>
            <a:chExt cx="4067148" cy="5288063"/>
          </a:xfrm>
        </p:grpSpPr>
        <p:grpSp>
          <p:nvGrpSpPr>
            <p:cNvPr id="18" name="Grupo 17"/>
            <p:cNvGrpSpPr/>
            <p:nvPr/>
          </p:nvGrpSpPr>
          <p:grpSpPr>
            <a:xfrm>
              <a:off x="5793836" y="518495"/>
              <a:ext cx="2830284" cy="5288063"/>
              <a:chOff x="1146629" y="207218"/>
              <a:chExt cx="2830284" cy="5288063"/>
            </a:xfrm>
          </p:grpSpPr>
          <p:sp>
            <p:nvSpPr>
              <p:cNvPr id="8" name="Arco 7"/>
              <p:cNvSpPr/>
              <p:nvPr/>
            </p:nvSpPr>
            <p:spPr>
              <a:xfrm rot="10061239">
                <a:off x="1509484" y="207218"/>
                <a:ext cx="2467429" cy="4992914"/>
              </a:xfrm>
              <a:prstGeom prst="arc">
                <a:avLst>
                  <a:gd name="adj1" fmla="val 17001479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146629" y="4166884"/>
                <a:ext cx="1067895" cy="1328397"/>
                <a:chOff x="4296229" y="3606460"/>
                <a:chExt cx="1067895" cy="1328397"/>
              </a:xfrm>
            </p:grpSpPr>
            <p:grpSp>
              <p:nvGrpSpPr>
                <p:cNvPr id="14" name="Grupo 13"/>
                <p:cNvGrpSpPr/>
                <p:nvPr/>
              </p:nvGrpSpPr>
              <p:grpSpPr>
                <a:xfrm>
                  <a:off x="4296229" y="3606460"/>
                  <a:ext cx="1067895" cy="1328397"/>
                  <a:chOff x="4296229" y="3606460"/>
                  <a:chExt cx="1067895" cy="1328397"/>
                </a:xfrm>
              </p:grpSpPr>
              <p:cxnSp>
                <p:nvCxnSpPr>
                  <p:cNvPr id="10" name="Conector recto 9"/>
                  <p:cNvCxnSpPr/>
                  <p:nvPr/>
                </p:nvCxnSpPr>
                <p:spPr>
                  <a:xfrm>
                    <a:off x="4296229" y="3788229"/>
                    <a:ext cx="858852" cy="1146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Conector recto 10"/>
                  <p:cNvCxnSpPr/>
                  <p:nvPr/>
                </p:nvCxnSpPr>
                <p:spPr>
                  <a:xfrm>
                    <a:off x="4353648" y="3717284"/>
                    <a:ext cx="858852" cy="1146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Conector recto 11"/>
                  <p:cNvCxnSpPr/>
                  <p:nvPr/>
                </p:nvCxnSpPr>
                <p:spPr>
                  <a:xfrm>
                    <a:off x="4447853" y="3677405"/>
                    <a:ext cx="858852" cy="1146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Conector recto 12"/>
                  <p:cNvCxnSpPr/>
                  <p:nvPr/>
                </p:nvCxnSpPr>
                <p:spPr>
                  <a:xfrm>
                    <a:off x="4505272" y="3606460"/>
                    <a:ext cx="858852" cy="1146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Conector recto de flecha 15"/>
                <p:cNvCxnSpPr/>
                <p:nvPr/>
              </p:nvCxnSpPr>
              <p:spPr>
                <a:xfrm flipV="1">
                  <a:off x="4668147" y="3947042"/>
                  <a:ext cx="486934" cy="34355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upo 37"/>
            <p:cNvGrpSpPr/>
            <p:nvPr/>
          </p:nvGrpSpPr>
          <p:grpSpPr>
            <a:xfrm>
              <a:off x="6263415" y="2919241"/>
              <a:ext cx="3597569" cy="2243058"/>
              <a:chOff x="6263415" y="2919241"/>
              <a:chExt cx="3597569" cy="2243058"/>
            </a:xfrm>
          </p:grpSpPr>
          <p:sp>
            <p:nvSpPr>
              <p:cNvPr id="29" name="Forma libre 28"/>
              <p:cNvSpPr/>
              <p:nvPr/>
            </p:nvSpPr>
            <p:spPr>
              <a:xfrm rot="14149999">
                <a:off x="7701390" y="3654734"/>
                <a:ext cx="1911379" cy="440393"/>
              </a:xfrm>
              <a:custGeom>
                <a:avLst/>
                <a:gdLst>
                  <a:gd name="connsiteX0" fmla="*/ 0 w 943428"/>
                  <a:gd name="connsiteY0" fmla="*/ 342532 h 502189"/>
                  <a:gd name="connsiteX1" fmla="*/ 58057 w 943428"/>
                  <a:gd name="connsiteY1" fmla="*/ 124818 h 502189"/>
                  <a:gd name="connsiteX2" fmla="*/ 130628 w 943428"/>
                  <a:gd name="connsiteY2" fmla="*/ 429618 h 502189"/>
                  <a:gd name="connsiteX3" fmla="*/ 174171 w 943428"/>
                  <a:gd name="connsiteY3" fmla="*/ 269961 h 502189"/>
                  <a:gd name="connsiteX4" fmla="*/ 246743 w 943428"/>
                  <a:gd name="connsiteY4" fmla="*/ 153846 h 502189"/>
                  <a:gd name="connsiteX5" fmla="*/ 261257 w 943428"/>
                  <a:gd name="connsiteY5" fmla="*/ 313504 h 502189"/>
                  <a:gd name="connsiteX6" fmla="*/ 304800 w 943428"/>
                  <a:gd name="connsiteY6" fmla="*/ 487675 h 502189"/>
                  <a:gd name="connsiteX7" fmla="*/ 348343 w 943428"/>
                  <a:gd name="connsiteY7" fmla="*/ 298989 h 502189"/>
                  <a:gd name="connsiteX8" fmla="*/ 304800 w 943428"/>
                  <a:gd name="connsiteY8" fmla="*/ 8704 h 502189"/>
                  <a:gd name="connsiteX9" fmla="*/ 537028 w 943428"/>
                  <a:gd name="connsiteY9" fmla="*/ 95789 h 502189"/>
                  <a:gd name="connsiteX10" fmla="*/ 522514 w 943428"/>
                  <a:gd name="connsiteY10" fmla="*/ 298989 h 502189"/>
                  <a:gd name="connsiteX11" fmla="*/ 580571 w 943428"/>
                  <a:gd name="connsiteY11" fmla="*/ 473161 h 502189"/>
                  <a:gd name="connsiteX12" fmla="*/ 580571 w 943428"/>
                  <a:gd name="connsiteY12" fmla="*/ 487675 h 502189"/>
                  <a:gd name="connsiteX13" fmla="*/ 566057 w 943428"/>
                  <a:gd name="connsiteY13" fmla="*/ 342532 h 502189"/>
                  <a:gd name="connsiteX14" fmla="*/ 667657 w 943428"/>
                  <a:gd name="connsiteY14" fmla="*/ 269961 h 502189"/>
                  <a:gd name="connsiteX15" fmla="*/ 754743 w 943428"/>
                  <a:gd name="connsiteY15" fmla="*/ 153846 h 502189"/>
                  <a:gd name="connsiteX16" fmla="*/ 870857 w 943428"/>
                  <a:gd name="connsiteY16" fmla="*/ 298989 h 502189"/>
                  <a:gd name="connsiteX17" fmla="*/ 943428 w 943428"/>
                  <a:gd name="connsiteY17" fmla="*/ 502189 h 50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43428" h="502189">
                    <a:moveTo>
                      <a:pt x="0" y="342532"/>
                    </a:moveTo>
                    <a:cubicBezTo>
                      <a:pt x="18143" y="226418"/>
                      <a:pt x="36286" y="110304"/>
                      <a:pt x="58057" y="124818"/>
                    </a:cubicBezTo>
                    <a:cubicBezTo>
                      <a:pt x="79828" y="139332"/>
                      <a:pt x="111276" y="405428"/>
                      <a:pt x="130628" y="429618"/>
                    </a:cubicBezTo>
                    <a:cubicBezTo>
                      <a:pt x="149980" y="453808"/>
                      <a:pt x="154819" y="315923"/>
                      <a:pt x="174171" y="269961"/>
                    </a:cubicBezTo>
                    <a:cubicBezTo>
                      <a:pt x="193523" y="223999"/>
                      <a:pt x="232229" y="146589"/>
                      <a:pt x="246743" y="153846"/>
                    </a:cubicBezTo>
                    <a:cubicBezTo>
                      <a:pt x="261257" y="161103"/>
                      <a:pt x="251581" y="257866"/>
                      <a:pt x="261257" y="313504"/>
                    </a:cubicBezTo>
                    <a:cubicBezTo>
                      <a:pt x="270933" y="369142"/>
                      <a:pt x="290286" y="490094"/>
                      <a:pt x="304800" y="487675"/>
                    </a:cubicBezTo>
                    <a:cubicBezTo>
                      <a:pt x="319314" y="485256"/>
                      <a:pt x="348343" y="378817"/>
                      <a:pt x="348343" y="298989"/>
                    </a:cubicBezTo>
                    <a:cubicBezTo>
                      <a:pt x="348343" y="219161"/>
                      <a:pt x="273353" y="42571"/>
                      <a:pt x="304800" y="8704"/>
                    </a:cubicBezTo>
                    <a:cubicBezTo>
                      <a:pt x="336247" y="-25163"/>
                      <a:pt x="500742" y="47408"/>
                      <a:pt x="537028" y="95789"/>
                    </a:cubicBezTo>
                    <a:cubicBezTo>
                      <a:pt x="573314" y="144170"/>
                      <a:pt x="515257" y="236094"/>
                      <a:pt x="522514" y="298989"/>
                    </a:cubicBezTo>
                    <a:cubicBezTo>
                      <a:pt x="529771" y="361884"/>
                      <a:pt x="570895" y="441713"/>
                      <a:pt x="580571" y="473161"/>
                    </a:cubicBezTo>
                    <a:cubicBezTo>
                      <a:pt x="590247" y="504609"/>
                      <a:pt x="582990" y="509446"/>
                      <a:pt x="580571" y="487675"/>
                    </a:cubicBezTo>
                    <a:cubicBezTo>
                      <a:pt x="578152" y="465904"/>
                      <a:pt x="551543" y="378818"/>
                      <a:pt x="566057" y="342532"/>
                    </a:cubicBezTo>
                    <a:cubicBezTo>
                      <a:pt x="580571" y="306246"/>
                      <a:pt x="636209" y="301409"/>
                      <a:pt x="667657" y="269961"/>
                    </a:cubicBezTo>
                    <a:cubicBezTo>
                      <a:pt x="699105" y="238513"/>
                      <a:pt x="720876" y="149008"/>
                      <a:pt x="754743" y="153846"/>
                    </a:cubicBezTo>
                    <a:cubicBezTo>
                      <a:pt x="788610" y="158684"/>
                      <a:pt x="839410" y="240932"/>
                      <a:pt x="870857" y="298989"/>
                    </a:cubicBezTo>
                    <a:cubicBezTo>
                      <a:pt x="902304" y="357046"/>
                      <a:pt x="943428" y="502189"/>
                      <a:pt x="943428" y="50218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6263415" y="3746453"/>
                <a:ext cx="151624" cy="207986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32" name="Conector recto de flecha 31"/>
              <p:cNvCxnSpPr/>
              <p:nvPr/>
            </p:nvCxnSpPr>
            <p:spPr>
              <a:xfrm flipV="1">
                <a:off x="6374886" y="3755754"/>
                <a:ext cx="1811171" cy="659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de flecha 35"/>
              <p:cNvCxnSpPr/>
              <p:nvPr/>
            </p:nvCxnSpPr>
            <p:spPr>
              <a:xfrm flipV="1">
                <a:off x="9128104" y="4659930"/>
                <a:ext cx="393267" cy="27543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CuadroTexto 36"/>
                  <p:cNvSpPr txBox="1"/>
                  <p:nvPr/>
                </p:nvSpPr>
                <p:spPr>
                  <a:xfrm>
                    <a:off x="9210165" y="4885300"/>
                    <a:ext cx="6508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37" name="CuadroTexto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0165" y="4885300"/>
                    <a:ext cx="650819" cy="27699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673" r="-8411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722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863602" y="1454995"/>
            <a:ext cx="2532741" cy="2815268"/>
            <a:chOff x="1705430" y="2282309"/>
            <a:chExt cx="2532741" cy="2815268"/>
          </a:xfrm>
        </p:grpSpPr>
        <p:grpSp>
          <p:nvGrpSpPr>
            <p:cNvPr id="7" name="Grupo 6"/>
            <p:cNvGrpSpPr/>
            <p:nvPr/>
          </p:nvGrpSpPr>
          <p:grpSpPr>
            <a:xfrm>
              <a:off x="1705430" y="2282309"/>
              <a:ext cx="2532741" cy="2815268"/>
              <a:chOff x="4296229" y="3606460"/>
              <a:chExt cx="1067895" cy="1328397"/>
            </a:xfrm>
          </p:grpSpPr>
          <p:cxnSp>
            <p:nvCxnSpPr>
              <p:cNvPr id="9" name="Conector recto 8"/>
              <p:cNvCxnSpPr/>
              <p:nvPr/>
            </p:nvCxnSpPr>
            <p:spPr>
              <a:xfrm>
                <a:off x="4296229" y="3788229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/>
              <p:cNvCxnSpPr/>
              <p:nvPr/>
            </p:nvCxnSpPr>
            <p:spPr>
              <a:xfrm>
                <a:off x="4353648" y="3717284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10"/>
              <p:cNvCxnSpPr/>
              <p:nvPr/>
            </p:nvCxnSpPr>
            <p:spPr>
              <a:xfrm>
                <a:off x="4447853" y="3677405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4505272" y="3606460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Conector recto de flecha 7"/>
            <p:cNvCxnSpPr/>
            <p:nvPr/>
          </p:nvCxnSpPr>
          <p:spPr>
            <a:xfrm flipV="1">
              <a:off x="2707247" y="3346387"/>
              <a:ext cx="735483" cy="5361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/>
            <p:cNvSpPr/>
            <p:nvPr/>
          </p:nvSpPr>
          <p:spPr>
            <a:xfrm>
              <a:off x="3563728" y="2848779"/>
              <a:ext cx="246743" cy="76569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366801" y="420914"/>
            <a:ext cx="7470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Si las condiciones anteriores no se cumplen, el modelo planteado no es válido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222657" y="4574730"/>
            <a:ext cx="112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err="1"/>
              <a:t>Scattering</a:t>
            </a:r>
            <a:endParaRPr lang="es-UY" dirty="0"/>
          </a:p>
        </p:txBody>
      </p:sp>
      <p:grpSp>
        <p:nvGrpSpPr>
          <p:cNvPr id="42" name="Grupo 41"/>
          <p:cNvGrpSpPr/>
          <p:nvPr/>
        </p:nvGrpSpPr>
        <p:grpSpPr>
          <a:xfrm>
            <a:off x="6052459" y="1321062"/>
            <a:ext cx="2532741" cy="2873728"/>
            <a:chOff x="6052459" y="1321062"/>
            <a:chExt cx="2532741" cy="2873728"/>
          </a:xfrm>
        </p:grpSpPr>
        <p:grpSp>
          <p:nvGrpSpPr>
            <p:cNvPr id="19" name="Grupo 18"/>
            <p:cNvGrpSpPr/>
            <p:nvPr/>
          </p:nvGrpSpPr>
          <p:grpSpPr>
            <a:xfrm>
              <a:off x="6052459" y="1379522"/>
              <a:ext cx="2532741" cy="2815268"/>
              <a:chOff x="4296229" y="3606460"/>
              <a:chExt cx="1067895" cy="1328397"/>
            </a:xfrm>
          </p:grpSpPr>
          <p:cxnSp>
            <p:nvCxnSpPr>
              <p:cNvPr id="22" name="Conector recto 21"/>
              <p:cNvCxnSpPr/>
              <p:nvPr/>
            </p:nvCxnSpPr>
            <p:spPr>
              <a:xfrm>
                <a:off x="4296229" y="3788229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/>
              <p:cNvCxnSpPr/>
              <p:nvPr/>
            </p:nvCxnSpPr>
            <p:spPr>
              <a:xfrm>
                <a:off x="4353648" y="3717284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/>
              <p:cNvCxnSpPr/>
              <p:nvPr/>
            </p:nvCxnSpPr>
            <p:spPr>
              <a:xfrm>
                <a:off x="4447853" y="3677405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/>
              <p:cNvCxnSpPr/>
              <p:nvPr/>
            </p:nvCxnSpPr>
            <p:spPr>
              <a:xfrm>
                <a:off x="4505272" y="3606460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Conector recto de flecha 19"/>
            <p:cNvCxnSpPr/>
            <p:nvPr/>
          </p:nvCxnSpPr>
          <p:spPr>
            <a:xfrm flipV="1">
              <a:off x="7054276" y="2443600"/>
              <a:ext cx="735483" cy="5361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orma libre 28"/>
            <p:cNvSpPr/>
            <p:nvPr/>
          </p:nvSpPr>
          <p:spPr>
            <a:xfrm rot="14149999">
              <a:off x="7337992" y="2056555"/>
              <a:ext cx="1911379" cy="440393"/>
            </a:xfrm>
            <a:custGeom>
              <a:avLst/>
              <a:gdLst>
                <a:gd name="connsiteX0" fmla="*/ 0 w 943428"/>
                <a:gd name="connsiteY0" fmla="*/ 342532 h 502189"/>
                <a:gd name="connsiteX1" fmla="*/ 58057 w 943428"/>
                <a:gd name="connsiteY1" fmla="*/ 124818 h 502189"/>
                <a:gd name="connsiteX2" fmla="*/ 130628 w 943428"/>
                <a:gd name="connsiteY2" fmla="*/ 429618 h 502189"/>
                <a:gd name="connsiteX3" fmla="*/ 174171 w 943428"/>
                <a:gd name="connsiteY3" fmla="*/ 269961 h 502189"/>
                <a:gd name="connsiteX4" fmla="*/ 246743 w 943428"/>
                <a:gd name="connsiteY4" fmla="*/ 153846 h 502189"/>
                <a:gd name="connsiteX5" fmla="*/ 261257 w 943428"/>
                <a:gd name="connsiteY5" fmla="*/ 313504 h 502189"/>
                <a:gd name="connsiteX6" fmla="*/ 304800 w 943428"/>
                <a:gd name="connsiteY6" fmla="*/ 487675 h 502189"/>
                <a:gd name="connsiteX7" fmla="*/ 348343 w 943428"/>
                <a:gd name="connsiteY7" fmla="*/ 298989 h 502189"/>
                <a:gd name="connsiteX8" fmla="*/ 304800 w 943428"/>
                <a:gd name="connsiteY8" fmla="*/ 8704 h 502189"/>
                <a:gd name="connsiteX9" fmla="*/ 537028 w 943428"/>
                <a:gd name="connsiteY9" fmla="*/ 95789 h 502189"/>
                <a:gd name="connsiteX10" fmla="*/ 522514 w 943428"/>
                <a:gd name="connsiteY10" fmla="*/ 298989 h 502189"/>
                <a:gd name="connsiteX11" fmla="*/ 580571 w 943428"/>
                <a:gd name="connsiteY11" fmla="*/ 473161 h 502189"/>
                <a:gd name="connsiteX12" fmla="*/ 580571 w 943428"/>
                <a:gd name="connsiteY12" fmla="*/ 487675 h 502189"/>
                <a:gd name="connsiteX13" fmla="*/ 566057 w 943428"/>
                <a:gd name="connsiteY13" fmla="*/ 342532 h 502189"/>
                <a:gd name="connsiteX14" fmla="*/ 667657 w 943428"/>
                <a:gd name="connsiteY14" fmla="*/ 269961 h 502189"/>
                <a:gd name="connsiteX15" fmla="*/ 754743 w 943428"/>
                <a:gd name="connsiteY15" fmla="*/ 153846 h 502189"/>
                <a:gd name="connsiteX16" fmla="*/ 870857 w 943428"/>
                <a:gd name="connsiteY16" fmla="*/ 298989 h 502189"/>
                <a:gd name="connsiteX17" fmla="*/ 943428 w 943428"/>
                <a:gd name="connsiteY17" fmla="*/ 502189 h 50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3428" h="502189">
                  <a:moveTo>
                    <a:pt x="0" y="342532"/>
                  </a:moveTo>
                  <a:cubicBezTo>
                    <a:pt x="18143" y="226418"/>
                    <a:pt x="36286" y="110304"/>
                    <a:pt x="58057" y="124818"/>
                  </a:cubicBezTo>
                  <a:cubicBezTo>
                    <a:pt x="79828" y="139332"/>
                    <a:pt x="111276" y="405428"/>
                    <a:pt x="130628" y="429618"/>
                  </a:cubicBezTo>
                  <a:cubicBezTo>
                    <a:pt x="149980" y="453808"/>
                    <a:pt x="154819" y="315923"/>
                    <a:pt x="174171" y="269961"/>
                  </a:cubicBezTo>
                  <a:cubicBezTo>
                    <a:pt x="193523" y="223999"/>
                    <a:pt x="232229" y="146589"/>
                    <a:pt x="246743" y="153846"/>
                  </a:cubicBezTo>
                  <a:cubicBezTo>
                    <a:pt x="261257" y="161103"/>
                    <a:pt x="251581" y="257866"/>
                    <a:pt x="261257" y="313504"/>
                  </a:cubicBezTo>
                  <a:cubicBezTo>
                    <a:pt x="270933" y="369142"/>
                    <a:pt x="290286" y="490094"/>
                    <a:pt x="304800" y="487675"/>
                  </a:cubicBezTo>
                  <a:cubicBezTo>
                    <a:pt x="319314" y="485256"/>
                    <a:pt x="348343" y="378817"/>
                    <a:pt x="348343" y="298989"/>
                  </a:cubicBezTo>
                  <a:cubicBezTo>
                    <a:pt x="348343" y="219161"/>
                    <a:pt x="273353" y="42571"/>
                    <a:pt x="304800" y="8704"/>
                  </a:cubicBezTo>
                  <a:cubicBezTo>
                    <a:pt x="336247" y="-25163"/>
                    <a:pt x="500742" y="47408"/>
                    <a:pt x="537028" y="95789"/>
                  </a:cubicBezTo>
                  <a:cubicBezTo>
                    <a:pt x="573314" y="144170"/>
                    <a:pt x="515257" y="236094"/>
                    <a:pt x="522514" y="298989"/>
                  </a:cubicBezTo>
                  <a:cubicBezTo>
                    <a:pt x="529771" y="361884"/>
                    <a:pt x="570895" y="441713"/>
                    <a:pt x="580571" y="473161"/>
                  </a:cubicBezTo>
                  <a:cubicBezTo>
                    <a:pt x="590247" y="504609"/>
                    <a:pt x="582990" y="509446"/>
                    <a:pt x="580571" y="487675"/>
                  </a:cubicBezTo>
                  <a:cubicBezTo>
                    <a:pt x="578152" y="465904"/>
                    <a:pt x="551543" y="378818"/>
                    <a:pt x="566057" y="342532"/>
                  </a:cubicBezTo>
                  <a:cubicBezTo>
                    <a:pt x="580571" y="306246"/>
                    <a:pt x="636209" y="301409"/>
                    <a:pt x="667657" y="269961"/>
                  </a:cubicBezTo>
                  <a:cubicBezTo>
                    <a:pt x="699105" y="238513"/>
                    <a:pt x="720876" y="149008"/>
                    <a:pt x="754743" y="153846"/>
                  </a:cubicBezTo>
                  <a:cubicBezTo>
                    <a:pt x="788610" y="158684"/>
                    <a:pt x="839410" y="240932"/>
                    <a:pt x="870857" y="298989"/>
                  </a:cubicBezTo>
                  <a:cubicBezTo>
                    <a:pt x="902304" y="357046"/>
                    <a:pt x="943428" y="502189"/>
                    <a:pt x="943428" y="50218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p:sp>
        <p:nvSpPr>
          <p:cNvPr id="43" name="CuadroTexto 42"/>
          <p:cNvSpPr txBox="1"/>
          <p:nvPr/>
        </p:nvSpPr>
        <p:spPr>
          <a:xfrm>
            <a:off x="7439066" y="4499249"/>
            <a:ext cx="167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Reflexión difusa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1223211" y="5558262"/>
            <a:ext cx="1013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Sin embargo, sigue siendo cierto que la energía reflejada depende de la diferencia de impedancias y la energía transmitida de las impedancias de los  medios</a:t>
            </a:r>
          </a:p>
        </p:txBody>
      </p:sp>
    </p:spTree>
    <p:extLst>
      <p:ext uri="{BB962C8B-B14F-4D97-AF65-F5344CB8AC3E}">
        <p14:creationId xmlns:p14="http://schemas.microsoft.com/office/powerpoint/2010/main" val="26517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79120" y="731520"/>
            <a:ext cx="649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2) La onda incidente es una onda plana: debe ser válido localmente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685800" y="1432559"/>
            <a:ext cx="4257975" cy="648191"/>
            <a:chOff x="685800" y="1432559"/>
            <a:chExt cx="4257975" cy="6481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2812551" y="1432559"/>
                  <a:ext cx="2131224" cy="648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2551" y="1432559"/>
                  <a:ext cx="2131224" cy="64819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uadroTexto 5"/>
            <p:cNvSpPr txBox="1"/>
            <p:nvPr/>
          </p:nvSpPr>
          <p:spPr>
            <a:xfrm>
              <a:off x="685800" y="1571989"/>
              <a:ext cx="1989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Ecuación de ondas: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440680" y="1543230"/>
            <a:ext cx="3157532" cy="426848"/>
            <a:chOff x="5440680" y="1543230"/>
            <a:chExt cx="3157532" cy="426848"/>
          </a:xfrm>
        </p:grpSpPr>
        <p:sp>
          <p:nvSpPr>
            <p:cNvPr id="7" name="CuadroTexto 6"/>
            <p:cNvSpPr txBox="1"/>
            <p:nvPr/>
          </p:nvSpPr>
          <p:spPr>
            <a:xfrm>
              <a:off x="5440680" y="1571988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Onda plana: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6765082" y="1543230"/>
                  <a:ext cx="1833130" cy="426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082" y="1543230"/>
                  <a:ext cx="1833130" cy="4268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857" r="-5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CuadroTexto 8"/>
          <p:cNvSpPr txBox="1"/>
          <p:nvPr/>
        </p:nvSpPr>
        <p:spPr>
          <a:xfrm>
            <a:off x="198120" y="2697480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Vamos a admitir una onda que no sea plana: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912587" y="2682892"/>
                <a:ext cx="2508764" cy="398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587" y="2682892"/>
                <a:ext cx="2508764" cy="398507"/>
              </a:xfrm>
              <a:prstGeom prst="rect">
                <a:avLst/>
              </a:prstGeom>
              <a:blipFill rotWithShape="0">
                <a:blip r:embed="rId4"/>
                <a:stretch>
                  <a:fillRect t="-13846" b="-1384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198120" y="3453639"/>
                <a:ext cx="1839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" y="3453639"/>
                <a:ext cx="183967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2825413" y="3344184"/>
                <a:ext cx="4595938" cy="6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413" y="3344184"/>
                <a:ext cx="4595938" cy="656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335280" y="4358640"/>
                <a:ext cx="10509928" cy="817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4358640"/>
                <a:ext cx="10509928" cy="8174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899160" y="5471160"/>
                <a:ext cx="2364943" cy="633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" y="5471160"/>
                <a:ext cx="2364943" cy="6337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3273869" y="5466410"/>
                <a:ext cx="2893100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869" y="5466410"/>
                <a:ext cx="2893100" cy="6481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o 22"/>
          <p:cNvGrpSpPr/>
          <p:nvPr/>
        </p:nvGrpSpPr>
        <p:grpSpPr>
          <a:xfrm>
            <a:off x="7910286" y="2412456"/>
            <a:ext cx="2648404" cy="834863"/>
            <a:chOff x="7910286" y="2412456"/>
            <a:chExt cx="2648404" cy="834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uadroTexto 1"/>
                <p:cNvSpPr txBox="1"/>
                <p:nvPr/>
              </p:nvSpPr>
              <p:spPr>
                <a:xfrm>
                  <a:off x="7910286" y="2412456"/>
                  <a:ext cx="8297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" name="Cuadro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286" y="2412456"/>
                  <a:ext cx="829714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/>
                <p:cNvSpPr txBox="1"/>
                <p:nvPr/>
              </p:nvSpPr>
              <p:spPr>
                <a:xfrm>
                  <a:off x="7927200" y="2877987"/>
                  <a:ext cx="26314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s-UY" dirty="0"/>
                    <a:t> velocidad de referencia</a:t>
                  </a:r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7200" y="2877987"/>
                  <a:ext cx="2631490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8197" r="-1852" b="-2459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8926285" y="1600746"/>
                <a:ext cx="1306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UY" dirty="0"/>
                  <a:t> constante</a:t>
                </a: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285" y="1600746"/>
                <a:ext cx="1306704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10000" r="-4186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o 21"/>
          <p:cNvGrpSpPr/>
          <p:nvPr/>
        </p:nvGrpSpPr>
        <p:grpSpPr>
          <a:xfrm>
            <a:off x="7962992" y="567093"/>
            <a:ext cx="1554015" cy="865466"/>
            <a:chOff x="7962992" y="567093"/>
            <a:chExt cx="1554015" cy="865466"/>
          </a:xfrm>
        </p:grpSpPr>
        <p:cxnSp>
          <p:nvCxnSpPr>
            <p:cNvPr id="20" name="Conector recto de flecha 19"/>
            <p:cNvCxnSpPr/>
            <p:nvPr/>
          </p:nvCxnSpPr>
          <p:spPr>
            <a:xfrm flipH="1">
              <a:off x="8325143" y="916186"/>
              <a:ext cx="122171" cy="516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20"/>
            <p:cNvSpPr txBox="1"/>
            <p:nvPr/>
          </p:nvSpPr>
          <p:spPr>
            <a:xfrm>
              <a:off x="7962992" y="567093"/>
              <a:ext cx="1554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Frentes planos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7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925693" y="445588"/>
                <a:ext cx="2131224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93" y="445588"/>
                <a:ext cx="2131224" cy="6481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464456" y="1238698"/>
                <a:ext cx="9187543" cy="81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</m:e>
                          </m:d>
                        </m:e>
                      </m:d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6" y="1238698"/>
                <a:ext cx="9187543" cy="8174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o 19"/>
          <p:cNvGrpSpPr/>
          <p:nvPr/>
        </p:nvGrpSpPr>
        <p:grpSpPr>
          <a:xfrm>
            <a:off x="925693" y="2507282"/>
            <a:ext cx="4575284" cy="769378"/>
            <a:chOff x="925693" y="2507282"/>
            <a:chExt cx="4575284" cy="769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ángulo 2"/>
                <p:cNvSpPr/>
                <p:nvPr/>
              </p:nvSpPr>
              <p:spPr>
                <a:xfrm>
                  <a:off x="925693" y="2507282"/>
                  <a:ext cx="3607526" cy="7693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UY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" name="Rectángulo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693" y="2507282"/>
                  <a:ext cx="3607526" cy="76937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uadroTexto 9"/>
            <p:cNvSpPr txBox="1"/>
            <p:nvPr/>
          </p:nvSpPr>
          <p:spPr>
            <a:xfrm>
              <a:off x="5058227" y="2707305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(1)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925693" y="3611727"/>
            <a:ext cx="4575284" cy="628057"/>
            <a:chOff x="925693" y="3611727"/>
            <a:chExt cx="4575284" cy="628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ángulo 8"/>
                <p:cNvSpPr/>
                <p:nvPr/>
              </p:nvSpPr>
              <p:spPr>
                <a:xfrm>
                  <a:off x="925693" y="3611727"/>
                  <a:ext cx="2778902" cy="6280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s-UY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Rectángulo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693" y="3611727"/>
                  <a:ext cx="2778902" cy="62805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uadroTexto 10"/>
            <p:cNvSpPr txBox="1"/>
            <p:nvPr/>
          </p:nvSpPr>
          <p:spPr>
            <a:xfrm>
              <a:off x="5058227" y="374598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(2)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867880" y="4477307"/>
            <a:ext cx="2200889" cy="648191"/>
            <a:chOff x="867880" y="4477307"/>
            <a:chExt cx="2200889" cy="648191"/>
          </a:xfrm>
        </p:grpSpPr>
        <p:sp>
          <p:nvSpPr>
            <p:cNvPr id="12" name="CuadroTexto 11"/>
            <p:cNvSpPr txBox="1"/>
            <p:nvPr/>
          </p:nvSpPr>
          <p:spPr>
            <a:xfrm>
              <a:off x="867880" y="461580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Si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ángulo 12"/>
                <p:cNvSpPr/>
                <p:nvPr/>
              </p:nvSpPr>
              <p:spPr>
                <a:xfrm>
                  <a:off x="1392733" y="4477307"/>
                  <a:ext cx="1676036" cy="648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UY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Rectá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733" y="4477307"/>
                  <a:ext cx="1676036" cy="64819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3556475" y="4473966"/>
                <a:ext cx="2407902" cy="62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475" y="4473966"/>
                <a:ext cx="2407902" cy="6213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/>
          <p:cNvSpPr txBox="1"/>
          <p:nvPr/>
        </p:nvSpPr>
        <p:spPr>
          <a:xfrm>
            <a:off x="8400794" y="4615807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Ecuación de la </a:t>
            </a:r>
            <a:r>
              <a:rPr lang="es-UY" dirty="0" err="1"/>
              <a:t>Eikonal</a:t>
            </a:r>
            <a:endParaRPr lang="es-UY" dirty="0"/>
          </a:p>
        </p:txBody>
      </p:sp>
      <p:grpSp>
        <p:nvGrpSpPr>
          <p:cNvPr id="23" name="Grupo 22"/>
          <p:cNvGrpSpPr/>
          <p:nvPr/>
        </p:nvGrpSpPr>
        <p:grpSpPr>
          <a:xfrm>
            <a:off x="6627075" y="4615807"/>
            <a:ext cx="3123547" cy="879023"/>
            <a:chOff x="6627075" y="4615807"/>
            <a:chExt cx="3123547" cy="879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6673594" y="4615807"/>
                  <a:ext cx="1308500" cy="36933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s-UY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acc>
                          <m:accPr>
                            <m:chr m:val="̂"/>
                            <m:ctrlPr>
                              <a:rPr lang="es-UY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</m:t>
                            </m:r>
                          </m:e>
                        </m:acc>
                      </m:oMath>
                    </m:oMathPara>
                  </a14:m>
                  <a:endParaRPr lang="es-UY" b="1" dirty="0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594" y="4615807"/>
                  <a:ext cx="130850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3030" r="-18265" b="-6061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6627075" y="5125498"/>
                  <a:ext cx="31235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s-UY" dirty="0"/>
                    <a:t> = índice de refracción</a:t>
                  </a:r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075" y="5125498"/>
                  <a:ext cx="312354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0000" r="-1170" b="-2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CuadroTexto 17"/>
          <p:cNvSpPr txBox="1"/>
          <p:nvPr/>
        </p:nvSpPr>
        <p:spPr>
          <a:xfrm>
            <a:off x="5964377" y="3773777"/>
            <a:ext cx="23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Ecuación de transporte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02619" y="5766911"/>
            <a:ext cx="1136686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Estas ecuaciones dan lugar a lo que se llama la acústica geométrica y permite pensar la propagación de ondas en términos de “rayos”</a:t>
            </a:r>
          </a:p>
        </p:txBody>
      </p:sp>
    </p:spTree>
    <p:extLst>
      <p:ext uri="{BB962C8B-B14F-4D97-AF65-F5344CB8AC3E}">
        <p14:creationId xmlns:p14="http://schemas.microsoft.com/office/powerpoint/2010/main" val="18014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1075</Words>
  <Application>Microsoft Office PowerPoint</Application>
  <PresentationFormat>Panorámica</PresentationFormat>
  <Paragraphs>166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77</cp:revision>
  <dcterms:created xsi:type="dcterms:W3CDTF">2020-06-03T11:04:59Z</dcterms:created>
  <dcterms:modified xsi:type="dcterms:W3CDTF">2024-05-15T17:17:45Z</dcterms:modified>
</cp:coreProperties>
</file>