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4" r:id="rId4"/>
    <p:sldId id="265" r:id="rId5"/>
    <p:sldId id="273" r:id="rId6"/>
    <p:sldId id="266" r:id="rId7"/>
    <p:sldId id="274" r:id="rId8"/>
    <p:sldId id="257" r:id="rId9"/>
    <p:sldId id="258" r:id="rId10"/>
    <p:sldId id="259" r:id="rId11"/>
    <p:sldId id="260" r:id="rId12"/>
    <p:sldId id="261" r:id="rId13"/>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EC77C-B6A1-4539-BF67-6CB4B6A81D8B}" v="1" dt="2024-05-20T18:30:38.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793EC77C-B6A1-4539-BF67-6CB4B6A81D8B}"/>
    <pc:docChg chg="addSld delSld modSld">
      <pc:chgData name="Nicolas Benech" userId="0051dd42c30e75a5" providerId="LiveId" clId="{793EC77C-B6A1-4539-BF67-6CB4B6A81D8B}" dt="2024-05-23T14:01:49.107" v="1" actId="2696"/>
      <pc:docMkLst>
        <pc:docMk/>
      </pc:docMkLst>
      <pc:sldChg chg="del">
        <pc:chgData name="Nicolas Benech" userId="0051dd42c30e75a5" providerId="LiveId" clId="{793EC77C-B6A1-4539-BF67-6CB4B6A81D8B}" dt="2024-05-23T14:01:49.107" v="1" actId="2696"/>
        <pc:sldMkLst>
          <pc:docMk/>
          <pc:sldMk cId="1247943941" sldId="262"/>
        </pc:sldMkLst>
      </pc:sldChg>
      <pc:sldChg chg="del">
        <pc:chgData name="Nicolas Benech" userId="0051dd42c30e75a5" providerId="LiveId" clId="{793EC77C-B6A1-4539-BF67-6CB4B6A81D8B}" dt="2024-05-23T14:01:49.107" v="1" actId="2696"/>
        <pc:sldMkLst>
          <pc:docMk/>
          <pc:sldMk cId="3664889050" sldId="263"/>
        </pc:sldMkLst>
      </pc:sldChg>
      <pc:sldChg chg="add">
        <pc:chgData name="Nicolas Benech" userId="0051dd42c30e75a5" providerId="LiveId" clId="{793EC77C-B6A1-4539-BF67-6CB4B6A81D8B}" dt="2024-05-20T18:30:38.299" v="0"/>
        <pc:sldMkLst>
          <pc:docMk/>
          <pc:sldMk cId="1681573005" sldId="264"/>
        </pc:sldMkLst>
      </pc:sldChg>
      <pc:sldChg chg="add">
        <pc:chgData name="Nicolas Benech" userId="0051dd42c30e75a5" providerId="LiveId" clId="{793EC77C-B6A1-4539-BF67-6CB4B6A81D8B}" dt="2024-05-20T18:30:38.299" v="0"/>
        <pc:sldMkLst>
          <pc:docMk/>
          <pc:sldMk cId="3831811108" sldId="265"/>
        </pc:sldMkLst>
      </pc:sldChg>
      <pc:sldChg chg="add">
        <pc:chgData name="Nicolas Benech" userId="0051dd42c30e75a5" providerId="LiveId" clId="{793EC77C-B6A1-4539-BF67-6CB4B6A81D8B}" dt="2024-05-20T18:30:38.299" v="0"/>
        <pc:sldMkLst>
          <pc:docMk/>
          <pc:sldMk cId="2503812140" sldId="266"/>
        </pc:sldMkLst>
      </pc:sldChg>
      <pc:sldChg chg="del">
        <pc:chgData name="Nicolas Benech" userId="0051dd42c30e75a5" providerId="LiveId" clId="{793EC77C-B6A1-4539-BF67-6CB4B6A81D8B}" dt="2024-05-23T14:01:49.107" v="1" actId="2696"/>
        <pc:sldMkLst>
          <pc:docMk/>
          <pc:sldMk cId="166005049" sldId="268"/>
        </pc:sldMkLst>
      </pc:sldChg>
      <pc:sldChg chg="del">
        <pc:chgData name="Nicolas Benech" userId="0051dd42c30e75a5" providerId="LiveId" clId="{793EC77C-B6A1-4539-BF67-6CB4B6A81D8B}" dt="2024-05-23T14:01:49.107" v="1" actId="2696"/>
        <pc:sldMkLst>
          <pc:docMk/>
          <pc:sldMk cId="3450492547" sldId="269"/>
        </pc:sldMkLst>
      </pc:sldChg>
      <pc:sldChg chg="del">
        <pc:chgData name="Nicolas Benech" userId="0051dd42c30e75a5" providerId="LiveId" clId="{793EC77C-B6A1-4539-BF67-6CB4B6A81D8B}" dt="2024-05-23T14:01:49.107" v="1" actId="2696"/>
        <pc:sldMkLst>
          <pc:docMk/>
          <pc:sldMk cId="870434081" sldId="270"/>
        </pc:sldMkLst>
      </pc:sldChg>
      <pc:sldChg chg="add">
        <pc:chgData name="Nicolas Benech" userId="0051dd42c30e75a5" providerId="LiveId" clId="{793EC77C-B6A1-4539-BF67-6CB4B6A81D8B}" dt="2024-05-20T18:30:38.299" v="0"/>
        <pc:sldMkLst>
          <pc:docMk/>
          <pc:sldMk cId="4164333331" sldId="271"/>
        </pc:sldMkLst>
      </pc:sldChg>
      <pc:sldChg chg="add">
        <pc:chgData name="Nicolas Benech" userId="0051dd42c30e75a5" providerId="LiveId" clId="{793EC77C-B6A1-4539-BF67-6CB4B6A81D8B}" dt="2024-05-20T18:30:38.299" v="0"/>
        <pc:sldMkLst>
          <pc:docMk/>
          <pc:sldMk cId="60653111" sldId="272"/>
        </pc:sldMkLst>
      </pc:sldChg>
      <pc:sldChg chg="add">
        <pc:chgData name="Nicolas Benech" userId="0051dd42c30e75a5" providerId="LiveId" clId="{793EC77C-B6A1-4539-BF67-6CB4B6A81D8B}" dt="2024-05-20T18:30:38.299" v="0"/>
        <pc:sldMkLst>
          <pc:docMk/>
          <pc:sldMk cId="3107511325" sldId="273"/>
        </pc:sldMkLst>
      </pc:sldChg>
      <pc:sldChg chg="add">
        <pc:chgData name="Nicolas Benech" userId="0051dd42c30e75a5" providerId="LiveId" clId="{793EC77C-B6A1-4539-BF67-6CB4B6A81D8B}" dt="2024-05-20T18:30:38.299" v="0"/>
        <pc:sldMkLst>
          <pc:docMk/>
          <pc:sldMk cId="2316403349"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B07E4B82-273C-42AC-90A5-678F569DB058}" type="datetimeFigureOut">
              <a:rPr lang="es-UY" smtClean="0"/>
              <a:t>23/5/2024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414864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B07E4B82-273C-42AC-90A5-678F569DB058}" type="datetimeFigureOut">
              <a:rPr lang="es-UY" smtClean="0"/>
              <a:t>23/5/2024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113467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B07E4B82-273C-42AC-90A5-678F569DB058}" type="datetimeFigureOut">
              <a:rPr lang="es-UY" smtClean="0"/>
              <a:t>23/5/2024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150216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B07E4B82-273C-42AC-90A5-678F569DB058}" type="datetimeFigureOut">
              <a:rPr lang="es-UY" smtClean="0"/>
              <a:t>23/5/2024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71939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07E4B82-273C-42AC-90A5-678F569DB058}" type="datetimeFigureOut">
              <a:rPr lang="es-UY" smtClean="0"/>
              <a:t>23/5/2024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191038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B07E4B82-273C-42AC-90A5-678F569DB058}" type="datetimeFigureOut">
              <a:rPr lang="es-UY" smtClean="0"/>
              <a:t>23/5/2024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12963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B07E4B82-273C-42AC-90A5-678F569DB058}" type="datetimeFigureOut">
              <a:rPr lang="es-UY" smtClean="0"/>
              <a:t>23/5/2024</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236443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B07E4B82-273C-42AC-90A5-678F569DB058}" type="datetimeFigureOut">
              <a:rPr lang="es-UY" smtClean="0"/>
              <a:t>23/5/2024</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415071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7E4B82-273C-42AC-90A5-678F569DB058}" type="datetimeFigureOut">
              <a:rPr lang="es-UY" smtClean="0"/>
              <a:t>23/5/2024</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40430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7E4B82-273C-42AC-90A5-678F569DB058}" type="datetimeFigureOut">
              <a:rPr lang="es-UY" smtClean="0"/>
              <a:t>23/5/2024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421844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07E4B82-273C-42AC-90A5-678F569DB058}" type="datetimeFigureOut">
              <a:rPr lang="es-UY" smtClean="0"/>
              <a:t>23/5/2024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8C914878-2E38-4236-995C-E6A70E114680}" type="slidenum">
              <a:rPr lang="es-UY" smtClean="0"/>
              <a:t>‹Nº›</a:t>
            </a:fld>
            <a:endParaRPr lang="es-UY"/>
          </a:p>
        </p:txBody>
      </p:sp>
    </p:spTree>
    <p:extLst>
      <p:ext uri="{BB962C8B-B14F-4D97-AF65-F5344CB8AC3E}">
        <p14:creationId xmlns:p14="http://schemas.microsoft.com/office/powerpoint/2010/main" val="140941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E4B82-273C-42AC-90A5-678F569DB058}" type="datetimeFigureOut">
              <a:rPr lang="es-UY" smtClean="0"/>
              <a:t>23/5/2024</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14878-2E38-4236-995C-E6A70E114680}" type="slidenum">
              <a:rPr lang="es-UY" smtClean="0"/>
              <a:t>‹Nº›</a:t>
            </a:fld>
            <a:endParaRPr lang="es-UY"/>
          </a:p>
        </p:txBody>
      </p:sp>
    </p:spTree>
    <p:extLst>
      <p:ext uri="{BB962C8B-B14F-4D97-AF65-F5344CB8AC3E}">
        <p14:creationId xmlns:p14="http://schemas.microsoft.com/office/powerpoint/2010/main" val="273133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4.png"/><Relationship Id="rId7" Type="http://schemas.openxmlformats.org/officeDocument/2006/relationships/image" Target="../media/image115.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0.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tif"/></Relationships>
</file>

<file path=ppt/slides/_rels/slide2.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4.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3.tif"/><Relationship Id="rId11" Type="http://schemas.openxmlformats.org/officeDocument/2006/relationships/image" Target="../media/image145.png"/><Relationship Id="rId5" Type="http://schemas.openxmlformats.org/officeDocument/2006/relationships/image" Target="../media/image2.tif"/><Relationship Id="rId10" Type="http://schemas.openxmlformats.org/officeDocument/2006/relationships/image" Target="../media/image144.png"/><Relationship Id="rId4" Type="http://schemas.openxmlformats.org/officeDocument/2006/relationships/image" Target="../media/image1.tif"/><Relationship Id="rId9" Type="http://schemas.openxmlformats.org/officeDocument/2006/relationships/image" Target="../media/image1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8.png"/><Relationship Id="rId7" Type="http://schemas.openxmlformats.org/officeDocument/2006/relationships/image" Target="../media/image20.pn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0.png"/><Relationship Id="rId4" Type="http://schemas.openxmlformats.org/officeDocument/2006/relationships/image" Target="../media/image14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6.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mc:AlternateContent xmlns:mc="http://schemas.openxmlformats.org/markup-compatibility/2006" xmlns:a14="http://schemas.microsoft.com/office/drawing/2010/main">
        <mc:Choice Requires="a14">
          <p:sp>
            <p:nvSpPr>
              <p:cNvPr id="5" name="CuadroTexto 4"/>
              <p:cNvSpPr txBox="1"/>
              <p:nvPr/>
            </p:nvSpPr>
            <p:spPr>
              <a:xfrm>
                <a:off x="1219200" y="1059543"/>
                <a:ext cx="200279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𝐸𝑐</m:t>
                      </m:r>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r>
                            <a:rPr lang="es-UY" b="0" i="1" smtClean="0">
                              <a:latin typeface="Cambria Math" panose="02040503050406030204" pitchFamily="18" charset="0"/>
                            </a:rPr>
                            <m:t>𝑑𝑉</m:t>
                          </m:r>
                        </m:e>
                      </m:nary>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219200" y="1059543"/>
                <a:ext cx="2002792" cy="95615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67200" y="1352956"/>
                <a:ext cx="10510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𝑢</m:t>
                      </m:r>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267200" y="1352956"/>
                <a:ext cx="1051057" cy="369332"/>
              </a:xfrm>
              <a:prstGeom prst="rect">
                <a:avLst/>
              </a:prstGeom>
              <a:blipFill rotWithShape="0">
                <a:blip r:embed="rId3"/>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109028" y="1352956"/>
                <a:ext cx="5094793"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acc>
                        <m:accPr>
                          <m:chr m:val="̂"/>
                          <m:ctrlPr>
                            <a:rPr lang="es-UY" b="0" i="1" smtClean="0">
                              <a:latin typeface="Cambria Math" panose="02040503050406030204" pitchFamily="18" charset="0"/>
                            </a:rPr>
                          </m:ctrlPr>
                        </m:accPr>
                        <m:e>
                          <m:r>
                            <a:rPr lang="es-UY" b="1" i="0" smtClean="0">
                              <a:latin typeface="Cambria Math" panose="02040503050406030204" pitchFamily="18" charset="0"/>
                            </a:rPr>
                            <m:t>𝐢</m:t>
                          </m:r>
                        </m:e>
                      </m:acc>
                      <m:r>
                        <a:rPr lang="es-UY" b="0" i="1" smtClean="0">
                          <a:latin typeface="Cambria Math" panose="02040503050406030204" pitchFamily="18" charset="0"/>
                        </a:rPr>
                        <m:t>+</m:t>
                      </m:r>
                      <m:r>
                        <a:rPr lang="es-UY" b="0" i="1" smtClean="0">
                          <a:latin typeface="Cambria Math" panose="02040503050406030204" pitchFamily="18" charset="0"/>
                        </a:rPr>
                        <m:t>𝑘𝐴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e>
                          </m:d>
                        </m:e>
                      </m:func>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109028" y="1352956"/>
                <a:ext cx="5094793" cy="384464"/>
              </a:xfrm>
              <a:prstGeom prst="rect">
                <a:avLst/>
              </a:prstGeom>
              <a:blipFill>
                <a:blip r:embed="rId4"/>
                <a:stretch>
                  <a:fillRect t="-7937" r="-120" b="-126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165600" y="2525485"/>
                <a:ext cx="6451958"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𝑢</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d>
                        <m:dPr>
                          <m:begChr m:val="["/>
                          <m:endChr m:val="]"/>
                          <m:ctrlPr>
                            <a:rPr lang="es-UY" b="0" i="1" smtClean="0">
                              <a:latin typeface="Cambria Math" panose="02040503050406030204" pitchFamily="18" charset="0"/>
                              <a:ea typeface="Cambria Math" panose="02040503050406030204" pitchFamily="18" charset="0"/>
                            </a:rPr>
                          </m:ctrlPr>
                        </m:dPr>
                        <m:e>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r>
                                <a:rPr lang="es-UY" b="0"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cos</m:t>
                                      </m:r>
                                    </m:e>
                                    <m:sup>
                                      <m:r>
                                        <a:rPr lang="es-UY" b="0" i="1" smtClean="0">
                                          <a:latin typeface="Cambria Math" panose="02040503050406030204" pitchFamily="18" charset="0"/>
                                          <a:ea typeface="Cambria Math" panose="02040503050406030204" pitchFamily="18" charset="0"/>
                                        </a:rPr>
                                        <m:t>2</m:t>
                                      </m:r>
                                    </m:sup>
                                  </m:sSup>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e>
                                  </m:d>
                                </m:e>
                              </m:func>
                            </m:e>
                          </m:func>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165600" y="2525485"/>
                <a:ext cx="6451958" cy="374270"/>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07133" y="1836778"/>
                <a:ext cx="2603790"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𝜙</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𝑘𝑧</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𝑘𝑥</m:t>
                          </m:r>
                          <m:r>
                            <a:rPr lang="es-UY" b="0" i="1" smtClean="0">
                              <a:latin typeface="Cambria Math" panose="02040503050406030204" pitchFamily="18" charset="0"/>
                            </a:rPr>
                            <m:t>)</m:t>
                          </m:r>
                        </m:e>
                      </m:func>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07133" y="1836778"/>
                <a:ext cx="2603790" cy="374270"/>
              </a:xfrm>
              <a:prstGeom prst="rect">
                <a:avLst/>
              </a:prstGeom>
              <a:blipFill rotWithShape="0">
                <a:blip r:embed="rId6"/>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3200" y="3318487"/>
                <a:ext cx="11713029" cy="1754326"/>
              </a:xfrm>
              <a:prstGeom prst="rect">
                <a:avLst/>
              </a:prstGeom>
              <a:noFill/>
            </p:spPr>
            <p:txBody>
              <a:bodyPr wrap="square" rtlCol="0">
                <a:spAutoFit/>
              </a:bodyPr>
              <a:lstStyle/>
              <a:p>
                <a:pPr>
                  <a:lnSpc>
                    <a:spcPct val="150000"/>
                  </a:lnSpc>
                </a:pPr>
                <a:r>
                  <a:rPr lang="es-UY" dirty="0"/>
                  <a:t>Como estamos considerando un volumen total infinito, debemos integrar sobre un volumen finito que sea representativo de la energía cinética de la onda. Tomamos el volumen de integración como una longitud de onda (</a:t>
                </a:r>
                <a14:m>
                  <m:oMath xmlns:m="http://schemas.openxmlformats.org/officeDocument/2006/math">
                    <m:r>
                      <a:rPr lang="es-UY" b="0" i="1" smtClean="0">
                        <a:latin typeface="Cambria Math" panose="02040503050406030204" pitchFamily="18" charset="0"/>
                      </a:rPr>
                      <m:t>𝜆</m:t>
                    </m:r>
                  </m:oMath>
                </a14:m>
                <a:r>
                  <a:rPr lang="es-UY" dirty="0"/>
                  <a:t>) en la dirección </a:t>
                </a:r>
                <a14:m>
                  <m:oMath xmlns:m="http://schemas.openxmlformats.org/officeDocument/2006/math">
                    <m:r>
                      <a:rPr lang="es-UY" b="0" i="1" smtClean="0">
                        <a:latin typeface="Cambria Math" panose="02040503050406030204" pitchFamily="18" charset="0"/>
                      </a:rPr>
                      <m:t>𝑥</m:t>
                    </m:r>
                  </m:oMath>
                </a14:m>
                <a:r>
                  <a:rPr lang="es-UY" dirty="0"/>
                  <a:t>, un ancho </a:t>
                </a:r>
                <a14:m>
                  <m:oMath xmlns:m="http://schemas.openxmlformats.org/officeDocument/2006/math">
                    <m:r>
                      <m:rPr>
                        <m:sty m:val="p"/>
                      </m:rPr>
                      <a:rPr lang="es-UY" b="0" i="0" smtClean="0">
                        <a:latin typeface="Cambria Math" panose="02040503050406030204" pitchFamily="18" charset="0"/>
                      </a:rPr>
                      <m:t>Δ</m:t>
                    </m:r>
                    <m:r>
                      <a:rPr lang="es-UY" b="0" i="1" smtClean="0">
                        <a:latin typeface="Cambria Math" panose="02040503050406030204" pitchFamily="18" charset="0"/>
                      </a:rPr>
                      <m:t>𝑦</m:t>
                    </m:r>
                  </m:oMath>
                </a14:m>
                <a:r>
                  <a:rPr lang="es-UY" dirty="0"/>
                  <a:t> en la dirección </a:t>
                </a:r>
                <a14:m>
                  <m:oMath xmlns:m="http://schemas.openxmlformats.org/officeDocument/2006/math">
                    <m:r>
                      <a:rPr lang="es-UY" b="0" i="1" smtClean="0">
                        <a:latin typeface="Cambria Math" panose="02040503050406030204" pitchFamily="18" charset="0"/>
                      </a:rPr>
                      <m:t>𝑦</m:t>
                    </m:r>
                  </m:oMath>
                </a14:m>
                <a:r>
                  <a:rPr lang="es-UY" dirty="0"/>
                  <a:t> y toda la profundidad en la dirección </a:t>
                </a:r>
                <a14:m>
                  <m:oMath xmlns:m="http://schemas.openxmlformats.org/officeDocument/2006/math">
                    <m:r>
                      <a:rPr lang="es-UY" b="0" i="1" smtClean="0">
                        <a:latin typeface="Cambria Math" panose="02040503050406030204" pitchFamily="18" charset="0"/>
                      </a:rPr>
                      <m:t>𝑧</m:t>
                    </m:r>
                  </m:oMath>
                </a14:m>
                <a:r>
                  <a:rPr lang="es-UY" dirty="0"/>
                  <a:t>, es decir desde </a:t>
                </a:r>
                <a14:m>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oMath>
                </a14:m>
                <a:r>
                  <a:rPr lang="es-UY" dirty="0"/>
                  <a:t> hasta 0. Como </a:t>
                </a:r>
                <a14:m>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oMath>
                </a14:m>
                <a:r>
                  <a:rPr lang="es-UY" dirty="0"/>
                  <a:t> no depende de </a:t>
                </a:r>
                <a14:m>
                  <m:oMath xmlns:m="http://schemas.openxmlformats.org/officeDocument/2006/math">
                    <m:r>
                      <a:rPr lang="es-UY" b="0" i="1" smtClean="0">
                        <a:latin typeface="Cambria Math" panose="02040503050406030204" pitchFamily="18" charset="0"/>
                      </a:rPr>
                      <m:t>𝑥</m:t>
                    </m:r>
                  </m:oMath>
                </a14:m>
                <a:r>
                  <a:rPr lang="es-UY" dirty="0"/>
                  <a:t> ni de </a:t>
                </a:r>
                <a14:m>
                  <m:oMath xmlns:m="http://schemas.openxmlformats.org/officeDocument/2006/math">
                    <m:r>
                      <a:rPr lang="es-UY" b="0" i="1" smtClean="0">
                        <a:latin typeface="Cambria Math" panose="02040503050406030204" pitchFamily="18" charset="0"/>
                      </a:rPr>
                      <m:t>𝑦</m:t>
                    </m:r>
                  </m:oMath>
                </a14:m>
                <a:r>
                  <a:rPr lang="es-UY" dirty="0"/>
                  <a:t> tenemos:</a:t>
                </a:r>
              </a:p>
            </p:txBody>
          </p:sp>
        </mc:Choice>
        <mc:Fallback xmlns="">
          <p:sp>
            <p:nvSpPr>
              <p:cNvPr id="11" name="CuadroTexto 10"/>
              <p:cNvSpPr txBox="1">
                <a:spLocks noRot="1" noChangeAspect="1" noMove="1" noResize="1" noEditPoints="1" noAdjustHandles="1" noChangeArrowheads="1" noChangeShapeType="1" noTextEdit="1"/>
              </p:cNvSpPr>
              <p:nvPr/>
            </p:nvSpPr>
            <p:spPr>
              <a:xfrm>
                <a:off x="203200" y="3318487"/>
                <a:ext cx="11713029" cy="1754326"/>
              </a:xfrm>
              <a:prstGeom prst="rect">
                <a:avLst/>
              </a:prstGeom>
              <a:blipFill rotWithShape="0">
                <a:blip r:embed="rId7"/>
                <a:stretch>
                  <a:fillRect l="-416" r="-624" b="-208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079085" y="5072813"/>
                <a:ext cx="6502421" cy="925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𝐸𝑐</m:t>
                      </m:r>
                      <m:r>
                        <a:rPr lang="es-UY"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𝜆</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e>
                      </m:d>
                      <m:nary>
                        <m:naryPr>
                          <m:limLoc m:val="undOvr"/>
                          <m:ctrlPr>
                            <a:rPr lang="es-UY" i="1">
                              <a:latin typeface="Cambria Math" panose="02040503050406030204" pitchFamily="18" charset="0"/>
                            </a:rPr>
                          </m:ctrlPr>
                        </m:naryPr>
                        <m:sub>
                          <m:r>
                            <m:rPr>
                              <m:brk m:alnAt="16"/>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r>
                            <a:rPr lang="es-UY" b="0" i="1" smtClean="0">
                              <a:latin typeface="Cambria Math" panose="02040503050406030204" pitchFamily="18" charset="0"/>
                            </a:rPr>
                            <m:t>𝑑𝑧</m:t>
                          </m:r>
                        </m:e>
                      </m:nary>
                      <m:r>
                        <a:rPr lang="es-UY" b="0" i="1" smtClean="0">
                          <a:latin typeface="Cambria Math" panose="02040503050406030204" pitchFamily="18" charset="0"/>
                        </a:rPr>
                        <m:t>=</m:t>
                      </m:r>
                      <m:r>
                        <m:rPr>
                          <m:sty m:val="p"/>
                        </m:rPr>
                        <a:rPr lang="es-UY" b="0" i="0" smtClean="0">
                          <a:latin typeface="Cambria Math" panose="02040503050406030204" pitchFamily="18" charset="0"/>
                        </a:rPr>
                        <m:t>Δ</m:t>
                      </m:r>
                      <m:r>
                        <a:rPr lang="es-UY" b="0" i="1" smtClean="0">
                          <a:latin typeface="Cambria Math" panose="02040503050406030204" pitchFamily="18" charset="0"/>
                        </a:rPr>
                        <m:t>𝑦</m:t>
                      </m:r>
                      <m:f>
                        <m:fPr>
                          <m:ctrlPr>
                            <a:rPr lang="es-UY" b="0" i="1" smtClean="0">
                              <a:latin typeface="Cambria Math" panose="02040503050406030204" pitchFamily="18" charset="0"/>
                            </a:rPr>
                          </m:ctrlPr>
                        </m:fPr>
                        <m:num>
                          <m:r>
                            <a:rPr lang="es-UY" b="0" i="1" smtClean="0">
                              <a:latin typeface="Cambria Math" panose="02040503050406030204" pitchFamily="18" charset="0"/>
                            </a:rPr>
                            <m:t>𝜆</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r>
                            <a:rPr lang="es-UY" b="0" i="1" smtClean="0">
                              <a:latin typeface="Cambria Math" panose="02040503050406030204" pitchFamily="18" charset="0"/>
                            </a:rPr>
                            <m:t>𝑘</m:t>
                          </m:r>
                        </m:den>
                      </m:f>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1079085" y="5072813"/>
                <a:ext cx="6502421" cy="925382"/>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3807133" y="516898"/>
            <a:ext cx="1893595" cy="369332"/>
          </a:xfrm>
          <a:prstGeom prst="rect">
            <a:avLst/>
          </a:prstGeom>
          <a:noFill/>
        </p:spPr>
        <p:txBody>
          <a:bodyPr wrap="none" rtlCol="0">
            <a:spAutoFit/>
          </a:bodyPr>
          <a:lstStyle/>
          <a:p>
            <a:r>
              <a:rPr lang="es-UY" dirty="0"/>
              <a:t>a) Energía cinética</a:t>
            </a:r>
          </a:p>
        </p:txBody>
      </p:sp>
    </p:spTree>
    <p:extLst>
      <p:ext uri="{BB962C8B-B14F-4D97-AF65-F5344CB8AC3E}">
        <p14:creationId xmlns:p14="http://schemas.microsoft.com/office/powerpoint/2010/main" val="41643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34699" y="1518152"/>
                <a:ext cx="8989319" cy="720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2</m:t>
                          </m:r>
                        </m:sub>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m:t>
                          </m:r>
                        </m:sup>
                      </m:sSubSup>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3</m:t>
                          </m:r>
                        </m:sub>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m:t>
                          </m:r>
                        </m:sup>
                      </m:sSubSup>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𝜋</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𝑥</m:t>
                                      </m:r>
                                    </m:sub>
                                  </m:sSub>
                                </m:den>
                              </m:f>
                            </m:e>
                          </m:d>
                        </m:e>
                      </m:func>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𝜋</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𝑦</m:t>
                                      </m:r>
                                    </m:sub>
                                  </m:sSub>
                                </m:den>
                              </m:f>
                            </m:e>
                          </m:d>
                        </m:e>
                      </m:func>
                      <m:d>
                        <m:dPr>
                          <m:begChr m:val="["/>
                          <m:endChr m:val="]"/>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4</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𝑧</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4</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𝑧</m:t>
                                  </m:r>
                                </m:e>
                              </m:d>
                            </m:e>
                          </m:func>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𝑎</m:t>
                          </m:r>
                        </m:e>
                        <m:sub>
                          <m:r>
                            <a:rPr lang="es-UY"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e>
                          </m:d>
                        </m:e>
                      </m:func>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1</m:t>
                          </m:r>
                        </m:sub>
                      </m:sSub>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34699" y="1518152"/>
                <a:ext cx="8989319" cy="720262"/>
              </a:xfrm>
              <a:prstGeom prst="rect">
                <a:avLst/>
              </a:prstGeom>
              <a:blipFill rotWithShape="0">
                <a:blip r:embed="rId2"/>
                <a:stretch>
                  <a:fillRect/>
                </a:stretch>
              </a:blipFill>
            </p:spPr>
            <p:txBody>
              <a:bodyPr/>
              <a:lstStyle/>
              <a:p>
                <a:r>
                  <a:rPr lang="es-UY">
                    <a:noFill/>
                  </a:rPr>
                  <a:t> </a:t>
                </a:r>
              </a:p>
            </p:txBody>
          </p:sp>
        </mc:Fallback>
      </mc:AlternateContent>
      <p:grpSp>
        <p:nvGrpSpPr>
          <p:cNvPr id="8" name="Grupo 7"/>
          <p:cNvGrpSpPr/>
          <p:nvPr/>
        </p:nvGrpSpPr>
        <p:grpSpPr>
          <a:xfrm>
            <a:off x="4262838" y="2058867"/>
            <a:ext cx="5130800" cy="739375"/>
            <a:chOff x="4129314" y="1168403"/>
            <a:chExt cx="5130800" cy="739375"/>
          </a:xfrm>
        </p:grpSpPr>
        <p:sp>
          <p:nvSpPr>
            <p:cNvPr id="5" name="Cerrar llave 4"/>
            <p:cNvSpPr/>
            <p:nvPr/>
          </p:nvSpPr>
          <p:spPr>
            <a:xfrm rot="5400000">
              <a:off x="6621241" y="-1323524"/>
              <a:ext cx="146946" cy="51308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5936342" y="1507535"/>
                  <a:ext cx="1772152" cy="3811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𝑅𝑒</m:t>
                        </m:r>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𝑧</m:t>
                            </m:r>
                            <m:r>
                              <a:rPr lang="es-UY" b="0" i="1" smtClean="0">
                                <a:latin typeface="Cambria Math" panose="02040503050406030204" pitchFamily="18" charset="0"/>
                              </a:rPr>
                              <m:t>)</m:t>
                            </m:r>
                          </m:sup>
                        </m:sSup>
                        <m:r>
                          <a:rPr lang="es-UY" b="0" i="1" smtClean="0">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936342" y="1507535"/>
                  <a:ext cx="1772152" cy="381130"/>
                </a:xfrm>
                <a:prstGeom prst="rect">
                  <a:avLst/>
                </a:prstGeom>
                <a:blipFill rotWithShape="0">
                  <a:blip r:embed="rId3"/>
                  <a:stretch>
                    <a:fillRect b="-1428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7692572" y="1538446"/>
                  <a:ext cx="7976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ℂ</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692572" y="1538446"/>
                  <a:ext cx="797654" cy="369332"/>
                </a:xfrm>
                <a:prstGeom prst="rect">
                  <a:avLst/>
                </a:prstGeom>
                <a:blipFill rotWithShape="0">
                  <a:blip r:embed="rId4"/>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9" name="CuadroTexto 8"/>
              <p:cNvSpPr txBox="1"/>
              <p:nvPr/>
            </p:nvSpPr>
            <p:spPr>
              <a:xfrm>
                <a:off x="463117" y="2713973"/>
                <a:ext cx="4116127" cy="720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𝐴</m:t>
                          </m:r>
                        </m:e>
                        <m:sub>
                          <m:r>
                            <a:rPr lang="es-UY" i="1">
                              <a:latin typeface="Cambria Math" panose="02040503050406030204" pitchFamily="18" charset="0"/>
                            </a:rPr>
                            <m:t>𝑚𝑛</m:t>
                          </m:r>
                        </m:sub>
                      </m:sSub>
                      <m:func>
                        <m:funcPr>
                          <m:ctrlPr>
                            <a:rPr lang="es-UY" i="1">
                              <a:latin typeface="Cambria Math" panose="02040503050406030204" pitchFamily="18" charset="0"/>
                            </a:rPr>
                          </m:ctrlPr>
                        </m:funcPr>
                        <m:fName>
                          <m:r>
                            <m:rPr>
                              <m:sty m:val="p"/>
                            </m:rPr>
                            <a:rPr lang="es-UY">
                              <a:latin typeface="Cambria Math" panose="02040503050406030204" pitchFamily="18" charset="0"/>
                            </a:rPr>
                            <m:t>cos</m:t>
                          </m:r>
                        </m:fName>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𝑚</m:t>
                                  </m:r>
                                  <m:r>
                                    <a:rPr lang="es-UY" i="1">
                                      <a:latin typeface="Cambria Math" panose="02040503050406030204" pitchFamily="18" charset="0"/>
                                    </a:rPr>
                                    <m:t>𝜋</m:t>
                                  </m:r>
                                </m:num>
                                <m:den>
                                  <m:sSub>
                                    <m:sSubPr>
                                      <m:ctrlPr>
                                        <a:rPr lang="es-UY" i="1">
                                          <a:latin typeface="Cambria Math" panose="02040503050406030204" pitchFamily="18" charset="0"/>
                                        </a:rPr>
                                      </m:ctrlPr>
                                    </m:sSubPr>
                                    <m:e>
                                      <m:r>
                                        <a:rPr lang="es-UY" i="1">
                                          <a:latin typeface="Cambria Math" panose="02040503050406030204" pitchFamily="18" charset="0"/>
                                        </a:rPr>
                                        <m:t>𝐿</m:t>
                                      </m:r>
                                    </m:e>
                                    <m:sub>
                                      <m:r>
                                        <a:rPr lang="es-UY" i="1">
                                          <a:latin typeface="Cambria Math" panose="02040503050406030204" pitchFamily="18" charset="0"/>
                                        </a:rPr>
                                        <m:t>𝑥</m:t>
                                      </m:r>
                                    </m:sub>
                                  </m:sSub>
                                </m:den>
                              </m:f>
                            </m:e>
                          </m:d>
                          <m:func>
                            <m:funcPr>
                              <m:ctrlPr>
                                <a:rPr lang="es-UY" i="1">
                                  <a:latin typeface="Cambria Math" panose="02040503050406030204" pitchFamily="18" charset="0"/>
                                </a:rPr>
                              </m:ctrlPr>
                            </m:funcPr>
                            <m:fName>
                              <m:r>
                                <m:rPr>
                                  <m:sty m:val="p"/>
                                </m:rPr>
                                <a:rPr lang="es-UY">
                                  <a:latin typeface="Cambria Math" panose="02040503050406030204" pitchFamily="18" charset="0"/>
                                </a:rPr>
                                <m:t>cos</m:t>
                              </m:r>
                            </m:fName>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𝑛</m:t>
                                      </m:r>
                                      <m:r>
                                        <a:rPr lang="es-UY" i="1">
                                          <a:latin typeface="Cambria Math" panose="02040503050406030204" pitchFamily="18" charset="0"/>
                                        </a:rPr>
                                        <m:t>𝜋</m:t>
                                      </m:r>
                                    </m:num>
                                    <m:den>
                                      <m:sSub>
                                        <m:sSubPr>
                                          <m:ctrlPr>
                                            <a:rPr lang="es-UY" i="1">
                                              <a:latin typeface="Cambria Math" panose="02040503050406030204" pitchFamily="18" charset="0"/>
                                            </a:rPr>
                                          </m:ctrlPr>
                                        </m:sSubPr>
                                        <m:e>
                                          <m:r>
                                            <a:rPr lang="es-UY" i="1">
                                              <a:latin typeface="Cambria Math" panose="02040503050406030204" pitchFamily="18" charset="0"/>
                                            </a:rPr>
                                            <m:t>𝐿</m:t>
                                          </m:r>
                                        </m:e>
                                        <m:sub>
                                          <m:r>
                                            <a:rPr lang="es-UY" i="1">
                                              <a:latin typeface="Cambria Math" panose="02040503050406030204" pitchFamily="18" charset="0"/>
                                            </a:rPr>
                                            <m:t>𝑦</m:t>
                                          </m:r>
                                        </m:sub>
                                      </m:sSub>
                                    </m:den>
                                  </m:f>
                                </m:e>
                              </m:d>
                            </m:e>
                          </m:func>
                        </m:e>
                      </m:func>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m:t>
                          </m:r>
                          <m:r>
                            <a:rPr lang="es-UY" b="0" i="1" smtClean="0">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𝑧</m:t>
                              </m:r>
                            </m:sub>
                          </m:sSub>
                          <m:r>
                            <a:rPr lang="es-UY" i="1">
                              <a:latin typeface="Cambria Math" panose="02040503050406030204" pitchFamily="18" charset="0"/>
                            </a:rPr>
                            <m:t>𝑧</m:t>
                          </m:r>
                          <m:r>
                            <a:rPr lang="es-UY" i="1">
                              <a:latin typeface="Cambria Math" panose="02040503050406030204" pitchFamily="18" charset="0"/>
                            </a:rPr>
                            <m:t>)</m:t>
                          </m:r>
                        </m:sup>
                      </m:sSup>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63117" y="2713973"/>
                <a:ext cx="4116127" cy="720262"/>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730309" y="2889438"/>
                <a:ext cx="10739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𝐴</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ℂ</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730309" y="2889438"/>
                <a:ext cx="1073948"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66722" y="429067"/>
                <a:ext cx="3796360"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e>
                          </m:d>
                        </m:e>
                        <m:sup>
                          <m:r>
                            <a:rPr lang="es-UY" b="0" i="1" smtClean="0">
                              <a:latin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𝑐</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𝑚𝑛</m:t>
                                  </m:r>
                                </m:sub>
                                <m:sup>
                                  <m:r>
                                    <a:rPr lang="es-UY" b="0" i="1" smtClean="0">
                                      <a:latin typeface="Cambria Math" panose="02040503050406030204" pitchFamily="18" charset="0"/>
                                      <a:ea typeface="Cambria Math" panose="02040503050406030204" pitchFamily="18" charset="0"/>
                                    </a:rPr>
                                    <m:t>2</m:t>
                                  </m:r>
                                </m:sup>
                              </m:sSubSup>
                            </m:e>
                          </m:d>
                        </m:e>
                        <m:sup>
                          <m:r>
                            <a:rPr lang="es-UY" b="0" i="1" smtClean="0">
                              <a:latin typeface="Cambria Math" panose="02040503050406030204" pitchFamily="18" charset="0"/>
                              <a:ea typeface="Cambria Math" panose="02040503050406030204" pitchFamily="18" charset="0"/>
                            </a:rPr>
                            <m:t>1/2</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66722" y="429067"/>
                <a:ext cx="3796360" cy="774571"/>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63117" y="3540462"/>
                <a:ext cx="4721998" cy="369332"/>
              </a:xfrm>
              <a:prstGeom prst="rect">
                <a:avLst/>
              </a:prstGeom>
              <a:noFill/>
            </p:spPr>
            <p:txBody>
              <a:bodyPr wrap="none" rtlCol="0">
                <a:spAutoFit/>
              </a:bodyPr>
              <a:lstStyle/>
              <a:p>
                <a:r>
                  <a:rPr lang="es-UY" dirty="0"/>
                  <a:t>Onda estacionaria en </a:t>
                </a:r>
                <a14:m>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𝑦</m:t>
                    </m:r>
                    <m:r>
                      <a:rPr lang="es-UY" b="0" i="1" smtClean="0">
                        <a:latin typeface="Cambria Math" panose="02040503050406030204" pitchFamily="18" charset="0"/>
                      </a:rPr>
                      <m:t>)</m:t>
                    </m:r>
                  </m:oMath>
                </a14:m>
                <a:r>
                  <a:rPr lang="es-UY" dirty="0"/>
                  <a:t> y propagativa en </a:t>
                </a:r>
                <a14:m>
                  <m:oMath xmlns:m="http://schemas.openxmlformats.org/officeDocument/2006/math">
                    <m:r>
                      <a:rPr lang="es-UY" b="0" i="1" smtClean="0">
                        <a:latin typeface="Cambria Math" panose="02040503050406030204" pitchFamily="18" charset="0"/>
                      </a:rPr>
                      <m:t>𝑧</m:t>
                    </m:r>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63117" y="3540462"/>
                <a:ext cx="4721998" cy="369332"/>
              </a:xfrm>
              <a:prstGeom prst="rect">
                <a:avLst/>
              </a:prstGeom>
              <a:blipFill rotWithShape="0">
                <a:blip r:embed="rId8"/>
                <a:stretch>
                  <a:fillRect l="-1161" t="-10000" b="-26667"/>
                </a:stretch>
              </a:blipFill>
            </p:spPr>
            <p:txBody>
              <a:bodyPr/>
              <a:lstStyle/>
              <a:p>
                <a:r>
                  <a:rPr lang="es-UY">
                    <a:noFill/>
                  </a:rPr>
                  <a:t> </a:t>
                </a:r>
              </a:p>
            </p:txBody>
          </p:sp>
        </mc:Fallback>
      </mc:AlternateContent>
      <p:sp>
        <p:nvSpPr>
          <p:cNvPr id="13" name="CuadroTexto 12"/>
          <p:cNvSpPr txBox="1"/>
          <p:nvPr/>
        </p:nvSpPr>
        <p:spPr>
          <a:xfrm>
            <a:off x="417005" y="4174868"/>
            <a:ext cx="2378856" cy="369332"/>
          </a:xfrm>
          <a:prstGeom prst="rect">
            <a:avLst/>
          </a:prstGeom>
          <a:noFill/>
        </p:spPr>
        <p:txBody>
          <a:bodyPr wrap="none" rtlCol="0">
            <a:spAutoFit/>
          </a:bodyPr>
          <a:lstStyle/>
          <a:p>
            <a:r>
              <a:rPr lang="es-UY" dirty="0"/>
              <a:t>La velocidad de fase es </a:t>
            </a:r>
          </a:p>
        </p:txBody>
      </p:sp>
      <mc:AlternateContent xmlns:mc="http://schemas.openxmlformats.org/markup-compatibility/2006" xmlns:a14="http://schemas.microsoft.com/office/drawing/2010/main">
        <mc:Choice Requires="a14">
          <p:sp>
            <p:nvSpPr>
              <p:cNvPr id="14" name="CuadroTexto 13"/>
              <p:cNvSpPr txBox="1"/>
              <p:nvPr/>
            </p:nvSpPr>
            <p:spPr>
              <a:xfrm>
                <a:off x="2957005" y="4053520"/>
                <a:ext cx="3244478" cy="6170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den>
                      </m:f>
                      <m:r>
                        <a:rPr lang="es-UY" b="0" i="1" smtClean="0">
                          <a:latin typeface="Cambria Math" panose="02040503050406030204" pitchFamily="18" charset="0"/>
                        </a:rPr>
                        <m:t>=</m:t>
                      </m:r>
                      <m:r>
                        <a:rPr lang="es-UY" b="0" i="1" smtClean="0">
                          <a:latin typeface="Cambria Math" panose="02040503050406030204" pitchFamily="18" charset="0"/>
                        </a:rPr>
                        <m:t>𝑐</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𝑐</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Sub>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den>
                      </m:f>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957005" y="4053520"/>
                <a:ext cx="3244478" cy="617028"/>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2978763" y="4906367"/>
                <a:ext cx="2443554" cy="369332"/>
              </a:xfrm>
              <a:prstGeom prst="rect">
                <a:avLst/>
              </a:prstGeom>
              <a:noFill/>
            </p:spPr>
            <p:txBody>
              <a:bodyPr wrap="none" rtlCol="0">
                <a:spAutoFit/>
              </a:bodyPr>
              <a:lstStyle/>
              <a:p>
                <a:r>
                  <a:rPr lang="es-UY" dirty="0"/>
                  <a:t>Definimos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𝑚𝑛</m:t>
                        </m:r>
                      </m:sub>
                    </m:sSub>
                    <m:r>
                      <a:rPr lang="es-UY" b="0" i="1" smtClean="0">
                        <a:latin typeface="Cambria Math" panose="02040503050406030204" pitchFamily="18" charset="0"/>
                      </a:rPr>
                      <m:t>=</m:t>
                    </m:r>
                    <m:r>
                      <a:rPr lang="es-UY" b="0" i="1" smtClean="0">
                        <a:latin typeface="Cambria Math" panose="02040503050406030204" pitchFamily="18" charset="0"/>
                      </a:rPr>
                      <m:t>𝑐</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Sub>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2978763" y="4906367"/>
                <a:ext cx="2443554" cy="369332"/>
              </a:xfrm>
              <a:prstGeom prst="rect">
                <a:avLst/>
              </a:prstGeom>
              <a:blipFill rotWithShape="0">
                <a:blip r:embed="rId10"/>
                <a:stretch>
                  <a:fillRect l="-2250"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065538" y="3895977"/>
                <a:ext cx="2387769"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r>
                        <a:rPr lang="es-UY" i="1">
                          <a:latin typeface="Cambria Math" panose="02040503050406030204" pitchFamily="18" charset="0"/>
                        </a:rPr>
                        <m:t>𝑐</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𝑚𝑛</m:t>
                                              </m:r>
                                            </m:sub>
                                          </m:sSub>
                                        </m:num>
                                        <m:den>
                                          <m:r>
                                            <a:rPr lang="es-UY" i="1">
                                              <a:latin typeface="Cambria Math" panose="02040503050406030204" pitchFamily="18" charset="0"/>
                                            </a:rPr>
                                            <m:t>𝜔</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oMath>
                  </m:oMathPara>
                </a14:m>
                <a:endParaRPr lang="es-UY" dirty="0"/>
              </a:p>
            </p:txBody>
          </p:sp>
        </mc:Choice>
        <mc:Fallback xmlns="">
          <p:sp>
            <p:nvSpPr>
              <p:cNvPr id="16" name="Rectángulo 15"/>
              <p:cNvSpPr>
                <a:spLocks noRot="1" noChangeAspect="1" noMove="1" noResize="1" noEditPoints="1" noAdjustHandles="1" noChangeArrowheads="1" noChangeShapeType="1" noTextEdit="1"/>
              </p:cNvSpPr>
              <p:nvPr/>
            </p:nvSpPr>
            <p:spPr>
              <a:xfrm>
                <a:off x="6065538" y="3895977"/>
                <a:ext cx="2387769" cy="774571"/>
              </a:xfrm>
              <a:prstGeom prst="rect">
                <a:avLst/>
              </a:prstGeom>
              <a:blipFill rotWithShape="0">
                <a:blip r:embed="rId11"/>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365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4194628" y="275771"/>
                <a:ext cx="2613472"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𝑚𝑛</m:t>
                                              </m:r>
                                            </m:sub>
                                          </m:sSub>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194628" y="275771"/>
                <a:ext cx="2613472" cy="774571"/>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971253" y="261257"/>
                <a:ext cx="2653162"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r>
                        <a:rPr lang="es-UY" i="1">
                          <a:latin typeface="Cambria Math" panose="02040503050406030204" pitchFamily="18" charset="0"/>
                        </a:rPr>
                        <m:t>𝑐</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𝑚𝑛</m:t>
                                              </m:r>
                                            </m:sub>
                                          </m:sSub>
                                        </m:num>
                                        <m:den>
                                          <m:r>
                                            <a:rPr lang="es-UY" i="1">
                                              <a:latin typeface="Cambria Math" panose="02040503050406030204" pitchFamily="18" charset="0"/>
                                            </a:rPr>
                                            <m:t>𝜔</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971253" y="261257"/>
                <a:ext cx="2653162" cy="774571"/>
              </a:xfrm>
              <a:prstGeom prst="rect">
                <a:avLst/>
              </a:prstGeom>
              <a:blipFill rotWithShape="0">
                <a:blip r:embed="rId3"/>
                <a:stretch>
                  <a:fillRect/>
                </a:stretch>
              </a:blipFill>
            </p:spPr>
            <p:txBody>
              <a:bodyPr/>
              <a:lstStyle/>
              <a:p>
                <a:r>
                  <a:rPr lang="es-UY">
                    <a:noFill/>
                  </a:rPr>
                  <a:t> </a:t>
                </a:r>
              </a:p>
            </p:txBody>
          </p:sp>
        </mc:Fallback>
      </mc:AlternateContent>
      <p:grpSp>
        <p:nvGrpSpPr>
          <p:cNvPr id="8" name="Grupo 7"/>
          <p:cNvGrpSpPr/>
          <p:nvPr/>
        </p:nvGrpSpPr>
        <p:grpSpPr>
          <a:xfrm>
            <a:off x="498464" y="1289300"/>
            <a:ext cx="2691058" cy="976614"/>
            <a:chOff x="1108064" y="1741713"/>
            <a:chExt cx="2691058" cy="976614"/>
          </a:xfrm>
        </p:grpSpPr>
        <mc:AlternateContent xmlns:mc="http://schemas.openxmlformats.org/markup-compatibility/2006" xmlns:a14="http://schemas.microsoft.com/office/drawing/2010/main">
          <mc:Choice Requires="a14">
            <p:sp>
              <p:nvSpPr>
                <p:cNvPr id="6" name="CuadroTexto 5"/>
                <p:cNvSpPr txBox="1"/>
                <p:nvPr/>
              </p:nvSpPr>
              <p:spPr>
                <a:xfrm>
                  <a:off x="1451428" y="1741713"/>
                  <a:ext cx="2347694" cy="97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eqArr>
                              <m:eqArrPr>
                                <m:ctrlPr>
                                  <a:rPr lang="es-UY" b="0" i="1" smtClean="0">
                                    <a:latin typeface="Cambria Math" panose="02040503050406030204" pitchFamily="18" charset="0"/>
                                    <a:ea typeface="Cambria Math" panose="02040503050406030204" pitchFamily="18" charset="0"/>
                                  </a:rPr>
                                </m:ctrlPr>
                              </m:eqArr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𝑐</m:t>
                                    </m:r>
                                  </m:den>
                                </m:f>
                              </m:e>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𝑓</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e>
                            </m:eqArr>
                          </m:e>
                        </m:d>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451428" y="1741713"/>
                  <a:ext cx="2347694" cy="976614"/>
                </a:xfrm>
                <a:prstGeom prst="rect">
                  <a:avLst/>
                </a:prstGeom>
                <a:blipFill rotWithShape="0">
                  <a:blip r:embed="rId4"/>
                  <a:stretch>
                    <a:fillRect/>
                  </a:stretch>
                </a:blipFill>
              </p:spPr>
              <p:txBody>
                <a:bodyPr/>
                <a:lstStyle/>
                <a:p>
                  <a:r>
                    <a:rPr lang="es-UY">
                      <a:noFill/>
                    </a:rPr>
                    <a:t> </a:t>
                  </a:r>
                </a:p>
              </p:txBody>
            </p:sp>
          </mc:Fallback>
        </mc:AlternateContent>
        <p:sp>
          <p:nvSpPr>
            <p:cNvPr id="7" name="CuadroTexto 6"/>
            <p:cNvSpPr txBox="1"/>
            <p:nvPr/>
          </p:nvSpPr>
          <p:spPr>
            <a:xfrm>
              <a:off x="1108064" y="2045354"/>
              <a:ext cx="343364" cy="369332"/>
            </a:xfrm>
            <a:prstGeom prst="rect">
              <a:avLst/>
            </a:prstGeom>
            <a:noFill/>
          </p:spPr>
          <p:txBody>
            <a:bodyPr wrap="none" rtlCol="0">
              <a:spAutoFit/>
            </a:bodyPr>
            <a:lstStyle/>
            <a:p>
              <a:r>
                <a:rPr lang="es-UY" dirty="0"/>
                <a:t>Si</a:t>
              </a:r>
            </a:p>
          </p:txBody>
        </p:sp>
      </p:grpSp>
      <p:grpSp>
        <p:nvGrpSpPr>
          <p:cNvPr id="9" name="Grupo 8"/>
          <p:cNvGrpSpPr/>
          <p:nvPr/>
        </p:nvGrpSpPr>
        <p:grpSpPr>
          <a:xfrm>
            <a:off x="3740530" y="1492496"/>
            <a:ext cx="2632067" cy="710194"/>
            <a:chOff x="1108064" y="1872339"/>
            <a:chExt cx="2632067" cy="710194"/>
          </a:xfrm>
        </p:grpSpPr>
        <mc:AlternateContent xmlns:mc="http://schemas.openxmlformats.org/markup-compatibility/2006" xmlns:a14="http://schemas.microsoft.com/office/drawing/2010/main">
          <mc:Choice Requires="a14">
            <p:sp>
              <p:nvSpPr>
                <p:cNvPr id="10" name="CuadroTexto 9"/>
                <p:cNvSpPr txBox="1"/>
                <p:nvPr/>
              </p:nvSpPr>
              <p:spPr>
                <a:xfrm>
                  <a:off x="1451428" y="1872339"/>
                  <a:ext cx="2288703"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i="1">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eqArr>
                              <m:eqArrPr>
                                <m:ctrlPr>
                                  <a:rPr lang="es-UY" b="0" i="1" smtClean="0">
                                    <a:latin typeface="Cambria Math" panose="02040503050406030204" pitchFamily="18" charset="0"/>
                                    <a:ea typeface="Cambria Math" panose="02040503050406030204" pitchFamily="18" charset="0"/>
                                  </a:rPr>
                                </m:ctrlPr>
                              </m:eqArr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≅0</m:t>
                                </m:r>
                              </m:e>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𝑓</m:t>
                                    </m:r>
                                  </m:sub>
                                </m:sSub>
                                <m:r>
                                  <a:rPr lang="es-UY" b="0" i="1" smtClean="0">
                                    <a:latin typeface="Cambria Math" panose="02040503050406030204" pitchFamily="18" charset="0"/>
                                    <a:ea typeface="Cambria Math" panose="02040503050406030204" pitchFamily="18" charset="0"/>
                                  </a:rPr>
                                  <m:t>≅∞</m:t>
                                </m:r>
                              </m:e>
                            </m:eqArr>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451428" y="1872339"/>
                  <a:ext cx="2288703" cy="710194"/>
                </a:xfrm>
                <a:prstGeom prst="rect">
                  <a:avLst/>
                </a:prstGeom>
                <a:blipFill rotWithShape="0">
                  <a:blip r:embed="rId5"/>
                  <a:stretch>
                    <a:fillRect/>
                  </a:stretch>
                </a:blipFill>
              </p:spPr>
              <p:txBody>
                <a:bodyPr/>
                <a:lstStyle/>
                <a:p>
                  <a:r>
                    <a:rPr lang="es-UY">
                      <a:noFill/>
                    </a:rPr>
                    <a:t> </a:t>
                  </a:r>
                </a:p>
              </p:txBody>
            </p:sp>
          </mc:Fallback>
        </mc:AlternateContent>
        <p:sp>
          <p:nvSpPr>
            <p:cNvPr id="11" name="CuadroTexto 10"/>
            <p:cNvSpPr txBox="1"/>
            <p:nvPr/>
          </p:nvSpPr>
          <p:spPr>
            <a:xfrm>
              <a:off x="1108064" y="2045354"/>
              <a:ext cx="343364" cy="369332"/>
            </a:xfrm>
            <a:prstGeom prst="rect">
              <a:avLst/>
            </a:prstGeom>
            <a:noFill/>
          </p:spPr>
          <p:txBody>
            <a:bodyPr wrap="none" rtlCol="0">
              <a:spAutoFit/>
            </a:bodyPr>
            <a:lstStyle/>
            <a:p>
              <a:r>
                <a:rPr lang="es-UY" dirty="0"/>
                <a:t>Si</a:t>
              </a:r>
            </a:p>
          </p:txBody>
        </p:sp>
      </p:grpSp>
      <p:grpSp>
        <p:nvGrpSpPr>
          <p:cNvPr id="12" name="Grupo 11"/>
          <p:cNvGrpSpPr/>
          <p:nvPr/>
        </p:nvGrpSpPr>
        <p:grpSpPr>
          <a:xfrm>
            <a:off x="7146273" y="1216730"/>
            <a:ext cx="4472315" cy="1127873"/>
            <a:chOff x="1108064" y="1669143"/>
            <a:chExt cx="4472315" cy="1127873"/>
          </a:xfrm>
        </p:grpSpPr>
        <mc:AlternateContent xmlns:mc="http://schemas.openxmlformats.org/markup-compatibility/2006" xmlns:a14="http://schemas.microsoft.com/office/drawing/2010/main">
          <mc:Choice Requires="a14">
            <p:sp>
              <p:nvSpPr>
                <p:cNvPr id="13" name="CuadroTexto 12"/>
                <p:cNvSpPr txBox="1"/>
                <p:nvPr/>
              </p:nvSpPr>
              <p:spPr>
                <a:xfrm>
                  <a:off x="1451428" y="1669143"/>
                  <a:ext cx="4128951" cy="1127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i="1">
                            <a:latin typeface="Cambria Math" panose="02040503050406030204" pitchFamily="18" charset="0"/>
                            <a:ea typeface="Cambria Math" panose="02040503050406030204" pitchFamily="18" charset="0"/>
                          </a:rPr>
                          <m:t>&lt;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eqArr>
                              <m:eqArrPr>
                                <m:ctrlPr>
                                  <a:rPr lang="es-UY" b="0" i="1" smtClean="0">
                                    <a:latin typeface="Cambria Math" panose="02040503050406030204" pitchFamily="18" charset="0"/>
                                    <a:ea typeface="Cambria Math" panose="02040503050406030204" pitchFamily="18" charset="0"/>
                                  </a:rPr>
                                </m:ctrlPr>
                              </m:eqArr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num>
                                                  <m:den>
                                                    <m:r>
                                                      <a:rPr lang="es-UY" b="0" i="1" smtClean="0">
                                                        <a:latin typeface="Cambria Math" panose="02040503050406030204" pitchFamily="18" charset="0"/>
                                                        <a:ea typeface="Cambria Math" panose="02040503050406030204" pitchFamily="18" charset="0"/>
                                                      </a:rPr>
                                                      <m:t>𝜔</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−1</m:t>
                                        </m:r>
                                      </m:e>
                                    </m:d>
                                  </m:e>
                                  <m:sup>
                                    <m:r>
                                      <a:rPr lang="es-UY" b="0" i="1" smtClean="0">
                                        <a:latin typeface="Cambria Math" panose="02040503050406030204" pitchFamily="18" charset="0"/>
                                        <a:ea typeface="Cambria Math" panose="02040503050406030204" pitchFamily="18" charset="0"/>
                                      </a:rPr>
                                      <m:t>1/2</m:t>
                                    </m:r>
                                  </m:sup>
                                </m:sSup>
                              </m:e>
                              <m:e>
                                <m:r>
                                  <a:rPr lang="es-UY" b="0" i="1" smtClean="0">
                                    <a:latin typeface="Cambria Math" panose="02040503050406030204" pitchFamily="18" charset="0"/>
                                    <a:ea typeface="Cambria Math" panose="02040503050406030204" pitchFamily="18" charset="0"/>
                                  </a:rPr>
                                  <m:t>𝑜𝑛𝑑𝑎</m:t>
                                </m:r>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𝑒𝑣𝑎𝑛𝑒𝑠𝑐𝑒𝑛𝑡𝑒</m:t>
                                </m:r>
                              </m:e>
                            </m:eqArr>
                          </m:e>
                        </m:d>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451428" y="1669143"/>
                  <a:ext cx="4128951" cy="1127873"/>
                </a:xfrm>
                <a:prstGeom prst="rect">
                  <a:avLst/>
                </a:prstGeom>
                <a:blipFill rotWithShape="0">
                  <a:blip r:embed="rId6"/>
                  <a:stretch>
                    <a:fillRect/>
                  </a:stretch>
                </a:blipFill>
              </p:spPr>
              <p:txBody>
                <a:bodyPr/>
                <a:lstStyle/>
                <a:p>
                  <a:r>
                    <a:rPr lang="es-UY">
                      <a:noFill/>
                    </a:rPr>
                    <a:t> </a:t>
                  </a:r>
                </a:p>
              </p:txBody>
            </p:sp>
          </mc:Fallback>
        </mc:AlternateContent>
        <p:sp>
          <p:nvSpPr>
            <p:cNvPr id="14" name="CuadroTexto 13"/>
            <p:cNvSpPr txBox="1"/>
            <p:nvPr/>
          </p:nvSpPr>
          <p:spPr>
            <a:xfrm>
              <a:off x="1108064" y="2045354"/>
              <a:ext cx="343364" cy="369332"/>
            </a:xfrm>
            <a:prstGeom prst="rect">
              <a:avLst/>
            </a:prstGeom>
            <a:noFill/>
          </p:spPr>
          <p:txBody>
            <a:bodyPr wrap="none" rtlCol="0">
              <a:spAutoFit/>
            </a:bodyPr>
            <a:lstStyle/>
            <a:p>
              <a:r>
                <a:rPr lang="es-UY" dirty="0"/>
                <a:t>Si</a:t>
              </a:r>
            </a:p>
          </p:txBody>
        </p:sp>
      </p:grpSp>
      <mc:AlternateContent xmlns:mc="http://schemas.openxmlformats.org/markup-compatibility/2006" xmlns:a14="http://schemas.microsoft.com/office/drawing/2010/main">
        <mc:Choice Requires="a14">
          <p:sp>
            <p:nvSpPr>
              <p:cNvPr id="15" name="CuadroTexto 14"/>
              <p:cNvSpPr txBox="1"/>
              <p:nvPr/>
            </p:nvSpPr>
            <p:spPr>
              <a:xfrm>
                <a:off x="383878" y="2360126"/>
                <a:ext cx="4994444" cy="369332"/>
              </a:xfrm>
              <a:prstGeom prst="rect">
                <a:avLst/>
              </a:prstGeom>
              <a:noFill/>
            </p:spPr>
            <p:txBody>
              <a:bodyPr wrap="none" rtlCol="0">
                <a:spAutoFit/>
              </a:bodyPr>
              <a:lstStyle/>
              <a:p>
                <a14:m>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oMath>
                </a14:m>
                <a:r>
                  <a:rPr lang="es-UY" dirty="0"/>
                  <a:t> es la frecuencia de corte para el modo </a:t>
                </a:r>
                <a14:m>
                  <m:oMath xmlns:m="http://schemas.openxmlformats.org/officeDocument/2006/math">
                    <m:r>
                      <a:rPr lang="es-UY" b="0" i="1" smtClean="0">
                        <a:latin typeface="Cambria Math" panose="02040503050406030204" pitchFamily="18" charset="0"/>
                      </a:rPr>
                      <m:t>𝑚</m:t>
                    </m:r>
                    <m:r>
                      <a:rPr lang="es-UY" b="0" i="1" smtClean="0">
                        <a:latin typeface="Cambria Math" panose="02040503050406030204" pitchFamily="18" charset="0"/>
                      </a:rPr>
                      <m:t>,</m:t>
                    </m:r>
                    <m:r>
                      <a:rPr lang="es-UY" b="0" i="1" smtClean="0">
                        <a:latin typeface="Cambria Math" panose="02040503050406030204" pitchFamily="18" charset="0"/>
                      </a:rPr>
                      <m:t>𝑛</m:t>
                    </m:r>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83878" y="2360126"/>
                <a:ext cx="4994444" cy="369332"/>
              </a:xfrm>
              <a:prstGeom prst="rect">
                <a:avLst/>
              </a:prstGeom>
              <a:blipFill rotWithShape="0">
                <a:blip r:embed="rId7"/>
                <a:stretch>
                  <a:fillRect t="-8197" b="-24590"/>
                </a:stretch>
              </a:blipFill>
            </p:spPr>
            <p:txBody>
              <a:bodyPr/>
              <a:lstStyle/>
              <a:p>
                <a:r>
                  <a:rPr lang="es-UY">
                    <a:noFill/>
                  </a:rPr>
                  <a:t> </a:t>
                </a:r>
              </a:p>
            </p:txBody>
          </p:sp>
        </mc:Fallback>
      </mc:AlternateContent>
      <p:grpSp>
        <p:nvGrpSpPr>
          <p:cNvPr id="29" name="Grupo 28"/>
          <p:cNvGrpSpPr/>
          <p:nvPr/>
        </p:nvGrpSpPr>
        <p:grpSpPr>
          <a:xfrm>
            <a:off x="344912" y="3794292"/>
            <a:ext cx="5601865" cy="1282342"/>
            <a:chOff x="253250" y="3010521"/>
            <a:chExt cx="5601865" cy="1282342"/>
          </a:xfrm>
        </p:grpSpPr>
        <mc:AlternateContent xmlns:mc="http://schemas.openxmlformats.org/markup-compatibility/2006" xmlns:a14="http://schemas.microsoft.com/office/drawing/2010/main">
          <mc:Choice Requires="a14">
            <p:sp>
              <p:nvSpPr>
                <p:cNvPr id="16" name="CuadroTexto 15"/>
                <p:cNvSpPr txBox="1"/>
                <p:nvPr/>
              </p:nvSpPr>
              <p:spPr>
                <a:xfrm>
                  <a:off x="253250" y="3054741"/>
                  <a:ext cx="2279598" cy="438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𝑘</m:t>
                            </m:r>
                          </m:e>
                        </m:ac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𝑥</m:t>
                            </m:r>
                          </m:sub>
                        </m:sSub>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𝑦</m:t>
                            </m:r>
                          </m:sub>
                        </m:sSub>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253250" y="3054741"/>
                  <a:ext cx="2279598" cy="438582"/>
                </a:xfrm>
                <a:prstGeom prst="rect">
                  <a:avLst/>
                </a:prstGeom>
                <a:blipFill rotWithShape="0">
                  <a:blip r:embed="rId8"/>
                  <a:stretch>
                    <a:fillRect r="-3476" b="-1389"/>
                  </a:stretch>
                </a:blipFill>
              </p:spPr>
              <p:txBody>
                <a:bodyPr/>
                <a:lstStyle/>
                <a:p>
                  <a:r>
                    <a:rPr lang="es-UY">
                      <a:noFill/>
                    </a:rPr>
                    <a:t> </a:t>
                  </a:r>
                </a:p>
              </p:txBody>
            </p:sp>
          </mc:Fallback>
        </mc:AlternateContent>
        <p:grpSp>
          <p:nvGrpSpPr>
            <p:cNvPr id="21" name="Grupo 20"/>
            <p:cNvGrpSpPr/>
            <p:nvPr/>
          </p:nvGrpSpPr>
          <p:grpSpPr>
            <a:xfrm>
              <a:off x="2574408" y="3274032"/>
              <a:ext cx="3018971" cy="1018831"/>
              <a:chOff x="5065486" y="3714242"/>
              <a:chExt cx="3018971" cy="1018831"/>
            </a:xfrm>
          </p:grpSpPr>
          <p:sp>
            <p:nvSpPr>
              <p:cNvPr id="22" name="Arco 21"/>
              <p:cNvSpPr/>
              <p:nvPr/>
            </p:nvSpPr>
            <p:spPr>
              <a:xfrm>
                <a:off x="5065486" y="3730171"/>
                <a:ext cx="928914" cy="1002902"/>
              </a:xfrm>
              <a:prstGeom prst="arc">
                <a:avLst>
                  <a:gd name="adj1" fmla="val 19302983"/>
                  <a:gd name="adj2" fmla="val 0"/>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grpSp>
            <p:nvGrpSpPr>
              <p:cNvPr id="23" name="Grupo 22"/>
              <p:cNvGrpSpPr/>
              <p:nvPr/>
            </p:nvGrpSpPr>
            <p:grpSpPr>
              <a:xfrm>
                <a:off x="5529943" y="3714242"/>
                <a:ext cx="2554514" cy="532055"/>
                <a:chOff x="5529943" y="3714242"/>
                <a:chExt cx="2554514" cy="532055"/>
              </a:xfrm>
            </p:grpSpPr>
            <p:cxnSp>
              <p:nvCxnSpPr>
                <p:cNvPr id="24" name="Conector recto de flecha 23"/>
                <p:cNvCxnSpPr/>
                <p:nvPr/>
              </p:nvCxnSpPr>
              <p:spPr>
                <a:xfrm>
                  <a:off x="5529943" y="4223657"/>
                  <a:ext cx="25545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5529943" y="3714242"/>
                  <a:ext cx="733148" cy="493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p:cNvSpPr txBox="1"/>
                    <p:nvPr/>
                  </p:nvSpPr>
                  <p:spPr>
                    <a:xfrm>
                      <a:off x="5994400" y="3876965"/>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5994400" y="3876965"/>
                      <a:ext cx="374141" cy="369332"/>
                    </a:xfrm>
                    <a:prstGeom prst="rect">
                      <a:avLst/>
                    </a:prstGeom>
                    <a:blipFill rotWithShape="0">
                      <a:blip r:embed="rId9"/>
                      <a:stretch>
                        <a:fillRect/>
                      </a:stretch>
                    </a:blipFill>
                  </p:spPr>
                  <p:txBody>
                    <a:bodyPr/>
                    <a:lstStyle/>
                    <a:p>
                      <a:r>
                        <a:rPr lang="es-UY">
                          <a:noFill/>
                        </a:rPr>
                        <a:t> </a:t>
                      </a:r>
                    </a:p>
                  </p:txBody>
                </p:sp>
              </mc:Fallback>
            </mc:AlternateContent>
          </p:grpSp>
        </p:grpSp>
        <mc:AlternateContent xmlns:mc="http://schemas.openxmlformats.org/markup-compatibility/2006" xmlns:a14="http://schemas.microsoft.com/office/drawing/2010/main">
          <mc:Choice Requires="a14">
            <p:sp>
              <p:nvSpPr>
                <p:cNvPr id="27" name="CuadroTexto 26"/>
                <p:cNvSpPr txBox="1"/>
                <p:nvPr/>
              </p:nvSpPr>
              <p:spPr>
                <a:xfrm>
                  <a:off x="5501364" y="3744691"/>
                  <a:ext cx="353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5501364" y="3744691"/>
                  <a:ext cx="353751"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3369595" y="3010521"/>
                  <a:ext cx="370935"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𝑘</m:t>
                            </m:r>
                          </m:e>
                        </m:acc>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3369595" y="3010521"/>
                  <a:ext cx="370935" cy="410305"/>
                </a:xfrm>
                <a:prstGeom prst="rect">
                  <a:avLst/>
                </a:prstGeom>
                <a:blipFill rotWithShape="0">
                  <a:blip r:embed="rId11"/>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30" name="CuadroTexto 29"/>
              <p:cNvSpPr txBox="1"/>
              <p:nvPr/>
            </p:nvSpPr>
            <p:spPr>
              <a:xfrm>
                <a:off x="4889246" y="3349836"/>
                <a:ext cx="19557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m:t>
                      </m:r>
                      <m:r>
                        <a:rPr lang="es-UY" b="0" i="1" smtClean="0">
                          <a:latin typeface="Cambria Math" panose="02040503050406030204" pitchFamily="18" charset="0"/>
                        </a:rPr>
                        <m:t>𝑘</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e>
                      </m:func>
                    </m:oMath>
                  </m:oMathPara>
                </a14:m>
                <a:endParaRPr lang="es-UY"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4889246" y="3349836"/>
                <a:ext cx="1955727" cy="369332"/>
              </a:xfrm>
              <a:prstGeom prst="rect">
                <a:avLst/>
              </a:prstGeom>
              <a:blipFill rotWithShape="0">
                <a:blip r:embed="rId12"/>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7030159" y="3129529"/>
                <a:ext cx="3203056"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e>
                              </m:d>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𝑚𝑛</m:t>
                                                  </m:r>
                                                </m:sub>
                                              </m:sSub>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e>
                      </m:func>
                    </m:oMath>
                  </m:oMathPara>
                </a14:m>
                <a:endParaRPr lang="es-UY"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7030159" y="3129529"/>
                <a:ext cx="3203056" cy="774571"/>
              </a:xfrm>
              <a:prstGeom prst="rect">
                <a:avLst/>
              </a:prstGeom>
              <a:blipFill rotWithShape="0">
                <a:blip r:embed="rId1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7030159" y="4528462"/>
                <a:ext cx="2285369"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r>
                        <a:rPr lang="es-UY" b="0" i="1" smtClean="0">
                          <a:latin typeface="Cambria Math" panose="02040503050406030204" pitchFamily="18" charset="0"/>
                        </a:rPr>
                        <m:t>𝑐</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e>
                      </m:func>
                    </m:oMath>
                  </m:oMathPara>
                </a14:m>
                <a:endParaRPr lang="es-UY"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7030159" y="4528462"/>
                <a:ext cx="2285369" cy="391582"/>
              </a:xfrm>
              <a:prstGeom prst="rect">
                <a:avLst/>
              </a:prstGeom>
              <a:blipFill rotWithShape="0">
                <a:blip r:embed="rId14"/>
                <a:stretch>
                  <a:fillRect b="-9375"/>
                </a:stretch>
              </a:blipFill>
            </p:spPr>
            <p:txBody>
              <a:bodyPr/>
              <a:lstStyle/>
              <a:p>
                <a:r>
                  <a:rPr lang="es-UY">
                    <a:noFill/>
                  </a:rPr>
                  <a:t> </a:t>
                </a:r>
              </a:p>
            </p:txBody>
          </p:sp>
        </mc:Fallback>
      </mc:AlternateContent>
    </p:spTree>
    <p:extLst>
      <p:ext uri="{BB962C8B-B14F-4D97-AF65-F5344CB8AC3E}">
        <p14:creationId xmlns:p14="http://schemas.microsoft.com/office/powerpoint/2010/main" val="41550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2171" y="595086"/>
            <a:ext cx="3419719" cy="369332"/>
          </a:xfrm>
          <a:prstGeom prst="rect">
            <a:avLst/>
          </a:prstGeom>
          <a:noFill/>
        </p:spPr>
        <p:txBody>
          <a:bodyPr wrap="none" rtlCol="0">
            <a:spAutoFit/>
          </a:bodyPr>
          <a:lstStyle/>
          <a:p>
            <a:r>
              <a:rPr lang="es-UY" dirty="0"/>
              <a:t>Notemos que existe el modo (0,0):</a:t>
            </a:r>
          </a:p>
        </p:txBody>
      </p:sp>
      <mc:AlternateContent xmlns:mc="http://schemas.openxmlformats.org/markup-compatibility/2006" xmlns:a14="http://schemas.microsoft.com/office/drawing/2010/main">
        <mc:Choice Requires="a14">
          <p:sp>
            <p:nvSpPr>
              <p:cNvPr id="5" name="CuadroTexto 4"/>
              <p:cNvSpPr txBox="1"/>
              <p:nvPr/>
            </p:nvSpPr>
            <p:spPr>
              <a:xfrm>
                <a:off x="4252686" y="583608"/>
                <a:ext cx="1981376"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𝐴</m:t>
                          </m:r>
                        </m:e>
                        <m:sub>
                          <m:r>
                            <a:rPr lang="es-UY" b="0" i="1" smtClean="0">
                              <a:latin typeface="Cambria Math" panose="02040503050406030204" pitchFamily="18" charset="0"/>
                            </a:rPr>
                            <m:t>00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𝑘𝑧</m:t>
                          </m:r>
                          <m:r>
                            <a:rPr lang="es-UY" b="0" i="1" smtClean="0">
                              <a:latin typeface="Cambria Math" panose="02040503050406030204" pitchFamily="18" charset="0"/>
                            </a:rPr>
                            <m:t>)</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252686" y="583608"/>
                <a:ext cx="1981376" cy="380810"/>
              </a:xfrm>
              <a:prstGeom prst="rect">
                <a:avLst/>
              </a:prstGeom>
              <a:blipFill rotWithShape="0">
                <a:blip r:embed="rId2"/>
                <a:stretch>
                  <a:fillRect/>
                </a:stretch>
              </a:blipFill>
            </p:spPr>
            <p:txBody>
              <a:bodyPr/>
              <a:lstStyle/>
              <a:p>
                <a:r>
                  <a:rPr lang="es-UY">
                    <a:noFill/>
                  </a:rPr>
                  <a:t> </a:t>
                </a:r>
              </a:p>
            </p:txBody>
          </p:sp>
        </mc:Fallback>
      </mc:AlternateContent>
      <p:sp>
        <p:nvSpPr>
          <p:cNvPr id="6" name="CuadroTexto 5"/>
          <p:cNvSpPr txBox="1"/>
          <p:nvPr/>
        </p:nvSpPr>
        <p:spPr>
          <a:xfrm>
            <a:off x="682171" y="1228468"/>
            <a:ext cx="3071675" cy="369332"/>
          </a:xfrm>
          <a:prstGeom prst="rect">
            <a:avLst/>
          </a:prstGeom>
          <a:noFill/>
        </p:spPr>
        <p:txBody>
          <a:bodyPr wrap="none" rtlCol="0">
            <a:spAutoFit/>
          </a:bodyPr>
          <a:lstStyle/>
          <a:p>
            <a:r>
              <a:rPr lang="es-UY" dirty="0"/>
              <a:t>Es el único modo no dispersivo</a:t>
            </a:r>
          </a:p>
        </p:txBody>
      </p:sp>
      <mc:AlternateContent xmlns:mc="http://schemas.openxmlformats.org/markup-compatibility/2006" xmlns:a14="http://schemas.microsoft.com/office/drawing/2010/main">
        <mc:Choice Requires="a14">
          <p:sp>
            <p:nvSpPr>
              <p:cNvPr id="7" name="CuadroTexto 6"/>
              <p:cNvSpPr txBox="1"/>
              <p:nvPr/>
            </p:nvSpPr>
            <p:spPr>
              <a:xfrm>
                <a:off x="682170" y="1861850"/>
                <a:ext cx="9782629" cy="461473"/>
              </a:xfrm>
              <a:prstGeom prst="rect">
                <a:avLst/>
              </a:prstGeom>
              <a:noFill/>
            </p:spPr>
            <p:txBody>
              <a:bodyPr wrap="square" rtlCol="0">
                <a:spAutoFit/>
              </a:bodyPr>
              <a:lstStyle/>
              <a:p>
                <a:r>
                  <a:rPr lang="es-UY" dirty="0"/>
                  <a:t>Sea </a:t>
                </a:r>
                <a14:m>
                  <m:oMath xmlns:m="http://schemas.openxmlformats.org/officeDocument/2006/math">
                    <m:r>
                      <a:rPr lang="es-UY" b="0" i="1" smtClean="0">
                        <a:latin typeface="Cambria Math" panose="02040503050406030204" pitchFamily="18" charset="0"/>
                      </a:rPr>
                      <m:t>𝐿</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max</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r>
                          <a:rPr lang="es-UY" b="0" i="1" smtClean="0">
                            <a:latin typeface="Cambria Math" panose="02040503050406030204" pitchFamily="18" charset="0"/>
                          </a:rPr>
                          <m:t>}</m:t>
                        </m:r>
                      </m:e>
                    </m:func>
                    <m:r>
                      <a:rPr lang="es-UY" b="0" i="1" smtClean="0">
                        <a:latin typeface="Cambria Math" panose="02040503050406030204" pitchFamily="18" charset="0"/>
                      </a:rPr>
                      <m:t>  </m:t>
                    </m:r>
                  </m:oMath>
                </a14:m>
                <a:r>
                  <a:rPr lang="es-UY" dirty="0"/>
                  <a:t> </a:t>
                </a:r>
                <a:r>
                  <a:rPr lang="es-UY" dirty="0">
                    <a:latin typeface="Cambria Math" panose="02040503050406030204" pitchFamily="18" charset="0"/>
                    <a:ea typeface="Cambria Math" panose="02040503050406030204" pitchFamily="18" charset="0"/>
                  </a:rPr>
                  <a:t>⇒ Si </a:t>
                </a:r>
                <a14:m>
                  <m:oMath xmlns:m="http://schemas.openxmlformats.org/officeDocument/2006/math">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&lt;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𝑐</m:t>
                        </m:r>
                        <m:r>
                          <a:rPr lang="es-UY" b="0" i="1" smtClean="0">
                            <a:latin typeface="Cambria Math" panose="02040503050406030204" pitchFamily="18" charset="0"/>
                            <a:ea typeface="Cambria Math" panose="02040503050406030204" pitchFamily="18" charset="0"/>
                          </a:rPr>
                          <m:t>𝜋</m:t>
                        </m:r>
                      </m:num>
                      <m:den>
                        <m:r>
                          <a:rPr lang="es-UY" b="0" i="1" smtClean="0">
                            <a:latin typeface="Cambria Math" panose="02040503050406030204" pitchFamily="18" charset="0"/>
                            <a:ea typeface="Cambria Math" panose="02040503050406030204" pitchFamily="18" charset="0"/>
                          </a:rPr>
                          <m:t>𝐿</m:t>
                        </m:r>
                      </m:den>
                    </m:f>
                  </m:oMath>
                </a14:m>
                <a:r>
                  <a:rPr lang="es-UY" dirty="0"/>
                  <a:t> la onda dentro de la guía es una onda plana no dispersiva</a:t>
                </a:r>
              </a:p>
            </p:txBody>
          </p:sp>
        </mc:Choice>
        <mc:Fallback xmlns="">
          <p:sp>
            <p:nvSpPr>
              <p:cNvPr id="7" name="CuadroTexto 6"/>
              <p:cNvSpPr txBox="1">
                <a:spLocks noRot="1" noChangeAspect="1" noMove="1" noResize="1" noEditPoints="1" noAdjustHandles="1" noChangeArrowheads="1" noChangeShapeType="1" noTextEdit="1"/>
              </p:cNvSpPr>
              <p:nvPr/>
            </p:nvSpPr>
            <p:spPr>
              <a:xfrm>
                <a:off x="682170" y="1861850"/>
                <a:ext cx="9782629" cy="461473"/>
              </a:xfrm>
              <a:prstGeom prst="rect">
                <a:avLst/>
              </a:prstGeom>
              <a:blipFill rotWithShape="0">
                <a:blip r:embed="rId3"/>
                <a:stretch>
                  <a:fillRect l="-561" t="-1316" b="-7895"/>
                </a:stretch>
              </a:blipFill>
            </p:spPr>
            <p:txBody>
              <a:bodyPr/>
              <a:lstStyle/>
              <a:p>
                <a:r>
                  <a:rPr lang="es-UY">
                    <a:noFill/>
                  </a:rPr>
                  <a:t> </a:t>
                </a:r>
              </a:p>
            </p:txBody>
          </p:sp>
        </mc:Fallback>
      </mc:AlternateContent>
      <p:grpSp>
        <p:nvGrpSpPr>
          <p:cNvPr id="9" name="Grupo 8"/>
          <p:cNvGrpSpPr/>
          <p:nvPr/>
        </p:nvGrpSpPr>
        <p:grpSpPr>
          <a:xfrm>
            <a:off x="979714" y="2587373"/>
            <a:ext cx="5828957" cy="3909974"/>
            <a:chOff x="979714" y="2587373"/>
            <a:chExt cx="5828957" cy="3909974"/>
          </a:xfrm>
        </p:grpSpPr>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9524" t="7173" r="40115" b="4801"/>
            <a:stretch/>
          </p:blipFill>
          <p:spPr>
            <a:xfrm>
              <a:off x="979714" y="2741976"/>
              <a:ext cx="5624286" cy="3600768"/>
            </a:xfrm>
            <a:prstGeom prst="rect">
              <a:avLst/>
            </a:prstGeom>
          </p:spPr>
        </p:pic>
        <p:sp>
          <p:nvSpPr>
            <p:cNvPr id="3" name="CuadroTexto 2"/>
            <p:cNvSpPr txBox="1"/>
            <p:nvPr/>
          </p:nvSpPr>
          <p:spPr>
            <a:xfrm>
              <a:off x="2879556" y="2587373"/>
              <a:ext cx="1824602" cy="369332"/>
            </a:xfrm>
            <a:prstGeom prst="rect">
              <a:avLst/>
            </a:prstGeom>
            <a:noFill/>
          </p:spPr>
          <p:txBody>
            <a:bodyPr wrap="none" rtlCol="0">
              <a:spAutoFit/>
            </a:bodyPr>
            <a:lstStyle/>
            <a:p>
              <a:r>
                <a:rPr lang="es-UY" dirty="0"/>
                <a:t>Velocidad de fase</a:t>
              </a:r>
            </a:p>
          </p:txBody>
        </p:sp>
        <mc:AlternateContent xmlns:mc="http://schemas.openxmlformats.org/markup-compatibility/2006" xmlns:a14="http://schemas.microsoft.com/office/drawing/2010/main">
          <mc:Choice Requires="a14">
            <p:sp>
              <p:nvSpPr>
                <p:cNvPr id="8" name="CuadroTexto 7"/>
                <p:cNvSpPr txBox="1"/>
                <p:nvPr/>
              </p:nvSpPr>
              <p:spPr>
                <a:xfrm>
                  <a:off x="6399328" y="6128015"/>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399328" y="6128015"/>
                  <a:ext cx="409343" cy="369332"/>
                </a:xfrm>
                <a:prstGeom prst="rect">
                  <a:avLst/>
                </a:prstGeom>
                <a:blipFill rotWithShape="0">
                  <a:blip r:embed="rId5"/>
                  <a:stretch>
                    <a:fillRect/>
                  </a:stretch>
                </a:blipFill>
              </p:spPr>
              <p:txBody>
                <a:bodyPr/>
                <a:lstStyle/>
                <a:p>
                  <a:r>
                    <a:rPr lang="es-UY">
                      <a:noFill/>
                    </a:rPr>
                    <a:t> </a:t>
                  </a:r>
                </a:p>
              </p:txBody>
            </p:sp>
          </mc:Fallback>
        </mc:AlternateContent>
        <p:grpSp>
          <p:nvGrpSpPr>
            <p:cNvPr id="12" name="Grupo 11"/>
            <p:cNvGrpSpPr/>
            <p:nvPr/>
          </p:nvGrpSpPr>
          <p:grpSpPr>
            <a:xfrm>
              <a:off x="1468705" y="2741976"/>
              <a:ext cx="604076" cy="3755371"/>
              <a:chOff x="1468705" y="2741976"/>
              <a:chExt cx="604076" cy="3755371"/>
            </a:xfrm>
          </p:grpSpPr>
          <p:cxnSp>
            <p:nvCxnSpPr>
              <p:cNvPr id="10" name="Conector recto 9"/>
              <p:cNvCxnSpPr/>
              <p:nvPr/>
            </p:nvCxnSpPr>
            <p:spPr>
              <a:xfrm>
                <a:off x="1770743" y="2741976"/>
                <a:ext cx="0" cy="3386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1468705" y="6128015"/>
                    <a:ext cx="6040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10</m:t>
                              </m:r>
                            </m:sub>
                          </m:sSub>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468705" y="6128015"/>
                    <a:ext cx="604076" cy="369332"/>
                  </a:xfrm>
                  <a:prstGeom prst="rect">
                    <a:avLst/>
                  </a:prstGeom>
                  <a:blipFill rotWithShape="0">
                    <a:blip r:embed="rId6"/>
                    <a:stretch>
                      <a:fillRect/>
                    </a:stretch>
                  </a:blipFill>
                </p:spPr>
                <p:txBody>
                  <a:bodyPr/>
                  <a:lstStyle/>
                  <a:p>
                    <a:r>
                      <a:rPr lang="es-UY">
                        <a:noFill/>
                      </a:rPr>
                      <a:t> </a:t>
                    </a:r>
                  </a:p>
                </p:txBody>
              </p:sp>
            </mc:Fallback>
          </mc:AlternateContent>
        </p:grpSp>
      </p:grpSp>
    </p:spTree>
    <p:extLst>
      <p:ext uri="{BB962C8B-B14F-4D97-AF65-F5344CB8AC3E}">
        <p14:creationId xmlns:p14="http://schemas.microsoft.com/office/powerpoint/2010/main" val="41232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8000" y="522514"/>
            <a:ext cx="3125023" cy="369332"/>
          </a:xfrm>
          <a:prstGeom prst="rect">
            <a:avLst/>
          </a:prstGeom>
          <a:noFill/>
        </p:spPr>
        <p:txBody>
          <a:bodyPr wrap="none" rtlCol="0">
            <a:spAutoFit/>
          </a:bodyPr>
          <a:lstStyle/>
          <a:p>
            <a:r>
              <a:rPr lang="es-UY" dirty="0">
                <a:solidFill>
                  <a:schemeClr val="accent1"/>
                </a:solidFill>
              </a:rPr>
              <a:t>Energía de la onda de gravedad</a:t>
            </a:r>
          </a:p>
        </p:txBody>
      </p:sp>
      <p:sp>
        <p:nvSpPr>
          <p:cNvPr id="5" name="CuadroTexto 4"/>
          <p:cNvSpPr txBox="1"/>
          <p:nvPr/>
        </p:nvSpPr>
        <p:spPr>
          <a:xfrm>
            <a:off x="3807133" y="516898"/>
            <a:ext cx="2051331" cy="369332"/>
          </a:xfrm>
          <a:prstGeom prst="rect">
            <a:avLst/>
          </a:prstGeom>
          <a:noFill/>
        </p:spPr>
        <p:txBody>
          <a:bodyPr wrap="none" rtlCol="0">
            <a:spAutoFit/>
          </a:bodyPr>
          <a:lstStyle/>
          <a:p>
            <a:r>
              <a:rPr lang="es-UY" dirty="0"/>
              <a:t>b) Energía potencial</a:t>
            </a:r>
          </a:p>
        </p:txBody>
      </p:sp>
      <mc:AlternateContent xmlns:mc="http://schemas.openxmlformats.org/markup-compatibility/2006" xmlns:a14="http://schemas.microsoft.com/office/drawing/2010/main">
        <mc:Choice Requires="a14">
          <p:sp>
            <p:nvSpPr>
              <p:cNvPr id="6" name="CuadroTexto 5"/>
              <p:cNvSpPr txBox="1"/>
              <p:nvPr/>
            </p:nvSpPr>
            <p:spPr>
              <a:xfrm>
                <a:off x="5999084" y="4054460"/>
                <a:ext cx="3234347" cy="785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𝜉</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𝑔</m:t>
                          </m:r>
                        </m:den>
                      </m:f>
                      <m:sSub>
                        <m:sSubPr>
                          <m:ctrlPr>
                            <a:rPr lang="es-UY" b="0" i="1" smtClean="0">
                              <a:latin typeface="Cambria Math" panose="02040503050406030204" pitchFamily="18" charset="0"/>
                              <a:ea typeface="Cambria Math" panose="02040503050406030204" pitchFamily="18" charset="0"/>
                            </a:rPr>
                          </m:ctrlPr>
                        </m:sSub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𝜙</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999084" y="4054460"/>
                <a:ext cx="3234347" cy="785793"/>
              </a:xfrm>
              <a:prstGeom prst="rect">
                <a:avLst/>
              </a:prstGeom>
              <a:blipFill rotWithShape="0">
                <a:blip r:embed="rId2"/>
                <a:stretch>
                  <a:fillRect/>
                </a:stretch>
              </a:blipFill>
            </p:spPr>
            <p:txBody>
              <a:bodyPr/>
              <a:lstStyle/>
              <a:p>
                <a:r>
                  <a:rPr lang="es-UY">
                    <a:noFill/>
                  </a:rPr>
                  <a:t> </a:t>
                </a:r>
              </a:p>
            </p:txBody>
          </p:sp>
        </mc:Fallback>
      </mc:AlternateContent>
      <p:sp>
        <p:nvSpPr>
          <p:cNvPr id="7" name="CuadroTexto 6"/>
          <p:cNvSpPr txBox="1"/>
          <p:nvPr/>
        </p:nvSpPr>
        <p:spPr>
          <a:xfrm>
            <a:off x="217649" y="1161142"/>
            <a:ext cx="11684065" cy="1295868"/>
          </a:xfrm>
          <a:prstGeom prst="rect">
            <a:avLst/>
          </a:prstGeom>
          <a:noFill/>
        </p:spPr>
        <p:txBody>
          <a:bodyPr wrap="square" rtlCol="0">
            <a:spAutoFit/>
          </a:bodyPr>
          <a:lstStyle/>
          <a:p>
            <a:pPr>
              <a:lnSpc>
                <a:spcPct val="150000"/>
              </a:lnSpc>
            </a:pPr>
            <a:r>
              <a:rPr lang="es-UY" dirty="0"/>
              <a:t>Como estamos suponiendo el fluido incompresible, no hay energía potencial asociada al trabajo necesario para deformar un elemento de volumen del fluido. La energía potencial en este ejemplo es debida a la energía potencial gravitatoria debido al movimiento de masa en la superficie del fluido.</a:t>
            </a:r>
          </a:p>
        </p:txBody>
      </p:sp>
      <mc:AlternateContent xmlns:mc="http://schemas.openxmlformats.org/markup-compatibility/2006" xmlns:a14="http://schemas.microsoft.com/office/drawing/2010/main">
        <mc:Choice Requires="a14">
          <p:sp>
            <p:nvSpPr>
              <p:cNvPr id="8" name="CuadroTexto 7"/>
              <p:cNvSpPr txBox="1"/>
              <p:nvPr/>
            </p:nvSpPr>
            <p:spPr>
              <a:xfrm>
                <a:off x="217649" y="2751479"/>
                <a:ext cx="11562871" cy="923330"/>
              </a:xfrm>
              <a:prstGeom prst="rect">
                <a:avLst/>
              </a:prstGeom>
              <a:noFill/>
            </p:spPr>
            <p:txBody>
              <a:bodyPr wrap="square" rtlCol="0">
                <a:spAutoFit/>
              </a:bodyPr>
              <a:lstStyle/>
              <a:p>
                <a:pPr>
                  <a:lnSpc>
                    <a:spcPct val="150000"/>
                  </a:lnSpc>
                </a:pPr>
                <a:r>
                  <a:rPr lang="es-UY" dirty="0"/>
                  <a:t>Para un elemento en la superficie del fluido de área </a:t>
                </a:r>
                <a14:m>
                  <m:oMath xmlns:m="http://schemas.openxmlformats.org/officeDocument/2006/math">
                    <m:r>
                      <a:rPr lang="es-UY" b="0" i="1" smtClean="0">
                        <a:latin typeface="Cambria Math" panose="02040503050406030204" pitchFamily="18" charset="0"/>
                      </a:rPr>
                      <m:t>𝑑𝐴</m:t>
                    </m:r>
                  </m:oMath>
                </a14:m>
                <a:r>
                  <a:rPr lang="es-UY" dirty="0"/>
                  <a:t> y altura </a:t>
                </a:r>
                <a14:m>
                  <m:oMath xmlns:m="http://schemas.openxmlformats.org/officeDocument/2006/math">
                    <m:r>
                      <a:rPr lang="es-UY" i="1" smtClean="0">
                        <a:latin typeface="Cambria Math" panose="02040503050406030204" pitchFamily="18" charset="0"/>
                        <a:ea typeface="Cambria Math" panose="02040503050406030204" pitchFamily="18" charset="0"/>
                      </a:rPr>
                      <m:t>𝜉</m:t>
                    </m:r>
                  </m:oMath>
                </a14:m>
                <a:r>
                  <a:rPr lang="es-UY" dirty="0"/>
                  <a:t>, la masa 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𝑑𝐴</m:t>
                    </m:r>
                  </m:oMath>
                </a14:m>
                <a:r>
                  <a:rPr lang="es-UY" dirty="0"/>
                  <a:t>. Para expresar la energía potencial debemos expresar la altura del centro de masa que es</a:t>
                </a:r>
              </a:p>
            </p:txBody>
          </p:sp>
        </mc:Choice>
        <mc:Fallback xmlns="">
          <p:sp>
            <p:nvSpPr>
              <p:cNvPr id="8" name="CuadroTexto 7"/>
              <p:cNvSpPr txBox="1">
                <a:spLocks noRot="1" noChangeAspect="1" noMove="1" noResize="1" noEditPoints="1" noAdjustHandles="1" noChangeArrowheads="1" noChangeShapeType="1" noTextEdit="1"/>
              </p:cNvSpPr>
              <p:nvPr/>
            </p:nvSpPr>
            <p:spPr>
              <a:xfrm>
                <a:off x="217649" y="2751479"/>
                <a:ext cx="11562871" cy="923330"/>
              </a:xfrm>
              <a:prstGeom prst="rect">
                <a:avLst/>
              </a:prstGeom>
              <a:blipFill rotWithShape="0">
                <a:blip r:embed="rId3"/>
                <a:stretch>
                  <a:fillRect l="-474" b="-460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34539" y="3213144"/>
                <a:ext cx="52392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a:latin typeface="Cambria Math" panose="02040503050406030204" pitchFamily="18" charset="0"/>
                            </a:rPr>
                          </m:ctrlPr>
                        </m:fPr>
                        <m:num>
                          <m:r>
                            <a:rPr lang="es-UY">
                              <a:latin typeface="Cambria Math" panose="02040503050406030204" pitchFamily="18" charset="0"/>
                            </a:rPr>
                            <m:t>1</m:t>
                          </m:r>
                        </m:num>
                        <m:den>
                          <m:r>
                            <a:rPr lang="es-UY" i="1">
                              <a:latin typeface="Cambria Math" panose="02040503050406030204" pitchFamily="18" charset="0"/>
                            </a:rPr>
                            <m:t>2</m:t>
                          </m:r>
                        </m:den>
                      </m:f>
                      <m:r>
                        <a:rPr lang="es-UY" i="1">
                          <a:latin typeface="Cambria Math" panose="02040503050406030204" pitchFamily="18" charset="0"/>
                          <a:ea typeface="Cambria Math" panose="02040503050406030204" pitchFamily="18" charset="0"/>
                        </a:rPr>
                        <m:t>𝜉</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334539" y="3213144"/>
                <a:ext cx="523925" cy="61093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827249" y="3969278"/>
                <a:ext cx="4215000"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𝜉</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
                                <a:rPr lang="es-UY" b="0" i="1" smtClean="0">
                                  <a:latin typeface="Cambria Math" panose="02040503050406030204" pitchFamily="18" charset="0"/>
                                  <a:ea typeface="Cambria Math" panose="02040503050406030204" pitchFamily="18" charset="0"/>
                                </a:rPr>
                                <m:t>𝜉</m:t>
                              </m:r>
                            </m:e>
                          </m:d>
                          <m:r>
                            <a:rPr lang="es-UY" b="0" i="1" smtClean="0">
                              <a:latin typeface="Cambria Math" panose="02040503050406030204" pitchFamily="18" charset="0"/>
                              <a:ea typeface="Cambria Math" panose="02040503050406030204" pitchFamily="18" charset="0"/>
                            </a:rPr>
                            <m:t>𝑑𝐴</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2</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𝜉</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827249" y="3969278"/>
                <a:ext cx="4215000" cy="95615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27249" y="5471160"/>
                <a:ext cx="435484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smtClean="0">
                          <a:latin typeface="Cambria Math" panose="02040503050406030204" pitchFamily="18" charset="0"/>
                          <a:ea typeface="Cambria Math" panose="02040503050406030204" pitchFamily="18" charset="0"/>
                        </a:rPr>
                        <m:t>𝜉</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𝑔</m:t>
                          </m:r>
                        </m:den>
                      </m:f>
                      <m:r>
                        <a:rPr lang="es-UY" b="0" i="1" smtClean="0">
                          <a:latin typeface="Cambria Math" panose="02040503050406030204" pitchFamily="18" charset="0"/>
                          <a:ea typeface="Cambria Math" panose="02040503050406030204" pitchFamily="18" charset="0"/>
                        </a:rPr>
                        <m:t>𝐴</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27249" y="5471160"/>
                <a:ext cx="4354847" cy="61529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596501" y="5425440"/>
                <a:ext cx="987642" cy="6613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r>
                            <a:rPr lang="es-UY" b="0" i="1" smtClean="0">
                              <a:latin typeface="Cambria Math" panose="02040503050406030204" pitchFamily="18" charset="0"/>
                            </a:rPr>
                            <m:t>𝐴</m:t>
                          </m:r>
                        </m:num>
                        <m:den>
                          <m:r>
                            <a:rPr lang="es-UY" b="0" i="1" smtClean="0">
                              <a:latin typeface="Cambria Math" panose="02040503050406030204" pitchFamily="18" charset="0"/>
                            </a:rPr>
                            <m:t>𝑔</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596501" y="5425440"/>
                <a:ext cx="987642" cy="661335"/>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606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822960" y="518160"/>
                <a:ext cx="3711593" cy="949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num>
                        <m:den>
                          <m:r>
                            <a:rPr lang="es-UY" i="1">
                              <a:latin typeface="Cambria Math" panose="02040503050406030204" pitchFamily="18" charset="0"/>
                              <a:ea typeface="Cambria Math" panose="02040503050406030204" pitchFamily="18" charset="0"/>
                            </a:rPr>
                            <m:t>2</m:t>
                          </m:r>
                        </m:den>
                      </m:f>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𝐴</m:t>
                          </m:r>
                        </m:sub>
                        <m:sup/>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i="1">
                              <a:latin typeface="Cambria Math" panose="02040503050406030204" pitchFamily="18" charset="0"/>
                              <a:ea typeface="Cambria Math" panose="02040503050406030204" pitchFamily="18" charset="0"/>
                            </a:rPr>
                            <m:t>𝑑𝐴</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22960" y="518160"/>
                <a:ext cx="3711593" cy="949875"/>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42538" y="1813560"/>
                <a:ext cx="10210800" cy="879664"/>
              </a:xfrm>
              <a:prstGeom prst="rect">
                <a:avLst/>
              </a:prstGeom>
              <a:noFill/>
            </p:spPr>
            <p:txBody>
              <a:bodyPr wrap="square" rtlCol="0">
                <a:spAutoFit/>
              </a:bodyPr>
              <a:lstStyle/>
              <a:p>
                <a:pPr>
                  <a:lnSpc>
                    <a:spcPct val="150000"/>
                  </a:lnSpc>
                </a:pPr>
                <a:r>
                  <a:rPr lang="es-UY" dirty="0"/>
                  <a:t>Para ser coherentes con el volumen de integración para la energía cinética, tomamos la superficie de integración como una longitud de onda (</a:t>
                </a:r>
                <a14:m>
                  <m:oMath xmlns:m="http://schemas.openxmlformats.org/officeDocument/2006/math">
                    <m:r>
                      <a:rPr lang="es-UY" i="1">
                        <a:latin typeface="Cambria Math" panose="02040503050406030204" pitchFamily="18" charset="0"/>
                      </a:rPr>
                      <m:t>𝜆</m:t>
                    </m:r>
                  </m:oMath>
                </a14:m>
                <a:r>
                  <a:rPr lang="es-UY" dirty="0"/>
                  <a:t>) en la dirección </a:t>
                </a:r>
                <a14:m>
                  <m:oMath xmlns:m="http://schemas.openxmlformats.org/officeDocument/2006/math">
                    <m:r>
                      <a:rPr lang="es-UY" i="1">
                        <a:latin typeface="Cambria Math" panose="02040503050406030204" pitchFamily="18" charset="0"/>
                      </a:rPr>
                      <m:t>𝑥</m:t>
                    </m:r>
                    <m:r>
                      <a:rPr lang="es-UY" b="0" i="0" smtClean="0">
                        <a:latin typeface="Cambria Math" panose="02040503050406030204" pitchFamily="18" charset="0"/>
                      </a:rPr>
                      <m:t> </m:t>
                    </m:r>
                    <m:r>
                      <m:rPr>
                        <m:sty m:val="p"/>
                      </m:rPr>
                      <a:rPr lang="es-UY" b="0" i="0" smtClean="0">
                        <a:latin typeface="Cambria Math" panose="02040503050406030204" pitchFamily="18" charset="0"/>
                      </a:rPr>
                      <m:t>y</m:t>
                    </m:r>
                  </m:oMath>
                </a14:m>
                <a:r>
                  <a:rPr lang="es-UY" dirty="0"/>
                  <a:t> un ancho </a:t>
                </a:r>
                <a14:m>
                  <m:oMath xmlns:m="http://schemas.openxmlformats.org/officeDocument/2006/math">
                    <m:r>
                      <m:rPr>
                        <m:sty m:val="p"/>
                      </m:rPr>
                      <a:rPr lang="es-UY">
                        <a:latin typeface="Cambria Math" panose="02040503050406030204" pitchFamily="18" charset="0"/>
                      </a:rPr>
                      <m:t>Δ</m:t>
                    </m:r>
                    <m:r>
                      <a:rPr lang="es-UY" i="1">
                        <a:latin typeface="Cambria Math" panose="02040503050406030204" pitchFamily="18" charset="0"/>
                      </a:rPr>
                      <m:t>𝑦</m:t>
                    </m:r>
                  </m:oMath>
                </a14:m>
                <a:r>
                  <a:rPr lang="es-UY" dirty="0"/>
                  <a:t> en la dirección </a:t>
                </a:r>
                <a14:m>
                  <m:oMath xmlns:m="http://schemas.openxmlformats.org/officeDocument/2006/math">
                    <m:r>
                      <a:rPr lang="es-UY" i="1">
                        <a:latin typeface="Cambria Math" panose="02040503050406030204" pitchFamily="18" charset="0"/>
                      </a:rPr>
                      <m:t>𝑦</m:t>
                    </m:r>
                  </m:oMath>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42538" y="1813560"/>
                <a:ext cx="10210800" cy="879664"/>
              </a:xfrm>
              <a:prstGeom prst="rect">
                <a:avLst/>
              </a:prstGeom>
              <a:blipFill rotWithShape="0">
                <a:blip r:embed="rId3"/>
                <a:stretch>
                  <a:fillRect l="-478" b="-972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822960" y="2925453"/>
                <a:ext cx="2145716"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4</m:t>
                          </m:r>
                        </m:den>
                      </m:f>
                      <m:r>
                        <a:rPr lang="es-UY" i="1">
                          <a:latin typeface="Cambria Math" panose="02040503050406030204" pitchFamily="18" charset="0"/>
                          <a:ea typeface="Cambria Math" panose="02040503050406030204" pitchFamily="18" charset="0"/>
                        </a:rPr>
                        <m:t>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𝑎</m:t>
                          </m:r>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822960" y="2925453"/>
                <a:ext cx="2145716" cy="61651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720738" y="2925453"/>
                <a:ext cx="1857560"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i="1">
                              <a:latin typeface="Cambria Math" panose="02040503050406030204" pitchFamily="18" charset="0"/>
                            </a:rPr>
                          </m:ctrlPr>
                        </m:sSupPr>
                        <m:e>
                          <m:r>
                            <a:rPr lang="es-UY" i="1">
                              <a:latin typeface="Cambria Math" panose="02040503050406030204" pitchFamily="18" charset="0"/>
                            </a:rPr>
                            <m:t>𝐴</m:t>
                          </m:r>
                        </m:e>
                        <m:sup>
                          <m:r>
                            <a:rPr lang="es-UY" i="1">
                              <a:latin typeface="Cambria Math" panose="02040503050406030204" pitchFamily="18" charset="0"/>
                            </a:rPr>
                            <m:t>2</m:t>
                          </m:r>
                        </m:sup>
                      </m:sSup>
                    </m:oMath>
                  </m:oMathPara>
                </a14:m>
                <a:endParaRPr lang="es-UY" dirty="0"/>
              </a:p>
            </p:txBody>
          </p:sp>
        </mc:Choice>
        <mc:Fallback xmlns="">
          <p:sp>
            <p:nvSpPr>
              <p:cNvPr id="8" name="Rectángulo 7"/>
              <p:cNvSpPr>
                <a:spLocks noRot="1" noChangeAspect="1" noMove="1" noResize="1" noEditPoints="1" noAdjustHandles="1" noChangeArrowheads="1" noChangeShapeType="1" noTextEdit="1"/>
              </p:cNvSpPr>
              <p:nvPr/>
            </p:nvSpPr>
            <p:spPr>
              <a:xfrm>
                <a:off x="3720738" y="2925453"/>
                <a:ext cx="1857560" cy="61651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330360" y="2925453"/>
                <a:ext cx="961995"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330360" y="2925453"/>
                <a:ext cx="961995" cy="56669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720738" y="3547231"/>
                <a:ext cx="4583434" cy="621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𝑐</m:t>
                          </m:r>
                        </m:sub>
                      </m:sSub>
                      <m:r>
                        <a:rPr lang="es-UY" b="0" i="0"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i="1">
                              <a:latin typeface="Cambria Math" panose="02040503050406030204" pitchFamily="18" charset="0"/>
                            </a:rPr>
                            <m:t>4</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𝐸</m:t>
                          </m:r>
                        </m:e>
                        <m:sub>
                          <m:r>
                            <a:rPr lang="es-UY" b="0" i="1" smtClean="0">
                              <a:latin typeface="Cambria Math" panose="02040503050406030204" pitchFamily="18" charset="0"/>
                            </a:rPr>
                            <m:t>𝑝</m:t>
                          </m:r>
                        </m:sub>
                      </m:sSub>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3720738" y="3547231"/>
                <a:ext cx="4583434" cy="621389"/>
              </a:xfrm>
              <a:prstGeom prst="rect">
                <a:avLst/>
              </a:prstGeom>
              <a:blipFill rotWithShape="0">
                <a:blip r:embed="rId7"/>
                <a:stretch>
                  <a:fillRect/>
                </a:stretch>
              </a:blipFill>
            </p:spPr>
            <p:txBody>
              <a:bodyPr/>
              <a:lstStyle/>
              <a:p>
                <a:r>
                  <a:rPr lang="es-UY">
                    <a:noFill/>
                  </a:rPr>
                  <a:t> </a:t>
                </a:r>
              </a:p>
            </p:txBody>
          </p:sp>
        </mc:Fallback>
      </mc:AlternateContent>
      <p:grpSp>
        <p:nvGrpSpPr>
          <p:cNvPr id="2" name="Grupo 1"/>
          <p:cNvGrpSpPr/>
          <p:nvPr/>
        </p:nvGrpSpPr>
        <p:grpSpPr>
          <a:xfrm>
            <a:off x="5428341" y="4049486"/>
            <a:ext cx="1156599" cy="848663"/>
            <a:chOff x="5428341" y="4049486"/>
            <a:chExt cx="1156599" cy="848663"/>
          </a:xfrm>
        </p:grpSpPr>
        <p:cxnSp>
          <p:nvCxnSpPr>
            <p:cNvPr id="12" name="Conector recto de flecha 11"/>
            <p:cNvCxnSpPr/>
            <p:nvPr/>
          </p:nvCxnSpPr>
          <p:spPr>
            <a:xfrm flipV="1">
              <a:off x="6012455" y="4049486"/>
              <a:ext cx="317905" cy="39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5428341" y="4470403"/>
                  <a:ext cx="115659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𝑔𝑘</m:t>
                            </m:r>
                          </m:e>
                        </m:rad>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428341" y="4470403"/>
                  <a:ext cx="1156599" cy="427746"/>
                </a:xfrm>
                <a:prstGeom prst="rect">
                  <a:avLst/>
                </a:prstGeom>
                <a:blipFill rotWithShape="0">
                  <a:blip r:embed="rId8"/>
                  <a:stretch>
                    <a:fillRect b="-845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4" name="CuadroTexto 13"/>
              <p:cNvSpPr txBox="1"/>
              <p:nvPr/>
            </p:nvSpPr>
            <p:spPr>
              <a:xfrm>
                <a:off x="972456" y="5022627"/>
                <a:ext cx="310386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𝐸</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𝐸</m:t>
                          </m:r>
                        </m:e>
                        <m:sub>
                          <m:r>
                            <a:rPr lang="es-UY" b="0" i="1" smtClean="0">
                              <a:latin typeface="Cambria Math" panose="02040503050406030204" pitchFamily="18" charset="0"/>
                              <a:ea typeface="Cambria Math" panose="02040503050406030204" pitchFamily="18" charset="0"/>
                            </a:rPr>
                            <m:t>𝑝</m:t>
                          </m:r>
                        </m:sub>
                      </m:sSub>
                      <m:r>
                        <a:rPr lang="es-UY" b="0" i="1" smtClean="0">
                          <a:latin typeface="Cambria Math" panose="02040503050406030204" pitchFamily="18" charset="0"/>
                          <a:ea typeface="Cambria Math" panose="02040503050406030204" pitchFamily="18" charset="0"/>
                        </a:rPr>
                        <m:t>=</m:t>
                      </m:r>
                      <m:r>
                        <m:rPr>
                          <m:sty m:val="p"/>
                        </m:rPr>
                        <a:rPr lang="es-UY">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b="0" i="1" smtClean="0">
                              <a:latin typeface="Cambria Math" panose="02040503050406030204" pitchFamily="18" charset="0"/>
                            </a:rPr>
                            <m:t>2</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972456" y="5022627"/>
                <a:ext cx="3103862" cy="616515"/>
              </a:xfrm>
              <a:prstGeom prst="rect">
                <a:avLst/>
              </a:prstGeom>
              <a:blipFill rotWithShape="0">
                <a:blip r:embed="rId9"/>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6815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2515" y="391886"/>
            <a:ext cx="3944734" cy="369332"/>
          </a:xfrm>
          <a:prstGeom prst="rect">
            <a:avLst/>
          </a:prstGeom>
          <a:noFill/>
        </p:spPr>
        <p:txBody>
          <a:bodyPr wrap="none" rtlCol="0">
            <a:spAutoFit/>
          </a:bodyPr>
          <a:lstStyle/>
          <a:p>
            <a:r>
              <a:rPr lang="es-UY" dirty="0"/>
              <a:t>¿A qué velocidad se propaga la energía?</a:t>
            </a:r>
          </a:p>
        </p:txBody>
      </p:sp>
      <p:sp>
        <p:nvSpPr>
          <p:cNvPr id="5" name="Cubo 4"/>
          <p:cNvSpPr/>
          <p:nvPr/>
        </p:nvSpPr>
        <p:spPr>
          <a:xfrm rot="16200000">
            <a:off x="870131" y="986968"/>
            <a:ext cx="1654628" cy="19449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Paralelogramo 8"/>
          <p:cNvSpPr/>
          <p:nvPr/>
        </p:nvSpPr>
        <p:spPr>
          <a:xfrm rot="5400000">
            <a:off x="1624873" y="1735068"/>
            <a:ext cx="1654630" cy="406400"/>
          </a:xfrm>
          <a:prstGeom prst="parallelogram">
            <a:avLst>
              <a:gd name="adj" fmla="val 106355"/>
            </a:avLst>
          </a:prstGeom>
          <a:solidFill>
            <a:schemeClr val="accent4">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13" name="Grupo 12"/>
          <p:cNvGrpSpPr/>
          <p:nvPr/>
        </p:nvGrpSpPr>
        <p:grpSpPr>
          <a:xfrm>
            <a:off x="725714" y="1125469"/>
            <a:ext cx="671200" cy="1654630"/>
            <a:chOff x="3715657" y="1509488"/>
            <a:chExt cx="671200" cy="1654630"/>
          </a:xfrm>
        </p:grpSpPr>
        <p:sp>
          <p:nvSpPr>
            <p:cNvPr id="8" name="Paralelogramo 7"/>
            <p:cNvSpPr/>
            <p:nvPr/>
          </p:nvSpPr>
          <p:spPr>
            <a:xfrm rot="5400000">
              <a:off x="3091542" y="2133603"/>
              <a:ext cx="1654630" cy="406400"/>
            </a:xfrm>
            <a:prstGeom prst="parallelogram">
              <a:avLst>
                <a:gd name="adj" fmla="val 106355"/>
              </a:avLst>
            </a:prstGeom>
            <a:solidFill>
              <a:schemeClr val="accent4">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1" name="Conector recto de flecha 10"/>
            <p:cNvCxnSpPr/>
            <p:nvPr/>
          </p:nvCxnSpPr>
          <p:spPr>
            <a:xfrm>
              <a:off x="3918857" y="2235200"/>
              <a:ext cx="468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1162914" y="2780099"/>
            <a:ext cx="1507714" cy="383849"/>
            <a:chOff x="3586800" y="3178633"/>
            <a:chExt cx="1507714" cy="383849"/>
          </a:xfrm>
        </p:grpSpPr>
        <p:cxnSp>
          <p:nvCxnSpPr>
            <p:cNvPr id="15" name="Conector recto de flecha 14"/>
            <p:cNvCxnSpPr/>
            <p:nvPr/>
          </p:nvCxnSpPr>
          <p:spPr>
            <a:xfrm>
              <a:off x="3586800" y="3178633"/>
              <a:ext cx="150771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uadroTexto 15"/>
                <p:cNvSpPr txBox="1"/>
                <p:nvPr/>
              </p:nvSpPr>
              <p:spPr>
                <a:xfrm>
                  <a:off x="4118801" y="3193150"/>
                  <a:ext cx="6737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r>
                          <a:rPr lang="es-UY" b="0" i="1" smtClean="0">
                            <a:latin typeface="Cambria Math" panose="02040503050406030204" pitchFamily="18" charset="0"/>
                          </a:rPr>
                          <m:t>𝑑𝑡</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118801" y="3193150"/>
                  <a:ext cx="673774" cy="369332"/>
                </a:xfrm>
                <a:prstGeom prst="rect">
                  <a:avLst/>
                </a:prstGeom>
                <a:blipFill rotWithShape="0">
                  <a:blip r:embed="rId2"/>
                  <a:stretch>
                    <a:fillRect/>
                  </a:stretch>
                </a:blipFill>
              </p:spPr>
              <p:txBody>
                <a:bodyPr/>
                <a:lstStyle/>
                <a:p>
                  <a:r>
                    <a:rPr lang="es-UY">
                      <a:noFill/>
                    </a:rPr>
                    <a:t> </a:t>
                  </a:r>
                </a:p>
              </p:txBody>
            </p:sp>
          </mc:Fallback>
        </mc:AlternateContent>
      </p:grpSp>
      <p:sp>
        <p:nvSpPr>
          <p:cNvPr id="19" name="CuadroTexto 18"/>
          <p:cNvSpPr txBox="1"/>
          <p:nvPr/>
        </p:nvSpPr>
        <p:spPr>
          <a:xfrm>
            <a:off x="3251200" y="1202226"/>
            <a:ext cx="3771802" cy="369332"/>
          </a:xfrm>
          <a:prstGeom prst="rect">
            <a:avLst/>
          </a:prstGeom>
          <a:noFill/>
        </p:spPr>
        <p:txBody>
          <a:bodyPr wrap="none" rtlCol="0">
            <a:spAutoFit/>
          </a:bodyPr>
          <a:lstStyle/>
          <a:p>
            <a:r>
              <a:rPr lang="es-UY" dirty="0"/>
              <a:t>La densidad volumétrica de energía es</a:t>
            </a:r>
          </a:p>
        </p:txBody>
      </p:sp>
      <mc:AlternateContent xmlns:mc="http://schemas.openxmlformats.org/markup-compatibility/2006" xmlns:a14="http://schemas.microsoft.com/office/drawing/2010/main">
        <mc:Choice Requires="a14">
          <p:sp>
            <p:nvSpPr>
              <p:cNvPr id="20" name="CuadroTexto 19"/>
              <p:cNvSpPr txBox="1"/>
              <p:nvPr/>
            </p:nvSpPr>
            <p:spPr>
              <a:xfrm>
                <a:off x="6976461" y="1110953"/>
                <a:ext cx="2335126" cy="665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𝑒</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𝑑𝐸</m:t>
                          </m:r>
                        </m:num>
                        <m:den>
                          <m:r>
                            <a:rPr lang="es-UY" b="0" i="1" smtClean="0">
                              <a:latin typeface="Cambria Math" panose="02040503050406030204" pitchFamily="18" charset="0"/>
                            </a:rPr>
                            <m:t>𝑑𝑉</m:t>
                          </m:r>
                        </m:den>
                      </m:f>
                      <m:r>
                        <a:rPr lang="es-UY" b="0" i="0" smtClean="0">
                          <a:latin typeface="Cambria Math" panose="02040503050406030204" pitchFamily="18" charset="0"/>
                        </a:rPr>
                        <m:t>=</m:t>
                      </m:r>
                      <m:f>
                        <m:fPr>
                          <m:ctrlPr>
                            <a:rPr lang="es-UY" b="0" i="1" smtClean="0">
                              <a:latin typeface="Cambria Math" panose="02040503050406030204" pitchFamily="18" charset="0"/>
                            </a:rPr>
                          </m:ctrlPr>
                        </m:fPr>
                        <m:num>
                          <m:r>
                            <m:rPr>
                              <m:sty m:val="p"/>
                            </m:rPr>
                            <a:rPr lang="es-UY" b="0" i="0" smtClean="0">
                              <a:latin typeface="Cambria Math" panose="02040503050406030204" pitchFamily="18" charset="0"/>
                            </a:rPr>
                            <m:t>Δ</m:t>
                          </m:r>
                          <m:r>
                            <a:rPr lang="es-UY" b="0" i="1" smtClean="0">
                              <a:latin typeface="Cambria Math" panose="02040503050406030204" pitchFamily="18" charset="0"/>
                            </a:rPr>
                            <m:t>𝐸</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𝐴𝑐</m:t>
                              </m:r>
                            </m:e>
                            <m:sub>
                              <m:r>
                                <a:rPr lang="es-UY" b="0" i="1" smtClean="0">
                                  <a:latin typeface="Cambria Math" panose="02040503050406030204" pitchFamily="18" charset="0"/>
                                </a:rPr>
                                <m:t>𝑒</m:t>
                              </m:r>
                            </m:sub>
                          </m:sSub>
                          <m:r>
                            <a:rPr lang="es-UY" b="0" i="1" smtClean="0">
                              <a:latin typeface="Cambria Math" panose="02040503050406030204" pitchFamily="18" charset="0"/>
                            </a:rPr>
                            <m:t>𝑑𝑡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𝐼</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den>
                      </m:f>
                    </m:oMath>
                  </m:oMathPara>
                </a14:m>
                <a:endParaRPr lang="es-UY" i="1"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6976461" y="1110953"/>
                <a:ext cx="2335126" cy="665054"/>
              </a:xfrm>
              <a:prstGeom prst="rect">
                <a:avLst/>
              </a:prstGeom>
              <a:blipFill rotWithShape="0">
                <a:blip r:embed="rId3"/>
                <a:stretch>
                  <a:fillRect/>
                </a:stretch>
              </a:blipFill>
            </p:spPr>
            <p:txBody>
              <a:bodyPr/>
              <a:lstStyle/>
              <a:p>
                <a:r>
                  <a:rPr lang="es-UY">
                    <a:noFill/>
                  </a:rPr>
                  <a:t> </a:t>
                </a:r>
              </a:p>
            </p:txBody>
          </p:sp>
        </mc:Fallback>
      </mc:AlternateContent>
      <p:sp>
        <p:nvSpPr>
          <p:cNvPr id="21" name="CuadroTexto 20"/>
          <p:cNvSpPr txBox="1"/>
          <p:nvPr/>
        </p:nvSpPr>
        <p:spPr>
          <a:xfrm>
            <a:off x="3251200" y="2125742"/>
            <a:ext cx="4056175" cy="369332"/>
          </a:xfrm>
          <a:prstGeom prst="rect">
            <a:avLst/>
          </a:prstGeom>
          <a:noFill/>
        </p:spPr>
        <p:txBody>
          <a:bodyPr wrap="none" rtlCol="0">
            <a:spAutoFit/>
          </a:bodyPr>
          <a:lstStyle/>
          <a:p>
            <a:r>
              <a:rPr lang="es-UY" dirty="0"/>
              <a:t>Tomando promedio temporal obtenemos</a:t>
            </a:r>
          </a:p>
        </p:txBody>
      </p:sp>
      <mc:AlternateContent xmlns:mc="http://schemas.openxmlformats.org/markup-compatibility/2006" xmlns:a14="http://schemas.microsoft.com/office/drawing/2010/main">
        <mc:Choice Requires="a14">
          <p:sp>
            <p:nvSpPr>
              <p:cNvPr id="22" name="CuadroTexto 21"/>
              <p:cNvSpPr txBox="1"/>
              <p:nvPr/>
            </p:nvSpPr>
            <p:spPr>
              <a:xfrm>
                <a:off x="7498366" y="2125742"/>
                <a:ext cx="12913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7498366" y="2125742"/>
                <a:ext cx="1291315" cy="369332"/>
              </a:xfrm>
              <a:prstGeom prst="rect">
                <a:avLst/>
              </a:prstGeom>
              <a:blipFill rotWithShape="0">
                <a:blip r:embed="rId4"/>
                <a:stretch>
                  <a:fillRect/>
                </a:stretch>
              </a:blipFill>
            </p:spPr>
            <p:txBody>
              <a:bodyPr/>
              <a:lstStyle/>
              <a:p>
                <a:r>
                  <a:rPr lang="es-UY">
                    <a:noFill/>
                  </a:rPr>
                  <a:t> </a:t>
                </a:r>
              </a:p>
            </p:txBody>
          </p:sp>
        </mc:Fallback>
      </mc:AlternateContent>
      <p:sp>
        <p:nvSpPr>
          <p:cNvPr id="2" name="CuadroTexto 1"/>
          <p:cNvSpPr txBox="1"/>
          <p:nvPr/>
        </p:nvSpPr>
        <p:spPr>
          <a:xfrm>
            <a:off x="4467249" y="391886"/>
            <a:ext cx="3707553" cy="369332"/>
          </a:xfrm>
          <a:prstGeom prst="rect">
            <a:avLst/>
          </a:prstGeom>
          <a:noFill/>
        </p:spPr>
        <p:txBody>
          <a:bodyPr wrap="none" rtlCol="0">
            <a:spAutoFit/>
          </a:bodyPr>
          <a:lstStyle/>
          <a:p>
            <a:r>
              <a:rPr lang="es-UY" dirty="0"/>
              <a:t>En forma genérica podemos plantear:</a:t>
            </a:r>
          </a:p>
        </p:txBody>
      </p:sp>
      <p:sp>
        <p:nvSpPr>
          <p:cNvPr id="3" name="CuadroTexto 2"/>
          <p:cNvSpPr txBox="1"/>
          <p:nvPr/>
        </p:nvSpPr>
        <p:spPr>
          <a:xfrm>
            <a:off x="3367314" y="2979282"/>
            <a:ext cx="1353447" cy="369332"/>
          </a:xfrm>
          <a:prstGeom prst="rect">
            <a:avLst/>
          </a:prstGeom>
          <a:noFill/>
        </p:spPr>
        <p:txBody>
          <a:bodyPr wrap="none" rtlCol="0">
            <a:spAutoFit/>
          </a:bodyPr>
          <a:lstStyle/>
          <a:p>
            <a:r>
              <a:rPr lang="es-UY" dirty="0"/>
              <a:t>Finalmente: </a:t>
            </a:r>
          </a:p>
        </p:txBody>
      </p:sp>
      <mc:AlternateContent xmlns:mc="http://schemas.openxmlformats.org/markup-compatibility/2006" xmlns:a14="http://schemas.microsoft.com/office/drawing/2010/main">
        <mc:Choice Requires="a14">
          <p:sp>
            <p:nvSpPr>
              <p:cNvPr id="6" name="CuadroTexto 5"/>
              <p:cNvSpPr txBox="1"/>
              <p:nvPr/>
            </p:nvSpPr>
            <p:spPr>
              <a:xfrm>
                <a:off x="4622152" y="2794615"/>
                <a:ext cx="1029897" cy="666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num>
                        <m:den>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22152" y="2794615"/>
                <a:ext cx="1029897" cy="666144"/>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88162" y="4036363"/>
                <a:ext cx="7401578" cy="369332"/>
              </a:xfrm>
              <a:prstGeom prst="rect">
                <a:avLst/>
              </a:prstGeom>
              <a:noFill/>
            </p:spPr>
            <p:txBody>
              <a:bodyPr wrap="none" rtlCol="0">
                <a:spAutoFit/>
              </a:bodyPr>
              <a:lstStyle/>
              <a:p>
                <a:r>
                  <a:rPr lang="es-UY" dirty="0"/>
                  <a:t>Para el caso que estamos considerando, la onda se propaga en la dirección </a:t>
                </a:r>
                <a14:m>
                  <m:oMath xmlns:m="http://schemas.openxmlformats.org/officeDocument/2006/math">
                    <m:r>
                      <a:rPr lang="es-UY" b="0" i="1" smtClean="0">
                        <a:latin typeface="Cambria Math" panose="02040503050406030204" pitchFamily="18" charset="0"/>
                      </a:rPr>
                      <m:t>𝑥</m:t>
                    </m:r>
                  </m:oMath>
                </a14:m>
                <a:r>
                  <a:rPr lang="es-UY"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288162" y="4036363"/>
                <a:ext cx="7401578" cy="369332"/>
              </a:xfrm>
              <a:prstGeom prst="rect">
                <a:avLst/>
              </a:prstGeom>
              <a:blipFill rotWithShape="0">
                <a:blip r:embed="rId6"/>
                <a:stretch>
                  <a:fillRect l="-659"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1132114" y="4949371"/>
                <a:ext cx="8280087" cy="927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𝑃</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𝑢</m:t>
                              </m:r>
                            </m:e>
                            <m:sub>
                              <m:r>
                                <a:rPr lang="es-UY" b="0" i="1" smtClean="0">
                                  <a:latin typeface="Cambria Math" panose="02040503050406030204" pitchFamily="18" charset="0"/>
                                </a:rPr>
                                <m:t>𝑥</m:t>
                              </m:r>
                            </m:sub>
                          </m:sSub>
                          <m:r>
                            <a:rPr lang="es-UY" b="0" i="1" smtClean="0">
                              <a:latin typeface="Cambria Math" panose="02040503050406030204" pitchFamily="18" charset="0"/>
                            </a:rPr>
                            <m:t>𝑑𝑡</m:t>
                          </m:r>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𝑔𝑧</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𝜕𝜙</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f>
                            <m:fPr>
                              <m:ctrlPr>
                                <a:rPr lang="es-UY" b="0" i="1" smtClean="0">
                                  <a:latin typeface="Cambria Math" panose="02040503050406030204" pitchFamily="18" charset="0"/>
                                </a:rPr>
                              </m:ctrlPr>
                            </m:fPr>
                            <m:num>
                              <m:r>
                                <a:rPr lang="es-UY" b="0" i="1" smtClean="0">
                                  <a:latin typeface="Cambria Math" panose="02040503050406030204" pitchFamily="18" charset="0"/>
                                </a:rPr>
                                <m:t>𝜕𝜙</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𝑑𝑡</m:t>
                          </m:r>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𝑇</m:t>
                          </m:r>
                        </m:den>
                      </m:f>
                      <m:r>
                        <a:rPr lang="es-UY" b="0" i="1" smtClean="0">
                          <a:latin typeface="Cambria Math" panose="02040503050406030204" pitchFamily="18" charset="0"/>
                        </a:rPr>
                        <m:t> </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𝑇</m:t>
                          </m:r>
                        </m:sup>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𝑔𝑧</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𝜕𝜙</m:t>
                                  </m:r>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f>
                            <m:fPr>
                              <m:ctrlPr>
                                <a:rPr lang="es-UY" b="0" i="1" smtClean="0">
                                  <a:latin typeface="Cambria Math" panose="02040503050406030204" pitchFamily="18" charset="0"/>
                                </a:rPr>
                              </m:ctrlPr>
                            </m:fPr>
                            <m:num>
                              <m:r>
                                <a:rPr lang="es-UY" b="0" i="1" smtClean="0">
                                  <a:latin typeface="Cambria Math" panose="02040503050406030204" pitchFamily="18" charset="0"/>
                                </a:rPr>
                                <m:t>𝜕𝜙</m:t>
                              </m:r>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𝑑𝑡</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132114" y="4949371"/>
                <a:ext cx="8280087" cy="927242"/>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8318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9" grpId="0"/>
      <p:bldP spid="20" grpId="0"/>
      <p:bldP spid="21" grpId="0"/>
      <p:bldP spid="22" grpId="0"/>
      <p:bldP spid="2" grpId="0"/>
      <p:bldP spid="3"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95086" y="595086"/>
                <a:ext cx="8705588" cy="927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𝑇</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𝑇</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𝑘𝐴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𝑘𝑧</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𝑔𝑧</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den>
                              </m:f>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𝑑𝑡</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𝑇</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𝑇</m:t>
                          </m:r>
                        </m:sup>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𝑘</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𝑘𝑧</m:t>
                              </m:r>
                            </m:sup>
                          </m:sSup>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sin</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r>
                                <a:rPr lang="es-UY" b="0" i="1" smtClean="0">
                                  <a:latin typeface="Cambria Math" panose="02040503050406030204" pitchFamily="18" charset="0"/>
                                  <a:ea typeface="Cambria Math" panose="02040503050406030204" pitchFamily="18" charset="0"/>
                                </a:rPr>
                                <m:t>)</m:t>
                              </m:r>
                            </m:e>
                          </m:func>
                          <m:r>
                            <a:rPr lang="es-UY" b="0" i="1" smtClean="0">
                              <a:latin typeface="Cambria Math" panose="02040503050406030204" pitchFamily="18" charset="0"/>
                              <a:ea typeface="Cambria Math" panose="02040503050406030204" pitchFamily="18" charset="0"/>
                            </a:rPr>
                            <m:t>𝑑𝑡</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95086" y="595086"/>
                <a:ext cx="8705588" cy="927242"/>
              </a:xfrm>
              <a:prstGeom prst="rect">
                <a:avLst/>
              </a:prstGeom>
              <a:blipFill rotWithShape="0">
                <a:blip r:embed="rId2"/>
                <a:stretch>
                  <a:fillRect/>
                </a:stretch>
              </a:blipFill>
            </p:spPr>
            <p:txBody>
              <a:bodyPr/>
              <a:lstStyle/>
              <a:p>
                <a:r>
                  <a:rPr lang="es-UY">
                    <a:noFill/>
                  </a:rPr>
                  <a:t> </a:t>
                </a:r>
              </a:p>
            </p:txBody>
          </p:sp>
        </mc:Fallback>
      </mc:AlternateContent>
      <p:sp>
        <p:nvSpPr>
          <p:cNvPr id="5" name="Cerrar llave 4"/>
          <p:cNvSpPr/>
          <p:nvPr/>
        </p:nvSpPr>
        <p:spPr>
          <a:xfrm rot="5400000">
            <a:off x="3330191" y="-443522"/>
            <a:ext cx="378208" cy="39342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6" name="Cerrar llave 5"/>
          <p:cNvSpPr/>
          <p:nvPr/>
        </p:nvSpPr>
        <p:spPr>
          <a:xfrm rot="5400000">
            <a:off x="7264402" y="-444777"/>
            <a:ext cx="378208" cy="39342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217770" y="1865037"/>
                <a:ext cx="603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=0</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217770" y="1865037"/>
                <a:ext cx="603050"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527483" y="1744235"/>
                <a:ext cx="1852045"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27483" y="1744235"/>
                <a:ext cx="1852045" cy="61093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42610" y="2786743"/>
                <a:ext cx="2876685" cy="621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42610" y="2786743"/>
                <a:ext cx="2876685" cy="621389"/>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688114" y="2634746"/>
                <a:ext cx="3307957" cy="925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𝑑𝑧</m:t>
                          </m:r>
                        </m:e>
                      </m:nary>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0</m:t>
                          </m:r>
                        </m:sup>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r>
                            <a:rPr lang="es-UY" b="0" i="1" smtClean="0">
                              <a:latin typeface="Cambria Math" panose="02040503050406030204" pitchFamily="18" charset="0"/>
                            </a:rPr>
                            <m:t>𝑑𝑧</m:t>
                          </m:r>
                        </m:e>
                      </m:nary>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𝑒</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𝐸</m:t>
                          </m:r>
                        </m:num>
                        <m:den>
                          <m:r>
                            <m:rPr>
                              <m:sty m:val="p"/>
                            </m:rPr>
                            <a:rPr lang="es-UY" b="0" i="0" smtClean="0">
                              <a:latin typeface="Cambria Math" panose="02040503050406030204" pitchFamily="18" charset="0"/>
                            </a:rPr>
                            <m:t>Δ</m:t>
                          </m:r>
                          <m:r>
                            <m:rPr>
                              <m:sty m:val="p"/>
                            </m:rPr>
                            <a:rPr lang="es-UY" b="0" i="1" smtClean="0">
                              <a:latin typeface="Cambria Math" panose="02040503050406030204" pitchFamily="18" charset="0"/>
                            </a:rPr>
                            <m:t>y</m:t>
                          </m:r>
                          <m:r>
                            <a:rPr lang="es-UY" b="0" i="1" smtClean="0">
                              <a:latin typeface="Cambria Math" panose="02040503050406030204" pitchFamily="18" charset="0"/>
                            </a:rPr>
                            <m:t>𝜆</m:t>
                          </m:r>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88114" y="2634746"/>
                <a:ext cx="3307957" cy="92538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5086" y="4085484"/>
                <a:ext cx="9017725" cy="1019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𝑒</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𝐸</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0</m:t>
                          </m:r>
                        </m:sup>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𝑑𝑧</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m:rPr>
                              <m:sty m:val="p"/>
                            </m:rPr>
                            <a:rPr lang="es-UY" b="0" i="0" smtClean="0">
                              <a:latin typeface="Cambria Math" panose="02040503050406030204" pitchFamily="18" charset="0"/>
                              <a:ea typeface="Cambria Math" panose="02040503050406030204" pitchFamily="18" charset="0"/>
                            </a:rPr>
                            <m:t>Δ</m:t>
                          </m:r>
                          <m:r>
                            <a:rPr lang="es-UY" b="0" i="1" smtClean="0">
                              <a:latin typeface="Cambria Math" panose="02040503050406030204" pitchFamily="18" charset="0"/>
                              <a:ea typeface="Cambria Math" panose="02040503050406030204" pitchFamily="18" charset="0"/>
                            </a:rPr>
                            <m:t>𝑦</m:t>
                          </m:r>
                          <m:r>
                            <a:rPr lang="es-UY" b="0" i="1" smtClean="0">
                              <a:latin typeface="Cambria Math" panose="02040503050406030204" pitchFamily="18" charset="0"/>
                              <a:ea typeface="Cambria Math" panose="02040503050406030204" pitchFamily="18" charset="0"/>
                            </a:rPr>
                            <m:t>𝜆</m:t>
                          </m:r>
                        </m:num>
                        <m:den>
                          <m:r>
                            <m:rPr>
                              <m:sty m:val="p"/>
                            </m:rPr>
                            <a:rPr lang="es-UY" smtClean="0">
                              <a:latin typeface="Cambria Math" panose="02040503050406030204" pitchFamily="18" charset="0"/>
                            </a:rPr>
                            <m:t>Δ</m:t>
                          </m:r>
                          <m:r>
                            <a:rPr lang="es-UY" i="1">
                              <a:latin typeface="Cambria Math" panose="02040503050406030204" pitchFamily="18" charset="0"/>
                            </a:rPr>
                            <m:t>𝑦</m:t>
                          </m:r>
                          <m:f>
                            <m:fPr>
                              <m:ctrlPr>
                                <a:rPr lang="es-UY" i="1">
                                  <a:latin typeface="Cambria Math" panose="02040503050406030204" pitchFamily="18" charset="0"/>
                                </a:rPr>
                              </m:ctrlPr>
                            </m:fPr>
                            <m:num>
                              <m:r>
                                <a:rPr lang="es-UY" i="1">
                                  <a:latin typeface="Cambria Math" panose="02040503050406030204" pitchFamily="18" charset="0"/>
                                </a:rPr>
                                <m:t>𝜆</m:t>
                              </m:r>
                            </m:num>
                            <m:den>
                              <m:r>
                                <a:rPr lang="es-UY" b="0" i="1" smtClean="0">
                                  <a:latin typeface="Cambria Math" panose="02040503050406030204" pitchFamily="18" charset="0"/>
                                </a:rPr>
                                <m:t>2</m:t>
                              </m:r>
                            </m:den>
                          </m:f>
                          <m:sSub>
                            <m:sSubPr>
                              <m:ctrlPr>
                                <a:rPr lang="es-UY" i="1">
                                  <a:latin typeface="Cambria Math" panose="02040503050406030204" pitchFamily="18" charset="0"/>
                                </a:rPr>
                              </m:ctrlPr>
                            </m:sSubPr>
                            <m:e>
                              <m:r>
                                <a:rPr lang="es-UY" b="0" i="1" smtClean="0">
                                  <a:latin typeface="Cambria Math" panose="02040503050406030204" pitchFamily="18" charset="0"/>
                                </a:rPr>
                                <m:t>𝑔</m:t>
                              </m:r>
                              <m:r>
                                <a:rPr lang="es-UY" i="1">
                                  <a:latin typeface="Cambria Math" panose="02040503050406030204" pitchFamily="18" charset="0"/>
                                </a:rPr>
                                <m:t>𝜌</m:t>
                              </m:r>
                            </m:e>
                            <m:sub>
                              <m:r>
                                <a:rPr lang="es-UY" i="1">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m:rPr>
                              <m:nor/>
                            </m:rPr>
                            <a:rPr lang="es-UY" dirty="0"/>
                            <m:t> </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ea typeface="Cambria Math" panose="02040503050406030204" pitchFamily="18" charset="0"/>
                            </a:rPr>
                            <m:t>0</m:t>
                          </m:r>
                        </m:sup>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𝜔</m:t>
                          </m:r>
                          <m:r>
                            <a:rPr lang="es-UY" b="0" i="1" smtClean="0">
                              <a:latin typeface="Cambria Math" panose="02040503050406030204" pitchFamily="18" charset="0"/>
                            </a:rPr>
                            <m:t>𝑘</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𝑔𝑎</m:t>
                                      </m:r>
                                    </m:num>
                                    <m:den>
                                      <m:r>
                                        <a:rPr lang="es-UY" b="0" i="1" smtClean="0">
                                          <a:latin typeface="Cambria Math" panose="02040503050406030204" pitchFamily="18" charset="0"/>
                                        </a:rPr>
                                        <m:t>𝜔</m:t>
                                      </m:r>
                                    </m:den>
                                  </m:f>
                                </m:e>
                              </m:d>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2</m:t>
                              </m:r>
                              <m:r>
                                <a:rPr lang="es-UY" b="0" i="1" smtClean="0">
                                  <a:latin typeface="Cambria Math" panose="02040503050406030204" pitchFamily="18" charset="0"/>
                                </a:rPr>
                                <m:t>𝑘𝑧</m:t>
                              </m:r>
                            </m:sup>
                          </m:sSup>
                          <m:r>
                            <a:rPr lang="es-UY" b="0" i="1" smtClean="0">
                              <a:latin typeface="Cambria Math" panose="02040503050406030204" pitchFamily="18" charset="0"/>
                              <a:ea typeface="Cambria Math" panose="02040503050406030204" pitchFamily="18" charset="0"/>
                            </a:rPr>
                            <m:t>𝑑𝑧</m:t>
                          </m:r>
                        </m:e>
                      </m:nary>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2</m:t>
                          </m:r>
                        </m:num>
                        <m:den>
                          <m:r>
                            <a:rPr lang="es-UY" b="0" i="1" smtClean="0">
                              <a:latin typeface="Cambria Math" panose="02040503050406030204" pitchFamily="18" charset="0"/>
                              <a:ea typeface="Cambria Math" panose="02040503050406030204" pitchFamily="18" charset="0"/>
                            </a:rPr>
                            <m:t>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𝑘</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𝑔</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𝜔</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𝑘</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𝜔</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5086" y="4085484"/>
                <a:ext cx="9017725" cy="101938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95086" y="5373381"/>
                <a:ext cx="1156599"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ad>
                        <m:radPr>
                          <m:degHide m:val="on"/>
                          <m:ctrlPr>
                            <a:rPr lang="es-UY" b="0" i="1" smtClean="0">
                              <a:latin typeface="Cambria Math" panose="02040503050406030204" pitchFamily="18" charset="0"/>
                            </a:rPr>
                          </m:ctrlPr>
                        </m:radPr>
                        <m:deg/>
                        <m:e>
                          <m:r>
                            <a:rPr lang="es-UY" b="0" i="1" smtClean="0">
                              <a:latin typeface="Cambria Math" panose="02040503050406030204" pitchFamily="18" charset="0"/>
                            </a:rPr>
                            <m:t>𝑔𝑘</m:t>
                          </m:r>
                        </m:e>
                      </m:rad>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95086" y="5373381"/>
                <a:ext cx="1156599" cy="427746"/>
              </a:xfrm>
              <a:prstGeom prst="rect">
                <a:avLst/>
              </a:prstGeom>
              <a:blipFill rotWithShape="0">
                <a:blip r:embed="rId8"/>
                <a:stretch>
                  <a:fillRect b="-84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1950323" y="5259247"/>
                <a:ext cx="2610651"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𝑒</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rad>
                        <m:radPr>
                          <m:degHide m:val="on"/>
                          <m:ctrlPr>
                            <a:rPr lang="es-UY" b="0" i="1" smtClean="0">
                              <a:latin typeface="Cambria Math" panose="02040503050406030204" pitchFamily="18" charset="0"/>
                              <a:ea typeface="Cambria Math" panose="02040503050406030204" pitchFamily="18" charset="0"/>
                            </a:rPr>
                          </m:ctrlPr>
                        </m:radPr>
                        <m:deg/>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𝑔</m:t>
                              </m:r>
                            </m:num>
                            <m:den>
                              <m:r>
                                <a:rPr lang="es-UY" b="0" i="1" smtClean="0">
                                  <a:latin typeface="Cambria Math" panose="02040503050406030204" pitchFamily="18" charset="0"/>
                                  <a:ea typeface="Cambria Math" panose="02040503050406030204" pitchFamily="18" charset="0"/>
                                </a:rPr>
                                <m:t>𝑘</m:t>
                              </m:r>
                            </m:den>
                          </m:f>
                        </m:e>
                      </m:ra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m:t>
                          </m:r>
                        </m:den>
                      </m:f>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𝑔</m:t>
                          </m:r>
                        </m:sub>
                      </m:sSub>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1950323" y="5259247"/>
                <a:ext cx="2610651" cy="656013"/>
              </a:xfrm>
              <a:prstGeom prst="rect">
                <a:avLst/>
              </a:prstGeom>
              <a:blipFill rotWithShape="0">
                <a:blip r:embed="rId9"/>
                <a:stretch>
                  <a:fillRect/>
                </a:stretch>
              </a:blipFill>
            </p:spPr>
            <p:txBody>
              <a:bodyPr/>
              <a:lstStyle/>
              <a:p>
                <a:r>
                  <a:rPr lang="es-UY">
                    <a:noFill/>
                  </a:rPr>
                  <a:t> </a:t>
                </a:r>
              </a:p>
            </p:txBody>
          </p:sp>
        </mc:Fallback>
      </mc:AlternateContent>
      <p:sp>
        <p:nvSpPr>
          <p:cNvPr id="14" name="CuadroTexto 13"/>
          <p:cNvSpPr txBox="1"/>
          <p:nvPr/>
        </p:nvSpPr>
        <p:spPr>
          <a:xfrm>
            <a:off x="4564632" y="5431795"/>
            <a:ext cx="6952673" cy="369332"/>
          </a:xfrm>
          <a:prstGeom prst="rect">
            <a:avLst/>
          </a:prstGeom>
          <a:noFill/>
        </p:spPr>
        <p:txBody>
          <a:bodyPr wrap="none" rtlCol="0">
            <a:spAutoFit/>
          </a:bodyPr>
          <a:lstStyle/>
          <a:p>
            <a:r>
              <a:rPr lang="es-UY" dirty="0">
                <a:latin typeface="Cambria Math" panose="02040503050406030204" pitchFamily="18" charset="0"/>
                <a:ea typeface="Cambria Math" panose="02040503050406030204" pitchFamily="18" charset="0"/>
              </a:rPr>
              <a:t>⇒ La velocidad de grupo es la velocidad de propagación de la energía</a:t>
            </a:r>
            <a:endParaRPr lang="es-UY" dirty="0"/>
          </a:p>
        </p:txBody>
      </p:sp>
    </p:spTree>
    <p:extLst>
      <p:ext uri="{BB962C8B-B14F-4D97-AF65-F5344CB8AC3E}">
        <p14:creationId xmlns:p14="http://schemas.microsoft.com/office/powerpoint/2010/main" val="31075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396239" y="357813"/>
                <a:ext cx="3958263" cy="727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smtClean="0">
                              <a:latin typeface="Cambria Math" panose="02040503050406030204" pitchFamily="18" charset="0"/>
                            </a:rPr>
                          </m:ctrlPr>
                        </m:sSupPr>
                        <m:e>
                          <m:r>
                            <a:rPr lang="es-UY" i="1">
                              <a:latin typeface="Cambria Math" panose="02040503050406030204" pitchFamily="18" charset="0"/>
                            </a:rPr>
                            <m:t>𝜙</m:t>
                          </m:r>
                        </m:e>
                        <m:sup>
                          <m:r>
                            <a:rPr lang="es-UY" i="1">
                              <a:latin typeface="Cambria Math" panose="02040503050406030204" pitchFamily="18" charset="0"/>
                            </a:rPr>
                            <m:t>′</m:t>
                          </m:r>
                        </m:sup>
                      </m:sSup>
                      <m:d>
                        <m:dPr>
                          <m:ctrlPr>
                            <a:rPr lang="es-UY" i="1">
                              <a:latin typeface="Cambria Math" panose="02040503050406030204" pitchFamily="18" charset="0"/>
                            </a:rPr>
                          </m:ctrlPr>
                        </m:dPr>
                        <m:e>
                          <m:r>
                            <a:rPr lang="es-UY" i="1">
                              <a:latin typeface="Cambria Math" panose="02040503050406030204" pitchFamily="18" charset="0"/>
                            </a:rPr>
                            <m:t>𝑥</m:t>
                          </m:r>
                          <m:r>
                            <a:rPr lang="es-UY" i="1">
                              <a:latin typeface="Cambria Math" panose="02040503050406030204" pitchFamily="18" charset="0"/>
                            </a:rPr>
                            <m:t>,</m:t>
                          </m:r>
                          <m:r>
                            <a:rPr lang="es-UY" i="1">
                              <a:latin typeface="Cambria Math" panose="02040503050406030204" pitchFamily="18" charset="0"/>
                            </a:rPr>
                            <m:t>𝑡</m:t>
                          </m:r>
                        </m:e>
                      </m:d>
                      <m:r>
                        <a:rPr lang="es-UY" b="0" i="1" smtClean="0">
                          <a:latin typeface="Cambria Math" panose="02040503050406030204" pitchFamily="18" charset="0"/>
                        </a:rPr>
                        <m:t>=</m:t>
                      </m:r>
                      <m:r>
                        <a:rPr lang="es-UY" i="1">
                          <a:latin typeface="Cambria Math" panose="02040503050406030204" pitchFamily="18" charset="0"/>
                        </a:rPr>
                        <m:t>𝐴</m:t>
                      </m:r>
                      <m:rad>
                        <m:radPr>
                          <m:degHide m:val="on"/>
                          <m:ctrlPr>
                            <a:rPr lang="es-UY" i="1">
                              <a:latin typeface="Cambria Math" panose="02040503050406030204" pitchFamily="18" charset="0"/>
                            </a:rPr>
                          </m:ctrlPr>
                        </m:radPr>
                        <m:deg/>
                        <m:e>
                          <m:f>
                            <m:fPr>
                              <m:ctrlPr>
                                <a:rPr lang="es-UY" i="1">
                                  <a:latin typeface="Cambria Math" panose="02040503050406030204" pitchFamily="18" charset="0"/>
                                </a:rPr>
                              </m:ctrlPr>
                            </m:fPr>
                            <m:num>
                              <m:r>
                                <a:rPr lang="es-UY" i="1">
                                  <a:latin typeface="Cambria Math" panose="02040503050406030204" pitchFamily="18" charset="0"/>
                                </a:rPr>
                                <m:t>𝜋</m:t>
                              </m:r>
                            </m:num>
                            <m:den>
                              <m:r>
                                <a:rPr lang="es-UY" i="1">
                                  <a:latin typeface="Cambria Math" panose="02040503050406030204" pitchFamily="18" charset="0"/>
                                </a:rPr>
                                <m:t>𝜎</m:t>
                              </m:r>
                            </m:den>
                          </m:f>
                        </m:e>
                      </m:ra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m:t>
                          </m:r>
                          <m:r>
                            <a:rPr lang="es-UY" i="1">
                              <a:latin typeface="Cambria Math" panose="02040503050406030204" pitchFamily="18" charset="0"/>
                            </a:rPr>
                            <m:t>𝜎</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𝑐</m:t>
                                          </m:r>
                                        </m:e>
                                        <m:sub>
                                          <m:r>
                                            <a:rPr lang="es-UY" i="1">
                                              <a:latin typeface="Cambria Math" panose="02040503050406030204" pitchFamily="18" charset="0"/>
                                            </a:rPr>
                                            <m:t>𝑔</m:t>
                                          </m:r>
                                        </m:sub>
                                      </m:sSub>
                                      <m:r>
                                        <a:rPr lang="es-UY" i="1">
                                          <a:latin typeface="Cambria Math" panose="02040503050406030204" pitchFamily="18" charset="0"/>
                                        </a:rPr>
                                        <m:t>𝑡</m:t>
                                      </m:r>
                                    </m:num>
                                    <m:den>
                                      <m:r>
                                        <a:rPr lang="es-UY" i="1">
                                          <a:latin typeface="Cambria Math" panose="02040503050406030204" pitchFamily="18" charset="0"/>
                                        </a:rPr>
                                        <m:t>2</m:t>
                                      </m:r>
                                      <m:r>
                                        <a:rPr lang="es-UY" i="1">
                                          <a:latin typeface="Cambria Math" panose="02040503050406030204" pitchFamily="18" charset="0"/>
                                        </a:rPr>
                                        <m:t>𝜎</m:t>
                                      </m:r>
                                    </m:den>
                                  </m:f>
                                </m:e>
                              </m:d>
                            </m:e>
                            <m:sup>
                              <m:r>
                                <a:rPr lang="es-UY" i="1">
                                  <a:latin typeface="Cambria Math" panose="02040503050406030204" pitchFamily="18" charset="0"/>
                                </a:rPr>
                                <m:t>2</m:t>
                              </m:r>
                            </m:sup>
                          </m:sSup>
                        </m:sup>
                      </m:sSup>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0</m:t>
                              </m:r>
                            </m:sub>
                          </m:sSub>
                          <m:r>
                            <a:rPr lang="es-UY" i="1">
                              <a:latin typeface="Cambria Math" panose="02040503050406030204" pitchFamily="18" charset="0"/>
                            </a:rPr>
                            <m:t>𝑥</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0</m:t>
                              </m:r>
                            </m:sub>
                          </m:sSub>
                          <m:r>
                            <a:rPr lang="es-UY" i="1">
                              <a:latin typeface="Cambria Math" panose="02040503050406030204" pitchFamily="18" charset="0"/>
                            </a:rPr>
                            <m:t>𝑡</m:t>
                          </m:r>
                          <m:r>
                            <a:rPr lang="es-UY" i="1">
                              <a:latin typeface="Cambria Math" panose="02040503050406030204" pitchFamily="18" charset="0"/>
                            </a:rPr>
                            <m:t>)</m:t>
                          </m:r>
                        </m:sup>
                      </m:sSup>
                    </m:oMath>
                  </m:oMathPara>
                </a14:m>
                <a:endParaRPr lang="es-UY" dirty="0"/>
              </a:p>
            </p:txBody>
          </p:sp>
        </mc:Choice>
        <mc:Fallback xmlns="">
          <p:sp>
            <p:nvSpPr>
              <p:cNvPr id="2" name="Rectángulo 1"/>
              <p:cNvSpPr>
                <a:spLocks noRot="1" noChangeAspect="1" noMove="1" noResize="1" noEditPoints="1" noAdjustHandles="1" noChangeArrowheads="1" noChangeShapeType="1" noTextEdit="1"/>
              </p:cNvSpPr>
              <p:nvPr/>
            </p:nvSpPr>
            <p:spPr>
              <a:xfrm>
                <a:off x="6396239" y="357813"/>
                <a:ext cx="3958263" cy="727763"/>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618941" y="566057"/>
                <a:ext cx="5688801" cy="369332"/>
              </a:xfrm>
              <a:prstGeom prst="rect">
                <a:avLst/>
              </a:prstGeom>
              <a:noFill/>
            </p:spPr>
            <p:txBody>
              <a:bodyPr wrap="none" rtlCol="0">
                <a:spAutoFit/>
              </a:bodyPr>
              <a:lstStyle/>
              <a:p>
                <a:r>
                  <a:rPr lang="es-UY" dirty="0"/>
                  <a:t>Tomando el desarrollo de </a:t>
                </a:r>
                <a14:m>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
                      <a:rPr lang="es-UY" b="0" i="1" smtClean="0">
                        <a:latin typeface="Cambria Math" panose="02040503050406030204" pitchFamily="18" charset="0"/>
                      </a:rPr>
                      <m:t>𝑘</m:t>
                    </m:r>
                    <m:r>
                      <a:rPr lang="es-UY" b="0" i="1" smtClean="0">
                        <a:latin typeface="Cambria Math" panose="02040503050406030204" pitchFamily="18" charset="0"/>
                      </a:rPr>
                      <m:t>)</m:t>
                    </m:r>
                  </m:oMath>
                </a14:m>
                <a:r>
                  <a:rPr lang="es-UY" dirty="0"/>
                  <a:t> a primer orden obtuvimos:</a:t>
                </a:r>
              </a:p>
            </p:txBody>
          </p:sp>
        </mc:Choice>
        <mc:Fallback xmlns="">
          <p:sp>
            <p:nvSpPr>
              <p:cNvPr id="3" name="CuadroTexto 2"/>
              <p:cNvSpPr txBox="1">
                <a:spLocks noRot="1" noChangeAspect="1" noMove="1" noResize="1" noEditPoints="1" noAdjustHandles="1" noChangeArrowheads="1" noChangeShapeType="1" noTextEdit="1"/>
              </p:cNvSpPr>
              <p:nvPr/>
            </p:nvSpPr>
            <p:spPr>
              <a:xfrm>
                <a:off x="618941" y="566057"/>
                <a:ext cx="5688801" cy="369332"/>
              </a:xfrm>
              <a:prstGeom prst="rect">
                <a:avLst/>
              </a:prstGeom>
              <a:blipFill rotWithShape="0">
                <a:blip r:embed="rId3"/>
                <a:stretch>
                  <a:fillRect l="-965" t="-10000" r="-214" b="-26667"/>
                </a:stretch>
              </a:blipFill>
            </p:spPr>
            <p:txBody>
              <a:bodyPr/>
              <a:lstStyle/>
              <a:p>
                <a:r>
                  <a:rPr lang="es-UY">
                    <a:noFill/>
                  </a:rPr>
                  <a:t> </a:t>
                </a:r>
              </a:p>
            </p:txBody>
          </p:sp>
        </mc:Fallback>
      </mc:AlternateContent>
      <p:sp>
        <p:nvSpPr>
          <p:cNvPr id="4" name="CuadroTexto 3"/>
          <p:cNvSpPr txBox="1"/>
          <p:nvPr/>
        </p:nvSpPr>
        <p:spPr>
          <a:xfrm>
            <a:off x="618941" y="1278376"/>
            <a:ext cx="5261569" cy="369332"/>
          </a:xfrm>
          <a:prstGeom prst="rect">
            <a:avLst/>
          </a:prstGeom>
          <a:noFill/>
        </p:spPr>
        <p:txBody>
          <a:bodyPr wrap="none" rtlCol="0">
            <a:spAutoFit/>
          </a:bodyPr>
          <a:lstStyle/>
          <a:p>
            <a:r>
              <a:rPr lang="es-UY" dirty="0"/>
              <a:t>¿Qué pasa si incluimos más términos en el desarrollo?</a:t>
            </a:r>
          </a:p>
        </p:txBody>
      </p:sp>
      <p:sp>
        <p:nvSpPr>
          <p:cNvPr id="12" name="CuadroTexto 11"/>
          <p:cNvSpPr txBox="1"/>
          <p:nvPr/>
        </p:nvSpPr>
        <p:spPr>
          <a:xfrm>
            <a:off x="651540" y="1913374"/>
            <a:ext cx="10948219" cy="1338828"/>
          </a:xfrm>
          <a:prstGeom prst="rect">
            <a:avLst/>
          </a:prstGeom>
          <a:noFill/>
        </p:spPr>
        <p:txBody>
          <a:bodyPr wrap="square" rtlCol="0">
            <a:spAutoFit/>
          </a:bodyPr>
          <a:lstStyle/>
          <a:p>
            <a:pPr>
              <a:lnSpc>
                <a:spcPct val="150000"/>
              </a:lnSpc>
            </a:pPr>
            <a:r>
              <a:rPr lang="es-UY" dirty="0"/>
              <a:t>Analíticamente sólo se puede tratar hasta el segundo orden del desarrollo (ejercicio P6). En ese caso se observa que el ancho del pulso gaussiano aumenta con el tiempo y que su amplitud disminuye.  La siguiente figura muestra un resultado sin aproximaciones obtenida mediante métodos numéricos.</a:t>
            </a:r>
          </a:p>
        </p:txBody>
      </p:sp>
      <p:grpSp>
        <p:nvGrpSpPr>
          <p:cNvPr id="14" name="Grupo 13"/>
          <p:cNvGrpSpPr/>
          <p:nvPr/>
        </p:nvGrpSpPr>
        <p:grpSpPr>
          <a:xfrm>
            <a:off x="1835839" y="3489306"/>
            <a:ext cx="7988216" cy="3112036"/>
            <a:chOff x="1835839" y="3489306"/>
            <a:chExt cx="7988216" cy="3112036"/>
          </a:xfrm>
        </p:grpSpPr>
        <p:pic>
          <p:nvPicPr>
            <p:cNvPr id="6" name="Imagen 5"/>
            <p:cNvPicPr>
              <a:picLocks/>
            </p:cNvPicPr>
            <p:nvPr/>
          </p:nvPicPr>
          <p:blipFill rotWithShape="1">
            <a:blip r:embed="rId4">
              <a:extLst>
                <a:ext uri="{28A0092B-C50C-407E-A947-70E740481C1C}">
                  <a14:useLocalDpi xmlns:a14="http://schemas.microsoft.com/office/drawing/2010/main" val="0"/>
                </a:ext>
              </a:extLst>
            </a:blip>
            <a:srcRect l="16740" t="14783" r="9790" b="11623"/>
            <a:stretch/>
          </p:blipFill>
          <p:spPr>
            <a:xfrm>
              <a:off x="4577204" y="3883251"/>
              <a:ext cx="2520000" cy="1764000"/>
            </a:xfrm>
            <a:prstGeom prst="rect">
              <a:avLst/>
            </a:prstGeom>
          </p:spPr>
        </p:pic>
        <p:pic>
          <p:nvPicPr>
            <p:cNvPr id="7" name="Imagen 6"/>
            <p:cNvPicPr>
              <a:picLocks/>
            </p:cNvPicPr>
            <p:nvPr/>
          </p:nvPicPr>
          <p:blipFill rotWithShape="1">
            <a:blip r:embed="rId5">
              <a:extLst>
                <a:ext uri="{28A0092B-C50C-407E-A947-70E740481C1C}">
                  <a14:useLocalDpi xmlns:a14="http://schemas.microsoft.com/office/drawing/2010/main" val="0"/>
                </a:ext>
              </a:extLst>
            </a:blip>
            <a:srcRect l="16530" t="13625" r="9456" b="11273"/>
            <a:stretch/>
          </p:blipFill>
          <p:spPr>
            <a:xfrm>
              <a:off x="7304055" y="4060323"/>
              <a:ext cx="2520000" cy="1656000"/>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16342" t="14032" r="10292" b="16712"/>
            <a:stretch/>
          </p:blipFill>
          <p:spPr>
            <a:xfrm>
              <a:off x="1835839" y="3942384"/>
              <a:ext cx="2520000" cy="1784110"/>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5344907" y="3489306"/>
                  <a:ext cx="8571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𝑡</m:t>
                            </m:r>
                          </m:e>
                          <m:sub>
                            <m:r>
                              <a:rPr lang="es-UY" b="0" i="1" smtClean="0">
                                <a:latin typeface="Cambria Math" panose="02040503050406030204" pitchFamily="18" charset="0"/>
                              </a:rPr>
                              <m:t>1</m:t>
                            </m:r>
                          </m:sub>
                        </m:sSub>
                        <m:r>
                          <a:rPr lang="es-UY" i="1">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344907" y="3489306"/>
                  <a:ext cx="857158"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158892" y="3489306"/>
                  <a:ext cx="7641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rPr>
                          <m:t>=0</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158892" y="3489306"/>
                  <a:ext cx="764184" cy="369332"/>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375371" y="3489306"/>
                  <a:ext cx="9242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𝑡</m:t>
                            </m:r>
                          </m:e>
                          <m:sub>
                            <m:r>
                              <a:rPr lang="es-UY" b="0" i="1" smtClean="0">
                                <a:latin typeface="Cambria Math" panose="02040503050406030204" pitchFamily="18" charset="0"/>
                              </a:rPr>
                              <m:t>2</m:t>
                            </m:r>
                          </m:sub>
                        </m:sSub>
                        <m:r>
                          <a:rPr lang="es-UY" i="1">
                            <a:latin typeface="Cambria Math" panose="02040503050406030204" pitchFamily="18" charset="0"/>
                            <a:ea typeface="Cambria Math" panose="02040503050406030204" pitchFamily="18" charset="0"/>
                          </a:rPr>
                          <m:t>&gt;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𝑡</m:t>
                            </m:r>
                          </m:e>
                          <m:sub>
                            <m:r>
                              <a:rPr lang="es-UY" b="0" i="1" smtClean="0">
                                <a:latin typeface="Cambria Math" panose="02040503050406030204" pitchFamily="18" charset="0"/>
                                <a:ea typeface="Cambria Math" panose="02040503050406030204" pitchFamily="18" charset="0"/>
                              </a:rPr>
                              <m:t>1</m:t>
                            </m:r>
                          </m:sub>
                        </m:sSub>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375371" y="3489306"/>
                  <a:ext cx="924227" cy="369332"/>
                </a:xfrm>
                <a:prstGeom prst="rect">
                  <a:avLst/>
                </a:prstGeom>
                <a:blipFill rotWithShape="0">
                  <a:blip r:embed="rId9"/>
                  <a:stretch>
                    <a:fillRect/>
                  </a:stretch>
                </a:blipFill>
              </p:spPr>
              <p:txBody>
                <a:bodyPr/>
                <a:lstStyle/>
                <a:p>
                  <a:r>
                    <a:rPr lang="es-UY">
                      <a:noFill/>
                    </a:rPr>
                    <a:t> </a:t>
                  </a:r>
                </a:p>
              </p:txBody>
            </p:sp>
          </mc:Fallback>
        </mc:AlternateContent>
        <p:cxnSp>
          <p:nvCxnSpPr>
            <p:cNvPr id="16" name="Conector recto de flecha 15"/>
            <p:cNvCxnSpPr/>
            <p:nvPr/>
          </p:nvCxnSpPr>
          <p:spPr>
            <a:xfrm>
              <a:off x="2158892" y="6006835"/>
              <a:ext cx="61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5344907" y="6006835"/>
              <a:ext cx="720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375371" y="6041042"/>
              <a:ext cx="864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uadroTexto 12"/>
                <p:cNvSpPr txBox="1"/>
                <p:nvPr/>
              </p:nvSpPr>
              <p:spPr>
                <a:xfrm>
                  <a:off x="2166945" y="6232010"/>
                  <a:ext cx="6039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0</m:t>
                            </m:r>
                          </m:sub>
                        </m:sSub>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166945" y="6232010"/>
                  <a:ext cx="603947"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5276189" y="6181754"/>
                  <a:ext cx="1266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1</m:t>
                            </m:r>
                          </m:sub>
                        </m:sSub>
                        <m:r>
                          <a:rPr lang="es-UY" b="0" i="1" smtClean="0">
                            <a:latin typeface="Cambria Math" panose="02040503050406030204" pitchFamily="18" charset="0"/>
                            <a:ea typeface="Cambria Math" panose="02040503050406030204" pitchFamily="18" charset="0"/>
                          </a:rPr>
                          <m:t>&gt;</m:t>
                        </m:r>
                        <m:r>
                          <m:rPr>
                            <m:sty m:val="p"/>
                          </m:rPr>
                          <a:rPr lang="es-UY" b="0" i="0" smtClean="0">
                            <a:latin typeface="Cambria Math" panose="02040503050406030204" pitchFamily="18" charset="0"/>
                            <a:ea typeface="Cambria Math" panose="02040503050406030204" pitchFamily="18" charset="0"/>
                          </a:rPr>
                          <m:t>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𝑥</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5276189" y="6181754"/>
                  <a:ext cx="1266372" cy="369332"/>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8174185" y="6195844"/>
                  <a:ext cx="1266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UY" b="0" i="0" smtClean="0">
                            <a:latin typeface="Cambria Math" panose="02040503050406030204" pitchFamily="18" charset="0"/>
                          </a:rPr>
                          <m:t>Δ</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𝑥</m:t>
                            </m:r>
                          </m:e>
                          <m:sub>
                            <m:r>
                              <a:rPr lang="es-UY" b="0" i="1" smtClean="0">
                                <a:latin typeface="Cambria Math" panose="02040503050406030204" pitchFamily="18" charset="0"/>
                              </a:rPr>
                              <m:t>2</m:t>
                            </m:r>
                          </m:sub>
                        </m:sSub>
                        <m:r>
                          <a:rPr lang="es-UY" b="0" i="1" smtClean="0">
                            <a:latin typeface="Cambria Math" panose="02040503050406030204" pitchFamily="18" charset="0"/>
                            <a:ea typeface="Cambria Math" panose="02040503050406030204" pitchFamily="18" charset="0"/>
                          </a:rPr>
                          <m:t>&gt;</m:t>
                        </m:r>
                        <m:r>
                          <m:rPr>
                            <m:sty m:val="p"/>
                          </m:rPr>
                          <a:rPr lang="es-UY" b="0" i="0" smtClean="0">
                            <a:latin typeface="Cambria Math" panose="02040503050406030204" pitchFamily="18" charset="0"/>
                            <a:ea typeface="Cambria Math" panose="02040503050406030204" pitchFamily="18" charset="0"/>
                          </a:rPr>
                          <m:t>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𝑥</m:t>
                            </m:r>
                          </m:e>
                          <m:sub>
                            <m:r>
                              <a:rPr lang="es-UY" b="0" i="1" smtClean="0">
                                <a:latin typeface="Cambria Math" panose="02040503050406030204" pitchFamily="18" charset="0"/>
                                <a:ea typeface="Cambria Math" panose="02040503050406030204" pitchFamily="18" charset="0"/>
                              </a:rPr>
                              <m:t>1</m:t>
                            </m:r>
                          </m:sub>
                        </m:sSub>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8174185" y="6195844"/>
                  <a:ext cx="1266372" cy="369332"/>
                </a:xfrm>
                <a:prstGeom prst="rect">
                  <a:avLst/>
                </a:prstGeom>
                <a:blipFill rotWithShape="0">
                  <a:blip r:embed="rId12"/>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250381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2514" y="1465943"/>
            <a:ext cx="6825010" cy="369332"/>
          </a:xfrm>
          <a:prstGeom prst="rect">
            <a:avLst/>
          </a:prstGeom>
          <a:noFill/>
        </p:spPr>
        <p:txBody>
          <a:bodyPr wrap="none" rtlCol="0">
            <a:spAutoFit/>
          </a:bodyPr>
          <a:lstStyle/>
          <a:p>
            <a:r>
              <a:rPr lang="es-UY" dirty="0"/>
              <a:t>- Se puede incluir en el modelo las ondas debido a la tensión superficial</a:t>
            </a:r>
          </a:p>
        </p:txBody>
      </p:sp>
      <p:sp>
        <p:nvSpPr>
          <p:cNvPr id="3" name="CuadroTexto 2"/>
          <p:cNvSpPr txBox="1"/>
          <p:nvPr/>
        </p:nvSpPr>
        <p:spPr>
          <a:xfrm>
            <a:off x="856343" y="464458"/>
            <a:ext cx="1627561" cy="369332"/>
          </a:xfrm>
          <a:prstGeom prst="rect">
            <a:avLst/>
          </a:prstGeom>
          <a:noFill/>
        </p:spPr>
        <p:txBody>
          <a:bodyPr wrap="none" rtlCol="0">
            <a:spAutoFit/>
          </a:bodyPr>
          <a:lstStyle/>
          <a:p>
            <a:r>
              <a:rPr lang="es-UY" dirty="0"/>
              <a:t>Apuntes finales</a:t>
            </a:r>
          </a:p>
        </p:txBody>
      </p:sp>
      <p:sp>
        <p:nvSpPr>
          <p:cNvPr id="5" name="CuadroTexto 4"/>
          <p:cNvSpPr txBox="1"/>
          <p:nvPr/>
        </p:nvSpPr>
        <p:spPr>
          <a:xfrm>
            <a:off x="522514" y="2282762"/>
            <a:ext cx="10943772" cy="880369"/>
          </a:xfrm>
          <a:prstGeom prst="rect">
            <a:avLst/>
          </a:prstGeom>
          <a:noFill/>
        </p:spPr>
        <p:txBody>
          <a:bodyPr wrap="square" rtlCol="0">
            <a:spAutoFit/>
          </a:bodyPr>
          <a:lstStyle/>
          <a:p>
            <a:pPr>
              <a:lnSpc>
                <a:spcPct val="150000"/>
              </a:lnSpc>
            </a:pPr>
            <a:r>
              <a:rPr lang="es-UY" dirty="0"/>
              <a:t>- Para paquetes que no son gaussianos y que no tienen solución analítica a la integral de Fourier, existen métodos de aproximación. Uno de ellos es el método de la fase estacionaria. Otra forma es realizar integrales numéricas</a:t>
            </a:r>
          </a:p>
        </p:txBody>
      </p:sp>
    </p:spTree>
    <p:extLst>
      <p:ext uri="{BB962C8B-B14F-4D97-AF65-F5344CB8AC3E}">
        <p14:creationId xmlns:p14="http://schemas.microsoft.com/office/powerpoint/2010/main" val="231640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2567" y="297934"/>
            <a:ext cx="4851585" cy="369332"/>
          </a:xfrm>
          <a:prstGeom prst="rect">
            <a:avLst/>
          </a:prstGeom>
        </p:spPr>
        <p:txBody>
          <a:bodyPr wrap="none">
            <a:spAutoFit/>
          </a:bodyPr>
          <a:lstStyle/>
          <a:p>
            <a:r>
              <a:rPr lang="es-UY" dirty="0">
                <a:solidFill>
                  <a:schemeClr val="accent1"/>
                </a:solidFill>
              </a:rPr>
              <a:t>2) Dispersión geométrica. Ejemplo: Guías de onda</a:t>
            </a:r>
          </a:p>
        </p:txBody>
      </p:sp>
      <mc:AlternateContent xmlns:mc="http://schemas.openxmlformats.org/markup-compatibility/2006" xmlns:a14="http://schemas.microsoft.com/office/drawing/2010/main">
        <mc:Choice Requires="a14">
          <p:sp>
            <p:nvSpPr>
              <p:cNvPr id="7" name="CuadroTexto 6"/>
              <p:cNvSpPr txBox="1"/>
              <p:nvPr/>
            </p:nvSpPr>
            <p:spPr>
              <a:xfrm>
                <a:off x="412567" y="1056342"/>
                <a:ext cx="10553851" cy="391261"/>
              </a:xfrm>
              <a:prstGeom prst="rect">
                <a:avLst/>
              </a:prstGeom>
              <a:noFill/>
            </p:spPr>
            <p:txBody>
              <a:bodyPr wrap="none" rtlCol="0">
                <a:spAutoFit/>
              </a:bodyPr>
              <a:lstStyle/>
              <a:p>
                <a:r>
                  <a:rPr lang="es-UY" dirty="0"/>
                  <a:t>Consideremos una guía de ondas de sección rectangular </a:t>
                </a:r>
                <a14:m>
                  <m:oMath xmlns:m="http://schemas.openxmlformats.org/officeDocument/2006/math">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r>
                      <a:rPr lang="es-UY" b="0" i="1" smtClean="0">
                        <a:latin typeface="Cambria Math" panose="02040503050406030204" pitchFamily="18" charset="0"/>
                      </a:rPr>
                      <m:t>)</m:t>
                    </m:r>
                  </m:oMath>
                </a14:m>
                <a:r>
                  <a:rPr lang="es-UY" dirty="0"/>
                  <a:t> con bordes rígidos e infinita en la dirección </a:t>
                </a:r>
                <a14:m>
                  <m:oMath xmlns:m="http://schemas.openxmlformats.org/officeDocument/2006/math">
                    <m:r>
                      <a:rPr lang="es-UY" b="0" i="1" smtClean="0">
                        <a:latin typeface="Cambria Math" panose="02040503050406030204" pitchFamily="18" charset="0"/>
                      </a:rPr>
                      <m:t>𝑧</m:t>
                    </m:r>
                  </m:oMath>
                </a14:m>
                <a:r>
                  <a:rPr lang="es-UY" dirty="0"/>
                  <a:t> </a:t>
                </a:r>
              </a:p>
            </p:txBody>
          </p:sp>
        </mc:Choice>
        <mc:Fallback xmlns="">
          <p:sp>
            <p:nvSpPr>
              <p:cNvPr id="7" name="CuadroTexto 6"/>
              <p:cNvSpPr txBox="1">
                <a:spLocks noRot="1" noChangeAspect="1" noMove="1" noResize="1" noEditPoints="1" noAdjustHandles="1" noChangeArrowheads="1" noChangeShapeType="1" noTextEdit="1"/>
              </p:cNvSpPr>
              <p:nvPr/>
            </p:nvSpPr>
            <p:spPr>
              <a:xfrm>
                <a:off x="412567" y="1056342"/>
                <a:ext cx="10553851" cy="391261"/>
              </a:xfrm>
              <a:prstGeom prst="rect">
                <a:avLst/>
              </a:prstGeom>
              <a:blipFill rotWithShape="0">
                <a:blip r:embed="rId2"/>
                <a:stretch>
                  <a:fillRect l="-520" t="-6250" b="-20313"/>
                </a:stretch>
              </a:blipFill>
            </p:spPr>
            <p:txBody>
              <a:bodyPr/>
              <a:lstStyle/>
              <a:p>
                <a:r>
                  <a:rPr lang="es-UY">
                    <a:noFill/>
                  </a:rPr>
                  <a:t> </a:t>
                </a:r>
              </a:p>
            </p:txBody>
          </p:sp>
        </mc:Fallback>
      </mc:AlternateContent>
      <p:grpSp>
        <p:nvGrpSpPr>
          <p:cNvPr id="19" name="Grupo 18"/>
          <p:cNvGrpSpPr/>
          <p:nvPr/>
        </p:nvGrpSpPr>
        <p:grpSpPr>
          <a:xfrm>
            <a:off x="707751" y="1836679"/>
            <a:ext cx="6227899" cy="1384516"/>
            <a:chOff x="707751" y="1836679"/>
            <a:chExt cx="6227899" cy="1384516"/>
          </a:xfrm>
        </p:grpSpPr>
        <p:grpSp>
          <p:nvGrpSpPr>
            <p:cNvPr id="6" name="Grupo 5"/>
            <p:cNvGrpSpPr/>
            <p:nvPr/>
          </p:nvGrpSpPr>
          <p:grpSpPr>
            <a:xfrm>
              <a:off x="1079136" y="1836679"/>
              <a:ext cx="5856514" cy="1037772"/>
              <a:chOff x="1690914" y="1400628"/>
              <a:chExt cx="5856514" cy="1030514"/>
            </a:xfrm>
          </p:grpSpPr>
          <p:sp>
            <p:nvSpPr>
              <p:cNvPr id="3" name="Cubo 2"/>
              <p:cNvSpPr/>
              <p:nvPr/>
            </p:nvSpPr>
            <p:spPr>
              <a:xfrm rot="16200000">
                <a:off x="4103914" y="-1012372"/>
                <a:ext cx="1030514" cy="585651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5" name="Conector recto 4"/>
              <p:cNvCxnSpPr/>
              <p:nvPr/>
            </p:nvCxnSpPr>
            <p:spPr>
              <a:xfrm>
                <a:off x="1690914" y="2148113"/>
                <a:ext cx="2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1079136" y="2118360"/>
              <a:ext cx="533400" cy="756091"/>
              <a:chOff x="8473440" y="2118360"/>
              <a:chExt cx="1173480" cy="1615440"/>
            </a:xfrm>
          </p:grpSpPr>
          <p:cxnSp>
            <p:nvCxnSpPr>
              <p:cNvPr id="9" name="Conector recto de flecha 8"/>
              <p:cNvCxnSpPr/>
              <p:nvPr/>
            </p:nvCxnSpPr>
            <p:spPr>
              <a:xfrm flipV="1">
                <a:off x="8473440" y="2118360"/>
                <a:ext cx="0" cy="10058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473440" y="3093720"/>
                <a:ext cx="1173480" cy="152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473440" y="3124200"/>
                <a:ext cx="640080"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CuadroTexto 15"/>
                <p:cNvSpPr txBox="1"/>
                <p:nvPr/>
              </p:nvSpPr>
              <p:spPr>
                <a:xfrm>
                  <a:off x="707751" y="1920515"/>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𝑦</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707751" y="1920515"/>
                  <a:ext cx="371384" cy="369332"/>
                </a:xfrm>
                <a:prstGeom prst="rect">
                  <a:avLst/>
                </a:prstGeom>
                <a:blipFill rotWithShape="0">
                  <a:blip r:embed="rId3"/>
                  <a:stretch>
                    <a:fillRect b="-655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1352953" y="2212669"/>
                  <a:ext cx="3537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352953" y="2212669"/>
                  <a:ext cx="353750" cy="36933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1161843" y="2851863"/>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161843" y="2851863"/>
                  <a:ext cx="367985" cy="369332"/>
                </a:xfrm>
                <a:prstGeom prst="rect">
                  <a:avLst/>
                </a:prstGeom>
                <a:blipFill rotWithShape="0">
                  <a:blip r:embed="rId5"/>
                  <a:stretch>
                    <a:fillRect/>
                  </a:stretch>
                </a:blipFill>
              </p:spPr>
              <p:txBody>
                <a:bodyPr/>
                <a:lstStyle/>
                <a:p>
                  <a:r>
                    <a:rPr lang="es-UY">
                      <a:noFill/>
                    </a:rPr>
                    <a:t> </a:t>
                  </a:r>
                </a:p>
              </p:txBody>
            </p:sp>
          </mc:Fallback>
        </mc:AlternateContent>
      </p:grpSp>
      <p:grpSp>
        <p:nvGrpSpPr>
          <p:cNvPr id="21" name="Grupo 20"/>
          <p:cNvGrpSpPr/>
          <p:nvPr/>
        </p:nvGrpSpPr>
        <p:grpSpPr>
          <a:xfrm>
            <a:off x="533579" y="3405778"/>
            <a:ext cx="4861138" cy="648191"/>
            <a:chOff x="533579" y="3405778"/>
            <a:chExt cx="4861138" cy="648191"/>
          </a:xfrm>
        </p:grpSpPr>
        <p:sp>
          <p:nvSpPr>
            <p:cNvPr id="4" name="CuadroTexto 3"/>
            <p:cNvSpPr txBox="1"/>
            <p:nvPr/>
          </p:nvSpPr>
          <p:spPr>
            <a:xfrm>
              <a:off x="533579" y="3545208"/>
              <a:ext cx="2729914" cy="369332"/>
            </a:xfrm>
            <a:prstGeom prst="rect">
              <a:avLst/>
            </a:prstGeom>
            <a:noFill/>
          </p:spPr>
          <p:txBody>
            <a:bodyPr wrap="none" rtlCol="0">
              <a:spAutoFit/>
            </a:bodyPr>
            <a:lstStyle/>
            <a:p>
              <a:r>
                <a:rPr lang="es-UY" dirty="0"/>
                <a:t>Dentro de la guía tenemos:</a:t>
              </a:r>
            </a:p>
          </p:txBody>
        </p:sp>
        <mc:AlternateContent xmlns:mc="http://schemas.openxmlformats.org/markup-compatibility/2006" xmlns:a14="http://schemas.microsoft.com/office/drawing/2010/main">
          <mc:Choice Requires="a14">
            <p:sp>
              <p:nvSpPr>
                <p:cNvPr id="8" name="CuadroTexto 7"/>
                <p:cNvSpPr txBox="1"/>
                <p:nvPr/>
              </p:nvSpPr>
              <p:spPr>
                <a:xfrm>
                  <a:off x="3263493" y="3405778"/>
                  <a:ext cx="213122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1</m:t>
                            </m:r>
                          </m:num>
                          <m:den>
                            <m:sSup>
                              <m:sSupPr>
                                <m:ctrlPr>
                                  <a:rPr lang="es-UY" i="1">
                                    <a:latin typeface="Cambria Math" panose="02040503050406030204" pitchFamily="18" charset="0"/>
                                  </a:rPr>
                                </m:ctrlPr>
                              </m:sSupPr>
                              <m:e>
                                <m:r>
                                  <a:rPr lang="es-UY" i="1">
                                    <a:latin typeface="Cambria Math" panose="02040503050406030204" pitchFamily="18" charset="0"/>
                                  </a:rPr>
                                  <m:t>𝑐</m:t>
                                </m:r>
                              </m:e>
                              <m:sup>
                                <m:r>
                                  <a:rPr lang="es-UY" i="1">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263493" y="3405778"/>
                  <a:ext cx="2131224" cy="648191"/>
                </a:xfrm>
                <a:prstGeom prst="rect">
                  <a:avLst/>
                </a:prstGeom>
                <a:blipFill rotWithShape="0">
                  <a:blip r:embed="rId6"/>
                  <a:stretch>
                    <a:fillRect/>
                  </a:stretch>
                </a:blipFill>
              </p:spPr>
              <p:txBody>
                <a:bodyPr/>
                <a:lstStyle/>
                <a:p>
                  <a:r>
                    <a:rPr lang="es-UY">
                      <a:noFill/>
                    </a:rPr>
                    <a:t> </a:t>
                  </a:r>
                </a:p>
              </p:txBody>
            </p:sp>
          </mc:Fallback>
        </mc:AlternateContent>
      </p:grpSp>
      <p:sp>
        <p:nvSpPr>
          <p:cNvPr id="12" name="CuadroTexto 11"/>
          <p:cNvSpPr txBox="1"/>
          <p:nvPr/>
        </p:nvSpPr>
        <p:spPr>
          <a:xfrm>
            <a:off x="5638800" y="2975428"/>
            <a:ext cx="65" cy="276999"/>
          </a:xfrm>
          <a:prstGeom prst="rect">
            <a:avLst/>
          </a:prstGeom>
          <a:noFill/>
        </p:spPr>
        <p:txBody>
          <a:bodyPr wrap="none" lIns="0" tIns="0" rIns="0" bIns="0" rtlCol="0">
            <a:spAutoFit/>
          </a:bodyPr>
          <a:lstStyle/>
          <a:p>
            <a:endParaRPr lang="es-UY" dirty="0"/>
          </a:p>
        </p:txBody>
      </p:sp>
      <p:grpSp>
        <p:nvGrpSpPr>
          <p:cNvPr id="22" name="Grupo 21"/>
          <p:cNvGrpSpPr/>
          <p:nvPr/>
        </p:nvGrpSpPr>
        <p:grpSpPr>
          <a:xfrm>
            <a:off x="707751" y="4366749"/>
            <a:ext cx="6116283" cy="1464845"/>
            <a:chOff x="707751" y="4366749"/>
            <a:chExt cx="6116283" cy="1464845"/>
          </a:xfrm>
        </p:grpSpPr>
        <p:sp>
          <p:nvSpPr>
            <p:cNvPr id="10" name="CuadroTexto 9"/>
            <p:cNvSpPr txBox="1"/>
            <p:nvPr/>
          </p:nvSpPr>
          <p:spPr>
            <a:xfrm>
              <a:off x="707751" y="4470400"/>
              <a:ext cx="2681888" cy="369332"/>
            </a:xfrm>
            <a:prstGeom prst="rect">
              <a:avLst/>
            </a:prstGeom>
            <a:noFill/>
          </p:spPr>
          <p:txBody>
            <a:bodyPr wrap="none" rtlCol="0">
              <a:spAutoFit/>
            </a:bodyPr>
            <a:lstStyle/>
            <a:p>
              <a:r>
                <a:rPr lang="es-UY" dirty="0"/>
                <a:t>Con condiciones de borde:</a:t>
              </a:r>
            </a:p>
          </p:txBody>
        </p:sp>
        <mc:AlternateContent xmlns:mc="http://schemas.openxmlformats.org/markup-compatibility/2006" xmlns:a14="http://schemas.microsoft.com/office/drawing/2010/main">
          <mc:Choice Requires="a14">
            <p:sp>
              <p:nvSpPr>
                <p:cNvPr id="15" name="CuadroTexto 14"/>
                <p:cNvSpPr txBox="1"/>
                <p:nvPr/>
              </p:nvSpPr>
              <p:spPr>
                <a:xfrm>
                  <a:off x="3722736" y="4366749"/>
                  <a:ext cx="3082832" cy="5766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d>
                              <m:dPr>
                                <m:begChr m:val=""/>
                                <m:endChr m:val="|"/>
                                <m:ctrlPr>
                                  <a:rPr lang="es-UY" b="0" i="1" smtClean="0">
                                    <a:latin typeface="Cambria Math" panose="02040503050406030204" pitchFamily="18" charset="0"/>
                                    <a:ea typeface="Cambria Math" panose="02040503050406030204" pitchFamily="18" charset="0"/>
                                  </a:rPr>
                                </m:ctrlPr>
                              </m:dPr>
                              <m:e>
                                <m:r>
                                  <a:rPr lang="es-UY">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i="0">
                                        <a:latin typeface="Cambria Math" panose="02040503050406030204" pitchFamily="18" charset="0"/>
                                        <a:ea typeface="Cambria Math" panose="02040503050406030204" pitchFamily="18" charset="0"/>
                                      </a:rPr>
                                      <m:t>𝐢</m:t>
                                    </m:r>
                                  </m:e>
                                </m:acc>
                              </m:e>
                            </m:d>
                          </m:e>
                          <m:sub>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ea typeface="Cambria Math" panose="02040503050406030204" pitchFamily="18" charset="0"/>
                              </a:rPr>
                            </m:ctrlPr>
                          </m:sSubPr>
                          <m:e>
                            <m:d>
                              <m:dPr>
                                <m:begChr m:val=""/>
                                <m:endChr m:val="|"/>
                                <m:ctrlPr>
                                  <a:rPr lang="es-UY" i="1">
                                    <a:latin typeface="Cambria Math" panose="02040503050406030204" pitchFamily="18" charset="0"/>
                                    <a:ea typeface="Cambria Math" panose="02040503050406030204" pitchFamily="18" charset="0"/>
                                  </a:rPr>
                                </m:ctrlPr>
                              </m:dPr>
                              <m:e>
                                <m:r>
                                  <a:rPr lang="es-UY">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𝐢</m:t>
                                    </m:r>
                                  </m:e>
                                </m:acc>
                              </m:e>
                            </m:d>
                          </m:e>
                          <m:sub>
                            <m:r>
                              <a:rPr lang="es-UY" b="0" i="1" smtClean="0">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𝑥</m:t>
                                </m:r>
                              </m:sub>
                            </m:sSub>
                          </m:sub>
                        </m:sSub>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722736" y="4366749"/>
                  <a:ext cx="3082832" cy="576633"/>
                </a:xfrm>
                <a:prstGeom prst="rect">
                  <a:avLst/>
                </a:prstGeom>
                <a:blipFill rotWithShape="0">
                  <a:blip r:embed="rId7"/>
                  <a:stretch>
                    <a:fillRect l="-990" t="-150526" b="-20736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3722736" y="5227133"/>
                  <a:ext cx="3101298" cy="6044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d>
                              <m:dPr>
                                <m:begChr m:val=""/>
                                <m:endChr m:val="|"/>
                                <m:ctrlPr>
                                  <a:rPr lang="es-UY" b="0" i="1" smtClean="0">
                                    <a:latin typeface="Cambria Math" panose="02040503050406030204" pitchFamily="18" charset="0"/>
                                    <a:ea typeface="Cambria Math" panose="02040503050406030204" pitchFamily="18" charset="0"/>
                                  </a:rPr>
                                </m:ctrlPr>
                              </m:dPr>
                              <m:e>
                                <m:r>
                                  <a:rPr lang="es-UY">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e>
                            </m:d>
                          </m:e>
                          <m:sub>
                            <m:r>
                              <a:rPr lang="es-UY" b="0" i="1" smtClean="0">
                                <a:latin typeface="Cambria Math" panose="02040503050406030204" pitchFamily="18" charset="0"/>
                                <a:ea typeface="Cambria Math" panose="02040503050406030204" pitchFamily="18" charset="0"/>
                              </a:rPr>
                              <m:t>𝑦</m:t>
                            </m:r>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ea typeface="Cambria Math" panose="02040503050406030204" pitchFamily="18" charset="0"/>
                              </a:rPr>
                            </m:ctrlPr>
                          </m:sSubPr>
                          <m:e>
                            <m:d>
                              <m:dPr>
                                <m:begChr m:val=""/>
                                <m:endChr m:val="|"/>
                                <m:ctrlPr>
                                  <a:rPr lang="es-UY" i="1">
                                    <a:latin typeface="Cambria Math" panose="02040503050406030204" pitchFamily="18" charset="0"/>
                                    <a:ea typeface="Cambria Math" panose="02040503050406030204" pitchFamily="18" charset="0"/>
                                  </a:rPr>
                                </m:ctrlPr>
                              </m:dPr>
                              <m:e>
                                <m:r>
                                  <a:rPr lang="es-UY">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e>
                            </m:d>
                          </m:e>
                          <m:sub>
                            <m:r>
                              <a:rPr lang="es-UY" b="0" i="1" smtClean="0">
                                <a:latin typeface="Cambria Math" panose="02040503050406030204" pitchFamily="18" charset="0"/>
                                <a:ea typeface="Cambria Math" panose="02040503050406030204" pitchFamily="18" charset="0"/>
                              </a:rPr>
                              <m:t>𝑦</m:t>
                            </m:r>
                            <m:r>
                              <a:rPr lang="es-UY" i="1">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𝑦</m:t>
                                </m:r>
                              </m:sub>
                            </m:sSub>
                          </m:sub>
                        </m:sSub>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3722736" y="5227133"/>
                  <a:ext cx="3101298" cy="604461"/>
                </a:xfrm>
                <a:prstGeom prst="rect">
                  <a:avLst/>
                </a:prstGeom>
                <a:blipFill rotWithShape="0">
                  <a:blip r:embed="rId8"/>
                  <a:stretch>
                    <a:fillRect l="-984" t="-143000" b="-192000"/>
                  </a:stretch>
                </a:blipFill>
              </p:spPr>
              <p:txBody>
                <a:bodyPr/>
                <a:lstStyle/>
                <a:p>
                  <a:r>
                    <a:rPr lang="es-UY">
                      <a:noFill/>
                    </a:rPr>
                    <a:t> </a:t>
                  </a:r>
                </a:p>
              </p:txBody>
            </p:sp>
          </mc:Fallback>
        </mc:AlternateContent>
      </p:grpSp>
    </p:spTree>
    <p:extLst>
      <p:ext uri="{BB962C8B-B14F-4D97-AF65-F5344CB8AC3E}">
        <p14:creationId xmlns:p14="http://schemas.microsoft.com/office/powerpoint/2010/main" val="20633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19314" y="406401"/>
            <a:ext cx="7436075" cy="369332"/>
            <a:chOff x="319314" y="406401"/>
            <a:chExt cx="7436075" cy="369332"/>
          </a:xfrm>
        </p:grpSpPr>
        <p:sp>
          <p:nvSpPr>
            <p:cNvPr id="4" name="CuadroTexto 3"/>
            <p:cNvSpPr txBox="1"/>
            <p:nvPr/>
          </p:nvSpPr>
          <p:spPr>
            <a:xfrm>
              <a:off x="319314" y="406401"/>
              <a:ext cx="4882940" cy="369332"/>
            </a:xfrm>
            <a:prstGeom prst="rect">
              <a:avLst/>
            </a:prstGeom>
            <a:noFill/>
          </p:spPr>
          <p:txBody>
            <a:bodyPr wrap="none" rtlCol="0">
              <a:spAutoFit/>
            </a:bodyPr>
            <a:lstStyle/>
            <a:p>
              <a:r>
                <a:rPr lang="es-UY" dirty="0"/>
                <a:t>Usando separación de variables podemos escribir:</a:t>
              </a:r>
            </a:p>
          </p:txBody>
        </p:sp>
        <mc:AlternateContent xmlns:mc="http://schemas.openxmlformats.org/markup-compatibility/2006" xmlns:a14="http://schemas.microsoft.com/office/drawing/2010/main">
          <mc:Choice Requires="a14">
            <p:sp>
              <p:nvSpPr>
                <p:cNvPr id="5" name="CuadroTexto 4"/>
                <p:cNvSpPr txBox="1"/>
                <p:nvPr/>
              </p:nvSpPr>
              <p:spPr>
                <a:xfrm>
                  <a:off x="5202254" y="406401"/>
                  <a:ext cx="25531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𝑋</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rPr>
                          <m:t>𝑌</m:t>
                        </m:r>
                        <m:d>
                          <m:dPr>
                            <m:ctrlPr>
                              <a:rPr lang="es-UY" b="0" i="1" smtClean="0">
                                <a:latin typeface="Cambria Math" panose="02040503050406030204" pitchFamily="18" charset="0"/>
                              </a:rPr>
                            </m:ctrlPr>
                          </m:dPr>
                          <m:e>
                            <m:r>
                              <a:rPr lang="es-UY" b="0" i="1" smtClean="0">
                                <a:latin typeface="Cambria Math" panose="02040503050406030204" pitchFamily="18" charset="0"/>
                              </a:rPr>
                              <m:t>𝑦</m:t>
                            </m:r>
                          </m:e>
                        </m:d>
                        <m:r>
                          <a:rPr lang="es-UY" b="0" i="1" smtClean="0">
                            <a:latin typeface="Cambria Math" panose="02040503050406030204" pitchFamily="18" charset="0"/>
                          </a:rPr>
                          <m:t>𝑍</m:t>
                        </m:r>
                        <m:d>
                          <m:dPr>
                            <m:ctrlPr>
                              <a:rPr lang="es-UY" b="0" i="1" smtClean="0">
                                <a:latin typeface="Cambria Math" panose="02040503050406030204" pitchFamily="18" charset="0"/>
                              </a:rPr>
                            </m:ctrlPr>
                          </m:dPr>
                          <m:e>
                            <m:r>
                              <a:rPr lang="es-UY" b="0" i="1" smtClean="0">
                                <a:latin typeface="Cambria Math" panose="02040503050406030204" pitchFamily="18" charset="0"/>
                              </a:rPr>
                              <m:t>𝑧</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202254" y="406401"/>
                  <a:ext cx="2553135" cy="369332"/>
                </a:xfrm>
                <a:prstGeom prst="rect">
                  <a:avLst/>
                </a:prstGeom>
                <a:blipFill rotWithShape="0">
                  <a:blip r:embed="rId2"/>
                  <a:stretch>
                    <a:fillRect b="-13333"/>
                  </a:stretch>
                </a:blipFill>
              </p:spPr>
              <p:txBody>
                <a:bodyPr/>
                <a:lstStyle/>
                <a:p>
                  <a:r>
                    <a:rPr lang="es-UY">
                      <a:noFill/>
                    </a:rPr>
                    <a:t> </a:t>
                  </a:r>
                </a:p>
              </p:txBody>
            </p:sp>
          </mc:Fallback>
        </mc:AlternateContent>
      </p:grpSp>
      <p:sp>
        <p:nvSpPr>
          <p:cNvPr id="6" name="CuadroTexto 5"/>
          <p:cNvSpPr txBox="1"/>
          <p:nvPr/>
        </p:nvSpPr>
        <p:spPr>
          <a:xfrm>
            <a:off x="319314" y="926891"/>
            <a:ext cx="3691075" cy="369332"/>
          </a:xfrm>
          <a:prstGeom prst="rect">
            <a:avLst/>
          </a:prstGeom>
          <a:noFill/>
        </p:spPr>
        <p:txBody>
          <a:bodyPr wrap="none" rtlCol="0">
            <a:spAutoFit/>
          </a:bodyPr>
          <a:lstStyle/>
          <a:p>
            <a:r>
              <a:rPr lang="es-UY" dirty="0"/>
              <a:t>Con el procedimiento usual tenemos:</a:t>
            </a:r>
          </a:p>
        </p:txBody>
      </p:sp>
      <mc:AlternateContent xmlns:mc="http://schemas.openxmlformats.org/markup-compatibility/2006" xmlns:a14="http://schemas.microsoft.com/office/drawing/2010/main">
        <mc:Choice Requires="a14">
          <p:sp>
            <p:nvSpPr>
              <p:cNvPr id="7" name="CuadroTexto 6"/>
              <p:cNvSpPr txBox="1"/>
              <p:nvPr/>
            </p:nvSpPr>
            <p:spPr>
              <a:xfrm>
                <a:off x="319314" y="1482452"/>
                <a:ext cx="32670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𝜏</m:t>
                      </m:r>
                      <m:d>
                        <m:dPr>
                          <m:ctrlPr>
                            <a:rPr lang="es-UY" b="0" i="1" smtClean="0">
                              <a:latin typeface="Cambria Math" panose="02040503050406030204" pitchFamily="18" charset="0"/>
                            </a:rPr>
                          </m:ctrlPr>
                        </m:dPr>
                        <m:e>
                          <m:r>
                            <a:rPr lang="es-UY" b="0" i="1" smtClean="0">
                              <a:latin typeface="Cambria Math" panose="02040503050406030204" pitchFamily="18" charset="0"/>
                            </a:rPr>
                            <m:t>𝑡</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𝑎</m:t>
                          </m:r>
                        </m:e>
                        <m:sub>
                          <m:r>
                            <a:rPr lang="es-UY" b="0" i="1" smtClean="0">
                              <a:latin typeface="Cambria Math" panose="02040503050406030204" pitchFamily="18" charset="0"/>
                            </a:rPr>
                            <m:t>1</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e>
                      </m:fun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𝑏</m:t>
                          </m:r>
                        </m:e>
                        <m:sub>
                          <m:r>
                            <a:rPr lang="es-UY" b="0" i="1" smtClean="0">
                              <a:latin typeface="Cambria Math" panose="02040503050406030204" pitchFamily="18" charset="0"/>
                            </a:rPr>
                            <m:t>1</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e>
                      </m:fun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19314" y="1482452"/>
                <a:ext cx="3267048" cy="369332"/>
              </a:xfrm>
              <a:prstGeom prst="rect">
                <a:avLst/>
              </a:prstGeom>
              <a:blipFill rotWithShape="0">
                <a:blip r:embed="rId3"/>
                <a:stretch>
                  <a:fillRect b="-13115"/>
                </a:stretch>
              </a:blipFill>
            </p:spPr>
            <p:txBody>
              <a:bodyPr/>
              <a:lstStyle/>
              <a:p>
                <a:r>
                  <a:rPr lang="es-UY">
                    <a:noFill/>
                  </a:rPr>
                  <a:t> </a:t>
                </a:r>
              </a:p>
            </p:txBody>
          </p:sp>
        </mc:Fallback>
      </mc:AlternateContent>
      <p:grpSp>
        <p:nvGrpSpPr>
          <p:cNvPr id="3" name="Grupo 2"/>
          <p:cNvGrpSpPr/>
          <p:nvPr/>
        </p:nvGrpSpPr>
        <p:grpSpPr>
          <a:xfrm>
            <a:off x="311395" y="2038013"/>
            <a:ext cx="3592362" cy="1480454"/>
            <a:chOff x="311395" y="2038013"/>
            <a:chExt cx="3592362" cy="1480454"/>
          </a:xfrm>
        </p:grpSpPr>
        <mc:AlternateContent xmlns:mc="http://schemas.openxmlformats.org/markup-compatibility/2006" xmlns:a14="http://schemas.microsoft.com/office/drawing/2010/main">
          <mc:Choice Requires="a14">
            <p:sp>
              <p:nvSpPr>
                <p:cNvPr id="8" name="CuadroTexto 7"/>
                <p:cNvSpPr txBox="1"/>
                <p:nvPr/>
              </p:nvSpPr>
              <p:spPr>
                <a:xfrm>
                  <a:off x="319314" y="2038013"/>
                  <a:ext cx="35686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𝑋</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𝑎</m:t>
                            </m:r>
                          </m:e>
                          <m:sub>
                            <m:r>
                              <a:rPr lang="es-UY" b="0" i="1" smtClean="0">
                                <a:latin typeface="Cambria Math" panose="02040503050406030204" pitchFamily="18" charset="0"/>
                              </a:rPr>
                              <m:t>2</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𝑥</m:t>
                                </m:r>
                              </m:sub>
                            </m:sSub>
                            <m:r>
                              <a:rPr lang="es-UY" b="0" i="1" smtClean="0">
                                <a:latin typeface="Cambria Math" panose="02040503050406030204" pitchFamily="18" charset="0"/>
                              </a:rPr>
                              <m:t>𝑥</m:t>
                            </m:r>
                            <m:r>
                              <a:rPr lang="es-UY" b="0" i="1" smtClean="0">
                                <a:latin typeface="Cambria Math" panose="02040503050406030204" pitchFamily="18" charset="0"/>
                              </a:rPr>
                              <m:t>)</m:t>
                            </m:r>
                          </m:e>
                        </m:fun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𝑏</m:t>
                            </m:r>
                          </m:e>
                          <m:sub>
                            <m:r>
                              <a:rPr lang="es-UY" b="0" i="1" smtClean="0">
                                <a:latin typeface="Cambria Math" panose="02040503050406030204" pitchFamily="18" charset="0"/>
                              </a:rPr>
                              <m:t>2</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𝑥</m:t>
                                </m:r>
                              </m:sub>
                            </m:sSub>
                            <m:r>
                              <a:rPr lang="es-UY" b="0" i="1" smtClean="0">
                                <a:latin typeface="Cambria Math" panose="02040503050406030204" pitchFamily="18" charset="0"/>
                              </a:rPr>
                              <m:t>𝑥</m:t>
                            </m:r>
                            <m:r>
                              <a:rPr lang="es-UY" b="0" i="1" smtClean="0">
                                <a:latin typeface="Cambria Math" panose="02040503050406030204" pitchFamily="18" charset="0"/>
                              </a:rPr>
                              <m:t>)</m:t>
                            </m:r>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19314" y="2038013"/>
                  <a:ext cx="3568606" cy="369332"/>
                </a:xfrm>
                <a:prstGeom prst="rect">
                  <a:avLst/>
                </a:prstGeom>
                <a:blipFill rotWithShape="0">
                  <a:blip r:embed="rId4"/>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19314" y="2593574"/>
                  <a:ext cx="3584443"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𝑌</m:t>
                        </m:r>
                        <m:d>
                          <m:dPr>
                            <m:ctrlPr>
                              <a:rPr lang="es-UY" b="0" i="1" smtClean="0">
                                <a:latin typeface="Cambria Math" panose="02040503050406030204" pitchFamily="18" charset="0"/>
                              </a:rPr>
                            </m:ctrlPr>
                          </m:dPr>
                          <m:e>
                            <m:r>
                              <a:rPr lang="es-UY" b="0" i="1" smtClean="0">
                                <a:latin typeface="Cambria Math" panose="02040503050406030204" pitchFamily="18" charset="0"/>
                              </a:rPr>
                              <m:t>𝑦</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𝑎</m:t>
                            </m:r>
                          </m:e>
                          <m:sub>
                            <m:r>
                              <a:rPr lang="es-UY" b="0" i="1" smtClean="0">
                                <a:latin typeface="Cambria Math" panose="02040503050406030204" pitchFamily="18" charset="0"/>
                              </a:rPr>
                              <m:t>3</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𝑦</m:t>
                                </m:r>
                              </m:sub>
                            </m:sSub>
                            <m:r>
                              <a:rPr lang="es-UY" b="0" i="1" smtClean="0">
                                <a:latin typeface="Cambria Math" panose="02040503050406030204" pitchFamily="18" charset="0"/>
                              </a:rPr>
                              <m:t>𝑦</m:t>
                            </m:r>
                            <m:r>
                              <a:rPr lang="es-UY" b="0" i="1" smtClean="0">
                                <a:latin typeface="Cambria Math" panose="02040503050406030204" pitchFamily="18" charset="0"/>
                              </a:rPr>
                              <m:t>)</m:t>
                            </m:r>
                          </m:e>
                        </m:fun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𝑏</m:t>
                            </m:r>
                          </m:e>
                          <m:sub>
                            <m:r>
                              <a:rPr lang="es-UY" b="0" i="1" smtClean="0">
                                <a:latin typeface="Cambria Math" panose="02040503050406030204" pitchFamily="18" charset="0"/>
                              </a:rPr>
                              <m:t>3</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𝑦</m:t>
                                </m:r>
                              </m:sub>
                            </m:sSub>
                            <m:r>
                              <a:rPr lang="es-UY" b="0" i="1" smtClean="0">
                                <a:latin typeface="Cambria Math" panose="02040503050406030204" pitchFamily="18" charset="0"/>
                              </a:rPr>
                              <m:t>𝑦</m:t>
                            </m:r>
                            <m:r>
                              <a:rPr lang="es-UY" b="0" i="1" smtClean="0">
                                <a:latin typeface="Cambria Math" panose="02040503050406030204" pitchFamily="18" charset="0"/>
                              </a:rPr>
                              <m:t>)</m:t>
                            </m:r>
                          </m:e>
                        </m:func>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19314" y="2593574"/>
                  <a:ext cx="3584443" cy="391261"/>
                </a:xfrm>
                <a:prstGeom prst="rect">
                  <a:avLst/>
                </a:prstGeom>
                <a:blipFill rotWithShape="0">
                  <a:blip r:embed="rId5"/>
                  <a:stretch>
                    <a:fillRect b="-769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11395" y="3149135"/>
                  <a:ext cx="34923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𝑍</m:t>
                        </m:r>
                        <m:d>
                          <m:dPr>
                            <m:ctrlPr>
                              <a:rPr lang="es-UY" b="0" i="1" smtClean="0">
                                <a:latin typeface="Cambria Math" panose="02040503050406030204" pitchFamily="18" charset="0"/>
                              </a:rPr>
                            </m:ctrlPr>
                          </m:dPr>
                          <m:e>
                            <m:r>
                              <a:rPr lang="es-UY" b="0" i="1" smtClean="0">
                                <a:latin typeface="Cambria Math" panose="02040503050406030204" pitchFamily="18" charset="0"/>
                              </a:rPr>
                              <m:t>𝑧</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𝑎</m:t>
                            </m:r>
                          </m:e>
                          <m:sub>
                            <m:r>
                              <a:rPr lang="es-UY" b="0" i="1" smtClean="0">
                                <a:latin typeface="Cambria Math" panose="02040503050406030204" pitchFamily="18" charset="0"/>
                              </a:rPr>
                              <m:t>4</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𝑧</m:t>
                            </m:r>
                            <m:r>
                              <a:rPr lang="es-UY" b="0" i="1" smtClean="0">
                                <a:latin typeface="Cambria Math" panose="02040503050406030204" pitchFamily="18" charset="0"/>
                              </a:rPr>
                              <m:t>)</m:t>
                            </m:r>
                          </m:e>
                        </m:func>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𝑏</m:t>
                            </m:r>
                          </m:e>
                          <m:sub>
                            <m:r>
                              <a:rPr lang="es-UY" b="0" i="1" smtClean="0">
                                <a:latin typeface="Cambria Math" panose="02040503050406030204" pitchFamily="18" charset="0"/>
                              </a:rPr>
                              <m:t>4</m:t>
                            </m:r>
                          </m:sub>
                        </m:sSub>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𝑧</m:t>
                            </m:r>
                            <m:r>
                              <a:rPr lang="es-UY" b="0" i="1" smtClean="0">
                                <a:latin typeface="Cambria Math" panose="02040503050406030204" pitchFamily="18" charset="0"/>
                              </a:rPr>
                              <m:t>)</m:t>
                            </m:r>
                          </m:e>
                        </m:func>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11395" y="3149135"/>
                  <a:ext cx="3492303" cy="369332"/>
                </a:xfrm>
                <a:prstGeom prst="rect">
                  <a:avLst/>
                </a:prstGeom>
                <a:blipFill rotWithShape="0">
                  <a:blip r:embed="rId6"/>
                  <a:stretch>
                    <a:fillRect b="-13333"/>
                  </a:stretch>
                </a:blipFill>
              </p:spPr>
              <p:txBody>
                <a:bodyPr/>
                <a:lstStyle/>
                <a:p>
                  <a:r>
                    <a:rPr lang="es-UY">
                      <a:noFill/>
                    </a:rPr>
                    <a:t> </a:t>
                  </a:r>
                </a:p>
              </p:txBody>
            </p:sp>
          </mc:Fallback>
        </mc:AlternateContent>
      </p:grpSp>
      <p:grpSp>
        <p:nvGrpSpPr>
          <p:cNvPr id="20" name="Grupo 19"/>
          <p:cNvGrpSpPr/>
          <p:nvPr/>
        </p:nvGrpSpPr>
        <p:grpSpPr>
          <a:xfrm>
            <a:off x="5189845" y="1667118"/>
            <a:ext cx="2073645" cy="1039418"/>
            <a:chOff x="5189845" y="1667118"/>
            <a:chExt cx="2073645" cy="1039418"/>
          </a:xfrm>
        </p:grpSpPr>
        <mc:AlternateContent xmlns:mc="http://schemas.openxmlformats.org/markup-compatibility/2006" xmlns:a14="http://schemas.microsoft.com/office/drawing/2010/main">
          <mc:Choice Requires="a14">
            <p:sp>
              <p:nvSpPr>
                <p:cNvPr id="11" name="CuadroTexto 10"/>
                <p:cNvSpPr txBox="1"/>
                <p:nvPr/>
              </p:nvSpPr>
              <p:spPr>
                <a:xfrm>
                  <a:off x="5202254" y="1667118"/>
                  <a:ext cx="94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
                          <a:rPr lang="es-UY" b="0" i="1" smtClean="0">
                            <a:latin typeface="Cambria Math" panose="02040503050406030204" pitchFamily="18" charset="0"/>
                          </a:rPr>
                          <m:t>𝑐𝑘</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202254" y="1667118"/>
                  <a:ext cx="949875"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189845" y="2309761"/>
                  <a:ext cx="2073645" cy="396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𝑥</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𝑦</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𝑧</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189845" y="2309761"/>
                  <a:ext cx="2073645" cy="396775"/>
                </a:xfrm>
                <a:prstGeom prst="rect">
                  <a:avLst/>
                </a:prstGeom>
                <a:blipFill rotWithShape="0">
                  <a:blip r:embed="rId8"/>
                  <a:stretch>
                    <a:fillRect b="-3077"/>
                  </a:stretch>
                </a:blipFill>
              </p:spPr>
              <p:txBody>
                <a:bodyPr/>
                <a:lstStyle/>
                <a:p>
                  <a:r>
                    <a:rPr lang="es-UY">
                      <a:noFill/>
                    </a:rPr>
                    <a:t> </a:t>
                  </a:r>
                </a:p>
              </p:txBody>
            </p:sp>
          </mc:Fallback>
        </mc:AlternateContent>
      </p:grpSp>
      <p:grpSp>
        <p:nvGrpSpPr>
          <p:cNvPr id="21" name="Grupo 20"/>
          <p:cNvGrpSpPr/>
          <p:nvPr/>
        </p:nvGrpSpPr>
        <p:grpSpPr>
          <a:xfrm>
            <a:off x="319314" y="3819221"/>
            <a:ext cx="2817272" cy="1463714"/>
            <a:chOff x="319314" y="3819221"/>
            <a:chExt cx="2817272" cy="1463714"/>
          </a:xfrm>
        </p:grpSpPr>
        <p:sp>
          <p:nvSpPr>
            <p:cNvPr id="13" name="CuadroTexto 12"/>
            <p:cNvSpPr txBox="1"/>
            <p:nvPr/>
          </p:nvSpPr>
          <p:spPr>
            <a:xfrm>
              <a:off x="319314" y="3819221"/>
              <a:ext cx="2289473" cy="369332"/>
            </a:xfrm>
            <a:prstGeom prst="rect">
              <a:avLst/>
            </a:prstGeom>
            <a:noFill/>
          </p:spPr>
          <p:txBody>
            <a:bodyPr wrap="none" rtlCol="0">
              <a:spAutoFit/>
            </a:bodyPr>
            <a:lstStyle/>
            <a:p>
              <a:r>
                <a:rPr lang="es-UY" dirty="0"/>
                <a:t>Condiciones de borde:</a:t>
              </a:r>
            </a:p>
          </p:txBody>
        </p:sp>
        <mc:AlternateContent xmlns:mc="http://schemas.openxmlformats.org/markup-compatibility/2006" xmlns:a14="http://schemas.microsoft.com/office/drawing/2010/main">
          <mc:Choice Requires="a14">
            <p:sp>
              <p:nvSpPr>
                <p:cNvPr id="14" name="CuadroTexto 13"/>
                <p:cNvSpPr txBox="1"/>
                <p:nvPr/>
              </p:nvSpPr>
              <p:spPr>
                <a:xfrm>
                  <a:off x="537028" y="4530421"/>
                  <a:ext cx="2599558" cy="752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𝑥</m:t>
                                    </m:r>
                                  </m:den>
                                </m:f>
                              </m:e>
                            </m:d>
                          </m:e>
                          <m:sub>
                            <m:r>
                              <a:rPr lang="es-UY" b="0" i="1" smtClean="0">
                                <a:latin typeface="Cambria Math" panose="02040503050406030204" pitchFamily="18" charset="0"/>
                              </a:rPr>
                              <m:t>𝑥</m:t>
                            </m:r>
                            <m:r>
                              <a:rPr lang="es-UY" b="0" i="1" smtClean="0">
                                <a:latin typeface="Cambria Math" panose="02040503050406030204" pitchFamily="18" charset="0"/>
                              </a:rPr>
                              <m:t>=0</m:t>
                            </m:r>
                          </m:sub>
                        </m:sSub>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2</m:t>
                            </m:r>
                          </m:sub>
                        </m:sSub>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37028" y="4530421"/>
                  <a:ext cx="2599558" cy="752514"/>
                </a:xfrm>
                <a:prstGeom prst="rect">
                  <a:avLst/>
                </a:prstGeom>
                <a:blipFill rotWithShape="0">
                  <a:blip r:embed="rId9"/>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5" name="Rectángulo 14"/>
              <p:cNvSpPr/>
              <p:nvPr/>
            </p:nvSpPr>
            <p:spPr>
              <a:xfrm>
                <a:off x="3559042" y="4530421"/>
                <a:ext cx="2910220" cy="786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num>
                                <m:den>
                                  <m:r>
                                    <a:rPr lang="es-UY" i="1">
                                      <a:latin typeface="Cambria Math" panose="02040503050406030204" pitchFamily="18" charset="0"/>
                                    </a:rPr>
                                    <m:t>𝜕</m:t>
                                  </m:r>
                                  <m:r>
                                    <a:rPr lang="es-UY" i="1">
                                      <a:latin typeface="Cambria Math" panose="02040503050406030204" pitchFamily="18" charset="0"/>
                                    </a:rPr>
                                    <m:t>𝑥</m:t>
                                  </m:r>
                                </m:den>
                              </m:f>
                            </m:e>
                          </m:d>
                        </m:e>
                        <m:sub>
                          <m:r>
                            <a:rPr lang="es-UY" i="1">
                              <a:latin typeface="Cambria Math" panose="02040503050406030204" pitchFamily="18" charset="0"/>
                            </a:rPr>
                            <m:t>𝑥</m:t>
                          </m:r>
                          <m:r>
                            <a:rPr lang="es-UY" i="1">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sub>
                      </m:sSub>
                      <m:r>
                        <a:rPr lang="es-UY" i="1">
                          <a:latin typeface="Cambria Math" panose="02040503050406030204" pitchFamily="18" charset="0"/>
                        </a:rPr>
                        <m:t>=0</m:t>
                      </m:r>
                      <m:r>
                        <a:rPr lang="es-UY" i="1">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𝑥</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𝜋</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𝑥</m:t>
                              </m:r>
                            </m:sub>
                          </m:sSub>
                        </m:den>
                      </m:f>
                    </m:oMath>
                  </m:oMathPara>
                </a14:m>
                <a:endParaRPr lang="es-UY" dirty="0"/>
              </a:p>
            </p:txBody>
          </p:sp>
        </mc:Choice>
        <mc:Fallback xmlns="">
          <p:sp>
            <p:nvSpPr>
              <p:cNvPr id="15" name="Rectángulo 14"/>
              <p:cNvSpPr>
                <a:spLocks noRot="1" noChangeAspect="1" noMove="1" noResize="1" noEditPoints="1" noAdjustHandles="1" noChangeArrowheads="1" noChangeShapeType="1" noTextEdit="1"/>
              </p:cNvSpPr>
              <p:nvPr/>
            </p:nvSpPr>
            <p:spPr>
              <a:xfrm>
                <a:off x="3559042" y="4530421"/>
                <a:ext cx="2910220" cy="786497"/>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537028" y="5564477"/>
                <a:ext cx="2672206" cy="783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𝑦</m:t>
                                  </m:r>
                                </m:den>
                              </m:f>
                            </m:e>
                          </m:d>
                        </m:e>
                        <m:sub>
                          <m:r>
                            <a:rPr lang="es-UY" b="0" i="1" smtClean="0">
                              <a:latin typeface="Cambria Math" panose="02040503050406030204" pitchFamily="18" charset="0"/>
                            </a:rPr>
                            <m:t>𝑦</m:t>
                          </m:r>
                          <m:r>
                            <a:rPr lang="es-UY" b="0" i="1" smtClean="0">
                              <a:latin typeface="Cambria Math" panose="02040503050406030204" pitchFamily="18" charset="0"/>
                            </a:rPr>
                            <m:t>=0</m:t>
                          </m:r>
                        </m:sub>
                      </m:sSub>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𝑏</m:t>
                          </m:r>
                        </m:e>
                        <m:sub>
                          <m:r>
                            <a:rPr lang="es-UY" b="0" i="1" smtClean="0">
                              <a:latin typeface="Cambria Math" panose="02040503050406030204" pitchFamily="18" charset="0"/>
                              <a:ea typeface="Cambria Math" panose="02040503050406030204" pitchFamily="18" charset="0"/>
                            </a:rPr>
                            <m:t>3</m:t>
                          </m:r>
                        </m:sub>
                      </m:sSub>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537028" y="5564477"/>
                <a:ext cx="2672206" cy="783228"/>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3559042" y="5564477"/>
                <a:ext cx="2870978" cy="814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num>
                                <m:den>
                                  <m:r>
                                    <a:rPr lang="es-UY" i="1">
                                      <a:latin typeface="Cambria Math" panose="02040503050406030204" pitchFamily="18" charset="0"/>
                                    </a:rPr>
                                    <m:t>𝜕</m:t>
                                  </m:r>
                                  <m:r>
                                    <a:rPr lang="es-UY" b="0" i="1" smtClean="0">
                                      <a:latin typeface="Cambria Math" panose="02040503050406030204" pitchFamily="18" charset="0"/>
                                    </a:rPr>
                                    <m:t>𝑦</m:t>
                                  </m:r>
                                </m:den>
                              </m:f>
                            </m:e>
                          </m:d>
                        </m:e>
                        <m:sub>
                          <m:r>
                            <a:rPr lang="es-UY" b="0" i="1" smtClean="0">
                              <a:latin typeface="Cambria Math" panose="02040503050406030204" pitchFamily="18" charset="0"/>
                            </a:rPr>
                            <m:t>𝑦</m:t>
                          </m:r>
                          <m:r>
                            <a:rPr lang="es-UY" i="1">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𝑦</m:t>
                              </m:r>
                            </m:sub>
                          </m:sSub>
                        </m:sub>
                      </m:sSub>
                      <m:r>
                        <a:rPr lang="es-UY" i="1">
                          <a:latin typeface="Cambria Math" panose="02040503050406030204" pitchFamily="18" charset="0"/>
                        </a:rPr>
                        <m:t>=0</m:t>
                      </m:r>
                      <m:r>
                        <a:rPr lang="es-UY" i="1">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𝑦</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𝑛</m:t>
                          </m:r>
                          <m:r>
                            <a:rPr lang="es-UY" b="0" i="1" smtClean="0">
                              <a:latin typeface="Cambria Math" panose="02040503050406030204" pitchFamily="18" charset="0"/>
                              <a:ea typeface="Cambria Math" panose="02040503050406030204" pitchFamily="18" charset="0"/>
                            </a:rPr>
                            <m:t>𝜋</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𝐿</m:t>
                              </m:r>
                            </m:e>
                            <m:sub>
                              <m:r>
                                <a:rPr lang="es-UY" b="0" i="1" smtClean="0">
                                  <a:latin typeface="Cambria Math" panose="02040503050406030204" pitchFamily="18" charset="0"/>
                                  <a:ea typeface="Cambria Math" panose="02040503050406030204" pitchFamily="18" charset="0"/>
                                </a:rPr>
                                <m:t>𝑦</m:t>
                              </m:r>
                            </m:sub>
                          </m:sSub>
                        </m:den>
                      </m:f>
                    </m:oMath>
                  </m:oMathPara>
                </a14:m>
                <a:endParaRPr lang="es-UY" dirty="0"/>
              </a:p>
            </p:txBody>
          </p:sp>
        </mc:Choice>
        <mc:Fallback xmlns="">
          <p:sp>
            <p:nvSpPr>
              <p:cNvPr id="17" name="Rectángulo 16"/>
              <p:cNvSpPr>
                <a:spLocks noRot="1" noChangeAspect="1" noMove="1" noResize="1" noEditPoints="1" noAdjustHandles="1" noChangeArrowheads="1" noChangeShapeType="1" noTextEdit="1"/>
              </p:cNvSpPr>
              <p:nvPr/>
            </p:nvSpPr>
            <p:spPr>
              <a:xfrm>
                <a:off x="3559042" y="5564477"/>
                <a:ext cx="2870978" cy="814325"/>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7145789" y="4929440"/>
                <a:ext cx="3643497" cy="7749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𝑥</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𝑦</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𝑚</m:t>
                                  </m:r>
                                  <m:r>
                                    <a:rPr lang="es-UY" b="0" i="1" smtClean="0">
                                      <a:latin typeface="Cambria Math" panose="02040503050406030204" pitchFamily="18" charset="0"/>
                                    </a:rPr>
                                    <m:t>𝜋</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𝐿</m:t>
                                      </m:r>
                                    </m:e>
                                    <m:sub>
                                      <m:r>
                                        <a:rPr lang="es-UY" b="0" i="1" smtClean="0">
                                          <a:latin typeface="Cambria Math" panose="02040503050406030204" pitchFamily="18" charset="0"/>
                                        </a:rPr>
                                        <m:t>𝑥</m:t>
                                      </m:r>
                                    </m:sub>
                                  </m:sSub>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b="0" i="1" smtClean="0">
                                      <a:latin typeface="Cambria Math" panose="02040503050406030204" pitchFamily="18" charset="0"/>
                                    </a:rPr>
                                    <m:t>𝑛</m:t>
                                  </m:r>
                                  <m:r>
                                    <a:rPr lang="es-UY" i="1">
                                      <a:latin typeface="Cambria Math" panose="02040503050406030204" pitchFamily="18" charset="0"/>
                                    </a:rPr>
                                    <m:t>𝜋</m:t>
                                  </m:r>
                                </m:num>
                                <m:den>
                                  <m:sSub>
                                    <m:sSubPr>
                                      <m:ctrlPr>
                                        <a:rPr lang="es-UY" i="1">
                                          <a:latin typeface="Cambria Math" panose="02040503050406030204" pitchFamily="18" charset="0"/>
                                        </a:rPr>
                                      </m:ctrlPr>
                                    </m:sSubPr>
                                    <m:e>
                                      <m:r>
                                        <a:rPr lang="es-UY" i="1">
                                          <a:latin typeface="Cambria Math" panose="02040503050406030204" pitchFamily="18" charset="0"/>
                                        </a:rPr>
                                        <m:t>𝐿</m:t>
                                      </m:r>
                                    </m:e>
                                    <m:sub>
                                      <m:r>
                                        <a:rPr lang="es-UY" b="0" i="1" smtClean="0">
                                          <a:latin typeface="Cambria Math" panose="02040503050406030204" pitchFamily="18" charset="0"/>
                                        </a:rPr>
                                        <m:t>𝑦</m:t>
                                      </m:r>
                                    </m:sub>
                                  </m:sSub>
                                </m:den>
                              </m:f>
                            </m:e>
                          </m:d>
                        </m:e>
                        <m:sup>
                          <m:r>
                            <a:rPr lang="es-UY" i="1">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up>
                          <m:r>
                            <a:rPr lang="es-UY" b="0" i="1" smtClean="0">
                              <a:latin typeface="Cambria Math" panose="02040503050406030204" pitchFamily="18" charset="0"/>
                            </a:rPr>
                            <m:t>2</m:t>
                          </m:r>
                        </m:sup>
                      </m:sSubSup>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7145789" y="4929440"/>
                <a:ext cx="3643497" cy="774956"/>
              </a:xfrm>
              <a:prstGeom prst="rect">
                <a:avLst/>
              </a:prstGeom>
              <a:blipFill rotWithShape="0">
                <a:blip r:embed="rId1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7160485" y="5956091"/>
                <a:ext cx="17102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𝑧</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up>
                          <m:r>
                            <a:rPr lang="es-UY" b="0" i="1" smtClean="0">
                              <a:latin typeface="Cambria Math" panose="02040503050406030204" pitchFamily="18" charset="0"/>
                            </a:rPr>
                            <m:t>2</m:t>
                          </m:r>
                        </m:sup>
                      </m:sSubSup>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7160485" y="5956091"/>
                <a:ext cx="1710212" cy="369332"/>
              </a:xfrm>
              <a:prstGeom prst="rect">
                <a:avLst/>
              </a:prstGeom>
              <a:blipFill rotWithShape="0">
                <a:blip r:embed="rId14"/>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81495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P spid="17" grpId="0"/>
      <p:bldP spid="18" grpId="0"/>
      <p:bldP spid="1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1016</Words>
  <Application>Microsoft Office PowerPoint</Application>
  <PresentationFormat>Panorámica</PresentationFormat>
  <Paragraphs>119</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12</cp:revision>
  <dcterms:created xsi:type="dcterms:W3CDTF">2020-06-15T12:00:24Z</dcterms:created>
  <dcterms:modified xsi:type="dcterms:W3CDTF">2024-05-23T14:02:01Z</dcterms:modified>
</cp:coreProperties>
</file>