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66" r:id="rId9"/>
    <p:sldId id="267" r:id="rId10"/>
    <p:sldId id="256" r:id="rId11"/>
    <p:sldId id="268" r:id="rId12"/>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58CF6-2D08-4252-ADB5-E5E7F2B3C691}" v="5" dt="2024-05-28T16:26:02.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9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E802FED8-1B44-44AD-8308-47E2597EED9D}"/>
    <pc:docChg chg="modSld">
      <pc:chgData name="Nicolas Benech" userId="0051dd42c30e75a5" providerId="LiveId" clId="{E802FED8-1B44-44AD-8308-47E2597EED9D}" dt="2021-05-26T10:58:09.249" v="4"/>
      <pc:docMkLst>
        <pc:docMk/>
      </pc:docMkLst>
      <pc:sldChg chg="modSp">
        <pc:chgData name="Nicolas Benech" userId="0051dd42c30e75a5" providerId="LiveId" clId="{E802FED8-1B44-44AD-8308-47E2597EED9D}" dt="2021-05-26T10:58:09.249" v="4"/>
        <pc:sldMkLst>
          <pc:docMk/>
          <pc:sldMk cId="1339086527" sldId="267"/>
        </pc:sldMkLst>
        <pc:spChg chg="mod">
          <ac:chgData name="Nicolas Benech" userId="0051dd42c30e75a5" providerId="LiveId" clId="{E802FED8-1B44-44AD-8308-47E2597EED9D}" dt="2021-05-26T10:58:09.249" v="4"/>
          <ac:spMkLst>
            <pc:docMk/>
            <pc:sldMk cId="1339086527" sldId="267"/>
            <ac:spMk id="6" creationId="{00000000-0000-0000-0000-000000000000}"/>
          </ac:spMkLst>
        </pc:spChg>
      </pc:sldChg>
    </pc:docChg>
  </pc:docChgLst>
  <pc:docChgLst>
    <pc:chgData name="Nicolas Benech" userId="0051dd42c30e75a5" providerId="LiveId" clId="{61858CF6-2D08-4252-ADB5-E5E7F2B3C691}"/>
    <pc:docChg chg="modSld">
      <pc:chgData name="Nicolas Benech" userId="0051dd42c30e75a5" providerId="LiveId" clId="{61858CF6-2D08-4252-ADB5-E5E7F2B3C691}" dt="2024-05-28T16:26:02.544" v="4" actId="20577"/>
      <pc:docMkLst>
        <pc:docMk/>
      </pc:docMkLst>
      <pc:sldChg chg="modSp">
        <pc:chgData name="Nicolas Benech" userId="0051dd42c30e75a5" providerId="LiveId" clId="{61858CF6-2D08-4252-ADB5-E5E7F2B3C691}" dt="2024-05-28T16:26:02.544" v="4" actId="20577"/>
        <pc:sldMkLst>
          <pc:docMk/>
          <pc:sldMk cId="1841836809" sldId="262"/>
        </pc:sldMkLst>
        <pc:spChg chg="mod">
          <ac:chgData name="Nicolas Benech" userId="0051dd42c30e75a5" providerId="LiveId" clId="{61858CF6-2D08-4252-ADB5-E5E7F2B3C691}" dt="2024-05-28T16:26:02.544" v="4" actId="20577"/>
          <ac:spMkLst>
            <pc:docMk/>
            <pc:sldMk cId="1841836809" sldId="262"/>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416495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8745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53487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4832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106F195-55B6-4B90-87AD-5EC955CC99F5}"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88635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6106F195-55B6-4B90-87AD-5EC955CC99F5}"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74597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6106F195-55B6-4B90-87AD-5EC955CC99F5}" type="datetimeFigureOut">
              <a:rPr lang="es-UY" smtClean="0"/>
              <a:t>28/5/2024</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15337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6106F195-55B6-4B90-87AD-5EC955CC99F5}" type="datetimeFigureOut">
              <a:rPr lang="es-UY" smtClean="0"/>
              <a:t>28/5/2024</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00666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06F195-55B6-4B90-87AD-5EC955CC99F5}" type="datetimeFigureOut">
              <a:rPr lang="es-UY" smtClean="0"/>
              <a:t>28/5/2024</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132910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06F195-55B6-4B90-87AD-5EC955CC99F5}"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123514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06F195-55B6-4B90-87AD-5EC955CC99F5}"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12886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6F195-55B6-4B90-87AD-5EC955CC99F5}" type="datetimeFigureOut">
              <a:rPr lang="es-UY" smtClean="0"/>
              <a:t>28/5/2024</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1C80C-CFE7-4045-814C-2F77692D9DD1}" type="slidenum">
              <a:rPr lang="es-UY" smtClean="0"/>
              <a:t>‹Nº›</a:t>
            </a:fld>
            <a:endParaRPr lang="es-UY"/>
          </a:p>
        </p:txBody>
      </p:sp>
    </p:spTree>
    <p:extLst>
      <p:ext uri="{BB962C8B-B14F-4D97-AF65-F5344CB8AC3E}">
        <p14:creationId xmlns:p14="http://schemas.microsoft.com/office/powerpoint/2010/main" val="226418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1.tif"/><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5428" y="493486"/>
            <a:ext cx="3462615" cy="369332"/>
          </a:xfrm>
          <a:prstGeom prst="rect">
            <a:avLst/>
          </a:prstGeom>
          <a:noFill/>
        </p:spPr>
        <p:txBody>
          <a:bodyPr wrap="none" rtlCol="0">
            <a:spAutoFit/>
          </a:bodyPr>
          <a:lstStyle/>
          <a:p>
            <a:r>
              <a:rPr lang="es-UY" b="1" dirty="0">
                <a:solidFill>
                  <a:srgbClr val="FF0000"/>
                </a:solidFill>
              </a:rPr>
              <a:t>RADIACIÓN DE ONDAS ACÚSTICAS</a:t>
            </a:r>
          </a:p>
        </p:txBody>
      </p:sp>
      <p:sp>
        <p:nvSpPr>
          <p:cNvPr id="3" name="CuadroTexto 2"/>
          <p:cNvSpPr txBox="1"/>
          <p:nvPr/>
        </p:nvSpPr>
        <p:spPr>
          <a:xfrm>
            <a:off x="435428" y="1436915"/>
            <a:ext cx="1927194" cy="369332"/>
          </a:xfrm>
          <a:prstGeom prst="rect">
            <a:avLst/>
          </a:prstGeom>
          <a:noFill/>
        </p:spPr>
        <p:txBody>
          <a:bodyPr wrap="none" rtlCol="0">
            <a:spAutoFit/>
          </a:bodyPr>
          <a:lstStyle/>
          <a:p>
            <a:r>
              <a:rPr lang="es-UY" dirty="0"/>
              <a:t>Ecuación de ondas</a:t>
            </a:r>
          </a:p>
        </p:txBody>
      </p:sp>
      <mc:AlternateContent xmlns:mc="http://schemas.openxmlformats.org/markup-compatibility/2006" xmlns:a14="http://schemas.microsoft.com/office/drawing/2010/main">
        <mc:Choice Requires="a14">
          <p:sp>
            <p:nvSpPr>
              <p:cNvPr id="11" name="CuadroTexto 10"/>
              <p:cNvSpPr txBox="1"/>
              <p:nvPr/>
            </p:nvSpPr>
            <p:spPr>
              <a:xfrm>
                <a:off x="2832431" y="1297485"/>
                <a:ext cx="213122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832431" y="1297485"/>
                <a:ext cx="2131224" cy="648191"/>
              </a:xfrm>
              <a:prstGeom prst="rect">
                <a:avLst/>
              </a:prstGeom>
              <a:blipFill rotWithShape="0">
                <a:blip r:embed="rId2"/>
                <a:stretch>
                  <a:fillRect/>
                </a:stretch>
              </a:blipFill>
            </p:spPr>
            <p:txBody>
              <a:bodyPr/>
              <a:lstStyle/>
              <a:p>
                <a:r>
                  <a:rPr lang="es-UY">
                    <a:noFill/>
                  </a:rPr>
                  <a:t> </a:t>
                </a:r>
              </a:p>
            </p:txBody>
          </p:sp>
        </mc:Fallback>
      </mc:AlternateContent>
      <p:sp>
        <p:nvSpPr>
          <p:cNvPr id="12" name="CuadroTexto 11"/>
          <p:cNvSpPr txBox="1"/>
          <p:nvPr/>
        </p:nvSpPr>
        <p:spPr>
          <a:xfrm>
            <a:off x="404266" y="2335107"/>
            <a:ext cx="9623147" cy="369332"/>
          </a:xfrm>
          <a:prstGeom prst="rect">
            <a:avLst/>
          </a:prstGeom>
          <a:noFill/>
        </p:spPr>
        <p:txBody>
          <a:bodyPr wrap="none" rtlCol="0">
            <a:spAutoFit/>
          </a:bodyPr>
          <a:lstStyle/>
          <a:p>
            <a:r>
              <a:rPr lang="es-UY" dirty="0"/>
              <a:t>Hasta el momento hemos estudiado solución de ondas planas. Veremos ahora otro tipo de soluciones</a:t>
            </a:r>
          </a:p>
        </p:txBody>
      </p:sp>
      <p:sp>
        <p:nvSpPr>
          <p:cNvPr id="13" name="CuadroTexto 12"/>
          <p:cNvSpPr txBox="1"/>
          <p:nvPr/>
        </p:nvSpPr>
        <p:spPr>
          <a:xfrm>
            <a:off x="404266" y="3093870"/>
            <a:ext cx="1886863" cy="369332"/>
          </a:xfrm>
          <a:prstGeom prst="rect">
            <a:avLst/>
          </a:prstGeom>
          <a:noFill/>
        </p:spPr>
        <p:txBody>
          <a:bodyPr wrap="none" rtlCol="0">
            <a:spAutoFit/>
          </a:bodyPr>
          <a:lstStyle/>
          <a:p>
            <a:r>
              <a:rPr lang="es-UY" dirty="0">
                <a:solidFill>
                  <a:schemeClr val="accent1"/>
                </a:solidFill>
              </a:rPr>
              <a:t>1) Ondas esféricas</a:t>
            </a:r>
          </a:p>
        </p:txBody>
      </p:sp>
      <p:sp>
        <p:nvSpPr>
          <p:cNvPr id="15" name="CuadroTexto 14"/>
          <p:cNvSpPr txBox="1"/>
          <p:nvPr/>
        </p:nvSpPr>
        <p:spPr>
          <a:xfrm>
            <a:off x="2362622" y="3093870"/>
            <a:ext cx="6459910" cy="369332"/>
          </a:xfrm>
          <a:prstGeom prst="rect">
            <a:avLst/>
          </a:prstGeom>
          <a:noFill/>
        </p:spPr>
        <p:txBody>
          <a:bodyPr wrap="none" rtlCol="0">
            <a:spAutoFit/>
          </a:bodyPr>
          <a:lstStyle/>
          <a:p>
            <a:r>
              <a:rPr lang="es-UY" dirty="0"/>
              <a:t>Si se expresa en coordenadas esféricas la ecuación de ondas queda:</a:t>
            </a:r>
          </a:p>
        </p:txBody>
      </p:sp>
      <mc:AlternateContent xmlns:mc="http://schemas.openxmlformats.org/markup-compatibility/2006" xmlns:a14="http://schemas.microsoft.com/office/drawing/2010/main">
        <mc:Choice Requires="a14">
          <p:sp>
            <p:nvSpPr>
              <p:cNvPr id="16" name="CuadroTexto 15"/>
              <p:cNvSpPr txBox="1"/>
              <p:nvPr/>
            </p:nvSpPr>
            <p:spPr>
              <a:xfrm>
                <a:off x="718294" y="3829229"/>
                <a:ext cx="6359498" cy="694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sin</m:t>
                                  </m:r>
                                </m:e>
                                <m:sup>
                                  <m:r>
                                    <a:rPr lang="es-UY" b="0" i="1" smtClean="0">
                                      <a:latin typeface="Cambria Math" panose="02040503050406030204" pitchFamily="18" charset="0"/>
                                    </a:rPr>
                                    <m:t>2</m:t>
                                  </m:r>
                                </m:sup>
                              </m:sSup>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𝜑</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718294" y="3829229"/>
                <a:ext cx="6359498" cy="694998"/>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718294" y="4860165"/>
                <a:ext cx="11110849" cy="646331"/>
              </a:xfrm>
              <a:prstGeom prst="rect">
                <a:avLst/>
              </a:prstGeom>
              <a:noFill/>
            </p:spPr>
            <p:txBody>
              <a:bodyPr wrap="square" rtlCol="0">
                <a:spAutoFit/>
              </a:bodyPr>
              <a:lstStyle/>
              <a:p>
                <a:r>
                  <a:rPr lang="es-UY" dirty="0"/>
                  <a:t>Supongamos una onda con simetría esférica </a:t>
                </a:r>
                <a14:m>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oMath>
                </a14:m>
                <a:r>
                  <a:rPr lang="es-UY" dirty="0"/>
                  <a:t>. La presión acústica no depende de las coordenadas angulares</a:t>
                </a:r>
              </a:p>
            </p:txBody>
          </p:sp>
        </mc:Choice>
        <mc:Fallback xmlns="">
          <p:sp>
            <p:nvSpPr>
              <p:cNvPr id="17" name="CuadroTexto 16"/>
              <p:cNvSpPr txBox="1">
                <a:spLocks noRot="1" noChangeAspect="1" noMove="1" noResize="1" noEditPoints="1" noAdjustHandles="1" noChangeArrowheads="1" noChangeShapeType="1" noTextEdit="1"/>
              </p:cNvSpPr>
              <p:nvPr/>
            </p:nvSpPr>
            <p:spPr>
              <a:xfrm>
                <a:off x="718294" y="4860165"/>
                <a:ext cx="11110849" cy="646331"/>
              </a:xfrm>
              <a:prstGeom prst="rect">
                <a:avLst/>
              </a:prstGeom>
              <a:blipFill rotWithShape="0">
                <a:blip r:embed="rId4"/>
                <a:stretch>
                  <a:fillRect l="-494" t="-4717"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3368603" y="5649017"/>
                <a:ext cx="319010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3368603" y="5649017"/>
                <a:ext cx="3190104" cy="648191"/>
              </a:xfrm>
              <a:prstGeom prst="rect">
                <a:avLst/>
              </a:prstGeom>
              <a:blipFill rotWithShape="0">
                <a:blip r:embed="rId5"/>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1932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6451" y="333828"/>
            <a:ext cx="3012941" cy="369332"/>
          </a:xfrm>
          <a:prstGeom prst="rect">
            <a:avLst/>
          </a:prstGeom>
          <a:noFill/>
        </p:spPr>
        <p:txBody>
          <a:bodyPr wrap="none" rtlCol="0">
            <a:spAutoFit/>
          </a:bodyPr>
          <a:lstStyle/>
          <a:p>
            <a:r>
              <a:rPr lang="es-UY" dirty="0">
                <a:solidFill>
                  <a:schemeClr val="accent1"/>
                </a:solidFill>
              </a:rPr>
              <a:t>Esfera pulsante: fuente simple</a:t>
            </a:r>
          </a:p>
        </p:txBody>
      </p:sp>
      <p:sp>
        <p:nvSpPr>
          <p:cNvPr id="5" name="Elipse 4"/>
          <p:cNvSpPr/>
          <p:nvPr/>
        </p:nvSpPr>
        <p:spPr>
          <a:xfrm>
            <a:off x="928915" y="1103084"/>
            <a:ext cx="1512000"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6" name="Grupo 5"/>
          <p:cNvGrpSpPr/>
          <p:nvPr/>
        </p:nvGrpSpPr>
        <p:grpSpPr>
          <a:xfrm>
            <a:off x="856915" y="1031084"/>
            <a:ext cx="1656000" cy="1656000"/>
            <a:chOff x="4064001" y="1127144"/>
            <a:chExt cx="1656000" cy="1656000"/>
          </a:xfrm>
        </p:grpSpPr>
        <p:sp>
          <p:nvSpPr>
            <p:cNvPr id="7" name="Elipse 6"/>
            <p:cNvSpPr/>
            <p:nvPr/>
          </p:nvSpPr>
          <p:spPr>
            <a:xfrm>
              <a:off x="4064001" y="1127144"/>
              <a:ext cx="1656000" cy="1656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Elipse 7"/>
            <p:cNvSpPr/>
            <p:nvPr/>
          </p:nvSpPr>
          <p:spPr>
            <a:xfrm>
              <a:off x="4208001" y="1271144"/>
              <a:ext cx="1368000" cy="1368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cxnSp>
        <p:nvCxnSpPr>
          <p:cNvPr id="9" name="Conector recto de flecha 8"/>
          <p:cNvCxnSpPr>
            <a:endCxn id="5" idx="7"/>
          </p:cNvCxnSpPr>
          <p:nvPr/>
        </p:nvCxnSpPr>
        <p:spPr>
          <a:xfrm flipV="1">
            <a:off x="1684915" y="1324511"/>
            <a:ext cx="534573" cy="53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uadroTexto 9"/>
              <p:cNvSpPr txBox="1"/>
              <p:nvPr/>
            </p:nvSpPr>
            <p:spPr>
              <a:xfrm>
                <a:off x="1580753" y="1407131"/>
                <a:ext cx="371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580753" y="1407131"/>
                <a:ext cx="371448"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2860572" y="748902"/>
                <a:ext cx="9013372" cy="2126864"/>
              </a:xfrm>
              <a:prstGeom prst="rect">
                <a:avLst/>
              </a:prstGeom>
              <a:noFill/>
            </p:spPr>
            <p:txBody>
              <a:bodyPr wrap="square" rtlCol="0">
                <a:spAutoFit/>
              </a:bodyPr>
              <a:lstStyle/>
              <a:p>
                <a:pPr algn="just">
                  <a:lnSpc>
                    <a:spcPct val="150000"/>
                  </a:lnSpc>
                </a:pPr>
                <a:r>
                  <a:rPr lang="es-UY" dirty="0"/>
                  <a:t>Consideremos una esfera de radio </a:t>
                </a:r>
                <a14:m>
                  <m:oMath xmlns:m="http://schemas.openxmlformats.org/officeDocument/2006/math">
                    <m:r>
                      <a:rPr lang="es-UY" b="0" i="1" smtClean="0">
                        <a:latin typeface="Cambria Math" panose="02040503050406030204" pitchFamily="18" charset="0"/>
                      </a:rPr>
                      <m:t>𝑎</m:t>
                    </m:r>
                  </m:oMath>
                </a14:m>
                <a:r>
                  <a:rPr lang="es-UY" dirty="0"/>
                  <a:t> que varía sinusoidalmente con el tiempo. Este tipo de fuente no es la que se encuentra habitualmente en la práctica pero tiene un valor teórico para el análisis del campo acústico. Esta fuente teórica genera en el medio de propagación una onda con simetría esférica y es la fuente más simple que se puede considerar. Por esta razón se conoce como fuente simple.</a:t>
                </a:r>
              </a:p>
            </p:txBody>
          </p:sp>
        </mc:Choice>
        <mc:Fallback xmlns="">
          <p:sp>
            <p:nvSpPr>
              <p:cNvPr id="2" name="CuadroTexto 1"/>
              <p:cNvSpPr txBox="1">
                <a:spLocks noRot="1" noChangeAspect="1" noMove="1" noResize="1" noEditPoints="1" noAdjustHandles="1" noChangeArrowheads="1" noChangeShapeType="1" noTextEdit="1"/>
              </p:cNvSpPr>
              <p:nvPr/>
            </p:nvSpPr>
            <p:spPr>
              <a:xfrm>
                <a:off x="2860572" y="748902"/>
                <a:ext cx="9013372" cy="2126864"/>
              </a:xfrm>
              <a:prstGeom prst="rect">
                <a:avLst/>
              </a:prstGeom>
              <a:blipFill rotWithShape="0">
                <a:blip r:embed="rId3"/>
                <a:stretch>
                  <a:fillRect l="-541" r="-541" b="-372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566451" y="3134404"/>
                <a:ext cx="8816324" cy="378245"/>
              </a:xfrm>
              <a:prstGeom prst="rect">
                <a:avLst/>
              </a:prstGeom>
              <a:noFill/>
            </p:spPr>
            <p:txBody>
              <a:bodyPr wrap="none" rtlCol="0">
                <a:spAutoFit/>
              </a:bodyPr>
              <a:lstStyle/>
              <a:p>
                <a:r>
                  <a:rPr lang="es-UY" dirty="0"/>
                  <a:t>La velocidad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oMath>
                </a14:m>
                <a:r>
                  <a:rPr lang="es-UY" dirty="0"/>
                  <a:t> de cualquier punto de la superficie de la esfera está dada por: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r>
                      <a:rPr lang="es-UY" b="0" i="0"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66451" y="3134404"/>
                <a:ext cx="8816324" cy="378245"/>
              </a:xfrm>
              <a:prstGeom prst="rect">
                <a:avLst/>
              </a:prstGeom>
              <a:blipFill rotWithShape="0">
                <a:blip r:embed="rId4"/>
                <a:stretch>
                  <a:fillRect l="-622" t="-4839" r="-2351" b="-25806"/>
                </a:stretch>
              </a:blipFill>
            </p:spPr>
            <p:txBody>
              <a:bodyPr/>
              <a:lstStyle/>
              <a:p>
                <a:r>
                  <a:rPr lang="es-UY">
                    <a:noFill/>
                  </a:rPr>
                  <a:t> </a:t>
                </a:r>
              </a:p>
            </p:txBody>
          </p:sp>
        </mc:Fallback>
      </mc:AlternateContent>
      <p:sp>
        <p:nvSpPr>
          <p:cNvPr id="11" name="CuadroTexto 10"/>
          <p:cNvSpPr txBox="1"/>
          <p:nvPr/>
        </p:nvSpPr>
        <p:spPr>
          <a:xfrm>
            <a:off x="537742" y="3966881"/>
            <a:ext cx="8479437" cy="369332"/>
          </a:xfrm>
          <a:prstGeom prst="rect">
            <a:avLst/>
          </a:prstGeom>
          <a:noFill/>
        </p:spPr>
        <p:txBody>
          <a:bodyPr wrap="none" rtlCol="0">
            <a:spAutoFit/>
          </a:bodyPr>
          <a:lstStyle/>
          <a:p>
            <a:r>
              <a:rPr lang="es-UY" dirty="0"/>
              <a:t>Esta fuente genera una onda con simetría esférica en el medio de propagación dada por:</a:t>
            </a:r>
          </a:p>
        </p:txBody>
      </p:sp>
      <mc:AlternateContent xmlns:mc="http://schemas.openxmlformats.org/markup-compatibility/2006" xmlns:a14="http://schemas.microsoft.com/office/drawing/2010/main">
        <mc:Choice Requires="a14">
          <p:sp>
            <p:nvSpPr>
              <p:cNvPr id="12" name="Rectángulo 11"/>
              <p:cNvSpPr/>
              <p:nvPr/>
            </p:nvSpPr>
            <p:spPr>
              <a:xfrm>
                <a:off x="9017179" y="3800194"/>
                <a:ext cx="181857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𝑃</m:t>
                          </m:r>
                        </m:e>
                        <m:sup>
                          <m:r>
                            <a:rPr lang="es-UY" i="1">
                              <a:latin typeface="Cambria Math" panose="02040503050406030204" pitchFamily="18" charset="0"/>
                              <a:ea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9017179" y="3800194"/>
                <a:ext cx="1818575" cy="610936"/>
              </a:xfrm>
              <a:prstGeom prst="rect">
                <a:avLst/>
              </a:prstGeom>
              <a:blipFill rotWithShape="0">
                <a:blip r:embed="rId5"/>
                <a:stretch>
                  <a:fillRect/>
                </a:stretch>
              </a:blipFill>
            </p:spPr>
            <p:txBody>
              <a:bodyPr/>
              <a:lstStyle/>
              <a:p>
                <a:r>
                  <a:rPr lang="es-UY">
                    <a:noFill/>
                  </a:rPr>
                  <a:t> </a:t>
                </a:r>
              </a:p>
            </p:txBody>
          </p:sp>
        </mc:Fallback>
      </mc:AlternateContent>
      <p:sp>
        <p:nvSpPr>
          <p:cNvPr id="13" name="CuadroTexto 12"/>
          <p:cNvSpPr txBox="1"/>
          <p:nvPr/>
        </p:nvSpPr>
        <p:spPr>
          <a:xfrm>
            <a:off x="587645" y="4933662"/>
            <a:ext cx="3689215" cy="369332"/>
          </a:xfrm>
          <a:prstGeom prst="rect">
            <a:avLst/>
          </a:prstGeom>
          <a:noFill/>
        </p:spPr>
        <p:txBody>
          <a:bodyPr wrap="none" rtlCol="0">
            <a:spAutoFit/>
          </a:bodyPr>
          <a:lstStyle/>
          <a:p>
            <a:r>
              <a:rPr lang="es-UY" dirty="0"/>
              <a:t>La velocidad particular está dada por:</a:t>
            </a:r>
          </a:p>
        </p:txBody>
      </p:sp>
      <mc:AlternateContent xmlns:mc="http://schemas.openxmlformats.org/markup-compatibility/2006" xmlns:a14="http://schemas.microsoft.com/office/drawing/2010/main">
        <mc:Choice Requires="a14">
          <p:sp>
            <p:nvSpPr>
              <p:cNvPr id="14" name="CuadroTexto 13"/>
              <p:cNvSpPr txBox="1"/>
              <p:nvPr/>
            </p:nvSpPr>
            <p:spPr>
              <a:xfrm>
                <a:off x="4276860" y="4788430"/>
                <a:ext cx="3090398"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276860" y="4788430"/>
                <a:ext cx="3090398" cy="659796"/>
              </a:xfrm>
              <a:prstGeom prst="rect">
                <a:avLst/>
              </a:prstGeom>
              <a:blipFill rotWithShape="0">
                <a:blip r:embed="rId6"/>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8671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09600" y="537029"/>
                <a:ext cx="7929735" cy="369332"/>
              </a:xfrm>
              <a:prstGeom prst="rect">
                <a:avLst/>
              </a:prstGeom>
              <a:noFill/>
            </p:spPr>
            <p:txBody>
              <a:bodyPr wrap="none" rtlCol="0">
                <a:spAutoFit/>
              </a:bodyPr>
              <a:lstStyle/>
              <a:p>
                <a:r>
                  <a:rPr lang="es-UY" dirty="0"/>
                  <a:t>En </a:t>
                </a:r>
                <a14:m>
                  <m:oMath xmlns:m="http://schemas.openxmlformats.org/officeDocument/2006/math">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𝑎</m:t>
                    </m:r>
                  </m:oMath>
                </a14:m>
                <a:r>
                  <a:rPr lang="es-UY" dirty="0"/>
                  <a:t> la velocidad particular debe coincidir con la velocidad de la fuente simple:</a:t>
                </a:r>
              </a:p>
            </p:txBody>
          </p:sp>
        </mc:Choice>
        <mc:Fallback xmlns="">
          <p:sp>
            <p:nvSpPr>
              <p:cNvPr id="4" name="CuadroTexto 3"/>
              <p:cNvSpPr txBox="1">
                <a:spLocks noRot="1" noChangeAspect="1" noMove="1" noResize="1" noEditPoints="1" noAdjustHandles="1" noChangeArrowheads="1" noChangeShapeType="1" noTextEdit="1"/>
              </p:cNvSpPr>
              <p:nvPr/>
            </p:nvSpPr>
            <p:spPr>
              <a:xfrm>
                <a:off x="609600" y="537029"/>
                <a:ext cx="7929735" cy="369332"/>
              </a:xfrm>
              <a:prstGeom prst="rect">
                <a:avLst/>
              </a:prstGeom>
              <a:blipFill rotWithShape="0">
                <a:blip r:embed="rId2"/>
                <a:stretch>
                  <a:fillRect l="-615" t="-8197" r="-538"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47715" y="1154188"/>
                <a:ext cx="3030638"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𝑎</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𝑎</m:t>
                          </m:r>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747715" y="1154188"/>
                <a:ext cx="3030638" cy="659796"/>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52686" y="1255877"/>
                <a:ext cx="6265370" cy="369332"/>
              </a:xfrm>
              <a:prstGeom prst="rect">
                <a:avLst/>
              </a:prstGeom>
              <a:noFill/>
            </p:spPr>
            <p:txBody>
              <a:bodyPr wrap="none" rtlCol="0">
                <a:spAutoFit/>
              </a:bodyPr>
              <a:lstStyle/>
              <a:p>
                <a:r>
                  <a:rPr lang="es-UY" dirty="0"/>
                  <a:t>Consideremos que la fuente es pequeña de manera que </a:t>
                </a:r>
                <a14:m>
                  <m:oMath xmlns:m="http://schemas.openxmlformats.org/officeDocument/2006/math">
                    <m:r>
                      <a:rPr lang="es-UY" b="0" i="1" smtClean="0">
                        <a:latin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≪1</m:t>
                    </m:r>
                  </m:oMath>
                </a14:m>
                <a:r>
                  <a:rPr lang="es-UY" dirty="0"/>
                  <a:t> </a:t>
                </a:r>
              </a:p>
            </p:txBody>
          </p:sp>
        </mc:Choice>
        <mc:Fallback xmlns="">
          <p:sp>
            <p:nvSpPr>
              <p:cNvPr id="6" name="CuadroTexto 5"/>
              <p:cNvSpPr txBox="1">
                <a:spLocks noRot="1" noChangeAspect="1" noMove="1" noResize="1" noEditPoints="1" noAdjustHandles="1" noChangeArrowheads="1" noChangeShapeType="1" noTextEdit="1"/>
              </p:cNvSpPr>
              <p:nvPr/>
            </p:nvSpPr>
            <p:spPr>
              <a:xfrm>
                <a:off x="4252686" y="1255877"/>
                <a:ext cx="6265370" cy="369332"/>
              </a:xfrm>
              <a:prstGeom prst="rect">
                <a:avLst/>
              </a:prstGeom>
              <a:blipFill rotWithShape="0">
                <a:blip r:embed="rId4"/>
                <a:stretch>
                  <a:fillRect l="-876"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28401" y="2409370"/>
                <a:ext cx="207101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28401" y="2409370"/>
                <a:ext cx="2071016" cy="37824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582164" y="2268594"/>
                <a:ext cx="3341043"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𝑘𝑎</m:t>
                              </m:r>
                            </m:den>
                          </m:f>
                        </m:e>
                      </m:d>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582164" y="2268594"/>
                <a:ext cx="3341043" cy="65979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32301" y="2268594"/>
                <a:ext cx="2836161"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r>
                            <a:rPr lang="es-UY" i="1">
                              <a:latin typeface="Cambria Math" panose="02040503050406030204" pitchFamily="18" charset="0"/>
                              <a:ea typeface="Cambria Math" panose="02040503050406030204" pitchFamily="18" charset="0"/>
                            </a:rPr>
                            <m:t>𝑖𝑘𝑎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𝑘𝑎</m:t>
                              </m:r>
                            </m:den>
                          </m:f>
                          <m:r>
                            <a:rPr lang="es-UY" i="1">
                              <a:latin typeface="Cambria Math" panose="02040503050406030204" pitchFamily="18" charset="0"/>
                              <a:ea typeface="Cambria Math" panose="02040503050406030204" pitchFamily="18" charset="0"/>
                            </a:rPr>
                            <m:t>−1</m:t>
                          </m:r>
                        </m:e>
                      </m:d>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732301" y="2268594"/>
                <a:ext cx="2836161" cy="659796"/>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539335" y="2268594"/>
                <a:ext cx="1954509"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𝑘𝑎</m:t>
                              </m:r>
                            </m:den>
                          </m:f>
                        </m:e>
                      </m:d>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8539335" y="2268594"/>
                <a:ext cx="1954509" cy="659796"/>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77356" y="3549609"/>
                <a:ext cx="4197111"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e>
                                  </m:d>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77356" y="3549609"/>
                <a:ext cx="4197111" cy="717312"/>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842297" y="3571775"/>
                <a:ext cx="3697038"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𝑐𝑘</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842297" y="3571775"/>
                <a:ext cx="3697038" cy="609077"/>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77356" y="4844249"/>
                <a:ext cx="4135748" cy="369332"/>
              </a:xfrm>
              <a:prstGeom prst="rect">
                <a:avLst/>
              </a:prstGeom>
              <a:noFill/>
            </p:spPr>
            <p:txBody>
              <a:bodyPr wrap="none" rtlCol="0">
                <a:spAutoFit/>
              </a:bodyPr>
              <a:lstStyle/>
              <a:p>
                <a:r>
                  <a:rPr lang="es-UY" dirty="0"/>
                  <a:t>Definimos el poder de la fuente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a14:m>
                <a:r>
                  <a:rPr lang="es-UY" dirty="0"/>
                  <a:t> como</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77356" y="4844249"/>
                <a:ext cx="4135748" cy="369332"/>
              </a:xfrm>
              <a:prstGeom prst="rect">
                <a:avLst/>
              </a:prstGeom>
              <a:blipFill rotWithShape="0">
                <a:blip r:embed="rId11"/>
                <a:stretch>
                  <a:fillRect l="-1327"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513104" y="4521807"/>
                <a:ext cx="176452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513104" y="4521807"/>
                <a:ext cx="1764522" cy="95615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77356" y="5718047"/>
                <a:ext cx="3826689" cy="369332"/>
              </a:xfrm>
              <a:prstGeom prst="rect">
                <a:avLst/>
              </a:prstGeom>
              <a:noFill/>
            </p:spPr>
            <p:txBody>
              <a:bodyPr wrap="none" rtlCol="0">
                <a:spAutoFit/>
              </a:bodyPr>
              <a:lstStyle/>
              <a:p>
                <a:r>
                  <a:rPr lang="es-UY" dirty="0"/>
                  <a:t>Para una fuente simple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=4</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77356" y="5718047"/>
                <a:ext cx="3826689" cy="369332"/>
              </a:xfrm>
              <a:prstGeom prst="rect">
                <a:avLst/>
              </a:prstGeom>
              <a:blipFill rotWithShape="0">
                <a:blip r:embed="rId13"/>
                <a:stretch>
                  <a:fillRect l="-1433"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252685" y="5598174"/>
                <a:ext cx="1708353"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252685" y="5598174"/>
                <a:ext cx="1708353" cy="609077"/>
              </a:xfrm>
              <a:prstGeom prst="rect">
                <a:avLst/>
              </a:prstGeom>
              <a:blipFill rotWithShape="0">
                <a:blip r:embed="rId1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6863299" y="5598174"/>
                <a:ext cx="2653290" cy="609077"/>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𝑟</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863299" y="5598174"/>
                <a:ext cx="2653290" cy="609077"/>
              </a:xfrm>
              <a:prstGeom prst="rect">
                <a:avLst/>
              </a:prstGeom>
              <a:blipFill rotWithShape="0">
                <a:blip r:embed="rId15"/>
                <a:stretch>
                  <a:fillRect/>
                </a:stretch>
              </a:blipFill>
              <a:ln w="19050">
                <a:solidFill>
                  <a:srgbClr val="FF0000"/>
                </a:solidFill>
              </a:ln>
            </p:spPr>
            <p:txBody>
              <a:bodyPr/>
              <a:lstStyle/>
              <a:p>
                <a:r>
                  <a:rPr lang="es-UY">
                    <a:noFill/>
                  </a:rPr>
                  <a:t> </a:t>
                </a:r>
              </a:p>
            </p:txBody>
          </p:sp>
        </mc:Fallback>
      </mc:AlternateContent>
    </p:spTree>
    <p:extLst>
      <p:ext uri="{BB962C8B-B14F-4D97-AF65-F5344CB8AC3E}">
        <p14:creationId xmlns:p14="http://schemas.microsoft.com/office/powerpoint/2010/main" val="14489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68946" y="264218"/>
                <a:ext cx="2925609"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68946" y="264218"/>
                <a:ext cx="2925609" cy="648191"/>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594555" y="264218"/>
                <a:ext cx="2298130"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594555" y="264218"/>
                <a:ext cx="2298130" cy="648126"/>
              </a:xfrm>
              <a:prstGeom prst="rect">
                <a:avLst/>
              </a:prstGeom>
              <a:blipFill rotWithShape="0">
                <a:blip r:embed="rId3"/>
                <a:stretch>
                  <a:fillRect/>
                </a:stretch>
              </a:blipFill>
            </p:spPr>
            <p:txBody>
              <a:bodyPr/>
              <a:lstStyle/>
              <a:p>
                <a:r>
                  <a:rPr lang="es-UY">
                    <a:noFill/>
                  </a:rPr>
                  <a:t> </a:t>
                </a:r>
              </a:p>
            </p:txBody>
          </p:sp>
        </mc:Fallback>
      </mc:AlternateContent>
      <p:sp>
        <p:nvSpPr>
          <p:cNvPr id="6" name="CuadroTexto 5"/>
          <p:cNvSpPr txBox="1"/>
          <p:nvPr/>
        </p:nvSpPr>
        <p:spPr>
          <a:xfrm>
            <a:off x="668946" y="1654629"/>
            <a:ext cx="1859996" cy="369332"/>
          </a:xfrm>
          <a:prstGeom prst="rect">
            <a:avLst/>
          </a:prstGeom>
          <a:noFill/>
        </p:spPr>
        <p:txBody>
          <a:bodyPr wrap="none" rtlCol="0">
            <a:spAutoFit/>
          </a:bodyPr>
          <a:lstStyle/>
          <a:p>
            <a:r>
              <a:rPr lang="es-UY" dirty="0"/>
              <a:t>Podemos escribir:</a:t>
            </a:r>
          </a:p>
        </p:txBody>
      </p:sp>
      <mc:AlternateContent xmlns:mc="http://schemas.openxmlformats.org/markup-compatibility/2006" xmlns:a14="http://schemas.microsoft.com/office/drawing/2010/main">
        <mc:Choice Requires="a14">
          <p:sp>
            <p:nvSpPr>
              <p:cNvPr id="7" name="Rectángulo 6"/>
              <p:cNvSpPr/>
              <p:nvPr/>
            </p:nvSpPr>
            <p:spPr>
              <a:xfrm>
                <a:off x="2528942" y="1515232"/>
                <a:ext cx="327044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7" name="Rectángulo 6"/>
              <p:cNvSpPr>
                <a:spLocks noRot="1" noChangeAspect="1" noMove="1" noResize="1" noEditPoints="1" noAdjustHandles="1" noChangeArrowheads="1" noChangeShapeType="1" noTextEdit="1"/>
              </p:cNvSpPr>
              <p:nvPr/>
            </p:nvSpPr>
            <p:spPr>
              <a:xfrm>
                <a:off x="2528942" y="1515232"/>
                <a:ext cx="3270447"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09289" y="2731105"/>
                <a:ext cx="5348387" cy="369332"/>
              </a:xfrm>
              <a:prstGeom prst="rect">
                <a:avLst/>
              </a:prstGeom>
              <a:noFill/>
            </p:spPr>
            <p:txBody>
              <a:bodyPr wrap="none" rtlCol="0">
                <a:spAutoFit/>
              </a:bodyPr>
              <a:lstStyle/>
              <a:p>
                <a:r>
                  <a:rPr lang="es-UY" dirty="0"/>
                  <a:t>Haciendo el cambio de variable </a:t>
                </a:r>
                <a14:m>
                  <m:oMath xmlns:m="http://schemas.openxmlformats.org/officeDocument/2006/math">
                    <m:r>
                      <a:rPr lang="es-UY" b="0" i="1" smtClean="0">
                        <a:latin typeface="Cambria Math" panose="02040503050406030204" pitchFamily="18" charset="0"/>
                      </a:rPr>
                      <m:t>𝑦</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𝑟𝑃</m:t>
                    </m:r>
                    <m:r>
                      <a:rPr lang="es-UY" b="0" i="1" smtClean="0">
                        <a:latin typeface="Cambria Math" panose="02040503050406030204" pitchFamily="18" charset="0"/>
                      </a:rPr>
                      <m:t>′</m:t>
                    </m:r>
                  </m:oMath>
                </a14:m>
                <a:r>
                  <a:rPr lang="es-UY" dirty="0"/>
                  <a:t> tenemos:</a:t>
                </a:r>
              </a:p>
            </p:txBody>
          </p:sp>
        </mc:Choice>
        <mc:Fallback xmlns="">
          <p:sp>
            <p:nvSpPr>
              <p:cNvPr id="8" name="CuadroTexto 7"/>
              <p:cNvSpPr txBox="1">
                <a:spLocks noRot="1" noChangeAspect="1" noMove="1" noResize="1" noEditPoints="1" noAdjustHandles="1" noChangeArrowheads="1" noChangeShapeType="1" noTextEdit="1"/>
              </p:cNvSpPr>
              <p:nvPr/>
            </p:nvSpPr>
            <p:spPr>
              <a:xfrm>
                <a:off x="509289" y="2731105"/>
                <a:ext cx="5348387" cy="369332"/>
              </a:xfrm>
              <a:prstGeom prst="rect">
                <a:avLst/>
              </a:prstGeom>
              <a:blipFill rotWithShape="0">
                <a:blip r:embed="rId5"/>
                <a:stretch>
                  <a:fillRect l="-1026" t="-8197" r="-342"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052457" y="2591675"/>
                <a:ext cx="1965218"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052457" y="2591675"/>
                <a:ext cx="1965218" cy="648191"/>
              </a:xfrm>
              <a:prstGeom prst="rect">
                <a:avLst/>
              </a:prstGeom>
              <a:blipFill rotWithShape="0">
                <a:blip r:embed="rId6"/>
                <a:stretch>
                  <a:fillRect/>
                </a:stretch>
              </a:blipFill>
            </p:spPr>
            <p:txBody>
              <a:bodyPr/>
              <a:lstStyle/>
              <a:p>
                <a:r>
                  <a:rPr lang="es-UY">
                    <a:noFill/>
                  </a:rPr>
                  <a:t> </a:t>
                </a:r>
              </a:p>
            </p:txBody>
          </p:sp>
        </mc:Fallback>
      </mc:AlternateContent>
      <p:sp>
        <p:nvSpPr>
          <p:cNvPr id="10" name="CuadroTexto 9"/>
          <p:cNvSpPr txBox="1"/>
          <p:nvPr/>
        </p:nvSpPr>
        <p:spPr>
          <a:xfrm>
            <a:off x="509289" y="3687536"/>
            <a:ext cx="3166251" cy="369332"/>
          </a:xfrm>
          <a:prstGeom prst="rect">
            <a:avLst/>
          </a:prstGeom>
          <a:noFill/>
        </p:spPr>
        <p:txBody>
          <a:bodyPr wrap="none" rtlCol="0">
            <a:spAutoFit/>
          </a:bodyPr>
          <a:lstStyle/>
          <a:p>
            <a:r>
              <a:rPr lang="es-UY" dirty="0"/>
              <a:t>Que es la ecuación de ondas 1D</a:t>
            </a:r>
          </a:p>
        </p:txBody>
      </p:sp>
      <mc:AlternateContent xmlns:mc="http://schemas.openxmlformats.org/markup-compatibility/2006" xmlns:a14="http://schemas.microsoft.com/office/drawing/2010/main">
        <mc:Choice Requires="a14">
          <p:sp>
            <p:nvSpPr>
              <p:cNvPr id="11" name="CuadroTexto 10"/>
              <p:cNvSpPr txBox="1"/>
              <p:nvPr/>
            </p:nvSpPr>
            <p:spPr>
              <a:xfrm>
                <a:off x="3817257" y="3713452"/>
                <a:ext cx="35774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𝑦</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17257" y="3713452"/>
                <a:ext cx="3577454" cy="369332"/>
              </a:xfrm>
              <a:prstGeom prst="rect">
                <a:avLst/>
              </a:prstGeom>
              <a:blipFill rotWithShape="0">
                <a:blip r:embed="rId7"/>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871744" y="4517937"/>
                <a:ext cx="3607591"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71744" y="4517937"/>
                <a:ext cx="3607591" cy="610936"/>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5626576" y="4672457"/>
            <a:ext cx="3507242" cy="369332"/>
          </a:xfrm>
          <a:prstGeom prst="rect">
            <a:avLst/>
          </a:prstGeom>
          <a:noFill/>
        </p:spPr>
        <p:txBody>
          <a:bodyPr wrap="none" rtlCol="0">
            <a:spAutoFit/>
          </a:bodyPr>
          <a:lstStyle/>
          <a:p>
            <a:r>
              <a:rPr lang="es-UY" dirty="0"/>
              <a:t>Solución general de ondas esféricas</a:t>
            </a:r>
          </a:p>
        </p:txBody>
      </p:sp>
      <p:sp>
        <p:nvSpPr>
          <p:cNvPr id="14" name="Cerrar llave 13"/>
          <p:cNvSpPr/>
          <p:nvPr/>
        </p:nvSpPr>
        <p:spPr>
          <a:xfrm rot="5400000">
            <a:off x="3273102" y="4564873"/>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5" name="Cerrar llave 14"/>
          <p:cNvSpPr/>
          <p:nvPr/>
        </p:nvSpPr>
        <p:spPr>
          <a:xfrm rot="5400000">
            <a:off x="4647568" y="4579249"/>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6" name="CuadroTexto 15"/>
          <p:cNvSpPr txBox="1"/>
          <p:nvPr/>
        </p:nvSpPr>
        <p:spPr>
          <a:xfrm>
            <a:off x="2262381" y="5375063"/>
            <a:ext cx="2180244" cy="646331"/>
          </a:xfrm>
          <a:prstGeom prst="rect">
            <a:avLst/>
          </a:prstGeom>
          <a:noFill/>
        </p:spPr>
        <p:txBody>
          <a:bodyPr wrap="square" rtlCol="0">
            <a:spAutoFit/>
          </a:bodyPr>
          <a:lstStyle/>
          <a:p>
            <a:r>
              <a:rPr lang="es-UY" dirty="0"/>
              <a:t>Onda esférica divergente</a:t>
            </a:r>
          </a:p>
        </p:txBody>
      </p:sp>
      <p:sp>
        <p:nvSpPr>
          <p:cNvPr id="17" name="CuadroTexto 16"/>
          <p:cNvSpPr txBox="1"/>
          <p:nvPr/>
        </p:nvSpPr>
        <p:spPr>
          <a:xfrm>
            <a:off x="4192431" y="5364304"/>
            <a:ext cx="2180244" cy="646331"/>
          </a:xfrm>
          <a:prstGeom prst="rect">
            <a:avLst/>
          </a:prstGeom>
          <a:noFill/>
        </p:spPr>
        <p:txBody>
          <a:bodyPr wrap="square" rtlCol="0">
            <a:spAutoFit/>
          </a:bodyPr>
          <a:lstStyle/>
          <a:p>
            <a:r>
              <a:rPr lang="es-UY" dirty="0"/>
              <a:t>Onda esférica convergente</a:t>
            </a:r>
          </a:p>
        </p:txBody>
      </p:sp>
    </p:spTree>
    <p:extLst>
      <p:ext uri="{BB962C8B-B14F-4D97-AF65-F5344CB8AC3E}">
        <p14:creationId xmlns:p14="http://schemas.microsoft.com/office/powerpoint/2010/main" val="3181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7029" y="478971"/>
            <a:ext cx="2667205" cy="369332"/>
          </a:xfrm>
          <a:prstGeom prst="rect">
            <a:avLst/>
          </a:prstGeom>
          <a:noFill/>
        </p:spPr>
        <p:txBody>
          <a:bodyPr wrap="none" rtlCol="0">
            <a:spAutoFit/>
          </a:bodyPr>
          <a:lstStyle/>
          <a:p>
            <a:r>
              <a:rPr lang="es-UY" dirty="0">
                <a:solidFill>
                  <a:schemeClr val="accent1"/>
                </a:solidFill>
              </a:rPr>
              <a:t>Ondas armónicas esféricas</a:t>
            </a:r>
          </a:p>
        </p:txBody>
      </p:sp>
      <p:sp>
        <p:nvSpPr>
          <p:cNvPr id="5" name="CuadroTexto 4"/>
          <p:cNvSpPr txBox="1"/>
          <p:nvPr/>
        </p:nvSpPr>
        <p:spPr>
          <a:xfrm>
            <a:off x="537029" y="1306286"/>
            <a:ext cx="4441409" cy="369332"/>
          </a:xfrm>
          <a:prstGeom prst="rect">
            <a:avLst/>
          </a:prstGeom>
          <a:noFill/>
        </p:spPr>
        <p:txBody>
          <a:bodyPr wrap="none" rtlCol="0">
            <a:spAutoFit/>
          </a:bodyPr>
          <a:lstStyle/>
          <a:p>
            <a:r>
              <a:rPr lang="es-UY" dirty="0"/>
              <a:t>Consideremos una onda armónica divergente</a:t>
            </a:r>
          </a:p>
        </p:txBody>
      </p:sp>
      <mc:AlternateContent xmlns:mc="http://schemas.openxmlformats.org/markup-compatibility/2006" xmlns:a14="http://schemas.microsoft.com/office/drawing/2010/main">
        <mc:Choice Requires="a14">
          <p:sp>
            <p:nvSpPr>
              <p:cNvPr id="6" name="CuadroTexto 5"/>
              <p:cNvSpPr txBox="1"/>
              <p:nvPr/>
            </p:nvSpPr>
            <p:spPr>
              <a:xfrm>
                <a:off x="5254171" y="1186413"/>
                <a:ext cx="2146550"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254171" y="1186413"/>
                <a:ext cx="2146550" cy="634789"/>
              </a:xfrm>
              <a:prstGeom prst="rect">
                <a:avLst/>
              </a:prstGeom>
              <a:blipFill rotWithShape="0">
                <a:blip r:embed="rId2"/>
                <a:stretch>
                  <a:fillRect/>
                </a:stretch>
              </a:blipFill>
            </p:spPr>
            <p:txBody>
              <a:bodyPr/>
              <a:lstStyle/>
              <a:p>
                <a:r>
                  <a:rPr lang="es-UY">
                    <a:noFill/>
                  </a:rPr>
                  <a:t> </a:t>
                </a:r>
              </a:p>
            </p:txBody>
          </p:sp>
        </mc:Fallback>
      </mc:AlternateContent>
      <p:sp>
        <p:nvSpPr>
          <p:cNvPr id="2" name="CuadroTexto 1"/>
          <p:cNvSpPr txBox="1"/>
          <p:nvPr/>
        </p:nvSpPr>
        <p:spPr>
          <a:xfrm>
            <a:off x="537029" y="2264228"/>
            <a:ext cx="3373937" cy="369332"/>
          </a:xfrm>
          <a:prstGeom prst="rect">
            <a:avLst/>
          </a:prstGeom>
          <a:noFill/>
        </p:spPr>
        <p:txBody>
          <a:bodyPr wrap="none" rtlCol="0">
            <a:spAutoFit/>
          </a:bodyPr>
          <a:lstStyle/>
          <a:p>
            <a:r>
              <a:rPr lang="es-UY" dirty="0"/>
              <a:t>Por la ecuación de Euler tenemos:</a:t>
            </a:r>
          </a:p>
        </p:txBody>
      </p:sp>
      <mc:AlternateContent xmlns:mc="http://schemas.openxmlformats.org/markup-compatibility/2006" xmlns:a14="http://schemas.microsoft.com/office/drawing/2010/main">
        <mc:Choice Requires="a14">
          <p:sp>
            <p:nvSpPr>
              <p:cNvPr id="3" name="CuadroTexto 2"/>
              <p:cNvSpPr txBox="1"/>
              <p:nvPr/>
            </p:nvSpPr>
            <p:spPr>
              <a:xfrm>
                <a:off x="3910966" y="2094534"/>
                <a:ext cx="5387180" cy="708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e>
                              </m:d>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𝑖𝑘𝐴</m:t>
                              </m:r>
                            </m:num>
                            <m:den>
                              <m:r>
                                <a:rPr lang="es-UY" b="0" i="1" smtClean="0">
                                  <a:latin typeface="Cambria Math" panose="02040503050406030204" pitchFamily="18" charset="0"/>
                                </a:rPr>
                                <m:t>𝑟</m:t>
                              </m:r>
                            </m:den>
                          </m:f>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d>
                                <m:dPr>
                                  <m:ctrlPr>
                                    <a:rPr lang="es-UY" i="1">
                                      <a:latin typeface="Cambria Math" panose="02040503050406030204" pitchFamily="18" charset="0"/>
                                    </a:rPr>
                                  </m:ctrlPr>
                                </m:dPr>
                                <m:e>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e>
                              </m:d>
                            </m:sup>
                          </m:sSup>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m:oMathPara>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910966" y="2094534"/>
                <a:ext cx="5387180" cy="708720"/>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53143" y="3236686"/>
                <a:ext cx="7710893" cy="620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𝑟</m:t>
                              </m:r>
                            </m:den>
                          </m:f>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𝐫</m:t>
                          </m:r>
                        </m:e>
                      </m:ac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r>
                        <a:rPr lang="es-UY" b="1"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53143" y="3236686"/>
                <a:ext cx="7710893" cy="620234"/>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53143" y="4338055"/>
                <a:ext cx="2494401"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53143" y="4338055"/>
                <a:ext cx="2494401" cy="659796"/>
              </a:xfrm>
              <a:prstGeom prst="rect">
                <a:avLst/>
              </a:prstGeom>
              <a:blipFill rotWithShape="0">
                <a:blip r:embed="rId5"/>
                <a:stretch>
                  <a:fillRect/>
                </a:stretch>
              </a:blipFill>
            </p:spPr>
            <p:txBody>
              <a:bodyPr/>
              <a:lstStyle/>
              <a:p>
                <a:r>
                  <a:rPr lang="es-UY">
                    <a:noFill/>
                  </a:rPr>
                  <a:t> </a:t>
                </a:r>
              </a:p>
            </p:txBody>
          </p:sp>
        </mc:Fallback>
      </mc:AlternateContent>
      <p:grpSp>
        <p:nvGrpSpPr>
          <p:cNvPr id="8" name="Grupo 7"/>
          <p:cNvGrpSpPr/>
          <p:nvPr/>
        </p:nvGrpSpPr>
        <p:grpSpPr>
          <a:xfrm>
            <a:off x="5300589" y="4460046"/>
            <a:ext cx="2180069" cy="2157286"/>
            <a:chOff x="5300589" y="4460046"/>
            <a:chExt cx="2180069" cy="2157286"/>
          </a:xfrm>
        </p:grpSpPr>
        <p:sp>
          <p:nvSpPr>
            <p:cNvPr id="16" name="Elipse 15"/>
            <p:cNvSpPr/>
            <p:nvPr/>
          </p:nvSpPr>
          <p:spPr>
            <a:xfrm>
              <a:off x="5565446" y="4460046"/>
              <a:ext cx="1523999"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8" name="Conector recto de flecha 17"/>
            <p:cNvCxnSpPr>
              <a:stCxn id="16" idx="6"/>
            </p:cNvCxnSpPr>
            <p:nvPr/>
          </p:nvCxnSpPr>
          <p:spPr>
            <a:xfrm>
              <a:off x="7089445" y="5216046"/>
              <a:ext cx="3112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7104209" y="5216046"/>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7104209" y="5216046"/>
                  <a:ext cx="376449"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5300589" y="4483287"/>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300589" y="4483287"/>
                  <a:ext cx="376449" cy="369332"/>
                </a:xfrm>
                <a:prstGeom prst="rect">
                  <a:avLst/>
                </a:prstGeom>
                <a:blipFill rotWithShape="0">
                  <a:blip r:embed="rId7"/>
                  <a:stretch>
                    <a:fillRect/>
                  </a:stretch>
                </a:blipFill>
              </p:spPr>
              <p:txBody>
                <a:bodyPr/>
                <a:lstStyle/>
                <a:p>
                  <a:r>
                    <a:rPr lang="es-UY">
                      <a:noFill/>
                    </a:rPr>
                    <a:t> </a:t>
                  </a:r>
                </a:p>
              </p:txBody>
            </p:sp>
          </mc:Fallback>
        </mc:AlternateContent>
        <p:cxnSp>
          <p:nvCxnSpPr>
            <p:cNvPr id="22" name="Conector recto de flecha 21"/>
            <p:cNvCxnSpPr>
              <a:stCxn id="16" idx="1"/>
            </p:cNvCxnSpPr>
            <p:nvPr/>
          </p:nvCxnSpPr>
          <p:spPr>
            <a:xfrm flipH="1" flipV="1">
              <a:off x="5565446" y="4460046"/>
              <a:ext cx="223184" cy="221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5355885" y="6248000"/>
              <a:ext cx="1861407" cy="369332"/>
            </a:xfrm>
            <a:prstGeom prst="rect">
              <a:avLst/>
            </a:prstGeom>
            <a:noFill/>
          </p:spPr>
          <p:txBody>
            <a:bodyPr wrap="none" rtlCol="0">
              <a:spAutoFit/>
            </a:bodyPr>
            <a:lstStyle/>
            <a:p>
              <a:r>
                <a:rPr lang="es-UY" dirty="0"/>
                <a:t>Onda longitudinal</a:t>
              </a:r>
            </a:p>
          </p:txBody>
        </p:sp>
      </p:grpSp>
    </p:spTree>
    <p:extLst>
      <p:ext uri="{BB962C8B-B14F-4D97-AF65-F5344CB8AC3E}">
        <p14:creationId xmlns:p14="http://schemas.microsoft.com/office/powerpoint/2010/main" val="37971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uadroTexto 4"/>
              <p:cNvSpPr txBox="1"/>
              <p:nvPr/>
            </p:nvSpPr>
            <p:spPr>
              <a:xfrm>
                <a:off x="3878504" y="2988619"/>
                <a:ext cx="2584618"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a14:m>
                <a:r>
                  <a:rPr lang="es-UY" dirty="0"/>
                  <a:t> (Campo lejano)</a:t>
                </a:r>
              </a:p>
            </p:txBody>
          </p:sp>
        </mc:Choice>
        <mc:Fallback xmlns="">
          <p:sp>
            <p:nvSpPr>
              <p:cNvPr id="5" name="CuadroTexto 4"/>
              <p:cNvSpPr txBox="1">
                <a:spLocks noRot="1" noChangeAspect="1" noMove="1" noResize="1" noEditPoints="1" noAdjustHandles="1" noChangeArrowheads="1" noChangeShapeType="1" noTextEdit="1"/>
              </p:cNvSpPr>
              <p:nvPr/>
            </p:nvSpPr>
            <p:spPr>
              <a:xfrm>
                <a:off x="3878504" y="2988619"/>
                <a:ext cx="2584618" cy="369332"/>
              </a:xfrm>
              <a:prstGeom prst="rect">
                <a:avLst/>
              </a:prstGeom>
              <a:blipFill rotWithShape="0">
                <a:blip r:embed="rId2"/>
                <a:stretch>
                  <a:fillRect l="-1887" t="-8197" r="-1651"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02091" y="4382579"/>
                <a:ext cx="1434367" cy="680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i="1">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02091" y="4382579"/>
                <a:ext cx="1434367" cy="680827"/>
              </a:xfrm>
              <a:prstGeom prst="rect">
                <a:avLst/>
              </a:prstGeom>
              <a:blipFill rotWithShape="0">
                <a:blip r:embed="rId3"/>
                <a:stretch>
                  <a:fillRect/>
                </a:stretch>
              </a:blipFill>
            </p:spPr>
            <p:txBody>
              <a:bodyPr/>
              <a:lstStyle/>
              <a:p>
                <a:r>
                  <a:rPr lang="es-UY">
                    <a:noFill/>
                  </a:rPr>
                  <a:t> </a:t>
                </a:r>
              </a:p>
            </p:txBody>
          </p:sp>
        </mc:Fallback>
      </mc:AlternateContent>
      <p:sp>
        <p:nvSpPr>
          <p:cNvPr id="7" name="CuadroTexto 6"/>
          <p:cNvSpPr txBox="1"/>
          <p:nvPr/>
        </p:nvSpPr>
        <p:spPr>
          <a:xfrm>
            <a:off x="2218779" y="4538326"/>
            <a:ext cx="5183791" cy="369332"/>
          </a:xfrm>
          <a:prstGeom prst="rect">
            <a:avLst/>
          </a:prstGeom>
          <a:noFill/>
        </p:spPr>
        <p:txBody>
          <a:bodyPr wrap="none" rtlCol="0">
            <a:spAutoFit/>
          </a:bodyPr>
          <a:lstStyle/>
          <a:p>
            <a:r>
              <a:rPr lang="es-UY" dirty="0"/>
              <a:t>La onda adquiere las características de un onda plana</a:t>
            </a:r>
          </a:p>
        </p:txBody>
      </p:sp>
      <mc:AlternateContent xmlns:mc="http://schemas.openxmlformats.org/markup-compatibility/2006">
        <mc:Choice xmlns:a14="http://schemas.microsoft.com/office/drawing/2010/main" Requires="a14">
          <p:sp>
            <p:nvSpPr>
              <p:cNvPr id="8" name="CuadroTexto 7"/>
              <p:cNvSpPr txBox="1"/>
              <p:nvPr/>
            </p:nvSpPr>
            <p:spPr>
              <a:xfrm>
                <a:off x="2632988" y="377721"/>
                <a:ext cx="2089611" cy="9026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𝑒</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𝑢</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num>
                        <m:den>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den>
                      </m:f>
                    </m:oMath>
                  </m:oMathPara>
                </a14:m>
                <a:endParaRPr lang="es-UY" dirty="0"/>
              </a:p>
            </p:txBody>
          </p:sp>
        </mc:Choice>
        <mc:Fallback>
          <p:sp>
            <p:nvSpPr>
              <p:cNvPr id="8" name="CuadroTexto 7"/>
              <p:cNvSpPr txBox="1">
                <a:spLocks noRot="1" noChangeAspect="1" noMove="1" noResize="1" noEditPoints="1" noAdjustHandles="1" noChangeArrowheads="1" noChangeShapeType="1" noTextEdit="1"/>
              </p:cNvSpPr>
              <p:nvPr/>
            </p:nvSpPr>
            <p:spPr>
              <a:xfrm>
                <a:off x="2632988" y="377721"/>
                <a:ext cx="2089611" cy="902619"/>
              </a:xfrm>
              <a:prstGeom prst="rect">
                <a:avLst/>
              </a:prstGeom>
              <a:blipFill>
                <a:blip r:embed="rId4"/>
                <a:stretch>
                  <a:fillRect/>
                </a:stretch>
              </a:blipFill>
            </p:spPr>
            <p:txBody>
              <a:bodyPr/>
              <a:lstStyle/>
              <a:p>
                <a:r>
                  <a:rPr lang="es-UY">
                    <a:noFill/>
                  </a:rPr>
                  <a:t> </a:t>
                </a:r>
              </a:p>
            </p:txBody>
          </p:sp>
        </mc:Fallback>
      </mc:AlternateContent>
      <p:sp>
        <p:nvSpPr>
          <p:cNvPr id="9" name="CuadroTexto 8"/>
          <p:cNvSpPr txBox="1"/>
          <p:nvPr/>
        </p:nvSpPr>
        <p:spPr>
          <a:xfrm>
            <a:off x="333829" y="580572"/>
            <a:ext cx="2086149" cy="369332"/>
          </a:xfrm>
          <a:prstGeom prst="rect">
            <a:avLst/>
          </a:prstGeom>
          <a:noFill/>
        </p:spPr>
        <p:txBody>
          <a:bodyPr wrap="none" rtlCol="0">
            <a:spAutoFit/>
          </a:bodyPr>
          <a:lstStyle/>
          <a:p>
            <a:r>
              <a:rPr lang="es-UY" dirty="0"/>
              <a:t>Impedancia acústica</a:t>
            </a:r>
          </a:p>
        </p:txBody>
      </p:sp>
      <mc:AlternateContent xmlns:mc="http://schemas.openxmlformats.org/markup-compatibility/2006" xmlns:a14="http://schemas.microsoft.com/office/drawing/2010/main">
        <mc:Choice Requires="a14">
          <p:sp>
            <p:nvSpPr>
              <p:cNvPr id="10" name="CuadroTexto 9"/>
              <p:cNvSpPr txBox="1"/>
              <p:nvPr/>
            </p:nvSpPr>
            <p:spPr>
              <a:xfrm>
                <a:off x="4710241" y="373993"/>
                <a:ext cx="3298339"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r>
                            <a:rPr lang="es-UY" b="0" i="1" smtClean="0">
                              <a:latin typeface="Cambria Math" panose="02040503050406030204" pitchFamily="18" charset="0"/>
                            </a:rPr>
                            <m:t> </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𝜒</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710241" y="373993"/>
                <a:ext cx="3298339" cy="687368"/>
              </a:xfrm>
              <a:prstGeom prst="rect">
                <a:avLst/>
              </a:prstGeom>
              <a:blipFill rotWithShape="0">
                <a:blip r:embed="rId5"/>
                <a:stretch>
                  <a:fillRect/>
                </a:stretch>
              </a:blipFill>
            </p:spPr>
            <p:txBody>
              <a:bodyPr/>
              <a:lstStyle/>
              <a:p>
                <a:r>
                  <a:rPr lang="es-UY">
                    <a:noFill/>
                  </a:rPr>
                  <a:t> </a:t>
                </a:r>
              </a:p>
            </p:txBody>
          </p:sp>
        </mc:Fallback>
      </mc:AlternateContent>
      <p:sp>
        <p:nvSpPr>
          <p:cNvPr id="11" name="CuadroTexto 10"/>
          <p:cNvSpPr txBox="1"/>
          <p:nvPr/>
        </p:nvSpPr>
        <p:spPr>
          <a:xfrm>
            <a:off x="8186976" y="240617"/>
            <a:ext cx="3845367" cy="1295868"/>
          </a:xfrm>
          <a:prstGeom prst="rect">
            <a:avLst/>
          </a:prstGeom>
          <a:noFill/>
        </p:spPr>
        <p:txBody>
          <a:bodyPr wrap="square" rtlCol="0">
            <a:spAutoFit/>
          </a:bodyPr>
          <a:lstStyle/>
          <a:p>
            <a:pPr>
              <a:lnSpc>
                <a:spcPct val="150000"/>
              </a:lnSpc>
            </a:pPr>
            <a:r>
              <a:rPr lang="es-UY" dirty="0"/>
              <a:t>La impedancia de la onda esférica es compleja. Tiene una parte activa y otra reactiva</a:t>
            </a:r>
          </a:p>
        </p:txBody>
      </p:sp>
      <mc:AlternateContent xmlns:mc="http://schemas.openxmlformats.org/markup-compatibility/2006" xmlns:a14="http://schemas.microsoft.com/office/drawing/2010/main">
        <mc:Choice Requires="a14">
          <p:sp>
            <p:nvSpPr>
              <p:cNvPr id="12" name="CuadroTexto 11"/>
              <p:cNvSpPr txBox="1"/>
              <p:nvPr/>
            </p:nvSpPr>
            <p:spPr>
              <a:xfrm>
                <a:off x="518559" y="1378857"/>
                <a:ext cx="1716688"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18559" y="1378857"/>
                <a:ext cx="1716688" cy="687368"/>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518559" y="2314402"/>
                <a:ext cx="1619418" cy="659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18559" y="2314402"/>
                <a:ext cx="1619418" cy="659155"/>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502091" y="3638377"/>
                <a:ext cx="11160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02091" y="3638377"/>
                <a:ext cx="1116075" cy="369332"/>
              </a:xfrm>
              <a:prstGeom prst="rect">
                <a:avLst/>
              </a:prstGeom>
              <a:blipFill rotWithShape="0">
                <a:blip r:embed="rId8"/>
                <a:stretch>
                  <a:fillRect b="-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1883875" y="360667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883875" y="3606672"/>
                <a:ext cx="804066" cy="369332"/>
              </a:xfrm>
              <a:prstGeom prst="rect">
                <a:avLst/>
              </a:prstGeom>
              <a:blipFill rotWithShape="0">
                <a:blip r:embed="rId9"/>
                <a:stretch>
                  <a:fillRect b="-5000"/>
                </a:stretch>
              </a:blipFill>
            </p:spPr>
            <p:txBody>
              <a:bodyPr/>
              <a:lstStyle/>
              <a:p>
                <a:r>
                  <a:rPr lang="es-UY">
                    <a:noFill/>
                  </a:rPr>
                  <a:t> </a:t>
                </a:r>
              </a:p>
            </p:txBody>
          </p:sp>
        </mc:Fallback>
      </mc:AlternateContent>
      <p:grpSp>
        <p:nvGrpSpPr>
          <p:cNvPr id="2" name="Grupo 1"/>
          <p:cNvGrpSpPr/>
          <p:nvPr/>
        </p:nvGrpSpPr>
        <p:grpSpPr>
          <a:xfrm>
            <a:off x="5007429" y="2973557"/>
            <a:ext cx="4650907" cy="5080000"/>
            <a:chOff x="5007429" y="2973557"/>
            <a:chExt cx="4650907" cy="5080000"/>
          </a:xfrm>
        </p:grpSpPr>
        <p:sp>
          <p:nvSpPr>
            <p:cNvPr id="16" name="Arco 15"/>
            <p:cNvSpPr/>
            <p:nvPr/>
          </p:nvSpPr>
          <p:spPr>
            <a:xfrm>
              <a:off x="5007429" y="2973557"/>
              <a:ext cx="4107543" cy="5080000"/>
            </a:xfrm>
            <a:prstGeom prst="arc">
              <a:avLst>
                <a:gd name="adj1" fmla="val 1828716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cxnSp>
          <p:nvCxnSpPr>
            <p:cNvPr id="18" name="Conector recto de flecha 17"/>
            <p:cNvCxnSpPr/>
            <p:nvPr/>
          </p:nvCxnSpPr>
          <p:spPr>
            <a:xfrm flipV="1">
              <a:off x="8911772" y="4223657"/>
              <a:ext cx="595086" cy="158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9281887" y="4353660"/>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9281887" y="4353660"/>
                  <a:ext cx="376449" cy="369332"/>
                </a:xfrm>
                <a:prstGeom prst="rect">
                  <a:avLst/>
                </a:prstGeom>
                <a:blipFill rotWithShape="0">
                  <a:blip r:embed="rId10"/>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18418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718847" y="506676"/>
                <a:ext cx="2747612"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oMath>
                </a14:m>
                <a:r>
                  <a:rPr lang="es-UY" dirty="0"/>
                  <a:t> (Campo cercano)</a:t>
                </a:r>
              </a:p>
            </p:txBody>
          </p:sp>
        </mc:Choice>
        <mc:Fallback xmlns="">
          <p:sp>
            <p:nvSpPr>
              <p:cNvPr id="4" name="CuadroTexto 3"/>
              <p:cNvSpPr txBox="1">
                <a:spLocks noRot="1" noChangeAspect="1" noMove="1" noResize="1" noEditPoints="1" noAdjustHandles="1" noChangeArrowheads="1" noChangeShapeType="1" noTextEdit="1"/>
              </p:cNvSpPr>
              <p:nvPr/>
            </p:nvSpPr>
            <p:spPr>
              <a:xfrm>
                <a:off x="3718847" y="506676"/>
                <a:ext cx="2747612" cy="369332"/>
              </a:xfrm>
              <a:prstGeom prst="rect">
                <a:avLst/>
              </a:prstGeom>
              <a:blipFill rotWithShape="0">
                <a:blip r:embed="rId2"/>
                <a:stretch>
                  <a:fillRect l="-1774" t="-8197" r="-1330"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47588" y="1161142"/>
                <a:ext cx="901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47588" y="1161142"/>
                <a:ext cx="901336"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47588" y="1762858"/>
                <a:ext cx="1451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7588" y="1762858"/>
                <a:ext cx="1451872" cy="369332"/>
              </a:xfrm>
              <a:prstGeom prst="rect">
                <a:avLst/>
              </a:prstGeom>
              <a:blipFill rotWithShape="0">
                <a:blip r:embed="rId4"/>
                <a:stretch>
                  <a:fillRect b="-13115"/>
                </a:stretch>
              </a:blipFill>
            </p:spPr>
            <p:txBody>
              <a:bodyPr/>
              <a:lstStyle/>
              <a:p>
                <a:r>
                  <a:rPr lang="es-UY">
                    <a:noFill/>
                  </a:rPr>
                  <a:t> </a:t>
                </a:r>
              </a:p>
            </p:txBody>
          </p:sp>
        </mc:Fallback>
      </mc:AlternateContent>
      <p:sp>
        <p:nvSpPr>
          <p:cNvPr id="7" name="CuadroTexto 6"/>
          <p:cNvSpPr txBox="1"/>
          <p:nvPr/>
        </p:nvSpPr>
        <p:spPr>
          <a:xfrm>
            <a:off x="2467428" y="1161142"/>
            <a:ext cx="9405257" cy="507831"/>
          </a:xfrm>
          <a:prstGeom prst="rect">
            <a:avLst/>
          </a:prstGeom>
          <a:noFill/>
        </p:spPr>
        <p:txBody>
          <a:bodyPr wrap="square" rtlCol="0">
            <a:spAutoFit/>
          </a:bodyPr>
          <a:lstStyle/>
          <a:p>
            <a:pPr>
              <a:lnSpc>
                <a:spcPct val="150000"/>
              </a:lnSpc>
            </a:pPr>
            <a:r>
              <a:rPr lang="es-UY" dirty="0"/>
              <a:t>La impedancia es puramente reactiva. Volveremos sobre esto más adelante</a:t>
            </a:r>
          </a:p>
        </p:txBody>
      </p:sp>
      <p:sp>
        <p:nvSpPr>
          <p:cNvPr id="8" name="CuadroTexto 7"/>
          <p:cNvSpPr txBox="1"/>
          <p:nvPr/>
        </p:nvSpPr>
        <p:spPr>
          <a:xfrm>
            <a:off x="377371" y="2830286"/>
            <a:ext cx="5828070" cy="369332"/>
          </a:xfrm>
          <a:prstGeom prst="rect">
            <a:avLst/>
          </a:prstGeom>
          <a:noFill/>
        </p:spPr>
        <p:txBody>
          <a:bodyPr wrap="none" rtlCol="0">
            <a:spAutoFit/>
          </a:bodyPr>
          <a:lstStyle/>
          <a:p>
            <a:r>
              <a:rPr lang="es-UY" dirty="0"/>
              <a:t>¿Cuál es el límite entre el campo lejano y el campo cercano?</a:t>
            </a:r>
          </a:p>
        </p:txBody>
      </p:sp>
      <mc:AlternateContent xmlns:mc="http://schemas.openxmlformats.org/markup-compatibility/2006" xmlns:a14="http://schemas.microsoft.com/office/drawing/2010/main">
        <mc:Choice Requires="a14">
          <p:sp>
            <p:nvSpPr>
              <p:cNvPr id="9" name="CuadroTexto 8"/>
              <p:cNvSpPr txBox="1"/>
              <p:nvPr/>
            </p:nvSpPr>
            <p:spPr>
              <a:xfrm>
                <a:off x="415180" y="3554030"/>
                <a:ext cx="3399905"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r>
                        <a:rPr lang="es-UY" b="0" i="1" smtClean="0">
                          <a:latin typeface="Cambria Math" panose="02040503050406030204" pitchFamily="18" charset="0"/>
                        </a:rPr>
                        <m:t>=</m:t>
                      </m:r>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15180" y="3554030"/>
                <a:ext cx="3399905" cy="687368"/>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983128" y="3554030"/>
                <a:ext cx="118692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𝜋</m:t>
                          </m:r>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983128" y="3554030"/>
                <a:ext cx="1186928" cy="61837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374429" y="3713048"/>
                <a:ext cx="11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374429" y="3713048"/>
                <a:ext cx="1172372"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43484" y="4595810"/>
                <a:ext cx="5788379" cy="369332"/>
              </a:xfrm>
              <a:prstGeom prst="rect">
                <a:avLst/>
              </a:prstGeom>
              <a:noFill/>
            </p:spPr>
            <p:txBody>
              <a:bodyPr wrap="none" rtlCol="0">
                <a:spAutoFit/>
              </a:bodyPr>
              <a:lstStyle/>
              <a:p>
                <a14:m>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𝜆</m:t>
                    </m:r>
                  </m:oMath>
                </a14:m>
                <a:r>
                  <a:rPr lang="es-UY" dirty="0"/>
                  <a:t> se puede considerar el límite que separa los campos</a:t>
                </a:r>
              </a:p>
            </p:txBody>
          </p:sp>
        </mc:Choice>
        <mc:Fallback xmlns="">
          <p:sp>
            <p:nvSpPr>
              <p:cNvPr id="12" name="CuadroTexto 11"/>
              <p:cNvSpPr txBox="1">
                <a:spLocks noRot="1" noChangeAspect="1" noMove="1" noResize="1" noEditPoints="1" noAdjustHandles="1" noChangeArrowheads="1" noChangeShapeType="1" noTextEdit="1"/>
              </p:cNvSpPr>
              <p:nvPr/>
            </p:nvSpPr>
            <p:spPr>
              <a:xfrm>
                <a:off x="543484" y="4595810"/>
                <a:ext cx="5788379" cy="369332"/>
              </a:xfrm>
              <a:prstGeom prst="rect">
                <a:avLst/>
              </a:prstGeom>
              <a:blipFill rotWithShape="0">
                <a:blip r:embed="rId8"/>
                <a:stretch>
                  <a:fillRect t="-10000" r="-105" b="-26667"/>
                </a:stretch>
              </a:blipFill>
            </p:spPr>
            <p:txBody>
              <a:bodyPr/>
              <a:lstStyle/>
              <a:p>
                <a:r>
                  <a:rPr lang="es-UY">
                    <a:noFill/>
                  </a:rPr>
                  <a:t> </a:t>
                </a:r>
              </a:p>
            </p:txBody>
          </p:sp>
        </mc:Fallback>
      </mc:AlternateContent>
      <p:grpSp>
        <p:nvGrpSpPr>
          <p:cNvPr id="27" name="Grupo 26"/>
          <p:cNvGrpSpPr/>
          <p:nvPr/>
        </p:nvGrpSpPr>
        <p:grpSpPr>
          <a:xfrm>
            <a:off x="7271658" y="2772140"/>
            <a:ext cx="4822752" cy="3706878"/>
            <a:chOff x="7271658" y="2772140"/>
            <a:chExt cx="4822752" cy="3706878"/>
          </a:xfrm>
        </p:grpSpPr>
        <p:grpSp>
          <p:nvGrpSpPr>
            <p:cNvPr id="19" name="Grupo 18"/>
            <p:cNvGrpSpPr/>
            <p:nvPr/>
          </p:nvGrpSpPr>
          <p:grpSpPr>
            <a:xfrm>
              <a:off x="7271658" y="2772140"/>
              <a:ext cx="4644000" cy="3420000"/>
              <a:chOff x="7271658" y="2772140"/>
              <a:chExt cx="4644000" cy="3420000"/>
            </a:xfrm>
          </p:grpSpPr>
          <p:pic>
            <p:nvPicPr>
              <p:cNvPr id="2" name="Imagen 1"/>
              <p:cNvPicPr>
                <a:picLocks noChangeAspect="1"/>
              </p:cNvPicPr>
              <p:nvPr/>
            </p:nvPicPr>
            <p:blipFill rotWithShape="1">
              <a:blip r:embed="rId9">
                <a:extLst>
                  <a:ext uri="{28A0092B-C50C-407E-A947-70E740481C1C}">
                    <a14:useLocalDpi xmlns:a14="http://schemas.microsoft.com/office/drawing/2010/main" val="0"/>
                  </a:ext>
                </a:extLst>
              </a:blip>
              <a:srcRect l="10544" t="6009" r="7278" b="9456"/>
              <a:stretch/>
            </p:blipFill>
            <p:spPr>
              <a:xfrm>
                <a:off x="7286172" y="3257686"/>
                <a:ext cx="3780000" cy="2916355"/>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10362688" y="2888354"/>
                    <a:ext cx="471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0362688" y="2888354"/>
                    <a:ext cx="471732"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0466247" y="5211364"/>
                    <a:ext cx="3744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0466247" y="5211364"/>
                    <a:ext cx="374461" cy="369332"/>
                  </a:xfrm>
                  <a:prstGeom prst="rect">
                    <a:avLst/>
                  </a:prstGeom>
                  <a:blipFill rotWithShape="0">
                    <a:blip r:embed="rId11"/>
                    <a:stretch>
                      <a:fillRect b="-5000"/>
                    </a:stretch>
                  </a:blipFill>
                </p:spPr>
                <p:txBody>
                  <a:bodyPr/>
                  <a:lstStyle/>
                  <a:p>
                    <a:r>
                      <a:rPr lang="es-UY">
                        <a:noFill/>
                      </a:rPr>
                      <a:t> </a:t>
                    </a:r>
                  </a:p>
                </p:txBody>
              </p:sp>
            </mc:Fallback>
          </mc:AlternateContent>
          <p:cxnSp>
            <p:nvCxnSpPr>
              <p:cNvPr id="16" name="Conector recto de flecha 15"/>
              <p:cNvCxnSpPr/>
              <p:nvPr/>
            </p:nvCxnSpPr>
            <p:spPr>
              <a:xfrm>
                <a:off x="7271658" y="6102476"/>
                <a:ext cx="464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flipV="1">
                <a:off x="7387770" y="2772140"/>
                <a:ext cx="0" cy="34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uadroTexto 19"/>
                <p:cNvSpPr txBox="1"/>
                <p:nvPr/>
              </p:nvSpPr>
              <p:spPr>
                <a:xfrm>
                  <a:off x="7566523" y="6102476"/>
                  <a:ext cx="7450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r>
                          <a:rPr lang="es-UY" b="0" i="1" smtClean="0">
                            <a:latin typeface="Cambria Math" panose="02040503050406030204" pitchFamily="18" charset="0"/>
                          </a:rPr>
                          <m:t>/2</m:t>
                        </m:r>
                        <m:r>
                          <a:rPr lang="es-UY" b="0" i="1" smtClean="0">
                            <a:latin typeface="Cambria Math" panose="02040503050406030204" pitchFamily="18" charset="0"/>
                          </a:rPr>
                          <m:t>𝜋</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7566523" y="6102476"/>
                  <a:ext cx="745012" cy="369332"/>
                </a:xfrm>
                <a:prstGeom prst="rect">
                  <a:avLst/>
                </a:prstGeom>
                <a:blipFill rotWithShape="0">
                  <a:blip r:embed="rId12"/>
                  <a:stretch>
                    <a:fillRect b="-13115"/>
                  </a:stretch>
                </a:blipFill>
              </p:spPr>
              <p:txBody>
                <a:bodyPr/>
                <a:lstStyle/>
                <a:p>
                  <a:r>
                    <a:rPr lang="es-UY">
                      <a:noFill/>
                    </a:rPr>
                    <a:t> </a:t>
                  </a:r>
                </a:p>
              </p:txBody>
            </p:sp>
          </mc:Fallback>
        </mc:AlternateContent>
        <p:cxnSp>
          <p:nvCxnSpPr>
            <p:cNvPr id="22" name="Conector recto 21"/>
            <p:cNvCxnSpPr/>
            <p:nvPr/>
          </p:nvCxnSpPr>
          <p:spPr>
            <a:xfrm>
              <a:off x="7910286" y="4715863"/>
              <a:ext cx="0" cy="145817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11742775" y="6109686"/>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𝑟</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11742775" y="6109686"/>
                  <a:ext cx="351635" cy="369332"/>
                </a:xfrm>
                <a:prstGeom prst="rect">
                  <a:avLst/>
                </a:prstGeom>
                <a:blipFill rotWithShape="0">
                  <a:blip r:embed="rId13"/>
                  <a:stretch>
                    <a:fillRect/>
                  </a:stretch>
                </a:blipFill>
              </p:spPr>
              <p:txBody>
                <a:bodyPr/>
                <a:lstStyle/>
                <a:p>
                  <a:r>
                    <a:rPr lang="es-UY">
                      <a:noFill/>
                    </a:rPr>
                    <a:t> </a:t>
                  </a:r>
                </a:p>
              </p:txBody>
            </p:sp>
          </mc:Fallback>
        </mc:AlternateContent>
        <p:cxnSp>
          <p:nvCxnSpPr>
            <p:cNvPr id="24" name="Conector recto 23"/>
            <p:cNvCxnSpPr/>
            <p:nvPr/>
          </p:nvCxnSpPr>
          <p:spPr>
            <a:xfrm>
              <a:off x="10834420" y="3199618"/>
              <a:ext cx="0" cy="2974423"/>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p:cNvSpPr txBox="1"/>
                <p:nvPr/>
              </p:nvSpPr>
              <p:spPr>
                <a:xfrm>
                  <a:off x="10638128" y="6109141"/>
                  <a:ext cx="3617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10638128" y="6109141"/>
                  <a:ext cx="361766" cy="369332"/>
                </a:xfrm>
                <a:prstGeom prst="rect">
                  <a:avLst/>
                </a:prstGeom>
                <a:blipFill rotWithShape="0">
                  <a:blip r:embed="rId14"/>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23489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914" y="391886"/>
            <a:ext cx="3902094" cy="369332"/>
          </a:xfrm>
          <a:prstGeom prst="rect">
            <a:avLst/>
          </a:prstGeom>
          <a:noFill/>
        </p:spPr>
        <p:txBody>
          <a:bodyPr wrap="none" rtlCol="0">
            <a:spAutoFit/>
          </a:bodyPr>
          <a:lstStyle/>
          <a:p>
            <a:r>
              <a:rPr lang="es-UY" dirty="0">
                <a:solidFill>
                  <a:schemeClr val="accent1"/>
                </a:solidFill>
              </a:rPr>
              <a:t>Energía e Intensidad de la onda esférica</a:t>
            </a:r>
          </a:p>
        </p:txBody>
      </p:sp>
      <mc:AlternateContent xmlns:mc="http://schemas.openxmlformats.org/markup-compatibility/2006" xmlns:a14="http://schemas.microsoft.com/office/drawing/2010/main">
        <mc:Choice Requires="a14">
          <p:sp>
            <p:nvSpPr>
              <p:cNvPr id="5" name="CuadroTexto 4"/>
              <p:cNvSpPr txBox="1"/>
              <p:nvPr/>
            </p:nvSpPr>
            <p:spPr>
              <a:xfrm>
                <a:off x="667656" y="1863359"/>
                <a:ext cx="1388650"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𝑒</m:t>
                          </m:r>
                        </m:e>
                        <m:sub>
                          <m:r>
                            <a:rPr lang="es-UY" b="0" i="1" smtClean="0">
                              <a:latin typeface="Cambria Math" panose="02040503050406030204" pitchFamily="18" charset="0"/>
                            </a:rPr>
                            <m:t>𝑐</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67656" y="1863359"/>
                <a:ext cx="1388650" cy="610936"/>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371961" y="1676918"/>
                <a:ext cx="670343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𝑘𝑟</m:t>
                              </m:r>
                            </m:den>
                          </m:f>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r>
                        <a:rPr lang="es-UY" b="1"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371961" y="1676918"/>
                <a:ext cx="6703438" cy="88325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20914" y="3395934"/>
                <a:ext cx="6396045"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𝑅𝑒</m:t>
                      </m:r>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𝑢</m:t>
                              </m:r>
                            </m:e>
                          </m:acc>
                        </m:e>
                      </m:d>
                      <m:r>
                        <a:rPr lang="es-UY" b="0" i="0"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num>
                        <m:den>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b="0" i="1" smtClean="0">
                                  <a:latin typeface="Cambria Math" panose="02040503050406030204" pitchFamily="18" charset="0"/>
                                  <a:ea typeface="Cambria Math" panose="02040503050406030204" pitchFamily="18" charset="0"/>
                                </a:rPr>
                                <m:t>2</m:t>
                              </m:r>
                            </m:sup>
                          </m:sSup>
                        </m:den>
                      </m:f>
                      <m:d>
                        <m:dPr>
                          <m:begChr m:val="["/>
                          <m:endChr m:val="]"/>
                          <m:ctrlPr>
                            <a:rPr lang="es-UY" b="0" i="1" smtClean="0">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cos</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20914" y="3395934"/>
                <a:ext cx="6396045" cy="817403"/>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9500408" y="1759612"/>
                <a:ext cx="16795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9500408" y="1759612"/>
                <a:ext cx="1679562"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20914" y="5134978"/>
                <a:ext cx="5452968"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𝐴</m:t>
                              </m:r>
                            </m:e>
                            <m:sup>
                              <m:r>
                                <a:rPr lang="es-UY" i="1">
                                  <a:latin typeface="Cambria Math" panose="02040503050406030204" pitchFamily="18" charset="0"/>
                                  <a:ea typeface="Cambria Math" panose="02040503050406030204" pitchFamily="18" charset="0"/>
                                </a:rPr>
                                <m:t>2</m:t>
                              </m:r>
                            </m:sup>
                          </m:sSup>
                        </m:num>
                        <m:den>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i="1">
                                  <a:latin typeface="Cambria Math" panose="02040503050406030204" pitchFamily="18" charset="0"/>
                                  <a:ea typeface="Cambria Math" panose="02040503050406030204" pitchFamily="18" charset="0"/>
                                </a:rPr>
                                <m:t>2</m:t>
                              </m:r>
                            </m:sup>
                          </m:sSup>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func>
                        <m:funcPr>
                          <m:ctrlPr>
                            <a:rPr lang="es-UY" i="1">
                              <a:latin typeface="Cambria Math" panose="02040503050406030204" pitchFamily="18" charset="0"/>
                              <a:ea typeface="Cambria Math" panose="02040503050406030204" pitchFamily="18" charset="0"/>
                            </a:rPr>
                          </m:ctrlPr>
                        </m:funcPr>
                        <m:fName>
                          <m:sSup>
                            <m:sSupPr>
                              <m:ctrlPr>
                                <a:rPr lang="es-UY" i="1">
                                  <a:latin typeface="Cambria Math" panose="02040503050406030204" pitchFamily="18" charset="0"/>
                                  <a:ea typeface="Cambria Math" panose="02040503050406030204" pitchFamily="18" charset="0"/>
                                </a:rPr>
                              </m:ctrlPr>
                            </m:sSupPr>
                            <m:e>
                              <m:r>
                                <m:rPr>
                                  <m:sty m:val="p"/>
                                </m:rPr>
                                <a:rPr lang="es-UY">
                                  <a:latin typeface="Cambria Math" panose="02040503050406030204" pitchFamily="18" charset="0"/>
                                  <a:ea typeface="Cambria Math" panose="02040503050406030204" pitchFamily="18" charset="0"/>
                                </a:rPr>
                                <m:t>cos</m:t>
                              </m:r>
                            </m:e>
                            <m:sup>
                              <m:r>
                                <a:rPr lang="es-UY" i="1">
                                  <a:latin typeface="Cambria Math" panose="02040503050406030204" pitchFamily="18" charset="0"/>
                                  <a:ea typeface="Cambria Math" panose="02040503050406030204" pitchFamily="18" charset="0"/>
                                </a:rPr>
                                <m:t>2</m:t>
                              </m:r>
                            </m:sup>
                          </m:sSup>
                        </m:fName>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𝜃</m:t>
                          </m:r>
                          <m:r>
                            <a:rPr lang="es-UY" i="1">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20914" y="5134978"/>
                <a:ext cx="5452968" cy="817403"/>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29947" y="5134977"/>
                <a:ext cx="3758785"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𝐴</m:t>
                              </m:r>
                            </m:e>
                            <m:sup>
                              <m:r>
                                <a:rPr lang="es-UY" i="1">
                                  <a:latin typeface="Cambria Math" panose="02040503050406030204" pitchFamily="18" charset="0"/>
                                  <a:ea typeface="Cambria Math" panose="02040503050406030204" pitchFamily="18" charset="0"/>
                                </a:rPr>
                                <m:t>2</m:t>
                              </m:r>
                            </m:sup>
                          </m:sSup>
                        </m:num>
                        <m:den>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i="1">
                                  <a:latin typeface="Cambria Math" panose="02040503050406030204" pitchFamily="18" charset="0"/>
                                  <a:ea typeface="Cambria Math" panose="02040503050406030204" pitchFamily="18" charset="0"/>
                                </a:rPr>
                                <m:t>2</m:t>
                              </m:r>
                            </m:sup>
                          </m:sSup>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29947" y="5134977"/>
                <a:ext cx="3758785" cy="817403"/>
              </a:xfrm>
              <a:prstGeom prst="rect">
                <a:avLst/>
              </a:prstGeom>
              <a:blipFill rotWithShape="0">
                <a:blip r:embed="rId7"/>
                <a:stretch>
                  <a:fillRect/>
                </a:stretch>
              </a:blipFill>
            </p:spPr>
            <p:txBody>
              <a:bodyPr/>
              <a:lstStyle/>
              <a:p>
                <a:r>
                  <a:rPr lang="es-UY">
                    <a:noFill/>
                  </a:rPr>
                  <a:t> </a:t>
                </a:r>
              </a:p>
            </p:txBody>
          </p:sp>
        </mc:Fallback>
      </mc:AlternateContent>
      <p:sp>
        <p:nvSpPr>
          <p:cNvPr id="2" name="CuadroTexto 1"/>
          <p:cNvSpPr txBox="1"/>
          <p:nvPr/>
        </p:nvSpPr>
        <p:spPr>
          <a:xfrm>
            <a:off x="532202" y="1216546"/>
            <a:ext cx="1659557" cy="369332"/>
          </a:xfrm>
          <a:prstGeom prst="rect">
            <a:avLst/>
          </a:prstGeom>
          <a:noFill/>
        </p:spPr>
        <p:txBody>
          <a:bodyPr wrap="none" rtlCol="0">
            <a:spAutoFit/>
          </a:bodyPr>
          <a:lstStyle/>
          <a:p>
            <a:r>
              <a:rPr lang="es-UY" dirty="0"/>
              <a:t>Energía cinética</a:t>
            </a:r>
          </a:p>
        </p:txBody>
      </p:sp>
    </p:spTree>
    <p:extLst>
      <p:ext uri="{BB962C8B-B14F-4D97-AF65-F5344CB8AC3E}">
        <p14:creationId xmlns:p14="http://schemas.microsoft.com/office/powerpoint/2010/main" val="17667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66057" y="1422400"/>
                <a:ext cx="4159344"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𝑒</m:t>
                          </m:r>
                        </m:e>
                        <m:sub>
                          <m:r>
                            <a:rPr lang="es-UY" b="0" i="1" smtClean="0">
                              <a:latin typeface="Cambria Math" panose="02040503050406030204" pitchFamily="18" charset="0"/>
                            </a:rPr>
                            <m:t>𝑝</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𝑠</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𝑠</m:t>
                          </m:r>
                        </m:sub>
                      </m:sSub>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r>
                                    <a:rPr lang="es-UY" b="0" i="1" smtClean="0">
                                      <a:latin typeface="Cambria Math" panose="02040503050406030204" pitchFamily="18" charset="0"/>
                                    </a:rPr>
                                    <m:t>𝑟</m:t>
                                  </m:r>
                                </m:den>
                              </m:f>
                            </m:e>
                          </m:d>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cos</m:t>
                              </m:r>
                            </m:e>
                            <m:sup>
                              <m:r>
                                <a:rPr lang="es-UY" b="0" i="1" smtClean="0">
                                  <a:latin typeface="Cambria Math" panose="02040503050406030204" pitchFamily="18" charset="0"/>
                                </a:rPr>
                                <m:t>2</m:t>
                              </m:r>
                            </m:sup>
                          </m:sSup>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e>
                      </m:func>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66057" y="1422400"/>
                <a:ext cx="4159344" cy="769378"/>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021944" y="1422400"/>
                <a:ext cx="3620222"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𝑝</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𝑠</m:t>
                          </m:r>
                        </m:sub>
                      </m:sSub>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021944" y="1422400"/>
                <a:ext cx="3620222" cy="769378"/>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66057" y="3354366"/>
                <a:ext cx="7972311"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𝑝</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𝑘𝑟</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+1</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𝑐</m:t>
                              </m:r>
                            </m:e>
                            <m:sup>
                              <m:r>
                                <a:rPr lang="es-UY" i="1">
                                  <a:latin typeface="Cambria Math" panose="02040503050406030204" pitchFamily="18" charset="0"/>
                                  <a:ea typeface="Cambria Math" panose="02040503050406030204" pitchFamily="18" charset="0"/>
                                </a:rPr>
                                <m:t>2</m:t>
                              </m:r>
                            </m:sup>
                          </m:sSup>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2</m:t>
                          </m:r>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66057" y="3354366"/>
                <a:ext cx="7972311" cy="817403"/>
              </a:xfrm>
              <a:prstGeom prst="rect">
                <a:avLst/>
              </a:prstGeom>
              <a:blipFill rotWithShape="0">
                <a:blip r:embed="rId4"/>
                <a:stretch>
                  <a:fillRect/>
                </a:stretch>
              </a:blipFill>
            </p:spPr>
            <p:txBody>
              <a:bodyPr/>
              <a:lstStyle/>
              <a:p>
                <a:r>
                  <a:rPr lang="es-UY">
                    <a:noFill/>
                  </a:rPr>
                  <a:t> </a:t>
                </a:r>
              </a:p>
            </p:txBody>
          </p:sp>
        </mc:Fallback>
      </mc:AlternateContent>
      <p:sp>
        <p:nvSpPr>
          <p:cNvPr id="2" name="CuadroTexto 1"/>
          <p:cNvSpPr txBox="1"/>
          <p:nvPr/>
        </p:nvSpPr>
        <p:spPr>
          <a:xfrm>
            <a:off x="566057" y="711321"/>
            <a:ext cx="1806072" cy="369332"/>
          </a:xfrm>
          <a:prstGeom prst="rect">
            <a:avLst/>
          </a:prstGeom>
          <a:noFill/>
        </p:spPr>
        <p:txBody>
          <a:bodyPr wrap="none" rtlCol="0">
            <a:spAutoFit/>
          </a:bodyPr>
          <a:lstStyle/>
          <a:p>
            <a:r>
              <a:rPr lang="es-UY" dirty="0"/>
              <a:t>Energía potencial</a:t>
            </a:r>
          </a:p>
        </p:txBody>
      </p:sp>
      <p:sp>
        <p:nvSpPr>
          <p:cNvPr id="7" name="CuadroTexto 6"/>
          <p:cNvSpPr txBox="1"/>
          <p:nvPr/>
        </p:nvSpPr>
        <p:spPr>
          <a:xfrm>
            <a:off x="572357" y="2588406"/>
            <a:ext cx="1370696" cy="369332"/>
          </a:xfrm>
          <a:prstGeom prst="rect">
            <a:avLst/>
          </a:prstGeom>
          <a:noFill/>
        </p:spPr>
        <p:txBody>
          <a:bodyPr wrap="none" rtlCol="0">
            <a:spAutoFit/>
          </a:bodyPr>
          <a:lstStyle/>
          <a:p>
            <a:r>
              <a:rPr lang="es-UY" dirty="0"/>
              <a:t>Energía total</a:t>
            </a:r>
          </a:p>
        </p:txBody>
      </p:sp>
    </p:spTree>
    <p:extLst>
      <p:ext uri="{BB962C8B-B14F-4D97-AF65-F5344CB8AC3E}">
        <p14:creationId xmlns:p14="http://schemas.microsoft.com/office/powerpoint/2010/main" val="42272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01486" y="914400"/>
                <a:ext cx="775968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𝐼</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𝑅𝑒</m:t>
                          </m:r>
                          <m:r>
                            <a:rPr lang="es-UY" b="0" i="1" smtClean="0">
                              <a:latin typeface="Cambria Math" panose="02040503050406030204" pitchFamily="18" charset="0"/>
                            </a:rPr>
                            <m:t>[</m:t>
                          </m:r>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𝑢</m:t>
                          </m:r>
                        </m:e>
                      </m:d>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𝐴</m:t>
                          </m:r>
                        </m:num>
                        <m:den>
                          <m:r>
                            <a:rPr lang="es-UY" i="1">
                              <a:latin typeface="Cambria Math" panose="02040503050406030204" pitchFamily="18" charset="0"/>
                            </a:rPr>
                            <m:t>𝑟</m:t>
                          </m:r>
                        </m:den>
                      </m:f>
                      <m:func>
                        <m:funcPr>
                          <m:ctrlPr>
                            <a:rPr lang="es-UY" i="1">
                              <a:latin typeface="Cambria Math" panose="02040503050406030204" pitchFamily="18" charset="0"/>
                            </a:rPr>
                          </m:ctrlPr>
                        </m:funcPr>
                        <m:fName>
                          <m:r>
                            <m:rPr>
                              <m:sty m:val="p"/>
                            </m:rPr>
                            <a:rPr lang="es-UY">
                              <a:latin typeface="Cambria Math" panose="02040503050406030204" pitchFamily="18" charset="0"/>
                            </a:rPr>
                            <m:t>cos</m:t>
                          </m:r>
                        </m:fName>
                        <m:e>
                          <m:d>
                            <m:dPr>
                              <m:ctrlPr>
                                <a:rPr lang="es-UY" i="1">
                                  <a:latin typeface="Cambria Math" panose="02040503050406030204" pitchFamily="18" charset="0"/>
                                </a:rPr>
                              </m:ctrlPr>
                            </m:dPr>
                            <m:e>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e>
                          </m:d>
                        </m:e>
                      </m:func>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e>
                      </m:func>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01486" y="914400"/>
                <a:ext cx="7759688" cy="883255"/>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83771" y="2249714"/>
                <a:ext cx="9036705"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𝐼</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𝑘𝑟</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e>
                      </m:func>
                      <m:d>
                        <m:dPr>
                          <m:begChr m:val="["/>
                          <m:endChr m:val="]"/>
                          <m:ctrlPr>
                            <a:rPr lang="es-UY" b="0" i="1" smtClean="0">
                              <a:latin typeface="Cambria Math" panose="02040503050406030204" pitchFamily="18" charset="0"/>
                              <a:ea typeface="Cambria Math" panose="02040503050406030204" pitchFamily="18" charset="0"/>
                            </a:rPr>
                          </m:ctrlPr>
                        </m:dPr>
                        <m:e>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e>
                              </m:d>
                            </m:e>
                          </m:func>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e>
                          </m:func>
                          <m:r>
                            <a:rPr lang="es-UY" b="0"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e>
                              </m:d>
                            </m:e>
                          </m:func>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e>
                          </m:func>
                        </m:e>
                      </m:d>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83771" y="2249714"/>
                <a:ext cx="9036705" cy="88325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783771" y="3454400"/>
                <a:ext cx="430739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𝑘𝑟</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func>
                        <m:funcPr>
                          <m:ctrlPr>
                            <a:rPr lang="es-UY" i="1">
                              <a:latin typeface="Cambria Math" panose="02040503050406030204" pitchFamily="18" charset="0"/>
                              <a:ea typeface="Cambria Math" panose="02040503050406030204" pitchFamily="18" charset="0"/>
                            </a:rPr>
                          </m:ctrlPr>
                        </m:funcPr>
                        <m:fName>
                          <m:r>
                            <m:rPr>
                              <m:sty m:val="p"/>
                            </m:rPr>
                            <a:rPr lang="es-UY">
                              <a:latin typeface="Cambria Math" panose="02040503050406030204" pitchFamily="18" charset="0"/>
                              <a:ea typeface="Cambria Math" panose="02040503050406030204" pitchFamily="18" charset="0"/>
                            </a:rPr>
                            <m:t>cos</m:t>
                          </m:r>
                        </m:fName>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𝜃</m:t>
                          </m:r>
                          <m:r>
                            <a:rPr lang="es-UY" i="1">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783771" y="3454400"/>
                <a:ext cx="4307398" cy="88325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979885" y="3538685"/>
                <a:ext cx="16795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fun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979885" y="3538685"/>
                <a:ext cx="1679562"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659447" y="3585028"/>
                <a:ext cx="2842509" cy="661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𝑘𝑟</m:t>
                              </m:r>
                            </m:num>
                            <m:den>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𝑘𝑟</m:t>
                                              </m:r>
                                            </m:e>
                                          </m:d>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den>
                          </m:f>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659447" y="3585028"/>
                <a:ext cx="2842509" cy="661528"/>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2612571" y="4818741"/>
                <a:ext cx="6280502"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e>
                              </m:d>
                            </m:e>
                            <m:sup>
                              <m:r>
                                <a:rPr lang="es-UY" b="0" i="1" smtClean="0">
                                  <a:latin typeface="Cambria Math" panose="02040503050406030204" pitchFamily="18" charset="0"/>
                                </a:rPr>
                                <m:t>1/2</m:t>
                              </m:r>
                            </m:sup>
                          </m:sSup>
                        </m:num>
                        <m:den>
                          <m:r>
                            <a:rPr lang="es-UY" i="1">
                              <a:latin typeface="Cambria Math" panose="02040503050406030204" pitchFamily="18" charset="0"/>
                            </a:rPr>
                            <m:t>𝑘𝑟</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𝑘𝑟</m:t>
                          </m:r>
                        </m:num>
                        <m:den>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e>
                              </m:d>
                            </m:e>
                            <m:sup>
                              <m:r>
                                <a:rPr lang="es-UY" b="0" i="1" smtClean="0">
                                  <a:latin typeface="Cambria Math" panose="02040503050406030204" pitchFamily="18" charset="0"/>
                                </a:rPr>
                                <m:t>1/2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612571" y="4818741"/>
                <a:ext cx="6280502" cy="769378"/>
              </a:xfrm>
              <a:prstGeom prst="rect">
                <a:avLst/>
              </a:prstGeom>
              <a:blipFill rotWithShape="0">
                <a:blip r:embed="rId7"/>
                <a:stretch>
                  <a:fillRect/>
                </a:stretch>
              </a:blipFill>
            </p:spPr>
            <p:txBody>
              <a:bodyPr/>
              <a:lstStyle/>
              <a:p>
                <a:r>
                  <a:rPr lang="es-UY">
                    <a:noFill/>
                  </a:rPr>
                  <a:t> </a:t>
                </a:r>
              </a:p>
            </p:txBody>
          </p:sp>
        </mc:Fallback>
      </mc:AlternateContent>
      <p:sp>
        <p:nvSpPr>
          <p:cNvPr id="2" name="CuadroTexto 1"/>
          <p:cNvSpPr txBox="1"/>
          <p:nvPr/>
        </p:nvSpPr>
        <p:spPr>
          <a:xfrm>
            <a:off x="319314" y="595086"/>
            <a:ext cx="1977336" cy="369332"/>
          </a:xfrm>
          <a:prstGeom prst="rect">
            <a:avLst/>
          </a:prstGeom>
          <a:noFill/>
        </p:spPr>
        <p:txBody>
          <a:bodyPr wrap="none" rtlCol="0">
            <a:spAutoFit/>
          </a:bodyPr>
          <a:lstStyle/>
          <a:p>
            <a:r>
              <a:rPr lang="es-UY" dirty="0"/>
              <a:t>Intensidad acústica</a:t>
            </a:r>
          </a:p>
        </p:txBody>
      </p:sp>
    </p:spTree>
    <p:extLst>
      <p:ext uri="{BB962C8B-B14F-4D97-AF65-F5344CB8AC3E}">
        <p14:creationId xmlns:p14="http://schemas.microsoft.com/office/powerpoint/2010/main" val="18697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684529" y="359169"/>
                <a:ext cx="1830308"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684529" y="359169"/>
                <a:ext cx="1830308" cy="769378"/>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15823" y="1510814"/>
                <a:ext cx="3242939" cy="817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𝑐</m:t>
                              </m:r>
                            </m:e>
                            <m:sup>
                              <m:r>
                                <a:rPr lang="es-UY" i="1">
                                  <a:latin typeface="Cambria Math" panose="02040503050406030204" pitchFamily="18" charset="0"/>
                                  <a:ea typeface="Cambria Math" panose="02040503050406030204" pitchFamily="18" charset="0"/>
                                </a:rPr>
                                <m:t>2</m:t>
                              </m:r>
                            </m:sup>
                          </m:sSup>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2+</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615823" y="1510814"/>
                <a:ext cx="3242939" cy="817403"/>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194629" y="1510813"/>
                <a:ext cx="5606407"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𝑘𝑟</m:t>
                                      </m:r>
                                    </m:den>
                                  </m:f>
                                </m:e>
                              </m:d>
                            </m:e>
                            <m:sup>
                              <m:r>
                                <a:rPr lang="es-UY" b="0" i="1" smtClean="0">
                                  <a:latin typeface="Cambria Math" panose="02040503050406030204" pitchFamily="18" charset="0"/>
                                  <a:ea typeface="Cambria Math" panose="02040503050406030204" pitchFamily="18" charset="0"/>
                                </a:rPr>
                                <m:t>2</m:t>
                              </m:r>
                            </m:sup>
                          </m:sSup>
                        </m:e>
                      </m:d>
                      <m:r>
                        <a:rPr lang="es-AR" b="0" i="1" smtClean="0">
                          <a:latin typeface="Cambria Math" panose="02040503050406030204" pitchFamily="18" charset="0"/>
                          <a:ea typeface="Cambria Math" panose="02040503050406030204" pitchFamily="18" charset="0"/>
                        </a:rPr>
                        <m:t>=</m:t>
                      </m:r>
                      <m:d>
                        <m:dPr>
                          <m:begChr m:val="⟨"/>
                          <m:endChr m:val="⟩"/>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𝐼</m:t>
                          </m:r>
                        </m:e>
                      </m:d>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194629" y="1510813"/>
                <a:ext cx="5606407" cy="817403"/>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72038" y="2710483"/>
                <a:ext cx="11645791" cy="923330"/>
              </a:xfrm>
              <a:prstGeom prst="rect">
                <a:avLst/>
              </a:prstGeom>
              <a:noFill/>
            </p:spPr>
            <p:txBody>
              <a:bodyPr wrap="square" rtlCol="0">
                <a:spAutoFit/>
              </a:bodyPr>
              <a:lstStyle/>
              <a:p>
                <a:pPr>
                  <a:lnSpc>
                    <a:spcPct val="150000"/>
                  </a:lnSpc>
                </a:pPr>
                <a:r>
                  <a:rPr lang="es-UY" dirty="0"/>
                  <a:t>A diferencia de una onda plana, </a:t>
                </a:r>
                <a14:m>
                  <m:oMath xmlns:m="http://schemas.openxmlformats.org/officeDocument/2006/math">
                    <m:r>
                      <a:rPr lang="es-UY" b="0" i="1" smtClean="0">
                        <a:latin typeface="Cambria Math" panose="02040503050406030204" pitchFamily="18" charset="0"/>
                      </a:rPr>
                      <m:t>𝑐</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oMath>
                </a14:m>
                <a:r>
                  <a:rPr lang="es-UY" dirty="0"/>
                  <a:t>. La diferencia se debe a la parte reactiva de la impedancia que es más relevante en campo cercano. En campo lejano tenemos </a:t>
                </a:r>
                <a14:m>
                  <m:oMath xmlns:m="http://schemas.openxmlformats.org/officeDocument/2006/math">
                    <m:r>
                      <a:rPr lang="es-UY" i="1">
                        <a:latin typeface="Cambria Math" panose="02040503050406030204" pitchFamily="18" charset="0"/>
                      </a:rPr>
                      <m:t>𝑐</m:t>
                    </m:r>
                    <m:d>
                      <m:dPr>
                        <m:begChr m:val="⟨"/>
                        <m:endChr m:val="⟩"/>
                        <m:ctrlPr>
                          <a:rPr lang="es-UY" i="1">
                            <a:latin typeface="Cambria Math" panose="02040503050406030204" pitchFamily="18" charset="0"/>
                          </a:rPr>
                        </m:ctrlPr>
                      </m:dPr>
                      <m:e>
                        <m:r>
                          <a:rPr lang="es-UY" i="1">
                            <a:latin typeface="Cambria Math" panose="02040503050406030204" pitchFamily="18" charset="0"/>
                          </a:rPr>
                          <m:t>𝑒</m:t>
                        </m:r>
                      </m:e>
                    </m:d>
                    <m:r>
                      <a:rPr lang="es-UY"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𝐼</m:t>
                        </m:r>
                      </m:e>
                    </m:d>
                  </m:oMath>
                </a14:m>
                <a:r>
                  <a:rPr lang="es-UY"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372038" y="2710483"/>
                <a:ext cx="11645791" cy="923330"/>
              </a:xfrm>
              <a:prstGeom prst="rect">
                <a:avLst/>
              </a:prstGeom>
              <a:blipFill rotWithShape="0">
                <a:blip r:embed="rId5"/>
                <a:stretch>
                  <a:fillRect l="-419" r="-262" b="-5298"/>
                </a:stretch>
              </a:blipFill>
            </p:spPr>
            <p:txBody>
              <a:bodyPr/>
              <a:lstStyle/>
              <a:p>
                <a:r>
                  <a:rPr lang="es-UY">
                    <a:noFill/>
                  </a:rPr>
                  <a:t> </a:t>
                </a:r>
              </a:p>
            </p:txBody>
          </p:sp>
        </mc:Fallback>
      </mc:AlternateContent>
      <p:sp>
        <p:nvSpPr>
          <p:cNvPr id="2" name="CuadroTexto 1"/>
          <p:cNvSpPr txBox="1"/>
          <p:nvPr/>
        </p:nvSpPr>
        <p:spPr>
          <a:xfrm>
            <a:off x="372038" y="4147609"/>
            <a:ext cx="993477" cy="369332"/>
          </a:xfrm>
          <a:prstGeom prst="rect">
            <a:avLst/>
          </a:prstGeom>
          <a:noFill/>
        </p:spPr>
        <p:txBody>
          <a:bodyPr wrap="none" rtlCol="0">
            <a:spAutoFit/>
          </a:bodyPr>
          <a:lstStyle/>
          <a:p>
            <a:r>
              <a:rPr lang="es-UY" dirty="0">
                <a:solidFill>
                  <a:schemeClr val="accent1"/>
                </a:solidFill>
              </a:rPr>
              <a:t>Potencia</a:t>
            </a:r>
          </a:p>
        </p:txBody>
      </p:sp>
      <mc:AlternateContent xmlns:mc="http://schemas.openxmlformats.org/markup-compatibility/2006" xmlns:a14="http://schemas.microsoft.com/office/drawing/2010/main">
        <mc:Choice Requires="a14">
          <p:sp>
            <p:nvSpPr>
              <p:cNvPr id="3" name="CuadroTexto 2"/>
              <p:cNvSpPr txBox="1"/>
              <p:nvPr/>
            </p:nvSpPr>
            <p:spPr>
              <a:xfrm>
                <a:off x="1408609" y="4147609"/>
                <a:ext cx="9209509" cy="369332"/>
              </a:xfrm>
              <a:prstGeom prst="rect">
                <a:avLst/>
              </a:prstGeom>
              <a:noFill/>
            </p:spPr>
            <p:txBody>
              <a:bodyPr wrap="none" rtlCol="0">
                <a:spAutoFit/>
              </a:bodyPr>
              <a:lstStyle/>
              <a:p>
                <a:r>
                  <a:rPr lang="es-UY" dirty="0"/>
                  <a:t>La potencia promedio con que la onda atraviesa una superficie esférica de radio </a:t>
                </a:r>
                <a14:m>
                  <m:oMath xmlns:m="http://schemas.openxmlformats.org/officeDocument/2006/math">
                    <m:r>
                      <a:rPr lang="es-UY" b="0" i="1" smtClean="0">
                        <a:latin typeface="Cambria Math" panose="02040503050406030204" pitchFamily="18" charset="0"/>
                      </a:rPr>
                      <m:t>𝑟</m:t>
                    </m:r>
                  </m:oMath>
                </a14:m>
                <a:r>
                  <a:rPr lang="es-UY" dirty="0"/>
                  <a:t> está dada por:</a:t>
                </a:r>
              </a:p>
            </p:txBody>
          </p:sp>
        </mc:Choice>
        <mc:Fallback xmlns="">
          <p:sp>
            <p:nvSpPr>
              <p:cNvPr id="3" name="CuadroTexto 2"/>
              <p:cNvSpPr txBox="1">
                <a:spLocks noRot="1" noChangeAspect="1" noMove="1" noResize="1" noEditPoints="1" noAdjustHandles="1" noChangeArrowheads="1" noChangeShapeType="1" noTextEdit="1"/>
              </p:cNvSpPr>
              <p:nvPr/>
            </p:nvSpPr>
            <p:spPr>
              <a:xfrm>
                <a:off x="1408609" y="4147609"/>
                <a:ext cx="9209509" cy="369332"/>
              </a:xfrm>
              <a:prstGeom prst="rect">
                <a:avLst/>
              </a:prstGeom>
              <a:blipFill rotWithShape="0">
                <a:blip r:embed="rId6"/>
                <a:stretch>
                  <a:fillRect l="-529"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84529" y="4963886"/>
                <a:ext cx="2625783"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𝑊</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4</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𝜋</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84529" y="4963886"/>
                <a:ext cx="2625783" cy="659796"/>
              </a:xfrm>
              <a:prstGeom prst="rect">
                <a:avLst/>
              </a:prstGeom>
              <a:blipFill rotWithShape="0">
                <a:blip r:embed="rId7"/>
                <a:stretch>
                  <a:fillRect/>
                </a:stretch>
              </a:blipFill>
            </p:spPr>
            <p:txBody>
              <a:bodyPr/>
              <a:lstStyle/>
              <a:p>
                <a:r>
                  <a:rPr lang="es-UY">
                    <a:noFill/>
                  </a:rPr>
                  <a:t> </a:t>
                </a:r>
              </a:p>
            </p:txBody>
          </p:sp>
        </mc:Fallback>
      </mc:AlternateContent>
      <p:sp>
        <p:nvSpPr>
          <p:cNvPr id="9" name="CuadroTexto 8"/>
          <p:cNvSpPr txBox="1"/>
          <p:nvPr/>
        </p:nvSpPr>
        <p:spPr>
          <a:xfrm>
            <a:off x="3730171" y="4963886"/>
            <a:ext cx="7373257" cy="880369"/>
          </a:xfrm>
          <a:prstGeom prst="rect">
            <a:avLst/>
          </a:prstGeom>
          <a:noFill/>
        </p:spPr>
        <p:txBody>
          <a:bodyPr wrap="square" rtlCol="0">
            <a:spAutoFit/>
          </a:bodyPr>
          <a:lstStyle/>
          <a:p>
            <a:pPr>
              <a:lnSpc>
                <a:spcPct val="150000"/>
              </a:lnSpc>
            </a:pPr>
            <a:r>
              <a:rPr lang="es-UY" dirty="0"/>
              <a:t>La potencia es constante y expresa el principio de conservación de la energía en un medio sin pérdidas</a:t>
            </a:r>
          </a:p>
        </p:txBody>
      </p:sp>
    </p:spTree>
    <p:extLst>
      <p:ext uri="{BB962C8B-B14F-4D97-AF65-F5344CB8AC3E}">
        <p14:creationId xmlns:p14="http://schemas.microsoft.com/office/powerpoint/2010/main" val="133908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3" grpId="0"/>
      <p:bldP spid="8"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885</Words>
  <Application>Microsoft Office PowerPoint</Application>
  <PresentationFormat>Panorámica</PresentationFormat>
  <Paragraphs>107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39</cp:revision>
  <dcterms:created xsi:type="dcterms:W3CDTF">2020-06-19T11:00:14Z</dcterms:created>
  <dcterms:modified xsi:type="dcterms:W3CDTF">2024-05-28T16:26:13Z</dcterms:modified>
</cp:coreProperties>
</file>