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56" r:id="rId4"/>
    <p:sldId id="257" r:id="rId5"/>
    <p:sldId id="263" r:id="rId6"/>
    <p:sldId id="262" r:id="rId7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761" autoAdjust="0"/>
  </p:normalViewPr>
  <p:slideViewPr>
    <p:cSldViewPr snapToGrid="0">
      <p:cViewPr varScale="1">
        <p:scale>
          <a:sx n="53" d="100"/>
          <a:sy n="53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D8344-2C78-4C27-9B66-AFD0C0BEB727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49E90-1E54-4AE1-84AD-A0FBDE43D9A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9672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49E90-1E54-4AE1-84AD-A0FBDE43D9AD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3749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K: cambios en la secuencia del ADN por unidad de tiempo. 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49E90-1E54-4AE1-84AD-A0FBDE43D9AD}" type="slidenum">
              <a:rPr lang="es-UY" smtClean="0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0539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Transiciones: sustituciones entre tipos de bases (purinas, A y G)  y pirimidinas (C y T) (2 cambios posibles x 2): 4 cambios</a:t>
            </a:r>
          </a:p>
          <a:p>
            <a:r>
              <a:rPr lang="es-ES" dirty="0" err="1"/>
              <a:t>Transversion</a:t>
            </a:r>
            <a:r>
              <a:rPr lang="es-ES" dirty="0"/>
              <a:t>: de una purina a una pirimidina (de A </a:t>
            </a:r>
            <a:r>
              <a:rPr lang="es-ES" dirty="0" err="1"/>
              <a:t>a</a:t>
            </a:r>
            <a:r>
              <a:rPr lang="es-ES" dirty="0"/>
              <a:t> C o de A </a:t>
            </a:r>
            <a:r>
              <a:rPr lang="es-ES" dirty="0" err="1"/>
              <a:t>a</a:t>
            </a:r>
            <a:r>
              <a:rPr lang="es-ES" dirty="0"/>
              <a:t> T; y de G a C o de G a T) (4 cambios posibles x 2): 8 cambios</a:t>
            </a: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49E90-1E54-4AE1-84AD-A0FBDE43D9AD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4140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definir inter e </a:t>
            </a:r>
            <a:r>
              <a:rPr lang="es-ES" dirty="0" err="1"/>
              <a:t>intraespecie</a:t>
            </a:r>
            <a:r>
              <a:rPr lang="es-ES" dirty="0"/>
              <a:t> y los dos métodos que podemos usar para identificar acción de la SN: test de </a:t>
            </a:r>
            <a:r>
              <a:rPr lang="es-ES" dirty="0" err="1"/>
              <a:t>MacDonald</a:t>
            </a:r>
            <a:r>
              <a:rPr lang="es-ES" dirty="0"/>
              <a:t> y </a:t>
            </a:r>
            <a:r>
              <a:rPr lang="es-ES" dirty="0" err="1"/>
              <a:t>Kreitman</a:t>
            </a:r>
            <a:r>
              <a:rPr lang="es-ES" dirty="0"/>
              <a:t> y tasa </a:t>
            </a:r>
            <a:r>
              <a:rPr lang="es-ES" dirty="0" err="1"/>
              <a:t>ds</a:t>
            </a:r>
            <a:r>
              <a:rPr lang="es-ES" dirty="0"/>
              <a:t>/</a:t>
            </a:r>
            <a:r>
              <a:rPr lang="es-ES" dirty="0" err="1"/>
              <a:t>dn</a:t>
            </a:r>
            <a:r>
              <a:rPr lang="es-ES" dirty="0"/>
              <a:t>. A partir de esa tabla también pondremos las diferencias que presentan cada método. Charlar de qué es lo más probable de usar (lo que generalmente tenemos).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49E90-1E54-4AE1-84AD-A0FBDE43D9AD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766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814CD-61DD-63D7-D00C-B48C8CA0F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CDB683-55D1-1F76-0630-3FF227D58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73F7C6-61A7-18B2-81B1-F2251066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C4886F-9684-70C6-4B4D-CCF09165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478F9D-2E1E-9B26-D672-148A92E6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9021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48F32-07F6-54D2-5476-5C846612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9A73B-6B61-5354-3349-386586EE8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24983-C180-9403-6177-83BEE19C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825D48-A6D8-62FB-436A-C8BD8C44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7F90D-65D8-6145-C73F-F8229C69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818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C48378-FE3D-5F71-89FD-206675C5E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7041A4-6A0D-7E52-83D2-F18E18EFE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E6F4D3-B51E-B6E5-D8BB-0FEF12B2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703A3A-0491-2780-44E6-F8C8531D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96AB2-A7AD-ADB4-22A7-7190CCB8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996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37F1E-A7C6-9B75-2ED4-7ADD47B4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399724-A91A-C9C1-0DDD-FFDA0F6B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E1A98E-A189-5324-E800-86AC2541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A4038B-51D5-48D1-1DC8-D375A73B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0816C-8B5F-F819-6AB1-88A55740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2306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1839E-5A41-18E8-9403-7DE97107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2644F6-0974-7697-14E8-EADA99FE7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1997F-B7BA-B439-A99A-869C9579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A9D41B-645A-DBAA-02D7-057968BA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708CB0-3E55-7235-628A-C611A359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760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9FD6E-5517-195D-C4DB-35693E64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44738-C670-9682-52E2-2C779D0B9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AAB841-9672-47A9-93DF-39BF3A9C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735675-87CA-E2B4-84D2-F13CDC5D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D25E68-B4FC-D9DB-0892-778AB0B6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3FF42F-E362-628B-1069-B54E56A8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050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D47B3-5914-C309-C308-478AE298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1CC257-4318-439D-A2C7-41D84166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E909A5-2A96-760B-2A70-FDE967896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5AB4D7-836C-70C0-8F0D-62D91FFC4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2D3937-B55B-90F4-4FA4-923127611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E84A0-A37C-7980-55E1-257E667F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F797C-6B50-4571-7FEC-471EBE80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ED1C09-BE91-CBF7-1FE7-B5F0AFD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0461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FBC6D-252D-A4A5-D29B-49C86501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45706C-BE76-C269-F15C-D6BE3A0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EED4DE-A255-ED4F-6A1F-091D1C8F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D7F875-B0D3-C9EE-D27D-66F8EF7E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430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9814D0-DBD2-3FC5-007A-D1D4B6DA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D57216-A660-B8CF-C582-6F859273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013725-E364-4CE7-AE52-98A2793D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5556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0DD64-22B3-70A5-B276-AE037178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D84644-2C72-99D5-6459-4683823F3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A28D9-01EE-D2BD-0CE8-3AC8D361C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B35F63-FA90-4090-C00A-38C737AF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6204EA-F8E8-9C62-34CB-D2C0B42E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DF339-804B-A040-AFEC-393DD83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2943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F585C-C6EA-C11A-7391-6D41F555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5291D8-A7EF-581E-3EC8-6F575B305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670D40-6134-55E1-1B21-5C9DE62B3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90C43C-ACC6-2A1D-EC75-9956959D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197BCA-4B01-AAA0-D16F-3DE90422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D3E828-3A28-5122-6569-DA77F65D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1946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A1584-A10A-1099-679C-4A2B727C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3894F6-C783-CC61-23F5-F91EAD6A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1AEEEB-9E21-A760-B43B-01C4D7DAB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71365-CE92-47C2-9635-D6D900DBD76E}" type="datetimeFigureOut">
              <a:rPr lang="es-UY" smtClean="0"/>
              <a:t>11/10/2024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AB4481-8A8B-4684-8ADB-9F9F70F9E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02BF5-5FC8-3544-1475-DA6D6FFC1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C7FD84-AEA0-45CA-B32B-3755DC947EA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077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B00F6-C8F0-2FCF-ED72-B16A1AB3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1325563"/>
          </a:xfrm>
        </p:spPr>
        <p:txBody>
          <a:bodyPr/>
          <a:lstStyle/>
          <a:p>
            <a:r>
              <a:rPr lang="pt-BR" dirty="0"/>
              <a:t>TEORIA CUASI NEUTRAL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687BFC-C29E-0BE1-C6A8-9329E812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MUTACIONES (NEUTRALES O CUASI NEUTRAS)</a:t>
            </a:r>
          </a:p>
          <a:p>
            <a:endParaRPr lang="es-ES" dirty="0"/>
          </a:p>
          <a:p>
            <a:r>
              <a:rPr lang="es-ES" dirty="0"/>
              <a:t>SELECCIÓN NATURAL y DERIVA</a:t>
            </a:r>
          </a:p>
          <a:p>
            <a:endParaRPr lang="es-ES" dirty="0"/>
          </a:p>
          <a:p>
            <a:r>
              <a:rPr lang="es-ES" dirty="0"/>
              <a:t>DEPENDE DEL N</a:t>
            </a:r>
          </a:p>
          <a:p>
            <a:r>
              <a:rPr lang="es-ES" dirty="0"/>
              <a:t> si el N es chico entonces 1/2N</a:t>
            </a:r>
            <a:r>
              <a:rPr lang="pt-BR" dirty="0"/>
              <a:t>&gt;s (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mutación</a:t>
            </a:r>
            <a:r>
              <a:rPr lang="pt-BR" dirty="0"/>
              <a:t> se comporta como si </a:t>
            </a:r>
            <a:r>
              <a:rPr lang="pt-BR" dirty="0" err="1"/>
              <a:t>fuese</a:t>
            </a:r>
            <a:r>
              <a:rPr lang="pt-BR" dirty="0"/>
              <a:t> neutra)</a:t>
            </a:r>
          </a:p>
          <a:p>
            <a:r>
              <a:rPr lang="pt-BR" dirty="0"/>
              <a:t>si N es grande 1/2N&lt;s (</a:t>
            </a:r>
            <a:r>
              <a:rPr lang="pt-BR" dirty="0" err="1"/>
              <a:t>efecto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deriva diluído, y a </a:t>
            </a:r>
            <a:r>
              <a:rPr lang="pt-BR" dirty="0" err="1"/>
              <a:t>lo</a:t>
            </a:r>
            <a:r>
              <a:rPr lang="pt-BR" dirty="0"/>
              <a:t> largo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tiempo</a:t>
            </a:r>
            <a:r>
              <a:rPr lang="pt-BR" dirty="0"/>
              <a:t> evolutivo, esse </a:t>
            </a:r>
            <a:r>
              <a:rPr lang="pt-BR" dirty="0" err="1"/>
              <a:t>pequeño</a:t>
            </a:r>
            <a:r>
              <a:rPr lang="pt-BR" dirty="0"/>
              <a:t> coeficiente de </a:t>
            </a:r>
            <a:r>
              <a:rPr lang="es-UY" dirty="0"/>
              <a:t>selección</a:t>
            </a:r>
            <a:r>
              <a:rPr lang="pt-BR" dirty="0"/>
              <a:t> </a:t>
            </a:r>
            <a:r>
              <a:rPr lang="es-ES" dirty="0"/>
              <a:t>actúa</a:t>
            </a:r>
            <a:r>
              <a:rPr lang="pt-BR" dirty="0"/>
              <a:t> (contra a favor)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9646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0AEFC-ABC1-FDD3-0DB3-222967DA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s-ES" sz="3200" dirty="0"/>
              <a:t>PRINCIPAL IDEA DE LA TEORÍA NEUTRAL</a:t>
            </a:r>
            <a:endParaRPr lang="es-UY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483E1B-A23B-EAB2-37AF-EFBDE8192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LA TASA DE SUSTITUCIÓN (K) = TASA DE MUTACIÓN NEUTRAL (mu)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UY" sz="2000" i="1" dirty="0"/>
              <a:t>k</a:t>
            </a:r>
            <a:r>
              <a:rPr lang="es-UY" sz="2000" dirty="0"/>
              <a:t>: Probabilidad de surgimiento mutación neutral (mu x 2N) x </a:t>
            </a:r>
            <a:r>
              <a:rPr lang="es-UY" sz="2000" dirty="0" err="1"/>
              <a:t>prob</a:t>
            </a:r>
            <a:r>
              <a:rPr lang="es-UY" sz="2000" dirty="0"/>
              <a:t> de fijarse (1/2N): mu</a:t>
            </a:r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r>
              <a:rPr lang="es-ES" sz="2000" dirty="0"/>
              <a:t>RELOJ MOLECULAR: tasa de cambio constante a nivel molecular</a:t>
            </a:r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endParaRPr lang="es-UY" sz="2000" dirty="0"/>
          </a:p>
        </p:txBody>
      </p:sp>
      <p:pic>
        <p:nvPicPr>
          <p:cNvPr id="4" name="Picture 2" descr="reloj5">
            <a:extLst>
              <a:ext uri="{FF2B5EF4-FFF2-40B4-BE49-F238E27FC236}">
                <a16:creationId xmlns:a16="http://schemas.microsoft.com/office/drawing/2014/main" id="{EE45A35B-5A99-C322-33D5-475EEBAA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602" y="703889"/>
            <a:ext cx="6532087" cy="58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0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2289D8-4DE3-D149-0A4B-5BCCE679C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1" y="0"/>
            <a:ext cx="6647769" cy="66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67E0A76-244B-1A05-F350-A5869BAFAA98}"/>
              </a:ext>
            </a:extLst>
          </p:cNvPr>
          <p:cNvSpPr txBox="1"/>
          <p:nvPr/>
        </p:nvSpPr>
        <p:spPr>
          <a:xfrm>
            <a:off x="7295923" y="132347"/>
            <a:ext cx="45502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Cambios en la tercera base: cambio sinónimo, igual aminoácido (sinónimo)</a:t>
            </a:r>
          </a:p>
          <a:p>
            <a:endParaRPr lang="es-ES" dirty="0"/>
          </a:p>
          <a:p>
            <a:r>
              <a:rPr lang="es-ES" dirty="0"/>
              <a:t>Cambios en la segunda base: otro aminoácido (no sinónimo)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CU</a:t>
            </a:r>
            <a:r>
              <a:rPr lang="es-ES" dirty="0">
                <a:solidFill>
                  <a:srgbClr val="FF0000"/>
                </a:solidFill>
              </a:rPr>
              <a:t>A </a:t>
            </a:r>
            <a:r>
              <a:rPr lang="es-ES" dirty="0"/>
              <a:t>a CU</a:t>
            </a:r>
            <a:r>
              <a:rPr lang="es-ES" dirty="0">
                <a:solidFill>
                  <a:srgbClr val="FF0000"/>
                </a:solidFill>
              </a:rPr>
              <a:t>G</a:t>
            </a:r>
            <a:r>
              <a:rPr lang="es-ES" dirty="0"/>
              <a:t> (</a:t>
            </a:r>
            <a:r>
              <a:rPr lang="es-ES" dirty="0" err="1"/>
              <a:t>leusina</a:t>
            </a:r>
            <a:r>
              <a:rPr lang="es-ES" dirty="0"/>
              <a:t>) </a:t>
            </a:r>
          </a:p>
          <a:p>
            <a:endParaRPr lang="es-ES" dirty="0"/>
          </a:p>
          <a:p>
            <a:r>
              <a:rPr lang="es-ES" dirty="0"/>
              <a:t>Pero CUA a C</a:t>
            </a:r>
            <a:r>
              <a:rPr lang="es-ES" dirty="0">
                <a:solidFill>
                  <a:srgbClr val="FF0000"/>
                </a:solidFill>
              </a:rPr>
              <a:t>C</a:t>
            </a:r>
            <a:r>
              <a:rPr lang="es-ES" dirty="0"/>
              <a:t>A (</a:t>
            </a:r>
            <a:r>
              <a:rPr lang="es-ES" dirty="0" err="1"/>
              <a:t>leusina</a:t>
            </a:r>
            <a:r>
              <a:rPr lang="es-ES" dirty="0"/>
              <a:t> a prolina)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Cambio sinónimos y no sinónimos</a:t>
            </a:r>
          </a:p>
          <a:p>
            <a:endParaRPr lang="es-ES" dirty="0"/>
          </a:p>
          <a:p>
            <a:r>
              <a:rPr lang="es-ES" b="1" dirty="0"/>
              <a:t>Más frecuentes cambios sinónimos que no sinónimos…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r>
              <a:rPr lang="es-ES" b="1" dirty="0"/>
              <a:t>Ejemplo: gen GAPDH</a:t>
            </a:r>
          </a:p>
          <a:p>
            <a:r>
              <a:rPr lang="es-ES" b="1" dirty="0"/>
              <a:t>(glucólisis)</a:t>
            </a:r>
          </a:p>
          <a:p>
            <a:endParaRPr lang="es-ES" dirty="0"/>
          </a:p>
        </p:txBody>
      </p:sp>
      <p:pic>
        <p:nvPicPr>
          <p:cNvPr id="1028" name="Picture 4" descr="GAPDH Protein Overview | Sino Biological">
            <a:extLst>
              <a:ext uri="{FF2B5EF4-FFF2-40B4-BE49-F238E27FC236}">
                <a16:creationId xmlns:a16="http://schemas.microsoft.com/office/drawing/2014/main" id="{6C2AD56B-604C-0048-E439-3563B6CB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4376058"/>
            <a:ext cx="2515265" cy="24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4C350-EDEC-3E77-9502-C0F9280C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Sustituciones y polimorfismos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6029E-206C-1E8E-57A0-E6F25EB8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UY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AD699A-64E1-64CF-1CE6-AE93EDE8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505" y="1544190"/>
            <a:ext cx="12591010" cy="49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1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91252-1E3A-25A5-4FB3-0B919046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0A6CB-B470-5FE5-87DB-9C0F4E39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B7852E-1A08-CAFC-A1B5-FEBB4A8FA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61" y="234888"/>
            <a:ext cx="11350277" cy="63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0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D28D4-8E65-6A6E-6898-F88F4D2A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651"/>
            <a:ext cx="12805612" cy="1325563"/>
          </a:xfrm>
        </p:spPr>
        <p:txBody>
          <a:bodyPr/>
          <a:lstStyle/>
          <a:p>
            <a:r>
              <a:rPr lang="es-ES" dirty="0"/>
              <a:t>Test para evaluar Selección Natural a nivel molecular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893E16-9709-D3DE-2A36-181AD5A3E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 DE NEUTRALIDAD</a:t>
            </a:r>
            <a:r>
              <a:rPr lang="es-ES" dirty="0"/>
              <a:t>: MK y omega en sitios codificantes. Me sirven para testear la SN a través del tiempo.</a:t>
            </a:r>
          </a:p>
          <a:p>
            <a:endParaRPr lang="es-ES" dirty="0"/>
          </a:p>
          <a:p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dN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dS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s-ES" dirty="0"/>
              <a:t>sustituciones en millones de años (diferencias entre especies). Escala filogenética, pero no mira polimorfismos. Nos permite evaluar acción de la SN en sitios específicos o ramas especificas de nuestra filogenia. </a:t>
            </a:r>
          </a:p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MK: </a:t>
            </a:r>
            <a:r>
              <a:rPr lang="es-ES" dirty="0"/>
              <a:t>escala poblacional (polimorfismos), evalúa el balance entre cambios sinónimos y no sinónimos a nivel inter (sustituciones) e intraespecífico (polimorfismos) </a:t>
            </a:r>
          </a:p>
          <a:p>
            <a:endParaRPr lang="es-ES" dirty="0"/>
          </a:p>
          <a:p>
            <a:endParaRPr lang="es-ES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40828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425</Words>
  <Application>Microsoft Office PowerPoint</Application>
  <PresentationFormat>Panorámica</PresentationFormat>
  <Paragraphs>49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TEORIA CUASI NEUTRAL</vt:lpstr>
      <vt:lpstr>PRINCIPAL IDEA DE LA TEORÍA NEUTRAL</vt:lpstr>
      <vt:lpstr>Presentación de PowerPoint</vt:lpstr>
      <vt:lpstr>Sustituciones y polimorfismos</vt:lpstr>
      <vt:lpstr>Presentación de PowerPoint</vt:lpstr>
      <vt:lpstr>Test para evaluar Selección Natural a nivel molecular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PI?ERES CERPA JAINETH STEFANIA</dc:creator>
  <cp:lastModifiedBy>PI?ERES CERPA JAINETH STEFANIA</cp:lastModifiedBy>
  <cp:revision>14</cp:revision>
  <dcterms:created xsi:type="dcterms:W3CDTF">2024-10-10T14:45:17Z</dcterms:created>
  <dcterms:modified xsi:type="dcterms:W3CDTF">2024-10-11T09:25:18Z</dcterms:modified>
</cp:coreProperties>
</file>