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67" r:id="rId4"/>
    <p:sldId id="268" r:id="rId5"/>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420F5-8677-4FB0-97F4-8FE08EFFB7B2}" v="2" dt="2025-04-07T13:30:13.2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2" d="100"/>
          <a:sy n="102" d="100"/>
        </p:scale>
        <p:origin x="954"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as Benech" userId="0051dd42c30e75a5" providerId="LiveId" clId="{44EABCE1-8B0E-413E-A8EB-B6B7E2906ED4}"/>
    <pc:docChg chg="custSel addSld modSld">
      <pc:chgData name="Nicolas Benech" userId="0051dd42c30e75a5" providerId="LiveId" clId="{44EABCE1-8B0E-413E-A8EB-B6B7E2906ED4}" dt="2024-04-03T18:31:52.082" v="3" actId="478"/>
      <pc:docMkLst>
        <pc:docMk/>
      </pc:docMkLst>
      <pc:sldChg chg="delSp modSp mod delAnim">
        <pc:chgData name="Nicolas Benech" userId="0051dd42c30e75a5" providerId="LiveId" clId="{44EABCE1-8B0E-413E-A8EB-B6B7E2906ED4}" dt="2024-04-03T18:31:52.082" v="3" actId="478"/>
        <pc:sldMkLst>
          <pc:docMk/>
          <pc:sldMk cId="93786436" sldId="282"/>
        </pc:sldMkLst>
      </pc:sldChg>
      <pc:sldChg chg="add">
        <pc:chgData name="Nicolas Benech" userId="0051dd42c30e75a5" providerId="LiveId" clId="{44EABCE1-8B0E-413E-A8EB-B6B7E2906ED4}" dt="2024-04-03T18:30:11.495" v="0"/>
        <pc:sldMkLst>
          <pc:docMk/>
          <pc:sldMk cId="950228157" sldId="284"/>
        </pc:sldMkLst>
      </pc:sldChg>
      <pc:sldChg chg="add">
        <pc:chgData name="Nicolas Benech" userId="0051dd42c30e75a5" providerId="LiveId" clId="{44EABCE1-8B0E-413E-A8EB-B6B7E2906ED4}" dt="2024-04-03T18:30:11.495" v="0"/>
        <pc:sldMkLst>
          <pc:docMk/>
          <pc:sldMk cId="1269881420" sldId="285"/>
        </pc:sldMkLst>
      </pc:sldChg>
      <pc:sldChg chg="add">
        <pc:chgData name="Nicolas Benech" userId="0051dd42c30e75a5" providerId="LiveId" clId="{44EABCE1-8B0E-413E-A8EB-B6B7E2906ED4}" dt="2024-04-03T18:30:11.495" v="0"/>
        <pc:sldMkLst>
          <pc:docMk/>
          <pc:sldMk cId="1404774900" sldId="286"/>
        </pc:sldMkLst>
      </pc:sldChg>
      <pc:sldChg chg="add">
        <pc:chgData name="Nicolas Benech" userId="0051dd42c30e75a5" providerId="LiveId" clId="{44EABCE1-8B0E-413E-A8EB-B6B7E2906ED4}" dt="2024-04-03T18:30:11.495" v="0"/>
        <pc:sldMkLst>
          <pc:docMk/>
          <pc:sldMk cId="3209164233" sldId="287"/>
        </pc:sldMkLst>
      </pc:sldChg>
    </pc:docChg>
  </pc:docChgLst>
  <pc:docChgLst>
    <pc:chgData name="Nicolas Benech" userId="0051dd42c30e75a5" providerId="LiveId" clId="{0B53D4DC-A443-4918-9721-72682972EBB2}"/>
    <pc:docChg chg="delSld">
      <pc:chgData name="Nicolas Benech" userId="0051dd42c30e75a5" providerId="LiveId" clId="{0B53D4DC-A443-4918-9721-72682972EBB2}" dt="2024-04-08T20:50:07.805" v="0" actId="2696"/>
      <pc:docMkLst>
        <pc:docMk/>
      </pc:docMkLst>
      <pc:sldChg chg="del">
        <pc:chgData name="Nicolas Benech" userId="0051dd42c30e75a5" providerId="LiveId" clId="{0B53D4DC-A443-4918-9721-72682972EBB2}" dt="2024-04-08T20:50:07.805" v="0" actId="2696"/>
        <pc:sldMkLst>
          <pc:docMk/>
          <pc:sldMk cId="1927045955" sldId="257"/>
        </pc:sldMkLst>
      </pc:sldChg>
      <pc:sldChg chg="del">
        <pc:chgData name="Nicolas Benech" userId="0051dd42c30e75a5" providerId="LiveId" clId="{0B53D4DC-A443-4918-9721-72682972EBB2}" dt="2024-04-08T20:50:07.805" v="0" actId="2696"/>
        <pc:sldMkLst>
          <pc:docMk/>
          <pc:sldMk cId="742076757" sldId="258"/>
        </pc:sldMkLst>
      </pc:sldChg>
      <pc:sldChg chg="del">
        <pc:chgData name="Nicolas Benech" userId="0051dd42c30e75a5" providerId="LiveId" clId="{0B53D4DC-A443-4918-9721-72682972EBB2}" dt="2024-04-08T20:50:07.805" v="0" actId="2696"/>
        <pc:sldMkLst>
          <pc:docMk/>
          <pc:sldMk cId="1235389593" sldId="259"/>
        </pc:sldMkLst>
      </pc:sldChg>
      <pc:sldChg chg="del">
        <pc:chgData name="Nicolas Benech" userId="0051dd42c30e75a5" providerId="LiveId" clId="{0B53D4DC-A443-4918-9721-72682972EBB2}" dt="2024-04-08T20:50:07.805" v="0" actId="2696"/>
        <pc:sldMkLst>
          <pc:docMk/>
          <pc:sldMk cId="3744535625" sldId="260"/>
        </pc:sldMkLst>
      </pc:sldChg>
      <pc:sldChg chg="del">
        <pc:chgData name="Nicolas Benech" userId="0051dd42c30e75a5" providerId="LiveId" clId="{0B53D4DC-A443-4918-9721-72682972EBB2}" dt="2024-04-08T20:50:07.805" v="0" actId="2696"/>
        <pc:sldMkLst>
          <pc:docMk/>
          <pc:sldMk cId="1146863548" sldId="265"/>
        </pc:sldMkLst>
      </pc:sldChg>
      <pc:sldChg chg="del">
        <pc:chgData name="Nicolas Benech" userId="0051dd42c30e75a5" providerId="LiveId" clId="{0B53D4DC-A443-4918-9721-72682972EBB2}" dt="2024-04-08T20:50:07.805" v="0" actId="2696"/>
        <pc:sldMkLst>
          <pc:docMk/>
          <pc:sldMk cId="3215422128" sldId="266"/>
        </pc:sldMkLst>
      </pc:sldChg>
      <pc:sldChg chg="del">
        <pc:chgData name="Nicolas Benech" userId="0051dd42c30e75a5" providerId="LiveId" clId="{0B53D4DC-A443-4918-9721-72682972EBB2}" dt="2024-04-08T20:50:07.805" v="0" actId="2696"/>
        <pc:sldMkLst>
          <pc:docMk/>
          <pc:sldMk cId="1867716082" sldId="267"/>
        </pc:sldMkLst>
      </pc:sldChg>
      <pc:sldChg chg="del">
        <pc:chgData name="Nicolas Benech" userId="0051dd42c30e75a5" providerId="LiveId" clId="{0B53D4DC-A443-4918-9721-72682972EBB2}" dt="2024-04-08T20:50:07.805" v="0" actId="2696"/>
        <pc:sldMkLst>
          <pc:docMk/>
          <pc:sldMk cId="445259170" sldId="268"/>
        </pc:sldMkLst>
      </pc:sldChg>
      <pc:sldChg chg="del">
        <pc:chgData name="Nicolas Benech" userId="0051dd42c30e75a5" providerId="LiveId" clId="{0B53D4DC-A443-4918-9721-72682972EBB2}" dt="2024-04-08T20:50:07.805" v="0" actId="2696"/>
        <pc:sldMkLst>
          <pc:docMk/>
          <pc:sldMk cId="1963868393" sldId="269"/>
        </pc:sldMkLst>
      </pc:sldChg>
      <pc:sldChg chg="del">
        <pc:chgData name="Nicolas Benech" userId="0051dd42c30e75a5" providerId="LiveId" clId="{0B53D4DC-A443-4918-9721-72682972EBB2}" dt="2024-04-08T20:50:07.805" v="0" actId="2696"/>
        <pc:sldMkLst>
          <pc:docMk/>
          <pc:sldMk cId="1627786669" sldId="270"/>
        </pc:sldMkLst>
      </pc:sldChg>
      <pc:sldChg chg="del">
        <pc:chgData name="Nicolas Benech" userId="0051dd42c30e75a5" providerId="LiveId" clId="{0B53D4DC-A443-4918-9721-72682972EBB2}" dt="2024-04-08T20:50:07.805" v="0" actId="2696"/>
        <pc:sldMkLst>
          <pc:docMk/>
          <pc:sldMk cId="502216085" sldId="283"/>
        </pc:sldMkLst>
      </pc:sldChg>
    </pc:docChg>
  </pc:docChgLst>
  <pc:docChgLst>
    <pc:chgData name="Nicolas Benech" userId="0051dd42c30e75a5" providerId="LiveId" clId="{6EB420F5-8677-4FB0-97F4-8FE08EFFB7B2}"/>
    <pc:docChg chg="addSld delSld modSld">
      <pc:chgData name="Nicolas Benech" userId="0051dd42c30e75a5" providerId="LiveId" clId="{6EB420F5-8677-4FB0-97F4-8FE08EFFB7B2}" dt="2025-04-09T13:21:46.414" v="2" actId="2696"/>
      <pc:docMkLst>
        <pc:docMk/>
      </pc:docMkLst>
      <pc:sldChg chg="add">
        <pc:chgData name="Nicolas Benech" userId="0051dd42c30e75a5" providerId="LiveId" clId="{6EB420F5-8677-4FB0-97F4-8FE08EFFB7B2}" dt="2025-04-07T13:29:14.111" v="0"/>
        <pc:sldMkLst>
          <pc:docMk/>
          <pc:sldMk cId="1562828668" sldId="265"/>
        </pc:sldMkLst>
      </pc:sldChg>
      <pc:sldChg chg="add">
        <pc:chgData name="Nicolas Benech" userId="0051dd42c30e75a5" providerId="LiveId" clId="{6EB420F5-8677-4FB0-97F4-8FE08EFFB7B2}" dt="2025-04-07T13:29:14.111" v="0"/>
        <pc:sldMkLst>
          <pc:docMk/>
          <pc:sldMk cId="1123621207" sldId="266"/>
        </pc:sldMkLst>
      </pc:sldChg>
      <pc:sldChg chg="add">
        <pc:chgData name="Nicolas Benech" userId="0051dd42c30e75a5" providerId="LiveId" clId="{6EB420F5-8677-4FB0-97F4-8FE08EFFB7B2}" dt="2025-04-07T13:29:14.111" v="0"/>
        <pc:sldMkLst>
          <pc:docMk/>
          <pc:sldMk cId="3567799018" sldId="267"/>
        </pc:sldMkLst>
      </pc:sldChg>
      <pc:sldChg chg="add">
        <pc:chgData name="Nicolas Benech" userId="0051dd42c30e75a5" providerId="LiveId" clId="{6EB420F5-8677-4FB0-97F4-8FE08EFFB7B2}" dt="2025-04-07T13:29:14.111" v="0"/>
        <pc:sldMkLst>
          <pc:docMk/>
          <pc:sldMk cId="1217010892" sldId="268"/>
        </pc:sldMkLst>
      </pc:sldChg>
      <pc:sldChg chg="add del">
        <pc:chgData name="Nicolas Benech" userId="0051dd42c30e75a5" providerId="LiveId" clId="{6EB420F5-8677-4FB0-97F4-8FE08EFFB7B2}" dt="2025-04-09T13:21:46.414" v="2" actId="2696"/>
        <pc:sldMkLst>
          <pc:docMk/>
          <pc:sldMk cId="2502939448" sldId="269"/>
        </pc:sldMkLst>
      </pc:sldChg>
      <pc:sldChg chg="add del">
        <pc:chgData name="Nicolas Benech" userId="0051dd42c30e75a5" providerId="LiveId" clId="{6EB420F5-8677-4FB0-97F4-8FE08EFFB7B2}" dt="2025-04-09T13:21:46.414" v="2" actId="2696"/>
        <pc:sldMkLst>
          <pc:docMk/>
          <pc:sldMk cId="2970246183" sldId="270"/>
        </pc:sldMkLst>
      </pc:sldChg>
      <pc:sldChg chg="add del">
        <pc:chgData name="Nicolas Benech" userId="0051dd42c30e75a5" providerId="LiveId" clId="{6EB420F5-8677-4FB0-97F4-8FE08EFFB7B2}" dt="2025-04-09T13:21:46.414" v="2" actId="2696"/>
        <pc:sldMkLst>
          <pc:docMk/>
          <pc:sldMk cId="2438313203" sldId="271"/>
        </pc:sldMkLst>
      </pc:sldChg>
      <pc:sldChg chg="add del">
        <pc:chgData name="Nicolas Benech" userId="0051dd42c30e75a5" providerId="LiveId" clId="{6EB420F5-8677-4FB0-97F4-8FE08EFFB7B2}" dt="2025-04-09T13:21:46.414" v="2" actId="2696"/>
        <pc:sldMkLst>
          <pc:docMk/>
          <pc:sldMk cId="385405243" sldId="276"/>
        </pc:sldMkLst>
      </pc:sldChg>
      <pc:sldChg chg="add del">
        <pc:chgData name="Nicolas Benech" userId="0051dd42c30e75a5" providerId="LiveId" clId="{6EB420F5-8677-4FB0-97F4-8FE08EFFB7B2}" dt="2025-04-09T13:21:46.414" v="2" actId="2696"/>
        <pc:sldMkLst>
          <pc:docMk/>
          <pc:sldMk cId="3248770491" sldId="277"/>
        </pc:sldMkLst>
      </pc:sldChg>
      <pc:sldChg chg="add del">
        <pc:chgData name="Nicolas Benech" userId="0051dd42c30e75a5" providerId="LiveId" clId="{6EB420F5-8677-4FB0-97F4-8FE08EFFB7B2}" dt="2025-04-09T13:21:46.414" v="2" actId="2696"/>
        <pc:sldMkLst>
          <pc:docMk/>
          <pc:sldMk cId="169974030" sldId="278"/>
        </pc:sldMkLst>
      </pc:sldChg>
      <pc:sldChg chg="del">
        <pc:chgData name="Nicolas Benech" userId="0051dd42c30e75a5" providerId="LiveId" clId="{6EB420F5-8677-4FB0-97F4-8FE08EFFB7B2}" dt="2025-04-09T13:21:46.414" v="2" actId="2696"/>
        <pc:sldMkLst>
          <pc:docMk/>
          <pc:sldMk cId="4094100110" sldId="279"/>
        </pc:sldMkLst>
      </pc:sldChg>
      <pc:sldChg chg="del">
        <pc:chgData name="Nicolas Benech" userId="0051dd42c30e75a5" providerId="LiveId" clId="{6EB420F5-8677-4FB0-97F4-8FE08EFFB7B2}" dt="2025-04-09T13:21:46.414" v="2" actId="2696"/>
        <pc:sldMkLst>
          <pc:docMk/>
          <pc:sldMk cId="3346818053" sldId="280"/>
        </pc:sldMkLst>
      </pc:sldChg>
      <pc:sldChg chg="del">
        <pc:chgData name="Nicolas Benech" userId="0051dd42c30e75a5" providerId="LiveId" clId="{6EB420F5-8677-4FB0-97F4-8FE08EFFB7B2}" dt="2025-04-09T13:21:46.414" v="2" actId="2696"/>
        <pc:sldMkLst>
          <pc:docMk/>
          <pc:sldMk cId="298354013" sldId="281"/>
        </pc:sldMkLst>
      </pc:sldChg>
      <pc:sldChg chg="del">
        <pc:chgData name="Nicolas Benech" userId="0051dd42c30e75a5" providerId="LiveId" clId="{6EB420F5-8677-4FB0-97F4-8FE08EFFB7B2}" dt="2025-04-09T13:21:46.414" v="2" actId="2696"/>
        <pc:sldMkLst>
          <pc:docMk/>
          <pc:sldMk cId="93786436" sldId="282"/>
        </pc:sldMkLst>
      </pc:sldChg>
      <pc:sldChg chg="del">
        <pc:chgData name="Nicolas Benech" userId="0051dd42c30e75a5" providerId="LiveId" clId="{6EB420F5-8677-4FB0-97F4-8FE08EFFB7B2}" dt="2025-04-09T13:21:46.414" v="2" actId="2696"/>
        <pc:sldMkLst>
          <pc:docMk/>
          <pc:sldMk cId="950228157" sldId="284"/>
        </pc:sldMkLst>
      </pc:sldChg>
      <pc:sldChg chg="del">
        <pc:chgData name="Nicolas Benech" userId="0051dd42c30e75a5" providerId="LiveId" clId="{6EB420F5-8677-4FB0-97F4-8FE08EFFB7B2}" dt="2025-04-09T13:21:46.414" v="2" actId="2696"/>
        <pc:sldMkLst>
          <pc:docMk/>
          <pc:sldMk cId="1269881420" sldId="285"/>
        </pc:sldMkLst>
      </pc:sldChg>
      <pc:sldChg chg="del">
        <pc:chgData name="Nicolas Benech" userId="0051dd42c30e75a5" providerId="LiveId" clId="{6EB420F5-8677-4FB0-97F4-8FE08EFFB7B2}" dt="2025-04-09T13:21:46.414" v="2" actId="2696"/>
        <pc:sldMkLst>
          <pc:docMk/>
          <pc:sldMk cId="1404774900" sldId="286"/>
        </pc:sldMkLst>
      </pc:sldChg>
      <pc:sldChg chg="del">
        <pc:chgData name="Nicolas Benech" userId="0051dd42c30e75a5" providerId="LiveId" clId="{6EB420F5-8677-4FB0-97F4-8FE08EFFB7B2}" dt="2025-04-09T13:21:46.414" v="2" actId="2696"/>
        <pc:sldMkLst>
          <pc:docMk/>
          <pc:sldMk cId="3209164233" sldId="287"/>
        </pc:sldMkLst>
      </pc:sldChg>
    </pc:docChg>
  </pc:docChgLst>
  <pc:docChgLst>
    <pc:chgData name="Nicolas Benech" userId="0051dd42c30e75a5" providerId="LiveId" clId="{F0A851B8-31F6-4D5C-A972-A0A68CACDB0A}"/>
    <pc:docChg chg="modSld">
      <pc:chgData name="Nicolas Benech" userId="0051dd42c30e75a5" providerId="LiveId" clId="{F0A851B8-31F6-4D5C-A972-A0A68CACDB0A}" dt="2023-04-14T17:03:06.468" v="13" actId="20577"/>
      <pc:docMkLst>
        <pc:docMk/>
      </pc:docMkLst>
      <pc:sldChg chg="modSp">
        <pc:chgData name="Nicolas Benech" userId="0051dd42c30e75a5" providerId="LiveId" clId="{F0A851B8-31F6-4D5C-A972-A0A68CACDB0A}" dt="2023-04-14T17:03:06.468" v="13" actId="20577"/>
        <pc:sldMkLst>
          <pc:docMk/>
          <pc:sldMk cId="1963868393" sldId="269"/>
        </pc:sldMkLst>
      </pc:sldChg>
    </pc:docChg>
  </pc:docChgLst>
  <pc:docChgLst>
    <pc:chgData name="Nicolas Benech" userId="0051dd42c30e75a5" providerId="LiveId" clId="{CE397CB4-5850-4C89-B2DB-64363C55CE60}"/>
    <pc:docChg chg="modSld">
      <pc:chgData name="Nicolas Benech" userId="0051dd42c30e75a5" providerId="LiveId" clId="{CE397CB4-5850-4C89-B2DB-64363C55CE60}" dt="2023-04-10T12:11:06.864" v="1"/>
      <pc:docMkLst>
        <pc:docMk/>
      </pc:docMkLst>
      <pc:sldChg chg="modAnim">
        <pc:chgData name="Nicolas Benech" userId="0051dd42c30e75a5" providerId="LiveId" clId="{CE397CB4-5850-4C89-B2DB-64363C55CE60}" dt="2023-04-10T12:11:06.864" v="1"/>
        <pc:sldMkLst>
          <pc:docMk/>
          <pc:sldMk cId="1235389593" sldId="259"/>
        </pc:sldMkLst>
      </pc:sldChg>
    </pc:docChg>
  </pc:docChgLst>
  <pc:docChgLst>
    <pc:chgData name="Nicolas Benech" userId="0051dd42c30e75a5" providerId="LiveId" clId="{D6CE87A5-2AFB-4F4D-B617-9EED04A970E4}"/>
    <pc:docChg chg="custSel addSld modSld">
      <pc:chgData name="Nicolas Benech" userId="0051dd42c30e75a5" providerId="LiveId" clId="{D6CE87A5-2AFB-4F4D-B617-9EED04A970E4}" dt="2021-04-12T11:59:35.130" v="617" actId="20577"/>
      <pc:docMkLst>
        <pc:docMk/>
      </pc:docMkLst>
      <pc:sldChg chg="addSp delSp modSp mod delAnim">
        <pc:chgData name="Nicolas Benech" userId="0051dd42c30e75a5" providerId="LiveId" clId="{D6CE87A5-2AFB-4F4D-B617-9EED04A970E4}" dt="2021-04-12T11:55:19.118" v="559" actId="20577"/>
        <pc:sldMkLst>
          <pc:docMk/>
          <pc:sldMk cId="1235389593" sldId="259"/>
        </pc:sldMkLst>
      </pc:sldChg>
      <pc:sldChg chg="modSp">
        <pc:chgData name="Nicolas Benech" userId="0051dd42c30e75a5" providerId="LiveId" clId="{D6CE87A5-2AFB-4F4D-B617-9EED04A970E4}" dt="2021-04-12T11:59:35.130" v="617" actId="20577"/>
        <pc:sldMkLst>
          <pc:docMk/>
          <pc:sldMk cId="3744535625" sldId="260"/>
        </pc:sldMkLst>
      </pc:sldChg>
      <pc:sldChg chg="modSp modAnim">
        <pc:chgData name="Nicolas Benech" userId="0051dd42c30e75a5" providerId="LiveId" clId="{D6CE87A5-2AFB-4F4D-B617-9EED04A970E4}" dt="2021-04-12T11:45:02.650" v="545"/>
        <pc:sldMkLst>
          <pc:docMk/>
          <pc:sldMk cId="3346818053" sldId="280"/>
        </pc:sldMkLst>
      </pc:sldChg>
      <pc:sldChg chg="addSp delSp modSp new mod modAnim">
        <pc:chgData name="Nicolas Benech" userId="0051dd42c30e75a5" providerId="LiveId" clId="{D6CE87A5-2AFB-4F4D-B617-9EED04A970E4}" dt="2021-04-12T11:58:22.252" v="597"/>
        <pc:sldMkLst>
          <pc:docMk/>
          <pc:sldMk cId="502216085" sldId="28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p:cNvSpPr>
            <a:spLocks noGrp="1"/>
          </p:cNvSpPr>
          <p:nvPr>
            <p:ph type="dt" sz="half" idx="10"/>
          </p:nvPr>
        </p:nvSpPr>
        <p:spPr/>
        <p:txBody>
          <a:bodyPr/>
          <a:lstStyle/>
          <a:p>
            <a:fld id="{01240DFD-CF86-4E97-93F2-3145D26A572B}" type="datetimeFigureOut">
              <a:rPr lang="es-UY" smtClean="0"/>
              <a:t>9/4/2025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419458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01240DFD-CF86-4E97-93F2-3145D26A572B}" type="datetimeFigureOut">
              <a:rPr lang="es-UY" smtClean="0"/>
              <a:t>9/4/2025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4216503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01240DFD-CF86-4E97-93F2-3145D26A572B}" type="datetimeFigureOut">
              <a:rPr lang="es-UY" smtClean="0"/>
              <a:t>9/4/2025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18106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10"/>
          </p:nvPr>
        </p:nvSpPr>
        <p:spPr/>
        <p:txBody>
          <a:bodyPr/>
          <a:lstStyle/>
          <a:p>
            <a:fld id="{01240DFD-CF86-4E97-93F2-3145D26A572B}" type="datetimeFigureOut">
              <a:rPr lang="es-UY" smtClean="0"/>
              <a:t>9/4/2025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2438664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01240DFD-CF86-4E97-93F2-3145D26A572B}" type="datetimeFigureOut">
              <a:rPr lang="es-UY" smtClean="0"/>
              <a:t>9/4/2025</a:t>
            </a:fld>
            <a:endParaRPr lang="es-UY"/>
          </a:p>
        </p:txBody>
      </p:sp>
      <p:sp>
        <p:nvSpPr>
          <p:cNvPr id="5" name="Marcador de pie de página 4"/>
          <p:cNvSpPr>
            <a:spLocks noGrp="1"/>
          </p:cNvSpPr>
          <p:nvPr>
            <p:ph type="ftr" sz="quarter" idx="11"/>
          </p:nvPr>
        </p:nvSpPr>
        <p:spPr/>
        <p:txBody>
          <a:bodyPr/>
          <a:lstStyle/>
          <a:p>
            <a:endParaRPr lang="es-UY"/>
          </a:p>
        </p:txBody>
      </p:sp>
      <p:sp>
        <p:nvSpPr>
          <p:cNvPr id="6" name="Marcador de número de diapositiva 5"/>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141946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p:cNvSpPr>
            <a:spLocks noGrp="1"/>
          </p:cNvSpPr>
          <p:nvPr>
            <p:ph type="dt" sz="half" idx="10"/>
          </p:nvPr>
        </p:nvSpPr>
        <p:spPr/>
        <p:txBody>
          <a:bodyPr/>
          <a:lstStyle/>
          <a:p>
            <a:fld id="{01240DFD-CF86-4E97-93F2-3145D26A572B}" type="datetimeFigureOut">
              <a:rPr lang="es-UY" smtClean="0"/>
              <a:t>9/4/2025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408935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p:cNvSpPr>
            <a:spLocks noGrp="1"/>
          </p:cNvSpPr>
          <p:nvPr>
            <p:ph type="dt" sz="half" idx="10"/>
          </p:nvPr>
        </p:nvSpPr>
        <p:spPr/>
        <p:txBody>
          <a:bodyPr/>
          <a:lstStyle/>
          <a:p>
            <a:fld id="{01240DFD-CF86-4E97-93F2-3145D26A572B}" type="datetimeFigureOut">
              <a:rPr lang="es-UY" smtClean="0"/>
              <a:t>9/4/2025</a:t>
            </a:fld>
            <a:endParaRPr lang="es-UY"/>
          </a:p>
        </p:txBody>
      </p:sp>
      <p:sp>
        <p:nvSpPr>
          <p:cNvPr id="8" name="Marcador de pie de página 7"/>
          <p:cNvSpPr>
            <a:spLocks noGrp="1"/>
          </p:cNvSpPr>
          <p:nvPr>
            <p:ph type="ftr" sz="quarter" idx="11"/>
          </p:nvPr>
        </p:nvSpPr>
        <p:spPr/>
        <p:txBody>
          <a:bodyPr/>
          <a:lstStyle/>
          <a:p>
            <a:endParaRPr lang="es-UY"/>
          </a:p>
        </p:txBody>
      </p:sp>
      <p:sp>
        <p:nvSpPr>
          <p:cNvPr id="9" name="Marcador de número de diapositiva 8"/>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243044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UY"/>
          </a:p>
        </p:txBody>
      </p:sp>
      <p:sp>
        <p:nvSpPr>
          <p:cNvPr id="3" name="Marcador de fecha 2"/>
          <p:cNvSpPr>
            <a:spLocks noGrp="1"/>
          </p:cNvSpPr>
          <p:nvPr>
            <p:ph type="dt" sz="half" idx="10"/>
          </p:nvPr>
        </p:nvSpPr>
        <p:spPr/>
        <p:txBody>
          <a:bodyPr/>
          <a:lstStyle/>
          <a:p>
            <a:fld id="{01240DFD-CF86-4E97-93F2-3145D26A572B}" type="datetimeFigureOut">
              <a:rPr lang="es-UY" smtClean="0"/>
              <a:t>9/4/2025</a:t>
            </a:fld>
            <a:endParaRPr lang="es-UY"/>
          </a:p>
        </p:txBody>
      </p:sp>
      <p:sp>
        <p:nvSpPr>
          <p:cNvPr id="4" name="Marcador de pie de página 3"/>
          <p:cNvSpPr>
            <a:spLocks noGrp="1"/>
          </p:cNvSpPr>
          <p:nvPr>
            <p:ph type="ftr" sz="quarter" idx="11"/>
          </p:nvPr>
        </p:nvSpPr>
        <p:spPr/>
        <p:txBody>
          <a:bodyPr/>
          <a:lstStyle/>
          <a:p>
            <a:endParaRPr lang="es-UY"/>
          </a:p>
        </p:txBody>
      </p:sp>
      <p:sp>
        <p:nvSpPr>
          <p:cNvPr id="5" name="Marcador de número de diapositiva 4"/>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1483945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1240DFD-CF86-4E97-93F2-3145D26A572B}" type="datetimeFigureOut">
              <a:rPr lang="es-UY" smtClean="0"/>
              <a:t>9/4/2025</a:t>
            </a:fld>
            <a:endParaRPr lang="es-UY"/>
          </a:p>
        </p:txBody>
      </p:sp>
      <p:sp>
        <p:nvSpPr>
          <p:cNvPr id="3" name="Marcador de pie de página 2"/>
          <p:cNvSpPr>
            <a:spLocks noGrp="1"/>
          </p:cNvSpPr>
          <p:nvPr>
            <p:ph type="ftr" sz="quarter" idx="11"/>
          </p:nvPr>
        </p:nvSpPr>
        <p:spPr/>
        <p:txBody>
          <a:bodyPr/>
          <a:lstStyle/>
          <a:p>
            <a:endParaRPr lang="es-UY"/>
          </a:p>
        </p:txBody>
      </p:sp>
      <p:sp>
        <p:nvSpPr>
          <p:cNvPr id="4" name="Marcador de número de diapositiva 3"/>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2003387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1240DFD-CF86-4E97-93F2-3145D26A572B}" type="datetimeFigureOut">
              <a:rPr lang="es-UY" smtClean="0"/>
              <a:t>9/4/2025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3831584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01240DFD-CF86-4E97-93F2-3145D26A572B}" type="datetimeFigureOut">
              <a:rPr lang="es-UY" smtClean="0"/>
              <a:t>9/4/2025</a:t>
            </a:fld>
            <a:endParaRPr lang="es-UY"/>
          </a:p>
        </p:txBody>
      </p:sp>
      <p:sp>
        <p:nvSpPr>
          <p:cNvPr id="6" name="Marcador de pie de página 5"/>
          <p:cNvSpPr>
            <a:spLocks noGrp="1"/>
          </p:cNvSpPr>
          <p:nvPr>
            <p:ph type="ftr" sz="quarter" idx="11"/>
          </p:nvPr>
        </p:nvSpPr>
        <p:spPr/>
        <p:txBody>
          <a:bodyPr/>
          <a:lstStyle/>
          <a:p>
            <a:endParaRPr lang="es-UY"/>
          </a:p>
        </p:txBody>
      </p:sp>
      <p:sp>
        <p:nvSpPr>
          <p:cNvPr id="7" name="Marcador de número de diapositiva 6"/>
          <p:cNvSpPr>
            <a:spLocks noGrp="1"/>
          </p:cNvSpPr>
          <p:nvPr>
            <p:ph type="sldNum" sz="quarter" idx="12"/>
          </p:nvPr>
        </p:nvSpPr>
        <p:spPr/>
        <p:txBody>
          <a:bodyPr/>
          <a:lstStyle/>
          <a:p>
            <a:fld id="{776DDBC3-D21F-4CC1-86C9-23AE8AA42F17}" type="slidenum">
              <a:rPr lang="es-UY" smtClean="0"/>
              <a:t>‹Nº›</a:t>
            </a:fld>
            <a:endParaRPr lang="es-UY"/>
          </a:p>
        </p:txBody>
      </p:sp>
    </p:spTree>
    <p:extLst>
      <p:ext uri="{BB962C8B-B14F-4D97-AF65-F5344CB8AC3E}">
        <p14:creationId xmlns:p14="http://schemas.microsoft.com/office/powerpoint/2010/main" val="1450242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40DFD-CF86-4E97-93F2-3145D26A572B}" type="datetimeFigureOut">
              <a:rPr lang="es-UY" smtClean="0"/>
              <a:t>9/4/2025</a:t>
            </a:fld>
            <a:endParaRPr lang="es-UY"/>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6DDBC3-D21F-4CC1-86C9-23AE8AA42F17}" type="slidenum">
              <a:rPr lang="es-UY" smtClean="0"/>
              <a:t>‹Nº›</a:t>
            </a:fld>
            <a:endParaRPr lang="es-UY"/>
          </a:p>
        </p:txBody>
      </p:sp>
    </p:spTree>
    <p:extLst>
      <p:ext uri="{BB962C8B-B14F-4D97-AF65-F5344CB8AC3E}">
        <p14:creationId xmlns:p14="http://schemas.microsoft.com/office/powerpoint/2010/main" val="965187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60.png"/><Relationship Id="rId13" Type="http://schemas.openxmlformats.org/officeDocument/2006/relationships/image" Target="../media/image191.png"/><Relationship Id="rId7" Type="http://schemas.openxmlformats.org/officeDocument/2006/relationships/image" Target="../media/image650.png"/><Relationship Id="rId12" Type="http://schemas.openxmlformats.org/officeDocument/2006/relationships/image" Target="../media/image163.png"/><Relationship Id="rId16" Type="http://schemas.openxmlformats.org/officeDocument/2006/relationships/image" Target="../media/image167.png"/><Relationship Id="rId1" Type="http://schemas.openxmlformats.org/officeDocument/2006/relationships/slideLayout" Target="../slideLayouts/slideLayout2.xml"/><Relationship Id="rId6" Type="http://schemas.openxmlformats.org/officeDocument/2006/relationships/image" Target="../media/image640.png"/><Relationship Id="rId11" Type="http://schemas.openxmlformats.org/officeDocument/2006/relationships/image" Target="../media/image162.png"/><Relationship Id="rId15" Type="http://schemas.openxmlformats.org/officeDocument/2006/relationships/image" Target="../media/image166.png"/><Relationship Id="rId10" Type="http://schemas.openxmlformats.org/officeDocument/2006/relationships/image" Target="../media/image161.png"/><Relationship Id="rId9" Type="http://schemas.openxmlformats.org/officeDocument/2006/relationships/image" Target="../media/image1800.png"/><Relationship Id="rId14" Type="http://schemas.openxmlformats.org/officeDocument/2006/relationships/image" Target="../media/image20.png"/></Relationships>
</file>

<file path=ppt/slides/_rels/slide2.xml.rels><?xml version="1.0" encoding="UTF-8" standalone="yes"?>
<Relationships xmlns="http://schemas.openxmlformats.org/package/2006/relationships"><Relationship Id="rId8" Type="http://schemas.openxmlformats.org/officeDocument/2006/relationships/image" Target="../media/image660.png"/><Relationship Id="rId3" Type="http://schemas.openxmlformats.org/officeDocument/2006/relationships/image" Target="../media/image168.png"/><Relationship Id="rId7" Type="http://schemas.openxmlformats.org/officeDocument/2006/relationships/image" Target="../media/image650.png"/><Relationship Id="rId2" Type="http://schemas.openxmlformats.org/officeDocument/2006/relationships/image" Target="../media/image860.png"/><Relationship Id="rId1" Type="http://schemas.openxmlformats.org/officeDocument/2006/relationships/slideLayout" Target="../slideLayouts/slideLayout2.xml"/><Relationship Id="rId6" Type="http://schemas.openxmlformats.org/officeDocument/2006/relationships/image" Target="../media/image640.png"/><Relationship Id="rId5" Type="http://schemas.openxmlformats.org/officeDocument/2006/relationships/image" Target="../media/image1700.png"/><Relationship Id="rId10" Type="http://schemas.openxmlformats.org/officeDocument/2006/relationships/image" Target="../media/image172.png"/><Relationship Id="rId4" Type="http://schemas.openxmlformats.org/officeDocument/2006/relationships/image" Target="../media/image169.png"/><Relationship Id="rId9" Type="http://schemas.openxmlformats.org/officeDocument/2006/relationships/image" Target="../media/image21.png"/></Relationships>
</file>

<file path=ppt/slides/_rels/slide3.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74.png"/><Relationship Id="rId7" Type="http://schemas.openxmlformats.org/officeDocument/2006/relationships/image" Target="../media/image1900.png"/><Relationship Id="rId2" Type="http://schemas.openxmlformats.org/officeDocument/2006/relationships/image" Target="../media/image173.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6.png"/><Relationship Id="rId5" Type="http://schemas.openxmlformats.org/officeDocument/2006/relationships/image" Target="../media/image1710.png"/><Relationship Id="rId10" Type="http://schemas.openxmlformats.org/officeDocument/2006/relationships/image" Target="../media/image25.png"/><Relationship Id="rId4" Type="http://schemas.openxmlformats.org/officeDocument/2006/relationships/image" Target="../media/image175.png"/><Relationship Id="rId9" Type="http://schemas.openxmlformats.org/officeDocument/2006/relationships/image" Target="../media/image24.png"/></Relationships>
</file>

<file path=ppt/slides/_rels/slide4.xml.rels><?xml version="1.0" encoding="UTF-8" standalone="yes"?>
<Relationships xmlns="http://schemas.openxmlformats.org/package/2006/relationships"><Relationship Id="rId8" Type="http://schemas.openxmlformats.org/officeDocument/2006/relationships/image" Target="../media/image30.png"/><Relationship Id="rId3" Type="http://schemas.openxmlformats.org/officeDocument/2006/relationships/image" Target="../media/image250.png"/><Relationship Id="rId7" Type="http://schemas.openxmlformats.org/officeDocument/2006/relationships/image" Target="../media/image29.png"/><Relationship Id="rId2" Type="http://schemas.openxmlformats.org/officeDocument/2006/relationships/image" Target="../media/image240.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0.png"/><Relationship Id="rId9" Type="http://schemas.openxmlformats.org/officeDocument/2006/relationships/image" Target="../media/image3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B2BFC99-1F4B-4083-A4ED-E0B479C14079}"/>
              </a:ext>
            </a:extLst>
          </p:cNvPr>
          <p:cNvSpPr txBox="1"/>
          <p:nvPr/>
        </p:nvSpPr>
        <p:spPr>
          <a:xfrm>
            <a:off x="485421" y="273918"/>
            <a:ext cx="3432350" cy="369332"/>
          </a:xfrm>
          <a:prstGeom prst="rect">
            <a:avLst/>
          </a:prstGeom>
          <a:noFill/>
        </p:spPr>
        <p:txBody>
          <a:bodyPr wrap="none" rtlCol="0">
            <a:spAutoFit/>
          </a:bodyPr>
          <a:lstStyle/>
          <a:p>
            <a:r>
              <a:rPr lang="es-UY" b="1" dirty="0">
                <a:solidFill>
                  <a:srgbClr val="00B0F0"/>
                </a:solidFill>
              </a:rPr>
              <a:t>OTRAS CONDICIONES DE BORDE:</a:t>
            </a:r>
          </a:p>
        </p:txBody>
      </p:sp>
      <p:grpSp>
        <p:nvGrpSpPr>
          <p:cNvPr id="5" name="Grupo 4">
            <a:extLst>
              <a:ext uri="{FF2B5EF4-FFF2-40B4-BE49-F238E27FC236}">
                <a16:creationId xmlns:a16="http://schemas.microsoft.com/office/drawing/2014/main" id="{A4A9880A-0358-4589-8C72-4229E397DED0}"/>
              </a:ext>
            </a:extLst>
          </p:cNvPr>
          <p:cNvGrpSpPr/>
          <p:nvPr/>
        </p:nvGrpSpPr>
        <p:grpSpPr>
          <a:xfrm>
            <a:off x="775858" y="1443270"/>
            <a:ext cx="3564019" cy="1985730"/>
            <a:chOff x="3970613" y="3641748"/>
            <a:chExt cx="3564019" cy="1985730"/>
          </a:xfrm>
        </p:grpSpPr>
        <p:cxnSp>
          <p:nvCxnSpPr>
            <p:cNvPr id="6" name="Conector recto de flecha 5">
              <a:extLst>
                <a:ext uri="{FF2B5EF4-FFF2-40B4-BE49-F238E27FC236}">
                  <a16:creationId xmlns:a16="http://schemas.microsoft.com/office/drawing/2014/main" id="{F55774B2-1B9C-4860-9E2C-73C7EC1B83ED}"/>
                </a:ext>
              </a:extLst>
            </p:cNvPr>
            <p:cNvCxnSpPr/>
            <p:nvPr/>
          </p:nvCxnSpPr>
          <p:spPr>
            <a:xfrm>
              <a:off x="3970613" y="5235573"/>
              <a:ext cx="312057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 name="CuadroTexto 6">
                  <a:extLst>
                    <a:ext uri="{FF2B5EF4-FFF2-40B4-BE49-F238E27FC236}">
                      <a16:creationId xmlns:a16="http://schemas.microsoft.com/office/drawing/2014/main" id="{D347BD30-B058-464C-ABCF-F658A31BB9CD}"/>
                    </a:ext>
                  </a:extLst>
                </p:cNvPr>
                <p:cNvSpPr txBox="1"/>
                <p:nvPr/>
              </p:nvSpPr>
              <p:spPr>
                <a:xfrm>
                  <a:off x="6907864" y="5235573"/>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6907864" y="5235573"/>
                  <a:ext cx="183320" cy="276999"/>
                </a:xfrm>
                <a:prstGeom prst="rect">
                  <a:avLst/>
                </a:prstGeom>
                <a:blipFill rotWithShape="0">
                  <a:blip r:embed="rId6"/>
                  <a:stretch>
                    <a:fillRect l="-20000" r="-13333"/>
                  </a:stretch>
                </a:blipFill>
              </p:spPr>
              <p:txBody>
                <a:bodyPr/>
                <a:lstStyle/>
                <a:p>
                  <a:r>
                    <a:rPr lang="es-UY">
                      <a:noFill/>
                    </a:rPr>
                    <a:t> </a:t>
                  </a:r>
                </a:p>
              </p:txBody>
            </p:sp>
          </mc:Fallback>
        </mc:AlternateContent>
        <p:cxnSp>
          <p:nvCxnSpPr>
            <p:cNvPr id="8" name="Conector recto 7">
              <a:extLst>
                <a:ext uri="{FF2B5EF4-FFF2-40B4-BE49-F238E27FC236}">
                  <a16:creationId xmlns:a16="http://schemas.microsoft.com/office/drawing/2014/main" id="{3A02A2F4-2E04-4A64-8C85-DC96ECD27579}"/>
                </a:ext>
              </a:extLst>
            </p:cNvPr>
            <p:cNvCxnSpPr/>
            <p:nvPr/>
          </p:nvCxnSpPr>
          <p:spPr>
            <a:xfrm flipH="1">
              <a:off x="4464100" y="511141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9" name="CuadroTexto 8">
                  <a:extLst>
                    <a:ext uri="{FF2B5EF4-FFF2-40B4-BE49-F238E27FC236}">
                      <a16:creationId xmlns:a16="http://schemas.microsoft.com/office/drawing/2014/main" id="{EFA6C45F-CEB3-420B-9F53-441D32D49561}"/>
                    </a:ext>
                  </a:extLst>
                </p:cNvPr>
                <p:cNvSpPr txBox="1"/>
                <p:nvPr/>
              </p:nvSpPr>
              <p:spPr>
                <a:xfrm>
                  <a:off x="4150154" y="5350479"/>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4150154" y="5350479"/>
                  <a:ext cx="612925" cy="276999"/>
                </a:xfrm>
                <a:prstGeom prst="rect">
                  <a:avLst/>
                </a:prstGeom>
                <a:blipFill rotWithShape="0">
                  <a:blip r:embed="rId7"/>
                  <a:stretch>
                    <a:fillRect l="-5000" r="-9000" b="-6667"/>
                  </a:stretch>
                </a:blipFill>
              </p:spPr>
              <p:txBody>
                <a:bodyPr/>
                <a:lstStyle/>
                <a:p>
                  <a:r>
                    <a:rPr lang="es-UY">
                      <a:noFill/>
                    </a:rPr>
                    <a:t> </a:t>
                  </a:r>
                </a:p>
              </p:txBody>
            </p:sp>
          </mc:Fallback>
        </mc:AlternateContent>
        <p:sp>
          <p:nvSpPr>
            <p:cNvPr id="10" name="Forma libre 22">
              <a:extLst>
                <a:ext uri="{FF2B5EF4-FFF2-40B4-BE49-F238E27FC236}">
                  <a16:creationId xmlns:a16="http://schemas.microsoft.com/office/drawing/2014/main" id="{AFEC3656-0B0E-4A4E-83AC-B043ABD4977E}"/>
                </a:ext>
              </a:extLst>
            </p:cNvPr>
            <p:cNvSpPr/>
            <p:nvPr/>
          </p:nvSpPr>
          <p:spPr>
            <a:xfrm>
              <a:off x="4622990" y="3929970"/>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11" name="Rectángulo 10">
              <a:extLst>
                <a:ext uri="{FF2B5EF4-FFF2-40B4-BE49-F238E27FC236}">
                  <a16:creationId xmlns:a16="http://schemas.microsoft.com/office/drawing/2014/main" id="{052796B7-BF8A-4914-90CC-511CF88F6A5E}"/>
                </a:ext>
              </a:extLst>
            </p:cNvPr>
            <p:cNvSpPr/>
            <p:nvPr/>
          </p:nvSpPr>
          <p:spPr>
            <a:xfrm>
              <a:off x="4208210" y="3944484"/>
              <a:ext cx="450875" cy="40116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3143B550-FDB0-4C0B-8910-A806DB968355}"/>
                    </a:ext>
                  </a:extLst>
                </p:cNvPr>
                <p:cNvSpPr txBox="1"/>
                <p:nvPr/>
              </p:nvSpPr>
              <p:spPr>
                <a:xfrm>
                  <a:off x="4336244" y="3641748"/>
                  <a:ext cx="2557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𝑀</m:t>
                        </m:r>
                      </m:oMath>
                    </m:oMathPara>
                  </a14:m>
                  <a:endParaRPr lang="es-UY" dirty="0"/>
                </a:p>
              </p:txBody>
            </p:sp>
          </mc:Choice>
          <mc:Fallback xmlns="">
            <p:sp>
              <p:nvSpPr>
                <p:cNvPr id="73" name="CuadroTexto 72"/>
                <p:cNvSpPr txBox="1">
                  <a:spLocks noRot="1" noChangeAspect="1" noMove="1" noResize="1" noEditPoints="1" noAdjustHandles="1" noChangeArrowheads="1" noChangeShapeType="1" noTextEdit="1"/>
                </p:cNvSpPr>
                <p:nvPr/>
              </p:nvSpPr>
              <p:spPr>
                <a:xfrm>
                  <a:off x="4336244" y="3641748"/>
                  <a:ext cx="255711" cy="276999"/>
                </a:xfrm>
                <a:prstGeom prst="rect">
                  <a:avLst/>
                </a:prstGeom>
                <a:blipFill rotWithShape="0">
                  <a:blip r:embed="rId8"/>
                  <a:stretch>
                    <a:fillRect l="-21429" r="-19048" b="-6522"/>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3" name="CuadroTexto 12">
                <a:extLst>
                  <a:ext uri="{FF2B5EF4-FFF2-40B4-BE49-F238E27FC236}">
                    <a16:creationId xmlns:a16="http://schemas.microsoft.com/office/drawing/2014/main" id="{03F76D6E-86BD-4525-B72B-A9F71BDAA691}"/>
                  </a:ext>
                </a:extLst>
              </p:cNvPr>
              <p:cNvSpPr txBox="1"/>
              <p:nvPr/>
            </p:nvSpPr>
            <p:spPr>
              <a:xfrm>
                <a:off x="5214184" y="1190213"/>
                <a:ext cx="2068963" cy="5557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r>
                            <a:rPr lang="es-UY" b="0" i="1" smtClean="0">
                              <a:latin typeface="Cambria Math" panose="02040503050406030204" pitchFamily="18" charset="0"/>
                            </a:rPr>
                            <m:t>(0,</m:t>
                          </m:r>
                          <m:r>
                            <a:rPr lang="es-UY" b="0" i="1" smtClean="0">
                              <a:latin typeface="Cambria Math" panose="02040503050406030204" pitchFamily="18" charset="0"/>
                            </a:rPr>
                            <m:t>𝑡</m:t>
                          </m:r>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r>
                        <a:rPr lang="es-UY" b="0" i="1" smtClean="0">
                          <a:latin typeface="Cambria Math" panose="02040503050406030204" pitchFamily="18" charset="0"/>
                        </a:rPr>
                        <m:t>𝑀</m:t>
                      </m:r>
                      <m:f>
                        <m:fPr>
                          <m:ctrlPr>
                            <a:rPr lang="es-UY" b="0" i="1" smtClean="0">
                              <a:latin typeface="Cambria Math" panose="02040503050406030204" pitchFamily="18" charset="0"/>
                            </a:rPr>
                          </m:ctrlPr>
                        </m:fPr>
                        <m:num>
                          <m:sSup>
                            <m:sSupPr>
                              <m:ctrlPr>
                                <a:rPr lang="es-UY" b="0" i="1" smtClean="0">
                                  <a:latin typeface="Cambria Math" panose="02040503050406030204" pitchFamily="18" charset="0"/>
                                </a:rPr>
                              </m:ctrlPr>
                            </m:sSupPr>
                            <m:e>
                              <m:r>
                                <a:rPr lang="es-UY" b="0" i="1" smtClean="0">
                                  <a:latin typeface="Cambria Math" panose="02040503050406030204" pitchFamily="18" charset="0"/>
                                </a:rPr>
                                <m:t>𝜕</m:t>
                              </m:r>
                            </m:e>
                            <m:sup>
                              <m:r>
                                <a:rPr lang="es-UY" b="0" i="1" smtClean="0">
                                  <a:latin typeface="Cambria Math" panose="02040503050406030204" pitchFamily="18" charset="0"/>
                                </a:rPr>
                                <m:t>2</m:t>
                              </m:r>
                            </m:sup>
                          </m:sSup>
                          <m:r>
                            <a:rPr lang="es-UY" b="0" i="1" smtClean="0">
                              <a:latin typeface="Cambria Math" panose="02040503050406030204" pitchFamily="18" charset="0"/>
                            </a:rPr>
                            <m:t>𝑦</m:t>
                          </m:r>
                        </m:num>
                        <m:den>
                          <m:r>
                            <a:rPr lang="es-UY" b="0" i="1" smtClean="0">
                              <a:latin typeface="Cambria Math" panose="02040503050406030204" pitchFamily="18" charset="0"/>
                            </a:rPr>
                            <m:t>𝜕</m:t>
                          </m:r>
                          <m:sSup>
                            <m:sSupPr>
                              <m:ctrlPr>
                                <a:rPr lang="es-UY" b="0" i="1" smtClean="0">
                                  <a:latin typeface="Cambria Math" panose="02040503050406030204" pitchFamily="18" charset="0"/>
                                </a:rPr>
                              </m:ctrlPr>
                            </m:sSupPr>
                            <m:e>
                              <m:r>
                                <a:rPr lang="es-UY" b="0" i="1" smtClean="0">
                                  <a:latin typeface="Cambria Math" panose="02040503050406030204" pitchFamily="18" charset="0"/>
                                </a:rPr>
                                <m:t>𝑡</m:t>
                              </m:r>
                            </m:e>
                            <m:sup>
                              <m:r>
                                <a:rPr lang="es-UY" b="0" i="1" smtClean="0">
                                  <a:latin typeface="Cambria Math" panose="02040503050406030204" pitchFamily="18" charset="0"/>
                                </a:rPr>
                                <m:t>2</m:t>
                              </m:r>
                            </m:sup>
                          </m:sSup>
                        </m:den>
                      </m:f>
                    </m:oMath>
                  </m:oMathPara>
                </a14:m>
                <a:endParaRPr lang="es-UY" dirty="0"/>
              </a:p>
            </p:txBody>
          </p:sp>
        </mc:Choice>
        <mc:Fallback xmlns="">
          <p:sp>
            <p:nvSpPr>
              <p:cNvPr id="13" name="CuadroTexto 12">
                <a:extLst>
                  <a:ext uri="{FF2B5EF4-FFF2-40B4-BE49-F238E27FC236}">
                    <a16:creationId xmlns:a16="http://schemas.microsoft.com/office/drawing/2014/main" id="{03F76D6E-86BD-4525-B72B-A9F71BDAA691}"/>
                  </a:ext>
                </a:extLst>
              </p:cNvPr>
              <p:cNvSpPr txBox="1">
                <a:spLocks noRot="1" noChangeAspect="1" noMove="1" noResize="1" noEditPoints="1" noAdjustHandles="1" noChangeArrowheads="1" noChangeShapeType="1" noTextEdit="1"/>
              </p:cNvSpPr>
              <p:nvPr/>
            </p:nvSpPr>
            <p:spPr>
              <a:xfrm>
                <a:off x="5214184" y="1190213"/>
                <a:ext cx="2068963" cy="555793"/>
              </a:xfrm>
              <a:prstGeom prst="rect">
                <a:avLst/>
              </a:prstGeom>
              <a:blipFill>
                <a:blip r:embed="rId9"/>
                <a:stretch>
                  <a:fillRect/>
                </a:stretch>
              </a:blipFill>
            </p:spPr>
            <p:txBody>
              <a:bodyPr/>
              <a:lstStyle/>
              <a:p>
                <a:r>
                  <a:rPr lang="es-UY">
                    <a:noFill/>
                  </a:rPr>
                  <a:t> </a:t>
                </a:r>
              </a:p>
            </p:txBody>
          </p:sp>
        </mc:Fallback>
      </mc:AlternateContent>
      <p:sp>
        <p:nvSpPr>
          <p:cNvPr id="14" name="CuadroTexto 13">
            <a:extLst>
              <a:ext uri="{FF2B5EF4-FFF2-40B4-BE49-F238E27FC236}">
                <a16:creationId xmlns:a16="http://schemas.microsoft.com/office/drawing/2014/main" id="{F85FD6FF-CAC1-4BA6-B40B-E53043A4ADA4}"/>
              </a:ext>
            </a:extLst>
          </p:cNvPr>
          <p:cNvSpPr txBox="1"/>
          <p:nvPr/>
        </p:nvSpPr>
        <p:spPr>
          <a:xfrm>
            <a:off x="5427245" y="2031364"/>
            <a:ext cx="3781484" cy="369332"/>
          </a:xfrm>
          <a:prstGeom prst="rect">
            <a:avLst/>
          </a:prstGeom>
          <a:noFill/>
        </p:spPr>
        <p:txBody>
          <a:bodyPr wrap="none" rtlCol="0">
            <a:spAutoFit/>
          </a:bodyPr>
          <a:lstStyle/>
          <a:p>
            <a:r>
              <a:rPr lang="es-UY" dirty="0"/>
              <a:t>Vamos a suponer una onda armónica: </a:t>
            </a:r>
          </a:p>
        </p:txBody>
      </p:sp>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43AF6025-FD84-4D65-9ED4-3532ED076EFC}"/>
                  </a:ext>
                </a:extLst>
              </p:cNvPr>
              <p:cNvSpPr txBox="1"/>
              <p:nvPr/>
            </p:nvSpPr>
            <p:spPr>
              <a:xfrm>
                <a:off x="5333299" y="2686054"/>
                <a:ext cx="3710568" cy="32060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sz="2000" b="0" i="1" smtClean="0">
                          <a:latin typeface="Cambria Math" panose="02040503050406030204" pitchFamily="18" charset="0"/>
                        </a:rPr>
                        <m:t>𝑦</m:t>
                      </m:r>
                      <m:d>
                        <m:dPr>
                          <m:ctrlPr>
                            <a:rPr lang="es-UY" sz="2000" b="0" i="1" smtClean="0">
                              <a:latin typeface="Cambria Math" panose="02040503050406030204" pitchFamily="18" charset="0"/>
                            </a:rPr>
                          </m:ctrlPr>
                        </m:dPr>
                        <m:e>
                          <m:r>
                            <a:rPr lang="es-UY" sz="2000" b="0" i="1" smtClean="0">
                              <a:latin typeface="Cambria Math" panose="02040503050406030204" pitchFamily="18" charset="0"/>
                            </a:rPr>
                            <m:t>𝑥</m:t>
                          </m:r>
                          <m:r>
                            <a:rPr lang="es-UY" sz="2000" b="0" i="1" smtClean="0">
                              <a:latin typeface="Cambria Math" panose="02040503050406030204" pitchFamily="18" charset="0"/>
                            </a:rPr>
                            <m:t>,</m:t>
                          </m:r>
                          <m:r>
                            <a:rPr lang="es-UY" sz="2000" b="0" i="1" smtClean="0">
                              <a:latin typeface="Cambria Math" panose="02040503050406030204" pitchFamily="18" charset="0"/>
                            </a:rPr>
                            <m:t>𝑡</m:t>
                          </m:r>
                        </m:e>
                      </m:d>
                      <m:r>
                        <a:rPr lang="es-UY" sz="2000" b="0" i="1" smtClean="0">
                          <a:latin typeface="Cambria Math" panose="02040503050406030204" pitchFamily="18" charset="0"/>
                        </a:rPr>
                        <m:t>=</m:t>
                      </m:r>
                      <m:r>
                        <a:rPr lang="es-UY" sz="2000" b="0" i="1" smtClean="0">
                          <a:latin typeface="Cambria Math" panose="02040503050406030204" pitchFamily="18" charset="0"/>
                        </a:rPr>
                        <m:t>𝐴</m:t>
                      </m:r>
                      <m:sSup>
                        <m:sSupPr>
                          <m:ctrlPr>
                            <a:rPr lang="es-UY" sz="2000" b="0" i="1" smtClean="0">
                              <a:latin typeface="Cambria Math" panose="02040503050406030204" pitchFamily="18" charset="0"/>
                            </a:rPr>
                          </m:ctrlPr>
                        </m:sSupPr>
                        <m:e>
                          <m:r>
                            <a:rPr lang="es-UY" sz="2000" b="0" i="1" smtClean="0">
                              <a:latin typeface="Cambria Math" panose="02040503050406030204" pitchFamily="18" charset="0"/>
                            </a:rPr>
                            <m:t>𝑒</m:t>
                          </m:r>
                        </m:e>
                        <m:sup>
                          <m:r>
                            <a:rPr lang="es-UY" sz="2000" b="0" i="1" smtClean="0">
                              <a:latin typeface="Cambria Math" panose="02040503050406030204" pitchFamily="18" charset="0"/>
                            </a:rPr>
                            <m:t>𝑖</m:t>
                          </m:r>
                          <m:r>
                            <a:rPr lang="es-UY" sz="2000" b="0" i="1" smtClean="0">
                              <a:latin typeface="Cambria Math" panose="02040503050406030204" pitchFamily="18" charset="0"/>
                            </a:rPr>
                            <m:t>(</m:t>
                          </m:r>
                          <m:r>
                            <a:rPr lang="es-UY" sz="2000" b="0" i="1" smtClean="0">
                              <a:latin typeface="Cambria Math" panose="02040503050406030204" pitchFamily="18" charset="0"/>
                            </a:rPr>
                            <m:t>𝜔</m:t>
                          </m:r>
                          <m:r>
                            <a:rPr lang="es-UY" sz="2000" b="0" i="1" smtClean="0">
                              <a:latin typeface="Cambria Math" panose="02040503050406030204" pitchFamily="18" charset="0"/>
                            </a:rPr>
                            <m:t>𝑡</m:t>
                          </m:r>
                          <m:r>
                            <a:rPr lang="es-UY" sz="2000" b="0" i="1" smtClean="0">
                              <a:latin typeface="Cambria Math" panose="02040503050406030204" pitchFamily="18" charset="0"/>
                            </a:rPr>
                            <m:t>−</m:t>
                          </m:r>
                          <m:r>
                            <a:rPr lang="es-UY" sz="2000" b="0" i="1" smtClean="0">
                              <a:latin typeface="Cambria Math" panose="02040503050406030204" pitchFamily="18" charset="0"/>
                            </a:rPr>
                            <m:t>𝑘𝑥</m:t>
                          </m:r>
                          <m:r>
                            <a:rPr lang="es-UY" sz="2000" b="0" i="1" smtClean="0">
                              <a:latin typeface="Cambria Math" panose="02040503050406030204" pitchFamily="18" charset="0"/>
                            </a:rPr>
                            <m:t>)</m:t>
                          </m:r>
                        </m:sup>
                      </m:sSup>
                      <m:r>
                        <a:rPr lang="es-UY" sz="2000" b="0" i="1" smtClean="0">
                          <a:latin typeface="Cambria Math" panose="02040503050406030204" pitchFamily="18" charset="0"/>
                        </a:rPr>
                        <m:t>+</m:t>
                      </m:r>
                      <m:r>
                        <a:rPr lang="es-UY" sz="2000" b="0" i="1" smtClean="0">
                          <a:latin typeface="Cambria Math" panose="02040503050406030204" pitchFamily="18" charset="0"/>
                        </a:rPr>
                        <m:t>𝐵</m:t>
                      </m:r>
                      <m:sSup>
                        <m:sSupPr>
                          <m:ctrlPr>
                            <a:rPr lang="es-UY" sz="2000" b="0" i="1" smtClean="0">
                              <a:latin typeface="Cambria Math" panose="02040503050406030204" pitchFamily="18" charset="0"/>
                            </a:rPr>
                          </m:ctrlPr>
                        </m:sSupPr>
                        <m:e>
                          <m:r>
                            <a:rPr lang="es-UY" sz="2000" b="0" i="1" smtClean="0">
                              <a:latin typeface="Cambria Math" panose="02040503050406030204" pitchFamily="18" charset="0"/>
                            </a:rPr>
                            <m:t>𝑒</m:t>
                          </m:r>
                        </m:e>
                        <m:sup>
                          <m:r>
                            <a:rPr lang="es-UY" sz="2000" b="0" i="1" smtClean="0">
                              <a:latin typeface="Cambria Math" panose="02040503050406030204" pitchFamily="18" charset="0"/>
                            </a:rPr>
                            <m:t>𝑖</m:t>
                          </m:r>
                          <m:r>
                            <a:rPr lang="es-UY" sz="2000" b="0" i="1" smtClean="0">
                              <a:latin typeface="Cambria Math" panose="02040503050406030204" pitchFamily="18" charset="0"/>
                            </a:rPr>
                            <m:t>(</m:t>
                          </m:r>
                          <m:r>
                            <a:rPr lang="es-UY" sz="2000" b="0" i="1" smtClean="0">
                              <a:latin typeface="Cambria Math" panose="02040503050406030204" pitchFamily="18" charset="0"/>
                            </a:rPr>
                            <m:t>𝜔</m:t>
                          </m:r>
                          <m:r>
                            <a:rPr lang="es-UY" sz="2000" b="0" i="1" smtClean="0">
                              <a:latin typeface="Cambria Math" panose="02040503050406030204" pitchFamily="18" charset="0"/>
                            </a:rPr>
                            <m:t>𝑡</m:t>
                          </m:r>
                          <m:r>
                            <a:rPr lang="es-UY" sz="2000" b="0" i="1" smtClean="0">
                              <a:latin typeface="Cambria Math" panose="02040503050406030204" pitchFamily="18" charset="0"/>
                            </a:rPr>
                            <m:t>+</m:t>
                          </m:r>
                          <m:r>
                            <a:rPr lang="es-UY" sz="2000" b="0" i="1" smtClean="0">
                              <a:latin typeface="Cambria Math" panose="02040503050406030204" pitchFamily="18" charset="0"/>
                            </a:rPr>
                            <m:t>𝑘𝑥</m:t>
                          </m:r>
                          <m:r>
                            <a:rPr lang="es-UY" sz="2000" b="0" i="1" smtClean="0">
                              <a:latin typeface="Cambria Math" panose="02040503050406030204" pitchFamily="18" charset="0"/>
                            </a:rPr>
                            <m:t>)</m:t>
                          </m:r>
                        </m:sup>
                      </m:sSup>
                    </m:oMath>
                  </m:oMathPara>
                </a14:m>
                <a:endParaRPr lang="es-UY" sz="2000" dirty="0"/>
              </a:p>
            </p:txBody>
          </p:sp>
        </mc:Choice>
        <mc:Fallback xmlns="">
          <p:sp>
            <p:nvSpPr>
              <p:cNvPr id="15" name="CuadroTexto 14">
                <a:extLst>
                  <a:ext uri="{FF2B5EF4-FFF2-40B4-BE49-F238E27FC236}">
                    <a16:creationId xmlns:a16="http://schemas.microsoft.com/office/drawing/2014/main" id="{43AF6025-FD84-4D65-9ED4-3532ED076EFC}"/>
                  </a:ext>
                </a:extLst>
              </p:cNvPr>
              <p:cNvSpPr txBox="1">
                <a:spLocks noRot="1" noChangeAspect="1" noMove="1" noResize="1" noEditPoints="1" noAdjustHandles="1" noChangeArrowheads="1" noChangeShapeType="1" noTextEdit="1"/>
              </p:cNvSpPr>
              <p:nvPr/>
            </p:nvSpPr>
            <p:spPr>
              <a:xfrm>
                <a:off x="5333299" y="2686054"/>
                <a:ext cx="3710568" cy="320601"/>
              </a:xfrm>
              <a:prstGeom prst="rect">
                <a:avLst/>
              </a:prstGeom>
              <a:blipFill>
                <a:blip r:embed="rId10"/>
                <a:stretch>
                  <a:fillRect l="-1149" t="-7692" r="-985" b="-25000"/>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269D83C0-E116-45CA-87A0-9E90CAB86085}"/>
                  </a:ext>
                </a:extLst>
              </p:cNvPr>
              <p:cNvSpPr txBox="1"/>
              <p:nvPr/>
            </p:nvSpPr>
            <p:spPr>
              <a:xfrm>
                <a:off x="5333299" y="4092057"/>
                <a:ext cx="3178434" cy="55579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0,</m:t>
                              </m:r>
                              <m:r>
                                <a:rPr lang="es-UY" b="0" i="1" smtClean="0">
                                  <a:latin typeface="Cambria Math" panose="02040503050406030204" pitchFamily="18" charset="0"/>
                                  <a:ea typeface="Cambria Math" panose="02040503050406030204" pitchFamily="18" charset="0"/>
                                </a:rPr>
                                <m:t>𝑡</m:t>
                              </m:r>
                            </m:e>
                          </m:d>
                        </m:num>
                        <m:den>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𝑡</m:t>
                              </m:r>
                            </m:e>
                            <m:sup>
                              <m:r>
                                <a:rPr lang="es-UY" b="0" i="1" smtClean="0">
                                  <a:latin typeface="Cambria Math" panose="02040503050406030204" pitchFamily="18" charset="0"/>
                                  <a:ea typeface="Cambria Math" panose="02040503050406030204" pitchFamily="18" charset="0"/>
                                </a:rPr>
                                <m:t>2</m:t>
                              </m:r>
                            </m:sup>
                          </m:sSup>
                        </m:den>
                      </m:f>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oMath>
                  </m:oMathPara>
                </a14:m>
                <a:endParaRPr lang="es-UY" dirty="0"/>
              </a:p>
            </p:txBody>
          </p:sp>
        </mc:Choice>
        <mc:Fallback xmlns="">
          <p:sp>
            <p:nvSpPr>
              <p:cNvPr id="16" name="CuadroTexto 15">
                <a:extLst>
                  <a:ext uri="{FF2B5EF4-FFF2-40B4-BE49-F238E27FC236}">
                    <a16:creationId xmlns:a16="http://schemas.microsoft.com/office/drawing/2014/main" id="{269D83C0-E116-45CA-87A0-9E90CAB86085}"/>
                  </a:ext>
                </a:extLst>
              </p:cNvPr>
              <p:cNvSpPr txBox="1">
                <a:spLocks noRot="1" noChangeAspect="1" noMove="1" noResize="1" noEditPoints="1" noAdjustHandles="1" noChangeArrowheads="1" noChangeShapeType="1" noTextEdit="1"/>
              </p:cNvSpPr>
              <p:nvPr/>
            </p:nvSpPr>
            <p:spPr>
              <a:xfrm>
                <a:off x="5333299" y="4092057"/>
                <a:ext cx="3178434" cy="555793"/>
              </a:xfrm>
              <a:prstGeom prst="rect">
                <a:avLst/>
              </a:prstGeom>
              <a:blipFill>
                <a:blip r:embed="rId11"/>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7" name="CuadroTexto 16">
                <a:extLst>
                  <a:ext uri="{FF2B5EF4-FFF2-40B4-BE49-F238E27FC236}">
                    <a16:creationId xmlns:a16="http://schemas.microsoft.com/office/drawing/2014/main" id="{D4ECCDEC-9E28-4872-8F13-0D30F8EC864D}"/>
                  </a:ext>
                </a:extLst>
              </p:cNvPr>
              <p:cNvSpPr txBox="1"/>
              <p:nvPr/>
            </p:nvSpPr>
            <p:spPr>
              <a:xfrm>
                <a:off x="5333299" y="3292013"/>
                <a:ext cx="2905346" cy="53751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0,</m:t>
                              </m:r>
                              <m:r>
                                <a:rPr lang="es-UY" b="0" i="1" smtClean="0">
                                  <a:latin typeface="Cambria Math" panose="02040503050406030204" pitchFamily="18" charset="0"/>
                                  <a:ea typeface="Cambria Math" panose="02040503050406030204" pitchFamily="18" charset="0"/>
                                </a:rPr>
                                <m:t>𝑡</m:t>
                              </m:r>
                            </m:e>
                          </m:d>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 [</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oMath>
                  </m:oMathPara>
                </a14:m>
                <a:endParaRPr lang="es-UY" dirty="0"/>
              </a:p>
            </p:txBody>
          </p:sp>
        </mc:Choice>
        <mc:Fallback xmlns="">
          <p:sp>
            <p:nvSpPr>
              <p:cNvPr id="17" name="CuadroTexto 16">
                <a:extLst>
                  <a:ext uri="{FF2B5EF4-FFF2-40B4-BE49-F238E27FC236}">
                    <a16:creationId xmlns:a16="http://schemas.microsoft.com/office/drawing/2014/main" id="{D4ECCDEC-9E28-4872-8F13-0D30F8EC864D}"/>
                  </a:ext>
                </a:extLst>
              </p:cNvPr>
              <p:cNvSpPr txBox="1">
                <a:spLocks noRot="1" noChangeAspect="1" noMove="1" noResize="1" noEditPoints="1" noAdjustHandles="1" noChangeArrowheads="1" noChangeShapeType="1" noTextEdit="1"/>
              </p:cNvSpPr>
              <p:nvPr/>
            </p:nvSpPr>
            <p:spPr>
              <a:xfrm>
                <a:off x="5333299" y="3292013"/>
                <a:ext cx="2905346" cy="537519"/>
              </a:xfrm>
              <a:prstGeom prst="rect">
                <a:avLst/>
              </a:prstGeom>
              <a:blipFill>
                <a:blip r:embed="rId12"/>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4C402C6D-127E-4033-8723-C8F356F6744B}"/>
                  </a:ext>
                </a:extLst>
              </p:cNvPr>
              <p:cNvSpPr txBox="1"/>
              <p:nvPr/>
            </p:nvSpPr>
            <p:spPr>
              <a:xfrm>
                <a:off x="775858" y="5002988"/>
                <a:ext cx="5002460" cy="6695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0,</m:t>
                              </m:r>
                              <m:r>
                                <a:rPr lang="es-UY" b="0" i="1" smtClean="0">
                                  <a:latin typeface="Cambria Math" panose="02040503050406030204" pitchFamily="18" charset="0"/>
                                  <a:ea typeface="Cambria Math" panose="02040503050406030204" pitchFamily="18" charset="0"/>
                                </a:rPr>
                                <m:t>𝑡</m:t>
                              </m:r>
                            </m:e>
                          </m:d>
                        </m:num>
                        <m:den>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𝑥</m:t>
                          </m:r>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e>
                      </m:d>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r>
                        <a:rPr lang="es-UY"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𝜔</m:t>
                              </m:r>
                            </m:e>
                            <m:sup>
                              <m:r>
                                <a:rPr lang="es-UY" b="0" i="1" smtClean="0">
                                  <a:latin typeface="Cambria Math" panose="02040503050406030204" pitchFamily="18" charset="0"/>
                                  <a:ea typeface="Cambria Math" panose="02040503050406030204" pitchFamily="18" charset="0"/>
                                </a:rPr>
                                <m:t>2</m:t>
                              </m:r>
                            </m:sup>
                          </m:sSup>
                          <m:r>
                            <a:rPr lang="es-UY" b="0" i="1" smtClean="0">
                              <a:latin typeface="Cambria Math" panose="02040503050406030204" pitchFamily="18" charset="0"/>
                              <a:ea typeface="Cambria Math" panose="02040503050406030204" pitchFamily="18" charset="0"/>
                            </a:rPr>
                            <m:t>𝑀</m:t>
                          </m:r>
                        </m:num>
                        <m:den>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sup>
                      </m:sSup>
                    </m:oMath>
                  </m:oMathPara>
                </a14:m>
                <a:endParaRPr lang="es-UY" dirty="0"/>
              </a:p>
            </p:txBody>
          </p:sp>
        </mc:Choice>
        <mc:Fallback xmlns="">
          <p:sp>
            <p:nvSpPr>
              <p:cNvPr id="18" name="CuadroTexto 17">
                <a:extLst>
                  <a:ext uri="{FF2B5EF4-FFF2-40B4-BE49-F238E27FC236}">
                    <a16:creationId xmlns:a16="http://schemas.microsoft.com/office/drawing/2014/main" id="{4C402C6D-127E-4033-8723-C8F356F6744B}"/>
                  </a:ext>
                </a:extLst>
              </p:cNvPr>
              <p:cNvSpPr txBox="1">
                <a:spLocks noRot="1" noChangeAspect="1" noMove="1" noResize="1" noEditPoints="1" noAdjustHandles="1" noChangeArrowheads="1" noChangeShapeType="1" noTextEdit="1"/>
              </p:cNvSpPr>
              <p:nvPr/>
            </p:nvSpPr>
            <p:spPr>
              <a:xfrm>
                <a:off x="775858" y="5002988"/>
                <a:ext cx="5002460" cy="669542"/>
              </a:xfrm>
              <a:prstGeom prst="rect">
                <a:avLst/>
              </a:prstGeom>
              <a:blipFill>
                <a:blip r:embed="rId13"/>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9" name="CuadroTexto 18">
                <a:extLst>
                  <a:ext uri="{FF2B5EF4-FFF2-40B4-BE49-F238E27FC236}">
                    <a16:creationId xmlns:a16="http://schemas.microsoft.com/office/drawing/2014/main" id="{548AD7AA-426A-46A9-BAF6-D041EBCCFBD7}"/>
                  </a:ext>
                </a:extLst>
              </p:cNvPr>
              <p:cNvSpPr txBox="1"/>
              <p:nvPr/>
            </p:nvSpPr>
            <p:spPr>
              <a:xfrm>
                <a:off x="5692169" y="4997372"/>
                <a:ext cx="2779287" cy="71840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d>
                        <m:dPr>
                          <m:begChr m:val="["/>
                          <m:endChr m:val="]"/>
                          <m:ctrlPr>
                            <a:rPr lang="es-UY" b="0" i="1" smtClean="0">
                              <a:latin typeface="Cambria Math" panose="02040503050406030204" pitchFamily="18" charset="0"/>
                              <a:ea typeface="Cambria Math" panose="02040503050406030204" pitchFamily="18" charset="0"/>
                            </a:rPr>
                          </m:ctrlPr>
                        </m:dPr>
                        <m:e>
                          <m:f>
                            <m:fPr>
                              <m:ctrlPr>
                                <a:rPr lang="es-UY" b="0" i="1" smtClean="0">
                                  <a:latin typeface="Cambria Math" panose="02040503050406030204" pitchFamily="18" charset="0"/>
                                  <a:ea typeface="Cambria Math" panose="02040503050406030204" pitchFamily="18" charset="0"/>
                                </a:rPr>
                              </m:ctrlPr>
                            </m:fPr>
                            <m:num>
                              <m:f>
                                <m:fPr>
                                  <m:type m:val="lin"/>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UY" i="1">
                                          <a:latin typeface="Cambria Math" panose="02040503050406030204" pitchFamily="18" charset="0"/>
                                          <a:ea typeface="Cambria Math" panose="02040503050406030204" pitchFamily="18" charset="0"/>
                                        </a:rPr>
                                        <m:t>𝜔</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𝑀</m:t>
                                  </m:r>
                                </m:num>
                                <m:den>
                                  <m:d>
                                    <m:dPr>
                                      <m:begChr m:val="|"/>
                                      <m:endChr m:val="|"/>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𝑇</m:t>
                                          </m:r>
                                        </m:e>
                                      </m:acc>
                                    </m:e>
                                  </m:d>
                                  <m:r>
                                    <a:rPr lang="es-AR"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𝑖𝑘</m:t>
                                  </m:r>
                                </m:den>
                              </m:f>
                            </m:num>
                            <m:den>
                              <m:f>
                                <m:fPr>
                                  <m:type m:val="lin"/>
                                  <m:ctrlPr>
                                    <a:rPr lang="es-UY" i="1">
                                      <a:latin typeface="Cambria Math" panose="02040503050406030204" pitchFamily="18" charset="0"/>
                                      <a:ea typeface="Cambria Math" panose="02040503050406030204" pitchFamily="18" charset="0"/>
                                    </a:rPr>
                                  </m:ctrlPr>
                                </m:fPr>
                                <m:num>
                                  <m:sSup>
                                    <m:sSupPr>
                                      <m:ctrlPr>
                                        <a:rPr lang="es-UY" i="1">
                                          <a:latin typeface="Cambria Math" panose="02040503050406030204" pitchFamily="18" charset="0"/>
                                          <a:ea typeface="Cambria Math" panose="02040503050406030204" pitchFamily="18" charset="0"/>
                                        </a:rPr>
                                      </m:ctrlPr>
                                    </m:sSupPr>
                                    <m:e>
                                      <m:r>
                                        <a:rPr lang="es-AR"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𝜔</m:t>
                                      </m:r>
                                    </m:e>
                                    <m:sup>
                                      <m:r>
                                        <a:rPr lang="es-UY" i="1">
                                          <a:latin typeface="Cambria Math" panose="02040503050406030204" pitchFamily="18" charset="0"/>
                                          <a:ea typeface="Cambria Math" panose="02040503050406030204" pitchFamily="18" charset="0"/>
                                        </a:rPr>
                                        <m:t>2</m:t>
                                      </m:r>
                                    </m:sup>
                                  </m:sSup>
                                  <m:r>
                                    <a:rPr lang="es-UY" i="1">
                                      <a:latin typeface="Cambria Math" panose="02040503050406030204" pitchFamily="18" charset="0"/>
                                      <a:ea typeface="Cambria Math" panose="02040503050406030204" pitchFamily="18" charset="0"/>
                                    </a:rPr>
                                    <m:t>𝑀</m:t>
                                  </m:r>
                                </m:num>
                                <m:den>
                                  <m:d>
                                    <m:dPr>
                                      <m:begChr m:val="|"/>
                                      <m:endChr m:val="|"/>
                                      <m:ctrlPr>
                                        <a:rPr lang="es-UY" i="1">
                                          <a:latin typeface="Cambria Math" panose="02040503050406030204" pitchFamily="18" charset="0"/>
                                          <a:ea typeface="Cambria Math" panose="02040503050406030204" pitchFamily="18" charset="0"/>
                                        </a:rPr>
                                      </m:ctrlPr>
                                    </m:dPr>
                                    <m:e>
                                      <m:acc>
                                        <m:accPr>
                                          <m:chr m:val="⃗"/>
                                          <m:ctrlPr>
                                            <a:rPr lang="es-UY" i="1">
                                              <a:latin typeface="Cambria Math" panose="02040503050406030204" pitchFamily="18" charset="0"/>
                                              <a:ea typeface="Cambria Math" panose="02040503050406030204" pitchFamily="18" charset="0"/>
                                            </a:rPr>
                                          </m:ctrlPr>
                                        </m:accPr>
                                        <m:e>
                                          <m:r>
                                            <a:rPr lang="es-UY" i="1">
                                              <a:latin typeface="Cambria Math" panose="02040503050406030204" pitchFamily="18" charset="0"/>
                                              <a:ea typeface="Cambria Math" panose="02040503050406030204" pitchFamily="18" charset="0"/>
                                            </a:rPr>
                                            <m:t>𝑇</m:t>
                                          </m:r>
                                        </m:e>
                                      </m:acc>
                                    </m:e>
                                  </m:d>
                                  <m:r>
                                    <a:rPr lang="es-UY" b="0" i="1" smtClean="0">
                                      <a:latin typeface="Cambria Math" panose="02040503050406030204" pitchFamily="18" charset="0"/>
                                      <a:ea typeface="Cambria Math" panose="02040503050406030204" pitchFamily="18" charset="0"/>
                                    </a:rPr>
                                    <m:t>+</m:t>
                                  </m:r>
                                  <m:r>
                                    <a:rPr lang="es-UY" i="1">
                                      <a:latin typeface="Cambria Math" panose="02040503050406030204" pitchFamily="18" charset="0"/>
                                      <a:ea typeface="Cambria Math" panose="02040503050406030204" pitchFamily="18" charset="0"/>
                                    </a:rPr>
                                    <m:t>𝑖𝑘</m:t>
                                  </m:r>
                                </m:den>
                              </m:f>
                            </m:den>
                          </m:f>
                        </m:e>
                      </m:d>
                    </m:oMath>
                  </m:oMathPara>
                </a14:m>
                <a:endParaRPr lang="es-UY" dirty="0"/>
              </a:p>
            </p:txBody>
          </p:sp>
        </mc:Choice>
        <mc:Fallback xmlns="">
          <p:sp>
            <p:nvSpPr>
              <p:cNvPr id="19" name="CuadroTexto 18">
                <a:extLst>
                  <a:ext uri="{FF2B5EF4-FFF2-40B4-BE49-F238E27FC236}">
                    <a16:creationId xmlns:a16="http://schemas.microsoft.com/office/drawing/2014/main" id="{548AD7AA-426A-46A9-BAF6-D041EBCCFBD7}"/>
                  </a:ext>
                </a:extLst>
              </p:cNvPr>
              <p:cNvSpPr txBox="1">
                <a:spLocks noRot="1" noChangeAspect="1" noMove="1" noResize="1" noEditPoints="1" noAdjustHandles="1" noChangeArrowheads="1" noChangeShapeType="1" noTextEdit="1"/>
              </p:cNvSpPr>
              <p:nvPr/>
            </p:nvSpPr>
            <p:spPr>
              <a:xfrm>
                <a:off x="5692169" y="4997372"/>
                <a:ext cx="2779287" cy="718402"/>
              </a:xfrm>
              <a:prstGeom prst="rect">
                <a:avLst/>
              </a:prstGeom>
              <a:blipFill>
                <a:blip r:embed="rId14"/>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0" name="CuadroTexto 19">
                <a:extLst>
                  <a:ext uri="{FF2B5EF4-FFF2-40B4-BE49-F238E27FC236}">
                    <a16:creationId xmlns:a16="http://schemas.microsoft.com/office/drawing/2014/main" id="{1F2E023B-1F3F-4D61-AD3C-9AC39D732C3A}"/>
                  </a:ext>
                </a:extLst>
              </p:cNvPr>
              <p:cNvSpPr txBox="1"/>
              <p:nvPr/>
            </p:nvSpPr>
            <p:spPr>
              <a:xfrm>
                <a:off x="9324622" y="2627588"/>
                <a:ext cx="1042721"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ℂ</m:t>
                      </m:r>
                    </m:oMath>
                  </m:oMathPara>
                </a14:m>
                <a:endParaRPr lang="es-UY" dirty="0"/>
              </a:p>
            </p:txBody>
          </p:sp>
        </mc:Choice>
        <mc:Fallback xmlns="">
          <p:sp>
            <p:nvSpPr>
              <p:cNvPr id="20" name="CuadroTexto 19">
                <a:extLst>
                  <a:ext uri="{FF2B5EF4-FFF2-40B4-BE49-F238E27FC236}">
                    <a16:creationId xmlns:a16="http://schemas.microsoft.com/office/drawing/2014/main" id="{1F2E023B-1F3F-4D61-AD3C-9AC39D732C3A}"/>
                  </a:ext>
                </a:extLst>
              </p:cNvPr>
              <p:cNvSpPr txBox="1">
                <a:spLocks noRot="1" noChangeAspect="1" noMove="1" noResize="1" noEditPoints="1" noAdjustHandles="1" noChangeArrowheads="1" noChangeShapeType="1" noTextEdit="1"/>
              </p:cNvSpPr>
              <p:nvPr/>
            </p:nvSpPr>
            <p:spPr>
              <a:xfrm>
                <a:off x="9324622" y="2627588"/>
                <a:ext cx="1042721" cy="369332"/>
              </a:xfrm>
              <a:prstGeom prst="rect">
                <a:avLst/>
              </a:prstGeom>
              <a:blipFill>
                <a:blip r:embed="rId15"/>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EA866F89-D21D-42D6-A60A-9F69F142FA1E}"/>
                  </a:ext>
                </a:extLst>
              </p:cNvPr>
              <p:cNvSpPr txBox="1"/>
              <p:nvPr/>
            </p:nvSpPr>
            <p:spPr>
              <a:xfrm>
                <a:off x="8476353" y="4910375"/>
                <a:ext cx="2932253" cy="923330"/>
              </a:xfrm>
              <a:prstGeom prst="rect">
                <a:avLst/>
              </a:prstGeom>
              <a:noFill/>
            </p:spPr>
            <p:txBody>
              <a:bodyPr wrap="square" rtlCol="0">
                <a:spAutoFit/>
              </a:bodyPr>
              <a:lstStyle/>
              <a:p>
                <a:r>
                  <a:rPr lang="es-UY" dirty="0"/>
                  <a:t>Para hallar </a:t>
                </a:r>
                <a14:m>
                  <m:oMath xmlns:m="http://schemas.openxmlformats.org/officeDocument/2006/math">
                    <m:r>
                      <a:rPr lang="es-UY" b="0" i="1" smtClean="0">
                        <a:latin typeface="Cambria Math" panose="02040503050406030204" pitchFamily="18" charset="0"/>
                      </a:rPr>
                      <m:t>𝐵</m:t>
                    </m:r>
                  </m:oMath>
                </a14:m>
                <a:r>
                  <a:rPr lang="es-UY" dirty="0"/>
                  <a:t> hay que especificar las condiciones iniciales</a:t>
                </a:r>
              </a:p>
            </p:txBody>
          </p:sp>
        </mc:Choice>
        <mc:Fallback xmlns="">
          <p:sp>
            <p:nvSpPr>
              <p:cNvPr id="21" name="CuadroTexto 20">
                <a:extLst>
                  <a:ext uri="{FF2B5EF4-FFF2-40B4-BE49-F238E27FC236}">
                    <a16:creationId xmlns:a16="http://schemas.microsoft.com/office/drawing/2014/main" id="{EA866F89-D21D-42D6-A60A-9F69F142FA1E}"/>
                  </a:ext>
                </a:extLst>
              </p:cNvPr>
              <p:cNvSpPr txBox="1">
                <a:spLocks noRot="1" noChangeAspect="1" noMove="1" noResize="1" noEditPoints="1" noAdjustHandles="1" noChangeArrowheads="1" noChangeShapeType="1" noTextEdit="1"/>
              </p:cNvSpPr>
              <p:nvPr/>
            </p:nvSpPr>
            <p:spPr>
              <a:xfrm>
                <a:off x="8476353" y="4910375"/>
                <a:ext cx="2932253" cy="923330"/>
              </a:xfrm>
              <a:prstGeom prst="rect">
                <a:avLst/>
              </a:prstGeom>
              <a:blipFill>
                <a:blip r:embed="rId16"/>
                <a:stretch>
                  <a:fillRect l="-1663" t="-3974" b="-9934"/>
                </a:stretch>
              </a:blipFill>
            </p:spPr>
            <p:txBody>
              <a:bodyPr/>
              <a:lstStyle/>
              <a:p>
                <a:r>
                  <a:rPr lang="es-UY">
                    <a:noFill/>
                  </a:rPr>
                  <a:t> </a:t>
                </a:r>
              </a:p>
            </p:txBody>
          </p:sp>
        </mc:Fallback>
      </mc:AlternateContent>
      <p:sp>
        <p:nvSpPr>
          <p:cNvPr id="2" name="CuadroTexto 1"/>
          <p:cNvSpPr txBox="1"/>
          <p:nvPr/>
        </p:nvSpPr>
        <p:spPr>
          <a:xfrm>
            <a:off x="3804769" y="273918"/>
            <a:ext cx="2669064" cy="369332"/>
          </a:xfrm>
          <a:prstGeom prst="rect">
            <a:avLst/>
          </a:prstGeom>
          <a:noFill/>
        </p:spPr>
        <p:txBody>
          <a:bodyPr wrap="none" rtlCol="0">
            <a:spAutoFit/>
          </a:bodyPr>
          <a:lstStyle/>
          <a:p>
            <a:r>
              <a:rPr lang="es-UY" dirty="0"/>
              <a:t>Masa acoplada a la cuerda</a:t>
            </a:r>
          </a:p>
        </p:txBody>
      </p:sp>
    </p:spTree>
    <p:extLst>
      <p:ext uri="{BB962C8B-B14F-4D97-AF65-F5344CB8AC3E}">
        <p14:creationId xmlns:p14="http://schemas.microsoft.com/office/powerpoint/2010/main" val="156282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P spid="21"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CuadroTexto 3"/>
              <p:cNvSpPr txBox="1"/>
              <p:nvPr/>
            </p:nvSpPr>
            <p:spPr>
              <a:xfrm>
                <a:off x="0" y="181717"/>
                <a:ext cx="12192000" cy="369332"/>
              </a:xfrm>
              <a:prstGeom prst="rect">
                <a:avLst/>
              </a:prstGeom>
              <a:noFill/>
            </p:spPr>
            <p:txBody>
              <a:bodyPr wrap="square" rtlCol="0">
                <a:spAutoFit/>
              </a:bodyPr>
              <a:lstStyle/>
              <a:p>
                <a:r>
                  <a:rPr lang="es-UY" dirty="0"/>
                  <a:t>Para ondas armónicas, podemos brindar la condición de un extremo a través de la impedancia mecánica </a:t>
                </a:r>
                <a14:m>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oMath>
                </a14:m>
                <a:endParaRPr lang="es-UY" dirty="0"/>
              </a:p>
            </p:txBody>
          </p:sp>
        </mc:Choice>
        <mc:Fallback xmlns="">
          <p:sp>
            <p:nvSpPr>
              <p:cNvPr id="4" name="CuadroTexto 3"/>
              <p:cNvSpPr txBox="1">
                <a:spLocks noRot="1" noChangeAspect="1" noMove="1" noResize="1" noEditPoints="1" noAdjustHandles="1" noChangeArrowheads="1" noChangeShapeType="1" noTextEdit="1"/>
              </p:cNvSpPr>
              <p:nvPr/>
            </p:nvSpPr>
            <p:spPr>
              <a:xfrm>
                <a:off x="0" y="181717"/>
                <a:ext cx="12192000" cy="369332"/>
              </a:xfrm>
              <a:prstGeom prst="rect">
                <a:avLst/>
              </a:prstGeom>
              <a:blipFill rotWithShape="0">
                <a:blip r:embed="rId2"/>
                <a:stretch>
                  <a:fillRect l="-400" t="-10000" b="-26667"/>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5" name="CuadroTexto 4"/>
              <p:cNvSpPr txBox="1"/>
              <p:nvPr/>
            </p:nvSpPr>
            <p:spPr>
              <a:xfrm>
                <a:off x="417011" y="607640"/>
                <a:ext cx="3341107" cy="51866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𝐹</m:t>
                          </m:r>
                        </m:num>
                        <m:den>
                          <m:r>
                            <a:rPr lang="es-UY" b="0" i="1" smtClean="0">
                              <a:latin typeface="Cambria Math" panose="02040503050406030204" pitchFamily="18" charset="0"/>
                            </a:rPr>
                            <m:t>𝑣</m:t>
                          </m:r>
                        </m:den>
                      </m:f>
                      <m:r>
                        <a:rPr lang="es-UY" b="0" i="1" smtClean="0">
                          <a:latin typeface="Cambria Math" panose="02040503050406030204" pitchFamily="18" charset="0"/>
                        </a:rPr>
                        <m:t>=</m:t>
                      </m:r>
                      <m:d>
                        <m:dPr>
                          <m:begChr m:val="{"/>
                          <m:endChr m:val="}"/>
                          <m:ctrlPr>
                            <a:rPr lang="es-UY" i="1">
                              <a:latin typeface="Cambria Math" panose="02040503050406030204" pitchFamily="18" charset="0"/>
                            </a:rPr>
                          </m:ctrlPr>
                        </m:dPr>
                        <m:e>
                          <m:r>
                            <a:rPr lang="es-UY" i="1" smtClean="0">
                              <a:latin typeface="Cambria Math" panose="02040503050406030204" pitchFamily="18" charset="0"/>
                              <a:ea typeface="Cambria Math" panose="02040503050406030204" pitchFamily="18" charset="0"/>
                            </a:rPr>
                            <m:t>±</m:t>
                          </m:r>
                          <m:d>
                            <m:dPr>
                              <m:begChr m:val="|"/>
                              <m:endChr m:val="|"/>
                              <m:ctrlPr>
                                <a:rPr lang="es-UY" i="1">
                                  <a:latin typeface="Cambria Math" panose="02040503050406030204" pitchFamily="18" charset="0"/>
                                </a:rPr>
                              </m:ctrlPr>
                            </m:dPr>
                            <m:e>
                              <m:acc>
                                <m:accPr>
                                  <m:chr m:val="⃗"/>
                                  <m:ctrlPr>
                                    <a:rPr lang="es-UY" i="1">
                                      <a:latin typeface="Cambria Math" panose="02040503050406030204" pitchFamily="18" charset="0"/>
                                    </a:rPr>
                                  </m:ctrlPr>
                                </m:accPr>
                                <m:e>
                                  <m:r>
                                    <a:rPr lang="es-UY" i="1">
                                      <a:latin typeface="Cambria Math" panose="02040503050406030204" pitchFamily="18" charset="0"/>
                                    </a:rPr>
                                    <m:t>𝑇</m:t>
                                  </m:r>
                                </m:e>
                              </m:acc>
                            </m:e>
                          </m:d>
                          <m:f>
                            <m:fPr>
                              <m:type m:val="lin"/>
                              <m:ctrlPr>
                                <a:rPr lang="es-UY" i="1">
                                  <a:latin typeface="Cambria Math" panose="02040503050406030204" pitchFamily="18" charset="0"/>
                                </a:rPr>
                              </m:ctrlPr>
                            </m:fPr>
                            <m:num>
                              <m:r>
                                <a:rPr lang="es-UY" i="1">
                                  <a:latin typeface="Cambria Math" panose="02040503050406030204" pitchFamily="18" charset="0"/>
                                </a:rPr>
                                <m:t>𝜕</m:t>
                              </m:r>
                              <m:r>
                                <a:rPr lang="es-UY" i="1">
                                  <a:latin typeface="Cambria Math" panose="02040503050406030204" pitchFamily="18" charset="0"/>
                                </a:rPr>
                                <m:t>𝑦</m:t>
                              </m:r>
                            </m:num>
                            <m:den>
                              <m:r>
                                <a:rPr lang="es-UY" i="1">
                                  <a:latin typeface="Cambria Math" panose="02040503050406030204" pitchFamily="18" charset="0"/>
                                </a:rPr>
                                <m:t>𝜕</m:t>
                              </m:r>
                              <m:r>
                                <a:rPr lang="es-UY" i="1">
                                  <a:latin typeface="Cambria Math" panose="02040503050406030204" pitchFamily="18" charset="0"/>
                                </a:rPr>
                                <m:t>𝑥</m:t>
                              </m:r>
                            </m:den>
                          </m:f>
                        </m:e>
                      </m:d>
                      <m:r>
                        <a:rPr lang="es-UY" b="0" i="1" smtClean="0">
                          <a:latin typeface="Cambria Math" panose="02040503050406030204" pitchFamily="18" charset="0"/>
                        </a:rPr>
                        <m:t>/{</m:t>
                      </m:r>
                      <m:f>
                        <m:fPr>
                          <m:type m:val="lin"/>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r>
                            <a:rPr lang="es-UY" b="0" i="1" smtClean="0">
                              <a:latin typeface="Cambria Math" panose="02040503050406030204" pitchFamily="18" charset="0"/>
                            </a:rPr>
                            <m:t>}</m:t>
                          </m:r>
                        </m:den>
                      </m:f>
                    </m:oMath>
                  </m:oMathPara>
                </a14:m>
                <a:endParaRPr lang="es-UY" b="0" dirty="0"/>
              </a:p>
            </p:txBody>
          </p:sp>
        </mc:Choice>
        <mc:Fallback xmlns="">
          <p:sp>
            <p:nvSpPr>
              <p:cNvPr id="5" name="CuadroTexto 4"/>
              <p:cNvSpPr txBox="1">
                <a:spLocks noRot="1" noChangeAspect="1" noMove="1" noResize="1" noEditPoints="1" noAdjustHandles="1" noChangeArrowheads="1" noChangeShapeType="1" noTextEdit="1"/>
              </p:cNvSpPr>
              <p:nvPr/>
            </p:nvSpPr>
            <p:spPr>
              <a:xfrm>
                <a:off x="417011" y="607640"/>
                <a:ext cx="3341107" cy="518668"/>
              </a:xfrm>
              <a:prstGeom prst="rect">
                <a:avLst/>
              </a:prstGeom>
              <a:blipFill>
                <a:blip r:embed="rId3"/>
                <a:stretch>
                  <a:fillRect/>
                </a:stretch>
              </a:blipFill>
            </p:spPr>
            <p:txBody>
              <a:bodyPr/>
              <a:lstStyle/>
              <a:p>
                <a:r>
                  <a:rPr lang="es-UY">
                    <a:noFill/>
                  </a:rPr>
                  <a:t> </a:t>
                </a:r>
              </a:p>
            </p:txBody>
          </p:sp>
        </mc:Fallback>
      </mc:AlternateContent>
      <p:sp>
        <p:nvSpPr>
          <p:cNvPr id="6" name="CuadroTexto 5"/>
          <p:cNvSpPr txBox="1"/>
          <p:nvPr/>
        </p:nvSpPr>
        <p:spPr>
          <a:xfrm>
            <a:off x="377371" y="1302242"/>
            <a:ext cx="1233799" cy="369332"/>
          </a:xfrm>
          <a:prstGeom prst="rect">
            <a:avLst/>
          </a:prstGeom>
          <a:noFill/>
        </p:spPr>
        <p:txBody>
          <a:bodyPr wrap="none" rtlCol="0">
            <a:spAutoFit/>
          </a:bodyPr>
          <a:lstStyle/>
          <a:p>
            <a:r>
              <a:rPr lang="es-UY" b="1" dirty="0">
                <a:solidFill>
                  <a:srgbClr val="00B0F0"/>
                </a:solidFill>
              </a:rPr>
              <a:t>EJEMPLOS:</a:t>
            </a:r>
          </a:p>
        </p:txBody>
      </p:sp>
      <p:sp>
        <p:nvSpPr>
          <p:cNvPr id="7" name="CuadroTexto 6"/>
          <p:cNvSpPr txBox="1"/>
          <p:nvPr/>
        </p:nvSpPr>
        <p:spPr>
          <a:xfrm>
            <a:off x="406399" y="1810242"/>
            <a:ext cx="1681166" cy="369332"/>
          </a:xfrm>
          <a:prstGeom prst="rect">
            <a:avLst/>
          </a:prstGeom>
          <a:noFill/>
        </p:spPr>
        <p:txBody>
          <a:bodyPr wrap="none" rtlCol="0">
            <a:spAutoFit/>
          </a:bodyPr>
          <a:lstStyle/>
          <a:p>
            <a:r>
              <a:rPr lang="es-UY" dirty="0"/>
              <a:t>1) Extremo fijo: </a:t>
            </a:r>
          </a:p>
        </p:txBody>
      </p:sp>
      <p:sp>
        <p:nvSpPr>
          <p:cNvPr id="8" name="CuadroTexto 7"/>
          <p:cNvSpPr txBox="1"/>
          <p:nvPr/>
        </p:nvSpPr>
        <p:spPr>
          <a:xfrm>
            <a:off x="1901371" y="1820734"/>
            <a:ext cx="6401689" cy="369332"/>
          </a:xfrm>
          <a:prstGeom prst="rect">
            <a:avLst/>
          </a:prstGeom>
          <a:noFill/>
        </p:spPr>
        <p:txBody>
          <a:bodyPr wrap="none" rtlCol="0">
            <a:spAutoFit/>
          </a:bodyPr>
          <a:lstStyle/>
          <a:p>
            <a:r>
              <a:rPr lang="es-UY" dirty="0"/>
              <a:t>En un extremo fijo la velocidad es nula en todo instante de tiempo</a:t>
            </a:r>
          </a:p>
        </p:txBody>
      </p:sp>
      <mc:AlternateContent xmlns:mc="http://schemas.openxmlformats.org/markup-compatibility/2006" xmlns:a14="http://schemas.microsoft.com/office/drawing/2010/main">
        <mc:Choice Requires="a14">
          <p:sp>
            <p:nvSpPr>
              <p:cNvPr id="9" name="CuadroTexto 8"/>
              <p:cNvSpPr txBox="1"/>
              <p:nvPr/>
            </p:nvSpPr>
            <p:spPr>
              <a:xfrm>
                <a:off x="8303060" y="1856408"/>
                <a:ext cx="243457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𝑒𝑥𝑡𝑟𝑒𝑚𝑜</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oMath>
                  </m:oMathPara>
                </a14:m>
                <a:endParaRPr lang="es-UY" dirty="0"/>
              </a:p>
            </p:txBody>
          </p:sp>
        </mc:Choice>
        <mc:Fallback xmlns="">
          <p:sp>
            <p:nvSpPr>
              <p:cNvPr id="9" name="CuadroTexto 8"/>
              <p:cNvSpPr txBox="1">
                <a:spLocks noRot="1" noChangeAspect="1" noMove="1" noResize="1" noEditPoints="1" noAdjustHandles="1" noChangeArrowheads="1" noChangeShapeType="1" noTextEdit="1"/>
              </p:cNvSpPr>
              <p:nvPr/>
            </p:nvSpPr>
            <p:spPr>
              <a:xfrm>
                <a:off x="8303060" y="1856408"/>
                <a:ext cx="2434577" cy="276999"/>
              </a:xfrm>
              <a:prstGeom prst="rect">
                <a:avLst/>
              </a:prstGeom>
              <a:blipFill>
                <a:blip r:embed="rId4"/>
                <a:stretch>
                  <a:fillRect l="-1003" r="-1003" b="-11111"/>
                </a:stretch>
              </a:blipFill>
            </p:spPr>
            <p:txBody>
              <a:bodyPr/>
              <a:lstStyle/>
              <a:p>
                <a:r>
                  <a:rPr lang="es-UY">
                    <a:noFill/>
                  </a:rPr>
                  <a:t> </a:t>
                </a:r>
              </a:p>
            </p:txBody>
          </p:sp>
        </mc:Fallback>
      </mc:AlternateContent>
      <p:sp>
        <p:nvSpPr>
          <p:cNvPr id="13" name="CuadroTexto 12"/>
          <p:cNvSpPr txBox="1"/>
          <p:nvPr/>
        </p:nvSpPr>
        <p:spPr>
          <a:xfrm>
            <a:off x="406399" y="2404596"/>
            <a:ext cx="1801583" cy="369332"/>
          </a:xfrm>
          <a:prstGeom prst="rect">
            <a:avLst/>
          </a:prstGeom>
          <a:noFill/>
        </p:spPr>
        <p:txBody>
          <a:bodyPr wrap="none" rtlCol="0">
            <a:spAutoFit/>
          </a:bodyPr>
          <a:lstStyle/>
          <a:p>
            <a:r>
              <a:rPr lang="es-UY" dirty="0"/>
              <a:t>2) Extremo libre: </a:t>
            </a:r>
          </a:p>
        </p:txBody>
      </p:sp>
      <p:sp>
        <p:nvSpPr>
          <p:cNvPr id="14" name="CuadroTexto 13"/>
          <p:cNvSpPr txBox="1"/>
          <p:nvPr/>
        </p:nvSpPr>
        <p:spPr>
          <a:xfrm>
            <a:off x="2087565" y="2394104"/>
            <a:ext cx="6211124" cy="369332"/>
          </a:xfrm>
          <a:prstGeom prst="rect">
            <a:avLst/>
          </a:prstGeom>
          <a:noFill/>
        </p:spPr>
        <p:txBody>
          <a:bodyPr wrap="none" rtlCol="0">
            <a:spAutoFit/>
          </a:bodyPr>
          <a:lstStyle/>
          <a:p>
            <a:r>
              <a:rPr lang="es-UY" dirty="0"/>
              <a:t>En un extremo libre la fuerza es nula en todo instante de tiempo</a:t>
            </a:r>
          </a:p>
        </p:txBody>
      </p:sp>
      <mc:AlternateContent xmlns:mc="http://schemas.openxmlformats.org/markup-compatibility/2006" xmlns:a14="http://schemas.microsoft.com/office/drawing/2010/main">
        <mc:Choice Requires="a14">
          <p:sp>
            <p:nvSpPr>
              <p:cNvPr id="15" name="CuadroTexto 14"/>
              <p:cNvSpPr txBox="1"/>
              <p:nvPr/>
            </p:nvSpPr>
            <p:spPr>
              <a:xfrm>
                <a:off x="8303059" y="2440270"/>
                <a:ext cx="236725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𝑒𝑥𝑡𝑟𝑒𝑚𝑜</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=0</m:t>
                      </m:r>
                    </m:oMath>
                  </m:oMathPara>
                </a14:m>
                <a:endParaRPr lang="es-UY" dirty="0"/>
              </a:p>
            </p:txBody>
          </p:sp>
        </mc:Choice>
        <mc:Fallback xmlns="">
          <p:sp>
            <p:nvSpPr>
              <p:cNvPr id="15" name="CuadroTexto 14"/>
              <p:cNvSpPr txBox="1">
                <a:spLocks noRot="1" noChangeAspect="1" noMove="1" noResize="1" noEditPoints="1" noAdjustHandles="1" noChangeArrowheads="1" noChangeShapeType="1" noTextEdit="1"/>
              </p:cNvSpPr>
              <p:nvPr/>
            </p:nvSpPr>
            <p:spPr>
              <a:xfrm>
                <a:off x="8303059" y="2440270"/>
                <a:ext cx="2367251" cy="276999"/>
              </a:xfrm>
              <a:prstGeom prst="rect">
                <a:avLst/>
              </a:prstGeom>
              <a:blipFill>
                <a:blip r:embed="rId5"/>
                <a:stretch>
                  <a:fillRect l="-1031" r="-2062" b="-10870"/>
                </a:stretch>
              </a:blipFill>
            </p:spPr>
            <p:txBody>
              <a:bodyPr/>
              <a:lstStyle/>
              <a:p>
                <a:r>
                  <a:rPr lang="es-UY">
                    <a:noFill/>
                  </a:rPr>
                  <a:t> </a:t>
                </a:r>
              </a:p>
            </p:txBody>
          </p:sp>
        </mc:Fallback>
      </mc:AlternateContent>
      <p:sp>
        <p:nvSpPr>
          <p:cNvPr id="16" name="CuadroTexto 15"/>
          <p:cNvSpPr txBox="1"/>
          <p:nvPr/>
        </p:nvSpPr>
        <p:spPr>
          <a:xfrm>
            <a:off x="377371" y="3097754"/>
            <a:ext cx="3168111" cy="369332"/>
          </a:xfrm>
          <a:prstGeom prst="rect">
            <a:avLst/>
          </a:prstGeom>
          <a:noFill/>
        </p:spPr>
        <p:txBody>
          <a:bodyPr wrap="none" rtlCol="0">
            <a:spAutoFit/>
          </a:bodyPr>
          <a:lstStyle/>
          <a:p>
            <a:r>
              <a:rPr lang="es-UY" dirty="0"/>
              <a:t>3) Extremo con masa acoplada: </a:t>
            </a:r>
          </a:p>
        </p:txBody>
      </p:sp>
      <p:grpSp>
        <p:nvGrpSpPr>
          <p:cNvPr id="74" name="Grupo 73"/>
          <p:cNvGrpSpPr/>
          <p:nvPr/>
        </p:nvGrpSpPr>
        <p:grpSpPr>
          <a:xfrm>
            <a:off x="567656" y="3687121"/>
            <a:ext cx="3564019" cy="1985730"/>
            <a:chOff x="3970613" y="3641748"/>
            <a:chExt cx="3564019" cy="1985730"/>
          </a:xfrm>
        </p:grpSpPr>
        <p:cxnSp>
          <p:nvCxnSpPr>
            <p:cNvPr id="19" name="Conector recto de flecha 18"/>
            <p:cNvCxnSpPr/>
            <p:nvPr/>
          </p:nvCxnSpPr>
          <p:spPr>
            <a:xfrm>
              <a:off x="3970613" y="5235573"/>
              <a:ext cx="312057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 name="CuadroTexto 19"/>
                <p:cNvSpPr txBox="1"/>
                <p:nvPr/>
              </p:nvSpPr>
              <p:spPr>
                <a:xfrm>
                  <a:off x="6907864" y="5235573"/>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6907864" y="5235573"/>
                  <a:ext cx="183320" cy="276999"/>
                </a:xfrm>
                <a:prstGeom prst="rect">
                  <a:avLst/>
                </a:prstGeom>
                <a:blipFill rotWithShape="0">
                  <a:blip r:embed="rId6"/>
                  <a:stretch>
                    <a:fillRect l="-20000" r="-13333"/>
                  </a:stretch>
                </a:blipFill>
              </p:spPr>
              <p:txBody>
                <a:bodyPr/>
                <a:lstStyle/>
                <a:p>
                  <a:r>
                    <a:rPr lang="es-UY">
                      <a:noFill/>
                    </a:rPr>
                    <a:t> </a:t>
                  </a:r>
                </a:p>
              </p:txBody>
            </p:sp>
          </mc:Fallback>
        </mc:AlternateContent>
        <p:cxnSp>
          <p:nvCxnSpPr>
            <p:cNvPr id="21" name="Conector recto 20"/>
            <p:cNvCxnSpPr/>
            <p:nvPr/>
          </p:nvCxnSpPr>
          <p:spPr>
            <a:xfrm flipH="1">
              <a:off x="4464100" y="511141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2" name="CuadroTexto 21"/>
                <p:cNvSpPr txBox="1"/>
                <p:nvPr/>
              </p:nvSpPr>
              <p:spPr>
                <a:xfrm>
                  <a:off x="4150154" y="5350479"/>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4150154" y="5350479"/>
                  <a:ext cx="612925" cy="276999"/>
                </a:xfrm>
                <a:prstGeom prst="rect">
                  <a:avLst/>
                </a:prstGeom>
                <a:blipFill rotWithShape="0">
                  <a:blip r:embed="rId7"/>
                  <a:stretch>
                    <a:fillRect l="-5000" r="-9000" b="-6667"/>
                  </a:stretch>
                </a:blipFill>
              </p:spPr>
              <p:txBody>
                <a:bodyPr/>
                <a:lstStyle/>
                <a:p>
                  <a:r>
                    <a:rPr lang="es-UY">
                      <a:noFill/>
                    </a:rPr>
                    <a:t> </a:t>
                  </a:r>
                </a:p>
              </p:txBody>
            </p:sp>
          </mc:Fallback>
        </mc:AlternateContent>
        <p:sp>
          <p:nvSpPr>
            <p:cNvPr id="23" name="Forma libre 22"/>
            <p:cNvSpPr/>
            <p:nvPr/>
          </p:nvSpPr>
          <p:spPr>
            <a:xfrm>
              <a:off x="4622990" y="3929970"/>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sp>
          <p:nvSpPr>
            <p:cNvPr id="72" name="Rectángulo 71"/>
            <p:cNvSpPr/>
            <p:nvPr/>
          </p:nvSpPr>
          <p:spPr>
            <a:xfrm>
              <a:off x="4208210" y="3944484"/>
              <a:ext cx="450875" cy="401161"/>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73" name="CuadroTexto 72"/>
                <p:cNvSpPr txBox="1"/>
                <p:nvPr/>
              </p:nvSpPr>
              <p:spPr>
                <a:xfrm>
                  <a:off x="4336244" y="3641748"/>
                  <a:ext cx="2557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𝑀</m:t>
                        </m:r>
                      </m:oMath>
                    </m:oMathPara>
                  </a14:m>
                  <a:endParaRPr lang="es-UY" dirty="0"/>
                </a:p>
              </p:txBody>
            </p:sp>
          </mc:Choice>
          <mc:Fallback xmlns="">
            <p:sp>
              <p:nvSpPr>
                <p:cNvPr id="73" name="CuadroTexto 72"/>
                <p:cNvSpPr txBox="1">
                  <a:spLocks noRot="1" noChangeAspect="1" noMove="1" noResize="1" noEditPoints="1" noAdjustHandles="1" noChangeArrowheads="1" noChangeShapeType="1" noTextEdit="1"/>
                </p:cNvSpPr>
                <p:nvPr/>
              </p:nvSpPr>
              <p:spPr>
                <a:xfrm>
                  <a:off x="4336244" y="3641748"/>
                  <a:ext cx="255711" cy="276999"/>
                </a:xfrm>
                <a:prstGeom prst="rect">
                  <a:avLst/>
                </a:prstGeom>
                <a:blipFill rotWithShape="0">
                  <a:blip r:embed="rId8"/>
                  <a:stretch>
                    <a:fillRect l="-21429" r="-19048" b="-6522"/>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5" name="CuadroTexto 24">
                <a:extLst>
                  <a:ext uri="{FF2B5EF4-FFF2-40B4-BE49-F238E27FC236}">
                    <a16:creationId xmlns:a16="http://schemas.microsoft.com/office/drawing/2014/main" id="{627F1E96-52F4-4F26-9F46-12B54DF44717}"/>
                  </a:ext>
                </a:extLst>
              </p:cNvPr>
              <p:cNvSpPr txBox="1"/>
              <p:nvPr/>
            </p:nvSpPr>
            <p:spPr>
              <a:xfrm>
                <a:off x="4846476" y="3294160"/>
                <a:ext cx="5569410" cy="10554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Sub>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d>
                            <m:dPr>
                              <m:begChr m:val="["/>
                              <m:endChr m:val="]"/>
                              <m:ctrlPr>
                                <a:rPr lang="es-UY" b="0" i="1" smtClean="0">
                                  <a:latin typeface="Cambria Math" panose="02040503050406030204" pitchFamily="18" charset="0"/>
                                  <a:ea typeface="Cambria Math" panose="02040503050406030204" pitchFamily="18" charset="0"/>
                                </a:rPr>
                              </m:ctrlPr>
                            </m:dPr>
                            <m:e>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𝑥</m:t>
                                  </m:r>
                                </m:den>
                              </m:f>
                            </m:e>
                          </m:d>
                        </m:num>
                        <m:den>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𝑡</m:t>
                                  </m:r>
                                </m:den>
                              </m:f>
                            </m:e>
                          </m:d>
                        </m:den>
                      </m:f>
                      <m:r>
                        <a:rPr lang="es-UY" b="0" i="1" smtClean="0">
                          <a:latin typeface="Cambria Math" panose="02040503050406030204" pitchFamily="18" charset="0"/>
                        </a:rPr>
                        <m:t>=</m:t>
                      </m:r>
                      <m:sSup>
                        <m:sSupPr>
                          <m:ctrlPr>
                            <a:rPr lang="es-UY" i="1">
                              <a:latin typeface="Cambria Math" panose="02040503050406030204" pitchFamily="18" charset="0"/>
                            </a:rPr>
                          </m:ctrlPr>
                        </m:sSupPr>
                        <m:e>
                          <m:r>
                            <a:rPr lang="es-UY" b="0" i="1" smtClean="0">
                              <a:latin typeface="Cambria Math" panose="02040503050406030204" pitchFamily="18" charset="0"/>
                            </a:rPr>
                            <m:t>−</m:t>
                          </m:r>
                          <m:r>
                            <a:rPr lang="es-UY" i="1">
                              <a:latin typeface="Cambria Math" panose="02040503050406030204" pitchFamily="18" charset="0"/>
                            </a:rPr>
                            <m:t>𝜔</m:t>
                          </m:r>
                        </m:e>
                        <m:sup>
                          <m:r>
                            <a:rPr lang="es-UY" i="1">
                              <a:latin typeface="Cambria Math" panose="02040503050406030204" pitchFamily="18" charset="0"/>
                            </a:rPr>
                            <m:t>2</m:t>
                          </m:r>
                        </m:sup>
                      </m:sSup>
                      <m:r>
                        <a:rPr lang="es-UY" i="1">
                          <a:latin typeface="Cambria Math" panose="02040503050406030204" pitchFamily="18" charset="0"/>
                        </a:rPr>
                        <m:t>𝑀</m:t>
                      </m:r>
                      <m:f>
                        <m:fPr>
                          <m:ctrlPr>
                            <a:rPr lang="es-UY" b="0" i="1" smtClean="0">
                              <a:latin typeface="Cambria Math" panose="02040503050406030204" pitchFamily="18" charset="0"/>
                            </a:rPr>
                          </m:ctrlPr>
                        </m:fPr>
                        <m:num>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𝑡</m:t>
                              </m:r>
                            </m:sup>
                          </m:sSup>
                        </m:num>
                        <m:den>
                          <m:r>
                            <a:rPr lang="es-UY" b="0" i="1" smtClean="0">
                              <a:latin typeface="Cambria Math" panose="02040503050406030204" pitchFamily="18" charset="0"/>
                            </a:rPr>
                            <m:t>𝑖</m:t>
                          </m:r>
                          <m:r>
                            <a:rPr lang="es-UY" b="0" i="1" smtClean="0">
                              <a:latin typeface="Cambria Math" panose="02040503050406030204" pitchFamily="18" charset="0"/>
                            </a:rPr>
                            <m:t>𝜔</m:t>
                          </m:r>
                          <m:d>
                            <m:dPr>
                              <m:begChr m:val="["/>
                              <m:endChr m:val="]"/>
                              <m:ctrlPr>
                                <a:rPr lang="es-UY" b="0" i="1" smtClean="0">
                                  <a:latin typeface="Cambria Math" panose="02040503050406030204" pitchFamily="18" charset="0"/>
                                </a:rPr>
                              </m:ctrlPr>
                            </m:dPr>
                            <m:e>
                              <m:r>
                                <a:rPr lang="es-UY" b="0" i="1" smtClean="0">
                                  <a:latin typeface="Cambria Math" panose="02040503050406030204" pitchFamily="18" charset="0"/>
                                </a:rPr>
                                <m:t>𝐴</m:t>
                              </m:r>
                              <m:r>
                                <a:rPr lang="es-UY" b="0" i="1" smtClean="0">
                                  <a:latin typeface="Cambria Math" panose="02040503050406030204" pitchFamily="18" charset="0"/>
                                </a:rPr>
                                <m:t>+</m:t>
                              </m:r>
                              <m:r>
                                <a:rPr lang="es-UY" b="0" i="1" smtClean="0">
                                  <a:latin typeface="Cambria Math" panose="02040503050406030204" pitchFamily="18" charset="0"/>
                                </a:rPr>
                                <m:t>𝐵</m:t>
                              </m:r>
                            </m:e>
                          </m:d>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𝑡</m:t>
                              </m:r>
                            </m:sup>
                          </m:sSup>
                        </m:den>
                      </m:f>
                      <m:r>
                        <a:rPr lang="es-UY" b="0" i="1" smtClean="0">
                          <a:latin typeface="Cambria Math" panose="02040503050406030204" pitchFamily="18" charset="0"/>
                        </a:rPr>
                        <m:t>=</m:t>
                      </m:r>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𝑀</m:t>
                      </m:r>
                    </m:oMath>
                  </m:oMathPara>
                </a14:m>
                <a:endParaRPr lang="es-UY" dirty="0"/>
              </a:p>
            </p:txBody>
          </p:sp>
        </mc:Choice>
        <mc:Fallback xmlns="">
          <p:sp>
            <p:nvSpPr>
              <p:cNvPr id="25" name="CuadroTexto 24">
                <a:extLst>
                  <a:ext uri="{FF2B5EF4-FFF2-40B4-BE49-F238E27FC236}">
                    <a16:creationId xmlns:a16="http://schemas.microsoft.com/office/drawing/2014/main" id="{627F1E96-52F4-4F26-9F46-12B54DF44717}"/>
                  </a:ext>
                </a:extLst>
              </p:cNvPr>
              <p:cNvSpPr txBox="1">
                <a:spLocks noRot="1" noChangeAspect="1" noMove="1" noResize="1" noEditPoints="1" noAdjustHandles="1" noChangeArrowheads="1" noChangeShapeType="1" noTextEdit="1"/>
              </p:cNvSpPr>
              <p:nvPr/>
            </p:nvSpPr>
            <p:spPr>
              <a:xfrm>
                <a:off x="4846476" y="3294160"/>
                <a:ext cx="5569410" cy="1055482"/>
              </a:xfrm>
              <a:prstGeom prst="rect">
                <a:avLst/>
              </a:prstGeom>
              <a:blipFill>
                <a:blip r:embed="rId9"/>
                <a:stretch>
                  <a:fillRect/>
                </a:stretch>
              </a:blipFill>
            </p:spPr>
            <p:txBody>
              <a:bodyPr/>
              <a:lstStyle/>
              <a:p>
                <a:r>
                  <a:rPr lang="es-UY">
                    <a:noFill/>
                  </a:rPr>
                  <a:t> </a:t>
                </a:r>
              </a:p>
            </p:txBody>
          </p:sp>
        </mc:Fallback>
      </mc:AlternateContent>
      <p:sp>
        <p:nvSpPr>
          <p:cNvPr id="26" name="CuadroTexto 25">
            <a:extLst>
              <a:ext uri="{FF2B5EF4-FFF2-40B4-BE49-F238E27FC236}">
                <a16:creationId xmlns:a16="http://schemas.microsoft.com/office/drawing/2014/main" id="{19D8165A-2F31-4907-9B70-16F7976680C9}"/>
              </a:ext>
            </a:extLst>
          </p:cNvPr>
          <p:cNvSpPr txBox="1"/>
          <p:nvPr/>
        </p:nvSpPr>
        <p:spPr>
          <a:xfrm>
            <a:off x="6501571" y="4737065"/>
            <a:ext cx="2985113" cy="369332"/>
          </a:xfrm>
          <a:prstGeom prst="rect">
            <a:avLst/>
          </a:prstGeom>
          <a:noFill/>
        </p:spPr>
        <p:txBody>
          <a:bodyPr wrap="none" rtlCol="0">
            <a:spAutoFit/>
          </a:bodyPr>
          <a:lstStyle/>
          <a:p>
            <a:r>
              <a:rPr lang="es-UY" dirty="0"/>
              <a:t>¿Qué significa este resultado?</a:t>
            </a:r>
          </a:p>
        </p:txBody>
      </p:sp>
      <p:sp>
        <p:nvSpPr>
          <p:cNvPr id="28" name="CuadroTexto 27">
            <a:extLst>
              <a:ext uri="{FF2B5EF4-FFF2-40B4-BE49-F238E27FC236}">
                <a16:creationId xmlns:a16="http://schemas.microsoft.com/office/drawing/2014/main" id="{94EF0EB4-4574-49BF-9B6B-33B53A85E6E8}"/>
              </a:ext>
            </a:extLst>
          </p:cNvPr>
          <p:cNvSpPr txBox="1"/>
          <p:nvPr/>
        </p:nvSpPr>
        <p:spPr>
          <a:xfrm>
            <a:off x="377371" y="5975549"/>
            <a:ext cx="11636589" cy="646331"/>
          </a:xfrm>
          <a:prstGeom prst="rect">
            <a:avLst/>
          </a:prstGeom>
          <a:noFill/>
        </p:spPr>
        <p:txBody>
          <a:bodyPr wrap="square" rtlCol="0">
            <a:spAutoFit/>
          </a:bodyPr>
          <a:lstStyle/>
          <a:p>
            <a:r>
              <a:rPr lang="es-UY" dirty="0"/>
              <a:t>La impedancia es puramente reactiva </a:t>
            </a:r>
            <a:r>
              <a:rPr lang="es-UY" dirty="0">
                <a:sym typeface="Wingdings" panose="05000000000000000000" pitchFamily="2" charset="2"/>
              </a:rPr>
              <a:t> no hay “pérdida” de energía. Parte de la energía de la onda se convierte </a:t>
            </a:r>
            <a:r>
              <a:rPr lang="es-UY">
                <a:sym typeface="Wingdings" panose="05000000000000000000" pitchFamily="2" charset="2"/>
              </a:rPr>
              <a:t>en energía cinética </a:t>
            </a:r>
            <a:r>
              <a:rPr lang="es-UY" dirty="0">
                <a:sym typeface="Wingdings" panose="05000000000000000000" pitchFamily="2" charset="2"/>
              </a:rPr>
              <a:t>de la masa y parte vuelve a la cuerda como una onda reflejada</a:t>
            </a:r>
            <a:endParaRPr lang="es-UY" dirty="0"/>
          </a:p>
        </p:txBody>
      </p:sp>
      <p:grpSp>
        <p:nvGrpSpPr>
          <p:cNvPr id="10" name="Grupo 9"/>
          <p:cNvGrpSpPr/>
          <p:nvPr/>
        </p:nvGrpSpPr>
        <p:grpSpPr>
          <a:xfrm>
            <a:off x="4333037" y="625949"/>
            <a:ext cx="5529285" cy="732765"/>
            <a:chOff x="4333037" y="625949"/>
            <a:chExt cx="5529285" cy="732765"/>
          </a:xfrm>
        </p:grpSpPr>
        <mc:AlternateContent xmlns:mc="http://schemas.openxmlformats.org/markup-compatibility/2006" xmlns:a14="http://schemas.microsoft.com/office/drawing/2010/main">
          <mc:Choice Requires="a14">
            <p:sp>
              <p:nvSpPr>
                <p:cNvPr id="2" name="CuadroTexto 1">
                  <a:extLst>
                    <a:ext uri="{FF2B5EF4-FFF2-40B4-BE49-F238E27FC236}">
                      <a16:creationId xmlns:a16="http://schemas.microsoft.com/office/drawing/2014/main" id="{0AD9A30C-2C3C-4A09-A231-19B5FEAF3ACB}"/>
                    </a:ext>
                  </a:extLst>
                </p:cNvPr>
                <p:cNvSpPr txBox="1"/>
                <p:nvPr/>
              </p:nvSpPr>
              <p:spPr>
                <a:xfrm>
                  <a:off x="8298689" y="625949"/>
                  <a:ext cx="1563633" cy="7327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𝑍</m:t>
                                </m:r>
                              </m:e>
                              <m:sub>
                                <m:r>
                                  <a:rPr lang="es-UY" b="0" i="1" smtClean="0">
                                    <a:latin typeface="Cambria Math" panose="02040503050406030204" pitchFamily="18" charset="0"/>
                                  </a:rPr>
                                  <m:t>𝑚</m:t>
                                </m:r>
                              </m:sub>
                            </m:sSub>
                          </m:num>
                          <m:den>
                            <m:r>
                              <a:rPr lang="es-UY" b="0" i="1" smtClean="0">
                                <a:latin typeface="Cambria Math" panose="02040503050406030204" pitchFamily="18" charset="0"/>
                                <a:ea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den>
                        </m:f>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num>
                          <m:den>
                            <m:r>
                              <a:rPr lang="es-UY" b="0" i="1" smtClean="0">
                                <a:latin typeface="Cambria Math" panose="02040503050406030204" pitchFamily="18" charset="0"/>
                              </a:rPr>
                              <m:t>𝜕</m:t>
                            </m:r>
                            <m:r>
                              <a:rPr lang="es-UY" b="0" i="1" smtClean="0">
                                <a:latin typeface="Cambria Math" panose="02040503050406030204" pitchFamily="18" charset="0"/>
                              </a:rPr>
                              <m:t>𝑡</m:t>
                            </m:r>
                          </m:den>
                        </m:f>
                      </m:oMath>
                    </m:oMathPara>
                  </a14:m>
                  <a:endParaRPr lang="es-UY" dirty="0"/>
                </a:p>
              </p:txBody>
            </p:sp>
          </mc:Choice>
          <mc:Fallback xmlns="">
            <p:sp>
              <p:nvSpPr>
                <p:cNvPr id="2" name="CuadroTexto 1">
                  <a:extLst>
                    <a:ext uri="{FF2B5EF4-FFF2-40B4-BE49-F238E27FC236}">
                      <a16:creationId xmlns:a16="http://schemas.microsoft.com/office/drawing/2014/main" id="{0AD9A30C-2C3C-4A09-A231-19B5FEAF3ACB}"/>
                    </a:ext>
                  </a:extLst>
                </p:cNvPr>
                <p:cNvSpPr txBox="1">
                  <a:spLocks noRot="1" noChangeAspect="1" noMove="1" noResize="1" noEditPoints="1" noAdjustHandles="1" noChangeArrowheads="1" noChangeShapeType="1" noTextEdit="1"/>
                </p:cNvSpPr>
                <p:nvPr/>
              </p:nvSpPr>
              <p:spPr>
                <a:xfrm>
                  <a:off x="8298689" y="625949"/>
                  <a:ext cx="1563633" cy="732765"/>
                </a:xfrm>
                <a:prstGeom prst="rect">
                  <a:avLst/>
                </a:prstGeom>
                <a:blipFill>
                  <a:blip r:embed="rId10"/>
                  <a:stretch>
                    <a:fillRect/>
                  </a:stretch>
                </a:blipFill>
              </p:spPr>
              <p:txBody>
                <a:bodyPr/>
                <a:lstStyle/>
                <a:p>
                  <a:r>
                    <a:rPr lang="es-UY">
                      <a:noFill/>
                    </a:rPr>
                    <a:t> </a:t>
                  </a:r>
                </a:p>
              </p:txBody>
            </p:sp>
          </mc:Fallback>
        </mc:AlternateContent>
        <p:sp>
          <p:nvSpPr>
            <p:cNvPr id="3" name="CuadroTexto 2">
              <a:extLst>
                <a:ext uri="{FF2B5EF4-FFF2-40B4-BE49-F238E27FC236}">
                  <a16:creationId xmlns:a16="http://schemas.microsoft.com/office/drawing/2014/main" id="{4B6010C6-C414-4397-AEA6-DBD9A1C78C54}"/>
                </a:ext>
              </a:extLst>
            </p:cNvPr>
            <p:cNvSpPr txBox="1"/>
            <p:nvPr/>
          </p:nvSpPr>
          <p:spPr>
            <a:xfrm>
              <a:off x="4333037" y="703778"/>
              <a:ext cx="3931846" cy="369332"/>
            </a:xfrm>
            <a:prstGeom prst="rect">
              <a:avLst/>
            </a:prstGeom>
            <a:noFill/>
          </p:spPr>
          <p:txBody>
            <a:bodyPr wrap="none" rtlCol="0">
              <a:spAutoFit/>
            </a:bodyPr>
            <a:lstStyle/>
            <a:p>
              <a:r>
                <a:rPr lang="es-UY" dirty="0"/>
                <a:t>La condición de borde se expresa como:</a:t>
              </a:r>
            </a:p>
          </p:txBody>
        </p:sp>
      </p:grpSp>
    </p:spTree>
    <p:extLst>
      <p:ext uri="{BB962C8B-B14F-4D97-AF65-F5344CB8AC3E}">
        <p14:creationId xmlns:p14="http://schemas.microsoft.com/office/powerpoint/2010/main" val="1123621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7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3" grpId="0"/>
      <p:bldP spid="14" grpId="0"/>
      <p:bldP spid="15" grpId="0"/>
      <p:bldP spid="16" grpId="0"/>
      <p:bldP spid="25" grpId="0"/>
      <p:bldP spid="26"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ECD1D4F-7C17-4179-A356-AE1066060393}"/>
              </a:ext>
            </a:extLst>
          </p:cNvPr>
          <p:cNvSpPr txBox="1"/>
          <p:nvPr/>
        </p:nvSpPr>
        <p:spPr>
          <a:xfrm>
            <a:off x="485421" y="273918"/>
            <a:ext cx="2567562" cy="369332"/>
          </a:xfrm>
          <a:prstGeom prst="rect">
            <a:avLst/>
          </a:prstGeom>
          <a:noFill/>
        </p:spPr>
        <p:txBody>
          <a:bodyPr wrap="none" rtlCol="0">
            <a:spAutoFit/>
          </a:bodyPr>
          <a:lstStyle/>
          <a:p>
            <a:r>
              <a:rPr lang="es-UY" b="1" dirty="0">
                <a:solidFill>
                  <a:srgbClr val="00B0F0"/>
                </a:solidFill>
              </a:rPr>
              <a:t>VIBRACIONES FORZADAS</a:t>
            </a:r>
          </a:p>
        </p:txBody>
      </p:sp>
      <p:sp>
        <p:nvSpPr>
          <p:cNvPr id="3" name="CuadroTexto 2">
            <a:extLst>
              <a:ext uri="{FF2B5EF4-FFF2-40B4-BE49-F238E27FC236}">
                <a16:creationId xmlns:a16="http://schemas.microsoft.com/office/drawing/2014/main" id="{40C4EB42-B6CF-4403-8A72-A2DEFF620351}"/>
              </a:ext>
            </a:extLst>
          </p:cNvPr>
          <p:cNvSpPr txBox="1"/>
          <p:nvPr/>
        </p:nvSpPr>
        <p:spPr>
          <a:xfrm>
            <a:off x="485421" y="1004711"/>
            <a:ext cx="2317366" cy="369332"/>
          </a:xfrm>
          <a:prstGeom prst="rect">
            <a:avLst/>
          </a:prstGeom>
          <a:noFill/>
        </p:spPr>
        <p:txBody>
          <a:bodyPr wrap="none" rtlCol="0">
            <a:spAutoFit/>
          </a:bodyPr>
          <a:lstStyle/>
          <a:p>
            <a:r>
              <a:rPr lang="es-UY" dirty="0"/>
              <a:t>1) Cuerda </a:t>
            </a:r>
            <a:r>
              <a:rPr lang="es-UY" dirty="0" err="1"/>
              <a:t>semi-infinita</a:t>
            </a:r>
            <a:endParaRPr lang="es-UY" dirty="0"/>
          </a:p>
        </p:txBody>
      </p:sp>
      <p:grpSp>
        <p:nvGrpSpPr>
          <p:cNvPr id="4" name="Grupo 3"/>
          <p:cNvGrpSpPr/>
          <p:nvPr/>
        </p:nvGrpSpPr>
        <p:grpSpPr>
          <a:xfrm>
            <a:off x="316240" y="1735504"/>
            <a:ext cx="3417262" cy="1697508"/>
            <a:chOff x="3654525" y="1381537"/>
            <a:chExt cx="3417262" cy="1697508"/>
          </a:xfrm>
        </p:grpSpPr>
        <p:grpSp>
          <p:nvGrpSpPr>
            <p:cNvPr id="12" name="Grupo 11">
              <a:extLst>
                <a:ext uri="{FF2B5EF4-FFF2-40B4-BE49-F238E27FC236}">
                  <a16:creationId xmlns:a16="http://schemas.microsoft.com/office/drawing/2014/main" id="{8FE67ED4-012F-4EA3-B414-CD46C5C0859D}"/>
                </a:ext>
              </a:extLst>
            </p:cNvPr>
            <p:cNvGrpSpPr/>
            <p:nvPr/>
          </p:nvGrpSpPr>
          <p:grpSpPr>
            <a:xfrm>
              <a:off x="3654525" y="1381537"/>
              <a:ext cx="3417262" cy="1697508"/>
              <a:chOff x="3654525" y="1381537"/>
              <a:chExt cx="3417262" cy="1697508"/>
            </a:xfrm>
          </p:grpSpPr>
          <p:cxnSp>
            <p:nvCxnSpPr>
              <p:cNvPr id="5" name="Conector recto de flecha 4">
                <a:extLst>
                  <a:ext uri="{FF2B5EF4-FFF2-40B4-BE49-F238E27FC236}">
                    <a16:creationId xmlns:a16="http://schemas.microsoft.com/office/drawing/2014/main" id="{91793056-EBA5-4054-8581-94017B08AB97}"/>
                  </a:ext>
                </a:extLst>
              </p:cNvPr>
              <p:cNvCxnSpPr/>
              <p:nvPr/>
            </p:nvCxnSpPr>
            <p:spPr>
              <a:xfrm>
                <a:off x="3654525" y="2687140"/>
                <a:ext cx="3120571"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6" name="CuadroTexto 5">
                    <a:extLst>
                      <a:ext uri="{FF2B5EF4-FFF2-40B4-BE49-F238E27FC236}">
                        <a16:creationId xmlns:a16="http://schemas.microsoft.com/office/drawing/2014/main" id="{16883940-10F0-47F7-A9E7-9429EC0E5BA3}"/>
                      </a:ext>
                    </a:extLst>
                  </p:cNvPr>
                  <p:cNvSpPr txBox="1"/>
                  <p:nvPr/>
                </p:nvSpPr>
                <p:spPr>
                  <a:xfrm>
                    <a:off x="6591776" y="2687140"/>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6" name="CuadroTexto 5">
                    <a:extLst>
                      <a:ext uri="{FF2B5EF4-FFF2-40B4-BE49-F238E27FC236}">
                        <a16:creationId xmlns:a16="http://schemas.microsoft.com/office/drawing/2014/main" id="{16883940-10F0-47F7-A9E7-9429EC0E5BA3}"/>
                      </a:ext>
                    </a:extLst>
                  </p:cNvPr>
                  <p:cNvSpPr txBox="1">
                    <a:spLocks noRot="1" noChangeAspect="1" noMove="1" noResize="1" noEditPoints="1" noAdjustHandles="1" noChangeArrowheads="1" noChangeShapeType="1" noTextEdit="1"/>
                  </p:cNvSpPr>
                  <p:nvPr/>
                </p:nvSpPr>
                <p:spPr>
                  <a:xfrm>
                    <a:off x="6591776" y="2687140"/>
                    <a:ext cx="183320" cy="276999"/>
                  </a:xfrm>
                  <a:prstGeom prst="rect">
                    <a:avLst/>
                  </a:prstGeom>
                  <a:blipFill>
                    <a:blip r:embed="rId2"/>
                    <a:stretch>
                      <a:fillRect l="-20000" r="-13333"/>
                    </a:stretch>
                  </a:blipFill>
                </p:spPr>
                <p:txBody>
                  <a:bodyPr/>
                  <a:lstStyle/>
                  <a:p>
                    <a:r>
                      <a:rPr lang="es-UY">
                        <a:noFill/>
                      </a:rPr>
                      <a:t> </a:t>
                    </a:r>
                  </a:p>
                </p:txBody>
              </p:sp>
            </mc:Fallback>
          </mc:AlternateContent>
          <p:cxnSp>
            <p:nvCxnSpPr>
              <p:cNvPr id="7" name="Conector recto 6">
                <a:extLst>
                  <a:ext uri="{FF2B5EF4-FFF2-40B4-BE49-F238E27FC236}">
                    <a16:creationId xmlns:a16="http://schemas.microsoft.com/office/drawing/2014/main" id="{1295A2F0-5783-4934-B8BE-7D9EEA16D999}"/>
                  </a:ext>
                </a:extLst>
              </p:cNvPr>
              <p:cNvCxnSpPr/>
              <p:nvPr/>
            </p:nvCxnSpPr>
            <p:spPr>
              <a:xfrm flipH="1">
                <a:off x="4148012" y="2562981"/>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4308C6EA-22A4-4C5C-A805-84D46025C220}"/>
                      </a:ext>
                    </a:extLst>
                  </p:cNvPr>
                  <p:cNvSpPr txBox="1"/>
                  <p:nvPr/>
                </p:nvSpPr>
                <p:spPr>
                  <a:xfrm>
                    <a:off x="3834066" y="2802046"/>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8" name="CuadroTexto 7">
                    <a:extLst>
                      <a:ext uri="{FF2B5EF4-FFF2-40B4-BE49-F238E27FC236}">
                        <a16:creationId xmlns:a16="http://schemas.microsoft.com/office/drawing/2014/main" id="{4308C6EA-22A4-4C5C-A805-84D46025C220}"/>
                      </a:ext>
                    </a:extLst>
                  </p:cNvPr>
                  <p:cNvSpPr txBox="1">
                    <a:spLocks noRot="1" noChangeAspect="1" noMove="1" noResize="1" noEditPoints="1" noAdjustHandles="1" noChangeArrowheads="1" noChangeShapeType="1" noTextEdit="1"/>
                  </p:cNvSpPr>
                  <p:nvPr/>
                </p:nvSpPr>
                <p:spPr>
                  <a:xfrm>
                    <a:off x="3834066" y="2802046"/>
                    <a:ext cx="612925" cy="276999"/>
                  </a:xfrm>
                  <a:prstGeom prst="rect">
                    <a:avLst/>
                  </a:prstGeom>
                  <a:blipFill>
                    <a:blip r:embed="rId3"/>
                    <a:stretch>
                      <a:fillRect l="-5000" r="-9000" b="-6667"/>
                    </a:stretch>
                  </a:blipFill>
                </p:spPr>
                <p:txBody>
                  <a:bodyPr/>
                  <a:lstStyle/>
                  <a:p>
                    <a:r>
                      <a:rPr lang="es-UY">
                        <a:noFill/>
                      </a:rPr>
                      <a:t> </a:t>
                    </a:r>
                  </a:p>
                </p:txBody>
              </p:sp>
            </mc:Fallback>
          </mc:AlternateContent>
          <p:sp>
            <p:nvSpPr>
              <p:cNvPr id="9" name="Forma libre 22">
                <a:extLst>
                  <a:ext uri="{FF2B5EF4-FFF2-40B4-BE49-F238E27FC236}">
                    <a16:creationId xmlns:a16="http://schemas.microsoft.com/office/drawing/2014/main" id="{419876EE-DDDD-4C10-8826-2EB95FEEA44E}"/>
                  </a:ext>
                </a:extLst>
              </p:cNvPr>
              <p:cNvSpPr/>
              <p:nvPr/>
            </p:nvSpPr>
            <p:spPr>
              <a:xfrm>
                <a:off x="4160145" y="1381537"/>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grpSp>
        <p:cxnSp>
          <p:nvCxnSpPr>
            <p:cNvPr id="14" name="Conector recto de flecha 13">
              <a:extLst>
                <a:ext uri="{FF2B5EF4-FFF2-40B4-BE49-F238E27FC236}">
                  <a16:creationId xmlns:a16="http://schemas.microsoft.com/office/drawing/2014/main" id="{B1CD68C4-7A69-461F-B7D9-1ADA8642999B}"/>
                </a:ext>
              </a:extLst>
            </p:cNvPr>
            <p:cNvCxnSpPr/>
            <p:nvPr/>
          </p:nvCxnSpPr>
          <p:spPr>
            <a:xfrm flipV="1">
              <a:off x="4160145" y="1582117"/>
              <a:ext cx="0" cy="43859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CuadroTexto 14">
                  <a:extLst>
                    <a:ext uri="{FF2B5EF4-FFF2-40B4-BE49-F238E27FC236}">
                      <a16:creationId xmlns:a16="http://schemas.microsoft.com/office/drawing/2014/main" id="{F5A37BCF-C88C-4F28-A89B-B5F1DE04BE3E}"/>
                    </a:ext>
                  </a:extLst>
                </p:cNvPr>
                <p:cNvSpPr txBox="1"/>
                <p:nvPr/>
              </p:nvSpPr>
              <p:spPr>
                <a:xfrm>
                  <a:off x="4140528" y="1836045"/>
                  <a:ext cx="20008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d>
                          <m:dPr>
                            <m:ctrlPr>
                              <a:rPr lang="es-UY" b="0" i="1" smtClean="0">
                                <a:latin typeface="Cambria Math" panose="02040503050406030204" pitchFamily="18" charset="0"/>
                              </a:rPr>
                            </m:ctrlPr>
                          </m:dPr>
                          <m:e>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e>
                        </m:func>
                      </m:oMath>
                    </m:oMathPara>
                  </a14:m>
                  <a:endParaRPr lang="es-UY" dirty="0"/>
                </a:p>
              </p:txBody>
            </p:sp>
          </mc:Choice>
          <mc:Fallback xmlns="">
            <p:sp>
              <p:nvSpPr>
                <p:cNvPr id="15" name="CuadroTexto 14">
                  <a:extLst>
                    <a:ext uri="{FF2B5EF4-FFF2-40B4-BE49-F238E27FC236}">
                      <a16:creationId xmlns:a16="http://schemas.microsoft.com/office/drawing/2014/main" id="{F5A37BCF-C88C-4F28-A89B-B5F1DE04BE3E}"/>
                    </a:ext>
                  </a:extLst>
                </p:cNvPr>
                <p:cNvSpPr txBox="1">
                  <a:spLocks noRot="1" noChangeAspect="1" noMove="1" noResize="1" noEditPoints="1" noAdjustHandles="1" noChangeArrowheads="1" noChangeShapeType="1" noTextEdit="1"/>
                </p:cNvSpPr>
                <p:nvPr/>
              </p:nvSpPr>
              <p:spPr>
                <a:xfrm>
                  <a:off x="4140528" y="1836045"/>
                  <a:ext cx="2000804" cy="369332"/>
                </a:xfrm>
                <a:prstGeom prst="rect">
                  <a:avLst/>
                </a:prstGeom>
                <a:blipFill>
                  <a:blip r:embed="rId4"/>
                  <a:stretch>
                    <a:fillRect b="-13115"/>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6" name="CuadroTexto 15">
                <a:extLst>
                  <a:ext uri="{FF2B5EF4-FFF2-40B4-BE49-F238E27FC236}">
                    <a16:creationId xmlns:a16="http://schemas.microsoft.com/office/drawing/2014/main" id="{377E0AD4-ABBE-44BB-BFC1-E6B11F6D216D}"/>
                  </a:ext>
                </a:extLst>
              </p:cNvPr>
              <p:cNvSpPr txBox="1"/>
              <p:nvPr/>
            </p:nvSpPr>
            <p:spPr>
              <a:xfrm>
                <a:off x="3589941" y="1155744"/>
                <a:ext cx="8244308" cy="664926"/>
              </a:xfrm>
              <a:prstGeom prst="rect">
                <a:avLst/>
              </a:prstGeom>
              <a:noFill/>
            </p:spPr>
            <p:txBody>
              <a:bodyPr wrap="none" rtlCol="0">
                <a:spAutoFit/>
              </a:bodyPr>
              <a:lstStyle/>
              <a:p>
                <a:r>
                  <a:rPr lang="es-UY" dirty="0"/>
                  <a:t>Como no hay borde derecho, no hay ondas reflejadas propagándose hacia la izquierda</a:t>
                </a:r>
              </a:p>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𝑘𝑥</m:t>
                              </m:r>
                            </m:e>
                          </m:d>
                        </m:sup>
                      </m:sSup>
                      <m:r>
                        <a:rPr lang="es-UY" b="0" i="0" smtClean="0">
                          <a:latin typeface="Cambria Math" panose="02040503050406030204" pitchFamily="18" charset="0"/>
                          <a:ea typeface="Cambria Math" panose="02040503050406030204" pitchFamily="18" charset="0"/>
                        </a:rPr>
                        <m:t>;</m:t>
                      </m:r>
                      <m:r>
                        <m:rPr>
                          <m:sty m:val="p"/>
                        </m:rPr>
                        <a:rPr lang="es-UY" b="0" i="0" smtClean="0">
                          <a:latin typeface="Cambria Math" panose="02040503050406030204" pitchFamily="18" charset="0"/>
                          <a:ea typeface="Cambria Math" panose="02040503050406030204" pitchFamily="18" charset="0"/>
                        </a:rPr>
                        <m:t>A</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ℂ</m:t>
                      </m:r>
                    </m:oMath>
                  </m:oMathPara>
                </a14:m>
                <a:endParaRPr lang="es-UY" dirty="0"/>
              </a:p>
            </p:txBody>
          </p:sp>
        </mc:Choice>
        <mc:Fallback xmlns="">
          <p:sp>
            <p:nvSpPr>
              <p:cNvPr id="16" name="CuadroTexto 15">
                <a:extLst>
                  <a:ext uri="{FF2B5EF4-FFF2-40B4-BE49-F238E27FC236}">
                    <a16:creationId xmlns:a16="http://schemas.microsoft.com/office/drawing/2014/main" xmlns:a14="http://schemas.microsoft.com/office/drawing/2010/main" xmlns="" id="{377E0AD4-ABBE-44BB-BFC1-E6B11F6D216D}"/>
                  </a:ext>
                </a:extLst>
              </p:cNvPr>
              <p:cNvSpPr txBox="1">
                <a:spLocks noRot="1" noChangeAspect="1" noMove="1" noResize="1" noEditPoints="1" noAdjustHandles="1" noChangeArrowheads="1" noChangeShapeType="1" noTextEdit="1"/>
              </p:cNvSpPr>
              <p:nvPr/>
            </p:nvSpPr>
            <p:spPr>
              <a:xfrm>
                <a:off x="3589941" y="1155744"/>
                <a:ext cx="8244308" cy="664926"/>
              </a:xfrm>
              <a:prstGeom prst="rect">
                <a:avLst/>
              </a:prstGeom>
              <a:blipFill rotWithShape="0">
                <a:blip r:embed="rId5"/>
                <a:stretch>
                  <a:fillRect l="-666" t="-5505" b="-2752"/>
                </a:stretch>
              </a:blipFill>
            </p:spPr>
            <p:txBody>
              <a:bodyPr/>
              <a:lstStyle/>
              <a:p>
                <a:r>
                  <a:rPr lang="es-UY">
                    <a:noFill/>
                  </a:rPr>
                  <a:t> </a:t>
                </a:r>
              </a:p>
            </p:txBody>
          </p:sp>
        </mc:Fallback>
      </mc:AlternateContent>
      <p:sp>
        <p:nvSpPr>
          <p:cNvPr id="10" name="CuadroTexto 9"/>
          <p:cNvSpPr txBox="1"/>
          <p:nvPr/>
        </p:nvSpPr>
        <p:spPr>
          <a:xfrm>
            <a:off x="6002089" y="1951999"/>
            <a:ext cx="2576090" cy="369332"/>
          </a:xfrm>
          <a:prstGeom prst="rect">
            <a:avLst/>
          </a:prstGeom>
          <a:noFill/>
        </p:spPr>
        <p:txBody>
          <a:bodyPr wrap="none" rtlCol="0">
            <a:spAutoFit/>
          </a:bodyPr>
          <a:lstStyle/>
          <a:p>
            <a:r>
              <a:rPr lang="es-UY" dirty="0"/>
              <a:t>La condición de borde es:</a:t>
            </a:r>
          </a:p>
        </p:txBody>
      </p:sp>
      <p:grpSp>
        <p:nvGrpSpPr>
          <p:cNvPr id="20" name="Grupo 19"/>
          <p:cNvGrpSpPr/>
          <p:nvPr/>
        </p:nvGrpSpPr>
        <p:grpSpPr>
          <a:xfrm>
            <a:off x="6281565" y="2448144"/>
            <a:ext cx="3560831" cy="619913"/>
            <a:chOff x="6281565" y="2448144"/>
            <a:chExt cx="3560831" cy="619913"/>
          </a:xfrm>
        </p:grpSpPr>
        <mc:AlternateContent xmlns:mc="http://schemas.openxmlformats.org/markup-compatibility/2006" xmlns:a14="http://schemas.microsoft.com/office/drawing/2010/main">
          <mc:Choice Requires="a14">
            <p:sp>
              <p:nvSpPr>
                <p:cNvPr id="11" name="CuadroTexto 10"/>
                <p:cNvSpPr txBox="1"/>
                <p:nvPr/>
              </p:nvSpPr>
              <p:spPr>
                <a:xfrm>
                  <a:off x="6281565" y="2448144"/>
                  <a:ext cx="2669257" cy="619913"/>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i="1" smtClean="0">
                                <a:latin typeface="Cambria Math" panose="02040503050406030204" pitchFamily="18" charset="0"/>
                              </a:rPr>
                            </m:ctrlPr>
                          </m:sSubPr>
                          <m:e>
                            <m:r>
                              <a:rPr lang="es-UY" i="1">
                                <a:latin typeface="Cambria Math" panose="02040503050406030204" pitchFamily="18" charset="0"/>
                              </a:rPr>
                              <m:t>𝐹</m:t>
                            </m:r>
                          </m:e>
                          <m:sub>
                            <m:r>
                              <a:rPr lang="es-UY" i="1">
                                <a:latin typeface="Cambria Math" panose="02040503050406030204" pitchFamily="18" charset="0"/>
                              </a:rPr>
                              <m:t>0</m:t>
                            </m:r>
                          </m:sub>
                        </m:sSub>
                        <m:sSup>
                          <m:sSupPr>
                            <m:ctrlPr>
                              <a:rPr lang="es-UY" i="1">
                                <a:latin typeface="Cambria Math" panose="02040503050406030204" pitchFamily="18" charset="0"/>
                              </a:rPr>
                            </m:ctrlPr>
                          </m:sSupPr>
                          <m:e>
                            <m:r>
                              <a:rPr lang="es-UY" i="1">
                                <a:latin typeface="Cambria Math" panose="02040503050406030204" pitchFamily="18" charset="0"/>
                              </a:rPr>
                              <m:t>𝑒</m:t>
                            </m:r>
                          </m:e>
                          <m:sup>
                            <m:r>
                              <a:rPr lang="es-UY" i="1">
                                <a:latin typeface="Cambria Math" panose="02040503050406030204" pitchFamily="18" charset="0"/>
                              </a:rPr>
                              <m:t>𝑖</m:t>
                            </m:r>
                            <m:r>
                              <a:rPr lang="es-UY" i="1">
                                <a:latin typeface="Cambria Math" panose="02040503050406030204" pitchFamily="18" charset="0"/>
                              </a:rPr>
                              <m:t>𝜔</m:t>
                            </m:r>
                            <m:r>
                              <a:rPr lang="es-UY" i="1">
                                <a:latin typeface="Cambria Math" panose="02040503050406030204" pitchFamily="18" charset="0"/>
                              </a:rPr>
                              <m:t>𝑡</m:t>
                            </m:r>
                          </m:sup>
                        </m:sSup>
                        <m:r>
                          <a:rPr lang="es-AR"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r>
                              <a:rPr lang="es-UY" b="0" i="1" smtClean="0">
                                <a:latin typeface="Cambria Math" panose="02040503050406030204" pitchFamily="18" charset="0"/>
                              </a:rPr>
                              <m:t>(0,</m:t>
                            </m:r>
                            <m:r>
                              <a:rPr lang="es-UY" b="0" i="1" smtClean="0">
                                <a:latin typeface="Cambria Math" panose="02040503050406030204" pitchFamily="18" charset="0"/>
                              </a:rPr>
                              <m:t>𝑡</m:t>
                            </m:r>
                            <m:r>
                              <a:rPr lang="es-UY" b="0" i="1" smtClean="0">
                                <a:latin typeface="Cambria Math" panose="02040503050406030204" pitchFamily="18" charset="0"/>
                              </a:rPr>
                              <m:t>)</m:t>
                            </m:r>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r>
                          <a:rPr lang="es-AR" b="0" i="1" smtClean="0">
                            <a:latin typeface="Cambria Math" panose="02040503050406030204" pitchFamily="18" charset="0"/>
                          </a:rPr>
                          <m:t>0</m:t>
                        </m:r>
                      </m:oMath>
                    </m:oMathPara>
                  </a14:m>
                  <a:endParaRPr lang="es-UY" dirty="0"/>
                </a:p>
              </p:txBody>
            </p:sp>
          </mc:Choice>
          <mc:Fallback xmlns="">
            <p:sp>
              <p:nvSpPr>
                <p:cNvPr id="11" name="CuadroTexto 10"/>
                <p:cNvSpPr txBox="1">
                  <a:spLocks noRot="1" noChangeAspect="1" noMove="1" noResize="1" noEditPoints="1" noAdjustHandles="1" noChangeArrowheads="1" noChangeShapeType="1" noTextEdit="1"/>
                </p:cNvSpPr>
                <p:nvPr/>
              </p:nvSpPr>
              <p:spPr>
                <a:xfrm>
                  <a:off x="6281565" y="2448144"/>
                  <a:ext cx="2669257" cy="619913"/>
                </a:xfrm>
                <a:prstGeom prst="rect">
                  <a:avLst/>
                </a:prstGeom>
                <a:blipFill>
                  <a:blip r:embed="rId6"/>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3" name="CuadroTexto 12"/>
                <p:cNvSpPr txBox="1"/>
                <p:nvPr/>
              </p:nvSpPr>
              <p:spPr>
                <a:xfrm>
                  <a:off x="8937661" y="2573435"/>
                  <a:ext cx="90473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ℝ</m:t>
                        </m:r>
                      </m:oMath>
                    </m:oMathPara>
                  </a14:m>
                  <a:endParaRPr lang="es-UY" dirty="0"/>
                </a:p>
              </p:txBody>
            </p:sp>
          </mc:Choice>
          <mc:Fallback xmlns="">
            <p:sp>
              <p:nvSpPr>
                <p:cNvPr id="13" name="CuadroTexto 12"/>
                <p:cNvSpPr txBox="1">
                  <a:spLocks noRot="1" noChangeAspect="1" noMove="1" noResize="1" noEditPoints="1" noAdjustHandles="1" noChangeArrowheads="1" noChangeShapeType="1" noTextEdit="1"/>
                </p:cNvSpPr>
                <p:nvPr/>
              </p:nvSpPr>
              <p:spPr>
                <a:xfrm>
                  <a:off x="8937661" y="2573435"/>
                  <a:ext cx="904735" cy="369332"/>
                </a:xfrm>
                <a:prstGeom prst="rect">
                  <a:avLst/>
                </a:prstGeom>
                <a:blipFill rotWithShape="0">
                  <a:blip r:embed="rId7"/>
                  <a:stretch>
                    <a:fillRect/>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17" name="CuadroTexto 16"/>
              <p:cNvSpPr txBox="1"/>
              <p:nvPr/>
            </p:nvSpPr>
            <p:spPr>
              <a:xfrm>
                <a:off x="3718171" y="3318106"/>
                <a:ext cx="2901500" cy="425181"/>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𝑖𝑘𝐴</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AR" b="0" i="1" smtClean="0">
                              <a:latin typeface="Cambria Math" panose="02040503050406030204" pitchFamily="18" charset="0"/>
                            </a:rPr>
                            <m:t>−</m:t>
                          </m:r>
                          <m:r>
                            <a:rPr lang="es-UY" b="0" i="1" smtClean="0">
                              <a:latin typeface="Cambria Math" panose="02040503050406030204" pitchFamily="18" charset="0"/>
                            </a:rPr>
                            <m:t>𝐹</m:t>
                          </m:r>
                        </m:e>
                        <m:sub>
                          <m:r>
                            <a:rPr lang="es-UY" b="0" i="1" smtClean="0">
                              <a:latin typeface="Cambria Math" panose="02040503050406030204" pitchFamily="18" charset="0"/>
                            </a:rPr>
                            <m:t>0</m:t>
                          </m:r>
                        </m:sub>
                      </m:sSub>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oMath>
                  </m:oMathPara>
                </a14:m>
                <a:endParaRPr lang="es-UY" dirty="0"/>
              </a:p>
            </p:txBody>
          </p:sp>
        </mc:Choice>
        <mc:Fallback xmlns="">
          <p:sp>
            <p:nvSpPr>
              <p:cNvPr id="17" name="CuadroTexto 16"/>
              <p:cNvSpPr txBox="1">
                <a:spLocks noRot="1" noChangeAspect="1" noMove="1" noResize="1" noEditPoints="1" noAdjustHandles="1" noChangeArrowheads="1" noChangeShapeType="1" noTextEdit="1"/>
              </p:cNvSpPr>
              <p:nvPr/>
            </p:nvSpPr>
            <p:spPr>
              <a:xfrm>
                <a:off x="3718171" y="3318106"/>
                <a:ext cx="2901500" cy="425181"/>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8" name="CuadroTexto 17"/>
              <p:cNvSpPr txBox="1"/>
              <p:nvPr/>
            </p:nvSpPr>
            <p:spPr>
              <a:xfrm>
                <a:off x="6554778" y="3203719"/>
                <a:ext cx="1519775" cy="7246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𝐹</m:t>
                              </m:r>
                            </m:e>
                            <m:sub>
                              <m:r>
                                <a:rPr lang="es-UY" b="0" i="1" smtClean="0">
                                  <a:latin typeface="Cambria Math" panose="02040503050406030204" pitchFamily="18" charset="0"/>
                                  <a:ea typeface="Cambria Math" panose="02040503050406030204" pitchFamily="18" charset="0"/>
                                </a:rPr>
                                <m:t>0</m:t>
                              </m:r>
                            </m:sub>
                          </m:sSub>
                        </m:num>
                        <m:den>
                          <m:r>
                            <a:rPr lang="es-UY"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oMath>
                  </m:oMathPara>
                </a14:m>
                <a:endParaRPr lang="es-UY" dirty="0"/>
              </a:p>
            </p:txBody>
          </p:sp>
        </mc:Choice>
        <mc:Fallback xmlns="">
          <p:sp>
            <p:nvSpPr>
              <p:cNvPr id="18" name="CuadroTexto 17"/>
              <p:cNvSpPr txBox="1">
                <a:spLocks noRot="1" noChangeAspect="1" noMove="1" noResize="1" noEditPoints="1" noAdjustHandles="1" noChangeArrowheads="1" noChangeShapeType="1" noTextEdit="1"/>
              </p:cNvSpPr>
              <p:nvPr/>
            </p:nvSpPr>
            <p:spPr>
              <a:xfrm>
                <a:off x="6554778" y="3203719"/>
                <a:ext cx="1519775" cy="724622"/>
              </a:xfrm>
              <a:prstGeom prst="rect">
                <a:avLst/>
              </a:prstGeom>
              <a:blipFill>
                <a:blip r:embed="rId9"/>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19" name="CuadroTexto 18"/>
              <p:cNvSpPr txBox="1"/>
              <p:nvPr/>
            </p:nvSpPr>
            <p:spPr>
              <a:xfrm>
                <a:off x="8018404" y="3197413"/>
                <a:ext cx="2934200" cy="72462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𝐹</m:t>
                              </m:r>
                            </m:e>
                            <m:sub>
                              <m:r>
                                <a:rPr lang="es-UY" b="0" i="1" smtClean="0">
                                  <a:latin typeface="Cambria Math" panose="02040503050406030204" pitchFamily="18" charset="0"/>
                                  <a:ea typeface="Cambria Math" panose="02040503050406030204" pitchFamily="18" charset="0"/>
                                </a:rPr>
                                <m:t>0</m:t>
                              </m:r>
                            </m:sub>
                          </m:sSub>
                        </m:num>
                        <m:den>
                          <m:r>
                            <a:rPr lang="es-AR"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𝑘𝑥</m:t>
                          </m:r>
                          <m:r>
                            <a:rPr lang="es-UY" b="0" i="1" smtClean="0">
                              <a:latin typeface="Cambria Math" panose="02040503050406030204" pitchFamily="18" charset="0"/>
                              <a:ea typeface="Cambria Math" panose="02040503050406030204" pitchFamily="18" charset="0"/>
                            </a:rPr>
                            <m:t>)</m:t>
                          </m:r>
                        </m:sup>
                      </m:sSup>
                    </m:oMath>
                  </m:oMathPara>
                </a14:m>
                <a:endParaRPr lang="es-UY" dirty="0"/>
              </a:p>
            </p:txBody>
          </p:sp>
        </mc:Choice>
        <mc:Fallback xmlns="">
          <p:sp>
            <p:nvSpPr>
              <p:cNvPr id="19" name="CuadroTexto 18"/>
              <p:cNvSpPr txBox="1">
                <a:spLocks noRot="1" noChangeAspect="1" noMove="1" noResize="1" noEditPoints="1" noAdjustHandles="1" noChangeArrowheads="1" noChangeShapeType="1" noTextEdit="1"/>
              </p:cNvSpPr>
              <p:nvPr/>
            </p:nvSpPr>
            <p:spPr>
              <a:xfrm>
                <a:off x="8018404" y="3197413"/>
                <a:ext cx="2934200" cy="724622"/>
              </a:xfrm>
              <a:prstGeom prst="rect">
                <a:avLst/>
              </a:prstGeom>
              <a:blipFill>
                <a:blip r:embed="rId10"/>
                <a:stretch>
                  <a:fillRect/>
                </a:stretch>
              </a:blipFill>
            </p:spPr>
            <p:txBody>
              <a:bodyPr/>
              <a:lstStyle/>
              <a:p>
                <a:r>
                  <a:rPr lang="es-UY">
                    <a:noFill/>
                  </a:rPr>
                  <a:t> </a:t>
                </a:r>
              </a:p>
            </p:txBody>
          </p:sp>
        </mc:Fallback>
      </mc:AlternateContent>
      <p:sp>
        <p:nvSpPr>
          <p:cNvPr id="21" name="CuadroTexto 20"/>
          <p:cNvSpPr txBox="1"/>
          <p:nvPr/>
        </p:nvSpPr>
        <p:spPr>
          <a:xfrm>
            <a:off x="316240" y="4555396"/>
            <a:ext cx="3892669" cy="369332"/>
          </a:xfrm>
          <a:prstGeom prst="rect">
            <a:avLst/>
          </a:prstGeom>
          <a:noFill/>
        </p:spPr>
        <p:txBody>
          <a:bodyPr wrap="none" rtlCol="0">
            <a:spAutoFit/>
          </a:bodyPr>
          <a:lstStyle/>
          <a:p>
            <a:r>
              <a:rPr lang="es-UY" b="1" dirty="0"/>
              <a:t>IMPEDANCIA MECÁNICA DE ENTRADA:</a:t>
            </a:r>
          </a:p>
        </p:txBody>
      </p:sp>
      <mc:AlternateContent xmlns:mc="http://schemas.openxmlformats.org/markup-compatibility/2006" xmlns:a14="http://schemas.microsoft.com/office/drawing/2010/main">
        <mc:Choice Requires="a14">
          <p:sp>
            <p:nvSpPr>
              <p:cNvPr id="22" name="CuadroTexto 21"/>
              <p:cNvSpPr txBox="1"/>
              <p:nvPr/>
            </p:nvSpPr>
            <p:spPr>
              <a:xfrm>
                <a:off x="4194395" y="4354036"/>
                <a:ext cx="3646446" cy="118442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𝑍</m:t>
                          </m:r>
                        </m:e>
                        <m:sub>
                          <m:r>
                            <a:rPr lang="es-UY" b="0" i="1" smtClean="0">
                              <a:latin typeface="Cambria Math" panose="02040503050406030204" pitchFamily="18" charset="0"/>
                            </a:rPr>
                            <m:t>𝑚</m:t>
                          </m:r>
                        </m:sub>
                        <m:sup>
                          <m:r>
                            <a:rPr lang="es-UY" b="0" i="1" smtClean="0">
                              <a:latin typeface="Cambria Math" panose="02040503050406030204" pitchFamily="18" charset="0"/>
                            </a:rPr>
                            <m:t>(0)</m:t>
                          </m:r>
                        </m:sup>
                      </m:sSubSup>
                      <m:r>
                        <a:rPr lang="es-UY" b="0" i="1" smtClean="0">
                          <a:latin typeface="Cambria Math" panose="02040503050406030204" pitchFamily="18" charset="0"/>
                        </a:rPr>
                        <m:t>=</m:t>
                      </m:r>
                      <m:f>
                        <m:fPr>
                          <m:ctrlPr>
                            <a:rPr lang="es-UY" b="0" i="1" smtClean="0">
                              <a:latin typeface="Cambria Math" panose="02040503050406030204" pitchFamily="18" charset="0"/>
                            </a:rPr>
                          </m:ctrlPr>
                        </m:fPr>
                        <m:num>
                          <m:r>
                            <a:rPr lang="es-UY" b="0" i="1" smtClean="0">
                              <a:latin typeface="Cambria Math" panose="02040503050406030204" pitchFamily="18" charset="0"/>
                            </a:rPr>
                            <m:t>𝐹</m:t>
                          </m:r>
                        </m:num>
                        <m:den>
                          <m:r>
                            <a:rPr lang="es-UY" b="0" i="1" smtClean="0">
                              <a:latin typeface="Cambria Math" panose="02040503050406030204" pitchFamily="18" charset="0"/>
                            </a:rPr>
                            <m:t>𝑣</m:t>
                          </m:r>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num>
                        <m:den>
                          <m:d>
                            <m:dPr>
                              <m:begChr m:val="{"/>
                              <m:endChr m:val="}"/>
                              <m:ctrlPr>
                                <a:rPr lang="es-UY" b="0" i="1" smtClean="0">
                                  <a:latin typeface="Cambria Math" panose="02040503050406030204" pitchFamily="18" charset="0"/>
                                </a:rPr>
                              </m:ctrlPr>
                            </m:dPr>
                            <m:e>
                              <m:f>
                                <m:fPr>
                                  <m:ctrlPr>
                                    <a:rPr lang="es-UY" b="0" i="1" smtClean="0">
                                      <a:latin typeface="Cambria Math" panose="02040503050406030204" pitchFamily="18" charset="0"/>
                                    </a:rPr>
                                  </m:ctrlPr>
                                </m:fPr>
                                <m:num>
                                  <m:sSub>
                                    <m:sSubPr>
                                      <m:ctrlPr>
                                        <a:rPr lang="es-UY" b="0" i="1" smtClean="0">
                                          <a:latin typeface="Cambria Math" panose="02040503050406030204" pitchFamily="18" charset="0"/>
                                        </a:rPr>
                                      </m:ctrlPr>
                                    </m:sSubPr>
                                    <m:e>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𝐹</m:t>
                                      </m:r>
                                    </m:e>
                                    <m:sub>
                                      <m:r>
                                        <a:rPr lang="es-UY" b="0" i="1" smtClean="0">
                                          <a:latin typeface="Cambria Math" panose="02040503050406030204" pitchFamily="18" charset="0"/>
                                        </a:rPr>
                                        <m:t>0</m:t>
                                      </m:r>
                                    </m:sub>
                                  </m:sSub>
                                </m:num>
                                <m:den>
                                  <m:r>
                                    <a:rPr lang="es-UY" b="0" i="1" smtClean="0">
                                      <a:latin typeface="Cambria Math" panose="02040503050406030204" pitchFamily="18" charset="0"/>
                                    </a:rPr>
                                    <m:t>𝑖𝑘</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den>
                              </m:f>
                            </m:e>
                          </m:d>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den>
                      </m:f>
                      <m:r>
                        <a:rPr lang="es-UY" b="0" i="1" smtClean="0">
                          <a:latin typeface="Cambria Math" panose="02040503050406030204" pitchFamily="18" charset="0"/>
                        </a:rPr>
                        <m:t>=</m:t>
                      </m:r>
                      <m:f>
                        <m:fPr>
                          <m:ctrlPr>
                            <a:rPr lang="es-UY" b="0" i="1" smtClean="0">
                              <a:latin typeface="Cambria Math" panose="02040503050406030204" pitchFamily="18" charset="0"/>
                            </a:rPr>
                          </m:ctrlPr>
                        </m:fPr>
                        <m:num>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num>
                        <m:den>
                          <m:r>
                            <a:rPr lang="es-UY" b="0" i="1" smtClean="0">
                              <a:latin typeface="Cambria Math" panose="02040503050406030204" pitchFamily="18" charset="0"/>
                            </a:rPr>
                            <m:t>𝑐</m:t>
                          </m:r>
                        </m:den>
                      </m:f>
                      <m:r>
                        <a:rPr lang="es-UY" b="0" i="1" smtClean="0">
                          <a:latin typeface="Cambria Math" panose="02040503050406030204" pitchFamily="18" charset="0"/>
                        </a:rPr>
                        <m:t>=</m:t>
                      </m:r>
                      <m:r>
                        <a:rPr lang="es-UY" b="0" i="1" smtClean="0">
                          <a:latin typeface="Cambria Math" panose="02040503050406030204" pitchFamily="18" charset="0"/>
                        </a:rPr>
                        <m:t>𝜌</m:t>
                      </m:r>
                      <m:r>
                        <a:rPr lang="es-UY" b="0" i="1" smtClean="0">
                          <a:latin typeface="Cambria Math" panose="02040503050406030204" pitchFamily="18" charset="0"/>
                        </a:rPr>
                        <m:t>𝑐</m:t>
                      </m:r>
                    </m:oMath>
                  </m:oMathPara>
                </a14:m>
                <a:endParaRPr lang="es-UY" dirty="0"/>
              </a:p>
            </p:txBody>
          </p:sp>
        </mc:Choice>
        <mc:Fallback xmlns="">
          <p:sp>
            <p:nvSpPr>
              <p:cNvPr id="22" name="CuadroTexto 21"/>
              <p:cNvSpPr txBox="1">
                <a:spLocks noRot="1" noChangeAspect="1" noMove="1" noResize="1" noEditPoints="1" noAdjustHandles="1" noChangeArrowheads="1" noChangeShapeType="1" noTextEdit="1"/>
              </p:cNvSpPr>
              <p:nvPr/>
            </p:nvSpPr>
            <p:spPr>
              <a:xfrm>
                <a:off x="4194395" y="4354036"/>
                <a:ext cx="3646446" cy="1184427"/>
              </a:xfrm>
              <a:prstGeom prst="rect">
                <a:avLst/>
              </a:prstGeom>
              <a:blipFill>
                <a:blip r:embed="rId11"/>
                <a:stretch>
                  <a:fillRect/>
                </a:stretch>
              </a:blipFill>
            </p:spPr>
            <p:txBody>
              <a:bodyPr/>
              <a:lstStyle/>
              <a:p>
                <a:r>
                  <a:rPr lang="es-UY">
                    <a:noFill/>
                  </a:rPr>
                  <a:t> </a:t>
                </a:r>
              </a:p>
            </p:txBody>
          </p:sp>
        </mc:Fallback>
      </mc:AlternateContent>
      <p:sp>
        <p:nvSpPr>
          <p:cNvPr id="23" name="CuadroTexto 22"/>
          <p:cNvSpPr txBox="1"/>
          <p:nvPr/>
        </p:nvSpPr>
        <p:spPr>
          <a:xfrm>
            <a:off x="214640" y="5838852"/>
            <a:ext cx="11150046" cy="923330"/>
          </a:xfrm>
          <a:prstGeom prst="rect">
            <a:avLst/>
          </a:prstGeom>
          <a:noFill/>
        </p:spPr>
        <p:txBody>
          <a:bodyPr wrap="square" rtlCol="0">
            <a:spAutoFit/>
          </a:bodyPr>
          <a:lstStyle/>
          <a:p>
            <a:r>
              <a:rPr lang="es-UY" dirty="0"/>
              <a:t>La impedancia de entrada de una cuerda </a:t>
            </a:r>
            <a:r>
              <a:rPr lang="es-UY" dirty="0" err="1"/>
              <a:t>semi</a:t>
            </a:r>
            <a:r>
              <a:rPr lang="es-UY" dirty="0"/>
              <a:t>-infinita es una cantidad real. Esto implica que la carga mecánica que la cuerda impone al forzante es puramente resistiva. ¿Qué implica esto en una cuerda que se asume sin pérdidas por viscosidad?</a:t>
            </a:r>
          </a:p>
        </p:txBody>
      </p:sp>
    </p:spTree>
    <p:extLst>
      <p:ext uri="{BB962C8B-B14F-4D97-AF65-F5344CB8AC3E}">
        <p14:creationId xmlns:p14="http://schemas.microsoft.com/office/powerpoint/2010/main" val="356779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6" grpId="0"/>
      <p:bldP spid="10" grpId="0"/>
      <p:bldP spid="17" grpId="0"/>
      <p:bldP spid="18" grpId="0"/>
      <p:bldP spid="19" grpId="0"/>
      <p:bldP spid="21" grpId="0"/>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40C4EB42-B6CF-4403-8A72-A2DEFF620351}"/>
              </a:ext>
            </a:extLst>
          </p:cNvPr>
          <p:cNvSpPr txBox="1"/>
          <p:nvPr/>
        </p:nvSpPr>
        <p:spPr>
          <a:xfrm>
            <a:off x="601535" y="380597"/>
            <a:ext cx="1683923" cy="369332"/>
          </a:xfrm>
          <a:prstGeom prst="rect">
            <a:avLst/>
          </a:prstGeom>
          <a:noFill/>
        </p:spPr>
        <p:txBody>
          <a:bodyPr wrap="none" rtlCol="0">
            <a:spAutoFit/>
          </a:bodyPr>
          <a:lstStyle/>
          <a:p>
            <a:r>
              <a:rPr lang="es-UY" dirty="0"/>
              <a:t>2) Cuerda finita</a:t>
            </a:r>
          </a:p>
        </p:txBody>
      </p:sp>
      <p:grpSp>
        <p:nvGrpSpPr>
          <p:cNvPr id="2" name="Grupo 1"/>
          <p:cNvGrpSpPr/>
          <p:nvPr/>
        </p:nvGrpSpPr>
        <p:grpSpPr>
          <a:xfrm>
            <a:off x="432354" y="945527"/>
            <a:ext cx="5686603" cy="1863371"/>
            <a:chOff x="432354" y="945527"/>
            <a:chExt cx="5686603" cy="1863371"/>
          </a:xfrm>
        </p:grpSpPr>
        <p:cxnSp>
          <p:nvCxnSpPr>
            <p:cNvPr id="9" name="Conector recto de flecha 8">
              <a:extLst>
                <a:ext uri="{FF2B5EF4-FFF2-40B4-BE49-F238E27FC236}">
                  <a16:creationId xmlns:a16="http://schemas.microsoft.com/office/drawing/2014/main" id="{91793056-EBA5-4054-8581-94017B08AB97}"/>
                </a:ext>
              </a:extLst>
            </p:cNvPr>
            <p:cNvCxnSpPr/>
            <p:nvPr/>
          </p:nvCxnSpPr>
          <p:spPr>
            <a:xfrm>
              <a:off x="432354" y="2416993"/>
              <a:ext cx="4560560"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0" name="CuadroTexto 9">
                  <a:extLst>
                    <a:ext uri="{FF2B5EF4-FFF2-40B4-BE49-F238E27FC236}">
                      <a16:creationId xmlns:a16="http://schemas.microsoft.com/office/drawing/2014/main" id="{16883940-10F0-47F7-A9E7-9429EC0E5BA3}"/>
                    </a:ext>
                  </a:extLst>
                </p:cNvPr>
                <p:cNvSpPr txBox="1"/>
                <p:nvPr/>
              </p:nvSpPr>
              <p:spPr>
                <a:xfrm>
                  <a:off x="4901254" y="2495978"/>
                  <a:ext cx="1833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oMath>
                    </m:oMathPara>
                  </a14:m>
                  <a:endParaRPr lang="es-UY" dirty="0"/>
                </a:p>
              </p:txBody>
            </p:sp>
          </mc:Choice>
          <mc:Fallback xmlns="">
            <p:sp>
              <p:nvSpPr>
                <p:cNvPr id="10" name="CuadroTexto 9">
                  <a:extLst>
                    <a:ext uri="{FF2B5EF4-FFF2-40B4-BE49-F238E27FC236}">
                      <a16:creationId xmlns:a16="http://schemas.microsoft.com/office/drawing/2014/main" xmlns:a14="http://schemas.microsoft.com/office/drawing/2010/main" xmlns="" id="{16883940-10F0-47F7-A9E7-9429EC0E5BA3}"/>
                    </a:ext>
                  </a:extLst>
                </p:cNvPr>
                <p:cNvSpPr txBox="1">
                  <a:spLocks noRot="1" noChangeAspect="1" noMove="1" noResize="1" noEditPoints="1" noAdjustHandles="1" noChangeArrowheads="1" noChangeShapeType="1" noTextEdit="1"/>
                </p:cNvSpPr>
                <p:nvPr/>
              </p:nvSpPr>
              <p:spPr>
                <a:xfrm>
                  <a:off x="4901254" y="2495978"/>
                  <a:ext cx="183320" cy="276999"/>
                </a:xfrm>
                <a:prstGeom prst="rect">
                  <a:avLst/>
                </a:prstGeom>
                <a:blipFill rotWithShape="0">
                  <a:blip r:embed="rId2"/>
                  <a:stretch>
                    <a:fillRect l="-20000" r="-13333"/>
                  </a:stretch>
                </a:blipFill>
              </p:spPr>
              <p:txBody>
                <a:bodyPr/>
                <a:lstStyle/>
                <a:p>
                  <a:r>
                    <a:rPr lang="es-UY">
                      <a:noFill/>
                    </a:rPr>
                    <a:t> </a:t>
                  </a:r>
                </a:p>
              </p:txBody>
            </p:sp>
          </mc:Fallback>
        </mc:AlternateContent>
        <p:grpSp>
          <p:nvGrpSpPr>
            <p:cNvPr id="15" name="Grupo 14"/>
            <p:cNvGrpSpPr/>
            <p:nvPr/>
          </p:nvGrpSpPr>
          <p:grpSpPr>
            <a:xfrm>
              <a:off x="611895" y="2292834"/>
              <a:ext cx="612925" cy="516064"/>
              <a:chOff x="611895" y="2292834"/>
              <a:chExt cx="612925" cy="516064"/>
            </a:xfrm>
          </p:grpSpPr>
          <p:cxnSp>
            <p:nvCxnSpPr>
              <p:cNvPr id="11" name="Conector recto 10">
                <a:extLst>
                  <a:ext uri="{FF2B5EF4-FFF2-40B4-BE49-F238E27FC236}">
                    <a16:creationId xmlns:a16="http://schemas.microsoft.com/office/drawing/2014/main" id="{1295A2F0-5783-4934-B8BE-7D9EEA16D999}"/>
                  </a:ext>
                </a:extLst>
              </p:cNvPr>
              <p:cNvCxnSpPr/>
              <p:nvPr/>
            </p:nvCxnSpPr>
            <p:spPr>
              <a:xfrm flipH="1">
                <a:off x="925841" y="229283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2" name="CuadroTexto 11">
                    <a:extLst>
                      <a:ext uri="{FF2B5EF4-FFF2-40B4-BE49-F238E27FC236}">
                        <a16:creationId xmlns:a16="http://schemas.microsoft.com/office/drawing/2014/main" id="{4308C6EA-22A4-4C5C-A805-84D46025C220}"/>
                      </a:ext>
                    </a:extLst>
                  </p:cNvPr>
                  <p:cNvSpPr txBox="1"/>
                  <p:nvPr/>
                </p:nvSpPr>
                <p:spPr>
                  <a:xfrm>
                    <a:off x="611895" y="2531899"/>
                    <a:ext cx="61292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=0</m:t>
                          </m:r>
                        </m:oMath>
                      </m:oMathPara>
                    </a14:m>
                    <a:endParaRPr lang="es-UY" dirty="0"/>
                  </a:p>
                </p:txBody>
              </p:sp>
            </mc:Choice>
            <mc:Fallback xmlns="">
              <p:sp>
                <p:nvSpPr>
                  <p:cNvPr id="12" name="CuadroTexto 11">
                    <a:extLst>
                      <a:ext uri="{FF2B5EF4-FFF2-40B4-BE49-F238E27FC236}">
                        <a16:creationId xmlns:a16="http://schemas.microsoft.com/office/drawing/2014/main" xmlns:a14="http://schemas.microsoft.com/office/drawing/2010/main" xmlns="" id="{4308C6EA-22A4-4C5C-A805-84D46025C220}"/>
                      </a:ext>
                    </a:extLst>
                  </p:cNvPr>
                  <p:cNvSpPr txBox="1">
                    <a:spLocks noRot="1" noChangeAspect="1" noMove="1" noResize="1" noEditPoints="1" noAdjustHandles="1" noChangeArrowheads="1" noChangeShapeType="1" noTextEdit="1"/>
                  </p:cNvSpPr>
                  <p:nvPr/>
                </p:nvSpPr>
                <p:spPr>
                  <a:xfrm>
                    <a:off x="611895" y="2531899"/>
                    <a:ext cx="612925" cy="276999"/>
                  </a:xfrm>
                  <a:prstGeom prst="rect">
                    <a:avLst/>
                  </a:prstGeom>
                  <a:blipFill rotWithShape="0">
                    <a:blip r:embed="rId3"/>
                    <a:stretch>
                      <a:fillRect l="-4950" r="-8911" b="-6522"/>
                    </a:stretch>
                  </a:blipFill>
                </p:spPr>
                <p:txBody>
                  <a:bodyPr/>
                  <a:lstStyle/>
                  <a:p>
                    <a:r>
                      <a:rPr lang="es-UY">
                        <a:noFill/>
                      </a:rPr>
                      <a:t> </a:t>
                    </a:r>
                  </a:p>
                </p:txBody>
              </p:sp>
            </mc:Fallback>
          </mc:AlternateContent>
        </p:grpSp>
        <p:sp>
          <p:nvSpPr>
            <p:cNvPr id="13" name="Forma libre 22">
              <a:extLst>
                <a:ext uri="{FF2B5EF4-FFF2-40B4-BE49-F238E27FC236}">
                  <a16:creationId xmlns:a16="http://schemas.microsoft.com/office/drawing/2014/main" id="{419876EE-DDDD-4C10-8826-2EB95FEEA44E}"/>
                </a:ext>
              </a:extLst>
            </p:cNvPr>
            <p:cNvSpPr/>
            <p:nvPr/>
          </p:nvSpPr>
          <p:spPr>
            <a:xfrm>
              <a:off x="937974" y="1111390"/>
              <a:ext cx="2911642" cy="401161"/>
            </a:xfrm>
            <a:custGeom>
              <a:avLst/>
              <a:gdLst>
                <a:gd name="connsiteX0" fmla="*/ 0 w 2911642"/>
                <a:gd name="connsiteY0" fmla="*/ 232500 h 401161"/>
                <a:gd name="connsiteX1" fmla="*/ 541421 w 2911642"/>
                <a:gd name="connsiteY1" fmla="*/ 3900 h 401161"/>
                <a:gd name="connsiteX2" fmla="*/ 1191126 w 2911642"/>
                <a:gd name="connsiteY2" fmla="*/ 400942 h 401161"/>
                <a:gd name="connsiteX3" fmla="*/ 1828800 w 2911642"/>
                <a:gd name="connsiteY3" fmla="*/ 64058 h 401161"/>
                <a:gd name="connsiteX4" fmla="*/ 2466474 w 2911642"/>
                <a:gd name="connsiteY4" fmla="*/ 340785 h 401161"/>
                <a:gd name="connsiteX5" fmla="*/ 2911642 w 2911642"/>
                <a:gd name="connsiteY5" fmla="*/ 100153 h 401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642" h="401161">
                  <a:moveTo>
                    <a:pt x="0" y="232500"/>
                  </a:moveTo>
                  <a:cubicBezTo>
                    <a:pt x="171450" y="104163"/>
                    <a:pt x="342900" y="-24174"/>
                    <a:pt x="541421" y="3900"/>
                  </a:cubicBezTo>
                  <a:cubicBezTo>
                    <a:pt x="739942" y="31974"/>
                    <a:pt x="976563" y="390916"/>
                    <a:pt x="1191126" y="400942"/>
                  </a:cubicBezTo>
                  <a:cubicBezTo>
                    <a:pt x="1405689" y="410968"/>
                    <a:pt x="1616242" y="74084"/>
                    <a:pt x="1828800" y="64058"/>
                  </a:cubicBezTo>
                  <a:cubicBezTo>
                    <a:pt x="2041358" y="54032"/>
                    <a:pt x="2286000" y="334769"/>
                    <a:pt x="2466474" y="340785"/>
                  </a:cubicBezTo>
                  <a:cubicBezTo>
                    <a:pt x="2646948" y="346801"/>
                    <a:pt x="2911642" y="100153"/>
                    <a:pt x="2911642" y="1001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p:cxnSp>
          <p:nvCxnSpPr>
            <p:cNvPr id="7" name="Conector recto de flecha 6">
              <a:extLst>
                <a:ext uri="{FF2B5EF4-FFF2-40B4-BE49-F238E27FC236}">
                  <a16:creationId xmlns:a16="http://schemas.microsoft.com/office/drawing/2014/main" id="{B1CD68C4-7A69-461F-B7D9-1ADA8642999B}"/>
                </a:ext>
              </a:extLst>
            </p:cNvPr>
            <p:cNvCxnSpPr/>
            <p:nvPr/>
          </p:nvCxnSpPr>
          <p:spPr>
            <a:xfrm flipV="1">
              <a:off x="937974" y="1311970"/>
              <a:ext cx="0" cy="438594"/>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CuadroTexto 7">
                  <a:extLst>
                    <a:ext uri="{FF2B5EF4-FFF2-40B4-BE49-F238E27FC236}">
                      <a16:creationId xmlns:a16="http://schemas.microsoft.com/office/drawing/2014/main" id="{F5A37BCF-C88C-4F28-A89B-B5F1DE04BE3E}"/>
                    </a:ext>
                  </a:extLst>
                </p:cNvPr>
                <p:cNvSpPr txBox="1"/>
                <p:nvPr/>
              </p:nvSpPr>
              <p:spPr>
                <a:xfrm>
                  <a:off x="918357" y="1565898"/>
                  <a:ext cx="2000804"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𝑓</m:t>
                        </m:r>
                        <m:d>
                          <m:dPr>
                            <m:ctrlPr>
                              <a:rPr lang="es-UY" b="0" i="1" smtClean="0">
                                <a:latin typeface="Cambria Math" panose="02040503050406030204" pitchFamily="18" charset="0"/>
                              </a:rPr>
                            </m:ctrlPr>
                          </m:dPr>
                          <m:e>
                            <m:r>
                              <a:rPr lang="es-UY" b="0" i="1" smtClean="0">
                                <a:latin typeface="Cambria Math" panose="02040503050406030204" pitchFamily="18" charset="0"/>
                              </a:rPr>
                              <m:t>𝑡</m:t>
                            </m:r>
                          </m:e>
                        </m:d>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func>
                          <m:funcPr>
                            <m:ctrlPr>
                              <a:rPr lang="es-UY" b="0" i="1" smtClean="0">
                                <a:latin typeface="Cambria Math" panose="02040503050406030204" pitchFamily="18" charset="0"/>
                              </a:rPr>
                            </m:ctrlPr>
                          </m:funcPr>
                          <m:fName>
                            <m:r>
                              <m:rPr>
                                <m:sty m:val="p"/>
                              </m:rPr>
                              <a:rPr lang="es-UY" b="0" i="0" smtClean="0">
                                <a:latin typeface="Cambria Math" panose="02040503050406030204" pitchFamily="18" charset="0"/>
                              </a:rPr>
                              <m:t>cos</m:t>
                            </m:r>
                          </m:fName>
                          <m:e>
                            <m:r>
                              <a:rPr lang="es-UY" b="0" i="1" smtClean="0">
                                <a:latin typeface="Cambria Math" panose="02040503050406030204" pitchFamily="18" charset="0"/>
                              </a:rPr>
                              <m:t>(</m:t>
                            </m:r>
                            <m:r>
                              <a:rPr lang="es-UY" b="0" i="1" smtClean="0">
                                <a:latin typeface="Cambria Math" panose="02040503050406030204" pitchFamily="18" charset="0"/>
                              </a:rPr>
                              <m:t>𝜔</m:t>
                            </m:r>
                            <m:r>
                              <a:rPr lang="es-UY" b="0" i="1" smtClean="0">
                                <a:latin typeface="Cambria Math" panose="02040503050406030204" pitchFamily="18" charset="0"/>
                              </a:rPr>
                              <m:t>𝑡</m:t>
                            </m:r>
                            <m:r>
                              <a:rPr lang="es-UY" b="0" i="1" smtClean="0">
                                <a:latin typeface="Cambria Math" panose="02040503050406030204" pitchFamily="18" charset="0"/>
                              </a:rPr>
                              <m:t>)</m:t>
                            </m:r>
                          </m:e>
                        </m:func>
                      </m:oMath>
                    </m:oMathPara>
                  </a14:m>
                  <a:endParaRPr lang="es-UY" dirty="0"/>
                </a:p>
              </p:txBody>
            </p:sp>
          </mc:Choice>
          <mc:Fallback xmlns="">
            <p:sp>
              <p:nvSpPr>
                <p:cNvPr id="8" name="CuadroTexto 7">
                  <a:extLst>
                    <a:ext uri="{FF2B5EF4-FFF2-40B4-BE49-F238E27FC236}">
                      <a16:creationId xmlns:a16="http://schemas.microsoft.com/office/drawing/2014/main" xmlns:a14="http://schemas.microsoft.com/office/drawing/2010/main" xmlns="" id="{F5A37BCF-C88C-4F28-A89B-B5F1DE04BE3E}"/>
                    </a:ext>
                  </a:extLst>
                </p:cNvPr>
                <p:cNvSpPr txBox="1">
                  <a:spLocks noRot="1" noChangeAspect="1" noMove="1" noResize="1" noEditPoints="1" noAdjustHandles="1" noChangeArrowheads="1" noChangeShapeType="1" noTextEdit="1"/>
                </p:cNvSpPr>
                <p:nvPr/>
              </p:nvSpPr>
              <p:spPr>
                <a:xfrm>
                  <a:off x="918357" y="1565898"/>
                  <a:ext cx="2000804" cy="369332"/>
                </a:xfrm>
                <a:prstGeom prst="rect">
                  <a:avLst/>
                </a:prstGeom>
                <a:blipFill rotWithShape="0">
                  <a:blip r:embed="rId4"/>
                  <a:stretch>
                    <a:fillRect b="-13333"/>
                  </a:stretch>
                </a:blipFill>
              </p:spPr>
              <p:txBody>
                <a:bodyPr/>
                <a:lstStyle/>
                <a:p>
                  <a:r>
                    <a:rPr lang="es-UY">
                      <a:noFill/>
                    </a:rPr>
                    <a:t> </a:t>
                  </a:r>
                </a:p>
              </p:txBody>
            </p:sp>
          </mc:Fallback>
        </mc:AlternateContent>
        <p:grpSp>
          <p:nvGrpSpPr>
            <p:cNvPr id="16" name="Grupo 15"/>
            <p:cNvGrpSpPr/>
            <p:nvPr/>
          </p:nvGrpSpPr>
          <p:grpSpPr>
            <a:xfrm>
              <a:off x="3543153" y="2286802"/>
              <a:ext cx="612860" cy="516064"/>
              <a:chOff x="611895" y="2292834"/>
              <a:chExt cx="612860" cy="516064"/>
            </a:xfrm>
          </p:grpSpPr>
          <p:cxnSp>
            <p:nvCxnSpPr>
              <p:cNvPr id="17" name="Conector recto 16">
                <a:extLst>
                  <a:ext uri="{FF2B5EF4-FFF2-40B4-BE49-F238E27FC236}">
                    <a16:creationId xmlns:a16="http://schemas.microsoft.com/office/drawing/2014/main" id="{1295A2F0-5783-4934-B8BE-7D9EEA16D999}"/>
                  </a:ext>
                </a:extLst>
              </p:cNvPr>
              <p:cNvCxnSpPr/>
              <p:nvPr/>
            </p:nvCxnSpPr>
            <p:spPr>
              <a:xfrm flipH="1">
                <a:off x="925841" y="2292834"/>
                <a:ext cx="0" cy="252000"/>
              </a:xfrm>
              <a:prstGeom prst="line">
                <a:avLst/>
              </a:prstGeom>
              <a:ln w="19050"/>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8" name="CuadroTexto 17">
                    <a:extLst>
                      <a:ext uri="{FF2B5EF4-FFF2-40B4-BE49-F238E27FC236}">
                        <a16:creationId xmlns:a16="http://schemas.microsoft.com/office/drawing/2014/main" id="{4308C6EA-22A4-4C5C-A805-84D46025C220}"/>
                      </a:ext>
                    </a:extLst>
                  </p:cNvPr>
                  <p:cNvSpPr txBox="1"/>
                  <p:nvPr/>
                </p:nvSpPr>
                <p:spPr>
                  <a:xfrm>
                    <a:off x="611895" y="2531899"/>
                    <a:ext cx="6128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s-UY" b="0" i="1" smtClean="0">
                              <a:latin typeface="Cambria Math" panose="02040503050406030204" pitchFamily="18" charset="0"/>
                            </a:rPr>
                            <m:t>𝑥</m:t>
                          </m:r>
                          <m:r>
                            <a:rPr lang="es-UY" b="0" i="1" smtClean="0">
                              <a:latin typeface="Cambria Math" panose="02040503050406030204" pitchFamily="18" charset="0"/>
                            </a:rPr>
                            <m:t>=</m:t>
                          </m:r>
                          <m:r>
                            <a:rPr lang="es-UY" b="0" i="1" smtClean="0">
                              <a:latin typeface="Cambria Math" panose="02040503050406030204" pitchFamily="18" charset="0"/>
                            </a:rPr>
                            <m:t>𝐿</m:t>
                          </m:r>
                        </m:oMath>
                      </m:oMathPara>
                    </a14:m>
                    <a:endParaRPr lang="es-UY" dirty="0"/>
                  </a:p>
                </p:txBody>
              </p:sp>
            </mc:Choice>
            <mc:Fallback xmlns="">
              <p:sp>
                <p:nvSpPr>
                  <p:cNvPr id="18" name="CuadroTexto 17">
                    <a:extLst>
                      <a:ext uri="{FF2B5EF4-FFF2-40B4-BE49-F238E27FC236}">
                        <a16:creationId xmlns:a16="http://schemas.microsoft.com/office/drawing/2014/main" xmlns:a14="http://schemas.microsoft.com/office/drawing/2010/main" xmlns="" id="{4308C6EA-22A4-4C5C-A805-84D46025C220}"/>
                      </a:ext>
                    </a:extLst>
                  </p:cNvPr>
                  <p:cNvSpPr txBox="1">
                    <a:spLocks noRot="1" noChangeAspect="1" noMove="1" noResize="1" noEditPoints="1" noAdjustHandles="1" noChangeArrowheads="1" noChangeShapeType="1" noTextEdit="1"/>
                  </p:cNvSpPr>
                  <p:nvPr/>
                </p:nvSpPr>
                <p:spPr>
                  <a:xfrm>
                    <a:off x="611895" y="2531899"/>
                    <a:ext cx="612860" cy="276999"/>
                  </a:xfrm>
                  <a:prstGeom prst="rect">
                    <a:avLst/>
                  </a:prstGeom>
                  <a:blipFill rotWithShape="0">
                    <a:blip r:embed="rId5"/>
                    <a:stretch>
                      <a:fillRect l="-4950" r="-7921" b="-6522"/>
                    </a:stretch>
                  </a:blipFill>
                </p:spPr>
                <p:txBody>
                  <a:bodyPr/>
                  <a:lstStyle/>
                  <a:p>
                    <a:r>
                      <a:rPr lang="es-UY">
                        <a:noFill/>
                      </a:rPr>
                      <a:t> </a:t>
                    </a:r>
                  </a:p>
                </p:txBody>
              </p:sp>
            </mc:Fallback>
          </mc:AlternateContent>
        </p:grpSp>
        <p:sp>
          <p:nvSpPr>
            <p:cNvPr id="19" name="Rombo 18"/>
            <p:cNvSpPr/>
            <p:nvPr/>
          </p:nvSpPr>
          <p:spPr>
            <a:xfrm>
              <a:off x="3643086" y="995278"/>
              <a:ext cx="498413" cy="639174"/>
            </a:xfrm>
            <a:prstGeom prst="diamon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UY"/>
            </a:p>
          </p:txBody>
        </p:sp>
        <mc:AlternateContent xmlns:mc="http://schemas.openxmlformats.org/markup-compatibility/2006" xmlns:a14="http://schemas.microsoft.com/office/drawing/2010/main">
          <mc:Choice Requires="a14">
            <p:sp>
              <p:nvSpPr>
                <p:cNvPr id="20" name="CuadroTexto 19"/>
                <p:cNvSpPr txBox="1"/>
                <p:nvPr/>
              </p:nvSpPr>
              <p:spPr>
                <a:xfrm>
                  <a:off x="4218180" y="945527"/>
                  <a:ext cx="1900777" cy="42870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𝑍</m:t>
                            </m:r>
                          </m:e>
                          <m:sub>
                            <m:r>
                              <a:rPr lang="es-UY" b="0" i="1" smtClean="0">
                                <a:latin typeface="Cambria Math" panose="02040503050406030204" pitchFamily="18" charset="0"/>
                              </a:rPr>
                              <m:t>𝑚</m:t>
                            </m:r>
                          </m:sub>
                          <m:sup>
                            <m:r>
                              <a:rPr lang="es-UY" b="0" i="1" smtClean="0">
                                <a:latin typeface="Cambria Math" panose="02040503050406030204" pitchFamily="18" charset="0"/>
                              </a:rPr>
                              <m:t>(</m:t>
                            </m:r>
                            <m:r>
                              <a:rPr lang="es-UY" b="0" i="1" smtClean="0">
                                <a:latin typeface="Cambria Math" panose="02040503050406030204" pitchFamily="18" charset="0"/>
                              </a:rPr>
                              <m:t>𝐿</m:t>
                            </m:r>
                            <m:r>
                              <a:rPr lang="es-UY" b="0" i="1" smtClean="0">
                                <a:latin typeface="Cambria Math" panose="02040503050406030204" pitchFamily="18" charset="0"/>
                              </a:rPr>
                              <m:t>)</m:t>
                            </m:r>
                          </m:sup>
                        </m:sSubSup>
                        <m:r>
                          <a:rPr lang="es-UY"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𝑅</m:t>
                            </m:r>
                          </m:e>
                          <m:sub>
                            <m:r>
                              <a:rPr lang="es-UY" b="0" i="1" smtClean="0">
                                <a:latin typeface="Cambria Math" panose="02040503050406030204" pitchFamily="18" charset="0"/>
                              </a:rPr>
                              <m:t>𝑚</m:t>
                            </m:r>
                          </m:sub>
                        </m:sSub>
                        <m:r>
                          <a:rPr lang="es-UY" b="0" i="1" smtClean="0">
                            <a:latin typeface="Cambria Math" panose="02040503050406030204" pitchFamily="18" charset="0"/>
                          </a:rPr>
                          <m:t>+</m:t>
                        </m:r>
                        <m:r>
                          <a:rPr lang="es-UY" b="0" i="1" smtClean="0">
                            <a:latin typeface="Cambria Math" panose="02040503050406030204" pitchFamily="18" charset="0"/>
                          </a:rPr>
                          <m:t>𝑖</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𝜒</m:t>
                            </m:r>
                          </m:e>
                          <m:sub>
                            <m:r>
                              <a:rPr lang="es-UY" b="0" i="1" smtClean="0">
                                <a:latin typeface="Cambria Math" panose="02040503050406030204" pitchFamily="18" charset="0"/>
                              </a:rPr>
                              <m:t>𝑚</m:t>
                            </m:r>
                          </m:sub>
                        </m:sSub>
                      </m:oMath>
                    </m:oMathPara>
                  </a14:m>
                  <a:endParaRPr lang="es-UY" dirty="0"/>
                </a:p>
              </p:txBody>
            </p:sp>
          </mc:Choice>
          <mc:Fallback xmlns="">
            <p:sp>
              <p:nvSpPr>
                <p:cNvPr id="20" name="CuadroTexto 19"/>
                <p:cNvSpPr txBox="1">
                  <a:spLocks noRot="1" noChangeAspect="1" noMove="1" noResize="1" noEditPoints="1" noAdjustHandles="1" noChangeArrowheads="1" noChangeShapeType="1" noTextEdit="1"/>
                </p:cNvSpPr>
                <p:nvPr/>
              </p:nvSpPr>
              <p:spPr>
                <a:xfrm>
                  <a:off x="4218180" y="945527"/>
                  <a:ext cx="1900777" cy="428707"/>
                </a:xfrm>
                <a:prstGeom prst="rect">
                  <a:avLst/>
                </a:prstGeom>
                <a:blipFill rotWithShape="0">
                  <a:blip r:embed="rId6"/>
                  <a:stretch>
                    <a:fillRect b="-4286"/>
                  </a:stretch>
                </a:blipFill>
              </p:spPr>
              <p:txBody>
                <a:bodyPr/>
                <a:lstStyle/>
                <a:p>
                  <a:r>
                    <a:rPr lang="es-UY">
                      <a:noFill/>
                    </a:rPr>
                    <a:t> </a:t>
                  </a:r>
                </a:p>
              </p:txBody>
            </p:sp>
          </mc:Fallback>
        </mc:AlternateContent>
      </p:grpSp>
      <mc:AlternateContent xmlns:mc="http://schemas.openxmlformats.org/markup-compatibility/2006" xmlns:a14="http://schemas.microsoft.com/office/drawing/2010/main">
        <mc:Choice Requires="a14">
          <p:sp>
            <p:nvSpPr>
              <p:cNvPr id="21" name="CuadroTexto 20">
                <a:extLst>
                  <a:ext uri="{FF2B5EF4-FFF2-40B4-BE49-F238E27FC236}">
                    <a16:creationId xmlns:a16="http://schemas.microsoft.com/office/drawing/2014/main" id="{377E0AD4-ABBE-44BB-BFC1-E6B11F6D216D}"/>
                  </a:ext>
                </a:extLst>
              </p:cNvPr>
              <p:cNvSpPr txBox="1"/>
              <p:nvPr/>
            </p:nvSpPr>
            <p:spPr>
              <a:xfrm>
                <a:off x="6195638" y="945527"/>
                <a:ext cx="5013159" cy="941925"/>
              </a:xfrm>
              <a:prstGeom prst="rect">
                <a:avLst/>
              </a:prstGeom>
              <a:noFill/>
            </p:spPr>
            <p:txBody>
              <a:bodyPr wrap="square" rtlCol="0">
                <a:spAutoFit/>
              </a:bodyPr>
              <a:lstStyle/>
              <a:p>
                <a:r>
                  <a:rPr lang="es-UY" dirty="0"/>
                  <a:t>Como ahora hay borde derecho, hay ondas reflejadas propagándose hacia la izquierda</a:t>
                </a:r>
              </a:p>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𝑦</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𝑥</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𝑡</m:t>
                          </m:r>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𝑘𝑥</m:t>
                              </m:r>
                            </m:e>
                          </m:d>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m:t>
                          </m:r>
                          <m:d>
                            <m:dPr>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𝜔</m:t>
                              </m:r>
                              <m:r>
                                <a:rPr lang="es-UY" b="0" i="1" smtClean="0">
                                  <a:latin typeface="Cambria Math" panose="02040503050406030204" pitchFamily="18" charset="0"/>
                                  <a:ea typeface="Cambria Math" panose="02040503050406030204" pitchFamily="18" charset="0"/>
                                </a:rPr>
                                <m:t>𝑡</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𝑘𝑥</m:t>
                              </m:r>
                            </m:e>
                          </m:d>
                        </m:sup>
                      </m:sSup>
                      <m:r>
                        <a:rPr lang="es-UY" b="0" i="0" smtClean="0">
                          <a:latin typeface="Cambria Math" panose="02040503050406030204" pitchFamily="18" charset="0"/>
                          <a:ea typeface="Cambria Math" panose="02040503050406030204" pitchFamily="18" charset="0"/>
                        </a:rPr>
                        <m:t> ;</m:t>
                      </m:r>
                      <m:r>
                        <a:rPr lang="es-UY" b="0" i="1" smtClean="0">
                          <a:latin typeface="Cambria Math" panose="02040503050406030204" pitchFamily="18" charset="0"/>
                          <a:ea typeface="Cambria Math" panose="02040503050406030204" pitchFamily="18" charset="0"/>
                        </a:rPr>
                        <m:t>𝐴</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ℂ</m:t>
                      </m:r>
                    </m:oMath>
                  </m:oMathPara>
                </a14:m>
                <a:endParaRPr lang="es-UY" dirty="0"/>
              </a:p>
            </p:txBody>
          </p:sp>
        </mc:Choice>
        <mc:Fallback xmlns="">
          <p:sp>
            <p:nvSpPr>
              <p:cNvPr id="21" name="CuadroTexto 20">
                <a:extLst>
                  <a:ext uri="{FF2B5EF4-FFF2-40B4-BE49-F238E27FC236}">
                    <a16:creationId xmlns:a16="http://schemas.microsoft.com/office/drawing/2014/main" xmlns:a14="http://schemas.microsoft.com/office/drawing/2010/main" xmlns="" id="{377E0AD4-ABBE-44BB-BFC1-E6B11F6D216D}"/>
                  </a:ext>
                </a:extLst>
              </p:cNvPr>
              <p:cNvSpPr txBox="1">
                <a:spLocks noRot="1" noChangeAspect="1" noMove="1" noResize="1" noEditPoints="1" noAdjustHandles="1" noChangeArrowheads="1" noChangeShapeType="1" noTextEdit="1"/>
              </p:cNvSpPr>
              <p:nvPr/>
            </p:nvSpPr>
            <p:spPr>
              <a:xfrm>
                <a:off x="6195638" y="945527"/>
                <a:ext cx="5013159" cy="941925"/>
              </a:xfrm>
              <a:prstGeom prst="rect">
                <a:avLst/>
              </a:prstGeom>
              <a:blipFill rotWithShape="0">
                <a:blip r:embed="rId7"/>
                <a:stretch>
                  <a:fillRect l="-972" t="-3226" b="-1935"/>
                </a:stretch>
              </a:blipFill>
            </p:spPr>
            <p:txBody>
              <a:bodyPr/>
              <a:lstStyle/>
              <a:p>
                <a:r>
                  <a:rPr lang="es-UY">
                    <a:noFill/>
                  </a:rPr>
                  <a:t> </a:t>
                </a:r>
              </a:p>
            </p:txBody>
          </p:sp>
        </mc:Fallback>
      </mc:AlternateContent>
      <p:sp>
        <p:nvSpPr>
          <p:cNvPr id="22" name="CuadroTexto 21"/>
          <p:cNvSpPr txBox="1"/>
          <p:nvPr/>
        </p:nvSpPr>
        <p:spPr>
          <a:xfrm>
            <a:off x="432354" y="3136770"/>
            <a:ext cx="2999283" cy="369332"/>
          </a:xfrm>
          <a:prstGeom prst="rect">
            <a:avLst/>
          </a:prstGeom>
          <a:noFill/>
        </p:spPr>
        <p:txBody>
          <a:bodyPr wrap="none" rtlCol="0">
            <a:spAutoFit/>
          </a:bodyPr>
          <a:lstStyle/>
          <a:p>
            <a:r>
              <a:rPr lang="es-UY" dirty="0"/>
              <a:t>Las condiciones de borde son:</a:t>
            </a:r>
          </a:p>
        </p:txBody>
      </p:sp>
      <mc:AlternateContent xmlns:mc="http://schemas.openxmlformats.org/markup-compatibility/2006" xmlns:a14="http://schemas.microsoft.com/office/drawing/2010/main">
        <mc:Choice Requires="a14">
          <p:sp>
            <p:nvSpPr>
              <p:cNvPr id="23" name="CuadroTexto 22"/>
              <p:cNvSpPr txBox="1"/>
              <p:nvPr/>
            </p:nvSpPr>
            <p:spPr>
              <a:xfrm>
                <a:off x="386753" y="3602294"/>
                <a:ext cx="3159135" cy="134088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s-UY" b="0" i="1" smtClean="0">
                              <a:latin typeface="Cambria Math" panose="02040503050406030204" pitchFamily="18" charset="0"/>
                            </a:rPr>
                          </m:ctrlPr>
                        </m:dPr>
                        <m:e>
                          <m:eqArr>
                            <m:eqArrPr>
                              <m:ctrlPr>
                                <a:rPr lang="es-UY" b="0" i="1" smtClean="0">
                                  <a:latin typeface="Cambria Math" panose="02040503050406030204" pitchFamily="18" charset="0"/>
                                </a:rPr>
                              </m:ctrlPr>
                            </m:eqArrPr>
                            <m:e>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0,</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r>
                                <a:rPr lang="es-AR" b="0" i="1" smtClean="0">
                                  <a:latin typeface="Cambria Math" panose="02040503050406030204" pitchFamily="18" charset="0"/>
                                </a:rPr>
                                <m:t>−</m:t>
                              </m:r>
                              <m:sSub>
                                <m:sSubPr>
                                  <m:ctrlPr>
                                    <a:rPr lang="es-UY" b="0" i="1" smtClean="0">
                                      <a:latin typeface="Cambria Math" panose="02040503050406030204" pitchFamily="18" charset="0"/>
                                    </a:rPr>
                                  </m:ctrlPr>
                                </m:sSubPr>
                                <m:e>
                                  <m:r>
                                    <a:rPr lang="es-UY" b="0" i="1" smtClean="0">
                                      <a:latin typeface="Cambria Math" panose="02040503050406030204" pitchFamily="18" charset="0"/>
                                    </a:rPr>
                                    <m:t>𝐹</m:t>
                                  </m:r>
                                </m:e>
                                <m:sub>
                                  <m:r>
                                    <a:rPr lang="es-UY" b="0" i="1" smtClean="0">
                                      <a:latin typeface="Cambria Math" panose="02040503050406030204" pitchFamily="18" charset="0"/>
                                    </a:rPr>
                                    <m:t>0</m:t>
                                  </m:r>
                                </m:sub>
                              </m:sSub>
                              <m:sSup>
                                <m:sSupPr>
                                  <m:ctrlPr>
                                    <a:rPr lang="es-UY" b="0" i="1" smtClean="0">
                                      <a:latin typeface="Cambria Math" panose="02040503050406030204" pitchFamily="18" charset="0"/>
                                    </a:rPr>
                                  </m:ctrlPr>
                                </m:sSupPr>
                                <m:e>
                                  <m:r>
                                    <a:rPr lang="es-UY" b="0" i="1" smtClean="0">
                                      <a:latin typeface="Cambria Math" panose="02040503050406030204" pitchFamily="18" charset="0"/>
                                    </a:rPr>
                                    <m:t>𝑒</m:t>
                                  </m:r>
                                </m:e>
                                <m:sup>
                                  <m:r>
                                    <a:rPr lang="es-UY" b="0" i="1" smtClean="0">
                                      <a:latin typeface="Cambria Math" panose="02040503050406030204" pitchFamily="18" charset="0"/>
                                    </a:rPr>
                                    <m:t>𝑖</m:t>
                                  </m:r>
                                  <m:r>
                                    <a:rPr lang="es-UY" b="0" i="1" smtClean="0">
                                      <a:latin typeface="Cambria Math" panose="02040503050406030204" pitchFamily="18" charset="0"/>
                                    </a:rPr>
                                    <m:t>𝜔</m:t>
                                  </m:r>
                                  <m:r>
                                    <a:rPr lang="es-UY" b="0" i="1" smtClean="0">
                                      <a:latin typeface="Cambria Math" panose="02040503050406030204" pitchFamily="18" charset="0"/>
                                    </a:rPr>
                                    <m:t>𝑡</m:t>
                                  </m:r>
                                </m:sup>
                              </m:sSup>
                            </m:e>
                            <m:e>
                              <m:r>
                                <a:rPr lang="es-AR" b="0" i="1" smtClean="0">
                                  <a:latin typeface="Cambria Math" panose="02040503050406030204" pitchFamily="18" charset="0"/>
                                </a:rPr>
                                <m:t>−</m:t>
                              </m:r>
                              <m:d>
                                <m:dPr>
                                  <m:begChr m:val="|"/>
                                  <m:endChr m:val="|"/>
                                  <m:ctrlPr>
                                    <a:rPr lang="es-UY" b="0" i="1" smtClean="0">
                                      <a:latin typeface="Cambria Math" panose="02040503050406030204" pitchFamily="18" charset="0"/>
                                    </a:rPr>
                                  </m:ctrlPr>
                                </m:dPr>
                                <m:e>
                                  <m:acc>
                                    <m:accPr>
                                      <m:chr m:val="⃗"/>
                                      <m:ctrlPr>
                                        <a:rPr lang="es-UY" b="0" i="1" smtClean="0">
                                          <a:latin typeface="Cambria Math" panose="02040503050406030204" pitchFamily="18" charset="0"/>
                                        </a:rPr>
                                      </m:ctrlPr>
                                    </m:accPr>
                                    <m:e>
                                      <m:r>
                                        <a:rPr lang="es-UY" b="0" i="1" smtClean="0">
                                          <a:latin typeface="Cambria Math" panose="02040503050406030204" pitchFamily="18" charset="0"/>
                                        </a:rPr>
                                        <m:t>𝑇</m:t>
                                      </m:r>
                                    </m:e>
                                  </m:acc>
                                </m:e>
                              </m:d>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𝐿</m:t>
                                      </m:r>
                                      <m:r>
                                        <a:rPr lang="es-UY" b="0" i="1" smtClean="0">
                                          <a:latin typeface="Cambria Math" panose="02040503050406030204" pitchFamily="18" charset="0"/>
                                        </a:rPr>
                                        <m:t>,</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𝑥</m:t>
                                  </m:r>
                                </m:den>
                              </m:f>
                              <m:r>
                                <a:rPr lang="es-UY" b="0" i="1" smtClean="0">
                                  <a:latin typeface="Cambria Math" panose="02040503050406030204" pitchFamily="18" charset="0"/>
                                </a:rPr>
                                <m:t>=</m:t>
                              </m:r>
                              <m:sSubSup>
                                <m:sSubSupPr>
                                  <m:ctrlPr>
                                    <a:rPr lang="es-UY" b="0" i="1" smtClean="0">
                                      <a:latin typeface="Cambria Math" panose="02040503050406030204" pitchFamily="18" charset="0"/>
                                    </a:rPr>
                                  </m:ctrlPr>
                                </m:sSubSupPr>
                                <m:e>
                                  <m:r>
                                    <a:rPr lang="es-UY" b="0" i="1" smtClean="0">
                                      <a:latin typeface="Cambria Math" panose="02040503050406030204" pitchFamily="18" charset="0"/>
                                    </a:rPr>
                                    <m:t>𝑍</m:t>
                                  </m:r>
                                </m:e>
                                <m:sub>
                                  <m:r>
                                    <a:rPr lang="es-UY" b="0" i="1" smtClean="0">
                                      <a:latin typeface="Cambria Math" panose="02040503050406030204" pitchFamily="18" charset="0"/>
                                    </a:rPr>
                                    <m:t>𝑚</m:t>
                                  </m:r>
                                </m:sub>
                                <m:sup>
                                  <m:r>
                                    <a:rPr lang="es-UY" b="0" i="1" smtClean="0">
                                      <a:latin typeface="Cambria Math" panose="02040503050406030204" pitchFamily="18" charset="0"/>
                                    </a:rPr>
                                    <m:t>(</m:t>
                                  </m:r>
                                  <m:r>
                                    <a:rPr lang="es-UY" b="0" i="1" smtClean="0">
                                      <a:latin typeface="Cambria Math" panose="02040503050406030204" pitchFamily="18" charset="0"/>
                                    </a:rPr>
                                    <m:t>𝐿</m:t>
                                  </m:r>
                                  <m:r>
                                    <a:rPr lang="es-UY" b="0" i="1" smtClean="0">
                                      <a:latin typeface="Cambria Math" panose="02040503050406030204" pitchFamily="18" charset="0"/>
                                    </a:rPr>
                                    <m:t>)</m:t>
                                  </m:r>
                                </m:sup>
                              </m:sSubSup>
                              <m:f>
                                <m:fPr>
                                  <m:ctrlPr>
                                    <a:rPr lang="es-UY" b="0" i="1" smtClean="0">
                                      <a:latin typeface="Cambria Math" panose="02040503050406030204" pitchFamily="18" charset="0"/>
                                    </a:rPr>
                                  </m:ctrlPr>
                                </m:fPr>
                                <m:num>
                                  <m:r>
                                    <a:rPr lang="es-UY" b="0" i="1" smtClean="0">
                                      <a:latin typeface="Cambria Math" panose="02040503050406030204" pitchFamily="18" charset="0"/>
                                    </a:rPr>
                                    <m:t>𝜕</m:t>
                                  </m:r>
                                  <m:r>
                                    <a:rPr lang="es-UY" b="0" i="1" smtClean="0">
                                      <a:latin typeface="Cambria Math" panose="02040503050406030204" pitchFamily="18" charset="0"/>
                                    </a:rPr>
                                    <m:t>𝑦</m:t>
                                  </m:r>
                                  <m:d>
                                    <m:dPr>
                                      <m:ctrlPr>
                                        <a:rPr lang="es-UY" b="0" i="1" smtClean="0">
                                          <a:latin typeface="Cambria Math" panose="02040503050406030204" pitchFamily="18" charset="0"/>
                                        </a:rPr>
                                      </m:ctrlPr>
                                    </m:dPr>
                                    <m:e>
                                      <m:r>
                                        <a:rPr lang="es-UY" b="0" i="1" smtClean="0">
                                          <a:latin typeface="Cambria Math" panose="02040503050406030204" pitchFamily="18" charset="0"/>
                                        </a:rPr>
                                        <m:t>𝐿</m:t>
                                      </m:r>
                                      <m:r>
                                        <a:rPr lang="es-UY" b="0" i="1" smtClean="0">
                                          <a:latin typeface="Cambria Math" panose="02040503050406030204" pitchFamily="18" charset="0"/>
                                        </a:rPr>
                                        <m:t>,</m:t>
                                      </m:r>
                                      <m:r>
                                        <a:rPr lang="es-UY" b="0" i="1" smtClean="0">
                                          <a:latin typeface="Cambria Math" panose="02040503050406030204" pitchFamily="18" charset="0"/>
                                        </a:rPr>
                                        <m:t>𝑡</m:t>
                                      </m:r>
                                    </m:e>
                                  </m:d>
                                </m:num>
                                <m:den>
                                  <m:r>
                                    <a:rPr lang="es-UY" b="0" i="1" smtClean="0">
                                      <a:latin typeface="Cambria Math" panose="02040503050406030204" pitchFamily="18" charset="0"/>
                                    </a:rPr>
                                    <m:t>𝜕</m:t>
                                  </m:r>
                                  <m:r>
                                    <a:rPr lang="es-UY" b="0" i="1" smtClean="0">
                                      <a:latin typeface="Cambria Math" panose="02040503050406030204" pitchFamily="18" charset="0"/>
                                    </a:rPr>
                                    <m:t>𝑡</m:t>
                                  </m:r>
                                </m:den>
                              </m:f>
                            </m:e>
                          </m:eqArr>
                        </m:e>
                      </m:d>
                    </m:oMath>
                  </m:oMathPara>
                </a14:m>
                <a:endParaRPr lang="es-UY" dirty="0"/>
              </a:p>
            </p:txBody>
          </p:sp>
        </mc:Choice>
        <mc:Fallback xmlns="">
          <p:sp>
            <p:nvSpPr>
              <p:cNvPr id="23" name="CuadroTexto 22"/>
              <p:cNvSpPr txBox="1">
                <a:spLocks noRot="1" noChangeAspect="1" noMove="1" noResize="1" noEditPoints="1" noAdjustHandles="1" noChangeArrowheads="1" noChangeShapeType="1" noTextEdit="1"/>
              </p:cNvSpPr>
              <p:nvPr/>
            </p:nvSpPr>
            <p:spPr>
              <a:xfrm>
                <a:off x="386753" y="3602294"/>
                <a:ext cx="3159135" cy="1340880"/>
              </a:xfrm>
              <a:prstGeom prst="rect">
                <a:avLst/>
              </a:prstGeom>
              <a:blipFill>
                <a:blip r:embed="rId8"/>
                <a:stretch>
                  <a:fillRect/>
                </a:stretch>
              </a:blipFill>
            </p:spPr>
            <p:txBody>
              <a:bodyPr/>
              <a:lstStyle/>
              <a:p>
                <a:r>
                  <a:rPr lang="es-UY">
                    <a:noFill/>
                  </a:rPr>
                  <a:t> </a:t>
                </a:r>
              </a:p>
            </p:txBody>
          </p:sp>
        </mc:Fallback>
      </mc:AlternateContent>
      <mc:AlternateContent xmlns:mc="http://schemas.openxmlformats.org/markup-compatibility/2006" xmlns:a14="http://schemas.microsoft.com/office/drawing/2010/main">
        <mc:Choice Requires="a14">
          <p:sp>
            <p:nvSpPr>
              <p:cNvPr id="3" name="CuadroTexto 2"/>
              <p:cNvSpPr txBox="1"/>
              <p:nvPr/>
            </p:nvSpPr>
            <p:spPr>
              <a:xfrm>
                <a:off x="3892292" y="3386209"/>
                <a:ext cx="5435527" cy="1542538"/>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s-UY" i="1" smtClean="0">
                          <a:latin typeface="Cambria Math" panose="02040503050406030204" pitchFamily="18" charset="0"/>
                          <a:ea typeface="Cambria Math" panose="02040503050406030204" pitchFamily="18" charset="0"/>
                        </a:rPr>
                        <m:t>⟹</m:t>
                      </m:r>
                      <m:d>
                        <m:dPr>
                          <m:begChr m:val="{"/>
                          <m:endChr m:val=""/>
                          <m:ctrlPr>
                            <a:rPr lang="es-UY" i="1" smtClean="0">
                              <a:latin typeface="Cambria Math" panose="02040503050406030204" pitchFamily="18" charset="0"/>
                              <a:ea typeface="Cambria Math" panose="02040503050406030204" pitchFamily="18" charset="0"/>
                            </a:rPr>
                          </m:ctrlPr>
                        </m:dPr>
                        <m:e>
                          <m:eqArr>
                            <m:eqArrPr>
                              <m:ctrlPr>
                                <a:rPr lang="es-UY" i="1" smtClean="0">
                                  <a:latin typeface="Cambria Math" panose="02040503050406030204" pitchFamily="18" charset="0"/>
                                  <a:ea typeface="Cambria Math" panose="02040503050406030204" pitchFamily="18" charset="0"/>
                                </a:rPr>
                              </m:ctrlPr>
                            </m:eqArrPr>
                            <m:e>
                              <m:r>
                                <a:rPr lang="es-UY"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𝐵</m:t>
                                  </m:r>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e>
                              </m:d>
                              <m:r>
                                <a:rPr lang="es-UY" b="0" i="1" smtClean="0">
                                  <a:latin typeface="Cambria Math" panose="02040503050406030204" pitchFamily="18" charset="0"/>
                                  <a:ea typeface="Cambria Math" panose="02040503050406030204" pitchFamily="18" charset="0"/>
                                </a:rPr>
                                <m:t>=</m:t>
                              </m:r>
                              <m:r>
                                <a:rPr lang="es-AR" b="0" i="1" smtClean="0">
                                  <a:latin typeface="Cambria Math" panose="02040503050406030204" pitchFamily="18" charset="0"/>
                                  <a:ea typeface="Cambria Math" panose="02040503050406030204" pitchFamily="18" charset="0"/>
                                </a:rPr>
                                <m:t>−</m:t>
                              </m:r>
                              <m:f>
                                <m:fPr>
                                  <m:ctrlPr>
                                    <a:rPr lang="es-UY" b="0" i="1" smtClean="0">
                                      <a:latin typeface="Cambria Math" panose="02040503050406030204" pitchFamily="18" charset="0"/>
                                      <a:ea typeface="Cambria Math" panose="02040503050406030204" pitchFamily="18" charset="0"/>
                                    </a:rPr>
                                  </m:ctrlPr>
                                </m:fPr>
                                <m:num>
                                  <m:sSub>
                                    <m:sSubPr>
                                      <m:ctrlPr>
                                        <a:rPr lang="es-UY" b="0" i="1" smtClean="0">
                                          <a:latin typeface="Cambria Math" panose="02040503050406030204" pitchFamily="18" charset="0"/>
                                          <a:ea typeface="Cambria Math" panose="02040503050406030204" pitchFamily="18" charset="0"/>
                                        </a:rPr>
                                      </m:ctrlPr>
                                    </m:sSubPr>
                                    <m:e>
                                      <m:r>
                                        <a:rPr lang="es-UY" b="0" i="1" smtClean="0">
                                          <a:latin typeface="Cambria Math" panose="02040503050406030204" pitchFamily="18" charset="0"/>
                                          <a:ea typeface="Cambria Math" panose="02040503050406030204" pitchFamily="18" charset="0"/>
                                        </a:rPr>
                                        <m:t> </m:t>
                                      </m:r>
                                      <m:r>
                                        <a:rPr lang="es-UY" b="0" i="1" smtClean="0">
                                          <a:latin typeface="Cambria Math" panose="02040503050406030204" pitchFamily="18" charset="0"/>
                                          <a:ea typeface="Cambria Math" panose="02040503050406030204" pitchFamily="18" charset="0"/>
                                        </a:rPr>
                                        <m:t>𝐹</m:t>
                                      </m:r>
                                    </m:e>
                                    <m:sub>
                                      <m:r>
                                        <a:rPr lang="es-UY" b="0" i="1" smtClean="0">
                                          <a:latin typeface="Cambria Math" panose="02040503050406030204" pitchFamily="18" charset="0"/>
                                          <a:ea typeface="Cambria Math" panose="02040503050406030204" pitchFamily="18" charset="0"/>
                                        </a:rPr>
                                        <m:t>0</m:t>
                                      </m:r>
                                    </m:sub>
                                  </m:sSub>
                                </m:num>
                                <m:den>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e>
                            <m:e>
                              <m:r>
                                <a:rPr lang="es-AR"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m:t>
                              </m:r>
                              <m:d>
                                <m:dPr>
                                  <m:begChr m:val="["/>
                                  <m:endChr m:val="]"/>
                                  <m:ctrlPr>
                                    <a:rPr lang="es-UY" b="0" i="1" smtClean="0">
                                      <a:latin typeface="Cambria Math" panose="02040503050406030204" pitchFamily="18" charset="0"/>
                                      <a:ea typeface="Cambria Math" panose="02040503050406030204" pitchFamily="18" charset="0"/>
                                    </a:rPr>
                                  </m:ctrlPr>
                                </m:dPr>
                                <m:e>
                                  <m:r>
                                    <a:rPr lang="es-UY" b="0" i="1" smtClean="0">
                                      <a:latin typeface="Cambria Math" panose="02040503050406030204" pitchFamily="18" charset="0"/>
                                      <a:ea typeface="Cambria Math" panose="02040503050406030204" pitchFamily="18" charset="0"/>
                                    </a:rPr>
                                    <m:t>𝐵</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𝑖𝑘𝐿</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𝑖𝑘𝐿</m:t>
                                      </m:r>
                                    </m:sup>
                                  </m:sSup>
                                </m:e>
                              </m:d>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m:t>
                              </m:r>
                              <m:r>
                                <a:rPr lang="es-UY" b="0" i="1" smtClean="0">
                                  <a:latin typeface="Cambria Math" panose="02040503050406030204" pitchFamily="18" charset="0"/>
                                  <a:ea typeface="Cambria Math" panose="02040503050406030204" pitchFamily="18" charset="0"/>
                                </a:rPr>
                                <m:t>𝜔</m:t>
                              </m:r>
                              <m:f>
                                <m:fPr>
                                  <m:ctrlPr>
                                    <a:rPr lang="es-UY" b="0" i="1" smtClean="0">
                                      <a:latin typeface="Cambria Math" panose="02040503050406030204" pitchFamily="18" charset="0"/>
                                      <a:ea typeface="Cambria Math" panose="02040503050406030204" pitchFamily="18" charset="0"/>
                                    </a:rPr>
                                  </m:ctrlPr>
                                </m:fPr>
                                <m:num>
                                  <m:sSubSup>
                                    <m:sSubSupPr>
                                      <m:ctrlPr>
                                        <a:rPr lang="es-UY" b="0" i="1" smtClean="0">
                                          <a:latin typeface="Cambria Math" panose="02040503050406030204" pitchFamily="18" charset="0"/>
                                          <a:ea typeface="Cambria Math" panose="02040503050406030204" pitchFamily="18" charset="0"/>
                                        </a:rPr>
                                      </m:ctrlPr>
                                    </m:sSubSupPr>
                                    <m:e>
                                      <m:r>
                                        <a:rPr lang="es-UY" b="0" i="1" smtClean="0">
                                          <a:latin typeface="Cambria Math" panose="02040503050406030204" pitchFamily="18" charset="0"/>
                                          <a:ea typeface="Cambria Math" panose="02040503050406030204" pitchFamily="18" charset="0"/>
                                        </a:rPr>
                                        <m:t>𝑍</m:t>
                                      </m:r>
                                    </m:e>
                                    <m:sub>
                                      <m:r>
                                        <a:rPr lang="es-UY" b="0" i="1" smtClean="0">
                                          <a:latin typeface="Cambria Math" panose="02040503050406030204" pitchFamily="18" charset="0"/>
                                          <a:ea typeface="Cambria Math" panose="02040503050406030204" pitchFamily="18" charset="0"/>
                                        </a:rPr>
                                        <m:t>𝑚</m:t>
                                      </m:r>
                                    </m:sub>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𝐿</m:t>
                                      </m:r>
                                      <m:r>
                                        <a:rPr lang="es-UY" b="0" i="1" smtClean="0">
                                          <a:latin typeface="Cambria Math" panose="02040503050406030204" pitchFamily="18" charset="0"/>
                                          <a:ea typeface="Cambria Math" panose="02040503050406030204" pitchFamily="18" charset="0"/>
                                        </a:rPr>
                                        <m:t>)</m:t>
                                      </m:r>
                                    </m:sup>
                                  </m:sSubSup>
                                </m:num>
                                <m:den>
                                  <m:d>
                                    <m:dPr>
                                      <m:begChr m:val="|"/>
                                      <m:endChr m:val="|"/>
                                      <m:ctrlPr>
                                        <a:rPr lang="es-UY" b="0" i="1" smtClean="0">
                                          <a:latin typeface="Cambria Math" panose="02040503050406030204" pitchFamily="18" charset="0"/>
                                          <a:ea typeface="Cambria Math" panose="02040503050406030204" pitchFamily="18" charset="0"/>
                                        </a:rPr>
                                      </m:ctrlPr>
                                    </m:dPr>
                                    <m:e>
                                      <m:acc>
                                        <m:accPr>
                                          <m:chr m:val="⃗"/>
                                          <m:ctrlPr>
                                            <a:rPr lang="es-UY" b="0" i="1" smtClean="0">
                                              <a:latin typeface="Cambria Math" panose="02040503050406030204" pitchFamily="18" charset="0"/>
                                              <a:ea typeface="Cambria Math" panose="02040503050406030204" pitchFamily="18" charset="0"/>
                                            </a:rPr>
                                          </m:ctrlPr>
                                        </m:accPr>
                                        <m:e>
                                          <m:r>
                                            <a:rPr lang="es-UY" b="0" i="1" smtClean="0">
                                              <a:latin typeface="Cambria Math" panose="02040503050406030204" pitchFamily="18" charset="0"/>
                                              <a:ea typeface="Cambria Math" panose="02040503050406030204" pitchFamily="18" charset="0"/>
                                            </a:rPr>
                                            <m:t>𝑇</m:t>
                                          </m:r>
                                        </m:e>
                                      </m:acc>
                                    </m:e>
                                  </m:d>
                                </m:den>
                              </m:f>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𝐵</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𝑖𝑘𝐿</m:t>
                                  </m:r>
                                </m:sup>
                              </m:s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𝐴</m:t>
                              </m:r>
                              <m:sSup>
                                <m:sSupPr>
                                  <m:ctrlPr>
                                    <a:rPr lang="es-UY" b="0" i="1" smtClean="0">
                                      <a:latin typeface="Cambria Math" panose="02040503050406030204" pitchFamily="18" charset="0"/>
                                      <a:ea typeface="Cambria Math" panose="02040503050406030204" pitchFamily="18" charset="0"/>
                                    </a:rPr>
                                  </m:ctrlPr>
                                </m:sSupPr>
                                <m:e>
                                  <m:r>
                                    <a:rPr lang="es-UY" b="0" i="1" smtClean="0">
                                      <a:latin typeface="Cambria Math" panose="02040503050406030204" pitchFamily="18" charset="0"/>
                                      <a:ea typeface="Cambria Math" panose="02040503050406030204" pitchFamily="18" charset="0"/>
                                    </a:rPr>
                                    <m:t>𝑒</m:t>
                                  </m:r>
                                </m:e>
                                <m:sup>
                                  <m:r>
                                    <a:rPr lang="es-UY" b="0" i="1" smtClean="0">
                                      <a:latin typeface="Cambria Math" panose="02040503050406030204" pitchFamily="18" charset="0"/>
                                      <a:ea typeface="Cambria Math" panose="02040503050406030204" pitchFamily="18" charset="0"/>
                                    </a:rPr>
                                    <m:t>−</m:t>
                                  </m:r>
                                  <m:r>
                                    <a:rPr lang="es-UY" b="0" i="1" smtClean="0">
                                      <a:latin typeface="Cambria Math" panose="02040503050406030204" pitchFamily="18" charset="0"/>
                                      <a:ea typeface="Cambria Math" panose="02040503050406030204" pitchFamily="18" charset="0"/>
                                    </a:rPr>
                                    <m:t>𝑖𝑘𝐿</m:t>
                                  </m:r>
                                </m:sup>
                              </m:sSup>
                              <m:r>
                                <a:rPr lang="es-UY" b="0" i="1" smtClean="0">
                                  <a:latin typeface="Cambria Math" panose="02040503050406030204" pitchFamily="18" charset="0"/>
                                  <a:ea typeface="Cambria Math" panose="02040503050406030204" pitchFamily="18" charset="0"/>
                                </a:rPr>
                                <m:t>]</m:t>
                              </m:r>
                            </m:e>
                          </m:eqArr>
                        </m:e>
                      </m:d>
                    </m:oMath>
                  </m:oMathPara>
                </a14:m>
                <a:endParaRPr lang="es-UY" dirty="0"/>
              </a:p>
            </p:txBody>
          </p:sp>
        </mc:Choice>
        <mc:Fallback xmlns="">
          <p:sp>
            <p:nvSpPr>
              <p:cNvPr id="3" name="CuadroTexto 2"/>
              <p:cNvSpPr txBox="1">
                <a:spLocks noRot="1" noChangeAspect="1" noMove="1" noResize="1" noEditPoints="1" noAdjustHandles="1" noChangeArrowheads="1" noChangeShapeType="1" noTextEdit="1"/>
              </p:cNvSpPr>
              <p:nvPr/>
            </p:nvSpPr>
            <p:spPr>
              <a:xfrm>
                <a:off x="3892292" y="3386209"/>
                <a:ext cx="5435527" cy="1542538"/>
              </a:xfrm>
              <a:prstGeom prst="rect">
                <a:avLst/>
              </a:prstGeom>
              <a:blipFill>
                <a:blip r:embed="rId9"/>
                <a:stretch>
                  <a:fillRect/>
                </a:stretch>
              </a:blipFill>
            </p:spPr>
            <p:txBody>
              <a:bodyPr/>
              <a:lstStyle/>
              <a:p>
                <a:r>
                  <a:rPr lang="es-UY">
                    <a:noFill/>
                  </a:rPr>
                  <a:t> </a:t>
                </a:r>
              </a:p>
            </p:txBody>
          </p:sp>
        </mc:Fallback>
      </mc:AlternateContent>
      <p:grpSp>
        <p:nvGrpSpPr>
          <p:cNvPr id="6" name="Grupo 5"/>
          <p:cNvGrpSpPr/>
          <p:nvPr/>
        </p:nvGrpSpPr>
        <p:grpSpPr>
          <a:xfrm>
            <a:off x="9393974" y="3602294"/>
            <a:ext cx="442750" cy="1039772"/>
            <a:chOff x="10512710" y="3903402"/>
            <a:chExt cx="442750" cy="1039772"/>
          </a:xfrm>
        </p:grpSpPr>
        <p:sp>
          <p:nvSpPr>
            <p:cNvPr id="5" name="CuadroTexto 4"/>
            <p:cNvSpPr txBox="1"/>
            <p:nvPr/>
          </p:nvSpPr>
          <p:spPr>
            <a:xfrm>
              <a:off x="10512710" y="3903402"/>
              <a:ext cx="442750" cy="369332"/>
            </a:xfrm>
            <a:prstGeom prst="rect">
              <a:avLst/>
            </a:prstGeom>
            <a:noFill/>
          </p:spPr>
          <p:txBody>
            <a:bodyPr wrap="none" rtlCol="0">
              <a:spAutoFit/>
            </a:bodyPr>
            <a:lstStyle/>
            <a:p>
              <a:r>
                <a:rPr lang="es-UY" dirty="0"/>
                <a:t>(1)</a:t>
              </a:r>
            </a:p>
          </p:txBody>
        </p:sp>
        <p:sp>
          <p:nvSpPr>
            <p:cNvPr id="24" name="CuadroTexto 23"/>
            <p:cNvSpPr txBox="1"/>
            <p:nvPr/>
          </p:nvSpPr>
          <p:spPr>
            <a:xfrm>
              <a:off x="10512710" y="4573842"/>
              <a:ext cx="442750" cy="369332"/>
            </a:xfrm>
            <a:prstGeom prst="rect">
              <a:avLst/>
            </a:prstGeom>
            <a:noFill/>
          </p:spPr>
          <p:txBody>
            <a:bodyPr wrap="none" rtlCol="0">
              <a:spAutoFit/>
            </a:bodyPr>
            <a:lstStyle/>
            <a:p>
              <a:r>
                <a:rPr lang="es-UY" dirty="0"/>
                <a:t>(2)</a:t>
              </a:r>
            </a:p>
          </p:txBody>
        </p:sp>
      </p:grpSp>
    </p:spTree>
    <p:extLst>
      <p:ext uri="{BB962C8B-B14F-4D97-AF65-F5344CB8AC3E}">
        <p14:creationId xmlns:p14="http://schemas.microsoft.com/office/powerpoint/2010/main" val="121701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1" grpId="0"/>
      <p:bldP spid="22" grpId="0"/>
      <p:bldP spid="23" grpId="0"/>
      <p:bldP spid="3"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856</TotalTime>
  <Words>437</Words>
  <Application>Microsoft Office PowerPoint</Application>
  <PresentationFormat>Panorámica</PresentationFormat>
  <Paragraphs>61</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Calibri</vt:lpstr>
      <vt:lpstr>Calibri Light</vt:lpstr>
      <vt:lpstr>Cambria Math</vt:lpstr>
      <vt:lpstr>Wingdings</vt: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Benech</dc:creator>
  <cp:lastModifiedBy>Nicolas Benech</cp:lastModifiedBy>
  <cp:revision>49</cp:revision>
  <dcterms:created xsi:type="dcterms:W3CDTF">2020-04-27T11:18:28Z</dcterms:created>
  <dcterms:modified xsi:type="dcterms:W3CDTF">2025-04-09T13:21:57Z</dcterms:modified>
</cp:coreProperties>
</file>