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2" r:id="rId2"/>
    <p:sldId id="333" r:id="rId3"/>
    <p:sldId id="334" r:id="rId4"/>
    <p:sldId id="335" r:id="rId5"/>
    <p:sldId id="336" r:id="rId6"/>
    <p:sldId id="337" r:id="rId7"/>
    <p:sldId id="338" r:id="rId8"/>
    <p:sldId id="268" r:id="rId9"/>
    <p:sldId id="339" r:id="rId10"/>
    <p:sldId id="274" r:id="rId11"/>
    <p:sldId id="340" r:id="rId12"/>
    <p:sldId id="271" r:id="rId13"/>
    <p:sldId id="341" r:id="rId14"/>
    <p:sldId id="342" r:id="rId15"/>
    <p:sldId id="270" r:id="rId16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866CE-A556-472C-8FED-EE00C7B99B82}" v="1" dt="2025-05-12T14:23:17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78C866CE-A556-472C-8FED-EE00C7B99B82}"/>
    <pc:docChg chg="addSld delSld modSld">
      <pc:chgData name="Nicolas Benech" userId="0051dd42c30e75a5" providerId="LiveId" clId="{78C866CE-A556-472C-8FED-EE00C7B99B82}" dt="2025-05-14T15:02:03.461" v="1" actId="2696"/>
      <pc:docMkLst>
        <pc:docMk/>
      </pc:docMkLst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2596696638" sldId="256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626710138" sldId="257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1370264984" sldId="258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1365137232" sldId="259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2739328179" sldId="260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1292860225" sldId="261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1638510953" sldId="262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593429558" sldId="263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695823827" sldId="264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087512434" sldId="265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4107543859" sldId="266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469493577" sldId="267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2024079495" sldId="268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655731859" sldId="269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2915760566" sldId="270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3142268011" sldId="271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969677912" sldId="272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708626444" sldId="273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2168569142" sldId="274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121461022" sldId="275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2536412260" sldId="276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759726591" sldId="277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16603833" sldId="278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772250032" sldId="279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2651761642" sldId="280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3116795244" sldId="281"/>
        </pc:sldMkLst>
      </pc:sldChg>
      <pc:sldChg chg="del">
        <pc:chgData name="Nicolas Benech" userId="0051dd42c30e75a5" providerId="LiveId" clId="{78C866CE-A556-472C-8FED-EE00C7B99B82}" dt="2025-05-14T15:02:03.461" v="1" actId="2696"/>
        <pc:sldMkLst>
          <pc:docMk/>
          <pc:sldMk cId="1801454780" sldId="282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658438583" sldId="283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803328375" sldId="284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1143815258" sldId="332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1088026703" sldId="333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3095816623" sldId="334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902333555" sldId="335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766886250" sldId="336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3079348570" sldId="337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1525788855" sldId="338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785478899" sldId="339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3498889896" sldId="340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1740812298" sldId="341"/>
        </pc:sldMkLst>
      </pc:sldChg>
      <pc:sldChg chg="add">
        <pc:chgData name="Nicolas Benech" userId="0051dd42c30e75a5" providerId="LiveId" clId="{78C866CE-A556-472C-8FED-EE00C7B99B82}" dt="2025-05-12T14:23:17.550" v="0"/>
        <pc:sldMkLst>
          <pc:docMk/>
          <pc:sldMk cId="2503582317" sldId="342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663254910" sldId="343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4143578023" sldId="344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610700943" sldId="345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222117655" sldId="346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4270924427" sldId="347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076503329" sldId="348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542795660" sldId="349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415845062" sldId="350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2226992589" sldId="351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521223104" sldId="352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100523701" sldId="353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1974384592" sldId="354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4135693354" sldId="355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781337774" sldId="356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1459333855" sldId="357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3143405713" sldId="358"/>
        </pc:sldMkLst>
      </pc:sldChg>
      <pc:sldChg chg="add del">
        <pc:chgData name="Nicolas Benech" userId="0051dd42c30e75a5" providerId="LiveId" clId="{78C866CE-A556-472C-8FED-EE00C7B99B82}" dt="2025-05-14T15:02:03.461" v="1" actId="2696"/>
        <pc:sldMkLst>
          <pc:docMk/>
          <pc:sldMk cId="704164215" sldId="359"/>
        </pc:sldMkLst>
      </pc:sldChg>
    </pc:docChg>
  </pc:docChgLst>
  <pc:docChgLst>
    <pc:chgData name="Nicolas Benech" userId="0051dd42c30e75a5" providerId="LiveId" clId="{3CFF8B6D-5267-45EC-8142-79F595D63B3F}"/>
    <pc:docChg chg="undo custSel addSld delSld modSld">
      <pc:chgData name="Nicolas Benech" userId="0051dd42c30e75a5" providerId="LiveId" clId="{3CFF8B6D-5267-45EC-8142-79F595D63B3F}" dt="2024-05-15T17:17:33.526" v="250" actId="2696"/>
      <pc:docMkLst>
        <pc:docMk/>
      </pc:docMkLst>
      <pc:sldChg chg="del">
        <pc:chgData name="Nicolas Benech" userId="0051dd42c30e75a5" providerId="LiveId" clId="{3CFF8B6D-5267-45EC-8142-79F595D63B3F}" dt="2024-05-15T17:17:33.526" v="250" actId="2696"/>
        <pc:sldMkLst>
          <pc:docMk/>
          <pc:sldMk cId="885438791" sldId="264"/>
        </pc:sldMkLst>
      </pc:sldChg>
      <pc:sldChg chg="add">
        <pc:chgData name="Nicolas Benech" userId="0051dd42c30e75a5" providerId="LiveId" clId="{3CFF8B6D-5267-45EC-8142-79F595D63B3F}" dt="2024-05-14T13:28:55.232" v="0"/>
        <pc:sldMkLst>
          <pc:docMk/>
          <pc:sldMk cId="3469493577" sldId="267"/>
        </pc:sldMkLst>
      </pc:sldChg>
      <pc:sldChg chg="del">
        <pc:chgData name="Nicolas Benech" userId="0051dd42c30e75a5" providerId="LiveId" clId="{3CFF8B6D-5267-45EC-8142-79F595D63B3F}" dt="2024-05-15T17:17:33.526" v="250" actId="2696"/>
        <pc:sldMkLst>
          <pc:docMk/>
          <pc:sldMk cId="2113022094" sldId="268"/>
        </pc:sldMkLst>
      </pc:sldChg>
      <pc:sldChg chg="del">
        <pc:chgData name="Nicolas Benech" userId="0051dd42c30e75a5" providerId="LiveId" clId="{3CFF8B6D-5267-45EC-8142-79F595D63B3F}" dt="2024-05-15T17:17:33.526" v="250" actId="2696"/>
        <pc:sldMkLst>
          <pc:docMk/>
          <pc:sldMk cId="1901068413" sldId="269"/>
        </pc:sldMkLst>
      </pc:sldChg>
      <pc:sldChg chg="del">
        <pc:chgData name="Nicolas Benech" userId="0051dd42c30e75a5" providerId="LiveId" clId="{3CFF8B6D-5267-45EC-8142-79F595D63B3F}" dt="2024-05-15T17:17:33.526" v="250" actId="2696"/>
        <pc:sldMkLst>
          <pc:docMk/>
          <pc:sldMk cId="4212989243" sldId="270"/>
        </pc:sldMkLst>
      </pc:sldChg>
      <pc:sldChg chg="modSp add mod">
        <pc:chgData name="Nicolas Benech" userId="0051dd42c30e75a5" providerId="LiveId" clId="{3CFF8B6D-5267-45EC-8142-79F595D63B3F}" dt="2024-05-14T15:58:17.756" v="242" actId="20577"/>
        <pc:sldMkLst>
          <pc:docMk/>
          <pc:sldMk cId="3121461022" sldId="275"/>
        </pc:sldMkLst>
      </pc:sldChg>
      <pc:sldChg chg="modSp add mod">
        <pc:chgData name="Nicolas Benech" userId="0051dd42c30e75a5" providerId="LiveId" clId="{3CFF8B6D-5267-45EC-8142-79F595D63B3F}" dt="2024-05-14T15:55:48.363" v="83" actId="20577"/>
        <pc:sldMkLst>
          <pc:docMk/>
          <pc:sldMk cId="2536412260" sldId="276"/>
        </pc:sldMkLst>
      </pc:sldChg>
      <pc:sldChg chg="modSp add">
        <pc:chgData name="Nicolas Benech" userId="0051dd42c30e75a5" providerId="LiveId" clId="{3CFF8B6D-5267-45EC-8142-79F595D63B3F}" dt="2024-05-14T15:56:27.296" v="108" actId="20577"/>
        <pc:sldMkLst>
          <pc:docMk/>
          <pc:sldMk cId="3759726591" sldId="277"/>
        </pc:sldMkLst>
      </pc:sldChg>
      <pc:sldChg chg="add">
        <pc:chgData name="Nicolas Benech" userId="0051dd42c30e75a5" providerId="LiveId" clId="{3CFF8B6D-5267-45EC-8142-79F595D63B3F}" dt="2024-05-14T13:28:55.232" v="0"/>
        <pc:sldMkLst>
          <pc:docMk/>
          <pc:sldMk cId="316603833" sldId="278"/>
        </pc:sldMkLst>
      </pc:sldChg>
      <pc:sldChg chg="modSp add mod">
        <pc:chgData name="Nicolas Benech" userId="0051dd42c30e75a5" providerId="LiveId" clId="{3CFF8B6D-5267-45EC-8142-79F595D63B3F}" dt="2024-05-14T15:59:02.115" v="249" actId="20577"/>
        <pc:sldMkLst>
          <pc:docMk/>
          <pc:sldMk cId="3772250032" sldId="279"/>
        </pc:sldMkLst>
      </pc:sldChg>
      <pc:sldChg chg="add">
        <pc:chgData name="Nicolas Benech" userId="0051dd42c30e75a5" providerId="LiveId" clId="{3CFF8B6D-5267-45EC-8142-79F595D63B3F}" dt="2024-05-14T13:28:55.232" v="0"/>
        <pc:sldMkLst>
          <pc:docMk/>
          <pc:sldMk cId="2651761642" sldId="280"/>
        </pc:sldMkLst>
      </pc:sldChg>
      <pc:sldChg chg="add">
        <pc:chgData name="Nicolas Benech" userId="0051dd42c30e75a5" providerId="LiveId" clId="{3CFF8B6D-5267-45EC-8142-79F595D63B3F}" dt="2024-05-14T13:28:55.232" v="0"/>
        <pc:sldMkLst>
          <pc:docMk/>
          <pc:sldMk cId="3116795244" sldId="281"/>
        </pc:sldMkLst>
      </pc:sldChg>
      <pc:sldChg chg="add">
        <pc:chgData name="Nicolas Benech" userId="0051dd42c30e75a5" providerId="LiveId" clId="{3CFF8B6D-5267-45EC-8142-79F595D63B3F}" dt="2024-05-14T13:28:55.232" v="0"/>
        <pc:sldMkLst>
          <pc:docMk/>
          <pc:sldMk cId="1801454780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3742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082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6150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035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3193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4826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0567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6663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0856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3952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4717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90FC-FC6E-48DB-ABED-D7A6A40B7E43}" type="datetimeFigureOut">
              <a:rPr lang="es-UY" smtClean="0"/>
              <a:t>14/5/2025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5A06C-68E7-4A7F-BA7D-A27BBC357C2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563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0.png"/><Relationship Id="rId13" Type="http://schemas.openxmlformats.org/officeDocument/2006/relationships/image" Target="../media/image231.png"/><Relationship Id="rId3" Type="http://schemas.openxmlformats.org/officeDocument/2006/relationships/image" Target="../media/image17.png"/><Relationship Id="rId7" Type="http://schemas.openxmlformats.org/officeDocument/2006/relationships/image" Target="../media/image135.png"/><Relationship Id="rId12" Type="http://schemas.openxmlformats.org/officeDocument/2006/relationships/image" Target="../media/image14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177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Relationship Id="rId14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2.png"/><Relationship Id="rId3" Type="http://schemas.openxmlformats.org/officeDocument/2006/relationships/image" Target="../media/image210.png"/><Relationship Id="rId7" Type="http://schemas.openxmlformats.org/officeDocument/2006/relationships/image" Target="../media/image600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100.png"/><Relationship Id="rId10" Type="http://schemas.openxmlformats.org/officeDocument/2006/relationships/image" Target="../media/image130.png"/><Relationship Id="rId4" Type="http://schemas.openxmlformats.org/officeDocument/2006/relationships/image" Target="../media/image3101.png"/><Relationship Id="rId9" Type="http://schemas.openxmlformats.org/officeDocument/2006/relationships/image" Target="../media/image12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2.png"/><Relationship Id="rId13" Type="http://schemas.openxmlformats.org/officeDocument/2006/relationships/image" Target="../media/image1810.png"/><Relationship Id="rId18" Type="http://schemas.openxmlformats.org/officeDocument/2006/relationships/image" Target="../media/image230.png"/><Relationship Id="rId3" Type="http://schemas.openxmlformats.org/officeDocument/2006/relationships/image" Target="../media/image210.png"/><Relationship Id="rId7" Type="http://schemas.openxmlformats.org/officeDocument/2006/relationships/image" Target="../media/image600.png"/><Relationship Id="rId12" Type="http://schemas.openxmlformats.org/officeDocument/2006/relationships/image" Target="../media/image1700.png"/><Relationship Id="rId17" Type="http://schemas.openxmlformats.org/officeDocument/2006/relationships/image" Target="../media/image220.png"/><Relationship Id="rId2" Type="http://schemas.openxmlformats.org/officeDocument/2006/relationships/image" Target="../media/image112.png"/><Relationship Id="rId16" Type="http://schemas.openxmlformats.org/officeDocument/2006/relationships/image" Target="../media/image21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11" Type="http://schemas.openxmlformats.org/officeDocument/2006/relationships/image" Target="../media/image1610.png"/><Relationship Id="rId5" Type="http://schemas.openxmlformats.org/officeDocument/2006/relationships/image" Target="../media/image4100.png"/><Relationship Id="rId15" Type="http://schemas.openxmlformats.org/officeDocument/2006/relationships/image" Target="../media/image200.png"/><Relationship Id="rId10" Type="http://schemas.openxmlformats.org/officeDocument/2006/relationships/image" Target="../media/image150.png"/><Relationship Id="rId4" Type="http://schemas.openxmlformats.org/officeDocument/2006/relationships/image" Target="../media/image3101.png"/><Relationship Id="rId9" Type="http://schemas.openxmlformats.org/officeDocument/2006/relationships/image" Target="../media/image145.png"/><Relationship Id="rId14" Type="http://schemas.openxmlformats.org/officeDocument/2006/relationships/image" Target="../media/image1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3" Type="http://schemas.openxmlformats.org/officeDocument/2006/relationships/image" Target="../media/image251.png"/><Relationship Id="rId7" Type="http://schemas.openxmlformats.org/officeDocument/2006/relationships/image" Target="../media/image290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10" Type="http://schemas.openxmlformats.org/officeDocument/2006/relationships/image" Target="../media/image320.png"/><Relationship Id="rId4" Type="http://schemas.openxmlformats.org/officeDocument/2006/relationships/image" Target="../media/image26.png"/><Relationship Id="rId9" Type="http://schemas.openxmlformats.org/officeDocument/2006/relationships/image" Target="../media/image1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0.png"/><Relationship Id="rId3" Type="http://schemas.openxmlformats.org/officeDocument/2006/relationships/image" Target="../media/image340.png"/><Relationship Id="rId7" Type="http://schemas.openxmlformats.org/officeDocument/2006/relationships/image" Target="../media/image3800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00.png"/><Relationship Id="rId5" Type="http://schemas.openxmlformats.org/officeDocument/2006/relationships/image" Target="../media/image360.png"/><Relationship Id="rId4" Type="http://schemas.openxmlformats.org/officeDocument/2006/relationships/image" Target="../media/image3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911.png"/><Relationship Id="rId3" Type="http://schemas.openxmlformats.org/officeDocument/2006/relationships/image" Target="../media/image414.png"/><Relationship Id="rId7" Type="http://schemas.openxmlformats.org/officeDocument/2006/relationships/image" Target="../media/image415.png"/><Relationship Id="rId12" Type="http://schemas.openxmlformats.org/officeDocument/2006/relationships/image" Target="../media/image810.png"/><Relationship Id="rId2" Type="http://schemas.openxmlformats.org/officeDocument/2006/relationships/image" Target="../media/image40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2.png"/><Relationship Id="rId11" Type="http://schemas.openxmlformats.org/officeDocument/2006/relationships/image" Target="../media/image713.png"/><Relationship Id="rId5" Type="http://schemas.openxmlformats.org/officeDocument/2006/relationships/image" Target="../media/image215.png"/><Relationship Id="rId10" Type="http://schemas.openxmlformats.org/officeDocument/2006/relationships/image" Target="../media/image614.png"/><Relationship Id="rId4" Type="http://schemas.openxmlformats.org/officeDocument/2006/relationships/image" Target="../media/image42.png"/><Relationship Id="rId9" Type="http://schemas.openxmlformats.org/officeDocument/2006/relationships/image" Target="../media/image513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8.png"/><Relationship Id="rId8" Type="http://schemas.openxmlformats.org/officeDocument/2006/relationships/image" Target="../media/image76.png"/><Relationship Id="rId18" Type="http://schemas.openxmlformats.org/officeDocument/2006/relationships/image" Target="../media/image117.png"/><Relationship Id="rId3" Type="http://schemas.openxmlformats.org/officeDocument/2006/relationships/image" Target="../media/image212.png"/><Relationship Id="rId7" Type="http://schemas.openxmlformats.org/officeDocument/2006/relationships/image" Target="../media/image61.png"/><Relationship Id="rId12" Type="http://schemas.openxmlformats.org/officeDocument/2006/relationships/image" Target="../media/image175.png"/><Relationship Id="rId17" Type="http://schemas.openxmlformats.org/officeDocument/2006/relationships/image" Target="../media/image1010.png"/><Relationship Id="rId2" Type="http://schemas.openxmlformats.org/officeDocument/2006/relationships/image" Target="../media/image1140.png"/><Relationship Id="rId16" Type="http://schemas.openxmlformats.org/officeDocument/2006/relationships/image" Target="../media/image811.png"/><Relationship Id="rId20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167.png"/><Relationship Id="rId15" Type="http://schemas.openxmlformats.org/officeDocument/2006/relationships/image" Target="../media/image202.png"/><Relationship Id="rId5" Type="http://schemas.openxmlformats.org/officeDocument/2006/relationships/image" Target="../media/image49.png"/><Relationship Id="rId10" Type="http://schemas.openxmlformats.org/officeDocument/2006/relationships/image" Target="../media/image153.png"/><Relationship Id="rId19" Type="http://schemas.openxmlformats.org/officeDocument/2006/relationships/image" Target="../media/image1150.png"/><Relationship Id="rId14" Type="http://schemas.openxmlformats.org/officeDocument/2006/relationships/image" Target="../media/image197.png"/><Relationship Id="rId4" Type="http://schemas.openxmlformats.org/officeDocument/2006/relationships/image" Target="../media/image3110.png"/><Relationship Id="rId9" Type="http://schemas.openxmlformats.org/officeDocument/2006/relationships/image" Target="../media/image1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1440.png"/><Relationship Id="rId7" Type="http://schemas.openxmlformats.org/officeDocument/2006/relationships/image" Target="../media/image148.png"/><Relationship Id="rId2" Type="http://schemas.openxmlformats.org/officeDocument/2006/relationships/image" Target="../media/image1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45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png"/><Relationship Id="rId13" Type="http://schemas.openxmlformats.org/officeDocument/2006/relationships/image" Target="../media/image161.png"/><Relationship Id="rId3" Type="http://schemas.openxmlformats.org/officeDocument/2006/relationships/image" Target="../media/image1520.png"/><Relationship Id="rId7" Type="http://schemas.openxmlformats.org/officeDocument/2006/relationships/image" Target="../media/image29.png"/><Relationship Id="rId12" Type="http://schemas.openxmlformats.org/officeDocument/2006/relationships/image" Target="../media/image1600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11" Type="http://schemas.openxmlformats.org/officeDocument/2006/relationships/image" Target="../media/image159.png"/><Relationship Id="rId5" Type="http://schemas.openxmlformats.org/officeDocument/2006/relationships/image" Target="../media/image154.png"/><Relationship Id="rId10" Type="http://schemas.openxmlformats.org/officeDocument/2006/relationships/image" Target="../media/image158.png"/><Relationship Id="rId9" Type="http://schemas.openxmlformats.org/officeDocument/2006/relationships/image" Target="../media/image31.png"/><Relationship Id="rId14" Type="http://schemas.openxmlformats.org/officeDocument/2006/relationships/image" Target="../media/image16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3" Type="http://schemas.openxmlformats.org/officeDocument/2006/relationships/image" Target="../media/image164.png"/><Relationship Id="rId7" Type="http://schemas.openxmlformats.org/officeDocument/2006/relationships/image" Target="../media/image33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166.png"/><Relationship Id="rId10" Type="http://schemas.openxmlformats.org/officeDocument/2006/relationships/image" Target="../media/image171.png"/><Relationship Id="rId4" Type="http://schemas.openxmlformats.org/officeDocument/2006/relationships/image" Target="../media/image165.png"/><Relationship Id="rId9" Type="http://schemas.openxmlformats.org/officeDocument/2006/relationships/image" Target="../media/image10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183.png"/><Relationship Id="rId3" Type="http://schemas.openxmlformats.org/officeDocument/2006/relationships/image" Target="../media/image173.png"/><Relationship Id="rId7" Type="http://schemas.openxmlformats.org/officeDocument/2006/relationships/image" Target="../media/image34.png"/><Relationship Id="rId12" Type="http://schemas.openxmlformats.org/officeDocument/2006/relationships/image" Target="../media/image182.png"/><Relationship Id="rId2" Type="http://schemas.openxmlformats.org/officeDocument/2006/relationships/image" Target="../media/image17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6.png"/><Relationship Id="rId11" Type="http://schemas.openxmlformats.org/officeDocument/2006/relationships/image" Target="../media/image1811.png"/><Relationship Id="rId5" Type="http://schemas.openxmlformats.org/officeDocument/2006/relationships/image" Target="../media/image25.png"/><Relationship Id="rId15" Type="http://schemas.openxmlformats.org/officeDocument/2006/relationships/image" Target="../media/image185.png"/><Relationship Id="rId10" Type="http://schemas.openxmlformats.org/officeDocument/2006/relationships/image" Target="../media/image180.png"/><Relationship Id="rId4" Type="http://schemas.openxmlformats.org/officeDocument/2006/relationships/image" Target="../media/image174.png"/><Relationship Id="rId9" Type="http://schemas.openxmlformats.org/officeDocument/2006/relationships/image" Target="../media/image36.png"/><Relationship Id="rId14" Type="http://schemas.openxmlformats.org/officeDocument/2006/relationships/image" Target="../media/image18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13" Type="http://schemas.openxmlformats.org/officeDocument/2006/relationships/image" Target="../media/image700.png"/><Relationship Id="rId3" Type="http://schemas.openxmlformats.org/officeDocument/2006/relationships/image" Target="../media/image371.png"/><Relationship Id="rId12" Type="http://schemas.openxmlformats.org/officeDocument/2006/relationships/image" Target="../media/image196.png"/><Relationship Id="rId2" Type="http://schemas.openxmlformats.org/officeDocument/2006/relationships/image" Target="../media/image18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5" Type="http://schemas.openxmlformats.org/officeDocument/2006/relationships/image" Target="../media/image391.png"/><Relationship Id="rId10" Type="http://schemas.openxmlformats.org/officeDocument/2006/relationships/image" Target="../media/image194.png"/><Relationship Id="rId4" Type="http://schemas.openxmlformats.org/officeDocument/2006/relationships/image" Target="../media/image38.png"/><Relationship Id="rId9" Type="http://schemas.openxmlformats.org/officeDocument/2006/relationships/image" Target="../media/image193.png"/><Relationship Id="rId14" Type="http://schemas.openxmlformats.org/officeDocument/2006/relationships/image" Target="../media/image19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90.png"/><Relationship Id="rId7" Type="http://schemas.openxmlformats.org/officeDocument/2006/relationships/image" Target="../media/image1450.png"/><Relationship Id="rId2" Type="http://schemas.openxmlformats.org/officeDocument/2006/relationships/image" Target="../media/image8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0.png"/><Relationship Id="rId5" Type="http://schemas.openxmlformats.org/officeDocument/2006/relationships/image" Target="../media/image1430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1885" y="449942"/>
            <a:ext cx="4260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VELOCIDAD DEL SONIDO EN UN GAS IDEAL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15257" y="1175657"/>
                <a:ext cx="1028358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7" y="1175657"/>
                <a:ext cx="1028358" cy="5674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6DB69610-9723-C0FB-99A3-9E5B8791BCB3}"/>
              </a:ext>
            </a:extLst>
          </p:cNvPr>
          <p:cNvGrpSpPr/>
          <p:nvPr/>
        </p:nvGrpSpPr>
        <p:grpSpPr>
          <a:xfrm>
            <a:off x="2786743" y="1277096"/>
            <a:ext cx="3819828" cy="613501"/>
            <a:chOff x="2786743" y="1277096"/>
            <a:chExt cx="3819828" cy="613501"/>
          </a:xfrm>
        </p:grpSpPr>
        <p:sp>
          <p:nvSpPr>
            <p:cNvPr id="6" name="CuadroTexto 5"/>
            <p:cNvSpPr txBox="1"/>
            <p:nvPr/>
          </p:nvSpPr>
          <p:spPr>
            <a:xfrm>
              <a:off x="2786743" y="1373788"/>
              <a:ext cx="15797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En un gas ideal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4366534" y="1277096"/>
                  <a:ext cx="2240037" cy="6135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𝑃𝑉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𝑛𝑅𝑇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𝑅𝑇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534" y="1277096"/>
                  <a:ext cx="2240037" cy="61350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C6742909-D462-ADE6-CB25-25F694677E82}"/>
              </a:ext>
            </a:extLst>
          </p:cNvPr>
          <p:cNvGrpSpPr/>
          <p:nvPr/>
        </p:nvGrpSpPr>
        <p:grpSpPr>
          <a:xfrm>
            <a:off x="7852228" y="883805"/>
            <a:ext cx="2389821" cy="1276605"/>
            <a:chOff x="7852228" y="883805"/>
            <a:chExt cx="2389821" cy="12766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7852229" y="883805"/>
                  <a:ext cx="20235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s-UY" dirty="0"/>
                    <a:t> número de moles</a:t>
                  </a:r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9" y="883805"/>
                  <a:ext cx="2023567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9836" r="-2108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7852228" y="1311206"/>
                  <a:ext cx="16318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s-UY" dirty="0"/>
                    <a:t> masa del gas</a:t>
                  </a:r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8" y="1311206"/>
                  <a:ext cx="1631857" cy="369332"/>
                </a:xfrm>
                <a:prstGeom prst="rect">
                  <a:avLst/>
                </a:prstGeom>
                <a:blipFill>
                  <a:blip r:embed="rId5"/>
                  <a:stretch>
                    <a:fillRect t="-8197" r="-2239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7852228" y="1791078"/>
                  <a:ext cx="23898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a14:m>
                  <a:r>
                    <a:rPr lang="es-UY" dirty="0"/>
                    <a:t> masa molar del gas</a:t>
                  </a:r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8" y="1791078"/>
                  <a:ext cx="2389821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10000" r="-1276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15257" y="3250837"/>
                <a:ext cx="3487429" cy="750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7" y="3250837"/>
                <a:ext cx="3487429" cy="7507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15257" y="2351314"/>
                <a:ext cx="2571986" cy="689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7" y="2351314"/>
                <a:ext cx="2571986" cy="689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A253C1A7-4873-77EC-F322-C028A963EFE9}"/>
              </a:ext>
            </a:extLst>
          </p:cNvPr>
          <p:cNvGrpSpPr/>
          <p:nvPr/>
        </p:nvGrpSpPr>
        <p:grpSpPr>
          <a:xfrm>
            <a:off x="4366534" y="2684674"/>
            <a:ext cx="1314299" cy="1060012"/>
            <a:chOff x="4366534" y="2684674"/>
            <a:chExt cx="1314299" cy="1060012"/>
          </a:xfrm>
        </p:grpSpPr>
        <p:sp>
          <p:nvSpPr>
            <p:cNvPr id="13" name="Cerrar llave 12"/>
            <p:cNvSpPr/>
            <p:nvPr/>
          </p:nvSpPr>
          <p:spPr>
            <a:xfrm>
              <a:off x="4366534" y="2684674"/>
              <a:ext cx="45719" cy="106001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4651962" y="2932262"/>
                  <a:ext cx="1028871" cy="6560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1962" y="2932262"/>
                  <a:ext cx="1028871" cy="6560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4563732" y="3744686"/>
                <a:ext cx="196752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𝑚𝑅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732" y="3744686"/>
                <a:ext cx="1967526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upo 21">
            <a:extLst>
              <a:ext uri="{FF2B5EF4-FFF2-40B4-BE49-F238E27FC236}">
                <a16:creationId xmlns:a16="http://schemas.microsoft.com/office/drawing/2014/main" id="{D4EB79C2-1FA2-FD80-4AF6-585278110536}"/>
              </a:ext>
            </a:extLst>
          </p:cNvPr>
          <p:cNvGrpSpPr/>
          <p:nvPr/>
        </p:nvGrpSpPr>
        <p:grpSpPr>
          <a:xfrm>
            <a:off x="6771126" y="3096222"/>
            <a:ext cx="1745029" cy="1060012"/>
            <a:chOff x="6771126" y="3096222"/>
            <a:chExt cx="1745029" cy="1060012"/>
          </a:xfrm>
        </p:grpSpPr>
        <p:sp>
          <p:nvSpPr>
            <p:cNvPr id="16" name="Cerrar llave 15"/>
            <p:cNvSpPr/>
            <p:nvPr/>
          </p:nvSpPr>
          <p:spPr>
            <a:xfrm>
              <a:off x="6771126" y="3096222"/>
              <a:ext cx="45719" cy="106001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7115323" y="3226850"/>
                  <a:ext cx="1400832" cy="654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5323" y="3226850"/>
                  <a:ext cx="1400832" cy="65421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8890131" y="3076038"/>
                <a:ext cx="150528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𝑅𝑇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131" y="3076038"/>
                <a:ext cx="1505284" cy="91069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>
            <a:extLst>
              <a:ext uri="{FF2B5EF4-FFF2-40B4-BE49-F238E27FC236}">
                <a16:creationId xmlns:a16="http://schemas.microsoft.com/office/drawing/2014/main" id="{C0F02384-79DC-A1AB-FB0E-F1AA308E4A83}"/>
              </a:ext>
            </a:extLst>
          </p:cNvPr>
          <p:cNvGrpSpPr/>
          <p:nvPr/>
        </p:nvGrpSpPr>
        <p:grpSpPr>
          <a:xfrm>
            <a:off x="774717" y="4978400"/>
            <a:ext cx="2684261" cy="900269"/>
            <a:chOff x="774717" y="4978400"/>
            <a:chExt cx="2684261" cy="9002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774717" y="4978400"/>
                  <a:ext cx="2012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Para el aire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≅1,4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717" y="4978400"/>
                  <a:ext cx="2012026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2424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774717" y="5509337"/>
                  <a:ext cx="26842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≅29×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𝑚𝑜𝑙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717" y="5509337"/>
                  <a:ext cx="2684261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4381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2857" y="478971"/>
            <a:ext cx="319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FF0000"/>
                </a:solidFill>
              </a:rPr>
              <a:t>FENÓMENOS DE TRANSMISIÓN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2857" y="848303"/>
            <a:ext cx="1134146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Cuando una onda encuentra en su camino un cambio en la impedancia acústica (cambio de medio), se producirá, en el caso general, una onda reflejada y una onda transmitida. Resulta más sencillo analizar esta situación si consideramos la incidencia de una onda armónica y plana sobre la interface plana que separa a dos medios  1 y 2: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7329714" y="2371797"/>
            <a:ext cx="4142048" cy="4297167"/>
            <a:chOff x="7329714" y="2371797"/>
            <a:chExt cx="4142048" cy="4297167"/>
          </a:xfrm>
        </p:grpSpPr>
        <p:cxnSp>
          <p:nvCxnSpPr>
            <p:cNvPr id="3" name="Conector recto 2"/>
            <p:cNvCxnSpPr/>
            <p:nvPr/>
          </p:nvCxnSpPr>
          <p:spPr>
            <a:xfrm flipH="1" flipV="1">
              <a:off x="8926286" y="2569029"/>
              <a:ext cx="0" cy="25109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7329714" y="2371797"/>
                  <a:ext cx="8021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9714" y="2371797"/>
                  <a:ext cx="802143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9543143" y="2371797"/>
                  <a:ext cx="8127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3143" y="2371797"/>
                  <a:ext cx="812787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8527491" y="5277232"/>
                  <a:ext cx="797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7491" y="5277232"/>
                  <a:ext cx="797590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" name="Grupo 13"/>
            <p:cNvGrpSpPr/>
            <p:nvPr/>
          </p:nvGrpSpPr>
          <p:grpSpPr>
            <a:xfrm>
              <a:off x="10111315" y="5317187"/>
              <a:ext cx="1360447" cy="1351777"/>
              <a:chOff x="10111315" y="5317187"/>
              <a:chExt cx="1360447" cy="1351777"/>
            </a:xfrm>
          </p:grpSpPr>
          <p:cxnSp>
            <p:nvCxnSpPr>
              <p:cNvPr id="10" name="Conector recto de flecha 9"/>
              <p:cNvCxnSpPr/>
              <p:nvPr/>
            </p:nvCxnSpPr>
            <p:spPr>
              <a:xfrm flipV="1">
                <a:off x="10355930" y="6313714"/>
                <a:ext cx="102327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de flecha 10"/>
              <p:cNvCxnSpPr/>
              <p:nvPr/>
            </p:nvCxnSpPr>
            <p:spPr>
              <a:xfrm flipV="1">
                <a:off x="10479301" y="5461898"/>
                <a:ext cx="0" cy="10224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11103776" y="6299632"/>
                    <a:ext cx="3679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03776" y="6299632"/>
                    <a:ext cx="367986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CuadroTexto 12"/>
                  <p:cNvSpPr txBox="1"/>
                  <p:nvPr/>
                </p:nvSpPr>
                <p:spPr>
                  <a:xfrm>
                    <a:off x="10111315" y="5317187"/>
                    <a:ext cx="3713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3" name="CuadroTexto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111315" y="5317187"/>
                    <a:ext cx="37138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6" name="Conector recto 15"/>
            <p:cNvCxnSpPr/>
            <p:nvPr/>
          </p:nvCxnSpPr>
          <p:spPr>
            <a:xfrm>
              <a:off x="7779659" y="3846287"/>
              <a:ext cx="224457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 flipV="1">
              <a:off x="7989766" y="3875723"/>
              <a:ext cx="936520" cy="74022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7547429" y="4136571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7828342" y="3962806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8067531" y="3858406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67531" y="3858406"/>
                  <a:ext cx="374141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Arco 22"/>
            <p:cNvSpPr/>
            <p:nvPr/>
          </p:nvSpPr>
          <p:spPr>
            <a:xfrm rot="10448492">
              <a:off x="8380194" y="3319939"/>
              <a:ext cx="961173" cy="1009151"/>
            </a:xfrm>
            <a:prstGeom prst="arc">
              <a:avLst>
                <a:gd name="adj1" fmla="val 19295423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/>
                <p:cNvSpPr txBox="1"/>
                <p:nvPr/>
              </p:nvSpPr>
              <p:spPr>
                <a:xfrm>
                  <a:off x="8549781" y="4063820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9781" y="4063820"/>
                  <a:ext cx="438838" cy="41030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362857" y="2369294"/>
                <a:ext cx="6350001" cy="1282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La onda plana incide desde el medio 1 al 2 y tiene vector de ondas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func>
                      <m:func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s-UY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dirty="0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func>
                      <m:func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s-UY" dirty="0"/>
                  <a:t> sin componente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UY" dirty="0"/>
                  <a:t> forma un ángulo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UY" dirty="0"/>
                  <a:t> con el eje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UY" dirty="0"/>
                  <a:t>. La interfase que separa a los medios 1 y 2 está en el plano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.</a:t>
                </a:r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2369294"/>
                <a:ext cx="6350001" cy="1282274"/>
              </a:xfrm>
              <a:prstGeom prst="rect">
                <a:avLst/>
              </a:prstGeom>
              <a:blipFill rotWithShape="0">
                <a:blip r:embed="rId9"/>
                <a:stretch>
                  <a:fillRect l="-865" t="-2857" r="-1441" b="-38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/>
          <p:cNvSpPr txBox="1"/>
          <p:nvPr/>
        </p:nvSpPr>
        <p:spPr>
          <a:xfrm>
            <a:off x="324919" y="3902296"/>
            <a:ext cx="410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Podemos escribir la onda incidente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730575" y="4511703"/>
                <a:ext cx="3295967" cy="394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75" y="4511703"/>
                <a:ext cx="3295967" cy="394532"/>
              </a:xfrm>
              <a:prstGeom prst="rect">
                <a:avLst/>
              </a:prstGeom>
              <a:blipFill rotWithShape="0"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uadroTexto 28"/>
          <p:cNvSpPr txBox="1"/>
          <p:nvPr/>
        </p:nvSpPr>
        <p:spPr>
          <a:xfrm>
            <a:off x="362857" y="5461898"/>
            <a:ext cx="635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La onda incidente producirá una onda reflejada en el medio 1 y una transmitida al medio 2</a:t>
            </a:r>
          </a:p>
        </p:txBody>
      </p:sp>
    </p:spTree>
    <p:extLst>
      <p:ext uri="{BB962C8B-B14F-4D97-AF65-F5344CB8AC3E}">
        <p14:creationId xmlns:p14="http://schemas.microsoft.com/office/powerpoint/2010/main" val="216856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o 37"/>
          <p:cNvGrpSpPr/>
          <p:nvPr/>
        </p:nvGrpSpPr>
        <p:grpSpPr>
          <a:xfrm>
            <a:off x="7329714" y="2371797"/>
            <a:ext cx="4142048" cy="4297167"/>
            <a:chOff x="7329714" y="2371797"/>
            <a:chExt cx="4142048" cy="4297167"/>
          </a:xfrm>
        </p:grpSpPr>
        <p:grpSp>
          <p:nvGrpSpPr>
            <p:cNvPr id="27" name="Grupo 26"/>
            <p:cNvGrpSpPr/>
            <p:nvPr/>
          </p:nvGrpSpPr>
          <p:grpSpPr>
            <a:xfrm>
              <a:off x="7329714" y="2371797"/>
              <a:ext cx="4142048" cy="4297167"/>
              <a:chOff x="7329714" y="2371797"/>
              <a:chExt cx="4142048" cy="4297167"/>
            </a:xfrm>
          </p:grpSpPr>
          <p:cxnSp>
            <p:nvCxnSpPr>
              <p:cNvPr id="5" name="Conector recto 4"/>
              <p:cNvCxnSpPr/>
              <p:nvPr/>
            </p:nvCxnSpPr>
            <p:spPr>
              <a:xfrm flipH="1" flipV="1">
                <a:off x="8926286" y="2569029"/>
                <a:ext cx="0" cy="251097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CuadroTexto 5"/>
                  <p:cNvSpPr txBox="1"/>
                  <p:nvPr/>
                </p:nvSpPr>
                <p:spPr>
                  <a:xfrm>
                    <a:off x="7329714" y="2371797"/>
                    <a:ext cx="8021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6" name="CuadroTexto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29714" y="2371797"/>
                    <a:ext cx="802143" cy="36933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CuadroTexto 6"/>
                  <p:cNvSpPr txBox="1"/>
                  <p:nvPr/>
                </p:nvSpPr>
                <p:spPr>
                  <a:xfrm>
                    <a:off x="9543143" y="2371797"/>
                    <a:ext cx="81278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" name="CuadroTexto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43143" y="2371797"/>
                    <a:ext cx="812787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CuadroTexto 7"/>
                  <p:cNvSpPr txBox="1"/>
                  <p:nvPr/>
                </p:nvSpPr>
                <p:spPr>
                  <a:xfrm>
                    <a:off x="8527491" y="5277232"/>
                    <a:ext cx="7975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" name="CuadroTexto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27491" y="5277232"/>
                    <a:ext cx="797590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" name="Grupo 8"/>
              <p:cNvGrpSpPr/>
              <p:nvPr/>
            </p:nvGrpSpPr>
            <p:grpSpPr>
              <a:xfrm>
                <a:off x="10111315" y="5317187"/>
                <a:ext cx="1360447" cy="1351777"/>
                <a:chOff x="10111315" y="5317187"/>
                <a:chExt cx="1360447" cy="1351777"/>
              </a:xfrm>
            </p:grpSpPr>
            <p:cxnSp>
              <p:nvCxnSpPr>
                <p:cNvPr id="17" name="Conector recto de flecha 16"/>
                <p:cNvCxnSpPr/>
                <p:nvPr/>
              </p:nvCxnSpPr>
              <p:spPr>
                <a:xfrm flipV="1">
                  <a:off x="10355930" y="6313714"/>
                  <a:ext cx="1023270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cto de flecha 17"/>
                <p:cNvCxnSpPr/>
                <p:nvPr/>
              </p:nvCxnSpPr>
              <p:spPr>
                <a:xfrm flipV="1">
                  <a:off x="10479301" y="5461898"/>
                  <a:ext cx="0" cy="10224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CuadroTexto 18"/>
                    <p:cNvSpPr txBox="1"/>
                    <p:nvPr/>
                  </p:nvSpPr>
                  <p:spPr>
                    <a:xfrm>
                      <a:off x="11103776" y="6299632"/>
                      <a:ext cx="36798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9" name="CuadroTexto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03776" y="6299632"/>
                      <a:ext cx="367986" cy="369332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CuadroTexto 19"/>
                    <p:cNvSpPr txBox="1"/>
                    <p:nvPr/>
                  </p:nvSpPr>
                  <p:spPr>
                    <a:xfrm>
                      <a:off x="10111315" y="5317187"/>
                      <a:ext cx="37138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20" name="CuadroTexto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111315" y="5317187"/>
                      <a:ext cx="371384" cy="369332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0" name="Conector recto 9"/>
              <p:cNvCxnSpPr/>
              <p:nvPr/>
            </p:nvCxnSpPr>
            <p:spPr>
              <a:xfrm>
                <a:off x="7779659" y="3846287"/>
                <a:ext cx="2244572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CuadroTexto 13"/>
                  <p:cNvSpPr txBox="1"/>
                  <p:nvPr/>
                </p:nvSpPr>
                <p:spPr>
                  <a:xfrm>
                    <a:off x="8067531" y="3858406"/>
                    <a:ext cx="37414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67531" y="3858406"/>
                    <a:ext cx="374141" cy="36933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5" name="Arco 14"/>
              <p:cNvSpPr/>
              <p:nvPr/>
            </p:nvSpPr>
            <p:spPr>
              <a:xfrm rot="10448492">
                <a:off x="8380194" y="3319939"/>
                <a:ext cx="961173" cy="1009151"/>
              </a:xfrm>
              <a:prstGeom prst="arc">
                <a:avLst>
                  <a:gd name="adj1" fmla="val 19295423"/>
                  <a:gd name="adj2" fmla="val 0"/>
                </a:avLst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7547429" y="3875723"/>
                <a:ext cx="1441190" cy="1204277"/>
                <a:chOff x="7547429" y="3875723"/>
                <a:chExt cx="1441190" cy="1204277"/>
              </a:xfrm>
            </p:grpSpPr>
            <p:cxnSp>
              <p:nvCxnSpPr>
                <p:cNvPr id="11" name="Conector recto de flecha 10"/>
                <p:cNvCxnSpPr/>
                <p:nvPr/>
              </p:nvCxnSpPr>
              <p:spPr>
                <a:xfrm flipV="1">
                  <a:off x="7989766" y="3875723"/>
                  <a:ext cx="936520" cy="74022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ector recto 11"/>
                <p:cNvCxnSpPr/>
                <p:nvPr/>
              </p:nvCxnSpPr>
              <p:spPr>
                <a:xfrm>
                  <a:off x="7547429" y="4136571"/>
                  <a:ext cx="783771" cy="9434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ector recto 12"/>
                <p:cNvCxnSpPr/>
                <p:nvPr/>
              </p:nvCxnSpPr>
              <p:spPr>
                <a:xfrm>
                  <a:off x="7828342" y="3962806"/>
                  <a:ext cx="783771" cy="9434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CuadroTexto 15"/>
                    <p:cNvSpPr txBox="1"/>
                    <p:nvPr/>
                  </p:nvSpPr>
                  <p:spPr>
                    <a:xfrm>
                      <a:off x="8549781" y="4063820"/>
                      <a:ext cx="438838" cy="4103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6" name="CuadroTexto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49781" y="4063820"/>
                      <a:ext cx="438838" cy="410305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 b="-14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23" name="Conector recto de flecha 22"/>
            <p:cNvCxnSpPr/>
            <p:nvPr/>
          </p:nvCxnSpPr>
          <p:spPr>
            <a:xfrm rot="14836276" flipV="1">
              <a:off x="7930825" y="3174938"/>
              <a:ext cx="936520" cy="7402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uadroTexto 25"/>
                <p:cNvSpPr txBox="1"/>
                <p:nvPr/>
              </p:nvSpPr>
              <p:spPr>
                <a:xfrm>
                  <a:off x="8078497" y="2955811"/>
                  <a:ext cx="468846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8497" y="2955811"/>
                  <a:ext cx="468846" cy="41030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Conector recto de flecha 29"/>
            <p:cNvCxnSpPr/>
            <p:nvPr/>
          </p:nvCxnSpPr>
          <p:spPr>
            <a:xfrm flipV="1">
              <a:off x="8921380" y="3581224"/>
              <a:ext cx="1042679" cy="279782"/>
            </a:xfrm>
            <a:prstGeom prst="straightConnector1">
              <a:avLst/>
            </a:prstGeom>
            <a:ln w="2857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CuadroTexto 32"/>
                <p:cNvSpPr txBox="1"/>
                <p:nvPr/>
              </p:nvSpPr>
              <p:spPr>
                <a:xfrm>
                  <a:off x="9419607" y="3166506"/>
                  <a:ext cx="45198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3" name="CuadroTexto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9607" y="3166506"/>
                  <a:ext cx="451982" cy="41030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Arco 33"/>
            <p:cNvSpPr/>
            <p:nvPr/>
          </p:nvSpPr>
          <p:spPr>
            <a:xfrm rot="12423663">
              <a:off x="8116028" y="2761197"/>
              <a:ext cx="1001486" cy="1440481"/>
            </a:xfrm>
            <a:prstGeom prst="arc">
              <a:avLst>
                <a:gd name="adj1" fmla="val 17840685"/>
                <a:gd name="adj2" fmla="val 20705751"/>
              </a:avLst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uadroTexto 34"/>
                <p:cNvSpPr txBox="1"/>
                <p:nvPr/>
              </p:nvSpPr>
              <p:spPr>
                <a:xfrm>
                  <a:off x="7606501" y="3425741"/>
                  <a:ext cx="458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6501" y="3425741"/>
                  <a:ext cx="458522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Arco 35"/>
            <p:cNvSpPr/>
            <p:nvPr/>
          </p:nvSpPr>
          <p:spPr>
            <a:xfrm>
              <a:off x="9279713" y="3562875"/>
              <a:ext cx="624115" cy="706097"/>
            </a:xfrm>
            <a:prstGeom prst="arc">
              <a:avLst>
                <a:gd name="adj1" fmla="val 18110378"/>
                <a:gd name="adj2" fmla="val 2038266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CuadroTexto 36"/>
                <p:cNvSpPr txBox="1"/>
                <p:nvPr/>
              </p:nvSpPr>
              <p:spPr>
                <a:xfrm>
                  <a:off x="9892751" y="3562875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7" name="CuadroTexto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2751" y="3562875"/>
                  <a:ext cx="44704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upo 40"/>
          <p:cNvGrpSpPr/>
          <p:nvPr/>
        </p:nvGrpSpPr>
        <p:grpSpPr>
          <a:xfrm>
            <a:off x="580571" y="395714"/>
            <a:ext cx="4974825" cy="394532"/>
            <a:chOff x="580571" y="395714"/>
            <a:chExt cx="4974825" cy="39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CuadroTexto 38"/>
                <p:cNvSpPr txBox="1"/>
                <p:nvPr/>
              </p:nvSpPr>
              <p:spPr>
                <a:xfrm>
                  <a:off x="2259429" y="395714"/>
                  <a:ext cx="3295967" cy="3945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9" name="CuadroTexto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295967" cy="3945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CuadroTexto 39"/>
            <p:cNvSpPr txBox="1"/>
            <p:nvPr/>
          </p:nvSpPr>
          <p:spPr>
            <a:xfrm>
              <a:off x="580571" y="420914"/>
              <a:ext cx="16788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incidente:</a:t>
              </a: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604800" y="1128685"/>
            <a:ext cx="5248938" cy="400366"/>
            <a:chOff x="580571" y="395714"/>
            <a:chExt cx="5248938" cy="4003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CuadroTexto 42"/>
                <p:cNvSpPr txBox="1"/>
                <p:nvPr/>
              </p:nvSpPr>
              <p:spPr>
                <a:xfrm>
                  <a:off x="2259429" y="395714"/>
                  <a:ext cx="3570080" cy="4003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CuadroTexto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570080" cy="40036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CuadroTexto 43"/>
            <p:cNvSpPr txBox="1"/>
            <p:nvPr/>
          </p:nvSpPr>
          <p:spPr>
            <a:xfrm>
              <a:off x="580571" y="420914"/>
              <a:ext cx="1633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reflejada: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580571" y="1885833"/>
            <a:ext cx="5203220" cy="394532"/>
            <a:chOff x="580571" y="395714"/>
            <a:chExt cx="5203220" cy="39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uadroTexto 45"/>
                <p:cNvSpPr txBox="1"/>
                <p:nvPr/>
              </p:nvSpPr>
              <p:spPr>
                <a:xfrm>
                  <a:off x="2259429" y="395714"/>
                  <a:ext cx="3524362" cy="38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6" name="CuadroTexto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524362" cy="38792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CuadroTexto 46"/>
            <p:cNvSpPr txBox="1"/>
            <p:nvPr/>
          </p:nvSpPr>
          <p:spPr>
            <a:xfrm>
              <a:off x="580571" y="420914"/>
              <a:ext cx="1880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transmitida:</a:t>
              </a:r>
            </a:p>
          </p:txBody>
        </p:sp>
      </p:grpSp>
      <p:sp>
        <p:nvSpPr>
          <p:cNvPr id="48" name="CuadroTexto 47"/>
          <p:cNvSpPr txBox="1"/>
          <p:nvPr/>
        </p:nvSpPr>
        <p:spPr>
          <a:xfrm>
            <a:off x="152135" y="2610753"/>
            <a:ext cx="676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incidente y la onda reflejada se propagan en el mismo medio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/>
              <p:cNvSpPr txBox="1"/>
              <p:nvPr/>
            </p:nvSpPr>
            <p:spPr>
              <a:xfrm>
                <a:off x="152135" y="3135514"/>
                <a:ext cx="1739515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9" name="Cuadro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35" y="3135514"/>
                <a:ext cx="1739515" cy="61202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2695307" y="4856867"/>
                <a:ext cx="3130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Condiciones de borde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307" y="4856867"/>
                <a:ext cx="3130024" cy="369332"/>
              </a:xfrm>
              <a:prstGeom prst="rect">
                <a:avLst/>
              </a:prstGeom>
              <a:blipFill rotWithShape="0">
                <a:blip r:embed="rId17"/>
                <a:stretch>
                  <a:fillRect l="-1556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CuadroTexto 50"/>
          <p:cNvSpPr txBox="1"/>
          <p:nvPr/>
        </p:nvSpPr>
        <p:spPr>
          <a:xfrm>
            <a:off x="1891650" y="5317187"/>
            <a:ext cx="4710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1) La presión acústica es continua en la interfase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182861" y="3795073"/>
            <a:ext cx="4458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transmitida se propaga en el medio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/>
              <p:cNvSpPr txBox="1"/>
              <p:nvPr/>
            </p:nvSpPr>
            <p:spPr>
              <a:xfrm>
                <a:off x="182861" y="4319834"/>
                <a:ext cx="1225335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3" name="CuadroTexto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1" y="4319834"/>
                <a:ext cx="1225335" cy="61202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uadroTexto 53"/>
          <p:cNvSpPr txBox="1"/>
          <p:nvPr/>
        </p:nvSpPr>
        <p:spPr>
          <a:xfrm>
            <a:off x="1891650" y="5899977"/>
            <a:ext cx="6576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2) La componente normal de la velocidad es continua en la interfase</a:t>
            </a:r>
          </a:p>
        </p:txBody>
      </p:sp>
    </p:spTree>
    <p:extLst>
      <p:ext uri="{BB962C8B-B14F-4D97-AF65-F5344CB8AC3E}">
        <p14:creationId xmlns:p14="http://schemas.microsoft.com/office/powerpoint/2010/main" val="349888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61710" y="522514"/>
                <a:ext cx="1653722" cy="369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1)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UY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10" y="522514"/>
                <a:ext cx="1653722" cy="369588"/>
              </a:xfrm>
              <a:prstGeom prst="rect">
                <a:avLst/>
              </a:prstGeom>
              <a:blipFill rotWithShape="0">
                <a:blip r:embed="rId2"/>
                <a:stretch>
                  <a:fillRect l="-3321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118631" y="522770"/>
                <a:ext cx="1087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UY" dirty="0"/>
                  <a:t>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631" y="522770"/>
                <a:ext cx="1087734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435428" y="1313527"/>
                <a:ext cx="5781133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" y="1313527"/>
                <a:ext cx="5781133" cy="410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458692" y="1313527"/>
                <a:ext cx="699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692" y="1313527"/>
                <a:ext cx="69923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o 15"/>
          <p:cNvGrpSpPr/>
          <p:nvPr/>
        </p:nvGrpSpPr>
        <p:grpSpPr>
          <a:xfrm>
            <a:off x="3614057" y="1295517"/>
            <a:ext cx="2331595" cy="547797"/>
            <a:chOff x="3614057" y="1295517"/>
            <a:chExt cx="2331595" cy="547797"/>
          </a:xfrm>
        </p:grpSpPr>
        <p:cxnSp>
          <p:nvCxnSpPr>
            <p:cNvPr id="14" name="Conector recto 13"/>
            <p:cNvCxnSpPr/>
            <p:nvPr/>
          </p:nvCxnSpPr>
          <p:spPr>
            <a:xfrm flipV="1">
              <a:off x="3614057" y="1313527"/>
              <a:ext cx="348343" cy="52978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 flipV="1">
              <a:off x="5597309" y="1295517"/>
              <a:ext cx="348343" cy="52978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40327" y="2031954"/>
                <a:ext cx="10611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única manera de que se cumpla la igualdad para cualquier valor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UY" dirty="0"/>
                  <a:t> es que la fase de cada término sea igual</a:t>
                </a:r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27" y="2031954"/>
                <a:ext cx="1061168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60" t="-8197" r="-11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240327" y="2815273"/>
                <a:ext cx="396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27" y="2815273"/>
                <a:ext cx="3965573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4205900" y="2430407"/>
                <a:ext cx="2518830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e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900" y="2430407"/>
                <a:ext cx="2518830" cy="11179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6988509" y="2465128"/>
            <a:ext cx="1665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Ley de reflexión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988509" y="2926794"/>
            <a:ext cx="129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Ley de Snell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240327" y="3788228"/>
                <a:ext cx="11254987" cy="879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Notemos que la condición 1) también implica que  el vector de onda de las ondas reflejada y transmitida no tienen componente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. Además, impone una relación entre los coeficientes de cada onda: </a:t>
                </a:r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27" y="3788228"/>
                <a:ext cx="11254987" cy="879664"/>
              </a:xfrm>
              <a:prstGeom prst="rect">
                <a:avLst/>
              </a:prstGeom>
              <a:blipFill>
                <a:blip r:embed="rId9"/>
                <a:stretch>
                  <a:fillRect l="-433" b="-96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/>
          <p:cNvGrpSpPr/>
          <p:nvPr/>
        </p:nvGrpSpPr>
        <p:grpSpPr>
          <a:xfrm>
            <a:off x="4962680" y="4918823"/>
            <a:ext cx="1924248" cy="385856"/>
            <a:chOff x="4962680" y="4918823"/>
            <a:chExt cx="1924248" cy="3858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CuadroTexto 23"/>
            <p:cNvSpPr txBox="1"/>
            <p:nvPr/>
          </p:nvSpPr>
          <p:spPr>
            <a:xfrm>
              <a:off x="6444178" y="491882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26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95393" y="1299078"/>
                <a:ext cx="1593193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93" y="1299078"/>
                <a:ext cx="1593193" cy="6387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295393" y="300701"/>
            <a:ext cx="1060145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Para expresar la segunda condición recordamos que la velocidad y la presión se relacionan a través de la ecuación de Euler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177143" y="1433794"/>
                <a:ext cx="19306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43" y="1433794"/>
                <a:ext cx="193065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107800" y="1283252"/>
                <a:ext cx="2088136" cy="62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800" y="1283252"/>
                <a:ext cx="2088136" cy="6287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266172" y="2224139"/>
            <a:ext cx="387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segunda condición se expresa como: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295393" y="2846195"/>
            <a:ext cx="4192096" cy="684867"/>
            <a:chOff x="295393" y="2846195"/>
            <a:chExt cx="4192096" cy="6848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/>
                <p:cNvSpPr txBox="1"/>
                <p:nvPr/>
              </p:nvSpPr>
              <p:spPr>
                <a:xfrm>
                  <a:off x="672765" y="2846195"/>
                  <a:ext cx="2349618" cy="6848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Sup>
                              <m:sSub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765" y="2846195"/>
                  <a:ext cx="2349618" cy="68486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ángulo 5"/>
            <p:cNvSpPr/>
            <p:nvPr/>
          </p:nvSpPr>
          <p:spPr>
            <a:xfrm>
              <a:off x="295393" y="2980526"/>
              <a:ext cx="4251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UY" dirty="0"/>
                <a:t>2)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3399755" y="2981604"/>
                  <a:ext cx="10877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en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r>
                    <a:rPr lang="es-UY" dirty="0"/>
                    <a:t> </a:t>
                  </a:r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9755" y="2981604"/>
                  <a:ext cx="108773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5056" t="-8197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CuadroTexto 15"/>
          <p:cNvSpPr txBox="1"/>
          <p:nvPr/>
        </p:nvSpPr>
        <p:spPr>
          <a:xfrm>
            <a:off x="507951" y="4726331"/>
            <a:ext cx="4707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Usando la ley de reflexión y la de Snell 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68901" y="3936186"/>
                <a:ext cx="9700348" cy="666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01" y="3936186"/>
                <a:ext cx="9700348" cy="6667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o 18"/>
          <p:cNvGrpSpPr/>
          <p:nvPr/>
        </p:nvGrpSpPr>
        <p:grpSpPr>
          <a:xfrm>
            <a:off x="4487489" y="5278901"/>
            <a:ext cx="3807490" cy="666786"/>
            <a:chOff x="4487489" y="5278901"/>
            <a:chExt cx="3807490" cy="6667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CuadroTexto 17"/>
            <p:cNvSpPr txBox="1"/>
            <p:nvPr/>
          </p:nvSpPr>
          <p:spPr>
            <a:xfrm>
              <a:off x="7852229" y="5427628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081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971251" y="448423"/>
            <a:ext cx="1924248" cy="385856"/>
            <a:chOff x="4962680" y="4918823"/>
            <a:chExt cx="1924248" cy="3858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/>
                <p:cNvSpPr txBox="1"/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CuadroTexto 5"/>
            <p:cNvSpPr txBox="1"/>
            <p:nvPr/>
          </p:nvSpPr>
          <p:spPr>
            <a:xfrm>
              <a:off x="6444178" y="491882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(1)</a:t>
              </a: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61972" y="1043262"/>
            <a:ext cx="3857436" cy="666786"/>
            <a:chOff x="4487489" y="5278901"/>
            <a:chExt cx="3857436" cy="6667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CuadroTexto 8"/>
            <p:cNvSpPr txBox="1"/>
            <p:nvPr/>
          </p:nvSpPr>
          <p:spPr>
            <a:xfrm>
              <a:off x="7902175" y="539302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483456" y="1110577"/>
                <a:ext cx="1525610" cy="46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Usando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456" y="1110577"/>
                <a:ext cx="1525610" cy="462947"/>
              </a:xfrm>
              <a:prstGeom prst="rect">
                <a:avLst/>
              </a:prstGeom>
              <a:blipFill rotWithShape="0">
                <a:blip r:embed="rId4"/>
                <a:stretch>
                  <a:fillRect l="-3187" b="-789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upo 10"/>
          <p:cNvGrpSpPr/>
          <p:nvPr/>
        </p:nvGrpSpPr>
        <p:grpSpPr>
          <a:xfrm>
            <a:off x="361972" y="1989157"/>
            <a:ext cx="4342859" cy="399019"/>
            <a:chOff x="4497430" y="5384466"/>
            <a:chExt cx="4342859" cy="39901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/>
                <p:cNvSpPr txBox="1"/>
                <p:nvPr/>
              </p:nvSpPr>
              <p:spPr>
                <a:xfrm>
                  <a:off x="4497430" y="5384466"/>
                  <a:ext cx="35032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7430" y="5384466"/>
                  <a:ext cx="3503203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CuadroTexto 12"/>
            <p:cNvSpPr txBox="1"/>
            <p:nvPr/>
          </p:nvSpPr>
          <p:spPr>
            <a:xfrm>
              <a:off x="8397539" y="541415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1EA495C2-EB5A-B1F7-66B0-081273C52F38}"/>
              </a:ext>
            </a:extLst>
          </p:cNvPr>
          <p:cNvGrpSpPr/>
          <p:nvPr/>
        </p:nvGrpSpPr>
        <p:grpSpPr>
          <a:xfrm>
            <a:off x="9694684" y="746130"/>
            <a:ext cx="1190198" cy="982372"/>
            <a:chOff x="9694684" y="746130"/>
            <a:chExt cx="1190198" cy="9823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9705328" y="746130"/>
                  <a:ext cx="117423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5328" y="746130"/>
                  <a:ext cx="1174232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9694684" y="1359170"/>
                  <a:ext cx="1190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4684" y="1359170"/>
                  <a:ext cx="119019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6149178" y="1000321"/>
                <a:ext cx="2992038" cy="666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178" y="1000321"/>
                <a:ext cx="2992038" cy="6667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361972" y="2883082"/>
                <a:ext cx="40978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2" y="2883082"/>
                <a:ext cx="4097853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511787" y="3847480"/>
                <a:ext cx="3881923" cy="70872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87" y="3847480"/>
                <a:ext cx="3881923" cy="7087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/>
              <p:cNvSpPr txBox="1"/>
              <p:nvPr/>
            </p:nvSpPr>
            <p:spPr>
              <a:xfrm>
                <a:off x="4814153" y="2891833"/>
                <a:ext cx="7160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153" y="2891833"/>
                <a:ext cx="7160133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61972" y="4990608"/>
                <a:ext cx="4607993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2" y="4990608"/>
                <a:ext cx="4607993" cy="7087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5457372" y="5002258"/>
                <a:ext cx="3579506" cy="70872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372" y="5002258"/>
                <a:ext cx="3579506" cy="7087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58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21" grpId="0"/>
      <p:bldP spid="23" grpId="0" animBg="1"/>
      <p:bldP spid="24" grpId="0"/>
      <p:bldP spid="25" grpId="0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4212047C-7AB4-41B4-AD76-FF8681EF21FF}"/>
              </a:ext>
            </a:extLst>
          </p:cNvPr>
          <p:cNvGrpSpPr/>
          <p:nvPr/>
        </p:nvGrpSpPr>
        <p:grpSpPr>
          <a:xfrm>
            <a:off x="580571" y="395714"/>
            <a:ext cx="4974825" cy="394532"/>
            <a:chOff x="580571" y="395714"/>
            <a:chExt cx="4974825" cy="39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9F9AF07A-7670-4A76-B4E7-22A9BB9C4684}"/>
                    </a:ext>
                  </a:extLst>
                </p:cNvPr>
                <p:cNvSpPr txBox="1"/>
                <p:nvPr/>
              </p:nvSpPr>
              <p:spPr>
                <a:xfrm>
                  <a:off x="2259429" y="395714"/>
                  <a:ext cx="3295967" cy="3945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9" name="CuadroTexto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295967" cy="3945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AD69D15A-6CE4-49A0-96A0-011DFF30FADA}"/>
                </a:ext>
              </a:extLst>
            </p:cNvPr>
            <p:cNvSpPr txBox="1"/>
            <p:nvPr/>
          </p:nvSpPr>
          <p:spPr>
            <a:xfrm>
              <a:off x="580571" y="420914"/>
              <a:ext cx="16788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incidente:</a:t>
              </a: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4603657D-7981-427B-915B-A2FBDC7D9819}"/>
              </a:ext>
            </a:extLst>
          </p:cNvPr>
          <p:cNvGrpSpPr/>
          <p:nvPr/>
        </p:nvGrpSpPr>
        <p:grpSpPr>
          <a:xfrm>
            <a:off x="604800" y="1128685"/>
            <a:ext cx="5248938" cy="400366"/>
            <a:chOff x="580571" y="395714"/>
            <a:chExt cx="5248938" cy="4003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BFF0E63B-C611-458F-A4BE-33F6ED77A03E}"/>
                    </a:ext>
                  </a:extLst>
                </p:cNvPr>
                <p:cNvSpPr txBox="1"/>
                <p:nvPr/>
              </p:nvSpPr>
              <p:spPr>
                <a:xfrm>
                  <a:off x="2259429" y="395714"/>
                  <a:ext cx="3570080" cy="4003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CuadroTexto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570080" cy="40036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3E1FD35-A4C8-4D75-8E0B-3A0F38EBBD20}"/>
                </a:ext>
              </a:extLst>
            </p:cNvPr>
            <p:cNvSpPr txBox="1"/>
            <p:nvPr/>
          </p:nvSpPr>
          <p:spPr>
            <a:xfrm>
              <a:off x="580571" y="420914"/>
              <a:ext cx="1633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reflejada:</a:t>
              </a: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A1B285DA-BFE3-4CE3-AE05-15B202786687}"/>
              </a:ext>
            </a:extLst>
          </p:cNvPr>
          <p:cNvGrpSpPr/>
          <p:nvPr/>
        </p:nvGrpSpPr>
        <p:grpSpPr>
          <a:xfrm>
            <a:off x="580571" y="1885833"/>
            <a:ext cx="5203220" cy="394532"/>
            <a:chOff x="580571" y="395714"/>
            <a:chExt cx="5203220" cy="39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15D97182-AA2F-4A3A-8C09-8CB706E9D877}"/>
                    </a:ext>
                  </a:extLst>
                </p:cNvPr>
                <p:cNvSpPr txBox="1"/>
                <p:nvPr/>
              </p:nvSpPr>
              <p:spPr>
                <a:xfrm>
                  <a:off x="2259429" y="395714"/>
                  <a:ext cx="3524362" cy="38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6" name="CuadroTexto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524362" cy="38792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7D14FBAE-3D7A-4CCF-B539-EA63647D03A3}"/>
                </a:ext>
              </a:extLst>
            </p:cNvPr>
            <p:cNvSpPr txBox="1"/>
            <p:nvPr/>
          </p:nvSpPr>
          <p:spPr>
            <a:xfrm>
              <a:off x="580571" y="420914"/>
              <a:ext cx="1880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transmitida:</a:t>
              </a: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CADA4585-3AA3-40F2-8D6E-0A012F0D6330}"/>
              </a:ext>
            </a:extLst>
          </p:cNvPr>
          <p:cNvGrpSpPr/>
          <p:nvPr/>
        </p:nvGrpSpPr>
        <p:grpSpPr>
          <a:xfrm>
            <a:off x="7728299" y="378356"/>
            <a:ext cx="4142048" cy="4297167"/>
            <a:chOff x="7329714" y="2371797"/>
            <a:chExt cx="4142048" cy="4297167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FEBE6AE5-AFAF-4058-8D2D-75BA0D9BBD3B}"/>
                </a:ext>
              </a:extLst>
            </p:cNvPr>
            <p:cNvGrpSpPr/>
            <p:nvPr/>
          </p:nvGrpSpPr>
          <p:grpSpPr>
            <a:xfrm>
              <a:off x="7329714" y="2371797"/>
              <a:ext cx="4142048" cy="4297167"/>
              <a:chOff x="7329714" y="2371797"/>
              <a:chExt cx="4142048" cy="4297167"/>
            </a:xfrm>
          </p:grpSpPr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B927BA0F-BD21-415F-950B-393B7DBD1E01}"/>
                  </a:ext>
                </a:extLst>
              </p:cNvPr>
              <p:cNvCxnSpPr/>
              <p:nvPr/>
            </p:nvCxnSpPr>
            <p:spPr>
              <a:xfrm flipH="1" flipV="1">
                <a:off x="8926286" y="2569029"/>
                <a:ext cx="0" cy="251097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CuadroTexto 23">
                    <a:extLst>
                      <a:ext uri="{FF2B5EF4-FFF2-40B4-BE49-F238E27FC236}">
                        <a16:creationId xmlns:a16="http://schemas.microsoft.com/office/drawing/2014/main" id="{7149ADC9-4B9E-45D5-8786-F1D6E9874A81}"/>
                      </a:ext>
                    </a:extLst>
                  </p:cNvPr>
                  <p:cNvSpPr txBox="1"/>
                  <p:nvPr/>
                </p:nvSpPr>
                <p:spPr>
                  <a:xfrm>
                    <a:off x="7329714" y="2371797"/>
                    <a:ext cx="8021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6" name="CuadroTexto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29714" y="2371797"/>
                    <a:ext cx="802143" cy="36933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CuadroTexto 24">
                    <a:extLst>
                      <a:ext uri="{FF2B5EF4-FFF2-40B4-BE49-F238E27FC236}">
                        <a16:creationId xmlns:a16="http://schemas.microsoft.com/office/drawing/2014/main" id="{67DBFE41-8894-404C-9ED1-1FC940280B01}"/>
                      </a:ext>
                    </a:extLst>
                  </p:cNvPr>
                  <p:cNvSpPr txBox="1"/>
                  <p:nvPr/>
                </p:nvSpPr>
                <p:spPr>
                  <a:xfrm>
                    <a:off x="9543143" y="2371797"/>
                    <a:ext cx="81278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" name="CuadroTexto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43143" y="2371797"/>
                    <a:ext cx="812787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CuadroTexto 25">
                    <a:extLst>
                      <a:ext uri="{FF2B5EF4-FFF2-40B4-BE49-F238E27FC236}">
                        <a16:creationId xmlns:a16="http://schemas.microsoft.com/office/drawing/2014/main" id="{614194E6-16DB-4D47-91E1-98D3B6043487}"/>
                      </a:ext>
                    </a:extLst>
                  </p:cNvPr>
                  <p:cNvSpPr txBox="1"/>
                  <p:nvPr/>
                </p:nvSpPr>
                <p:spPr>
                  <a:xfrm>
                    <a:off x="8527491" y="5277232"/>
                    <a:ext cx="7975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" name="CuadroTexto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27491" y="5277232"/>
                    <a:ext cx="797590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7" name="Grupo 26">
                <a:extLst>
                  <a:ext uri="{FF2B5EF4-FFF2-40B4-BE49-F238E27FC236}">
                    <a16:creationId xmlns:a16="http://schemas.microsoft.com/office/drawing/2014/main" id="{8B07B345-15C1-420A-8ABE-A53497F69863}"/>
                  </a:ext>
                </a:extLst>
              </p:cNvPr>
              <p:cNvGrpSpPr/>
              <p:nvPr/>
            </p:nvGrpSpPr>
            <p:grpSpPr>
              <a:xfrm>
                <a:off x="10111315" y="5317187"/>
                <a:ext cx="1360447" cy="1351777"/>
                <a:chOff x="10111315" y="5317187"/>
                <a:chExt cx="1360447" cy="1351777"/>
              </a:xfrm>
            </p:grpSpPr>
            <p:cxnSp>
              <p:nvCxnSpPr>
                <p:cNvPr id="36" name="Conector recto de flecha 35">
                  <a:extLst>
                    <a:ext uri="{FF2B5EF4-FFF2-40B4-BE49-F238E27FC236}">
                      <a16:creationId xmlns:a16="http://schemas.microsoft.com/office/drawing/2014/main" id="{52809B71-DFC0-4358-BD63-E313E1083E6B}"/>
                    </a:ext>
                  </a:extLst>
                </p:cNvPr>
                <p:cNvCxnSpPr/>
                <p:nvPr/>
              </p:nvCxnSpPr>
              <p:spPr>
                <a:xfrm flipV="1">
                  <a:off x="10355930" y="6313714"/>
                  <a:ext cx="1023270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de flecha 36">
                  <a:extLst>
                    <a:ext uri="{FF2B5EF4-FFF2-40B4-BE49-F238E27FC236}">
                      <a16:creationId xmlns:a16="http://schemas.microsoft.com/office/drawing/2014/main" id="{5AC13EE2-9950-4723-9E41-40C52DCAC6C8}"/>
                    </a:ext>
                  </a:extLst>
                </p:cNvPr>
                <p:cNvCxnSpPr/>
                <p:nvPr/>
              </p:nvCxnSpPr>
              <p:spPr>
                <a:xfrm flipV="1">
                  <a:off x="10479301" y="5461898"/>
                  <a:ext cx="0" cy="10224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CuadroTexto 37">
                      <a:extLst>
                        <a:ext uri="{FF2B5EF4-FFF2-40B4-BE49-F238E27FC236}">
                          <a16:creationId xmlns:a16="http://schemas.microsoft.com/office/drawing/2014/main" id="{0D06BA89-DCFD-4AE7-A082-D47FC02975E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103776" y="6299632"/>
                      <a:ext cx="36798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9" name="CuadroTexto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03776" y="6299632"/>
                      <a:ext cx="367986" cy="369332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9" name="CuadroTexto 38">
                      <a:extLst>
                        <a:ext uri="{FF2B5EF4-FFF2-40B4-BE49-F238E27FC236}">
                          <a16:creationId xmlns:a16="http://schemas.microsoft.com/office/drawing/2014/main" id="{DEDF7751-7D4D-48B6-9FA1-8A7F8A0F54E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11315" y="5317187"/>
                      <a:ext cx="37138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20" name="CuadroTexto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111315" y="5317187"/>
                      <a:ext cx="371384" cy="369332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28" name="Conector recto 27">
                <a:extLst>
                  <a:ext uri="{FF2B5EF4-FFF2-40B4-BE49-F238E27FC236}">
                    <a16:creationId xmlns:a16="http://schemas.microsoft.com/office/drawing/2014/main" id="{6EB615A3-F075-4889-9D61-592AB88A88E5}"/>
                  </a:ext>
                </a:extLst>
              </p:cNvPr>
              <p:cNvCxnSpPr/>
              <p:nvPr/>
            </p:nvCxnSpPr>
            <p:spPr>
              <a:xfrm>
                <a:off x="7779659" y="3846287"/>
                <a:ext cx="2244572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CuadroTexto 28">
                    <a:extLst>
                      <a:ext uri="{FF2B5EF4-FFF2-40B4-BE49-F238E27FC236}">
                        <a16:creationId xmlns:a16="http://schemas.microsoft.com/office/drawing/2014/main" id="{C762C60A-43C7-47EB-A457-A1DCB3665969}"/>
                      </a:ext>
                    </a:extLst>
                  </p:cNvPr>
                  <p:cNvSpPr txBox="1"/>
                  <p:nvPr/>
                </p:nvSpPr>
                <p:spPr>
                  <a:xfrm>
                    <a:off x="8067531" y="3858406"/>
                    <a:ext cx="37414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67531" y="3858406"/>
                    <a:ext cx="374141" cy="36933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F600A93D-5057-4A0F-B92F-92B3968FC586}"/>
                  </a:ext>
                </a:extLst>
              </p:cNvPr>
              <p:cNvSpPr/>
              <p:nvPr/>
            </p:nvSpPr>
            <p:spPr>
              <a:xfrm rot="10448492">
                <a:off x="8380194" y="3319939"/>
                <a:ext cx="961173" cy="1009151"/>
              </a:xfrm>
              <a:prstGeom prst="arc">
                <a:avLst>
                  <a:gd name="adj1" fmla="val 19295423"/>
                  <a:gd name="adj2" fmla="val 0"/>
                </a:avLst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31" name="Grupo 30">
                <a:extLst>
                  <a:ext uri="{FF2B5EF4-FFF2-40B4-BE49-F238E27FC236}">
                    <a16:creationId xmlns:a16="http://schemas.microsoft.com/office/drawing/2014/main" id="{143D70C4-5057-4393-8766-67D0CEAF35F3}"/>
                  </a:ext>
                </a:extLst>
              </p:cNvPr>
              <p:cNvGrpSpPr/>
              <p:nvPr/>
            </p:nvGrpSpPr>
            <p:grpSpPr>
              <a:xfrm>
                <a:off x="7547429" y="3875723"/>
                <a:ext cx="1441190" cy="1204277"/>
                <a:chOff x="7547429" y="3875723"/>
                <a:chExt cx="1441190" cy="1204277"/>
              </a:xfrm>
            </p:grpSpPr>
            <p:cxnSp>
              <p:nvCxnSpPr>
                <p:cNvPr id="32" name="Conector recto de flecha 31">
                  <a:extLst>
                    <a:ext uri="{FF2B5EF4-FFF2-40B4-BE49-F238E27FC236}">
                      <a16:creationId xmlns:a16="http://schemas.microsoft.com/office/drawing/2014/main" id="{35100399-C117-4FB8-BA39-9AADCDA5C986}"/>
                    </a:ext>
                  </a:extLst>
                </p:cNvPr>
                <p:cNvCxnSpPr/>
                <p:nvPr/>
              </p:nvCxnSpPr>
              <p:spPr>
                <a:xfrm flipV="1">
                  <a:off x="7989766" y="3875723"/>
                  <a:ext cx="936520" cy="74022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>
                  <a:extLst>
                    <a:ext uri="{FF2B5EF4-FFF2-40B4-BE49-F238E27FC236}">
                      <a16:creationId xmlns:a16="http://schemas.microsoft.com/office/drawing/2014/main" id="{22FAD78A-10DF-44C5-8381-50AC70BA9833}"/>
                    </a:ext>
                  </a:extLst>
                </p:cNvPr>
                <p:cNvCxnSpPr/>
                <p:nvPr/>
              </p:nvCxnSpPr>
              <p:spPr>
                <a:xfrm>
                  <a:off x="7547429" y="4136571"/>
                  <a:ext cx="783771" cy="9434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>
                  <a:extLst>
                    <a:ext uri="{FF2B5EF4-FFF2-40B4-BE49-F238E27FC236}">
                      <a16:creationId xmlns:a16="http://schemas.microsoft.com/office/drawing/2014/main" id="{1078DF6F-F9A4-4ECE-AF08-1889CEC95350}"/>
                    </a:ext>
                  </a:extLst>
                </p:cNvPr>
                <p:cNvCxnSpPr/>
                <p:nvPr/>
              </p:nvCxnSpPr>
              <p:spPr>
                <a:xfrm>
                  <a:off x="7828342" y="3962806"/>
                  <a:ext cx="783771" cy="9434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CuadroTexto 34">
                      <a:extLst>
                        <a:ext uri="{FF2B5EF4-FFF2-40B4-BE49-F238E27FC236}">
                          <a16:creationId xmlns:a16="http://schemas.microsoft.com/office/drawing/2014/main" id="{2E90F6CF-00D6-401D-A141-C3ABD816618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549781" y="4063820"/>
                      <a:ext cx="438838" cy="4103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6" name="CuadroTexto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49781" y="4063820"/>
                      <a:ext cx="438838" cy="410305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 b="-14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06CAB5EF-47DF-4E3F-8231-17E705BB75B0}"/>
                </a:ext>
              </a:extLst>
            </p:cNvPr>
            <p:cNvCxnSpPr/>
            <p:nvPr/>
          </p:nvCxnSpPr>
          <p:spPr>
            <a:xfrm rot="14836276" flipV="1">
              <a:off x="7930825" y="3174938"/>
              <a:ext cx="936520" cy="7402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uadroTexto 15">
                  <a:extLst>
                    <a:ext uri="{FF2B5EF4-FFF2-40B4-BE49-F238E27FC236}">
                      <a16:creationId xmlns:a16="http://schemas.microsoft.com/office/drawing/2014/main" id="{FE51C785-3EEB-46C4-8748-777BB9647448}"/>
                    </a:ext>
                  </a:extLst>
                </p:cNvPr>
                <p:cNvSpPr txBox="1"/>
                <p:nvPr/>
              </p:nvSpPr>
              <p:spPr>
                <a:xfrm>
                  <a:off x="8078497" y="2955811"/>
                  <a:ext cx="468846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8497" y="2955811"/>
                  <a:ext cx="468846" cy="41030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0D039613-FDB7-46D5-83B5-D4C3490DDE6E}"/>
                </a:ext>
              </a:extLst>
            </p:cNvPr>
            <p:cNvCxnSpPr/>
            <p:nvPr/>
          </p:nvCxnSpPr>
          <p:spPr>
            <a:xfrm flipV="1">
              <a:off x="8921380" y="3581224"/>
              <a:ext cx="1042679" cy="279782"/>
            </a:xfrm>
            <a:prstGeom prst="straightConnector1">
              <a:avLst/>
            </a:prstGeom>
            <a:ln w="2857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858F3A65-AAE7-4C94-9B7C-61A58269F4A6}"/>
                    </a:ext>
                  </a:extLst>
                </p:cNvPr>
                <p:cNvSpPr txBox="1"/>
                <p:nvPr/>
              </p:nvSpPr>
              <p:spPr>
                <a:xfrm>
                  <a:off x="9419607" y="3166506"/>
                  <a:ext cx="45198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3" name="CuadroTexto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9607" y="3166506"/>
                  <a:ext cx="451982" cy="41030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D7816D8E-1A68-48B3-BA4D-AC3320CB7BC0}"/>
                </a:ext>
              </a:extLst>
            </p:cNvPr>
            <p:cNvSpPr/>
            <p:nvPr/>
          </p:nvSpPr>
          <p:spPr>
            <a:xfrm rot="12423663">
              <a:off x="8116028" y="2761197"/>
              <a:ext cx="1001486" cy="1440481"/>
            </a:xfrm>
            <a:prstGeom prst="arc">
              <a:avLst>
                <a:gd name="adj1" fmla="val 17840685"/>
                <a:gd name="adj2" fmla="val 20705751"/>
              </a:avLst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>
                  <a:extLst>
                    <a:ext uri="{FF2B5EF4-FFF2-40B4-BE49-F238E27FC236}">
                      <a16:creationId xmlns:a16="http://schemas.microsoft.com/office/drawing/2014/main" id="{241156A1-FE53-4D0B-8AF8-E14BA347210E}"/>
                    </a:ext>
                  </a:extLst>
                </p:cNvPr>
                <p:cNvSpPr txBox="1"/>
                <p:nvPr/>
              </p:nvSpPr>
              <p:spPr>
                <a:xfrm>
                  <a:off x="7606501" y="3425741"/>
                  <a:ext cx="458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6501" y="3425741"/>
                  <a:ext cx="458522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Arco 20">
              <a:extLst>
                <a:ext uri="{FF2B5EF4-FFF2-40B4-BE49-F238E27FC236}">
                  <a16:creationId xmlns:a16="http://schemas.microsoft.com/office/drawing/2014/main" id="{FF3BD1BE-AEDC-4FEE-869C-852129FAE795}"/>
                </a:ext>
              </a:extLst>
            </p:cNvPr>
            <p:cNvSpPr/>
            <p:nvPr/>
          </p:nvSpPr>
          <p:spPr>
            <a:xfrm>
              <a:off x="9279713" y="3562875"/>
              <a:ext cx="624115" cy="706097"/>
            </a:xfrm>
            <a:prstGeom prst="arc">
              <a:avLst>
                <a:gd name="adj1" fmla="val 18110378"/>
                <a:gd name="adj2" fmla="val 2038266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22E3C8DF-D06E-4A28-920D-B3A0DE0B8A26}"/>
                    </a:ext>
                  </a:extLst>
                </p:cNvPr>
                <p:cNvSpPr txBox="1"/>
                <p:nvPr/>
              </p:nvSpPr>
              <p:spPr>
                <a:xfrm>
                  <a:off x="9892751" y="3562875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7" name="CuadroTexto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2751" y="3562875"/>
                  <a:ext cx="44704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0054BDC6-92D9-4DB4-824B-482130BDD52C}"/>
                  </a:ext>
                </a:extLst>
              </p:cNvPr>
              <p:cNvSpPr txBox="1"/>
              <p:nvPr/>
            </p:nvSpPr>
            <p:spPr>
              <a:xfrm>
                <a:off x="604800" y="2435943"/>
                <a:ext cx="225433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e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0054BDC6-92D9-4DB4-824B-482130BDD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00" y="2435943"/>
                <a:ext cx="2254335" cy="111799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2FBF705F-1483-4190-B164-19679B4AFB29}"/>
                  </a:ext>
                </a:extLst>
              </p:cNvPr>
              <p:cNvSpPr txBox="1"/>
              <p:nvPr/>
            </p:nvSpPr>
            <p:spPr>
              <a:xfrm>
                <a:off x="730617" y="3979657"/>
                <a:ext cx="3881923" cy="70872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2FBF705F-1483-4190-B164-19679B4AF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17" y="3979657"/>
                <a:ext cx="3881923" cy="7087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034BDF9F-BBDC-4B6F-B104-2320C31950FB}"/>
                  </a:ext>
                </a:extLst>
              </p:cNvPr>
              <p:cNvSpPr txBox="1"/>
              <p:nvPr/>
            </p:nvSpPr>
            <p:spPr>
              <a:xfrm>
                <a:off x="754226" y="5293778"/>
                <a:ext cx="3579506" cy="70872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034BDF9F-BBDC-4B6F-B104-2320C3195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26" y="5293778"/>
                <a:ext cx="3579506" cy="7087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uadroTexto 42">
            <a:extLst>
              <a:ext uri="{FF2B5EF4-FFF2-40B4-BE49-F238E27FC236}">
                <a16:creationId xmlns:a16="http://schemas.microsoft.com/office/drawing/2014/main" id="{688F6C78-8B03-466F-B45A-67BE7308A568}"/>
              </a:ext>
            </a:extLst>
          </p:cNvPr>
          <p:cNvSpPr txBox="1"/>
          <p:nvPr/>
        </p:nvSpPr>
        <p:spPr>
          <a:xfrm>
            <a:off x="5695950" y="4675523"/>
            <a:ext cx="1197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Definimos: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F47083E5-25C3-4E2B-AD82-ED274CE3E700}"/>
                  </a:ext>
                </a:extLst>
              </p:cNvPr>
              <p:cNvSpPr txBox="1"/>
              <p:nvPr/>
            </p:nvSpPr>
            <p:spPr>
              <a:xfrm>
                <a:off x="7172375" y="4495792"/>
                <a:ext cx="960519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F47083E5-25C3-4E2B-AD82-ED274CE3E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375" y="4495792"/>
                <a:ext cx="960519" cy="6090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AC976D41-6C18-4661-AB69-09BE908E5177}"/>
                  </a:ext>
                </a:extLst>
              </p:cNvPr>
              <p:cNvSpPr txBox="1"/>
              <p:nvPr/>
            </p:nvSpPr>
            <p:spPr>
              <a:xfrm>
                <a:off x="7172375" y="5399576"/>
                <a:ext cx="95192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AC976D41-6C18-4661-AB69-09BE908E5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375" y="5399576"/>
                <a:ext cx="951927" cy="61093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CuadroTexto 45">
            <a:extLst>
              <a:ext uri="{FF2B5EF4-FFF2-40B4-BE49-F238E27FC236}">
                <a16:creationId xmlns:a16="http://schemas.microsoft.com/office/drawing/2014/main" id="{1131E81C-C9A9-4998-9FFC-379D0821C26E}"/>
              </a:ext>
            </a:extLst>
          </p:cNvPr>
          <p:cNvSpPr txBox="1"/>
          <p:nvPr/>
        </p:nvSpPr>
        <p:spPr>
          <a:xfrm>
            <a:off x="8214796" y="4615664"/>
            <a:ext cx="1821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Coef</a:t>
            </a:r>
            <a:r>
              <a:rPr lang="es-AR" dirty="0"/>
              <a:t>. de reflexión</a:t>
            </a:r>
            <a:endParaRPr lang="es-UY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1A5CD4B-6B52-4740-9130-D95662336913}"/>
              </a:ext>
            </a:extLst>
          </p:cNvPr>
          <p:cNvSpPr txBox="1"/>
          <p:nvPr/>
        </p:nvSpPr>
        <p:spPr>
          <a:xfrm>
            <a:off x="8242547" y="5488608"/>
            <a:ext cx="209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Coef</a:t>
            </a:r>
            <a:r>
              <a:rPr lang="es-AR" dirty="0"/>
              <a:t>. de transmisión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91576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428750"/>
            <a:ext cx="5334000" cy="4000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590716" y="390895"/>
                <a:ext cx="2053639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273+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16" y="390895"/>
                <a:ext cx="2053639" cy="9106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7112000" y="661578"/>
            <a:ext cx="205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i="1" dirty="0"/>
              <a:t>t</a:t>
            </a:r>
            <a:r>
              <a:rPr lang="es-UY" dirty="0"/>
              <a:t> temperatura en </a:t>
            </a:r>
            <a:r>
              <a:rPr lang="es-UY" dirty="0" err="1"/>
              <a:t>ºC</a:t>
            </a:r>
            <a:endParaRPr lang="es-UY" dirty="0"/>
          </a:p>
        </p:txBody>
      </p:sp>
      <p:sp>
        <p:nvSpPr>
          <p:cNvPr id="5" name="CuadroTexto 4"/>
          <p:cNvSpPr txBox="1"/>
          <p:nvPr/>
        </p:nvSpPr>
        <p:spPr>
          <a:xfrm>
            <a:off x="5279126" y="5244584"/>
            <a:ext cx="183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temperatura [</a:t>
            </a:r>
            <a:r>
              <a:rPr lang="es-UY" dirty="0" err="1"/>
              <a:t>ºC</a:t>
            </a:r>
            <a:r>
              <a:rPr lang="es-UY" dirty="0"/>
              <a:t>] </a:t>
            </a:r>
          </a:p>
        </p:txBody>
      </p:sp>
      <p:sp>
        <p:nvSpPr>
          <p:cNvPr id="6" name="CuadroTexto 5"/>
          <p:cNvSpPr txBox="1"/>
          <p:nvPr/>
        </p:nvSpPr>
        <p:spPr>
          <a:xfrm rot="16200000">
            <a:off x="2611436" y="3244334"/>
            <a:ext cx="163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velocidad [m/s]</a:t>
            </a:r>
          </a:p>
        </p:txBody>
      </p:sp>
    </p:spTree>
    <p:extLst>
      <p:ext uri="{BB962C8B-B14F-4D97-AF65-F5344CB8AC3E}">
        <p14:creationId xmlns:p14="http://schemas.microsoft.com/office/powerpoint/2010/main" val="108802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91887" y="377371"/>
                <a:ext cx="11161486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Para otros fluidos no contamos con ecuación de estado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Se deben medir experimentalmente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para conocer la velocidad </a:t>
                </a:r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7" y="377371"/>
                <a:ext cx="11161486" cy="878574"/>
              </a:xfrm>
              <a:prstGeom prst="rect">
                <a:avLst/>
              </a:prstGeom>
              <a:blipFill rotWithShape="0">
                <a:blip r:embed="rId2"/>
                <a:stretch>
                  <a:fillRect l="-437" r="-437" b="-902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323772" y="2380328"/>
                <a:ext cx="4423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=1430+5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−0,06 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+0,003 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772" y="2380328"/>
                <a:ext cx="4423968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391887" y="1494971"/>
            <a:ext cx="1088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Una ecuación empírica que expresa la dependencia de la velocidad con la temperatura (en </a:t>
            </a:r>
            <a:r>
              <a:rPr lang="es-UY" dirty="0" err="1"/>
              <a:t>ºC</a:t>
            </a:r>
            <a:r>
              <a:rPr lang="es-UY" dirty="0"/>
              <a:t>) para el agua destilada  a una presión atmosférica está dada por: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4B1E4568-84E1-AC72-A3AA-E822D78D9319}"/>
              </a:ext>
            </a:extLst>
          </p:cNvPr>
          <p:cNvGrpSpPr/>
          <p:nvPr/>
        </p:nvGrpSpPr>
        <p:grpSpPr>
          <a:xfrm>
            <a:off x="3429000" y="3057711"/>
            <a:ext cx="6204064" cy="3317976"/>
            <a:chOff x="3429000" y="3057711"/>
            <a:chExt cx="6204064" cy="3317976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D196E13D-6285-4B3F-3386-4172113C6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29000" y="3057711"/>
              <a:ext cx="4423968" cy="3317976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DB339E8E-08A8-87B6-D396-38FA3C790D05}"/>
                </a:ext>
              </a:extLst>
            </p:cNvPr>
            <p:cNvSpPr txBox="1"/>
            <p:nvPr/>
          </p:nvSpPr>
          <p:spPr>
            <a:xfrm>
              <a:off x="8042564" y="4021282"/>
              <a:ext cx="15905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Curva empírica</a:t>
              </a:r>
              <a:endParaRPr lang="es-UY" dirty="0"/>
            </a:p>
          </p:txBody>
        </p:sp>
      </p:grpSp>
    </p:spTree>
    <p:extLst>
      <p:ext uri="{BB962C8B-B14F-4D97-AF65-F5344CB8AC3E}">
        <p14:creationId xmlns:p14="http://schemas.microsoft.com/office/powerpoint/2010/main" val="309581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9314" y="420913"/>
            <a:ext cx="2390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CAVIDADES ACÚSTICAS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22304" y="838590"/>
            <a:ext cx="8885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Consideremos una cavidad acústica de bordes rígidos en forma de prisma de base rectangular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319314" y="1654628"/>
            <a:ext cx="3053939" cy="3656818"/>
            <a:chOff x="798915" y="1959428"/>
            <a:chExt cx="3053939" cy="3656818"/>
          </a:xfrm>
        </p:grpSpPr>
        <p:sp>
          <p:nvSpPr>
            <p:cNvPr id="6" name="Cubo 5"/>
            <p:cNvSpPr/>
            <p:nvPr/>
          </p:nvSpPr>
          <p:spPr>
            <a:xfrm>
              <a:off x="1693327" y="1959428"/>
              <a:ext cx="1819130" cy="31205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8" name="Conector recto de flecha 7"/>
            <p:cNvCxnSpPr/>
            <p:nvPr/>
          </p:nvCxnSpPr>
          <p:spPr>
            <a:xfrm>
              <a:off x="1436914" y="2336800"/>
              <a:ext cx="0" cy="274319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/>
            <p:cNvCxnSpPr/>
            <p:nvPr/>
          </p:nvCxnSpPr>
          <p:spPr>
            <a:xfrm>
              <a:off x="1693327" y="5268686"/>
              <a:ext cx="1340159" cy="1451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/>
            <p:cNvCxnSpPr/>
            <p:nvPr/>
          </p:nvCxnSpPr>
          <p:spPr>
            <a:xfrm flipV="1">
              <a:off x="3149600" y="4673600"/>
              <a:ext cx="478971" cy="5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798915" y="2972191"/>
                  <a:ext cx="464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915" y="2972191"/>
                  <a:ext cx="464038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1914302" y="5246914"/>
                  <a:ext cx="474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4302" y="5246914"/>
                  <a:ext cx="474424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3370799" y="4906611"/>
                  <a:ext cx="482055" cy="3912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0799" y="4906611"/>
                  <a:ext cx="482055" cy="39126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CuadroTexto 1"/>
          <p:cNvSpPr txBox="1"/>
          <p:nvPr/>
        </p:nvSpPr>
        <p:spPr>
          <a:xfrm>
            <a:off x="3604108" y="1385669"/>
            <a:ext cx="683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Condición de borde rígido: En un borde rígido, la componente normal de la velocidad es nula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6B6347C-53EC-C6FC-2455-3BE08108DE88}"/>
              </a:ext>
            </a:extLst>
          </p:cNvPr>
          <p:cNvGrpSpPr/>
          <p:nvPr/>
        </p:nvGrpSpPr>
        <p:grpSpPr>
          <a:xfrm>
            <a:off x="5481505" y="2298059"/>
            <a:ext cx="6404059" cy="383400"/>
            <a:chOff x="5481505" y="2298059"/>
            <a:chExt cx="6404059" cy="3834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5481505" y="2298059"/>
                  <a:ext cx="1538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0" smtClean="0">
                            <a:latin typeface="Cambria Math" panose="02040503050406030204" pitchFamily="18" charset="0"/>
                          </a:rPr>
                          <m:t>𝛻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acc>
                          <m:accPr>
                            <m:chr m:val="̂"/>
                            <m:ctrlPr>
                              <a:rPr lang="es-UY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𝐧</m:t>
                            </m:r>
                          </m:e>
                        </m:ac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i="1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1505" y="2298059"/>
                  <a:ext cx="1538434" cy="369332"/>
                </a:xfrm>
                <a:prstGeom prst="rect">
                  <a:avLst/>
                </a:prstGeom>
                <a:blipFill>
                  <a:blip r:embed="rId5"/>
                  <a:stretch>
                    <a:fillRect t="-819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7051612" y="2312127"/>
                  <a:ext cx="48339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a14:m>
                  <a:r>
                    <a:rPr lang="es-UY" dirty="0"/>
                    <a:t> es la normal a la superficie cuyo borde es rígido</a:t>
                  </a:r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1612" y="2312127"/>
                  <a:ext cx="4833952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8197" r="-252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CuadroTexto 10"/>
          <p:cNvSpPr txBox="1"/>
          <p:nvPr/>
        </p:nvSpPr>
        <p:spPr>
          <a:xfrm>
            <a:off x="3686629" y="2884325"/>
            <a:ext cx="3889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Resolución por separación de variables: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5481505" y="3497054"/>
                <a:ext cx="34818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505" y="3497054"/>
                <a:ext cx="3481851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297796" y="4181353"/>
                <a:ext cx="4277004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796" y="4181353"/>
                <a:ext cx="4277004" cy="69544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3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77414" y="392163"/>
                <a:ext cx="1653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Ecuación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14" y="392163"/>
                <a:ext cx="165327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321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951570" y="252766"/>
                <a:ext cx="2584234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570" y="252766"/>
                <a:ext cx="2584234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77414" y="1857829"/>
                <a:ext cx="48347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forma análoga las ecuaciones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s-UY" dirty="0"/>
                  <a:t> ,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UY" dirty="0"/>
                  <a:t>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14" y="1857829"/>
                <a:ext cx="483478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13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29814" y="1168400"/>
                <a:ext cx="3531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14" y="1168400"/>
                <a:ext cx="353154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C8C1FAD3-9607-52D7-20C2-11CFF0627942}"/>
              </a:ext>
            </a:extLst>
          </p:cNvPr>
          <p:cNvGrpSpPr/>
          <p:nvPr/>
        </p:nvGrpSpPr>
        <p:grpSpPr>
          <a:xfrm>
            <a:off x="880883" y="2471627"/>
            <a:ext cx="3584443" cy="1494614"/>
            <a:chOff x="880883" y="2471627"/>
            <a:chExt cx="3584443" cy="14946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896207" y="2471627"/>
                  <a:ext cx="35468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6207" y="2471627"/>
                  <a:ext cx="354686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880883" y="3015183"/>
                  <a:ext cx="3584443" cy="3912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883" y="3015183"/>
                  <a:ext cx="3584443" cy="391261"/>
                </a:xfrm>
                <a:prstGeom prst="rect">
                  <a:avLst/>
                </a:prstGeom>
                <a:blipFill>
                  <a:blip r:embed="rId8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880883" y="3596909"/>
                  <a:ext cx="34923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883" y="3596909"/>
                  <a:ext cx="3492303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567468" y="3009669"/>
                <a:ext cx="2073645" cy="396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468" y="3009669"/>
                <a:ext cx="2073645" cy="396775"/>
              </a:xfrm>
              <a:prstGeom prst="rect">
                <a:avLst/>
              </a:prstGeom>
              <a:blipFill rotWithShape="0"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442685" y="4770584"/>
            <a:ext cx="222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borde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069772" y="4582038"/>
                <a:ext cx="3249736" cy="746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̂"/>
                                  <m:ctrlPr>
                                    <a:rPr lang="es-UY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𝐢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 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4582038"/>
                <a:ext cx="3249736" cy="74642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6680304" y="4770583"/>
                <a:ext cx="39831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304" y="4770583"/>
                <a:ext cx="3983142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442685" y="5669929"/>
                <a:ext cx="11672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85" y="5669929"/>
                <a:ext cx="116724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901372" y="5689781"/>
                <a:ext cx="3132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forma análoga,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372" y="5689781"/>
                <a:ext cx="3132909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1751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68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83028" y="561581"/>
                <a:ext cx="3427220" cy="780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̂"/>
                                  <m:ctrlPr>
                                    <a:rPr lang="es-UY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𝐢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" y="561581"/>
                <a:ext cx="3427220" cy="7804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4156403" y="767118"/>
                <a:ext cx="25686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403" y="767118"/>
                <a:ext cx="2568652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171210" y="767118"/>
                <a:ext cx="1493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210" y="767118"/>
                <a:ext cx="149367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969829" y="767118"/>
                <a:ext cx="1383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=1,2,3,⋯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9" y="767118"/>
                <a:ext cx="138300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8DA36126-DD84-47D3-55F9-61FC4608E66A}"/>
              </a:ext>
            </a:extLst>
          </p:cNvPr>
          <p:cNvGrpSpPr/>
          <p:nvPr/>
        </p:nvGrpSpPr>
        <p:grpSpPr>
          <a:xfrm>
            <a:off x="384594" y="1730749"/>
            <a:ext cx="4594976" cy="402226"/>
            <a:chOff x="384594" y="1730749"/>
            <a:chExt cx="4594976" cy="402226"/>
          </a:xfrm>
        </p:grpSpPr>
        <p:sp>
          <p:nvSpPr>
            <p:cNvPr id="8" name="CuadroTexto 7"/>
            <p:cNvSpPr txBox="1"/>
            <p:nvPr/>
          </p:nvSpPr>
          <p:spPr>
            <a:xfrm>
              <a:off x="384594" y="1741714"/>
              <a:ext cx="1612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Análogamente: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1996638" y="1741714"/>
                  <a:ext cx="1366271" cy="3912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6638" y="1741714"/>
                  <a:ext cx="1366271" cy="391261"/>
                </a:xfrm>
                <a:prstGeom prst="rect">
                  <a:avLst/>
                </a:prstGeom>
                <a:blipFill>
                  <a:blip r:embed="rId6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3710248" y="1730749"/>
                  <a:ext cx="12693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0248" y="1730749"/>
                  <a:ext cx="1269322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84594" y="2488843"/>
                <a:ext cx="7982185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Las frecuencias de los modos normales son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𝑙𝑚𝑛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94" y="2488843"/>
                <a:ext cx="7982185" cy="774571"/>
              </a:xfrm>
              <a:prstGeom prst="rect">
                <a:avLst/>
              </a:prstGeom>
              <a:blipFill rotWithShape="0">
                <a:blip r:embed="rId8"/>
                <a:stretch>
                  <a:fillRect l="-6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384594" y="3831771"/>
            <a:ext cx="6607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solución general es combinación de modos normales de vibración: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84594" y="4375501"/>
                <a:ext cx="9829037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𝑙</m:t>
                                              </m:r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𝐿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  <m:t>𝐿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  <m:t>𝐿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𝑙𝑚𝑛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𝑙𝑚𝑛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𝑙𝑚𝑛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𝑙𝑚𝑛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94" y="4375501"/>
                <a:ext cx="9829037" cy="8476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556000" y="5776686"/>
                <a:ext cx="4929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𝑙𝑚𝑛</m:t>
                        </m:r>
                      </m:sub>
                    </m:sSub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𝑙𝑚𝑛</m:t>
                        </m:r>
                      </m:sub>
                    </m:sSub>
                  </m:oMath>
                </a14:m>
                <a:r>
                  <a:rPr lang="es-UY" dirty="0"/>
                  <a:t> dependen de las condiciones iniciales</a:t>
                </a: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0" y="5776686"/>
                <a:ext cx="4929555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0000" r="-494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934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0704" y="330590"/>
            <a:ext cx="665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Consideremos ahora una cavidad acústica cilíndrica de bordes rígidos</a:t>
            </a:r>
          </a:p>
        </p:txBody>
      </p:sp>
      <p:sp>
        <p:nvSpPr>
          <p:cNvPr id="5" name="Almacenamiento de acceso directo 4"/>
          <p:cNvSpPr/>
          <p:nvPr/>
        </p:nvSpPr>
        <p:spPr>
          <a:xfrm rot="16200000">
            <a:off x="-3630" y="1505857"/>
            <a:ext cx="4085772" cy="1074058"/>
          </a:xfrm>
          <a:prstGeom prst="flowChartMagneticDrum">
            <a:avLst/>
          </a:prstGeom>
          <a:scene3d>
            <a:camera prst="orthographicFront">
              <a:rot lat="0" lon="3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1219200" y="1248229"/>
            <a:ext cx="0" cy="15385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06588" y="1832820"/>
                <a:ext cx="412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88" y="1832820"/>
                <a:ext cx="41261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ector recto de flecha 9"/>
          <p:cNvCxnSpPr>
            <a:stCxn id="5" idx="3"/>
          </p:cNvCxnSpPr>
          <p:nvPr/>
        </p:nvCxnSpPr>
        <p:spPr>
          <a:xfrm flipV="1">
            <a:off x="2039256" y="1132114"/>
            <a:ext cx="432000" cy="2298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985406" y="943428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406" y="943428"/>
                <a:ext cx="3714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109029" y="1673554"/>
                <a:ext cx="2757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029" y="1673554"/>
                <a:ext cx="275774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008286" y="809534"/>
                <a:ext cx="85252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Consideremos modos simétricos de modo que  la presión acústica no depende de la coordenada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UY" dirty="0"/>
                  <a:t>: 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286" y="809534"/>
                <a:ext cx="8525231" cy="646331"/>
              </a:xfrm>
              <a:prstGeom prst="rect">
                <a:avLst/>
              </a:prstGeom>
              <a:blipFill>
                <a:blip r:embed="rId5"/>
                <a:stretch>
                  <a:fillRect l="-572" t="-5660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402876" y="2320364"/>
                <a:ext cx="4703082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876" y="2320364"/>
                <a:ext cx="4703082" cy="6481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512D7191-A6B7-840A-D84C-943B0CAA5260}"/>
              </a:ext>
            </a:extLst>
          </p:cNvPr>
          <p:cNvGrpSpPr/>
          <p:nvPr/>
        </p:nvGrpSpPr>
        <p:grpSpPr>
          <a:xfrm>
            <a:off x="546934" y="3417716"/>
            <a:ext cx="8919644" cy="648126"/>
            <a:chOff x="546934" y="3417716"/>
            <a:chExt cx="8919644" cy="6481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546934" y="3557113"/>
                  <a:ext cx="165327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Ecuación para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934" y="3557113"/>
                  <a:ext cx="1653273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3321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ángulo 15"/>
                <p:cNvSpPr/>
                <p:nvPr/>
              </p:nvSpPr>
              <p:spPr>
                <a:xfrm>
                  <a:off x="2921090" y="3417716"/>
                  <a:ext cx="2584234" cy="64812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</a:rPr>
                          <m:t>=−</m:t>
                        </m:r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6" name="Rectángulo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1090" y="3417716"/>
                  <a:ext cx="2584234" cy="64812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5935034" y="3557113"/>
                  <a:ext cx="3531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5034" y="3557113"/>
                  <a:ext cx="3531544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/>
              <p:cNvSpPr/>
              <p:nvPr/>
            </p:nvSpPr>
            <p:spPr>
              <a:xfrm>
                <a:off x="969805" y="4620935"/>
                <a:ext cx="1527213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05" y="4620935"/>
                <a:ext cx="1527213" cy="6481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526037" y="4141704"/>
                <a:ext cx="22538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Ecuaciones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s-UY" i="1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37" y="4141704"/>
                <a:ext cx="2253822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2162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/>
              <p:cNvSpPr/>
              <p:nvPr/>
            </p:nvSpPr>
            <p:spPr>
              <a:xfrm>
                <a:off x="966279" y="5532345"/>
                <a:ext cx="2414827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𝑅𝑟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Rectá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79" y="5532345"/>
                <a:ext cx="2414827" cy="64812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3558796" y="5163013"/>
                <a:ext cx="1550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796" y="5163013"/>
                <a:ext cx="155023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5791198" y="5648344"/>
                <a:ext cx="22185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98" y="5648344"/>
                <a:ext cx="2218556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5791199" y="4875120"/>
                <a:ext cx="3744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99" y="4875120"/>
                <a:ext cx="3744679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78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40080" y="381000"/>
            <a:ext cx="222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borde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698917" y="852165"/>
                <a:ext cx="1417055" cy="746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917" y="852165"/>
                <a:ext cx="1417055" cy="7464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B29912C4-86F4-80F0-341E-A6DAB8D983A2}"/>
              </a:ext>
            </a:extLst>
          </p:cNvPr>
          <p:cNvGrpSpPr/>
          <p:nvPr/>
        </p:nvGrpSpPr>
        <p:grpSpPr>
          <a:xfrm>
            <a:off x="3390557" y="1040710"/>
            <a:ext cx="5359119" cy="369332"/>
            <a:chOff x="3390557" y="1040710"/>
            <a:chExt cx="5359119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3390557" y="1040710"/>
                  <a:ext cx="39172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0557" y="1040710"/>
                  <a:ext cx="391729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7582433" y="1040710"/>
                  <a:ext cx="11672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2433" y="1040710"/>
                  <a:ext cx="116724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698916" y="1930296"/>
                <a:ext cx="1450397" cy="744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916" y="1930296"/>
                <a:ext cx="1450397" cy="7446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706192" y="3415745"/>
                <a:ext cx="1430776" cy="746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192" y="3415745"/>
                <a:ext cx="1430776" cy="7461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73422" y="861174"/>
                <a:ext cx="64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2" y="861174"/>
                <a:ext cx="64870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747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24061" y="3523242"/>
                <a:ext cx="6465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61" y="3523242"/>
                <a:ext cx="646587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8491" t="-9836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313851" y="3415745"/>
                <a:ext cx="6198043" cy="746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851" y="3415745"/>
                <a:ext cx="6198043" cy="74616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9806091" y="3604162"/>
                <a:ext cx="14579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091" y="3604162"/>
                <a:ext cx="1457963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1190667" y="5541402"/>
                <a:ext cx="7975581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den>
                                      </m:f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67" y="5541402"/>
                <a:ext cx="7975581" cy="8476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710887" y="4452284"/>
                <a:ext cx="3421386" cy="798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87" y="4452284"/>
                <a:ext cx="3421386" cy="79874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/>
          <p:cNvSpPr txBox="1"/>
          <p:nvPr/>
        </p:nvSpPr>
        <p:spPr>
          <a:xfrm>
            <a:off x="4096244" y="4742662"/>
            <a:ext cx="463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Frecuencia de vibración de los modos normales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6DED94B-D57F-24DF-15D3-77A48608084B}"/>
              </a:ext>
            </a:extLst>
          </p:cNvPr>
          <p:cNvGrpSpPr/>
          <p:nvPr/>
        </p:nvGrpSpPr>
        <p:grpSpPr>
          <a:xfrm>
            <a:off x="3390556" y="2117975"/>
            <a:ext cx="6024527" cy="405171"/>
            <a:chOff x="3390556" y="2117975"/>
            <a:chExt cx="6024527" cy="4051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3390556" y="2117975"/>
                  <a:ext cx="248606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0556" y="2117975"/>
                  <a:ext cx="2486065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6237422" y="2117975"/>
                  <a:ext cx="15433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7422" y="2117975"/>
                  <a:ext cx="1543308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" name="CuadroTexto 1"/>
            <p:cNvSpPr txBox="1"/>
            <p:nvPr/>
          </p:nvSpPr>
          <p:spPr>
            <a:xfrm>
              <a:off x="8084269" y="2153814"/>
              <a:ext cx="1330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s-UY" dirty="0"/>
                <a:t> = 1,2,3,….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407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7" y="493485"/>
            <a:ext cx="17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Modos con </a:t>
            </a:r>
            <a:r>
              <a:rPr lang="es-UY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UY" dirty="0">
                <a:solidFill>
                  <a:schemeClr val="accent1"/>
                </a:solidFill>
              </a:rPr>
              <a:t>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64457" y="1117600"/>
                <a:ext cx="8382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Notemos que la cavidad cilíndrica admite el modo </a:t>
                </a:r>
                <a:r>
                  <a:rPr lang="es-UY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s-UY" dirty="0"/>
                  <a:t> = 0. Es decir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117600"/>
                <a:ext cx="838216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82" t="-9836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64457" y="1741715"/>
                <a:ext cx="101341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estos modos, el frente de ondas es plano y es equivalente a la ecuación de ondas 1D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741715"/>
                <a:ext cx="1013418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81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upo 4"/>
          <p:cNvGrpSpPr/>
          <p:nvPr/>
        </p:nvGrpSpPr>
        <p:grpSpPr>
          <a:xfrm>
            <a:off x="620060" y="1302266"/>
            <a:ext cx="1431747" cy="4085772"/>
            <a:chOff x="616609" y="1302266"/>
            <a:chExt cx="1431747" cy="4085772"/>
          </a:xfrm>
        </p:grpSpPr>
        <p:sp>
          <p:nvSpPr>
            <p:cNvPr id="8" name="Almacenamiento de acceso directo 7"/>
            <p:cNvSpPr/>
            <p:nvPr/>
          </p:nvSpPr>
          <p:spPr>
            <a:xfrm rot="16200000">
              <a:off x="-889247" y="2808123"/>
              <a:ext cx="4085772" cy="1074058"/>
            </a:xfrm>
            <a:prstGeom prst="flowChartMagneticDrum">
              <a:avLst/>
            </a:prstGeom>
            <a:scene3d>
              <a:camera prst="orthographicFront">
                <a:rot lat="0" lon="3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9" name="Elipse 8"/>
            <p:cNvSpPr/>
            <p:nvPr/>
          </p:nvSpPr>
          <p:spPr>
            <a:xfrm>
              <a:off x="616609" y="3174610"/>
              <a:ext cx="1066799" cy="69668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1146378" y="3035943"/>
              <a:ext cx="901978" cy="410305"/>
              <a:chOff x="4397829" y="4033018"/>
              <a:chExt cx="901978" cy="410305"/>
            </a:xfrm>
          </p:grpSpPr>
          <p:cxnSp>
            <p:nvCxnSpPr>
              <p:cNvPr id="11" name="Conector recto de flecha 10"/>
              <p:cNvCxnSpPr/>
              <p:nvPr/>
            </p:nvCxnSpPr>
            <p:spPr>
              <a:xfrm flipV="1">
                <a:off x="4397829" y="4064000"/>
                <a:ext cx="0" cy="34834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4397829" y="4033018"/>
                    <a:ext cx="901978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97829" y="4033018"/>
                    <a:ext cx="901978" cy="41030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6" name="CuadroTexto 15"/>
          <p:cNvSpPr txBox="1"/>
          <p:nvPr/>
        </p:nvSpPr>
        <p:spPr>
          <a:xfrm>
            <a:off x="2685143" y="2235536"/>
            <a:ext cx="884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forma análoga, la cavidad en forma de prisma admite modos con dos de sus índices nulos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6182509" y="3434582"/>
                <a:ext cx="5517921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Por ejemplo, el modo </a:t>
                </a:r>
                <a14:m>
                  <m:oMath xmlns:m="http://schemas.openxmlformats.org/officeDocument/2006/math">
                    <m:r>
                      <a:rPr lang="es-UY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es equivalente a </a:t>
                </a:r>
              </a:p>
              <a:p>
                <a:r>
                  <a:rPr lang="es-UY" dirty="0"/>
                  <a:t>una onda 1D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509" y="3434582"/>
                <a:ext cx="5517921" cy="784830"/>
              </a:xfrm>
              <a:prstGeom prst="rect">
                <a:avLst/>
              </a:prstGeom>
              <a:blipFill rotWithShape="0">
                <a:blip r:embed="rId8"/>
                <a:stretch>
                  <a:fillRect l="-884" b="-1162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upo 29"/>
          <p:cNvGrpSpPr/>
          <p:nvPr/>
        </p:nvGrpSpPr>
        <p:grpSpPr>
          <a:xfrm>
            <a:off x="3128570" y="3149487"/>
            <a:ext cx="3053939" cy="3656818"/>
            <a:chOff x="3128570" y="3149487"/>
            <a:chExt cx="3053939" cy="3656818"/>
          </a:xfrm>
        </p:grpSpPr>
        <p:grpSp>
          <p:nvGrpSpPr>
            <p:cNvPr id="17" name="Grupo 16"/>
            <p:cNvGrpSpPr/>
            <p:nvPr/>
          </p:nvGrpSpPr>
          <p:grpSpPr>
            <a:xfrm>
              <a:off x="3128570" y="3149487"/>
              <a:ext cx="3053939" cy="3656818"/>
              <a:chOff x="798915" y="1959428"/>
              <a:chExt cx="3053939" cy="3656818"/>
            </a:xfrm>
          </p:grpSpPr>
          <p:sp>
            <p:nvSpPr>
              <p:cNvPr id="18" name="Cubo 17"/>
              <p:cNvSpPr/>
              <p:nvPr/>
            </p:nvSpPr>
            <p:spPr>
              <a:xfrm>
                <a:off x="1693327" y="1959428"/>
                <a:ext cx="1819130" cy="312057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cxnSp>
            <p:nvCxnSpPr>
              <p:cNvPr id="19" name="Conector recto de flecha 18"/>
              <p:cNvCxnSpPr/>
              <p:nvPr/>
            </p:nvCxnSpPr>
            <p:spPr>
              <a:xfrm>
                <a:off x="1436914" y="2336800"/>
                <a:ext cx="0" cy="2743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de flecha 19"/>
              <p:cNvCxnSpPr/>
              <p:nvPr/>
            </p:nvCxnSpPr>
            <p:spPr>
              <a:xfrm>
                <a:off x="1693327" y="5268686"/>
                <a:ext cx="1340159" cy="145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de flecha 20"/>
              <p:cNvCxnSpPr/>
              <p:nvPr/>
            </p:nvCxnSpPr>
            <p:spPr>
              <a:xfrm flipV="1">
                <a:off x="3149600" y="4673600"/>
                <a:ext cx="478971" cy="50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CuadroTexto 21"/>
                  <p:cNvSpPr txBox="1"/>
                  <p:nvPr/>
                </p:nvSpPr>
                <p:spPr>
                  <a:xfrm>
                    <a:off x="798915" y="2972191"/>
                    <a:ext cx="46403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3" name="CuadroTexto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8915" y="2972191"/>
                    <a:ext cx="464038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CuadroTexto 22"/>
                  <p:cNvSpPr txBox="1"/>
                  <p:nvPr/>
                </p:nvSpPr>
                <p:spPr>
                  <a:xfrm>
                    <a:off x="1914302" y="5246914"/>
                    <a:ext cx="47442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4302" y="5246914"/>
                    <a:ext cx="47442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CuadroTexto 23"/>
                  <p:cNvSpPr txBox="1"/>
                  <p:nvPr/>
                </p:nvSpPr>
                <p:spPr>
                  <a:xfrm>
                    <a:off x="3370799" y="4906611"/>
                    <a:ext cx="482055" cy="39126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5" name="CuadroTexto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70799" y="4906611"/>
                    <a:ext cx="482055" cy="391261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Grupo 9"/>
            <p:cNvGrpSpPr/>
            <p:nvPr/>
          </p:nvGrpSpPr>
          <p:grpSpPr>
            <a:xfrm>
              <a:off x="4022982" y="4320238"/>
              <a:ext cx="1821296" cy="713707"/>
              <a:chOff x="4022982" y="4320238"/>
              <a:chExt cx="1821296" cy="713707"/>
            </a:xfrm>
          </p:grpSpPr>
          <p:sp>
            <p:nvSpPr>
              <p:cNvPr id="3" name="Paralelogramo 2"/>
              <p:cNvSpPr/>
              <p:nvPr/>
            </p:nvSpPr>
            <p:spPr>
              <a:xfrm>
                <a:off x="4022982" y="4541021"/>
                <a:ext cx="1819130" cy="492924"/>
              </a:xfrm>
              <a:prstGeom prst="parallelogram">
                <a:avLst>
                  <a:gd name="adj" fmla="val 101861"/>
                </a:avLst>
              </a:prstGeom>
              <a:solidFill>
                <a:srgbClr val="FFFF00">
                  <a:alpha val="3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27" name="Grupo 26"/>
              <p:cNvGrpSpPr/>
              <p:nvPr/>
            </p:nvGrpSpPr>
            <p:grpSpPr>
              <a:xfrm>
                <a:off x="4942300" y="4320238"/>
                <a:ext cx="901978" cy="410305"/>
                <a:chOff x="4397829" y="4033018"/>
                <a:chExt cx="901978" cy="410305"/>
              </a:xfrm>
            </p:grpSpPr>
            <p:cxnSp>
              <p:nvCxnSpPr>
                <p:cNvPr id="28" name="Conector recto de flecha 27"/>
                <p:cNvCxnSpPr/>
                <p:nvPr/>
              </p:nvCxnSpPr>
              <p:spPr>
                <a:xfrm flipV="1">
                  <a:off x="4397829" y="4064000"/>
                  <a:ext cx="0" cy="34834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CuadroTexto 28"/>
                    <p:cNvSpPr txBox="1"/>
                    <p:nvPr/>
                  </p:nvSpPr>
                  <p:spPr>
                    <a:xfrm>
                      <a:off x="4397829" y="4033018"/>
                      <a:ext cx="901978" cy="4103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2" name="CuadroTexto 1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97829" y="4033018"/>
                      <a:ext cx="901978" cy="41030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  <p:extLst>
      <p:ext uri="{BB962C8B-B14F-4D97-AF65-F5344CB8AC3E}">
        <p14:creationId xmlns:p14="http://schemas.microsoft.com/office/powerpoint/2010/main" val="78547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2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1314</Words>
  <Application>Microsoft Office PowerPoint</Application>
  <PresentationFormat>Panorámica</PresentationFormat>
  <Paragraphs>201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77</cp:revision>
  <dcterms:created xsi:type="dcterms:W3CDTF">2020-06-03T11:04:59Z</dcterms:created>
  <dcterms:modified xsi:type="dcterms:W3CDTF">2025-05-14T15:02:16Z</dcterms:modified>
</cp:coreProperties>
</file>