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353" r:id="rId4"/>
    <p:sldId id="262" r:id="rId5"/>
    <p:sldId id="263" r:id="rId6"/>
    <p:sldId id="354" r:id="rId7"/>
    <p:sldId id="355" r:id="rId8"/>
    <p:sldId id="356" r:id="rId9"/>
    <p:sldId id="269" r:id="rId10"/>
    <p:sldId id="357" r:id="rId11"/>
    <p:sldId id="358" r:id="rId12"/>
    <p:sldId id="359" r:id="rId13"/>
    <p:sldId id="360" r:id="rId14"/>
    <p:sldId id="361" r:id="rId15"/>
    <p:sldId id="362" r:id="rId16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91337-110E-46B2-92F0-B7E11FC48E69}" v="1" dt="2025-05-28T11:05:40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793EC77C-B6A1-4539-BF67-6CB4B6A81D8B}"/>
    <pc:docChg chg="addSld delSld modSld">
      <pc:chgData name="Nicolas Benech" userId="0051dd42c30e75a5" providerId="LiveId" clId="{793EC77C-B6A1-4539-BF67-6CB4B6A81D8B}" dt="2024-05-23T14:01:49.107" v="1" actId="2696"/>
      <pc:docMkLst>
        <pc:docMk/>
      </pc:docMkLst>
      <pc:sldChg chg="del">
        <pc:chgData name="Nicolas Benech" userId="0051dd42c30e75a5" providerId="LiveId" clId="{793EC77C-B6A1-4539-BF67-6CB4B6A81D8B}" dt="2024-05-23T14:01:49.107" v="1" actId="2696"/>
        <pc:sldMkLst>
          <pc:docMk/>
          <pc:sldMk cId="1247943941" sldId="262"/>
        </pc:sldMkLst>
      </pc:sldChg>
      <pc:sldChg chg="del">
        <pc:chgData name="Nicolas Benech" userId="0051dd42c30e75a5" providerId="LiveId" clId="{793EC77C-B6A1-4539-BF67-6CB4B6A81D8B}" dt="2024-05-23T14:01:49.107" v="1" actId="2696"/>
        <pc:sldMkLst>
          <pc:docMk/>
          <pc:sldMk cId="3664889050" sldId="263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1681573005" sldId="264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3831811108" sldId="265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2503812140" sldId="266"/>
        </pc:sldMkLst>
      </pc:sldChg>
      <pc:sldChg chg="del">
        <pc:chgData name="Nicolas Benech" userId="0051dd42c30e75a5" providerId="LiveId" clId="{793EC77C-B6A1-4539-BF67-6CB4B6A81D8B}" dt="2024-05-23T14:01:49.107" v="1" actId="2696"/>
        <pc:sldMkLst>
          <pc:docMk/>
          <pc:sldMk cId="166005049" sldId="268"/>
        </pc:sldMkLst>
      </pc:sldChg>
      <pc:sldChg chg="del">
        <pc:chgData name="Nicolas Benech" userId="0051dd42c30e75a5" providerId="LiveId" clId="{793EC77C-B6A1-4539-BF67-6CB4B6A81D8B}" dt="2024-05-23T14:01:49.107" v="1" actId="2696"/>
        <pc:sldMkLst>
          <pc:docMk/>
          <pc:sldMk cId="3450492547" sldId="269"/>
        </pc:sldMkLst>
      </pc:sldChg>
      <pc:sldChg chg="del">
        <pc:chgData name="Nicolas Benech" userId="0051dd42c30e75a5" providerId="LiveId" clId="{793EC77C-B6A1-4539-BF67-6CB4B6A81D8B}" dt="2024-05-23T14:01:49.107" v="1" actId="2696"/>
        <pc:sldMkLst>
          <pc:docMk/>
          <pc:sldMk cId="870434081" sldId="270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4164333331" sldId="271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60653111" sldId="272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3107511325" sldId="273"/>
        </pc:sldMkLst>
      </pc:sldChg>
      <pc:sldChg chg="add">
        <pc:chgData name="Nicolas Benech" userId="0051dd42c30e75a5" providerId="LiveId" clId="{793EC77C-B6A1-4539-BF67-6CB4B6A81D8B}" dt="2024-05-20T18:30:38.299" v="0"/>
        <pc:sldMkLst>
          <pc:docMk/>
          <pc:sldMk cId="2316403349" sldId="274"/>
        </pc:sldMkLst>
      </pc:sldChg>
    </pc:docChg>
  </pc:docChgLst>
  <pc:docChgLst>
    <pc:chgData name="Nicolas Benech" userId="0051dd42c30e75a5" providerId="LiveId" clId="{1CA91337-110E-46B2-92F0-B7E11FC48E69}"/>
    <pc:docChg chg="addSld delSld modSld">
      <pc:chgData name="Nicolas Benech" userId="0051dd42c30e75a5" providerId="LiveId" clId="{1CA91337-110E-46B2-92F0-B7E11FC48E69}" dt="2025-05-28T11:08:39.487" v="1" actId="2696"/>
      <pc:docMkLst>
        <pc:docMk/>
      </pc:docMkLst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2596696638" sldId="256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2063348945" sldId="257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1814951287" sldId="258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136554863" sldId="259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4155026074" sldId="260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4123221213" sldId="261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1638510953" sldId="262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593429558" sldId="263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1681573005" sldId="264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3831811108" sldId="265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2503812140" sldId="266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469493577" sldId="267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2655731859" sldId="269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4212989243" sldId="270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4164333331" sldId="271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60653111" sldId="272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3107511325" sldId="273"/>
        </pc:sldMkLst>
      </pc:sldChg>
      <pc:sldChg chg="del">
        <pc:chgData name="Nicolas Benech" userId="0051dd42c30e75a5" providerId="LiveId" clId="{1CA91337-110E-46B2-92F0-B7E11FC48E69}" dt="2025-05-28T11:08:39.487" v="1" actId="2696"/>
        <pc:sldMkLst>
          <pc:docMk/>
          <pc:sldMk cId="2316403349" sldId="274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4105102626" sldId="275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901068413" sldId="276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885438791" sldId="277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2113022094" sldId="278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772250032" sldId="279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2651761642" sldId="280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116795244" sldId="281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801454780" sldId="282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2658438583" sldId="283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3803328375" sldId="284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3100523701" sldId="353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695823827" sldId="354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3087512434" sldId="355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4107543859" sldId="356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1974384592" sldId="357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4135693354" sldId="358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3781337774" sldId="359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1459333855" sldId="360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3143405713" sldId="361"/>
        </pc:sldMkLst>
      </pc:sldChg>
      <pc:sldChg chg="add">
        <pc:chgData name="Nicolas Benech" userId="0051dd42c30e75a5" providerId="LiveId" clId="{1CA91337-110E-46B2-92F0-B7E11FC48E69}" dt="2025-05-28T11:05:40.916" v="0"/>
        <pc:sldMkLst>
          <pc:docMk/>
          <pc:sldMk cId="704164215" sldId="362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121461022" sldId="363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2536412260" sldId="364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759726591" sldId="365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16603833" sldId="366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626710138" sldId="367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370264984" sldId="368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365137232" sldId="369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2739328179" sldId="370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292860225" sldId="371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53738193" sldId="372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3626843645" sldId="373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105688536" sldId="374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4260288569" sldId="375"/>
        </pc:sldMkLst>
      </pc:sldChg>
      <pc:sldChg chg="add del">
        <pc:chgData name="Nicolas Benech" userId="0051dd42c30e75a5" providerId="LiveId" clId="{1CA91337-110E-46B2-92F0-B7E11FC48E69}" dt="2025-05-28T11:08:39.487" v="1" actId="2696"/>
        <pc:sldMkLst>
          <pc:docMk/>
          <pc:sldMk cId="1158028129" sldId="3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4864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346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021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1939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1038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9636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6443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5071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430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1844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0941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E4B82-273C-42AC-90A5-678F569DB058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14878-2E38-4236-995C-E6A70E11468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3133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1.png"/><Relationship Id="rId13" Type="http://schemas.openxmlformats.org/officeDocument/2006/relationships/image" Target="../media/image1120.png"/><Relationship Id="rId3" Type="http://schemas.openxmlformats.org/officeDocument/2006/relationships/image" Target="../media/image710.png"/><Relationship Id="rId7" Type="http://schemas.openxmlformats.org/officeDocument/2006/relationships/image" Target="../media/image1130.png"/><Relationship Id="rId12" Type="http://schemas.openxmlformats.org/officeDocument/2006/relationships/image" Target="../media/image1102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00.png"/><Relationship Id="rId11" Type="http://schemas.openxmlformats.org/officeDocument/2006/relationships/image" Target="../media/image1001.png"/><Relationship Id="rId5" Type="http://schemas.openxmlformats.org/officeDocument/2006/relationships/image" Target="../media/image9110.png"/><Relationship Id="rId10" Type="http://schemas.openxmlformats.org/officeDocument/2006/relationships/image" Target="../media/image1401.png"/><Relationship Id="rId4" Type="http://schemas.openxmlformats.org/officeDocument/2006/relationships/image" Target="../media/image8100.png"/><Relationship Id="rId9" Type="http://schemas.openxmlformats.org/officeDocument/2006/relationships/image" Target="../media/image1300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00.png"/><Relationship Id="rId7" Type="http://schemas.openxmlformats.org/officeDocument/2006/relationships/image" Target="../media/image233.png"/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5" Type="http://schemas.openxmlformats.org/officeDocument/2006/relationships/image" Target="../media/image217.png"/><Relationship Id="rId4" Type="http://schemas.openxmlformats.org/officeDocument/2006/relationships/image" Target="../media/image20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2.png"/><Relationship Id="rId2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3.png"/><Relationship Id="rId4" Type="http://schemas.openxmlformats.org/officeDocument/2006/relationships/image" Target="../media/image26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2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1.png"/><Relationship Id="rId4" Type="http://schemas.openxmlformats.org/officeDocument/2006/relationships/image" Target="../media/image3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1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1.png"/><Relationship Id="rId3" Type="http://schemas.openxmlformats.org/officeDocument/2006/relationships/image" Target="../media/image1100.png"/><Relationship Id="rId7" Type="http://schemas.openxmlformats.org/officeDocument/2006/relationships/image" Target="../media/image114.png"/><Relationship Id="rId2" Type="http://schemas.openxmlformats.org/officeDocument/2006/relationships/image" Target="../media/image10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1.png"/><Relationship Id="rId5" Type="http://schemas.openxmlformats.org/officeDocument/2006/relationships/image" Target="../media/image1121.png"/><Relationship Id="rId4" Type="http://schemas.openxmlformats.org/officeDocument/2006/relationships/image" Target="../media/image351.png"/><Relationship Id="rId9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0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0.png"/><Relationship Id="rId2" Type="http://schemas.openxmlformats.org/officeDocument/2006/relationships/image" Target="../media/image18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1011.png"/><Relationship Id="rId4" Type="http://schemas.openxmlformats.org/officeDocument/2006/relationships/image" Target="../media/image200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211.png"/><Relationship Id="rId7" Type="http://schemas.openxmlformats.org/officeDocument/2006/relationships/image" Target="../media/image410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5" Type="http://schemas.openxmlformats.org/officeDocument/2006/relationships/image" Target="../media/image380.png"/><Relationship Id="rId4" Type="http://schemas.openxmlformats.org/officeDocument/2006/relationships/image" Target="../media/image37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13" Type="http://schemas.openxmlformats.org/officeDocument/2006/relationships/image" Target="../media/image640.png"/><Relationship Id="rId3" Type="http://schemas.openxmlformats.org/officeDocument/2006/relationships/image" Target="../media/image540.png"/><Relationship Id="rId7" Type="http://schemas.openxmlformats.org/officeDocument/2006/relationships/image" Target="../media/image580.png"/><Relationship Id="rId12" Type="http://schemas.openxmlformats.org/officeDocument/2006/relationships/image" Target="../media/image630.png"/><Relationship Id="rId2" Type="http://schemas.openxmlformats.org/officeDocument/2006/relationships/image" Target="../media/image5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00.png"/><Relationship Id="rId11" Type="http://schemas.openxmlformats.org/officeDocument/2006/relationships/image" Target="../media/image620.png"/><Relationship Id="rId5" Type="http://schemas.openxmlformats.org/officeDocument/2006/relationships/image" Target="../media/image5600.png"/><Relationship Id="rId10" Type="http://schemas.openxmlformats.org/officeDocument/2006/relationships/image" Target="../media/image6100.png"/><Relationship Id="rId4" Type="http://schemas.openxmlformats.org/officeDocument/2006/relationships/image" Target="../media/image550.png"/><Relationship Id="rId9" Type="http://schemas.openxmlformats.org/officeDocument/2006/relationships/image" Target="../media/image600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0.png"/><Relationship Id="rId13" Type="http://schemas.openxmlformats.org/officeDocument/2006/relationships/image" Target="../media/image760.png"/><Relationship Id="rId3" Type="http://schemas.openxmlformats.org/officeDocument/2006/relationships/image" Target="../media/image660.png"/><Relationship Id="rId7" Type="http://schemas.openxmlformats.org/officeDocument/2006/relationships/image" Target="../media/image7000.png"/><Relationship Id="rId12" Type="http://schemas.openxmlformats.org/officeDocument/2006/relationships/image" Target="../media/image75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0.png"/><Relationship Id="rId11" Type="http://schemas.openxmlformats.org/officeDocument/2006/relationships/image" Target="../media/image740.png"/><Relationship Id="rId5" Type="http://schemas.openxmlformats.org/officeDocument/2006/relationships/image" Target="../media/image6800.png"/><Relationship Id="rId10" Type="http://schemas.openxmlformats.org/officeDocument/2006/relationships/image" Target="../media/image730.png"/><Relationship Id="rId4" Type="http://schemas.openxmlformats.org/officeDocument/2006/relationships/image" Target="../media/image670.png"/><Relationship Id="rId9" Type="http://schemas.openxmlformats.org/officeDocument/2006/relationships/image" Target="../media/image7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780.png"/><Relationship Id="rId7" Type="http://schemas.openxmlformats.org/officeDocument/2006/relationships/image" Target="../media/image93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1110.png"/><Relationship Id="rId5" Type="http://schemas.openxmlformats.org/officeDocument/2006/relationships/image" Target="../media/image71.png"/><Relationship Id="rId10" Type="http://schemas.openxmlformats.org/officeDocument/2006/relationships/image" Target="../media/image850.png"/><Relationship Id="rId4" Type="http://schemas.openxmlformats.org/officeDocument/2006/relationships/image" Target="../media/image63.png"/><Relationship Id="rId9" Type="http://schemas.openxmlformats.org/officeDocument/2006/relationships/image" Target="../media/image8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2.png"/><Relationship Id="rId4" Type="http://schemas.openxmlformats.org/officeDocument/2006/relationships/image" Target="../media/image1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273.png"/><Relationship Id="rId7" Type="http://schemas.openxmlformats.org/officeDocument/2006/relationships/image" Target="../media/image60.png"/><Relationship Id="rId2" Type="http://schemas.openxmlformats.org/officeDocument/2006/relationships/image" Target="../media/image11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00.png"/><Relationship Id="rId5" Type="http://schemas.openxmlformats.org/officeDocument/2006/relationships/image" Target="../media/image400.png"/><Relationship Id="rId10" Type="http://schemas.openxmlformats.org/officeDocument/2006/relationships/image" Target="../media/image1812.png"/><Relationship Id="rId4" Type="http://schemas.openxmlformats.org/officeDocument/2006/relationships/image" Target="../media/image303.png"/><Relationship Id="rId9" Type="http://schemas.openxmlformats.org/officeDocument/2006/relationships/image" Target="../media/image8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80571" y="464457"/>
            <a:ext cx="374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Reflexión total interna y ángulo crítico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80571" y="1175657"/>
            <a:ext cx="135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Ley de Snell: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452878" y="1028533"/>
                <a:ext cx="2184636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878" y="1028533"/>
                <a:ext cx="2184636" cy="66358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433685" y="1692113"/>
                <a:ext cx="1954125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685" y="1692113"/>
                <a:ext cx="1954125" cy="6120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4637514" y="1080151"/>
                <a:ext cx="1401217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514" y="1080151"/>
                <a:ext cx="1401217" cy="6119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80571" y="2945497"/>
                <a:ext cx="211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1" y="2945497"/>
                <a:ext cx="211904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299" t="-1147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upo 23"/>
          <p:cNvGrpSpPr/>
          <p:nvPr/>
        </p:nvGrpSpPr>
        <p:grpSpPr>
          <a:xfrm>
            <a:off x="6697799" y="1574015"/>
            <a:ext cx="3051135" cy="2515429"/>
            <a:chOff x="5338122" y="2492000"/>
            <a:chExt cx="3051135" cy="2515429"/>
          </a:xfrm>
        </p:grpSpPr>
        <p:cxnSp>
          <p:nvCxnSpPr>
            <p:cNvPr id="11" name="Conector recto 10"/>
            <p:cNvCxnSpPr/>
            <p:nvPr/>
          </p:nvCxnSpPr>
          <p:spPr>
            <a:xfrm>
              <a:off x="6720114" y="2670629"/>
              <a:ext cx="0" cy="233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/>
            <p:nvPr/>
          </p:nvCxnSpPr>
          <p:spPr>
            <a:xfrm flipV="1">
              <a:off x="5675086" y="3839029"/>
              <a:ext cx="1045028" cy="5152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5338122" y="3831769"/>
              <a:ext cx="305113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/>
            <p:cNvCxnSpPr/>
            <p:nvPr/>
          </p:nvCxnSpPr>
          <p:spPr>
            <a:xfrm flipV="1">
              <a:off x="6720114" y="3130163"/>
              <a:ext cx="609600" cy="7088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rco 17"/>
            <p:cNvSpPr/>
            <p:nvPr/>
          </p:nvSpPr>
          <p:spPr>
            <a:xfrm rot="13076046">
              <a:off x="5831114" y="3524810"/>
              <a:ext cx="972457" cy="841829"/>
            </a:xfrm>
            <a:prstGeom prst="arc">
              <a:avLst>
                <a:gd name="adj1" fmla="val 17275256"/>
                <a:gd name="adj2" fmla="val 2011493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9" name="Arco 18"/>
            <p:cNvSpPr/>
            <p:nvPr/>
          </p:nvSpPr>
          <p:spPr>
            <a:xfrm>
              <a:off x="6335485" y="3279840"/>
              <a:ext cx="914400" cy="1128483"/>
            </a:xfrm>
            <a:prstGeom prst="arc">
              <a:avLst>
                <a:gd name="adj1" fmla="val 18126381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5610567" y="2492000"/>
                  <a:ext cx="4397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10567" y="2492000"/>
                  <a:ext cx="439736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7024914" y="2501327"/>
                  <a:ext cx="9485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914" y="2501327"/>
                  <a:ext cx="948593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5458136" y="3875311"/>
                  <a:ext cx="4339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8136" y="3875311"/>
                  <a:ext cx="433900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7237663" y="3316215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7663" y="3316215"/>
                  <a:ext cx="447045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682171" y="4089444"/>
                <a:ext cx="434734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71" y="4089444"/>
                <a:ext cx="4347344" cy="7146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17BD9ADC-C659-4ECA-AECA-A80716189A5F}"/>
              </a:ext>
            </a:extLst>
          </p:cNvPr>
          <p:cNvGrpSpPr/>
          <p:nvPr/>
        </p:nvGrpSpPr>
        <p:grpSpPr>
          <a:xfrm>
            <a:off x="1146628" y="5063262"/>
            <a:ext cx="9203930" cy="1230163"/>
            <a:chOff x="1146628" y="5063262"/>
            <a:chExt cx="9203930" cy="1230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/>
                <p:cNvSpPr txBox="1"/>
                <p:nvPr/>
              </p:nvSpPr>
              <p:spPr>
                <a:xfrm>
                  <a:off x="1146628" y="5063262"/>
                  <a:ext cx="9203930" cy="4597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Definimos el ángulo crítico como el ángulo de incidencia para el cual el ángulo de refracción es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6628" y="5063262"/>
                  <a:ext cx="9203930" cy="459741"/>
                </a:xfrm>
                <a:prstGeom prst="rect">
                  <a:avLst/>
                </a:prstGeom>
                <a:blipFill>
                  <a:blip r:embed="rId11"/>
                  <a:stretch>
                    <a:fillRect l="-530" b="-9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ángulo 26"/>
                <p:cNvSpPr/>
                <p:nvPr/>
              </p:nvSpPr>
              <p:spPr>
                <a:xfrm>
                  <a:off x="4623966" y="5578742"/>
                  <a:ext cx="1966371" cy="71468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Asin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7" name="Rectángulo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3966" y="5578742"/>
                  <a:ext cx="1966371" cy="71468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CuadroTexto 27"/>
                <p:cNvSpPr txBox="1"/>
                <p:nvPr/>
              </p:nvSpPr>
              <p:spPr>
                <a:xfrm>
                  <a:off x="6970244" y="5751417"/>
                  <a:ext cx="9485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8" name="CuadroTexto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0244" y="5751417"/>
                  <a:ext cx="948593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5843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59542" y="551543"/>
                <a:ext cx="3020699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542" y="551543"/>
                <a:ext cx="3020699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616792" y="1843571"/>
            <a:ext cx="3704990" cy="378245"/>
            <a:chOff x="616792" y="1843571"/>
            <a:chExt cx="3704990" cy="378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1059542" y="1843571"/>
                  <a:ext cx="3262240" cy="3782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9542" y="1843571"/>
                  <a:ext cx="3262240" cy="37824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CuadroTexto 5"/>
            <p:cNvSpPr txBox="1"/>
            <p:nvPr/>
          </p:nvSpPr>
          <p:spPr>
            <a:xfrm>
              <a:off x="616792" y="1843571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43984" y="2684257"/>
                <a:ext cx="3858557" cy="703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84" y="2684257"/>
                <a:ext cx="3858557" cy="7032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543984" y="3885335"/>
                <a:ext cx="3854838" cy="70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84" y="3885335"/>
                <a:ext cx="3854838" cy="7032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4833620" y="2684257"/>
            <a:ext cx="5862650" cy="2088180"/>
            <a:chOff x="4833620" y="2684257"/>
            <a:chExt cx="5862650" cy="2088180"/>
          </a:xfrm>
        </p:grpSpPr>
        <p:sp>
          <p:nvSpPr>
            <p:cNvPr id="9" name="Cerrar llave 8"/>
            <p:cNvSpPr/>
            <p:nvPr/>
          </p:nvSpPr>
          <p:spPr>
            <a:xfrm>
              <a:off x="4833620" y="2684257"/>
              <a:ext cx="130266" cy="208818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ángulo 9"/>
                <p:cNvSpPr/>
                <p:nvPr/>
              </p:nvSpPr>
              <p:spPr>
                <a:xfrm>
                  <a:off x="5123654" y="3318010"/>
                  <a:ext cx="5572616" cy="6751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d>
                              </m:e>
                            </m:func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Rectángulo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3654" y="3318010"/>
                  <a:ext cx="5572616" cy="67518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3803884" y="5180735"/>
                <a:ext cx="4214039" cy="70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884" y="5180735"/>
                <a:ext cx="4214039" cy="7032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38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146628" y="454897"/>
                <a:ext cx="7300686" cy="718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628" y="454897"/>
                <a:ext cx="7300686" cy="718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81334" y="2104572"/>
                <a:ext cx="7497886" cy="71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34" y="2104572"/>
                <a:ext cx="7497886" cy="718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538514" y="3754247"/>
                <a:ext cx="6104428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14" y="3754247"/>
                <a:ext cx="6104428" cy="708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1538514" y="5064822"/>
                <a:ext cx="6682663" cy="65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14" y="5064822"/>
                <a:ext cx="6682663" cy="659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6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278743" y="449943"/>
                <a:ext cx="6135847" cy="65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743" y="449943"/>
                <a:ext cx="6135847" cy="6584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508000" y="1959429"/>
            <a:ext cx="193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Casos particulares</a:t>
            </a:r>
            <a:r>
              <a:rPr lang="es-UY" dirty="0"/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08000" y="2519424"/>
            <a:ext cx="3900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El medio 1 y el medio 3 son el mismo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169885" y="3113317"/>
                <a:ext cx="5375446" cy="658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885" y="3113317"/>
                <a:ext cx="5375446" cy="658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1046244" y="5689039"/>
            <a:ext cx="7146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Esta es la situación por ejemplo cuando una pared divide dos habitaciones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08000" y="4403390"/>
                <a:ext cx="1932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además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4403390"/>
                <a:ext cx="1932901" cy="369332"/>
              </a:xfrm>
              <a:prstGeom prst="rect">
                <a:avLst/>
              </a:prstGeom>
              <a:blipFill>
                <a:blip r:embed="rId4"/>
                <a:stretch>
                  <a:fillRect l="-2524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811708" y="4304665"/>
                <a:ext cx="4290277" cy="658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708" y="4304665"/>
                <a:ext cx="4290277" cy="6583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33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48343" y="443881"/>
                <a:ext cx="6827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2) El medio 2 es muy fino de manera que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)≅1</m:t>
                        </m:r>
                      </m:e>
                    </m:func>
                    <m:r>
                      <a:rPr lang="es-UY" b="0" i="1" smtClean="0">
                        <a:latin typeface="Cambria Math" panose="02040503050406030204" pitchFamily="18" charset="0"/>
                      </a:rPr>
                      <m:t>;</m:t>
                    </m:r>
                    <m:func>
                      <m:funcPr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s-UY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i="1">
                            <a:latin typeface="Cambria Math" panose="02040503050406030204" pitchFamily="18" charset="0"/>
                          </a:rPr>
                          <m:t>)≅0</m:t>
                        </m:r>
                      </m:e>
                    </m:func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443881"/>
                <a:ext cx="682731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71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132114" y="1024903"/>
                <a:ext cx="7416800" cy="658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4" y="1024903"/>
                <a:ext cx="7416800" cy="6584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566057" y="2351314"/>
            <a:ext cx="10726783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Es la misma transmisión que se obtiene si el medio 2 no estuviera. Se puede utilizar una membrana muy fina para separar dos fluidos sin que esto cambie apreciablemente la transmisión del sonido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4098632" y="3556000"/>
            <a:ext cx="4479310" cy="2865793"/>
            <a:chOff x="4098632" y="3556000"/>
            <a:chExt cx="4479310" cy="2865793"/>
          </a:xfrm>
        </p:grpSpPr>
        <p:grpSp>
          <p:nvGrpSpPr>
            <p:cNvPr id="15" name="Grupo 14"/>
            <p:cNvGrpSpPr/>
            <p:nvPr/>
          </p:nvGrpSpPr>
          <p:grpSpPr>
            <a:xfrm>
              <a:off x="4098632" y="3556000"/>
              <a:ext cx="4479310" cy="2467429"/>
              <a:chOff x="4098632" y="3556000"/>
              <a:chExt cx="4479310" cy="2467429"/>
            </a:xfrm>
          </p:grpSpPr>
          <p:cxnSp>
            <p:nvCxnSpPr>
              <p:cNvPr id="3" name="Conector recto 2"/>
              <p:cNvCxnSpPr/>
              <p:nvPr/>
            </p:nvCxnSpPr>
            <p:spPr>
              <a:xfrm flipH="1" flipV="1">
                <a:off x="6357257" y="3556000"/>
                <a:ext cx="0" cy="207554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ángulo 6"/>
              <p:cNvSpPr/>
              <p:nvPr/>
            </p:nvSpPr>
            <p:spPr>
              <a:xfrm>
                <a:off x="6386285" y="3556000"/>
                <a:ext cx="2191657" cy="2075543"/>
              </a:xfrm>
              <a:prstGeom prst="rect">
                <a:avLst/>
              </a:prstGeom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4098632" y="3556000"/>
                <a:ext cx="2191657" cy="2075543"/>
              </a:xfrm>
              <a:prstGeom prst="rect">
                <a:avLst/>
              </a:prstGeom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9" name="CuadroTexto 8"/>
              <p:cNvSpPr txBox="1"/>
              <p:nvPr/>
            </p:nvSpPr>
            <p:spPr>
              <a:xfrm>
                <a:off x="6550448" y="3715657"/>
                <a:ext cx="931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Fluido 2</a:t>
                </a:r>
              </a:p>
            </p:txBody>
          </p:sp>
          <p:sp>
            <p:nvSpPr>
              <p:cNvPr id="10" name="CuadroTexto 9"/>
              <p:cNvSpPr txBox="1"/>
              <p:nvPr/>
            </p:nvSpPr>
            <p:spPr>
              <a:xfrm>
                <a:off x="5194460" y="3718694"/>
                <a:ext cx="931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Fluido 1</a:t>
                </a:r>
              </a:p>
            </p:txBody>
          </p:sp>
          <p:cxnSp>
            <p:nvCxnSpPr>
              <p:cNvPr id="12" name="Conector recto de flecha 11"/>
              <p:cNvCxnSpPr/>
              <p:nvPr/>
            </p:nvCxnSpPr>
            <p:spPr>
              <a:xfrm flipV="1">
                <a:off x="5929448" y="5631543"/>
                <a:ext cx="427809" cy="39188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CuadroTexto 13"/>
            <p:cNvSpPr txBox="1"/>
            <p:nvPr/>
          </p:nvSpPr>
          <p:spPr>
            <a:xfrm>
              <a:off x="4746170" y="6052461"/>
              <a:ext cx="2328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Membrana separadora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933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81000" y="655320"/>
            <a:ext cx="3013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3) Adaptación de impedancia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63880" y="1310639"/>
            <a:ext cx="1414018" cy="562975"/>
            <a:chOff x="563880" y="1310639"/>
            <a:chExt cx="1414018" cy="5629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935626" y="1310639"/>
                  <a:ext cx="1042272" cy="562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5626" y="1310639"/>
                  <a:ext cx="1042272" cy="5629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CuadroTexto 5"/>
            <p:cNvSpPr txBox="1"/>
            <p:nvPr/>
          </p:nvSpPr>
          <p:spPr>
            <a:xfrm>
              <a:off x="563880" y="1407461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Si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209800" y="1237029"/>
                <a:ext cx="1922578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=0</m:t>
                                  </m:r>
                                </m:e>
                              </m:func>
                            </m:e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237029"/>
                <a:ext cx="1922578" cy="7101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773680" y="2864345"/>
                <a:ext cx="2727157" cy="65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680" y="2864345"/>
                <a:ext cx="2727157" cy="658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127760" y="4469025"/>
                <a:ext cx="5338384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queremos transmitir el 100% de la potencia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s-UY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760" y="4469025"/>
                <a:ext cx="5338384" cy="438582"/>
              </a:xfrm>
              <a:prstGeom prst="rect">
                <a:avLst/>
              </a:prstGeom>
              <a:blipFill rotWithShape="0">
                <a:blip r:embed="rId5"/>
                <a:stretch>
                  <a:fillRect l="-913" b="-1944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468677" y="4535326"/>
                <a:ext cx="1591397" cy="372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677" y="4535326"/>
                <a:ext cx="1591397" cy="372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63880" y="1873614"/>
                <a:ext cx="1159163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" y="1873614"/>
                <a:ext cx="1159163" cy="61651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087287" y="5193464"/>
                <a:ext cx="4801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Esto es sólo para la frecuencia tal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287" y="5193464"/>
                <a:ext cx="4801956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144" t="-9836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7232C2D-ED77-1F6C-08B3-6DC3BB76E877}"/>
                  </a:ext>
                </a:extLst>
              </p:cNvPr>
              <p:cNvSpPr txBox="1"/>
              <p:nvPr/>
            </p:nvSpPr>
            <p:spPr>
              <a:xfrm>
                <a:off x="4254193" y="361148"/>
                <a:ext cx="6020366" cy="65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7232C2D-ED77-1F6C-08B3-6DC3BB76E8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193" y="361148"/>
                <a:ext cx="6020366" cy="6584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40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25714" y="682171"/>
            <a:ext cx="517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Ejemplo: Transductores de ultrasonido para ecografía</a:t>
            </a:r>
          </a:p>
        </p:txBody>
      </p:sp>
      <p:pic>
        <p:nvPicPr>
          <p:cNvPr id="1026" name="Picture 2" descr="Ovarian Epithelial, Fallopian Tube, and Primary Peritonea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32" y="1588180"/>
            <a:ext cx="451485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o 8"/>
          <p:cNvGrpSpPr/>
          <p:nvPr/>
        </p:nvGrpSpPr>
        <p:grpSpPr>
          <a:xfrm>
            <a:off x="2002971" y="2090057"/>
            <a:ext cx="4397829" cy="2307772"/>
            <a:chOff x="2002971" y="2090057"/>
            <a:chExt cx="4397829" cy="2307772"/>
          </a:xfrm>
        </p:grpSpPr>
        <p:sp>
          <p:nvSpPr>
            <p:cNvPr id="6" name="Elipse 5"/>
            <p:cNvSpPr/>
            <p:nvPr/>
          </p:nvSpPr>
          <p:spPr>
            <a:xfrm>
              <a:off x="2002971" y="3369355"/>
              <a:ext cx="1310086" cy="10284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8" name="Conector recto de flecha 7"/>
            <p:cNvCxnSpPr/>
            <p:nvPr/>
          </p:nvCxnSpPr>
          <p:spPr>
            <a:xfrm flipV="1">
              <a:off x="3313057" y="2090057"/>
              <a:ext cx="3087743" cy="17707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 descr="Mindray C5-2s Convex Ultrasound Transducer For Sa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4" t="17450" b="15765"/>
          <a:stretch/>
        </p:blipFill>
        <p:spPr bwMode="auto">
          <a:xfrm rot="18962015">
            <a:off x="6770314" y="1140475"/>
            <a:ext cx="1843040" cy="149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8171543" y="1588180"/>
            <a:ext cx="2915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Material del transductor: PZT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8399605" y="2044771"/>
                <a:ext cx="20479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~30×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605" y="2044771"/>
                <a:ext cx="2047997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5234208" y="3081773"/>
            <a:ext cx="10383551" cy="4307645"/>
            <a:chOff x="5234208" y="3081773"/>
            <a:chExt cx="10383551" cy="4307645"/>
          </a:xfrm>
        </p:grpSpPr>
        <p:sp>
          <p:nvSpPr>
            <p:cNvPr id="10" name="Arco 9"/>
            <p:cNvSpPr/>
            <p:nvPr/>
          </p:nvSpPr>
          <p:spPr>
            <a:xfrm rot="17421892">
              <a:off x="8409331" y="180990"/>
              <a:ext cx="4033305" cy="10383551"/>
            </a:xfrm>
            <a:prstGeom prst="arc">
              <a:avLst>
                <a:gd name="adj1" fmla="val 16774417"/>
                <a:gd name="adj2" fmla="val 1896963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7291158" y="3081773"/>
              <a:ext cx="1307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UY" dirty="0"/>
                <a:t>Abdomen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880568" y="3451105"/>
                <a:ext cx="20960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~1,5×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568" y="3451105"/>
                <a:ext cx="209608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rma libre 6"/>
          <p:cNvSpPr/>
          <p:nvPr/>
        </p:nvSpPr>
        <p:spPr>
          <a:xfrm>
            <a:off x="6657479" y="2479189"/>
            <a:ext cx="1833786" cy="400073"/>
          </a:xfrm>
          <a:custGeom>
            <a:avLst/>
            <a:gdLst>
              <a:gd name="connsiteX0" fmla="*/ 379760 w 1833786"/>
              <a:gd name="connsiteY0" fmla="*/ 16726 h 400073"/>
              <a:gd name="connsiteX1" fmla="*/ 74960 w 1833786"/>
              <a:gd name="connsiteY1" fmla="*/ 60268 h 400073"/>
              <a:gd name="connsiteX2" fmla="*/ 45931 w 1833786"/>
              <a:gd name="connsiteY2" fmla="*/ 394097 h 400073"/>
              <a:gd name="connsiteX3" fmla="*/ 626502 w 1833786"/>
              <a:gd name="connsiteY3" fmla="*/ 277983 h 400073"/>
              <a:gd name="connsiteX4" fmla="*/ 1221588 w 1833786"/>
              <a:gd name="connsiteY4" fmla="*/ 321526 h 400073"/>
              <a:gd name="connsiteX5" fmla="*/ 1758617 w 1833786"/>
              <a:gd name="connsiteY5" fmla="*/ 365068 h 400073"/>
              <a:gd name="connsiteX6" fmla="*/ 1802160 w 1833786"/>
              <a:gd name="connsiteY6" fmla="*/ 89297 h 400073"/>
              <a:gd name="connsiteX7" fmla="*/ 1497360 w 1833786"/>
              <a:gd name="connsiteY7" fmla="*/ 2211 h 400073"/>
              <a:gd name="connsiteX8" fmla="*/ 1090960 w 1833786"/>
              <a:gd name="connsiteY8" fmla="*/ 161868 h 400073"/>
              <a:gd name="connsiteX9" fmla="*/ 699074 w 1833786"/>
              <a:gd name="connsiteY9" fmla="*/ 219926 h 400073"/>
              <a:gd name="connsiteX10" fmla="*/ 379760 w 1833786"/>
              <a:gd name="connsiteY10" fmla="*/ 16726 h 40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33786" h="400073">
                <a:moveTo>
                  <a:pt x="379760" y="16726"/>
                </a:moveTo>
                <a:cubicBezTo>
                  <a:pt x="275741" y="-9884"/>
                  <a:pt x="130598" y="-2627"/>
                  <a:pt x="74960" y="60268"/>
                </a:cubicBezTo>
                <a:cubicBezTo>
                  <a:pt x="19322" y="123163"/>
                  <a:pt x="-45993" y="357811"/>
                  <a:pt x="45931" y="394097"/>
                </a:cubicBezTo>
                <a:cubicBezTo>
                  <a:pt x="137855" y="430383"/>
                  <a:pt x="430559" y="290078"/>
                  <a:pt x="626502" y="277983"/>
                </a:cubicBezTo>
                <a:cubicBezTo>
                  <a:pt x="822445" y="265888"/>
                  <a:pt x="1221588" y="321526"/>
                  <a:pt x="1221588" y="321526"/>
                </a:cubicBezTo>
                <a:cubicBezTo>
                  <a:pt x="1410274" y="336040"/>
                  <a:pt x="1661855" y="403773"/>
                  <a:pt x="1758617" y="365068"/>
                </a:cubicBezTo>
                <a:cubicBezTo>
                  <a:pt x="1855379" y="326363"/>
                  <a:pt x="1845703" y="149773"/>
                  <a:pt x="1802160" y="89297"/>
                </a:cubicBezTo>
                <a:cubicBezTo>
                  <a:pt x="1758617" y="28821"/>
                  <a:pt x="1615893" y="-9884"/>
                  <a:pt x="1497360" y="2211"/>
                </a:cubicBezTo>
                <a:cubicBezTo>
                  <a:pt x="1378827" y="14306"/>
                  <a:pt x="1224008" y="125582"/>
                  <a:pt x="1090960" y="161868"/>
                </a:cubicBezTo>
                <a:cubicBezTo>
                  <a:pt x="957912" y="198154"/>
                  <a:pt x="810350" y="241697"/>
                  <a:pt x="699074" y="219926"/>
                </a:cubicBezTo>
                <a:cubicBezTo>
                  <a:pt x="587798" y="198155"/>
                  <a:pt x="483779" y="43336"/>
                  <a:pt x="379760" y="1672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grpSp>
        <p:nvGrpSpPr>
          <p:cNvPr id="15" name="Grupo 14"/>
          <p:cNvGrpSpPr/>
          <p:nvPr/>
        </p:nvGrpSpPr>
        <p:grpSpPr>
          <a:xfrm>
            <a:off x="7857586" y="2601709"/>
            <a:ext cx="3823655" cy="1558882"/>
            <a:chOff x="7857586" y="2601709"/>
            <a:chExt cx="3823655" cy="1558882"/>
          </a:xfrm>
        </p:grpSpPr>
        <p:cxnSp>
          <p:nvCxnSpPr>
            <p:cNvPr id="13" name="Conector recto de flecha 12"/>
            <p:cNvCxnSpPr/>
            <p:nvPr/>
          </p:nvCxnSpPr>
          <p:spPr>
            <a:xfrm>
              <a:off x="7857586" y="2601709"/>
              <a:ext cx="2316930" cy="8495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9483267" y="3514260"/>
                  <a:ext cx="219797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Membrana </a:t>
                  </a:r>
                  <a:r>
                    <a:rPr lang="es-UY" dirty="0" err="1"/>
                    <a:t>acoplante</a:t>
                  </a:r>
                  <a:endParaRPr lang="es-UY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~6,7×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𝑅𝑎𝑦𝑙𝑠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83267" y="3514260"/>
                  <a:ext cx="2197974" cy="646331"/>
                </a:xfrm>
                <a:prstGeom prst="rect">
                  <a:avLst/>
                </a:prstGeom>
                <a:blipFill>
                  <a:blip r:embed="rId6"/>
                  <a:stretch>
                    <a:fillRect l="-2500" t="-4673" r="-2222" b="-6542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upo 17"/>
          <p:cNvGrpSpPr/>
          <p:nvPr/>
        </p:nvGrpSpPr>
        <p:grpSpPr>
          <a:xfrm>
            <a:off x="5816202" y="2879262"/>
            <a:ext cx="2162708" cy="2684169"/>
            <a:chOff x="5816202" y="2879262"/>
            <a:chExt cx="2162708" cy="2684169"/>
          </a:xfrm>
        </p:grpSpPr>
        <p:cxnSp>
          <p:nvCxnSpPr>
            <p:cNvPr id="16" name="Conector recto de flecha 15"/>
            <p:cNvCxnSpPr/>
            <p:nvPr/>
          </p:nvCxnSpPr>
          <p:spPr>
            <a:xfrm flipH="1">
              <a:off x="6509841" y="2879262"/>
              <a:ext cx="370727" cy="20846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5816202" y="4917100"/>
                  <a:ext cx="2162708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Gel </a:t>
                  </a:r>
                  <a:r>
                    <a:rPr lang="es-UY" dirty="0" err="1"/>
                    <a:t>acoplante</a:t>
                  </a:r>
                  <a:endParaRPr lang="es-UY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~1,5×</m:t>
                        </m:r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𝑅𝑎𝑦𝑙𝑠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6202" y="4917100"/>
                  <a:ext cx="2162708" cy="646331"/>
                </a:xfrm>
                <a:prstGeom prst="rect">
                  <a:avLst/>
                </a:prstGeom>
                <a:blipFill>
                  <a:blip r:embed="rId7"/>
                  <a:stretch>
                    <a:fillRect l="-2254" t="-5660" b="-660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44420DF-29A3-4D57-5273-DE662A26A6A1}"/>
              </a:ext>
            </a:extLst>
          </p:cNvPr>
          <p:cNvSpPr txBox="1"/>
          <p:nvPr/>
        </p:nvSpPr>
        <p:spPr>
          <a:xfrm>
            <a:off x="5120141" y="5737383"/>
            <a:ext cx="6561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gel </a:t>
            </a:r>
            <a:r>
              <a:rPr lang="es-ES" dirty="0" err="1"/>
              <a:t>acoplante</a:t>
            </a:r>
            <a:r>
              <a:rPr lang="es-ES" dirty="0"/>
              <a:t> se utiliza para desplazar el aire que queda entre el transductor y el abdomen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70416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769258" y="449943"/>
                <a:ext cx="2240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¿Qué pasa 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s-UY" dirty="0"/>
                  <a:t>?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58" y="449943"/>
                <a:ext cx="2240229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174" t="-10000" r="-163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69258" y="1407886"/>
                <a:ext cx="2412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58" y="1407886"/>
                <a:ext cx="241296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020" t="-1311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483428" y="1407886"/>
                <a:ext cx="1537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e>
                    </m:func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28" y="1407886"/>
                <a:ext cx="153792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162" t="-13115" b="-213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769258" y="2118778"/>
                <a:ext cx="4274312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58" y="2118778"/>
                <a:ext cx="4274312" cy="763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695998" y="3335706"/>
                <a:ext cx="5295104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98" y="3335706"/>
                <a:ext cx="5295104" cy="7634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/>
          <p:cNvGrpSpPr/>
          <p:nvPr/>
        </p:nvGrpSpPr>
        <p:grpSpPr>
          <a:xfrm>
            <a:off x="6589485" y="2137495"/>
            <a:ext cx="2656195" cy="2092296"/>
            <a:chOff x="6589485" y="2137495"/>
            <a:chExt cx="2656195" cy="2092296"/>
          </a:xfrm>
        </p:grpSpPr>
        <p:sp>
          <p:nvSpPr>
            <p:cNvPr id="10" name="Cerrar llave 9"/>
            <p:cNvSpPr/>
            <p:nvPr/>
          </p:nvSpPr>
          <p:spPr>
            <a:xfrm>
              <a:off x="6589485" y="2137495"/>
              <a:ext cx="188686" cy="209229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6980316" y="2998977"/>
              <a:ext cx="2265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Reflexión total interna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332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80571" y="464457"/>
            <a:ext cx="223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ángulo de intromisión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189741" y="1249424"/>
                <a:ext cx="3881923" cy="7087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741" y="1249424"/>
                <a:ext cx="3881923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515428" y="1447170"/>
                <a:ext cx="3783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s-UY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UY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s-UY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s-UY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UY" i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428" y="1447170"/>
                <a:ext cx="3783408" cy="369332"/>
              </a:xfrm>
              <a:prstGeom prst="rect">
                <a:avLst/>
              </a:prstGeom>
              <a:blipFill>
                <a:blip r:embed="rId3"/>
                <a:stretch>
                  <a:fillRect l="-1452" t="-11475" b="-213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/>
          <p:cNvGrpSpPr/>
          <p:nvPr/>
        </p:nvGrpSpPr>
        <p:grpSpPr>
          <a:xfrm>
            <a:off x="580571" y="2723629"/>
            <a:ext cx="5631104" cy="883255"/>
            <a:chOff x="580571" y="2723629"/>
            <a:chExt cx="5631104" cy="8832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580571" y="2975429"/>
                  <a:ext cx="2911438" cy="3796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unc>
                                      <m:func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p>
                                          <m:sSup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s-UY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e>
                                          <m:sup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sup>
                            </m:sSup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571" y="2975429"/>
                  <a:ext cx="2911438" cy="3796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ángulo 7"/>
                <p:cNvSpPr/>
                <p:nvPr/>
              </p:nvSpPr>
              <p:spPr>
                <a:xfrm>
                  <a:off x="3366665" y="2723629"/>
                  <a:ext cx="2845010" cy="8832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UY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s-UY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e>
                                      <m:sup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Rectángulo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66665" y="2723629"/>
                  <a:ext cx="2845010" cy="88325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80571" y="3853206"/>
                <a:ext cx="8409289" cy="817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1" y="3853206"/>
                <a:ext cx="8409289" cy="8174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80571" y="5059041"/>
                <a:ext cx="3887859" cy="817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=1−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1" y="5059041"/>
                <a:ext cx="3887859" cy="8174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846788" y="4935014"/>
                <a:ext cx="3022366" cy="783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func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E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𝜌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𝜌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788" y="4935014"/>
                <a:ext cx="3022366" cy="7831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5071664" y="2007097"/>
            <a:ext cx="656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No hay onda reflejada, toda la energía se transmite hacia el medio 2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158592" y="5237020"/>
            <a:ext cx="378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Determinar condiciones de existencia</a:t>
            </a:r>
          </a:p>
        </p:txBody>
      </p:sp>
    </p:spTree>
    <p:extLst>
      <p:ext uri="{BB962C8B-B14F-4D97-AF65-F5344CB8AC3E}">
        <p14:creationId xmlns:p14="http://schemas.microsoft.com/office/powerpoint/2010/main" val="310052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  <p:bldP spid="3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420914"/>
            <a:ext cx="6381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TRANSMISIÓN A TRAVÉS DE TRES MEDIOS: INCIDENCIA NORMAL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4557486" y="1770743"/>
            <a:ext cx="14514" cy="2510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5363028" y="1770742"/>
            <a:ext cx="14514" cy="2510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451429" y="1095828"/>
                <a:ext cx="93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429" y="1095828"/>
                <a:ext cx="93839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19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463142" y="1095828"/>
                <a:ext cx="94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2" y="1095828"/>
                <a:ext cx="94904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128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547101" y="1095828"/>
                <a:ext cx="94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101" y="1095828"/>
                <a:ext cx="94904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5128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de flecha 11"/>
          <p:cNvCxnSpPr/>
          <p:nvPr/>
        </p:nvCxnSpPr>
        <p:spPr>
          <a:xfrm>
            <a:off x="4572000" y="4397829"/>
            <a:ext cx="84018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792518" y="4412345"/>
                <a:ext cx="365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518" y="4412345"/>
                <a:ext cx="36574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ector recto de flecha 14"/>
          <p:cNvCxnSpPr/>
          <p:nvPr/>
        </p:nvCxnSpPr>
        <p:spPr>
          <a:xfrm>
            <a:off x="3062514" y="2525486"/>
            <a:ext cx="8998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385371" y="2117079"/>
                <a:ext cx="254172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371" y="2117079"/>
                <a:ext cx="254172" cy="317972"/>
              </a:xfrm>
              <a:prstGeom prst="rect">
                <a:avLst/>
              </a:prstGeom>
              <a:blipFill rotWithShape="0">
                <a:blip r:embed="rId6"/>
                <a:stretch>
                  <a:fillRect l="-23810" r="-9524" b="-1730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ector recto de flecha 13"/>
          <p:cNvCxnSpPr/>
          <p:nvPr/>
        </p:nvCxnSpPr>
        <p:spPr>
          <a:xfrm>
            <a:off x="3058800" y="2794000"/>
            <a:ext cx="899886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381657" y="2903528"/>
                <a:ext cx="284180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657" y="2903528"/>
                <a:ext cx="284180" cy="317972"/>
              </a:xfrm>
              <a:prstGeom prst="rect">
                <a:avLst/>
              </a:prstGeom>
              <a:blipFill rotWithShape="0">
                <a:blip r:embed="rId7"/>
                <a:stretch>
                  <a:fillRect l="-19565" r="-4348" b="-1153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ector recto de flecha 16"/>
          <p:cNvCxnSpPr/>
          <p:nvPr/>
        </p:nvCxnSpPr>
        <p:spPr>
          <a:xfrm>
            <a:off x="5647215" y="2658794"/>
            <a:ext cx="899886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5970072" y="2250387"/>
                <a:ext cx="267317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072" y="2250387"/>
                <a:ext cx="267317" cy="317972"/>
              </a:xfrm>
              <a:prstGeom prst="rect">
                <a:avLst/>
              </a:prstGeom>
              <a:blipFill rotWithShape="0">
                <a:blip r:embed="rId8"/>
                <a:stretch>
                  <a:fillRect l="-22727" r="-4545" b="-1346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7316519" y="1842618"/>
            <a:ext cx="2351542" cy="867053"/>
            <a:chOff x="7316519" y="1842618"/>
            <a:chExt cx="2351542" cy="8670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CuadroTexto 2"/>
                <p:cNvSpPr txBox="1"/>
                <p:nvPr/>
              </p:nvSpPr>
              <p:spPr>
                <a:xfrm>
                  <a:off x="7652637" y="1842618"/>
                  <a:ext cx="2015424" cy="3874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" name="CuadroTex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52637" y="1842618"/>
                  <a:ext cx="2015424" cy="38741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7688737" y="2328861"/>
                  <a:ext cx="1943224" cy="3808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8737" y="2328861"/>
                  <a:ext cx="1943224" cy="38081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CuadroTexto 4"/>
            <p:cNvSpPr txBox="1"/>
            <p:nvPr/>
          </p:nvSpPr>
          <p:spPr>
            <a:xfrm>
              <a:off x="7316519" y="2149934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1)</a:t>
              </a: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7316519" y="4426859"/>
            <a:ext cx="2402069" cy="380810"/>
            <a:chOff x="7316519" y="4426859"/>
            <a:chExt cx="2402069" cy="3808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7688737" y="4426859"/>
                  <a:ext cx="2029851" cy="3808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8737" y="4426859"/>
                  <a:ext cx="2029851" cy="380810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CuadroTexto 20"/>
            <p:cNvSpPr txBox="1"/>
            <p:nvPr/>
          </p:nvSpPr>
          <p:spPr>
            <a:xfrm>
              <a:off x="7316519" y="443259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3)</a:t>
              </a: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4792518" y="2435051"/>
            <a:ext cx="4942227" cy="1494708"/>
            <a:chOff x="4792518" y="2435051"/>
            <a:chExt cx="4942227" cy="1494708"/>
          </a:xfrm>
        </p:grpSpPr>
        <p:grpSp>
          <p:nvGrpSpPr>
            <p:cNvPr id="23" name="Grupo 22"/>
            <p:cNvGrpSpPr/>
            <p:nvPr/>
          </p:nvGrpSpPr>
          <p:grpSpPr>
            <a:xfrm>
              <a:off x="7280419" y="3062514"/>
              <a:ext cx="2454326" cy="867245"/>
              <a:chOff x="7316519" y="1842618"/>
              <a:chExt cx="2454326" cy="86724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CuadroTexto 23"/>
                  <p:cNvSpPr txBox="1"/>
                  <p:nvPr/>
                </p:nvSpPr>
                <p:spPr>
                  <a:xfrm>
                    <a:off x="7652637" y="1842618"/>
                    <a:ext cx="2055819" cy="38741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4" name="CuadroTexto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52637" y="1842618"/>
                    <a:ext cx="2055819" cy="387414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CuadroTexto 24"/>
                  <p:cNvSpPr txBox="1"/>
                  <p:nvPr/>
                </p:nvSpPr>
                <p:spPr>
                  <a:xfrm>
                    <a:off x="7688737" y="2328861"/>
                    <a:ext cx="2082108" cy="38100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5" name="CuadroTexto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88737" y="2328861"/>
                    <a:ext cx="2082108" cy="381002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6" name="CuadroTexto 25"/>
              <p:cNvSpPr txBox="1"/>
              <p:nvPr/>
            </p:nvSpPr>
            <p:spPr>
              <a:xfrm>
                <a:off x="7316519" y="2149934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2)</a:t>
                </a: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4792518" y="2435051"/>
              <a:ext cx="365741" cy="358949"/>
              <a:chOff x="4792518" y="2435051"/>
              <a:chExt cx="365741" cy="358949"/>
            </a:xfrm>
          </p:grpSpPr>
          <p:cxnSp>
            <p:nvCxnSpPr>
              <p:cNvPr id="28" name="Conector recto de flecha 27"/>
              <p:cNvCxnSpPr/>
              <p:nvPr/>
            </p:nvCxnSpPr>
            <p:spPr>
              <a:xfrm>
                <a:off x="4792518" y="2435051"/>
                <a:ext cx="365741" cy="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de flecha 28"/>
              <p:cNvCxnSpPr/>
              <p:nvPr/>
            </p:nvCxnSpPr>
            <p:spPr>
              <a:xfrm>
                <a:off x="4792518" y="2794000"/>
                <a:ext cx="365741" cy="0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3851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25714" y="638629"/>
            <a:ext cx="3656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Presión continua en cada interfase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856342" y="1291772"/>
                <a:ext cx="2135265" cy="369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42" y="1291772"/>
                <a:ext cx="2135265" cy="369588"/>
              </a:xfrm>
              <a:prstGeom prst="rect">
                <a:avLst/>
              </a:prstGeom>
              <a:blipFill rotWithShape="0">
                <a:blip r:embed="rId2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120571" y="1291772"/>
                <a:ext cx="1031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571" y="1291772"/>
                <a:ext cx="103162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3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56342" y="1945171"/>
                <a:ext cx="1642373" cy="369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42" y="1945171"/>
                <a:ext cx="1642373" cy="369588"/>
              </a:xfrm>
              <a:prstGeom prst="rect">
                <a:avLst/>
              </a:prstGeom>
              <a:blipFill rotWithShape="0"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120570" y="1969924"/>
                <a:ext cx="1031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570" y="1969924"/>
                <a:ext cx="1031564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325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833257" y="1291772"/>
                <a:ext cx="234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7" y="1291772"/>
                <a:ext cx="234961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833257" y="1945171"/>
                <a:ext cx="3589444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7" y="1945171"/>
                <a:ext cx="3589444" cy="37824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798286" y="2975942"/>
            <a:ext cx="46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Velocidad normal continua en cada interfase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56342" y="3454647"/>
                <a:ext cx="3318729" cy="684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42" y="3454647"/>
                <a:ext cx="3318729" cy="68486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4541275" y="3612414"/>
                <a:ext cx="1031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275" y="3612414"/>
                <a:ext cx="1031629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53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798286" y="4585877"/>
                <a:ext cx="2831160" cy="684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86" y="4585877"/>
                <a:ext cx="2831160" cy="68486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4541275" y="4829611"/>
                <a:ext cx="1026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s-UY" i="1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275" y="4829611"/>
                <a:ext cx="1026820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535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5568095" y="3453004"/>
                <a:ext cx="3269805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095" y="3453004"/>
                <a:ext cx="3269805" cy="66511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5578333" y="4605626"/>
                <a:ext cx="4231223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3" y="4605626"/>
                <a:ext cx="4231223" cy="66511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10464800" y="129177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(1)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0464800" y="194517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(2)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0464800" y="361241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(3)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0464800" y="482961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59342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6401" y="377371"/>
            <a:ext cx="225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Sustituimos (2) en (4):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83030" y="996166"/>
                <a:ext cx="5481501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" y="996166"/>
                <a:ext cx="5481501" cy="6651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7126514" y="1161143"/>
            <a:ext cx="2698980" cy="369332"/>
            <a:chOff x="7126514" y="1161143"/>
            <a:chExt cx="269898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7126514" y="1161143"/>
                  <a:ext cx="10709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6514" y="1161143"/>
                  <a:ext cx="1070999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8927428" y="1161143"/>
                  <a:ext cx="8980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7428" y="1161143"/>
                  <a:ext cx="898066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83030" y="1930581"/>
                <a:ext cx="5586594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" y="1930581"/>
                <a:ext cx="5586594" cy="378245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83030" y="2855079"/>
                <a:ext cx="4350550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z</m:t>
                          </m:r>
                        </m:e>
                        <m:sub>
                          <m:r>
                            <a:rPr lang="es-E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" y="2855079"/>
                <a:ext cx="4350550" cy="378245"/>
              </a:xfrm>
              <a:prstGeom prst="rect">
                <a:avLst/>
              </a:prstGeom>
              <a:blipFill>
                <a:blip r:embed="rId6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485904" y="2618668"/>
                <a:ext cx="2849562" cy="705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904" y="2618668"/>
                <a:ext cx="2849562" cy="7053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406401" y="3918858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Sustituimos en (3):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283030" y="4439975"/>
                <a:ext cx="10374187" cy="736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" y="4439975"/>
                <a:ext cx="10374187" cy="736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6737886" y="3694541"/>
            <a:ext cx="3738968" cy="745434"/>
            <a:chOff x="7850694" y="3951207"/>
            <a:chExt cx="3738968" cy="745434"/>
          </a:xfrm>
        </p:grpSpPr>
        <p:sp>
          <p:nvSpPr>
            <p:cNvPr id="13" name="Cerrar llave 12"/>
            <p:cNvSpPr/>
            <p:nvPr/>
          </p:nvSpPr>
          <p:spPr>
            <a:xfrm rot="16200000">
              <a:off x="8463358" y="3783768"/>
              <a:ext cx="300209" cy="1525538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4" name="Cerrar llave 13"/>
            <p:cNvSpPr/>
            <p:nvPr/>
          </p:nvSpPr>
          <p:spPr>
            <a:xfrm rot="16200000">
              <a:off x="10676788" y="3783767"/>
              <a:ext cx="300209" cy="1525538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7997372" y="4016440"/>
                  <a:ext cx="12809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7372" y="4016440"/>
                  <a:ext cx="1280992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uadroTexto 15"/>
                <p:cNvSpPr txBox="1"/>
                <p:nvPr/>
              </p:nvSpPr>
              <p:spPr>
                <a:xfrm>
                  <a:off x="10186396" y="3951207"/>
                  <a:ext cx="13315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6" name="CuadroTexto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86396" y="3951207"/>
                  <a:ext cx="1331583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3368658" y="5693114"/>
                <a:ext cx="3858557" cy="703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658" y="5693114"/>
                <a:ext cx="3858557" cy="7032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82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451379" y="372878"/>
                <a:ext cx="4119333" cy="70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79" y="372878"/>
                <a:ext cx="4119333" cy="7032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6342743" y="631763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Sustituimos en (1):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24114" y="2220686"/>
                <a:ext cx="7746993" cy="676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14" y="2220686"/>
                <a:ext cx="7746993" cy="6765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1597016" y="3440277"/>
                <a:ext cx="4593373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016" y="3440277"/>
                <a:ext cx="4593373" cy="708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83771" y="5225143"/>
                <a:ext cx="8508996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1" y="5225143"/>
                <a:ext cx="8508996" cy="7101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51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711200" y="624114"/>
                <a:ext cx="6393097" cy="71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624114"/>
                <a:ext cx="6393097" cy="718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978645" y="2365828"/>
                <a:ext cx="6004849" cy="71808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45" y="2365828"/>
                <a:ext cx="6004849" cy="718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54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04800" y="522515"/>
                <a:ext cx="20851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2515"/>
                <a:ext cx="208512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04800" y="1175914"/>
                <a:ext cx="3262240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75914"/>
                <a:ext cx="3262240" cy="3782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809620" y="57994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(1)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809620" y="117591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04800" y="1838226"/>
                <a:ext cx="3005310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838226"/>
                <a:ext cx="3005310" cy="6651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04800" y="2787411"/>
                <a:ext cx="3995389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87411"/>
                <a:ext cx="3995389" cy="6651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4809620" y="211270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(3)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809620" y="293530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(4)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8316686" y="424333"/>
            <a:ext cx="14514" cy="2510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9122228" y="424332"/>
            <a:ext cx="14514" cy="2510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8331200" y="3051419"/>
            <a:ext cx="84018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8551718" y="3065935"/>
                <a:ext cx="365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1718" y="3065935"/>
                <a:ext cx="36574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de flecha 15"/>
          <p:cNvCxnSpPr/>
          <p:nvPr/>
        </p:nvCxnSpPr>
        <p:spPr>
          <a:xfrm>
            <a:off x="6821714" y="1179076"/>
            <a:ext cx="8998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7144571" y="770669"/>
                <a:ext cx="254172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571" y="770669"/>
                <a:ext cx="254172" cy="317972"/>
              </a:xfrm>
              <a:prstGeom prst="rect">
                <a:avLst/>
              </a:prstGeom>
              <a:blipFill rotWithShape="0">
                <a:blip r:embed="rId7"/>
                <a:stretch>
                  <a:fillRect l="-23810" r="-9524" b="-1509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de flecha 17"/>
          <p:cNvCxnSpPr/>
          <p:nvPr/>
        </p:nvCxnSpPr>
        <p:spPr>
          <a:xfrm>
            <a:off x="6818000" y="1447590"/>
            <a:ext cx="899886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7140857" y="1557118"/>
                <a:ext cx="284180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857" y="1557118"/>
                <a:ext cx="284180" cy="317972"/>
              </a:xfrm>
              <a:prstGeom prst="rect">
                <a:avLst/>
              </a:prstGeom>
              <a:blipFill rotWithShape="0">
                <a:blip r:embed="rId8"/>
                <a:stretch>
                  <a:fillRect l="-19149" r="-4255" b="-943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ector recto de flecha 19"/>
          <p:cNvCxnSpPr/>
          <p:nvPr/>
        </p:nvCxnSpPr>
        <p:spPr>
          <a:xfrm>
            <a:off x="9406415" y="1312384"/>
            <a:ext cx="899886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9729272" y="903977"/>
                <a:ext cx="267317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272" y="903977"/>
                <a:ext cx="267317" cy="317972"/>
              </a:xfrm>
              <a:prstGeom prst="rect">
                <a:avLst/>
              </a:prstGeom>
              <a:blipFill rotWithShape="0">
                <a:blip r:embed="rId9"/>
                <a:stretch>
                  <a:fillRect l="-22727" r="-4545" b="-1346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1973058" y="4245273"/>
                <a:ext cx="6004849" cy="71808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58" y="4245273"/>
                <a:ext cx="6004849" cy="7180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73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2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788</Words>
  <Application>Microsoft Office PowerPoint</Application>
  <PresentationFormat>Panorámica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12</cp:revision>
  <dcterms:created xsi:type="dcterms:W3CDTF">2020-06-15T12:00:24Z</dcterms:created>
  <dcterms:modified xsi:type="dcterms:W3CDTF">2025-05-28T11:08:53Z</dcterms:modified>
</cp:coreProperties>
</file>