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ti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68" r:id="rId2"/>
    <p:sldId id="369" r:id="rId3"/>
    <p:sldId id="370" r:id="rId4"/>
    <p:sldId id="371" r:id="rId5"/>
    <p:sldId id="372" r:id="rId6"/>
    <p:sldId id="373" r:id="rId7"/>
    <p:sldId id="276" r:id="rId8"/>
    <p:sldId id="374" r:id="rId9"/>
    <p:sldId id="277" r:id="rId10"/>
    <p:sldId id="278" r:id="rId11"/>
  </p:sldIdLst>
  <p:sldSz cx="12192000" cy="6858000"/>
  <p:notesSz cx="6858000" cy="9144000"/>
  <p:defaultTextStyle>
    <a:defPPr>
      <a:defRPr lang="es-UY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557ED97-F5DC-441E-9F38-C8EFD25F1021}" v="1" dt="2025-05-28T11:09:59.77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954" y="3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colas Benech" userId="0051dd42c30e75a5" providerId="LiveId" clId="{1557ED97-F5DC-441E-9F38-C8EFD25F1021}"/>
    <pc:docChg chg="addSld delSld modSld">
      <pc:chgData name="Nicolas Benech" userId="0051dd42c30e75a5" providerId="LiveId" clId="{1557ED97-F5DC-441E-9F38-C8EFD25F1021}" dt="2025-05-28T11:11:51.572" v="1" actId="2696"/>
      <pc:docMkLst>
        <pc:docMk/>
      </pc:docMkLst>
      <pc:sldChg chg="del">
        <pc:chgData name="Nicolas Benech" userId="0051dd42c30e75a5" providerId="LiveId" clId="{1557ED97-F5DC-441E-9F38-C8EFD25F1021}" dt="2025-05-28T11:11:51.572" v="1" actId="2696"/>
        <pc:sldMkLst>
          <pc:docMk/>
          <pc:sldMk cId="2867192304" sldId="256"/>
        </pc:sldMkLst>
      </pc:sldChg>
      <pc:sldChg chg="add del">
        <pc:chgData name="Nicolas Benech" userId="0051dd42c30e75a5" providerId="LiveId" clId="{1557ED97-F5DC-441E-9F38-C8EFD25F1021}" dt="2025-05-28T11:11:51.572" v="1" actId="2696"/>
        <pc:sldMkLst>
          <pc:docMk/>
          <pc:sldMk cId="3262302931" sldId="257"/>
        </pc:sldMkLst>
      </pc:sldChg>
      <pc:sldChg chg="del">
        <pc:chgData name="Nicolas Benech" userId="0051dd42c30e75a5" providerId="LiveId" clId="{1557ED97-F5DC-441E-9F38-C8EFD25F1021}" dt="2025-05-28T11:11:51.572" v="1" actId="2696"/>
        <pc:sldMkLst>
          <pc:docMk/>
          <pc:sldMk cId="3193237113" sldId="258"/>
        </pc:sldMkLst>
      </pc:sldChg>
      <pc:sldChg chg="del">
        <pc:chgData name="Nicolas Benech" userId="0051dd42c30e75a5" providerId="LiveId" clId="{1557ED97-F5DC-441E-9F38-C8EFD25F1021}" dt="2025-05-28T11:11:51.572" v="1" actId="2696"/>
        <pc:sldMkLst>
          <pc:docMk/>
          <pc:sldMk cId="3181014527" sldId="259"/>
        </pc:sldMkLst>
      </pc:sldChg>
      <pc:sldChg chg="add del">
        <pc:chgData name="Nicolas Benech" userId="0051dd42c30e75a5" providerId="LiveId" clId="{1557ED97-F5DC-441E-9F38-C8EFD25F1021}" dt="2025-05-28T11:11:51.572" v="1" actId="2696"/>
        <pc:sldMkLst>
          <pc:docMk/>
          <pc:sldMk cId="3534775971" sldId="260"/>
        </pc:sldMkLst>
      </pc:sldChg>
      <pc:sldChg chg="del">
        <pc:chgData name="Nicolas Benech" userId="0051dd42c30e75a5" providerId="LiveId" clId="{1557ED97-F5DC-441E-9F38-C8EFD25F1021}" dt="2025-05-28T11:11:51.572" v="1" actId="2696"/>
        <pc:sldMkLst>
          <pc:docMk/>
          <pc:sldMk cId="3797139198" sldId="261"/>
        </pc:sldMkLst>
      </pc:sldChg>
      <pc:sldChg chg="del">
        <pc:chgData name="Nicolas Benech" userId="0051dd42c30e75a5" providerId="LiveId" clId="{1557ED97-F5DC-441E-9F38-C8EFD25F1021}" dt="2025-05-28T11:11:51.572" v="1" actId="2696"/>
        <pc:sldMkLst>
          <pc:docMk/>
          <pc:sldMk cId="1841836809" sldId="262"/>
        </pc:sldMkLst>
      </pc:sldChg>
      <pc:sldChg chg="del">
        <pc:chgData name="Nicolas Benech" userId="0051dd42c30e75a5" providerId="LiveId" clId="{1557ED97-F5DC-441E-9F38-C8EFD25F1021}" dt="2025-05-28T11:11:51.572" v="1" actId="2696"/>
        <pc:sldMkLst>
          <pc:docMk/>
          <pc:sldMk cId="2348902890" sldId="263"/>
        </pc:sldMkLst>
      </pc:sldChg>
      <pc:sldChg chg="del">
        <pc:chgData name="Nicolas Benech" userId="0051dd42c30e75a5" providerId="LiveId" clId="{1557ED97-F5DC-441E-9F38-C8EFD25F1021}" dt="2025-05-28T11:11:51.572" v="1" actId="2696"/>
        <pc:sldMkLst>
          <pc:docMk/>
          <pc:sldMk cId="1766771864" sldId="264"/>
        </pc:sldMkLst>
      </pc:sldChg>
      <pc:sldChg chg="del">
        <pc:chgData name="Nicolas Benech" userId="0051dd42c30e75a5" providerId="LiveId" clId="{1557ED97-F5DC-441E-9F38-C8EFD25F1021}" dt="2025-05-28T11:11:51.572" v="1" actId="2696"/>
        <pc:sldMkLst>
          <pc:docMk/>
          <pc:sldMk cId="4227265702" sldId="265"/>
        </pc:sldMkLst>
      </pc:sldChg>
      <pc:sldChg chg="del">
        <pc:chgData name="Nicolas Benech" userId="0051dd42c30e75a5" providerId="LiveId" clId="{1557ED97-F5DC-441E-9F38-C8EFD25F1021}" dt="2025-05-28T11:11:51.572" v="1" actId="2696"/>
        <pc:sldMkLst>
          <pc:docMk/>
          <pc:sldMk cId="1869720964" sldId="266"/>
        </pc:sldMkLst>
      </pc:sldChg>
      <pc:sldChg chg="del">
        <pc:chgData name="Nicolas Benech" userId="0051dd42c30e75a5" providerId="LiveId" clId="{1557ED97-F5DC-441E-9F38-C8EFD25F1021}" dt="2025-05-28T11:11:51.572" v="1" actId="2696"/>
        <pc:sldMkLst>
          <pc:docMk/>
          <pc:sldMk cId="1339086527" sldId="267"/>
        </pc:sldMkLst>
      </pc:sldChg>
      <pc:sldChg chg="del">
        <pc:chgData name="Nicolas Benech" userId="0051dd42c30e75a5" providerId="LiveId" clId="{1557ED97-F5DC-441E-9F38-C8EFD25F1021}" dt="2025-05-28T11:11:51.572" v="1" actId="2696"/>
        <pc:sldMkLst>
          <pc:docMk/>
          <pc:sldMk cId="1448990949" sldId="268"/>
        </pc:sldMkLst>
      </pc:sldChg>
      <pc:sldChg chg="add del">
        <pc:chgData name="Nicolas Benech" userId="0051dd42c30e75a5" providerId="LiveId" clId="{1557ED97-F5DC-441E-9F38-C8EFD25F1021}" dt="2025-05-28T11:11:51.572" v="1" actId="2696"/>
        <pc:sldMkLst>
          <pc:docMk/>
          <pc:sldMk cId="1133408617" sldId="269"/>
        </pc:sldMkLst>
      </pc:sldChg>
      <pc:sldChg chg="add del">
        <pc:chgData name="Nicolas Benech" userId="0051dd42c30e75a5" providerId="LiveId" clId="{1557ED97-F5DC-441E-9F38-C8EFD25F1021}" dt="2025-05-28T11:11:51.572" v="1" actId="2696"/>
        <pc:sldMkLst>
          <pc:docMk/>
          <pc:sldMk cId="1247943941" sldId="270"/>
        </pc:sldMkLst>
      </pc:sldChg>
      <pc:sldChg chg="add del">
        <pc:chgData name="Nicolas Benech" userId="0051dd42c30e75a5" providerId="LiveId" clId="{1557ED97-F5DC-441E-9F38-C8EFD25F1021}" dt="2025-05-28T11:11:51.572" v="1" actId="2696"/>
        <pc:sldMkLst>
          <pc:docMk/>
          <pc:sldMk cId="3450492547" sldId="271"/>
        </pc:sldMkLst>
      </pc:sldChg>
      <pc:sldChg chg="add del">
        <pc:chgData name="Nicolas Benech" userId="0051dd42c30e75a5" providerId="LiveId" clId="{1557ED97-F5DC-441E-9F38-C8EFD25F1021}" dt="2025-05-28T11:11:51.572" v="1" actId="2696"/>
        <pc:sldMkLst>
          <pc:docMk/>
          <pc:sldMk cId="166005049" sldId="272"/>
        </pc:sldMkLst>
      </pc:sldChg>
      <pc:sldChg chg="add del">
        <pc:chgData name="Nicolas Benech" userId="0051dd42c30e75a5" providerId="LiveId" clId="{1557ED97-F5DC-441E-9F38-C8EFD25F1021}" dt="2025-05-28T11:11:51.572" v="1" actId="2696"/>
        <pc:sldMkLst>
          <pc:docMk/>
          <pc:sldMk cId="870434081" sldId="273"/>
        </pc:sldMkLst>
      </pc:sldChg>
      <pc:sldChg chg="add del">
        <pc:chgData name="Nicolas Benech" userId="0051dd42c30e75a5" providerId="LiveId" clId="{1557ED97-F5DC-441E-9F38-C8EFD25F1021}" dt="2025-05-28T11:11:51.572" v="1" actId="2696"/>
        <pc:sldMkLst>
          <pc:docMk/>
          <pc:sldMk cId="2316403349" sldId="274"/>
        </pc:sldMkLst>
      </pc:sldChg>
      <pc:sldChg chg="add del">
        <pc:chgData name="Nicolas Benech" userId="0051dd42c30e75a5" providerId="LiveId" clId="{1557ED97-F5DC-441E-9F38-C8EFD25F1021}" dt="2025-05-28T11:11:51.572" v="1" actId="2696"/>
        <pc:sldMkLst>
          <pc:docMk/>
          <pc:sldMk cId="4105102626" sldId="275"/>
        </pc:sldMkLst>
      </pc:sldChg>
      <pc:sldChg chg="add">
        <pc:chgData name="Nicolas Benech" userId="0051dd42c30e75a5" providerId="LiveId" clId="{1557ED97-F5DC-441E-9F38-C8EFD25F1021}" dt="2025-05-28T11:09:59.778" v="0"/>
        <pc:sldMkLst>
          <pc:docMk/>
          <pc:sldMk cId="1901068413" sldId="276"/>
        </pc:sldMkLst>
      </pc:sldChg>
      <pc:sldChg chg="add">
        <pc:chgData name="Nicolas Benech" userId="0051dd42c30e75a5" providerId="LiveId" clId="{1557ED97-F5DC-441E-9F38-C8EFD25F1021}" dt="2025-05-28T11:09:59.778" v="0"/>
        <pc:sldMkLst>
          <pc:docMk/>
          <pc:sldMk cId="885438791" sldId="277"/>
        </pc:sldMkLst>
      </pc:sldChg>
      <pc:sldChg chg="add">
        <pc:chgData name="Nicolas Benech" userId="0051dd42c30e75a5" providerId="LiveId" clId="{1557ED97-F5DC-441E-9F38-C8EFD25F1021}" dt="2025-05-28T11:09:59.778" v="0"/>
        <pc:sldMkLst>
          <pc:docMk/>
          <pc:sldMk cId="2113022094" sldId="278"/>
        </pc:sldMkLst>
      </pc:sldChg>
      <pc:sldChg chg="add">
        <pc:chgData name="Nicolas Benech" userId="0051dd42c30e75a5" providerId="LiveId" clId="{1557ED97-F5DC-441E-9F38-C8EFD25F1021}" dt="2025-05-28T11:09:59.778" v="0"/>
        <pc:sldMkLst>
          <pc:docMk/>
          <pc:sldMk cId="3626710138" sldId="368"/>
        </pc:sldMkLst>
      </pc:sldChg>
      <pc:sldChg chg="add">
        <pc:chgData name="Nicolas Benech" userId="0051dd42c30e75a5" providerId="LiveId" clId="{1557ED97-F5DC-441E-9F38-C8EFD25F1021}" dt="2025-05-28T11:09:59.778" v="0"/>
        <pc:sldMkLst>
          <pc:docMk/>
          <pc:sldMk cId="1370264984" sldId="369"/>
        </pc:sldMkLst>
      </pc:sldChg>
      <pc:sldChg chg="add">
        <pc:chgData name="Nicolas Benech" userId="0051dd42c30e75a5" providerId="LiveId" clId="{1557ED97-F5DC-441E-9F38-C8EFD25F1021}" dt="2025-05-28T11:09:59.778" v="0"/>
        <pc:sldMkLst>
          <pc:docMk/>
          <pc:sldMk cId="2596696638" sldId="370"/>
        </pc:sldMkLst>
      </pc:sldChg>
      <pc:sldChg chg="add">
        <pc:chgData name="Nicolas Benech" userId="0051dd42c30e75a5" providerId="LiveId" clId="{1557ED97-F5DC-441E-9F38-C8EFD25F1021}" dt="2025-05-28T11:09:59.778" v="0"/>
        <pc:sldMkLst>
          <pc:docMk/>
          <pc:sldMk cId="1365137232" sldId="371"/>
        </pc:sldMkLst>
      </pc:sldChg>
      <pc:sldChg chg="add">
        <pc:chgData name="Nicolas Benech" userId="0051dd42c30e75a5" providerId="LiveId" clId="{1557ED97-F5DC-441E-9F38-C8EFD25F1021}" dt="2025-05-28T11:09:59.778" v="0"/>
        <pc:sldMkLst>
          <pc:docMk/>
          <pc:sldMk cId="2739328179" sldId="372"/>
        </pc:sldMkLst>
      </pc:sldChg>
      <pc:sldChg chg="add">
        <pc:chgData name="Nicolas Benech" userId="0051dd42c30e75a5" providerId="LiveId" clId="{1557ED97-F5DC-441E-9F38-C8EFD25F1021}" dt="2025-05-28T11:09:59.778" v="0"/>
        <pc:sldMkLst>
          <pc:docMk/>
          <pc:sldMk cId="1292860225" sldId="373"/>
        </pc:sldMkLst>
      </pc:sldChg>
      <pc:sldChg chg="add">
        <pc:chgData name="Nicolas Benech" userId="0051dd42c30e75a5" providerId="LiveId" clId="{1557ED97-F5DC-441E-9F38-C8EFD25F1021}" dt="2025-05-28T11:09:59.778" v="0"/>
        <pc:sldMkLst>
          <pc:docMk/>
          <pc:sldMk cId="4212989243" sldId="374"/>
        </pc:sldMkLst>
      </pc:sldChg>
      <pc:sldChg chg="add del">
        <pc:chgData name="Nicolas Benech" userId="0051dd42c30e75a5" providerId="LiveId" clId="{1557ED97-F5DC-441E-9F38-C8EFD25F1021}" dt="2025-05-28T11:11:51.572" v="1" actId="2696"/>
        <pc:sldMkLst>
          <pc:docMk/>
          <pc:sldMk cId="353738193" sldId="375"/>
        </pc:sldMkLst>
      </pc:sldChg>
      <pc:sldChg chg="add del">
        <pc:chgData name="Nicolas Benech" userId="0051dd42c30e75a5" providerId="LiveId" clId="{1557ED97-F5DC-441E-9F38-C8EFD25F1021}" dt="2025-05-28T11:11:51.572" v="1" actId="2696"/>
        <pc:sldMkLst>
          <pc:docMk/>
          <pc:sldMk cId="3626843645" sldId="376"/>
        </pc:sldMkLst>
      </pc:sldChg>
      <pc:sldChg chg="add del">
        <pc:chgData name="Nicolas Benech" userId="0051dd42c30e75a5" providerId="LiveId" clId="{1557ED97-F5DC-441E-9F38-C8EFD25F1021}" dt="2025-05-28T11:11:51.572" v="1" actId="2696"/>
        <pc:sldMkLst>
          <pc:docMk/>
          <pc:sldMk cId="1105688536" sldId="377"/>
        </pc:sldMkLst>
      </pc:sldChg>
      <pc:sldChg chg="add del">
        <pc:chgData name="Nicolas Benech" userId="0051dd42c30e75a5" providerId="LiveId" clId="{1557ED97-F5DC-441E-9F38-C8EFD25F1021}" dt="2025-05-28T11:11:51.572" v="1" actId="2696"/>
        <pc:sldMkLst>
          <pc:docMk/>
          <pc:sldMk cId="4260288569" sldId="378"/>
        </pc:sldMkLst>
      </pc:sldChg>
      <pc:sldChg chg="add del">
        <pc:chgData name="Nicolas Benech" userId="0051dd42c30e75a5" providerId="LiveId" clId="{1557ED97-F5DC-441E-9F38-C8EFD25F1021}" dt="2025-05-28T11:11:51.572" v="1" actId="2696"/>
        <pc:sldMkLst>
          <pc:docMk/>
          <pc:sldMk cId="1158028129" sldId="379"/>
        </pc:sldMkLst>
      </pc:sldChg>
      <pc:sldChg chg="add del">
        <pc:chgData name="Nicolas Benech" userId="0051dd42c30e75a5" providerId="LiveId" clId="{1557ED97-F5DC-441E-9F38-C8EFD25F1021}" dt="2025-05-28T11:11:51.572" v="1" actId="2696"/>
        <pc:sldMkLst>
          <pc:docMk/>
          <pc:sldMk cId="4164333331" sldId="380"/>
        </pc:sldMkLst>
      </pc:sldChg>
      <pc:sldChg chg="add del">
        <pc:chgData name="Nicolas Benech" userId="0051dd42c30e75a5" providerId="LiveId" clId="{1557ED97-F5DC-441E-9F38-C8EFD25F1021}" dt="2025-05-28T11:11:51.572" v="1" actId="2696"/>
        <pc:sldMkLst>
          <pc:docMk/>
          <pc:sldMk cId="60653111" sldId="381"/>
        </pc:sldMkLst>
      </pc:sldChg>
      <pc:sldChg chg="add del">
        <pc:chgData name="Nicolas Benech" userId="0051dd42c30e75a5" providerId="LiveId" clId="{1557ED97-F5DC-441E-9F38-C8EFD25F1021}" dt="2025-05-28T11:11:51.572" v="1" actId="2696"/>
        <pc:sldMkLst>
          <pc:docMk/>
          <pc:sldMk cId="1681573005" sldId="382"/>
        </pc:sldMkLst>
      </pc:sldChg>
      <pc:sldChg chg="add del">
        <pc:chgData name="Nicolas Benech" userId="0051dd42c30e75a5" providerId="LiveId" clId="{1557ED97-F5DC-441E-9F38-C8EFD25F1021}" dt="2025-05-28T11:11:51.572" v="1" actId="2696"/>
        <pc:sldMkLst>
          <pc:docMk/>
          <pc:sldMk cId="3831811108" sldId="383"/>
        </pc:sldMkLst>
      </pc:sldChg>
      <pc:sldChg chg="add del">
        <pc:chgData name="Nicolas Benech" userId="0051dd42c30e75a5" providerId="LiveId" clId="{1557ED97-F5DC-441E-9F38-C8EFD25F1021}" dt="2025-05-28T11:11:51.572" v="1" actId="2696"/>
        <pc:sldMkLst>
          <pc:docMk/>
          <pc:sldMk cId="3107511325" sldId="384"/>
        </pc:sldMkLst>
      </pc:sldChg>
      <pc:sldChg chg="add del">
        <pc:chgData name="Nicolas Benech" userId="0051dd42c30e75a5" providerId="LiveId" clId="{1557ED97-F5DC-441E-9F38-C8EFD25F1021}" dt="2025-05-28T11:11:51.572" v="1" actId="2696"/>
        <pc:sldMkLst>
          <pc:docMk/>
          <pc:sldMk cId="2503812140" sldId="385"/>
        </pc:sldMkLst>
      </pc:sldChg>
      <pc:sldChg chg="add del">
        <pc:chgData name="Nicolas Benech" userId="0051dd42c30e75a5" providerId="LiveId" clId="{1557ED97-F5DC-441E-9F38-C8EFD25F1021}" dt="2025-05-28T11:11:51.572" v="1" actId="2696"/>
        <pc:sldMkLst>
          <pc:docMk/>
          <pc:sldMk cId="2063348945" sldId="386"/>
        </pc:sldMkLst>
      </pc:sldChg>
      <pc:sldChg chg="add del">
        <pc:chgData name="Nicolas Benech" userId="0051dd42c30e75a5" providerId="LiveId" clId="{1557ED97-F5DC-441E-9F38-C8EFD25F1021}" dt="2025-05-28T11:11:51.572" v="1" actId="2696"/>
        <pc:sldMkLst>
          <pc:docMk/>
          <pc:sldMk cId="1814951287" sldId="387"/>
        </pc:sldMkLst>
      </pc:sldChg>
      <pc:sldChg chg="add del">
        <pc:chgData name="Nicolas Benech" userId="0051dd42c30e75a5" providerId="LiveId" clId="{1557ED97-F5DC-441E-9F38-C8EFD25F1021}" dt="2025-05-28T11:11:51.572" v="1" actId="2696"/>
        <pc:sldMkLst>
          <pc:docMk/>
          <pc:sldMk cId="136554863" sldId="388"/>
        </pc:sldMkLst>
      </pc:sldChg>
      <pc:sldChg chg="add del">
        <pc:chgData name="Nicolas Benech" userId="0051dd42c30e75a5" providerId="LiveId" clId="{1557ED97-F5DC-441E-9F38-C8EFD25F1021}" dt="2025-05-28T11:11:51.572" v="1" actId="2696"/>
        <pc:sldMkLst>
          <pc:docMk/>
          <pc:sldMk cId="4155026074" sldId="389"/>
        </pc:sldMkLst>
      </pc:sldChg>
      <pc:sldChg chg="add del">
        <pc:chgData name="Nicolas Benech" userId="0051dd42c30e75a5" providerId="LiveId" clId="{1557ED97-F5DC-441E-9F38-C8EFD25F1021}" dt="2025-05-28T11:11:51.572" v="1" actId="2696"/>
        <pc:sldMkLst>
          <pc:docMk/>
          <pc:sldMk cId="4123221213" sldId="390"/>
        </pc:sldMkLst>
      </pc:sldChg>
      <pc:sldChg chg="add del">
        <pc:chgData name="Nicolas Benech" userId="0051dd42c30e75a5" providerId="LiveId" clId="{1557ED97-F5DC-441E-9F38-C8EFD25F1021}" dt="2025-05-28T11:11:51.572" v="1" actId="2696"/>
        <pc:sldMkLst>
          <pc:docMk/>
          <pc:sldMk cId="3664889050" sldId="391"/>
        </pc:sldMkLst>
      </pc:sldChg>
      <pc:sldChg chg="add del">
        <pc:chgData name="Nicolas Benech" userId="0051dd42c30e75a5" providerId="LiveId" clId="{1557ED97-F5DC-441E-9F38-C8EFD25F1021}" dt="2025-05-28T11:11:51.572" v="1" actId="2696"/>
        <pc:sldMkLst>
          <pc:docMk/>
          <pc:sldMk cId="764963758" sldId="392"/>
        </pc:sldMkLst>
      </pc:sldChg>
      <pc:sldChg chg="add del">
        <pc:chgData name="Nicolas Benech" userId="0051dd42c30e75a5" providerId="LiveId" clId="{1557ED97-F5DC-441E-9F38-C8EFD25F1021}" dt="2025-05-28T11:11:51.572" v="1" actId="2696"/>
        <pc:sldMkLst>
          <pc:docMk/>
          <pc:sldMk cId="1776283604" sldId="393"/>
        </pc:sldMkLst>
      </pc:sldChg>
      <pc:sldChg chg="add del">
        <pc:chgData name="Nicolas Benech" userId="0051dd42c30e75a5" providerId="LiveId" clId="{1557ED97-F5DC-441E-9F38-C8EFD25F1021}" dt="2025-05-28T11:11:51.572" v="1" actId="2696"/>
        <pc:sldMkLst>
          <pc:docMk/>
          <pc:sldMk cId="4091584914" sldId="394"/>
        </pc:sldMkLst>
      </pc:sldChg>
      <pc:sldChg chg="add del">
        <pc:chgData name="Nicolas Benech" userId="0051dd42c30e75a5" providerId="LiveId" clId="{1557ED97-F5DC-441E-9F38-C8EFD25F1021}" dt="2025-05-28T11:11:51.572" v="1" actId="2696"/>
        <pc:sldMkLst>
          <pc:docMk/>
          <pc:sldMk cId="3133461291" sldId="395"/>
        </pc:sldMkLst>
      </pc:sldChg>
      <pc:sldChg chg="add del">
        <pc:chgData name="Nicolas Benech" userId="0051dd42c30e75a5" providerId="LiveId" clId="{1557ED97-F5DC-441E-9F38-C8EFD25F1021}" dt="2025-05-28T11:11:51.572" v="1" actId="2696"/>
        <pc:sldMkLst>
          <pc:docMk/>
          <pc:sldMk cId="1522735534" sldId="396"/>
        </pc:sldMkLst>
      </pc:sldChg>
      <pc:sldChg chg="add del">
        <pc:chgData name="Nicolas Benech" userId="0051dd42c30e75a5" providerId="LiveId" clId="{1557ED97-F5DC-441E-9F38-C8EFD25F1021}" dt="2025-05-28T11:11:51.572" v="1" actId="2696"/>
        <pc:sldMkLst>
          <pc:docMk/>
          <pc:sldMk cId="2934518010" sldId="397"/>
        </pc:sldMkLst>
      </pc:sldChg>
      <pc:sldChg chg="add del">
        <pc:chgData name="Nicolas Benech" userId="0051dd42c30e75a5" providerId="LiveId" clId="{1557ED97-F5DC-441E-9F38-C8EFD25F1021}" dt="2025-05-28T11:11:51.572" v="1" actId="2696"/>
        <pc:sldMkLst>
          <pc:docMk/>
          <pc:sldMk cId="3592509588" sldId="398"/>
        </pc:sldMkLst>
      </pc:sldChg>
      <pc:sldChg chg="add del">
        <pc:chgData name="Nicolas Benech" userId="0051dd42c30e75a5" providerId="LiveId" clId="{1557ED97-F5DC-441E-9F38-C8EFD25F1021}" dt="2025-05-28T11:11:51.572" v="1" actId="2696"/>
        <pc:sldMkLst>
          <pc:docMk/>
          <pc:sldMk cId="2877716043" sldId="399"/>
        </pc:sldMkLst>
      </pc:sldChg>
      <pc:sldChg chg="add del">
        <pc:chgData name="Nicolas Benech" userId="0051dd42c30e75a5" providerId="LiveId" clId="{1557ED97-F5DC-441E-9F38-C8EFD25F1021}" dt="2025-05-28T11:11:51.572" v="1" actId="2696"/>
        <pc:sldMkLst>
          <pc:docMk/>
          <pc:sldMk cId="1963503143" sldId="400"/>
        </pc:sldMkLst>
      </pc:sldChg>
    </pc:docChg>
  </pc:docChgLst>
  <pc:docChgLst>
    <pc:chgData name="Nicolas Benech" userId="0051dd42c30e75a5" providerId="LiveId" clId="{E802FED8-1B44-44AD-8308-47E2597EED9D}"/>
    <pc:docChg chg="modSld">
      <pc:chgData name="Nicolas Benech" userId="0051dd42c30e75a5" providerId="LiveId" clId="{E802FED8-1B44-44AD-8308-47E2597EED9D}" dt="2021-05-26T10:58:09.249" v="4"/>
      <pc:docMkLst>
        <pc:docMk/>
      </pc:docMkLst>
      <pc:sldChg chg="modSp">
        <pc:chgData name="Nicolas Benech" userId="0051dd42c30e75a5" providerId="LiveId" clId="{E802FED8-1B44-44AD-8308-47E2597EED9D}" dt="2021-05-26T10:58:09.249" v="4"/>
        <pc:sldMkLst>
          <pc:docMk/>
          <pc:sldMk cId="1339086527" sldId="267"/>
        </pc:sldMkLst>
      </pc:sldChg>
    </pc:docChg>
  </pc:docChgLst>
  <pc:docChgLst>
    <pc:chgData name="Nicolas Benech" userId="0051dd42c30e75a5" providerId="LiveId" clId="{61858CF6-2D08-4252-ADB5-E5E7F2B3C691}"/>
    <pc:docChg chg="modSld">
      <pc:chgData name="Nicolas Benech" userId="0051dd42c30e75a5" providerId="LiveId" clId="{61858CF6-2D08-4252-ADB5-E5E7F2B3C691}" dt="2024-05-28T16:26:02.544" v="4" actId="20577"/>
      <pc:docMkLst>
        <pc:docMk/>
      </pc:docMkLst>
      <pc:sldChg chg="modSp">
        <pc:chgData name="Nicolas Benech" userId="0051dd42c30e75a5" providerId="LiveId" clId="{61858CF6-2D08-4252-ADB5-E5E7F2B3C691}" dt="2024-05-28T16:26:02.544" v="4" actId="20577"/>
        <pc:sldMkLst>
          <pc:docMk/>
          <pc:sldMk cId="1841836809" sldId="262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UY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6F195-55B6-4B90-87AD-5EC955CC99F5}" type="datetimeFigureOut">
              <a:rPr lang="es-UY" smtClean="0"/>
              <a:t>28/5/2025</a:t>
            </a:fld>
            <a:endParaRPr lang="es-UY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1C80C-CFE7-4045-814C-2F77692D9DD1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41649547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6F195-55B6-4B90-87AD-5EC955CC99F5}" type="datetimeFigureOut">
              <a:rPr lang="es-UY" smtClean="0"/>
              <a:t>28/5/2025</a:t>
            </a:fld>
            <a:endParaRPr lang="es-UY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1C80C-CFE7-4045-814C-2F77692D9DD1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2874500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6F195-55B6-4B90-87AD-5EC955CC99F5}" type="datetimeFigureOut">
              <a:rPr lang="es-UY" smtClean="0"/>
              <a:t>28/5/2025</a:t>
            </a:fld>
            <a:endParaRPr lang="es-UY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1C80C-CFE7-4045-814C-2F77692D9DD1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35348786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6F195-55B6-4B90-87AD-5EC955CC99F5}" type="datetimeFigureOut">
              <a:rPr lang="es-UY" smtClean="0"/>
              <a:t>28/5/2025</a:t>
            </a:fld>
            <a:endParaRPr lang="es-UY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1C80C-CFE7-4045-814C-2F77692D9DD1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34832736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6F195-55B6-4B90-87AD-5EC955CC99F5}" type="datetimeFigureOut">
              <a:rPr lang="es-UY" smtClean="0"/>
              <a:t>28/5/2025</a:t>
            </a:fld>
            <a:endParaRPr lang="es-UY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1C80C-CFE7-4045-814C-2F77692D9DD1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8863534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6F195-55B6-4B90-87AD-5EC955CC99F5}" type="datetimeFigureOut">
              <a:rPr lang="es-UY" smtClean="0"/>
              <a:t>28/5/2025</a:t>
            </a:fld>
            <a:endParaRPr lang="es-UY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1C80C-CFE7-4045-814C-2F77692D9DD1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37459705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6F195-55B6-4B90-87AD-5EC955CC99F5}" type="datetimeFigureOut">
              <a:rPr lang="es-UY" smtClean="0"/>
              <a:t>28/5/2025</a:t>
            </a:fld>
            <a:endParaRPr lang="es-UY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1C80C-CFE7-4045-814C-2F77692D9DD1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31533773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6F195-55B6-4B90-87AD-5EC955CC99F5}" type="datetimeFigureOut">
              <a:rPr lang="es-UY" smtClean="0"/>
              <a:t>28/5/2025</a:t>
            </a:fld>
            <a:endParaRPr lang="es-UY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1C80C-CFE7-4045-814C-2F77692D9DD1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20066652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6F195-55B6-4B90-87AD-5EC955CC99F5}" type="datetimeFigureOut">
              <a:rPr lang="es-UY" smtClean="0"/>
              <a:t>28/5/2025</a:t>
            </a:fld>
            <a:endParaRPr lang="es-UY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1C80C-CFE7-4045-814C-2F77692D9DD1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13291037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6F195-55B6-4B90-87AD-5EC955CC99F5}" type="datetimeFigureOut">
              <a:rPr lang="es-UY" smtClean="0"/>
              <a:t>28/5/2025</a:t>
            </a:fld>
            <a:endParaRPr lang="es-UY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1C80C-CFE7-4045-814C-2F77692D9DD1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12351453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UY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6F195-55B6-4B90-87AD-5EC955CC99F5}" type="datetimeFigureOut">
              <a:rPr lang="es-UY" smtClean="0"/>
              <a:t>28/5/2025</a:t>
            </a:fld>
            <a:endParaRPr lang="es-UY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1C80C-CFE7-4045-814C-2F77692D9DD1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21288647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06F195-55B6-4B90-87AD-5EC955CC99F5}" type="datetimeFigureOut">
              <a:rPr lang="es-UY" smtClean="0"/>
              <a:t>28/5/2025</a:t>
            </a:fld>
            <a:endParaRPr lang="es-UY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UY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F1C80C-CFE7-4045-814C-2F77692D9DD1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22641827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UY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0.png"/><Relationship Id="rId2" Type="http://schemas.openxmlformats.org/officeDocument/2006/relationships/image" Target="../media/image11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0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6601.png"/><Relationship Id="rId3" Type="http://schemas.openxmlformats.org/officeDocument/2006/relationships/image" Target="../media/image6201.png"/><Relationship Id="rId7" Type="http://schemas.openxmlformats.org/officeDocument/2006/relationships/image" Target="../media/image651.png"/><Relationship Id="rId2" Type="http://schemas.openxmlformats.org/officeDocument/2006/relationships/image" Target="../media/image610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4.png"/><Relationship Id="rId5" Type="http://schemas.openxmlformats.org/officeDocument/2006/relationships/image" Target="../media/image2.tif"/><Relationship Id="rId4" Type="http://schemas.openxmlformats.org/officeDocument/2006/relationships/image" Target="../media/image6301.png"/><Relationship Id="rId9" Type="http://schemas.openxmlformats.org/officeDocument/2006/relationships/image" Target="../media/image2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0.png"/><Relationship Id="rId3" Type="http://schemas.openxmlformats.org/officeDocument/2006/relationships/image" Target="../media/image1.emf"/><Relationship Id="rId7" Type="http://schemas.openxmlformats.org/officeDocument/2006/relationships/image" Target="../media/image781.png"/><Relationship Id="rId2" Type="http://schemas.openxmlformats.org/officeDocument/2006/relationships/image" Target="../media/image212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71.png"/><Relationship Id="rId5" Type="http://schemas.openxmlformats.org/officeDocument/2006/relationships/image" Target="../media/image520.png"/><Relationship Id="rId4" Type="http://schemas.openxmlformats.org/officeDocument/2006/relationships/image" Target="../media/image431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00.png"/><Relationship Id="rId13" Type="http://schemas.openxmlformats.org/officeDocument/2006/relationships/image" Target="../media/image1901.png"/><Relationship Id="rId3" Type="http://schemas.openxmlformats.org/officeDocument/2006/relationships/image" Target="../media/image1000.png"/><Relationship Id="rId7" Type="http://schemas.openxmlformats.org/officeDocument/2006/relationships/image" Target="../media/image1300.png"/><Relationship Id="rId12" Type="http://schemas.openxmlformats.org/officeDocument/2006/relationships/image" Target="../media/image1801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20.png"/><Relationship Id="rId11" Type="http://schemas.openxmlformats.org/officeDocument/2006/relationships/image" Target="../media/image1710.png"/><Relationship Id="rId5" Type="http://schemas.openxmlformats.org/officeDocument/2006/relationships/image" Target="../media/image1112.png"/><Relationship Id="rId10" Type="http://schemas.openxmlformats.org/officeDocument/2006/relationships/image" Target="../media/image160.png"/><Relationship Id="rId4" Type="http://schemas.openxmlformats.org/officeDocument/2006/relationships/image" Target="../media/image3111.png"/><Relationship Id="rId9" Type="http://schemas.openxmlformats.org/officeDocument/2006/relationships/image" Target="../media/image1500.png"/><Relationship Id="rId14" Type="http://schemas.openxmlformats.org/officeDocument/2006/relationships/image" Target="../media/image2001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4.png"/><Relationship Id="rId13" Type="http://schemas.openxmlformats.org/officeDocument/2006/relationships/image" Target="../media/image323.png"/><Relationship Id="rId3" Type="http://schemas.openxmlformats.org/officeDocument/2006/relationships/image" Target="../media/image2200.png"/><Relationship Id="rId7" Type="http://schemas.openxmlformats.org/officeDocument/2006/relationships/image" Target="../media/image2600.png"/><Relationship Id="rId12" Type="http://schemas.openxmlformats.org/officeDocument/2006/relationships/image" Target="../media/image313.png"/><Relationship Id="rId17" Type="http://schemas.openxmlformats.org/officeDocument/2006/relationships/image" Target="../media/image363.png"/><Relationship Id="rId2" Type="http://schemas.openxmlformats.org/officeDocument/2006/relationships/image" Target="../media/image2111.png"/><Relationship Id="rId16" Type="http://schemas.openxmlformats.org/officeDocument/2006/relationships/image" Target="../media/image35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00.png"/><Relationship Id="rId11" Type="http://schemas.openxmlformats.org/officeDocument/2006/relationships/image" Target="../media/image30.png"/><Relationship Id="rId5" Type="http://schemas.openxmlformats.org/officeDocument/2006/relationships/image" Target="../media/image2400.png"/><Relationship Id="rId15" Type="http://schemas.openxmlformats.org/officeDocument/2006/relationships/image" Target="../media/image343.png"/><Relationship Id="rId10" Type="http://schemas.openxmlformats.org/officeDocument/2006/relationships/image" Target="../media/image293.png"/><Relationship Id="rId4" Type="http://schemas.openxmlformats.org/officeDocument/2006/relationships/image" Target="../media/image2300.png"/><Relationship Id="rId9" Type="http://schemas.openxmlformats.org/officeDocument/2006/relationships/image" Target="../media/image2800.png"/><Relationship Id="rId14" Type="http://schemas.openxmlformats.org/officeDocument/2006/relationships/image" Target="../media/image333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2.png"/><Relationship Id="rId3" Type="http://schemas.openxmlformats.org/officeDocument/2006/relationships/image" Target="../media/image1.emf"/><Relationship Id="rId7" Type="http://schemas.openxmlformats.org/officeDocument/2006/relationships/image" Target="../media/image3701.png"/><Relationship Id="rId2" Type="http://schemas.openxmlformats.org/officeDocument/2006/relationships/image" Target="../media/image37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600.png"/><Relationship Id="rId5" Type="http://schemas.openxmlformats.org/officeDocument/2006/relationships/image" Target="../media/image3500.png"/><Relationship Id="rId9" Type="http://schemas.openxmlformats.org/officeDocument/2006/relationships/image" Target="../media/image3400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501.png"/><Relationship Id="rId3" Type="http://schemas.openxmlformats.org/officeDocument/2006/relationships/image" Target="../media/image40.png"/><Relationship Id="rId7" Type="http://schemas.openxmlformats.org/officeDocument/2006/relationships/image" Target="../media/image4401.png"/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310.png"/><Relationship Id="rId11" Type="http://schemas.openxmlformats.org/officeDocument/2006/relationships/image" Target="../media/image4801.png"/><Relationship Id="rId5" Type="http://schemas.openxmlformats.org/officeDocument/2006/relationships/image" Target="../media/image4210.png"/><Relationship Id="rId10" Type="http://schemas.openxmlformats.org/officeDocument/2006/relationships/image" Target="../media/image18.png"/><Relationship Id="rId4" Type="http://schemas.openxmlformats.org/officeDocument/2006/relationships/image" Target="../media/image411.png"/><Relationship Id="rId9" Type="http://schemas.openxmlformats.org/officeDocument/2006/relationships/image" Target="../media/image460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400.png"/><Relationship Id="rId3" Type="http://schemas.openxmlformats.org/officeDocument/2006/relationships/image" Target="../media/image490.png"/><Relationship Id="rId7" Type="http://schemas.openxmlformats.org/officeDocument/2006/relationships/image" Target="../media/image53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200.png"/><Relationship Id="rId5" Type="http://schemas.openxmlformats.org/officeDocument/2006/relationships/image" Target="../media/image5101.png"/><Relationship Id="rId10" Type="http://schemas.openxmlformats.org/officeDocument/2006/relationships/image" Target="../media/image561.png"/><Relationship Id="rId4" Type="http://schemas.openxmlformats.org/officeDocument/2006/relationships/image" Target="../media/image5010.png"/><Relationship Id="rId9" Type="http://schemas.openxmlformats.org/officeDocument/2006/relationships/image" Target="../media/image550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70.png"/><Relationship Id="rId2" Type="http://schemas.openxmlformats.org/officeDocument/2006/relationships/image" Target="../media/image56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00.png"/><Relationship Id="rId5" Type="http://schemas.openxmlformats.org/officeDocument/2006/relationships/image" Target="../media/image5900.png"/><Relationship Id="rId4" Type="http://schemas.openxmlformats.org/officeDocument/2006/relationships/image" Target="../media/image580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653143" y="551543"/>
            <a:ext cx="13413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UY" b="1" dirty="0">
                <a:solidFill>
                  <a:srgbClr val="FF0000"/>
                </a:solidFill>
              </a:rPr>
              <a:t>DISPERSIÓN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uadroTexto 4"/>
              <p:cNvSpPr txBox="1"/>
              <p:nvPr/>
            </p:nvSpPr>
            <p:spPr>
              <a:xfrm>
                <a:off x="406400" y="1175657"/>
                <a:ext cx="1091035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UY" dirty="0"/>
                  <a:t>Se llama relación de dispersión a la relación entre </a:t>
                </a:r>
                <a14:m>
                  <m:oMath xmlns:m="http://schemas.openxmlformats.org/officeDocument/2006/math">
                    <m:r>
                      <a:rPr lang="es-UY" b="0" i="1" smtClean="0">
                        <a:latin typeface="Cambria Math" panose="02040503050406030204" pitchFamily="18" charset="0"/>
                      </a:rPr>
                      <m:t>𝜔</m:t>
                    </m:r>
                  </m:oMath>
                </a14:m>
                <a:r>
                  <a:rPr lang="es-UY" dirty="0"/>
                  <a:t> y </a:t>
                </a:r>
                <a14:m>
                  <m:oMath xmlns:m="http://schemas.openxmlformats.org/officeDocument/2006/math">
                    <m:r>
                      <a:rPr lang="es-UY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s-UY" dirty="0"/>
                  <a:t> en una onda. Para una onda plana esta relación es </a:t>
                </a:r>
                <a14:m>
                  <m:oMath xmlns:m="http://schemas.openxmlformats.org/officeDocument/2006/math">
                    <m:r>
                      <a:rPr lang="es-UY" b="0" i="1" smtClean="0">
                        <a:latin typeface="Cambria Math" panose="02040503050406030204" pitchFamily="18" charset="0"/>
                      </a:rPr>
                      <m:t>𝜔</m:t>
                    </m:r>
                    <m:r>
                      <a:rPr lang="es-UY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s-UY" b="0" i="1" smtClean="0">
                        <a:latin typeface="Cambria Math" panose="02040503050406030204" pitchFamily="18" charset="0"/>
                      </a:rPr>
                      <m:t>𝑐𝑘</m:t>
                    </m:r>
                  </m:oMath>
                </a14:m>
                <a:endParaRPr lang="es-UY" dirty="0"/>
              </a:p>
            </p:txBody>
          </p:sp>
        </mc:Choice>
        <mc:Fallback xmlns="">
          <p:sp>
            <p:nvSpPr>
              <p:cNvPr id="5" name="CuadroTexto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400" y="1175657"/>
                <a:ext cx="10910359" cy="369332"/>
              </a:xfrm>
              <a:prstGeom prst="rect">
                <a:avLst/>
              </a:prstGeom>
              <a:blipFill rotWithShape="0">
                <a:blip r:embed="rId2"/>
                <a:stretch>
                  <a:fillRect l="-503" t="-10000" b="-26667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CuadroTexto 1"/>
              <p:cNvSpPr txBox="1"/>
              <p:nvPr/>
            </p:nvSpPr>
            <p:spPr>
              <a:xfrm>
                <a:off x="406400" y="1799771"/>
                <a:ext cx="989437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UY" dirty="0"/>
                  <a:t>En este caso se dice que la onda es no dispersiva. Por otro lado, si </a:t>
                </a:r>
                <a14:m>
                  <m:oMath xmlns:m="http://schemas.openxmlformats.org/officeDocument/2006/math">
                    <m:r>
                      <a:rPr lang="es-UY" b="0" i="1" smtClean="0">
                        <a:latin typeface="Cambria Math" panose="02040503050406030204" pitchFamily="18" charset="0"/>
                      </a:rPr>
                      <m:t>𝜔</m:t>
                    </m:r>
                    <m:r>
                      <a:rPr lang="es-UY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s-UY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s-UY" b="0" i="1" smtClean="0">
                        <a:latin typeface="Cambria Math" panose="02040503050406030204" pitchFamily="18" charset="0"/>
                      </a:rPr>
                      <m:t>)≠</m:t>
                    </m:r>
                    <m:r>
                      <a:rPr lang="es-UY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𝑐𝑘</m:t>
                    </m:r>
                  </m:oMath>
                </a14:m>
                <a:r>
                  <a:rPr lang="es-UY" dirty="0"/>
                  <a:t>, la onda se dice dispersiva</a:t>
                </a:r>
              </a:p>
            </p:txBody>
          </p:sp>
        </mc:Choice>
        <mc:Fallback xmlns="">
          <p:sp>
            <p:nvSpPr>
              <p:cNvPr id="2" name="CuadroTexto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400" y="1799771"/>
                <a:ext cx="9894375" cy="369332"/>
              </a:xfrm>
              <a:prstGeom prst="rect">
                <a:avLst/>
              </a:prstGeom>
              <a:blipFill rotWithShape="0">
                <a:blip r:embed="rId3"/>
                <a:stretch>
                  <a:fillRect l="-555" t="-8197" b="-24590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uadroTexto 2"/>
              <p:cNvSpPr txBox="1"/>
              <p:nvPr/>
            </p:nvSpPr>
            <p:spPr>
              <a:xfrm>
                <a:off x="406400" y="2728686"/>
                <a:ext cx="433984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UY" dirty="0"/>
                  <a:t>En el caso de ondas no dispersivas: </a:t>
                </a:r>
                <a14:m>
                  <m:oMath xmlns:m="http://schemas.openxmlformats.org/officeDocument/2006/math">
                    <m:r>
                      <a:rPr lang="es-UY" b="0" i="1" smtClean="0">
                        <a:latin typeface="Cambria Math" panose="02040503050406030204" pitchFamily="18" charset="0"/>
                      </a:rPr>
                      <m:t>𝑐</m:t>
                    </m:r>
                    <m:r>
                      <a:rPr lang="es-UY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s-UY" b="0" i="1" smtClean="0">
                        <a:latin typeface="Cambria Math" panose="02040503050406030204" pitchFamily="18" charset="0"/>
                      </a:rPr>
                      <m:t>𝜔</m:t>
                    </m:r>
                    <m:r>
                      <a:rPr lang="es-UY" b="0" i="1" smtClean="0">
                        <a:latin typeface="Cambria Math" panose="02040503050406030204" pitchFamily="18" charset="0"/>
                      </a:rPr>
                      <m:t>/</m:t>
                    </m:r>
                    <m:r>
                      <a:rPr lang="es-UY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endParaRPr lang="es-UY" dirty="0"/>
              </a:p>
            </p:txBody>
          </p:sp>
        </mc:Choice>
        <mc:Fallback xmlns="">
          <p:sp>
            <p:nvSpPr>
              <p:cNvPr id="3" name="CuadroTexto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400" y="2728686"/>
                <a:ext cx="4339842" cy="369332"/>
              </a:xfrm>
              <a:prstGeom prst="rect">
                <a:avLst/>
              </a:prstGeom>
              <a:blipFill rotWithShape="0">
                <a:blip r:embed="rId4"/>
                <a:stretch>
                  <a:fillRect l="-1264" t="-10000" b="-26667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CuadroTexto 5"/>
          <p:cNvSpPr txBox="1"/>
          <p:nvPr/>
        </p:nvSpPr>
        <p:spPr>
          <a:xfrm>
            <a:off x="406400" y="3614059"/>
            <a:ext cx="62885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UY" dirty="0"/>
              <a:t>En el caso de ondas dispersivas, ¿Cuál es la velocidad de la onda?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406400" y="4358308"/>
            <a:ext cx="80674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UY" dirty="0"/>
              <a:t>Antes de responder esta pregunta, debemos ver en qué casos se produce dispersión</a:t>
            </a:r>
          </a:p>
        </p:txBody>
      </p:sp>
    </p:spTree>
    <p:extLst>
      <p:ext uri="{BB962C8B-B14F-4D97-AF65-F5344CB8AC3E}">
        <p14:creationId xmlns:p14="http://schemas.microsoft.com/office/powerpoint/2010/main" val="3626710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" grpId="0"/>
      <p:bldP spid="3" grpId="0"/>
      <p:bldP spid="6" grpId="0"/>
      <p:bldP spid="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CuadroTexto 3"/>
              <p:cNvSpPr txBox="1"/>
              <p:nvPr/>
            </p:nvSpPr>
            <p:spPr>
              <a:xfrm>
                <a:off x="285456" y="1204811"/>
                <a:ext cx="6657207" cy="71468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𝜙</m:t>
                      </m:r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′=2</m:t>
                      </m:r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𝐴</m:t>
                      </m:r>
                      <m:func>
                        <m:func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s-UY" b="0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d>
                                <m:d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s-UY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m:rPr>
                                          <m:sty m:val="p"/>
                                        </m:rPr>
                                        <a:rPr lang="es-UY" b="0" i="0" smtClean="0">
                                          <a:latin typeface="Cambria Math" panose="02040503050406030204" pitchFamily="18" charset="0"/>
                                        </a:rPr>
                                        <m:t>Δ</m:t>
                                      </m:r>
                                      <m:r>
                                        <a:rPr lang="es-UY" b="0" i="1" smtClean="0">
                                          <a:latin typeface="Cambria Math" panose="02040503050406030204" pitchFamily="18" charset="0"/>
                                        </a:rPr>
                                        <m:t>𝜔</m:t>
                                      </m:r>
                                    </m:num>
                                    <m:den>
                                      <m:r>
                                        <a:rPr lang="es-UY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den>
                                  </m:f>
                                </m:e>
                              </m:d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d>
                                <m:d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s-UY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m:rPr>
                                          <m:sty m:val="p"/>
                                        </m:rPr>
                                        <a:rPr lang="es-UY" b="0" i="0" smtClean="0">
                                          <a:latin typeface="Cambria Math" panose="02040503050406030204" pitchFamily="18" charset="0"/>
                                        </a:rPr>
                                        <m:t>Δ</m:t>
                                      </m:r>
                                      <m:r>
                                        <a:rPr lang="es-UY" b="0" i="1" smtClean="0">
                                          <a:latin typeface="Cambria Math" panose="02040503050406030204" pitchFamily="18" charset="0"/>
                                        </a:rPr>
                                        <m:t>𝑘</m:t>
                                      </m:r>
                                    </m:num>
                                    <m:den>
                                      <m:r>
                                        <a:rPr lang="es-UY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den>
                                  </m:f>
                                </m:e>
                              </m:d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</m:func>
                      <m:func>
                        <m:funcPr>
                          <m:ctrlPr>
                            <a:rPr lang="es-UY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s-UY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s-UY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d>
                                <m:dPr>
                                  <m:ctrlPr>
                                    <a:rPr lang="es-UY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s-UY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sSub>
                                        <m:sSubPr>
                                          <m:ctrlPr>
                                            <a:rPr lang="es-UY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s-UY" i="1">
                                              <a:latin typeface="Cambria Math" panose="02040503050406030204" pitchFamily="18" charset="0"/>
                                            </a:rPr>
                                            <m:t>𝜔</m:t>
                                          </m:r>
                                        </m:e>
                                        <m:sub>
                                          <m:r>
                                            <a:rPr lang="es-UY" i="1"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sub>
                                      </m:sSub>
                                      <m:r>
                                        <a:rPr lang="es-UY" b="0" i="1" smtClean="0">
                                          <a:latin typeface="Cambria Math" panose="02040503050406030204" pitchFamily="18" charset="0"/>
                                        </a:rPr>
                                        <m:t>+</m:t>
                                      </m:r>
                                      <m:sSub>
                                        <m:sSubPr>
                                          <m:ctrlPr>
                                            <a:rPr lang="es-UY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s-UY" i="1">
                                              <a:latin typeface="Cambria Math" panose="02040503050406030204" pitchFamily="18" charset="0"/>
                                            </a:rPr>
                                            <m:t>𝜔</m:t>
                                          </m:r>
                                        </m:e>
                                        <m:sub>
                                          <m:r>
                                            <a:rPr lang="es-UY" i="1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b>
                                      </m:sSub>
                                    </m:num>
                                    <m:den>
                                      <m:r>
                                        <a:rPr lang="es-UY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den>
                                  </m:f>
                                </m:e>
                              </m:d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s-UY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d>
                                <m:dPr>
                                  <m:ctrlPr>
                                    <a:rPr lang="es-UY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s-UY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sSub>
                                        <m:sSubPr>
                                          <m:ctrlPr>
                                            <a:rPr lang="es-UY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s-UY" i="1">
                                              <a:latin typeface="Cambria Math" panose="02040503050406030204" pitchFamily="18" charset="0"/>
                                            </a:rPr>
                                            <m:t>𝑘</m:t>
                                          </m:r>
                                        </m:e>
                                        <m:sub>
                                          <m:r>
                                            <a:rPr lang="es-UY" i="1"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sub>
                                      </m:sSub>
                                      <m:r>
                                        <a:rPr lang="es-UY" b="0" i="1" smtClean="0">
                                          <a:latin typeface="Cambria Math" panose="02040503050406030204" pitchFamily="18" charset="0"/>
                                        </a:rPr>
                                        <m:t>+</m:t>
                                      </m:r>
                                      <m:sSub>
                                        <m:sSubPr>
                                          <m:ctrlPr>
                                            <a:rPr lang="es-UY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s-UY" i="1">
                                              <a:latin typeface="Cambria Math" panose="02040503050406030204" pitchFamily="18" charset="0"/>
                                            </a:rPr>
                                            <m:t>𝑘</m:t>
                                          </m:r>
                                        </m:e>
                                        <m:sub>
                                          <m:r>
                                            <a:rPr lang="es-UY" i="1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b>
                                      </m:sSub>
                                    </m:num>
                                    <m:den>
                                      <m:r>
                                        <a:rPr lang="es-UY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den>
                                  </m:f>
                                </m:e>
                              </m:d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</m:func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4" name="CuadroTexto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5456" y="1204811"/>
                <a:ext cx="6657207" cy="714683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CuadroTexto 4"/>
              <p:cNvSpPr txBox="1"/>
              <p:nvPr/>
            </p:nvSpPr>
            <p:spPr>
              <a:xfrm>
                <a:off x="566057" y="435429"/>
                <a:ext cx="166705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𝜔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𝜔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s-UY" b="0" i="0" smtClean="0">
                          <a:latin typeface="Cambria Math" panose="02040503050406030204" pitchFamily="18" charset="0"/>
                        </a:rPr>
                        <m:t>Δ</m:t>
                      </m:r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𝜔</m:t>
                      </m:r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5" name="CuadroTexto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6057" y="435429"/>
                <a:ext cx="1667058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CuadroTexto 5"/>
              <p:cNvSpPr txBox="1"/>
              <p:nvPr/>
            </p:nvSpPr>
            <p:spPr>
              <a:xfrm>
                <a:off x="2503714" y="435429"/>
                <a:ext cx="153695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s-UY" b="0" i="0" smtClean="0">
                          <a:latin typeface="Cambria Math" panose="02040503050406030204" pitchFamily="18" charset="0"/>
                        </a:rPr>
                        <m:t>Δ</m:t>
                      </m:r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𝑘</m:t>
                      </m:r>
                    </m:oMath>
                  </m:oMathPara>
                </a14:m>
                <a:endParaRPr lang="es-UY" i="1" dirty="0"/>
              </a:p>
            </p:txBody>
          </p:sp>
        </mc:Choice>
        <mc:Fallback xmlns="">
          <p:sp>
            <p:nvSpPr>
              <p:cNvPr id="6" name="CuadroTexto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03714" y="435429"/>
                <a:ext cx="1536959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9" name="Grupo 8"/>
          <p:cNvGrpSpPr/>
          <p:nvPr/>
        </p:nvGrpSpPr>
        <p:grpSpPr>
          <a:xfrm>
            <a:off x="0" y="2735035"/>
            <a:ext cx="5614901" cy="4000500"/>
            <a:chOff x="957940" y="2081892"/>
            <a:chExt cx="5614901" cy="4000500"/>
          </a:xfrm>
        </p:grpSpPr>
        <p:pic>
          <p:nvPicPr>
            <p:cNvPr id="2" name="Imagen 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57940" y="2081892"/>
              <a:ext cx="5334000" cy="4000500"/>
            </a:xfrm>
            <a:prstGeom prst="rect">
              <a:avLst/>
            </a:prstGeom>
          </p:spPr>
        </p:pic>
        <p:cxnSp>
          <p:nvCxnSpPr>
            <p:cNvPr id="7" name="Conector recto 6"/>
            <p:cNvCxnSpPr/>
            <p:nvPr/>
          </p:nvCxnSpPr>
          <p:spPr>
            <a:xfrm>
              <a:off x="1640114" y="4009572"/>
              <a:ext cx="4760686" cy="0"/>
            </a:xfrm>
            <a:prstGeom prst="line">
              <a:avLst/>
            </a:prstGeom>
            <a:ln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" name="CuadroTexto 7"/>
                <p:cNvSpPr txBox="1"/>
                <p:nvPr/>
              </p:nvSpPr>
              <p:spPr>
                <a:xfrm>
                  <a:off x="6204856" y="4020458"/>
                  <a:ext cx="367985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oMath>
                    </m:oMathPara>
                  </a14:m>
                  <a:endParaRPr lang="es-UY" dirty="0"/>
                </a:p>
              </p:txBody>
            </p:sp>
          </mc:Choice>
          <mc:Fallback xmlns="">
            <p:sp>
              <p:nvSpPr>
                <p:cNvPr id="8" name="CuadroTexto 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204856" y="4020458"/>
                  <a:ext cx="367985" cy="369332"/>
                </a:xfrm>
                <a:prstGeom prst="rect">
                  <a:avLst/>
                </a:prstGeom>
                <a:blipFill rotWithShape="0"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" name="Grupo 2"/>
          <p:cNvGrpSpPr/>
          <p:nvPr/>
        </p:nvGrpSpPr>
        <p:grpSpPr>
          <a:xfrm>
            <a:off x="1219197" y="1146627"/>
            <a:ext cx="7227545" cy="2075544"/>
            <a:chOff x="1219197" y="1146627"/>
            <a:chExt cx="7227545" cy="2075544"/>
          </a:xfrm>
        </p:grpSpPr>
        <p:sp>
          <p:nvSpPr>
            <p:cNvPr id="10" name="Rectángulo 9"/>
            <p:cNvSpPr/>
            <p:nvPr/>
          </p:nvSpPr>
          <p:spPr>
            <a:xfrm>
              <a:off x="1219197" y="1146627"/>
              <a:ext cx="2304000" cy="828000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UY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" name="CuadroTexto 10"/>
                <p:cNvSpPr txBox="1"/>
                <p:nvPr/>
              </p:nvSpPr>
              <p:spPr>
                <a:xfrm>
                  <a:off x="7384848" y="1219571"/>
                  <a:ext cx="1061894" cy="6127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s-UY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UY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  <m:sub>
                            <m:r>
                              <a:rPr lang="es-UY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𝑔</m:t>
                            </m:r>
                          </m:sub>
                        </m:sSub>
                        <m:r>
                          <a:rPr lang="es-UY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s-UY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sty m:val="p"/>
                              </m:rPr>
                              <a:rPr lang="es-UY" b="0" i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Δ</m:t>
                            </m:r>
                            <m:r>
                              <a:rPr lang="es-UY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𝜔</m:t>
                            </m:r>
                          </m:num>
                          <m:den>
                            <m:r>
                              <m:rPr>
                                <m:sty m:val="p"/>
                              </m:rPr>
                              <a:rPr lang="es-UY" b="0" i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Δ</m:t>
                            </m:r>
                            <m:r>
                              <a:rPr lang="es-UY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𝑘</m:t>
                            </m:r>
                          </m:den>
                        </m:f>
                      </m:oMath>
                    </m:oMathPara>
                  </a14:m>
                  <a:endParaRPr lang="es-UY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11" name="CuadroTexto 1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384848" y="1219571"/>
                  <a:ext cx="1061894" cy="612732"/>
                </a:xfrm>
                <a:prstGeom prst="rect">
                  <a:avLst/>
                </a:prstGeom>
                <a:blipFill rotWithShape="0"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5" name="Conector recto de flecha 14"/>
            <p:cNvCxnSpPr/>
            <p:nvPr/>
          </p:nvCxnSpPr>
          <p:spPr>
            <a:xfrm>
              <a:off x="1576538" y="3222171"/>
              <a:ext cx="460836" cy="0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Grupo 13"/>
          <p:cNvGrpSpPr/>
          <p:nvPr/>
        </p:nvGrpSpPr>
        <p:grpSpPr>
          <a:xfrm>
            <a:off x="1222676" y="1146627"/>
            <a:ext cx="7720868" cy="4891315"/>
            <a:chOff x="1222676" y="1146627"/>
            <a:chExt cx="7720868" cy="4891315"/>
          </a:xfrm>
        </p:grpSpPr>
        <p:sp>
          <p:nvSpPr>
            <p:cNvPr id="12" name="Rectángulo 11"/>
            <p:cNvSpPr/>
            <p:nvPr/>
          </p:nvSpPr>
          <p:spPr>
            <a:xfrm>
              <a:off x="3556004" y="1146627"/>
              <a:ext cx="3229423" cy="828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UY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" name="CuadroTexto 12"/>
                <p:cNvSpPr txBox="1"/>
                <p:nvPr/>
              </p:nvSpPr>
              <p:spPr>
                <a:xfrm>
                  <a:off x="7384848" y="2094219"/>
                  <a:ext cx="1558696" cy="64081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s-UY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  <m:sub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𝑓</m:t>
                            </m:r>
                          </m:sub>
                        </m:sSub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s-UY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s-UY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s-UY" b="0" i="1" smtClean="0">
                                    <a:latin typeface="Cambria Math" panose="02040503050406030204" pitchFamily="18" charset="0"/>
                                  </a:rPr>
                                  <m:t>𝜔</m:t>
                                </m:r>
                              </m:e>
                              <m:sub>
                                <m:r>
                                  <a:rPr lang="es-UY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sSub>
                              <m:sSubPr>
                                <m:ctrlPr>
                                  <a:rPr lang="es-UY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s-UY" b="0" i="1" smtClean="0">
                                    <a:latin typeface="Cambria Math" panose="02040503050406030204" pitchFamily="18" charset="0"/>
                                  </a:rPr>
                                  <m:t>𝜔</m:t>
                                </m:r>
                              </m:e>
                              <m:sub>
                                <m:r>
                                  <a:rPr lang="es-UY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</m:num>
                          <m:den>
                            <m:sSub>
                              <m:sSubPr>
                                <m:ctrlPr>
                                  <a:rPr lang="es-UY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s-UY" b="0" i="1" smtClean="0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e>
                              <m:sub>
                                <m:r>
                                  <a:rPr lang="es-UY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sSub>
                              <m:sSubPr>
                                <m:ctrlPr>
                                  <a:rPr lang="es-UY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s-UY" b="0" i="1" smtClean="0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e>
                              <m:sub>
                                <m:r>
                                  <a:rPr lang="es-UY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</m:den>
                        </m:f>
                      </m:oMath>
                    </m:oMathPara>
                  </a14:m>
                  <a:endParaRPr lang="es-UY" dirty="0"/>
                </a:p>
              </p:txBody>
            </p:sp>
          </mc:Choice>
          <mc:Fallback xmlns="">
            <p:sp>
              <p:nvSpPr>
                <p:cNvPr id="13" name="CuadroTexto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384848" y="2094219"/>
                  <a:ext cx="1558696" cy="640816"/>
                </a:xfrm>
                <a:prstGeom prst="rect">
                  <a:avLst/>
                </a:prstGeom>
                <a:blipFill rotWithShape="0"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7" name="Conector recto de flecha 16"/>
            <p:cNvCxnSpPr/>
            <p:nvPr/>
          </p:nvCxnSpPr>
          <p:spPr>
            <a:xfrm>
              <a:off x="1222676" y="6037942"/>
              <a:ext cx="1017892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CuadroTexto 17"/>
          <p:cNvSpPr txBox="1"/>
          <p:nvPr/>
        </p:nvSpPr>
        <p:spPr>
          <a:xfrm>
            <a:off x="682174" y="2215839"/>
            <a:ext cx="37186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UY" dirty="0"/>
              <a:t>¿A qué velocidad se propaga la onda?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CuadroTexto 18"/>
              <p:cNvSpPr txBox="1"/>
              <p:nvPr/>
            </p:nvSpPr>
            <p:spPr>
              <a:xfrm>
                <a:off x="7384848" y="3381829"/>
                <a:ext cx="3189206" cy="39190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UY" b="0" dirty="0"/>
                  <a:t>En esta figura supongo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UY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𝑔</m:t>
                        </m:r>
                      </m:sub>
                    </m:sSub>
                    <m:r>
                      <a:rPr lang="es-UY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</m:t>
                    </m:r>
                    <m:sSub>
                      <m:sSubPr>
                        <m:ctrlPr>
                          <a:rPr lang="es-UY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UY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s-UY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𝑓</m:t>
                        </m:r>
                      </m:sub>
                    </m:sSub>
                  </m:oMath>
                </a14:m>
                <a:endParaRPr lang="es-UY" dirty="0"/>
              </a:p>
            </p:txBody>
          </p:sp>
        </mc:Choice>
        <mc:Fallback xmlns="">
          <p:sp>
            <p:nvSpPr>
              <p:cNvPr id="19" name="CuadroTexto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84848" y="3381829"/>
                <a:ext cx="3189206" cy="391902"/>
              </a:xfrm>
              <a:prstGeom prst="rect">
                <a:avLst/>
              </a:prstGeom>
              <a:blipFill>
                <a:blip r:embed="rId9"/>
                <a:stretch>
                  <a:fillRect l="-1527" t="-7813" b="-20313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CuadroTexto 19"/>
          <p:cNvSpPr txBox="1"/>
          <p:nvPr/>
        </p:nvSpPr>
        <p:spPr>
          <a:xfrm>
            <a:off x="6574970" y="4211936"/>
            <a:ext cx="5312229" cy="8803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s-UY" dirty="0"/>
              <a:t>¿Qué sucede si la onda se compone de la combinación lineal de  múltiples longitudes de onda?</a:t>
            </a:r>
          </a:p>
        </p:txBody>
      </p:sp>
    </p:spTree>
    <p:extLst>
      <p:ext uri="{BB962C8B-B14F-4D97-AF65-F5344CB8AC3E}">
        <p14:creationId xmlns:p14="http://schemas.microsoft.com/office/powerpoint/2010/main" val="2113022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8" grpId="0"/>
      <p:bldP spid="19" grpId="0"/>
      <p:bldP spid="2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769257" y="667657"/>
            <a:ext cx="23738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UY" b="1" dirty="0">
                <a:solidFill>
                  <a:schemeClr val="accent1"/>
                </a:solidFill>
              </a:rPr>
              <a:t>Origen de la dispersión</a:t>
            </a:r>
          </a:p>
        </p:txBody>
      </p:sp>
      <p:sp>
        <p:nvSpPr>
          <p:cNvPr id="3" name="CuadroTexto 2"/>
          <p:cNvSpPr txBox="1"/>
          <p:nvPr/>
        </p:nvSpPr>
        <p:spPr>
          <a:xfrm>
            <a:off x="1023257" y="2217057"/>
            <a:ext cx="57651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UY" dirty="0"/>
              <a:t>2) Dispersión geométrica (condiciones de borde, difracción)</a:t>
            </a:r>
          </a:p>
        </p:txBody>
      </p:sp>
      <p:sp>
        <p:nvSpPr>
          <p:cNvPr id="4" name="CuadroTexto 3"/>
          <p:cNvSpPr txBox="1"/>
          <p:nvPr/>
        </p:nvSpPr>
        <p:spPr>
          <a:xfrm>
            <a:off x="1023257" y="1647371"/>
            <a:ext cx="34106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UY" dirty="0"/>
              <a:t>1) Ecuación de ondas es dispersiva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1023257" y="2786743"/>
            <a:ext cx="28867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UY" dirty="0"/>
              <a:t>3) Dispersión por atenuación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1023257" y="3356429"/>
            <a:ext cx="27613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UY" dirty="0"/>
              <a:t>4) Dispersión por </a:t>
            </a:r>
            <a:r>
              <a:rPr lang="es-UY" dirty="0" err="1"/>
              <a:t>scattering</a:t>
            </a:r>
            <a:endParaRPr lang="es-UY" dirty="0"/>
          </a:p>
        </p:txBody>
      </p:sp>
      <p:grpSp>
        <p:nvGrpSpPr>
          <p:cNvPr id="7" name="Grupo 6"/>
          <p:cNvGrpSpPr/>
          <p:nvPr/>
        </p:nvGrpSpPr>
        <p:grpSpPr>
          <a:xfrm>
            <a:off x="3925491" y="1690913"/>
            <a:ext cx="2979332" cy="1997530"/>
            <a:chOff x="3925491" y="1690913"/>
            <a:chExt cx="2979332" cy="1997530"/>
          </a:xfrm>
        </p:grpSpPr>
        <p:grpSp>
          <p:nvGrpSpPr>
            <p:cNvPr id="11" name="Grupo 10"/>
            <p:cNvGrpSpPr/>
            <p:nvPr/>
          </p:nvGrpSpPr>
          <p:grpSpPr>
            <a:xfrm>
              <a:off x="4586516" y="1690913"/>
              <a:ext cx="174170" cy="184666"/>
              <a:chOff x="7547429" y="203200"/>
              <a:chExt cx="2119085" cy="2013857"/>
            </a:xfrm>
          </p:grpSpPr>
          <p:cxnSp>
            <p:nvCxnSpPr>
              <p:cNvPr id="8" name="Conector recto 7"/>
              <p:cNvCxnSpPr/>
              <p:nvPr/>
            </p:nvCxnSpPr>
            <p:spPr>
              <a:xfrm>
                <a:off x="7547429" y="1480457"/>
                <a:ext cx="667657" cy="736600"/>
              </a:xfrm>
              <a:prstGeom prst="line">
                <a:avLst/>
              </a:prstGeom>
              <a:ln w="38100">
                <a:solidFill>
                  <a:srgbClr val="92D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Conector recto 9"/>
              <p:cNvCxnSpPr/>
              <p:nvPr/>
            </p:nvCxnSpPr>
            <p:spPr>
              <a:xfrm flipV="1">
                <a:off x="8215086" y="203200"/>
                <a:ext cx="1451428" cy="2013857"/>
              </a:xfrm>
              <a:prstGeom prst="line">
                <a:avLst/>
              </a:prstGeom>
              <a:ln w="38100">
                <a:solidFill>
                  <a:srgbClr val="92D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" name="Grupo 11"/>
            <p:cNvGrpSpPr/>
            <p:nvPr/>
          </p:nvGrpSpPr>
          <p:grpSpPr>
            <a:xfrm>
              <a:off x="6730653" y="2309390"/>
              <a:ext cx="174170" cy="184666"/>
              <a:chOff x="7547429" y="203200"/>
              <a:chExt cx="2119085" cy="2013857"/>
            </a:xfrm>
          </p:grpSpPr>
          <p:cxnSp>
            <p:nvCxnSpPr>
              <p:cNvPr id="13" name="Conector recto 12"/>
              <p:cNvCxnSpPr/>
              <p:nvPr/>
            </p:nvCxnSpPr>
            <p:spPr>
              <a:xfrm>
                <a:off x="7547429" y="1480457"/>
                <a:ext cx="667657" cy="736600"/>
              </a:xfrm>
              <a:prstGeom prst="line">
                <a:avLst/>
              </a:prstGeom>
              <a:ln w="38100">
                <a:solidFill>
                  <a:srgbClr val="92D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Conector recto 13"/>
              <p:cNvCxnSpPr/>
              <p:nvPr/>
            </p:nvCxnSpPr>
            <p:spPr>
              <a:xfrm flipV="1">
                <a:off x="8215086" y="203200"/>
                <a:ext cx="1451428" cy="2013857"/>
              </a:xfrm>
              <a:prstGeom prst="line">
                <a:avLst/>
              </a:prstGeom>
              <a:ln w="38100">
                <a:solidFill>
                  <a:srgbClr val="92D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" name="Grupo 14"/>
            <p:cNvGrpSpPr/>
            <p:nvPr/>
          </p:nvGrpSpPr>
          <p:grpSpPr>
            <a:xfrm>
              <a:off x="3943358" y="2879076"/>
              <a:ext cx="174170" cy="184666"/>
              <a:chOff x="7547429" y="203200"/>
              <a:chExt cx="2119085" cy="2013857"/>
            </a:xfrm>
          </p:grpSpPr>
          <p:cxnSp>
            <p:nvCxnSpPr>
              <p:cNvPr id="16" name="Conector recto 15"/>
              <p:cNvCxnSpPr/>
              <p:nvPr/>
            </p:nvCxnSpPr>
            <p:spPr>
              <a:xfrm>
                <a:off x="7547429" y="1480457"/>
                <a:ext cx="667657" cy="736600"/>
              </a:xfrm>
              <a:prstGeom prst="line">
                <a:avLst/>
              </a:prstGeom>
              <a:ln w="38100">
                <a:solidFill>
                  <a:srgbClr val="92D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Conector recto 16"/>
              <p:cNvCxnSpPr/>
              <p:nvPr/>
            </p:nvCxnSpPr>
            <p:spPr>
              <a:xfrm flipV="1">
                <a:off x="8215086" y="203200"/>
                <a:ext cx="1451428" cy="2013857"/>
              </a:xfrm>
              <a:prstGeom prst="line">
                <a:avLst/>
              </a:prstGeom>
              <a:ln w="38100">
                <a:solidFill>
                  <a:srgbClr val="92D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8" name="Multiplicar 17"/>
            <p:cNvSpPr/>
            <p:nvPr/>
          </p:nvSpPr>
          <p:spPr>
            <a:xfrm>
              <a:off x="3925491" y="3393747"/>
              <a:ext cx="264778" cy="294696"/>
            </a:xfrm>
            <a:prstGeom prst="mathMultiply">
              <a:avLst>
                <a:gd name="adj1" fmla="val 7647"/>
              </a:avLst>
            </a:prstGeom>
            <a:solidFill>
              <a:srgbClr val="FF0000"/>
            </a:solidFill>
            <a:ln w="63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UY"/>
            </a:p>
          </p:txBody>
        </p:sp>
      </p:grpSp>
    </p:spTree>
    <p:extLst>
      <p:ext uri="{BB962C8B-B14F-4D97-AF65-F5344CB8AC3E}">
        <p14:creationId xmlns:p14="http://schemas.microsoft.com/office/powerpoint/2010/main" val="1370264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682172" y="740229"/>
            <a:ext cx="42258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UY" dirty="0"/>
              <a:t>1</a:t>
            </a:r>
            <a:r>
              <a:rPr lang="es-UY" dirty="0">
                <a:solidFill>
                  <a:schemeClr val="accent1"/>
                </a:solidFill>
              </a:rPr>
              <a:t>) Ejemplo: Ondas en la superficie del agua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1175657" y="1320800"/>
            <a:ext cx="22208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UY" dirty="0"/>
              <a:t>a) Ondas de gravedad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882531" y="1962289"/>
            <a:ext cx="28071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UY" dirty="0"/>
              <a:t>Ecuación de movimiento</a:t>
            </a:r>
          </a:p>
          <a:p>
            <a:r>
              <a:rPr lang="es-UY" dirty="0"/>
              <a:t>Para pequeñas oscilaciones: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CuadroTexto 6"/>
              <p:cNvSpPr txBox="1"/>
              <p:nvPr/>
            </p:nvSpPr>
            <p:spPr>
              <a:xfrm>
                <a:off x="3850443" y="1969855"/>
                <a:ext cx="2115131" cy="6387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𝜌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f>
                        <m:f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𝜕</m:t>
                          </m:r>
                          <m:acc>
                            <m:accPr>
                              <m:chr m:val="⃗"/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</m:acc>
                        </m:num>
                        <m:den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den>
                      </m:f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s-UY" b="0" i="0" smtClean="0">
                          <a:latin typeface="Cambria Math" panose="02040503050406030204" pitchFamily="18" charset="0"/>
                        </a:rPr>
                        <m:t>𝛻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𝜑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es-UY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𝛻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</m:t>
                      </m:r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7" name="CuadroTexto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50443" y="1969855"/>
                <a:ext cx="2115131" cy="638765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" name="Imagen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26371" y="645203"/>
            <a:ext cx="5748194" cy="3280501"/>
          </a:xfrm>
          <a:prstGeom prst="rect">
            <a:avLst/>
          </a:prstGeom>
        </p:spPr>
      </p:pic>
      <p:grpSp>
        <p:nvGrpSpPr>
          <p:cNvPr id="2" name="Grupo 1"/>
          <p:cNvGrpSpPr/>
          <p:nvPr/>
        </p:nvGrpSpPr>
        <p:grpSpPr>
          <a:xfrm>
            <a:off x="708360" y="3092016"/>
            <a:ext cx="4388331" cy="376898"/>
            <a:chOff x="708360" y="3092016"/>
            <a:chExt cx="4388331" cy="376898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" name="CuadroTexto 8"/>
                <p:cNvSpPr txBox="1"/>
                <p:nvPr/>
              </p:nvSpPr>
              <p:spPr>
                <a:xfrm>
                  <a:off x="708360" y="3092016"/>
                  <a:ext cx="1188081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s-UY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𝜑</m:t>
                        </m:r>
                        <m:r>
                          <a:rPr lang="es-UY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</m:t>
                        </m:r>
                        <m:sSub>
                          <m:sSubPr>
                            <m:ctrlPr>
                              <a:rPr lang="es-UY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UY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𝜌</m:t>
                            </m:r>
                          </m:e>
                          <m:sub>
                            <m:r>
                              <a:rPr lang="es-UY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r>
                          <a:rPr lang="es-UY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𝑔𝑧</m:t>
                        </m:r>
                      </m:oMath>
                    </m:oMathPara>
                  </a14:m>
                  <a:endParaRPr lang="es-UY" dirty="0"/>
                </a:p>
              </p:txBody>
            </p:sp>
          </mc:Choice>
          <mc:Fallback xmlns="">
            <p:sp>
              <p:nvSpPr>
                <p:cNvPr id="9" name="CuadroTexto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08360" y="3092016"/>
                  <a:ext cx="1188081" cy="369332"/>
                </a:xfrm>
                <a:prstGeom prst="rect">
                  <a:avLst/>
                </a:prstGeom>
                <a:blipFill rotWithShape="0">
                  <a:blip r:embed="rId4"/>
                  <a:stretch>
                    <a:fillRect b="-6557"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0" name="CuadroTexto 9"/>
            <p:cNvSpPr txBox="1"/>
            <p:nvPr/>
          </p:nvSpPr>
          <p:spPr>
            <a:xfrm>
              <a:off x="1884721" y="3099582"/>
              <a:ext cx="321197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UY" dirty="0"/>
                <a:t>Potencial del campo gravitatorio</a:t>
              </a: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CuadroTexto 10"/>
              <p:cNvSpPr txBox="1"/>
              <p:nvPr/>
            </p:nvSpPr>
            <p:spPr>
              <a:xfrm>
                <a:off x="676625" y="3944744"/>
                <a:ext cx="9777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</m:acc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UY" b="0" i="0" smtClean="0">
                          <a:latin typeface="Cambria Math" panose="02040503050406030204" pitchFamily="18" charset="0"/>
                        </a:rPr>
                        <m:t>𝛻</m:t>
                      </m:r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𝜙</m:t>
                      </m:r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11" name="CuadroTexto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6625" y="3944744"/>
                <a:ext cx="977704" cy="369332"/>
              </a:xfrm>
              <a:prstGeom prst="rect">
                <a:avLst/>
              </a:prstGeom>
              <a:blipFill rotWithShape="0">
                <a:blip r:embed="rId5"/>
                <a:stretch>
                  <a:fillRect b="-11475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CuadroTexto 11"/>
              <p:cNvSpPr txBox="1"/>
              <p:nvPr/>
            </p:nvSpPr>
            <p:spPr>
              <a:xfrm>
                <a:off x="1696039" y="3944744"/>
                <a:ext cx="271439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s-UY" b="0" i="1" smtClean="0">
                        <a:latin typeface="Cambria Math" panose="02040503050406030204" pitchFamily="18" charset="0"/>
                      </a:rPr>
                      <m:t>𝜙</m:t>
                    </m:r>
                  </m:oMath>
                </a14:m>
                <a:r>
                  <a:rPr lang="es-UY" dirty="0"/>
                  <a:t> potencial de velocidades</a:t>
                </a:r>
              </a:p>
            </p:txBody>
          </p:sp>
        </mc:Choice>
        <mc:Fallback xmlns="">
          <p:sp>
            <p:nvSpPr>
              <p:cNvPr id="12" name="CuadroTexto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96039" y="3944744"/>
                <a:ext cx="2714397" cy="369332"/>
              </a:xfrm>
              <a:prstGeom prst="rect">
                <a:avLst/>
              </a:prstGeom>
              <a:blipFill rotWithShape="0">
                <a:blip r:embed="rId6"/>
                <a:stretch>
                  <a:fillRect l="-449" t="-8197" r="-1798" b="-24590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CuadroTexto 12"/>
              <p:cNvSpPr txBox="1"/>
              <p:nvPr/>
            </p:nvSpPr>
            <p:spPr>
              <a:xfrm>
                <a:off x="708360" y="4714797"/>
                <a:ext cx="3234283" cy="71468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r>
                        <a:rPr lang="es-UY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𝛻</m:t>
                      </m:r>
                      <m:d>
                        <m:d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𝜌</m:t>
                              </m:r>
                            </m:e>
                            <m:sub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f>
                            <m:f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𝜕𝜙</m:t>
                              </m:r>
                            </m:num>
                            <m:den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𝜕</m:t>
                              </m:r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</m:den>
                          </m:f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𝜌</m:t>
                              </m:r>
                            </m:e>
                            <m:sub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𝑔𝑧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𝑃</m:t>
                          </m:r>
                        </m:e>
                      </m:d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13" name="CuadroTexto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8360" y="4714797"/>
                <a:ext cx="3234283" cy="714683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CuadroTexto 13"/>
              <p:cNvSpPr txBox="1"/>
              <p:nvPr/>
            </p:nvSpPr>
            <p:spPr>
              <a:xfrm>
                <a:off x="4122057" y="4762630"/>
                <a:ext cx="2446311" cy="6190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=−</m:t>
                      </m:r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𝜌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𝑔𝑧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𝜌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f>
                        <m:f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𝜕𝜙</m:t>
                          </m:r>
                        </m:num>
                        <m:den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den>
                      </m:f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14" name="CuadroTexto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22057" y="4762630"/>
                <a:ext cx="2446311" cy="619016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96696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11" grpId="0"/>
      <p:bldP spid="12" grpId="0"/>
      <p:bldP spid="13" grpId="0"/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CuadroTexto 3"/>
              <p:cNvSpPr txBox="1"/>
              <p:nvPr/>
            </p:nvSpPr>
            <p:spPr>
              <a:xfrm>
                <a:off x="827314" y="464456"/>
                <a:ext cx="10972800" cy="8796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s-UY" dirty="0"/>
                  <a:t>Sea </a:t>
                </a:r>
                <a14:m>
                  <m:oMath xmlns:m="http://schemas.openxmlformats.org/officeDocument/2006/math">
                    <m:r>
                      <a:rPr lang="es-UY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𝜉</m:t>
                    </m:r>
                    <m:r>
                      <a:rPr lang="es-UY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es-UY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s-UY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r>
                      <a:rPr lang="es-UY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𝑦</m:t>
                    </m:r>
                    <m:r>
                      <a:rPr lang="es-UY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r>
                      <a:rPr lang="es-UY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𝑡</m:t>
                    </m:r>
                    <m:r>
                      <a:rPr lang="es-UY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s-UY" dirty="0"/>
                  <a:t> el desplazamiento vertical de la superficie del líquido. Sobre la superficie libre, la presión es la presión atmosférica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UY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endParaRPr lang="es-UY" dirty="0"/>
              </a:p>
            </p:txBody>
          </p:sp>
        </mc:Choice>
        <mc:Fallback xmlns="">
          <p:sp>
            <p:nvSpPr>
              <p:cNvPr id="4" name="CuadroTexto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7314" y="464456"/>
                <a:ext cx="10972800" cy="879664"/>
              </a:xfrm>
              <a:prstGeom prst="rect">
                <a:avLst/>
              </a:prstGeom>
              <a:blipFill rotWithShape="0">
                <a:blip r:embed="rId2"/>
                <a:stretch>
                  <a:fillRect l="-500" r="-222" b="-10417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CuadroTexto 4"/>
              <p:cNvSpPr txBox="1"/>
              <p:nvPr/>
            </p:nvSpPr>
            <p:spPr>
              <a:xfrm>
                <a:off x="827314" y="1758173"/>
                <a:ext cx="2899768" cy="78579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=−</m:t>
                      </m:r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𝜌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𝑔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𝜉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𝜌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𝜕𝜙</m:t>
                                  </m:r>
                                </m:num>
                                <m:den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𝜕</m:t>
                                  </m:r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𝑡</m:t>
                                  </m:r>
                                </m:den>
                              </m:f>
                            </m:e>
                          </m:d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𝜉</m:t>
                          </m:r>
                        </m:sub>
                      </m:sSub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5" name="CuadroTexto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7314" y="1758173"/>
                <a:ext cx="2899768" cy="785793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7" name="Grupo 6"/>
          <p:cNvGrpSpPr/>
          <p:nvPr/>
        </p:nvGrpSpPr>
        <p:grpSpPr>
          <a:xfrm>
            <a:off x="4572000" y="1822100"/>
            <a:ext cx="2827634" cy="657937"/>
            <a:chOff x="4572000" y="1822100"/>
            <a:chExt cx="2827634" cy="657937"/>
          </a:xfrm>
        </p:grpSpPr>
        <p:sp>
          <p:nvSpPr>
            <p:cNvPr id="2" name="CuadroTexto 1"/>
            <p:cNvSpPr txBox="1"/>
            <p:nvPr/>
          </p:nvSpPr>
          <p:spPr>
            <a:xfrm>
              <a:off x="4572000" y="1966403"/>
              <a:ext cx="125021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UY" dirty="0"/>
                <a:t>Definimos: 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" name="CuadroTexto 2"/>
                <p:cNvSpPr txBox="1"/>
                <p:nvPr/>
              </p:nvSpPr>
              <p:spPr>
                <a:xfrm>
                  <a:off x="5822214" y="1822100"/>
                  <a:ext cx="1577420" cy="65793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s-UY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𝜙</m:t>
                            </m:r>
                          </m:e>
                          <m:sup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𝜙</m:t>
                        </m:r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f>
                          <m:fPr>
                            <m:ctrlPr>
                              <a:rPr lang="es-UY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s-UY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s-UY" b="0" i="1" smtClean="0">
                                    <a:latin typeface="Cambria Math" panose="02040503050406030204" pitchFamily="18" charset="0"/>
                                  </a:rPr>
                                  <m:t>𝑃</m:t>
                                </m:r>
                              </m:e>
                              <m:sub>
                                <m:r>
                                  <a:rPr lang="es-UY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</m:sSub>
                          </m:num>
                          <m:den>
                            <m:sSub>
                              <m:sSubPr>
                                <m:ctrlPr>
                                  <a:rPr lang="es-UY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s-UY" b="0" i="1" smtClean="0">
                                    <a:latin typeface="Cambria Math" panose="02040503050406030204" pitchFamily="18" charset="0"/>
                                  </a:rPr>
                                  <m:t>𝜌</m:t>
                                </m:r>
                              </m:e>
                              <m:sub>
                                <m:r>
                                  <a:rPr lang="es-UY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</m:sSub>
                          </m:den>
                        </m:f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oMath>
                    </m:oMathPara>
                  </a14:m>
                  <a:endParaRPr lang="es-UY" dirty="0"/>
                </a:p>
              </p:txBody>
            </p:sp>
          </mc:Choice>
          <mc:Fallback xmlns="">
            <p:sp>
              <p:nvSpPr>
                <p:cNvPr id="3" name="CuadroTexto 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822214" y="1822100"/>
                  <a:ext cx="1577420" cy="657937"/>
                </a:xfrm>
                <a:prstGeom prst="rect">
                  <a:avLst/>
                </a:prstGeom>
                <a:blipFill rotWithShape="0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uadroTexto 5"/>
              <p:cNvSpPr txBox="1"/>
              <p:nvPr/>
            </p:nvSpPr>
            <p:spPr>
              <a:xfrm>
                <a:off x="7665476" y="1804211"/>
                <a:ext cx="1968744" cy="67582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f>
                        <m:f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sSup>
                            <m:sSup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𝜙</m:t>
                              </m:r>
                            </m:e>
                            <m:sup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</m:num>
                        <m:den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den>
                      </m:f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𝜌</m:t>
                              </m:r>
                            </m:e>
                            <m:sub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𝜕𝜙</m:t>
                          </m:r>
                        </m:num>
                        <m:den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den>
                      </m:f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6" name="CuadroTexto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65476" y="1804211"/>
                <a:ext cx="1968744" cy="675826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CuadroTexto 7"/>
              <p:cNvSpPr txBox="1"/>
              <p:nvPr/>
            </p:nvSpPr>
            <p:spPr>
              <a:xfrm>
                <a:off x="9760608" y="1957458"/>
                <a:ext cx="121206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b="0" i="0" smtClean="0">
                          <a:latin typeface="Cambria Math" panose="02040503050406030204" pitchFamily="18" charset="0"/>
                        </a:rPr>
                        <m:t>𝛻</m:t>
                      </m:r>
                      <m:sSup>
                        <m:sSup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𝜙</m:t>
                          </m:r>
                        </m:e>
                        <m:sup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UY" b="0" i="0" smtClean="0">
                          <a:latin typeface="Cambria Math" panose="02040503050406030204" pitchFamily="18" charset="0"/>
                        </a:rPr>
                        <m:t>𝛻</m:t>
                      </m:r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𝜙</m:t>
                      </m:r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8" name="CuadroTexto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60608" y="1957458"/>
                <a:ext cx="1212063" cy="369332"/>
              </a:xfrm>
              <a:prstGeom prst="rect">
                <a:avLst/>
              </a:prstGeom>
              <a:blipFill rotWithShape="0">
                <a:blip r:embed="rId6"/>
                <a:stretch>
                  <a:fillRect b="-11475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CuadroTexto 8"/>
              <p:cNvSpPr txBox="1"/>
              <p:nvPr/>
            </p:nvSpPr>
            <p:spPr>
              <a:xfrm>
                <a:off x="827314" y="2565122"/>
                <a:ext cx="2035942" cy="78579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𝜉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𝑔</m:t>
                          </m:r>
                        </m:den>
                      </m:f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𝜕𝜙</m:t>
                                  </m:r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′</m:t>
                                  </m:r>
                                </m:num>
                                <m:den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𝜕</m:t>
                                  </m:r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𝑡</m:t>
                                  </m:r>
                                </m:den>
                              </m:f>
                            </m:e>
                          </m:d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𝜉</m:t>
                          </m:r>
                        </m:sub>
                      </m:sSub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9" name="CuadroTexto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7314" y="2565122"/>
                <a:ext cx="2035942" cy="785793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CuadroTexto 10"/>
          <p:cNvSpPr txBox="1"/>
          <p:nvPr/>
        </p:nvSpPr>
        <p:spPr>
          <a:xfrm>
            <a:off x="1233714" y="3860800"/>
            <a:ext cx="14731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UY" dirty="0"/>
              <a:t>Por otro lado: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CuadroTexto 11"/>
              <p:cNvSpPr txBox="1"/>
              <p:nvPr/>
            </p:nvSpPr>
            <p:spPr>
              <a:xfrm>
                <a:off x="2960914" y="3665153"/>
                <a:ext cx="1119665" cy="63376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sub>
                      </m:sSub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𝜕𝜙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num>
                        <m:den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den>
                      </m:f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12" name="CuadroTexto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60914" y="3665153"/>
                <a:ext cx="1119665" cy="633763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CuadroTexto 12"/>
              <p:cNvSpPr txBox="1"/>
              <p:nvPr/>
            </p:nvSpPr>
            <p:spPr>
              <a:xfrm>
                <a:off x="2960914" y="4371255"/>
                <a:ext cx="1019446" cy="6190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sub>
                      </m:sSub>
                      <m:r>
                        <a:rPr lang="es-UY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≅</m:t>
                      </m:r>
                      <m:f>
                        <m:f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𝜉</m:t>
                          </m:r>
                        </m:num>
                        <m:den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den>
                      </m:f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13" name="CuadroTexto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60914" y="4371255"/>
                <a:ext cx="1019446" cy="619016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0" name="Grupo 9"/>
          <p:cNvGrpSpPr/>
          <p:nvPr/>
        </p:nvGrpSpPr>
        <p:grpSpPr>
          <a:xfrm>
            <a:off x="4026206" y="3934700"/>
            <a:ext cx="1612365" cy="873110"/>
            <a:chOff x="4026206" y="3934700"/>
            <a:chExt cx="1612365" cy="873110"/>
          </a:xfrm>
        </p:grpSpPr>
        <p:sp>
          <p:nvSpPr>
            <p:cNvPr id="14" name="Cerrar llave 13"/>
            <p:cNvSpPr/>
            <p:nvPr/>
          </p:nvSpPr>
          <p:spPr>
            <a:xfrm>
              <a:off x="4026206" y="3934700"/>
              <a:ext cx="124880" cy="873110"/>
            </a:xfrm>
            <a:prstGeom prst="righ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UY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" name="CuadroTexto 14"/>
                <p:cNvSpPr txBox="1"/>
                <p:nvPr/>
              </p:nvSpPr>
              <p:spPr>
                <a:xfrm>
                  <a:off x="4507107" y="4061747"/>
                  <a:ext cx="1131464" cy="633763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s-UY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𝜕</m:t>
                            </m:r>
                            <m:r>
                              <a:rPr lang="es-UY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𝜉</m:t>
                            </m:r>
                          </m:num>
                          <m:den>
                            <m:r>
                              <a:rPr lang="es-UY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𝜕</m:t>
                            </m:r>
                            <m:r>
                              <a:rPr lang="es-UY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𝑡</m:t>
                            </m:r>
                          </m:den>
                        </m:f>
                        <m:r>
                          <a:rPr lang="es-UY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s-UY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s-UY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𝜕𝜙</m:t>
                            </m:r>
                            <m:r>
                              <a:rPr lang="es-UY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′</m:t>
                            </m:r>
                          </m:num>
                          <m:den>
                            <m:r>
                              <a:rPr lang="es-UY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𝜕</m:t>
                            </m:r>
                            <m:r>
                              <a:rPr lang="es-UY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𝑧</m:t>
                            </m:r>
                          </m:den>
                        </m:f>
                      </m:oMath>
                    </m:oMathPara>
                  </a14:m>
                  <a:endParaRPr lang="es-UY" dirty="0"/>
                </a:p>
              </p:txBody>
            </p:sp>
          </mc:Choice>
          <mc:Fallback xmlns="">
            <p:sp>
              <p:nvSpPr>
                <p:cNvPr id="15" name="CuadroTexto 1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507107" y="4061747"/>
                  <a:ext cx="1131464" cy="633763"/>
                </a:xfrm>
                <a:prstGeom prst="rect">
                  <a:avLst/>
                </a:prstGeom>
                <a:blipFill rotWithShape="0">
                  <a:blip r:embed="rId1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CuadroTexto 15"/>
              <p:cNvSpPr txBox="1"/>
              <p:nvPr/>
            </p:nvSpPr>
            <p:spPr>
              <a:xfrm>
                <a:off x="4507107" y="4948278"/>
                <a:ext cx="2016129" cy="79194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𝜉</m:t>
                          </m:r>
                        </m:num>
                        <m:den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den>
                      </m:f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𝑔</m:t>
                          </m:r>
                        </m:den>
                      </m:f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es-UY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s-UY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𝜕</m:t>
                                      </m:r>
                                    </m:e>
                                    <m:sup>
                                      <m:r>
                                        <a:rPr lang="es-UY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sSup>
                                    <m:sSupPr>
                                      <m:ctrlPr>
                                        <a:rPr lang="es-UY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s-UY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𝜙</m:t>
                                      </m:r>
                                    </m:e>
                                    <m:sup>
                                      <m:r>
                                        <a:rPr lang="es-UY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′</m:t>
                                      </m:r>
                                    </m:sup>
                                  </m:sSup>
                                </m:num>
                                <m:den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𝜕</m:t>
                                  </m:r>
                                  <m:sSup>
                                    <m:sSupPr>
                                      <m:ctrlPr>
                                        <a:rPr lang="es-UY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s-UY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𝑡</m:t>
                                      </m:r>
                                    </m:e>
                                    <m:sup>
                                      <m:r>
                                        <a:rPr lang="es-UY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den>
                              </m:f>
                            </m:e>
                          </m:d>
                        </m:e>
                        <m:sub>
                          <m:r>
                            <m:rPr>
                              <m:sty m:val="p"/>
                            </m:rPr>
                            <a:rPr lang="el-G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ξ</m:t>
                          </m:r>
                        </m:sub>
                      </m:sSub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16" name="CuadroTexto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07107" y="4948278"/>
                <a:ext cx="2016129" cy="791948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3" name="Grupo 22"/>
          <p:cNvGrpSpPr/>
          <p:nvPr/>
        </p:nvGrpSpPr>
        <p:grpSpPr>
          <a:xfrm>
            <a:off x="6560124" y="4230132"/>
            <a:ext cx="2858592" cy="1198211"/>
            <a:chOff x="6560124" y="4230132"/>
            <a:chExt cx="2858592" cy="1198211"/>
          </a:xfrm>
        </p:grpSpPr>
        <p:sp>
          <p:nvSpPr>
            <p:cNvPr id="17" name="Cerrar llave 16"/>
            <p:cNvSpPr/>
            <p:nvPr/>
          </p:nvSpPr>
          <p:spPr>
            <a:xfrm>
              <a:off x="6560124" y="4230132"/>
              <a:ext cx="101600" cy="1198211"/>
            </a:xfrm>
            <a:prstGeom prst="righ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UY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8" name="CuadroTexto 17"/>
                <p:cNvSpPr txBox="1"/>
                <p:nvPr/>
              </p:nvSpPr>
              <p:spPr>
                <a:xfrm>
                  <a:off x="6891229" y="4433519"/>
                  <a:ext cx="2527487" cy="79143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s-UY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d>
                              <m:dPr>
                                <m:begChr m:val="["/>
                                <m:endChr m:val="]"/>
                                <m:ctrlPr>
                                  <a:rPr lang="es-UY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f>
                                  <m:fPr>
                                    <m:ctrlPr>
                                      <a:rPr lang="es-UY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s-UY" b="0" i="1" smtClean="0">
                                        <a:latin typeface="Cambria Math" panose="02040503050406030204" pitchFamily="18" charset="0"/>
                                      </a:rPr>
                                      <m:t>𝜕</m:t>
                                    </m:r>
                                    <m:sSup>
                                      <m:sSupPr>
                                        <m:ctrlPr>
                                          <a:rPr lang="es-UY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s-UY" b="0" i="1" smtClean="0">
                                            <a:latin typeface="Cambria Math" panose="02040503050406030204" pitchFamily="18" charset="0"/>
                                          </a:rPr>
                                          <m:t>𝜙</m:t>
                                        </m:r>
                                      </m:e>
                                      <m:sup>
                                        <m:r>
                                          <a:rPr lang="es-UY" b="0" i="1" smtClean="0">
                                            <a:latin typeface="Cambria Math" panose="02040503050406030204" pitchFamily="18" charset="0"/>
                                          </a:rPr>
                                          <m:t>′</m:t>
                                        </m:r>
                                      </m:sup>
                                    </m:sSup>
                                  </m:num>
                                  <m:den>
                                    <m:r>
                                      <a:rPr lang="es-UY" b="0" i="1" smtClean="0">
                                        <a:latin typeface="Cambria Math" panose="02040503050406030204" pitchFamily="18" charset="0"/>
                                      </a:rPr>
                                      <m:t>𝜕</m:t>
                                    </m:r>
                                    <m:r>
                                      <a:rPr lang="es-UY" b="0" i="1" smtClean="0">
                                        <a:latin typeface="Cambria Math" panose="02040503050406030204" pitchFamily="18" charset="0"/>
                                      </a:rPr>
                                      <m:t>𝑧</m:t>
                                    </m:r>
                                  </m:den>
                                </m:f>
                                <m:r>
                                  <a:rPr lang="es-UY" b="0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f>
                                  <m:fPr>
                                    <m:ctrlPr>
                                      <a:rPr lang="es-UY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s-UY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s-UY" b="0" i="1" smtClean="0">
                                        <a:latin typeface="Cambria Math" panose="02040503050406030204" pitchFamily="18" charset="0"/>
                                      </a:rPr>
                                      <m:t>𝑔</m:t>
                                    </m:r>
                                  </m:den>
                                </m:f>
                                <m:d>
                                  <m:dPr>
                                    <m:ctrlPr>
                                      <a:rPr lang="es-UY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f>
                                      <m:fPr>
                                        <m:ctrlPr>
                                          <a:rPr lang="es-UY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sSup>
                                          <m:sSupPr>
                                            <m:ctrlPr>
                                              <a:rPr lang="es-UY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s-UY" i="1">
                                                <a:latin typeface="Cambria Math" panose="02040503050406030204" pitchFamily="18" charset="0"/>
                                              </a:rPr>
                                              <m:t>𝜕</m:t>
                                            </m:r>
                                          </m:e>
                                          <m:sup>
                                            <m:r>
                                              <a:rPr lang="es-UY" i="1">
                                                <a:latin typeface="Cambria Math" panose="02040503050406030204" pitchFamily="18" charset="0"/>
                                              </a:rPr>
                                              <m:t>2</m:t>
                                            </m:r>
                                          </m:sup>
                                        </m:sSup>
                                        <m:sSup>
                                          <m:sSupPr>
                                            <m:ctrlPr>
                                              <a:rPr lang="es-UY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s-UY" i="1">
                                                <a:latin typeface="Cambria Math" panose="02040503050406030204" pitchFamily="18" charset="0"/>
                                              </a:rPr>
                                              <m:t>𝜙</m:t>
                                            </m:r>
                                          </m:e>
                                          <m:sup>
                                            <m:r>
                                              <a:rPr lang="es-UY" i="1">
                                                <a:latin typeface="Cambria Math" panose="02040503050406030204" pitchFamily="18" charset="0"/>
                                              </a:rPr>
                                              <m:t>′</m:t>
                                            </m:r>
                                          </m:sup>
                                        </m:sSup>
                                      </m:num>
                                      <m:den>
                                        <m:r>
                                          <a:rPr lang="es-UY" i="1">
                                            <a:latin typeface="Cambria Math" panose="02040503050406030204" pitchFamily="18" charset="0"/>
                                          </a:rPr>
                                          <m:t>𝜕</m:t>
                                        </m:r>
                                        <m:sSup>
                                          <m:sSupPr>
                                            <m:ctrlPr>
                                              <a:rPr lang="es-UY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s-UY" i="1">
                                                <a:latin typeface="Cambria Math" panose="02040503050406030204" pitchFamily="18" charset="0"/>
                                              </a:rPr>
                                              <m:t>𝑡</m:t>
                                            </m:r>
                                          </m:e>
                                          <m:sup>
                                            <m:r>
                                              <a:rPr lang="es-UY" i="1">
                                                <a:latin typeface="Cambria Math" panose="02040503050406030204" pitchFamily="18" charset="0"/>
                                              </a:rPr>
                                              <m:t>2</m:t>
                                            </m:r>
                                          </m:sup>
                                        </m:sSup>
                                      </m:den>
                                    </m:f>
                                  </m:e>
                                </m:d>
                              </m:e>
                            </m:d>
                          </m:e>
                          <m:sub>
                            <m:r>
                              <a:rPr lang="es-UY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𝜉</m:t>
                            </m:r>
                          </m:sub>
                        </m:sSub>
                        <m:r>
                          <a:rPr lang="es-UY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=0</m:t>
                        </m:r>
                      </m:oMath>
                    </m:oMathPara>
                  </a14:m>
                  <a:endParaRPr lang="es-UY" dirty="0"/>
                </a:p>
              </p:txBody>
            </p:sp>
          </mc:Choice>
          <mc:Fallback xmlns="">
            <p:sp>
              <p:nvSpPr>
                <p:cNvPr id="18" name="CuadroTexto 1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891229" y="4433519"/>
                  <a:ext cx="2527487" cy="791435"/>
                </a:xfrm>
                <a:prstGeom prst="rect">
                  <a:avLst/>
                </a:prstGeom>
                <a:blipFill rotWithShape="0">
                  <a:blip r:embed="rId1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CuadroTexto 18"/>
              <p:cNvSpPr txBox="1"/>
              <p:nvPr/>
            </p:nvSpPr>
            <p:spPr>
              <a:xfrm>
                <a:off x="235232" y="6068542"/>
                <a:ext cx="659610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UY" dirty="0"/>
                  <a:t>Como estamos suponiendo pequeños desplazamientos, </a:t>
                </a:r>
                <a14:m>
                  <m:oMath xmlns:m="http://schemas.openxmlformats.org/officeDocument/2006/math">
                    <m:r>
                      <a:rPr lang="es-UY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𝜉</m:t>
                    </m:r>
                    <m:r>
                      <a:rPr lang="es-UY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/</m:t>
                    </m:r>
                    <m:r>
                      <a:rPr lang="es-UY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h</m:t>
                    </m:r>
                    <m:r>
                      <a:rPr lang="es-UY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≪1⇒</m:t>
                    </m:r>
                  </m:oMath>
                </a14:m>
                <a:r>
                  <a:rPr lang="es-UY" dirty="0"/>
                  <a:t> </a:t>
                </a:r>
              </a:p>
            </p:txBody>
          </p:sp>
        </mc:Choice>
        <mc:Fallback xmlns="">
          <p:sp>
            <p:nvSpPr>
              <p:cNvPr id="19" name="CuadroTexto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5232" y="6068542"/>
                <a:ext cx="6596101" cy="369332"/>
              </a:xfrm>
              <a:prstGeom prst="rect">
                <a:avLst/>
              </a:prstGeom>
              <a:blipFill rotWithShape="0">
                <a:blip r:embed="rId13"/>
                <a:stretch>
                  <a:fillRect l="-832" t="-8197" b="-24590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4" name="Grupo 23"/>
          <p:cNvGrpSpPr/>
          <p:nvPr/>
        </p:nvGrpSpPr>
        <p:grpSpPr>
          <a:xfrm>
            <a:off x="6660042" y="5857490"/>
            <a:ext cx="3128928" cy="756426"/>
            <a:chOff x="6660042" y="5857490"/>
            <a:chExt cx="3128928" cy="756426"/>
          </a:xfrm>
        </p:grpSpPr>
        <p:sp>
          <p:nvSpPr>
            <p:cNvPr id="21" name="CuadroTexto 20"/>
            <p:cNvSpPr txBox="1"/>
            <p:nvPr/>
          </p:nvSpPr>
          <p:spPr>
            <a:xfrm>
              <a:off x="9346220" y="6051037"/>
              <a:ext cx="44275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UY" dirty="0"/>
                <a:t>(1)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2" name="Rectángulo 21"/>
                <p:cNvSpPr/>
                <p:nvPr/>
              </p:nvSpPr>
              <p:spPr>
                <a:xfrm>
                  <a:off x="6660042" y="5857490"/>
                  <a:ext cx="2584233" cy="756426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s-UY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d>
                              <m:dPr>
                                <m:begChr m:val="["/>
                                <m:endChr m:val="]"/>
                                <m:ctrlPr>
                                  <a:rPr lang="es-UY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f>
                                  <m:fPr>
                                    <m:ctrlPr>
                                      <a:rPr lang="es-UY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s-UY" i="1">
                                        <a:latin typeface="Cambria Math" panose="02040503050406030204" pitchFamily="18" charset="0"/>
                                      </a:rPr>
                                      <m:t>𝜕</m:t>
                                    </m:r>
                                    <m:sSup>
                                      <m:sSupPr>
                                        <m:ctrlPr>
                                          <a:rPr lang="es-UY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s-UY" i="1">
                                            <a:latin typeface="Cambria Math" panose="02040503050406030204" pitchFamily="18" charset="0"/>
                                          </a:rPr>
                                          <m:t>𝜙</m:t>
                                        </m:r>
                                      </m:e>
                                      <m:sup>
                                        <m:r>
                                          <a:rPr lang="es-UY" i="1">
                                            <a:latin typeface="Cambria Math" panose="02040503050406030204" pitchFamily="18" charset="0"/>
                                          </a:rPr>
                                          <m:t>′</m:t>
                                        </m:r>
                                      </m:sup>
                                    </m:sSup>
                                  </m:num>
                                  <m:den>
                                    <m:r>
                                      <a:rPr lang="es-UY" i="1">
                                        <a:latin typeface="Cambria Math" panose="02040503050406030204" pitchFamily="18" charset="0"/>
                                      </a:rPr>
                                      <m:t>𝜕</m:t>
                                    </m:r>
                                    <m:r>
                                      <a:rPr lang="es-UY" i="1">
                                        <a:latin typeface="Cambria Math" panose="02040503050406030204" pitchFamily="18" charset="0"/>
                                      </a:rPr>
                                      <m:t>𝑧</m:t>
                                    </m:r>
                                  </m:den>
                                </m:f>
                                <m:r>
                                  <a:rPr lang="es-UY" i="1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f>
                                  <m:fPr>
                                    <m:ctrlPr>
                                      <a:rPr lang="es-UY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s-UY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s-UY" i="1">
                                        <a:latin typeface="Cambria Math" panose="02040503050406030204" pitchFamily="18" charset="0"/>
                                      </a:rPr>
                                      <m:t>𝑔</m:t>
                                    </m:r>
                                  </m:den>
                                </m:f>
                                <m:d>
                                  <m:dPr>
                                    <m:ctrlPr>
                                      <a:rPr lang="es-UY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f>
                                      <m:fPr>
                                        <m:ctrlPr>
                                          <a:rPr lang="es-UY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sSup>
                                          <m:sSupPr>
                                            <m:ctrlPr>
                                              <a:rPr lang="es-UY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s-UY" i="1">
                                                <a:latin typeface="Cambria Math" panose="02040503050406030204" pitchFamily="18" charset="0"/>
                                              </a:rPr>
                                              <m:t>𝜕</m:t>
                                            </m:r>
                                          </m:e>
                                          <m:sup>
                                            <m:r>
                                              <a:rPr lang="es-UY" i="1">
                                                <a:latin typeface="Cambria Math" panose="02040503050406030204" pitchFamily="18" charset="0"/>
                                              </a:rPr>
                                              <m:t>2</m:t>
                                            </m:r>
                                          </m:sup>
                                        </m:sSup>
                                        <m:sSup>
                                          <m:sSupPr>
                                            <m:ctrlPr>
                                              <a:rPr lang="es-UY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s-UY" i="1">
                                                <a:latin typeface="Cambria Math" panose="02040503050406030204" pitchFamily="18" charset="0"/>
                                              </a:rPr>
                                              <m:t>𝜙</m:t>
                                            </m:r>
                                          </m:e>
                                          <m:sup>
                                            <m:r>
                                              <a:rPr lang="es-UY" i="1">
                                                <a:latin typeface="Cambria Math" panose="02040503050406030204" pitchFamily="18" charset="0"/>
                                              </a:rPr>
                                              <m:t>′</m:t>
                                            </m:r>
                                          </m:sup>
                                        </m:sSup>
                                      </m:num>
                                      <m:den>
                                        <m:r>
                                          <a:rPr lang="es-UY" i="1">
                                            <a:latin typeface="Cambria Math" panose="02040503050406030204" pitchFamily="18" charset="0"/>
                                          </a:rPr>
                                          <m:t>𝜕</m:t>
                                        </m:r>
                                        <m:sSup>
                                          <m:sSupPr>
                                            <m:ctrlPr>
                                              <a:rPr lang="es-UY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s-UY" i="1">
                                                <a:latin typeface="Cambria Math" panose="02040503050406030204" pitchFamily="18" charset="0"/>
                                              </a:rPr>
                                              <m:t>𝑡</m:t>
                                            </m:r>
                                          </m:e>
                                          <m:sup>
                                            <m:r>
                                              <a:rPr lang="es-UY" i="1">
                                                <a:latin typeface="Cambria Math" panose="02040503050406030204" pitchFamily="18" charset="0"/>
                                              </a:rPr>
                                              <m:t>2</m:t>
                                            </m:r>
                                          </m:sup>
                                        </m:sSup>
                                      </m:den>
                                    </m:f>
                                  </m:e>
                                </m:d>
                              </m:e>
                            </m:d>
                          </m:e>
                          <m:sub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r>
                          <a:rPr lang="es-UY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=0</m:t>
                        </m:r>
                      </m:oMath>
                    </m:oMathPara>
                  </a14:m>
                  <a:endParaRPr lang="es-UY" dirty="0"/>
                </a:p>
              </p:txBody>
            </p:sp>
          </mc:Choice>
          <mc:Fallback xmlns="">
            <p:sp>
              <p:nvSpPr>
                <p:cNvPr id="22" name="Rectángulo 21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660042" y="5857490"/>
                  <a:ext cx="2584233" cy="756426"/>
                </a:xfrm>
                <a:prstGeom prst="rect">
                  <a:avLst/>
                </a:prstGeom>
                <a:blipFill rotWithShape="0">
                  <a:blip r:embed="rId1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1365137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  <p:bldP spid="9" grpId="0"/>
      <p:bldP spid="11" grpId="0"/>
      <p:bldP spid="12" grpId="0"/>
      <p:bldP spid="13" grpId="0"/>
      <p:bldP spid="16" grpId="0"/>
      <p:bldP spid="1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595086" y="580571"/>
            <a:ext cx="25419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UY" dirty="0"/>
              <a:t>Ecuación de continuidad: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uadroTexto 4"/>
              <p:cNvSpPr txBox="1"/>
              <p:nvPr/>
            </p:nvSpPr>
            <p:spPr>
              <a:xfrm>
                <a:off x="3701143" y="455729"/>
                <a:ext cx="1973104" cy="6190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𝜕𝜌</m:t>
                          </m:r>
                        </m:num>
                        <m:den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den>
                      </m:f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s-UY" b="0" i="0" smtClean="0">
                          <a:latin typeface="Cambria Math" panose="02040503050406030204" pitchFamily="18" charset="0"/>
                        </a:rPr>
                        <m:t>𝛻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d>
                        <m:d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𝜌</m:t>
                          </m:r>
                          <m:acc>
                            <m:accPr>
                              <m:chr m:val="⃗"/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𝑢</m:t>
                              </m:r>
                            </m:e>
                          </m:acc>
                        </m:e>
                      </m:d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5" name="CuadroTexto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01143" y="455729"/>
                <a:ext cx="1973104" cy="619016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CuadroTexto 5"/>
              <p:cNvSpPr txBox="1"/>
              <p:nvPr/>
            </p:nvSpPr>
            <p:spPr>
              <a:xfrm>
                <a:off x="711200" y="1756229"/>
                <a:ext cx="417973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UY" dirty="0"/>
                  <a:t>Si el fluido es incompresible, </a:t>
                </a:r>
                <a14:m>
                  <m:oMath xmlns:m="http://schemas.openxmlformats.org/officeDocument/2006/math">
                    <m:r>
                      <a:rPr lang="es-UY" b="0" i="1" smtClean="0">
                        <a:latin typeface="Cambria Math" panose="02040503050406030204" pitchFamily="18" charset="0"/>
                      </a:rPr>
                      <m:t>𝜌</m:t>
                    </m:r>
                  </m:oMath>
                </a14:m>
                <a:r>
                  <a:rPr lang="es-UY" dirty="0"/>
                  <a:t> = constante</a:t>
                </a:r>
              </a:p>
            </p:txBody>
          </p:sp>
        </mc:Choice>
        <mc:Fallback xmlns="">
          <p:sp>
            <p:nvSpPr>
              <p:cNvPr id="6" name="CuadroTexto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1200" y="1756229"/>
                <a:ext cx="4179734" cy="369332"/>
              </a:xfrm>
              <a:prstGeom prst="rect">
                <a:avLst/>
              </a:prstGeom>
              <a:blipFill rotWithShape="0">
                <a:blip r:embed="rId3"/>
                <a:stretch>
                  <a:fillRect l="-1314" t="-8197" r="-730" b="-24590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CuadroTexto 6"/>
              <p:cNvSpPr txBox="1"/>
              <p:nvPr/>
            </p:nvSpPr>
            <p:spPr>
              <a:xfrm>
                <a:off x="4861906" y="1752210"/>
                <a:ext cx="137672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r>
                        <a:rPr lang="es-UY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𝛻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acc>
                        <m:accPr>
                          <m:chr m:val="⃗"/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𝑢</m:t>
                          </m:r>
                        </m:e>
                      </m:acc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7" name="CuadroTexto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61906" y="1752210"/>
                <a:ext cx="1376724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CuadroTexto 7"/>
              <p:cNvSpPr txBox="1"/>
              <p:nvPr/>
            </p:nvSpPr>
            <p:spPr>
              <a:xfrm>
                <a:off x="5158208" y="2307771"/>
                <a:ext cx="103207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</m:acc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UY" b="0" i="0" smtClean="0">
                          <a:latin typeface="Cambria Math" panose="02040503050406030204" pitchFamily="18" charset="0"/>
                        </a:rPr>
                        <m:t>𝛻</m:t>
                      </m:r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𝜙</m:t>
                      </m:r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′</m:t>
                      </m:r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8" name="CuadroTexto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58208" y="2307771"/>
                <a:ext cx="1032077" cy="369332"/>
              </a:xfrm>
              <a:prstGeom prst="rect">
                <a:avLst/>
              </a:prstGeom>
              <a:blipFill rotWithShape="0">
                <a:blip r:embed="rId5"/>
                <a:stretch>
                  <a:fillRect b="-15000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" name="Grupo 2"/>
          <p:cNvGrpSpPr/>
          <p:nvPr/>
        </p:nvGrpSpPr>
        <p:grpSpPr>
          <a:xfrm>
            <a:off x="6238630" y="1752210"/>
            <a:ext cx="1985237" cy="924893"/>
            <a:chOff x="6238630" y="1752210"/>
            <a:chExt cx="1985237" cy="924893"/>
          </a:xfrm>
        </p:grpSpPr>
        <p:sp>
          <p:nvSpPr>
            <p:cNvPr id="9" name="Cerrar llave 8"/>
            <p:cNvSpPr/>
            <p:nvPr/>
          </p:nvSpPr>
          <p:spPr>
            <a:xfrm>
              <a:off x="6238630" y="1752210"/>
              <a:ext cx="45719" cy="924893"/>
            </a:xfrm>
            <a:prstGeom prst="righ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UY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" name="CuadroTexto 9"/>
                <p:cNvSpPr txBox="1"/>
                <p:nvPr/>
              </p:nvSpPr>
              <p:spPr>
                <a:xfrm>
                  <a:off x="6458858" y="2032005"/>
                  <a:ext cx="1147750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s-UY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UY" b="0" i="0" smtClean="0">
                                <a:latin typeface="Cambria Math" panose="02040503050406030204" pitchFamily="18" charset="0"/>
                              </a:rPr>
                              <m:t>𝛻</m:t>
                            </m:r>
                          </m:e>
                          <m:sup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sSup>
                          <m:sSupPr>
                            <m:ctrlPr>
                              <a:rPr lang="es-UY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𝜙</m:t>
                            </m:r>
                          </m:e>
                          <m:sup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=0</m:t>
                        </m:r>
                      </m:oMath>
                    </m:oMathPara>
                  </a14:m>
                  <a:endParaRPr lang="es-UY" dirty="0"/>
                </a:p>
              </p:txBody>
            </p:sp>
          </mc:Choice>
          <mc:Fallback xmlns="">
            <p:sp>
              <p:nvSpPr>
                <p:cNvPr id="10" name="CuadroTexto 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458858" y="2032005"/>
                  <a:ext cx="1147750" cy="369332"/>
                </a:xfrm>
                <a:prstGeom prst="rect">
                  <a:avLst/>
                </a:prstGeom>
                <a:blipFill rotWithShape="0">
                  <a:blip r:embed="rId6"/>
                  <a:stretch>
                    <a:fillRect b="-11475"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1" name="CuadroTexto 10"/>
            <p:cNvSpPr txBox="1"/>
            <p:nvPr/>
          </p:nvSpPr>
          <p:spPr>
            <a:xfrm>
              <a:off x="7781117" y="2032005"/>
              <a:ext cx="44275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UY" dirty="0"/>
                <a:t>(2)</a:t>
              </a: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CuadroTexto 11"/>
              <p:cNvSpPr txBox="1"/>
              <p:nvPr/>
            </p:nvSpPr>
            <p:spPr>
              <a:xfrm>
                <a:off x="646843" y="3186845"/>
                <a:ext cx="61763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UY" dirty="0"/>
                  <a:t>Supongo ondas que se propagan según la dirección positiva de </a:t>
                </a:r>
                <a14:m>
                  <m:oMath xmlns:m="http://schemas.openxmlformats.org/officeDocument/2006/math">
                    <m:r>
                      <a:rPr lang="es-UY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s-UY" dirty="0"/>
              </a:p>
            </p:txBody>
          </p:sp>
        </mc:Choice>
        <mc:Fallback xmlns="">
          <p:sp>
            <p:nvSpPr>
              <p:cNvPr id="12" name="CuadroTexto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6843" y="3186845"/>
                <a:ext cx="6176306" cy="369332"/>
              </a:xfrm>
              <a:prstGeom prst="rect">
                <a:avLst/>
              </a:prstGeom>
              <a:blipFill rotWithShape="0">
                <a:blip r:embed="rId7"/>
                <a:stretch>
                  <a:fillRect l="-790" t="-10000" b="-26667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CuadroTexto 12"/>
              <p:cNvSpPr txBox="1"/>
              <p:nvPr/>
            </p:nvSpPr>
            <p:spPr>
              <a:xfrm>
                <a:off x="595086" y="4005943"/>
                <a:ext cx="1803507" cy="37824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𝑋</m:t>
                      </m:r>
                      <m:d>
                        <m:d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𝑖𝑘𝑥</m:t>
                          </m:r>
                        </m:sup>
                      </m:sSup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13" name="CuadroTexto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5086" y="4005943"/>
                <a:ext cx="1803507" cy="378245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CuadroTexto 13"/>
              <p:cNvSpPr txBox="1"/>
              <p:nvPr/>
            </p:nvSpPr>
            <p:spPr>
              <a:xfrm>
                <a:off x="4861906" y="4849689"/>
                <a:ext cx="2403415" cy="3808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sSup>
                        <m:sSup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𝜙</m:t>
                          </m:r>
                        </m:e>
                        <m:sup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𝐴</m:t>
                      </m:r>
                      <m:sSup>
                        <m:sSup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𝑘𝑧</m:t>
                          </m:r>
                        </m:sup>
                      </m:sSup>
                      <m:sSup>
                        <m:sSup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𝜔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𝑘𝑥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sup>
                      </m:sSup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14" name="CuadroTexto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61906" y="4849689"/>
                <a:ext cx="2403415" cy="380810"/>
              </a:xfrm>
              <a:prstGeom prst="rect">
                <a:avLst/>
              </a:prstGeom>
              <a:blipFill rotWithShape="0">
                <a:blip r:embed="rId9"/>
                <a:stretch>
                  <a:fillRect b="-12903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CuadroTexto 16"/>
              <p:cNvSpPr txBox="1"/>
              <p:nvPr/>
            </p:nvSpPr>
            <p:spPr>
              <a:xfrm>
                <a:off x="524618" y="4688119"/>
                <a:ext cx="2620910" cy="3742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𝑍</m:t>
                      </m:r>
                      <m:d>
                        <m:d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𝑧</m:t>
                          </m:r>
                        </m:e>
                      </m:d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𝐴</m:t>
                      </m:r>
                      <m:sSup>
                        <m:sSup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𝑘𝑧</m:t>
                          </m:r>
                        </m:sup>
                      </m:sSup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𝐵</m:t>
                      </m:r>
                      <m:sSup>
                        <m:sSup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𝑘𝑧</m:t>
                          </m:r>
                        </m:sup>
                      </m:sSup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17" name="CuadroTexto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4618" y="4688119"/>
                <a:ext cx="2620910" cy="374270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3" name="Grupo 32"/>
          <p:cNvGrpSpPr/>
          <p:nvPr/>
        </p:nvGrpSpPr>
        <p:grpSpPr>
          <a:xfrm>
            <a:off x="476015" y="5206066"/>
            <a:ext cx="3138043" cy="771354"/>
            <a:chOff x="476015" y="5206066"/>
            <a:chExt cx="3138043" cy="771354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9" name="CuadroTexto 18"/>
                <p:cNvSpPr txBox="1"/>
                <p:nvPr/>
              </p:nvSpPr>
              <p:spPr>
                <a:xfrm>
                  <a:off x="2523888" y="5413291"/>
                  <a:ext cx="1090170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s-UY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⇒</m:t>
                        </m:r>
                        <m:r>
                          <a:rPr lang="es-UY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𝐵</m:t>
                        </m:r>
                        <m:r>
                          <a:rPr lang="es-UY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=0</m:t>
                        </m:r>
                      </m:oMath>
                    </m:oMathPara>
                  </a14:m>
                  <a:endParaRPr lang="es-UY" dirty="0"/>
                </a:p>
              </p:txBody>
            </p:sp>
          </mc:Choice>
          <mc:Fallback xmlns="">
            <p:sp>
              <p:nvSpPr>
                <p:cNvPr id="19" name="CuadroTexto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523888" y="5413291"/>
                  <a:ext cx="1090170" cy="369332"/>
                </a:xfrm>
                <a:prstGeom prst="rect">
                  <a:avLst/>
                </a:prstGeom>
                <a:blipFill rotWithShape="0">
                  <a:blip r:embed="rId11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21" name="Grupo 20"/>
            <p:cNvGrpSpPr/>
            <p:nvPr/>
          </p:nvGrpSpPr>
          <p:grpSpPr>
            <a:xfrm>
              <a:off x="476015" y="5206066"/>
              <a:ext cx="1922578" cy="771354"/>
              <a:chOff x="4196919" y="5515429"/>
              <a:chExt cx="1922578" cy="771354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8" name="CuadroTexto 17"/>
                  <p:cNvSpPr txBox="1"/>
                  <p:nvPr/>
                </p:nvSpPr>
                <p:spPr>
                  <a:xfrm>
                    <a:off x="4274382" y="5515429"/>
                    <a:ext cx="1780424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s-UY" dirty="0"/>
                      <a:t>Supongo </a:t>
                    </a:r>
                    <a14:m>
                      <m:oMath xmlns:m="http://schemas.openxmlformats.org/officeDocument/2006/math"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s-UY" i="1">
                            <a:latin typeface="Cambria Math" panose="02040503050406030204" pitchFamily="18" charset="0"/>
                          </a:rPr>
                          <m:t>h</m:t>
                        </m:r>
                        <m:r>
                          <a:rPr lang="es-UY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≫1</m:t>
                        </m:r>
                      </m:oMath>
                    </a14:m>
                    <a:endParaRPr lang="es-UY" dirty="0"/>
                  </a:p>
                </p:txBody>
              </p:sp>
            </mc:Choice>
            <mc:Fallback xmlns="">
              <p:sp>
                <p:nvSpPr>
                  <p:cNvPr id="18" name="CuadroTexto 17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4274382" y="5515429"/>
                    <a:ext cx="1780424" cy="369332"/>
                  </a:xfrm>
                  <a:prstGeom prst="rect">
                    <a:avLst/>
                  </a:prstGeom>
                  <a:blipFill rotWithShape="0">
                    <a:blip r:embed="rId12"/>
                    <a:stretch>
                      <a:fillRect l="-2740" t="-10000" b="-26667"/>
                    </a:stretch>
                  </a:blipFill>
                </p:spPr>
                <p:txBody>
                  <a:bodyPr/>
                  <a:lstStyle/>
                  <a:p>
                    <a:r>
                      <a:rPr lang="es-UY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2" name="CuadroTexto 1"/>
              <p:cNvSpPr txBox="1"/>
              <p:nvPr/>
            </p:nvSpPr>
            <p:spPr>
              <a:xfrm>
                <a:off x="4196919" y="5917451"/>
                <a:ext cx="192257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UY" dirty="0"/>
                  <a:t>“aguas profundas”</a:t>
                </a:r>
              </a:p>
            </p:txBody>
          </p:sp>
        </p:grpSp>
      </p:grpSp>
      <p:grpSp>
        <p:nvGrpSpPr>
          <p:cNvPr id="24" name="Grupo 23"/>
          <p:cNvGrpSpPr/>
          <p:nvPr/>
        </p:nvGrpSpPr>
        <p:grpSpPr>
          <a:xfrm>
            <a:off x="8223867" y="1768738"/>
            <a:ext cx="3822990" cy="888250"/>
            <a:chOff x="8223867" y="1768738"/>
            <a:chExt cx="3822990" cy="888250"/>
          </a:xfrm>
        </p:grpSpPr>
        <p:sp>
          <p:nvSpPr>
            <p:cNvPr id="22" name="CuadroTexto 21"/>
            <p:cNvSpPr txBox="1"/>
            <p:nvPr/>
          </p:nvSpPr>
          <p:spPr>
            <a:xfrm>
              <a:off x="8223867" y="1768738"/>
              <a:ext cx="3822990" cy="8803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s-UY" dirty="0"/>
                <a:t>Se puede resolver por separación de variables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3" name="CuadroTexto 22"/>
                <p:cNvSpPr txBox="1"/>
                <p:nvPr/>
              </p:nvSpPr>
              <p:spPr>
                <a:xfrm>
                  <a:off x="9197532" y="2278743"/>
                  <a:ext cx="2111027" cy="37824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s-UY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𝜙</m:t>
                            </m:r>
                          </m:e>
                          <m:sup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  <m:d>
                          <m:dPr>
                            <m:ctrlPr>
                              <a:rPr lang="es-UY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𝑍</m:t>
                        </m:r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)</m:t>
                        </m:r>
                        <m:sSup>
                          <m:sSupPr>
                            <m:ctrlPr>
                              <a:rPr lang="es-UY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𝜔</m:t>
                            </m:r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p>
                        </m:sSup>
                      </m:oMath>
                    </m:oMathPara>
                  </a14:m>
                  <a:endParaRPr lang="es-UY" dirty="0"/>
                </a:p>
              </p:txBody>
            </p:sp>
          </mc:Choice>
          <mc:Fallback xmlns="">
            <p:sp>
              <p:nvSpPr>
                <p:cNvPr id="23" name="CuadroTexto 2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197532" y="2278743"/>
                  <a:ext cx="2111027" cy="378245"/>
                </a:xfrm>
                <a:prstGeom prst="rect">
                  <a:avLst/>
                </a:prstGeom>
                <a:blipFill rotWithShape="0">
                  <a:blip r:embed="rId13"/>
                  <a:stretch>
                    <a:fillRect b="-12903"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CuadroTexto 24"/>
              <p:cNvSpPr txBox="1"/>
              <p:nvPr/>
            </p:nvSpPr>
            <p:spPr>
              <a:xfrm>
                <a:off x="8877645" y="2714221"/>
                <a:ext cx="2108462" cy="64812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den>
                      </m:f>
                      <m:f>
                        <m:f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num>
                        <m:den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  <m:sSup>
                            <m:sSup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𝑍</m:t>
                          </m:r>
                        </m:den>
                      </m:f>
                      <m:f>
                        <m:f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𝑍</m:t>
                          </m:r>
                        </m:num>
                        <m:den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  <m:sSup>
                            <m:sSup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p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25" name="CuadroTexto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77645" y="2714221"/>
                <a:ext cx="2108462" cy="648126"/>
              </a:xfrm>
              <a:prstGeom prst="rect">
                <a:avLst/>
              </a:prstGeom>
              <a:blipFill rotWithShape="0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1" name="Grupo 30"/>
          <p:cNvGrpSpPr/>
          <p:nvPr/>
        </p:nvGrpSpPr>
        <p:grpSpPr>
          <a:xfrm>
            <a:off x="8908514" y="3302099"/>
            <a:ext cx="1635796" cy="594392"/>
            <a:chOff x="8908514" y="3302099"/>
            <a:chExt cx="1635796" cy="594392"/>
          </a:xfrm>
        </p:grpSpPr>
        <p:sp>
          <p:nvSpPr>
            <p:cNvPr id="26" name="Cerrar llave 25"/>
            <p:cNvSpPr/>
            <p:nvPr/>
          </p:nvSpPr>
          <p:spPr>
            <a:xfrm rot="5400000">
              <a:off x="10036167" y="2992344"/>
              <a:ext cx="198388" cy="817898"/>
            </a:xfrm>
            <a:prstGeom prst="rightBrac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UY"/>
            </a:p>
          </p:txBody>
        </p:sp>
        <p:sp>
          <p:nvSpPr>
            <p:cNvPr id="28" name="Cerrar llave 27"/>
            <p:cNvSpPr/>
            <p:nvPr/>
          </p:nvSpPr>
          <p:spPr>
            <a:xfrm rot="5400000">
              <a:off x="9218269" y="3010043"/>
              <a:ext cx="198388" cy="817898"/>
            </a:xfrm>
            <a:prstGeom prst="rightBrac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UY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9" name="CuadroTexto 28"/>
                <p:cNvSpPr txBox="1"/>
                <p:nvPr/>
              </p:nvSpPr>
              <p:spPr>
                <a:xfrm>
                  <a:off x="8998857" y="3527159"/>
                  <a:ext cx="655885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sSup>
                          <m:sSupPr>
                            <m:ctrlPr>
                              <a:rPr lang="es-UY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e>
                          <m:sup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oMath>
                    </m:oMathPara>
                  </a14:m>
                  <a:endParaRPr lang="es-UY" dirty="0"/>
                </a:p>
              </p:txBody>
            </p:sp>
          </mc:Choice>
          <mc:Fallback xmlns="">
            <p:sp>
              <p:nvSpPr>
                <p:cNvPr id="29" name="CuadroTexto 2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998857" y="3527159"/>
                  <a:ext cx="655885" cy="369332"/>
                </a:xfrm>
                <a:prstGeom prst="rect">
                  <a:avLst/>
                </a:prstGeom>
                <a:blipFill rotWithShape="0">
                  <a:blip r:embed="rId1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" name="CuadroTexto 29"/>
                <p:cNvSpPr txBox="1"/>
                <p:nvPr/>
              </p:nvSpPr>
              <p:spPr>
                <a:xfrm>
                  <a:off x="9892067" y="3518186"/>
                  <a:ext cx="482761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s-UY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e>
                          <m:sup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oMath>
                    </m:oMathPara>
                  </a14:m>
                  <a:endParaRPr lang="es-UY" dirty="0"/>
                </a:p>
              </p:txBody>
            </p:sp>
          </mc:Choice>
          <mc:Fallback xmlns="">
            <p:sp>
              <p:nvSpPr>
                <p:cNvPr id="30" name="CuadroTexto 2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892067" y="3518186"/>
                  <a:ext cx="482761" cy="369332"/>
                </a:xfrm>
                <a:prstGeom prst="rect">
                  <a:avLst/>
                </a:prstGeom>
                <a:blipFill rotWithShape="0">
                  <a:blip r:embed="rId1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CuadroTexto 31"/>
              <p:cNvSpPr txBox="1"/>
              <p:nvPr/>
            </p:nvSpPr>
            <p:spPr>
              <a:xfrm>
                <a:off x="4291021" y="5588098"/>
                <a:ext cx="4335674" cy="3742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UY" dirty="0"/>
                  <a:t>Supongo </a:t>
                </a:r>
                <a14:m>
                  <m:oMath xmlns:m="http://schemas.openxmlformats.org/officeDocument/2006/math">
                    <m:r>
                      <a:rPr lang="es-UY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s-UY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es-UY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ℝ</m:t>
                    </m:r>
                  </m:oMath>
                </a14:m>
                <a:r>
                  <a:rPr lang="es-UY" dirty="0"/>
                  <a:t> </a:t>
                </a:r>
                <a14:m>
                  <m:oMath xmlns:m="http://schemas.openxmlformats.org/officeDocument/2006/math">
                    <m:r>
                      <a:rPr lang="es-UY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⇒</m:t>
                    </m:r>
                    <m:sSup>
                      <m:sSupPr>
                        <m:ctrlPr>
                          <a:rPr lang="es-UY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UY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𝜙</m:t>
                        </m:r>
                      </m:e>
                      <m:sup>
                        <m:r>
                          <a:rPr lang="es-UY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s-UY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s-UY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𝐴</m:t>
                    </m:r>
                    <m:sSup>
                      <m:sSupPr>
                        <m:ctrlPr>
                          <a:rPr lang="es-UY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UY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s-UY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𝑘𝑧</m:t>
                        </m:r>
                      </m:sup>
                    </m:sSup>
                    <m:func>
                      <m:funcPr>
                        <m:ctrlPr>
                          <a:rPr lang="es-UY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s-UY" b="0" i="0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es-UY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r>
                          <a:rPr lang="es-UY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𝜔</m:t>
                        </m:r>
                        <m:r>
                          <a:rPr lang="es-UY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  <m:r>
                          <a:rPr lang="es-UY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es-UY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𝑘𝑥</m:t>
                        </m:r>
                        <m:r>
                          <a:rPr lang="es-UY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e>
                    </m:func>
                  </m:oMath>
                </a14:m>
                <a:endParaRPr lang="es-UY" dirty="0"/>
              </a:p>
            </p:txBody>
          </p:sp>
        </mc:Choice>
        <mc:Fallback xmlns="">
          <p:sp>
            <p:nvSpPr>
              <p:cNvPr id="32" name="CuadroTexto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91021" y="5588098"/>
                <a:ext cx="4335674" cy="374270"/>
              </a:xfrm>
              <a:prstGeom prst="rect">
                <a:avLst/>
              </a:prstGeom>
              <a:blipFill rotWithShape="0">
                <a:blip r:embed="rId17"/>
                <a:stretch>
                  <a:fillRect l="-1266" t="-8197" b="-26230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39328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12" grpId="0"/>
      <p:bldP spid="13" grpId="0"/>
      <p:bldP spid="14" grpId="0"/>
      <p:bldP spid="17" grpId="0"/>
      <p:bldP spid="25" grpId="0"/>
      <p:bldP spid="3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CuadroTexto 3"/>
              <p:cNvSpPr txBox="1"/>
              <p:nvPr/>
            </p:nvSpPr>
            <p:spPr>
              <a:xfrm>
                <a:off x="1088571" y="667657"/>
                <a:ext cx="2603790" cy="3742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𝜙</m:t>
                          </m:r>
                        </m:e>
                        <m:sup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𝐴</m:t>
                      </m:r>
                      <m:sSup>
                        <m:sSup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𝑘𝑧</m:t>
                          </m:r>
                        </m:sup>
                      </m:sSup>
                      <m:func>
                        <m:func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s-UY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𝜔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𝑘𝑥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e>
                      </m:func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4" name="CuadroTexto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8571" y="667657"/>
                <a:ext cx="2603790" cy="374270"/>
              </a:xfrm>
              <a:prstGeom prst="rect">
                <a:avLst/>
              </a:prstGeom>
              <a:blipFill rotWithShape="0">
                <a:blip r:embed="rId2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18370" y="543604"/>
            <a:ext cx="5748194" cy="3280501"/>
          </a:xfrm>
          <a:prstGeom prst="rect">
            <a:avLst/>
          </a:prstGeom>
        </p:spPr>
      </p:pic>
      <p:sp>
        <p:nvSpPr>
          <p:cNvPr id="6" name="CuadroTexto 5"/>
          <p:cNvSpPr txBox="1"/>
          <p:nvPr/>
        </p:nvSpPr>
        <p:spPr>
          <a:xfrm>
            <a:off x="348343" y="1291771"/>
            <a:ext cx="5036457" cy="8803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s-UY" dirty="0"/>
              <a:t>Se trata de una onda evanescente que “vive” en la superficie del fluido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478971" y="2670629"/>
            <a:ext cx="16921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UY" dirty="0"/>
              <a:t>De (1) tenemos: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CuadroTexto 8"/>
              <p:cNvSpPr txBox="1"/>
              <p:nvPr/>
            </p:nvSpPr>
            <p:spPr>
              <a:xfrm>
                <a:off x="595086" y="3824105"/>
                <a:ext cx="5207195" cy="66133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𝑘𝐴</m:t>
                      </m:r>
                      <m:func>
                        <m:func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s-UY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𝜔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𝑘𝑥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e>
                      </m:func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𝑔</m:t>
                          </m:r>
                        </m:den>
                      </m:f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d>
                        <m:d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𝜔</m:t>
                              </m:r>
                            </m:e>
                            <m:sup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𝐴</m:t>
                          </m:r>
                          <m:func>
                            <m:func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s-UY" b="0" i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cos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𝜔</m:t>
                                  </m:r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𝑡</m:t>
                                  </m:r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𝑘𝑥</m:t>
                                  </m:r>
                                </m:e>
                              </m:d>
                            </m:e>
                          </m:func>
                        </m:e>
                      </m:d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9" name="CuadroTexto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5086" y="3824105"/>
                <a:ext cx="5207195" cy="661335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CuadroTexto 9"/>
              <p:cNvSpPr txBox="1"/>
              <p:nvPr/>
            </p:nvSpPr>
            <p:spPr>
              <a:xfrm>
                <a:off x="595086" y="4847829"/>
                <a:ext cx="135697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sSup>
                        <m:sSup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𝜔</m:t>
                          </m:r>
                        </m:e>
                        <m:sup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𝑔𝑘</m:t>
                      </m:r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10" name="CuadroTexto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5086" y="4847829"/>
                <a:ext cx="1356975" cy="369332"/>
              </a:xfrm>
              <a:prstGeom prst="rect">
                <a:avLst/>
              </a:prstGeom>
              <a:blipFill rotWithShape="0">
                <a:blip r:embed="rId6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" name="Grupo 2"/>
          <p:cNvGrpSpPr/>
          <p:nvPr/>
        </p:nvGrpSpPr>
        <p:grpSpPr>
          <a:xfrm>
            <a:off x="2888439" y="4829353"/>
            <a:ext cx="3593258" cy="440231"/>
            <a:chOff x="2888439" y="4829353"/>
            <a:chExt cx="3593258" cy="440231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" name="CuadroTexto 10"/>
                <p:cNvSpPr txBox="1"/>
                <p:nvPr/>
              </p:nvSpPr>
              <p:spPr>
                <a:xfrm>
                  <a:off x="2888439" y="4829353"/>
                  <a:ext cx="1156599" cy="427746"/>
                </a:xfrm>
                <a:prstGeom prst="rect">
                  <a:avLst/>
                </a:prstGeom>
                <a:noFill/>
                <a:ln w="28575">
                  <a:solidFill>
                    <a:srgbClr val="FF0000"/>
                  </a:solidFill>
                </a:ln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𝜔</m:t>
                        </m:r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rad>
                          <m:radPr>
                            <m:degHide m:val="on"/>
                            <m:ctrlPr>
                              <a:rPr lang="es-UY" b="0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𝑔𝑘</m:t>
                            </m:r>
                          </m:e>
                        </m:rad>
                      </m:oMath>
                    </m:oMathPara>
                  </a14:m>
                  <a:endParaRPr lang="es-UY" dirty="0"/>
                </a:p>
              </p:txBody>
            </p:sp>
          </mc:Choice>
          <mc:Fallback xmlns="">
            <p:sp>
              <p:nvSpPr>
                <p:cNvPr id="11" name="CuadroTexto 1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888439" y="4829353"/>
                  <a:ext cx="1156599" cy="427746"/>
                </a:xfrm>
                <a:prstGeom prst="rect">
                  <a:avLst/>
                </a:prstGeom>
                <a:blipFill rotWithShape="0">
                  <a:blip r:embed="rId7"/>
                  <a:stretch>
                    <a:fillRect b="-5333"/>
                  </a:stretch>
                </a:blipFill>
                <a:ln w="28575">
                  <a:solidFill>
                    <a:srgbClr val="FF0000"/>
                  </a:solidFill>
                </a:ln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2" name="CuadroTexto 11"/>
            <p:cNvSpPr txBox="1"/>
            <p:nvPr/>
          </p:nvSpPr>
          <p:spPr>
            <a:xfrm>
              <a:off x="4195494" y="4900252"/>
              <a:ext cx="228620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UY" dirty="0"/>
                <a:t>Relación de dispersión</a:t>
              </a:r>
            </a:p>
          </p:txBody>
        </p:sp>
      </p:grpSp>
      <p:sp>
        <p:nvSpPr>
          <p:cNvPr id="13" name="CuadroTexto 12"/>
          <p:cNvSpPr txBox="1"/>
          <p:nvPr/>
        </p:nvSpPr>
        <p:spPr>
          <a:xfrm>
            <a:off x="595086" y="5768073"/>
            <a:ext cx="23259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UY" dirty="0"/>
              <a:t>La velocidad de fase 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CuadroTexto 13"/>
              <p:cNvSpPr txBox="1"/>
              <p:nvPr/>
            </p:nvSpPr>
            <p:spPr>
              <a:xfrm>
                <a:off x="2921044" y="5624732"/>
                <a:ext cx="2438360" cy="65601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sub>
                      </m:sSub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𝜔</m:t>
                          </m:r>
                        </m:num>
                        <m:den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den>
                      </m:f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𝑔</m:t>
                              </m:r>
                            </m:num>
                            <m:den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den>
                          </m:f>
                        </m:e>
                      </m:rad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𝑔</m:t>
                              </m:r>
                            </m:num>
                            <m:den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𝜋</m:t>
                              </m:r>
                            </m:den>
                          </m:f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𝜆</m:t>
                          </m:r>
                        </m:e>
                      </m:rad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14" name="CuadroTexto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21044" y="5624732"/>
                <a:ext cx="2438360" cy="656013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CuadroTexto 14"/>
          <p:cNvSpPr txBox="1"/>
          <p:nvPr/>
        </p:nvSpPr>
        <p:spPr>
          <a:xfrm>
            <a:off x="5967250" y="5672534"/>
            <a:ext cx="5399314" cy="464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s-UY" dirty="0"/>
              <a:t>La velocidad de fase depende de la longitud de onda.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ángulo 1"/>
              <p:cNvSpPr/>
              <p:nvPr/>
            </p:nvSpPr>
            <p:spPr>
              <a:xfrm>
                <a:off x="2171166" y="2496786"/>
                <a:ext cx="2584233" cy="75642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UY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s-UY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s-UY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s-UY" i="1">
                                      <a:latin typeface="Cambria Math" panose="02040503050406030204" pitchFamily="18" charset="0"/>
                                    </a:rPr>
                                    <m:t>𝜕</m:t>
                                  </m:r>
                                  <m:sSup>
                                    <m:sSupPr>
                                      <m:ctrlPr>
                                        <a:rPr lang="es-UY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s-UY" i="1">
                                          <a:latin typeface="Cambria Math" panose="02040503050406030204" pitchFamily="18" charset="0"/>
                                        </a:rPr>
                                        <m:t>𝜙</m:t>
                                      </m:r>
                                    </m:e>
                                    <m:sup>
                                      <m:r>
                                        <a:rPr lang="es-UY" i="1">
                                          <a:latin typeface="Cambria Math" panose="02040503050406030204" pitchFamily="18" charset="0"/>
                                        </a:rPr>
                                        <m:t>′</m:t>
                                      </m:r>
                                    </m:sup>
                                  </m:sSup>
                                </m:num>
                                <m:den>
                                  <m:r>
                                    <a:rPr lang="es-UY" i="1">
                                      <a:latin typeface="Cambria Math" panose="02040503050406030204" pitchFamily="18" charset="0"/>
                                    </a:rPr>
                                    <m:t>𝜕</m:t>
                                  </m:r>
                                  <m:r>
                                    <a:rPr lang="es-UY" i="1">
                                      <a:latin typeface="Cambria Math" panose="02040503050406030204" pitchFamily="18" charset="0"/>
                                    </a:rPr>
                                    <m:t>𝑧</m:t>
                                  </m:r>
                                </m:den>
                              </m:f>
                              <m:r>
                                <a:rPr lang="es-UY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es-UY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s-UY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s-UY" i="1">
                                      <a:latin typeface="Cambria Math" panose="02040503050406030204" pitchFamily="18" charset="0"/>
                                    </a:rPr>
                                    <m:t>𝑔</m:t>
                                  </m:r>
                                </m:den>
                              </m:f>
                              <m:d>
                                <m:dPr>
                                  <m:ctrlPr>
                                    <a:rPr lang="es-UY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s-UY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sSup>
                                        <m:sSupPr>
                                          <m:ctrlPr>
                                            <a:rPr lang="es-UY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s-UY" i="1">
                                              <a:latin typeface="Cambria Math" panose="02040503050406030204" pitchFamily="18" charset="0"/>
                                            </a:rPr>
                                            <m:t>𝜕</m:t>
                                          </m:r>
                                        </m:e>
                                        <m:sup>
                                          <m:r>
                                            <a:rPr lang="es-UY" i="1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  <m:sSup>
                                        <m:sSupPr>
                                          <m:ctrlPr>
                                            <a:rPr lang="es-UY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s-UY" i="1">
                                              <a:latin typeface="Cambria Math" panose="02040503050406030204" pitchFamily="18" charset="0"/>
                                            </a:rPr>
                                            <m:t>𝜙</m:t>
                                          </m:r>
                                        </m:e>
                                        <m:sup>
                                          <m:r>
                                            <a:rPr lang="es-UY" i="1">
                                              <a:latin typeface="Cambria Math" panose="02040503050406030204" pitchFamily="18" charset="0"/>
                                            </a:rPr>
                                            <m:t>′</m:t>
                                          </m:r>
                                        </m:sup>
                                      </m:sSup>
                                    </m:num>
                                    <m:den>
                                      <m:r>
                                        <a:rPr lang="es-UY" i="1">
                                          <a:latin typeface="Cambria Math" panose="02040503050406030204" pitchFamily="18" charset="0"/>
                                        </a:rPr>
                                        <m:t>𝜕</m:t>
                                      </m:r>
                                      <m:sSup>
                                        <m:sSupPr>
                                          <m:ctrlPr>
                                            <a:rPr lang="es-UY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s-UY" i="1">
                                              <a:latin typeface="Cambria Math" panose="02040503050406030204" pitchFamily="18" charset="0"/>
                                            </a:rPr>
                                            <m:t>𝑡</m:t>
                                          </m:r>
                                        </m:e>
                                        <m:sup>
                                          <m:r>
                                            <a:rPr lang="es-UY" i="1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</m:den>
                                  </m:f>
                                </m:e>
                              </m:d>
                            </m:e>
                          </m:d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s-UY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2" name="Rectángulo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71166" y="2496786"/>
                <a:ext cx="2584233" cy="756426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92860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0" grpId="0"/>
      <p:bldP spid="13" grpId="0"/>
      <p:bldP spid="14" grpId="0"/>
      <p:bldP spid="15" grpId="0"/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CuadroTexto 3"/>
              <p:cNvSpPr txBox="1"/>
              <p:nvPr/>
            </p:nvSpPr>
            <p:spPr>
              <a:xfrm>
                <a:off x="685800" y="457200"/>
                <a:ext cx="442820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UY" dirty="0"/>
                  <a:t>¿Qué pasa si quitamos la restricción </a:t>
                </a:r>
                <a14:m>
                  <m:oMath xmlns:m="http://schemas.openxmlformats.org/officeDocument/2006/math">
                    <m:r>
                      <a:rPr lang="es-UY" b="0" i="1" smtClean="0">
                        <a:latin typeface="Cambria Math" panose="02040503050406030204" pitchFamily="18" charset="0"/>
                      </a:rPr>
                      <m:t>𝑘h</m:t>
                    </m:r>
                    <m:r>
                      <a:rPr lang="es-UY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≫1</m:t>
                    </m:r>
                  </m:oMath>
                </a14:m>
                <a:r>
                  <a:rPr lang="es-UY" dirty="0"/>
                  <a:t>?</a:t>
                </a:r>
              </a:p>
            </p:txBody>
          </p:sp>
        </mc:Choice>
        <mc:Fallback xmlns="">
          <p:sp>
            <p:nvSpPr>
              <p:cNvPr id="4" name="CuadroTexto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457200"/>
                <a:ext cx="4428200" cy="369332"/>
              </a:xfrm>
              <a:prstGeom prst="rect">
                <a:avLst/>
              </a:prstGeom>
              <a:blipFill rotWithShape="0">
                <a:blip r:embed="rId2"/>
                <a:stretch>
                  <a:fillRect l="-1240" t="-8197" r="-275" b="-24590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CuadroTexto 4"/>
              <p:cNvSpPr txBox="1"/>
              <p:nvPr/>
            </p:nvSpPr>
            <p:spPr>
              <a:xfrm>
                <a:off x="799011" y="1079137"/>
                <a:ext cx="3963521" cy="40498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sSup>
                        <m:sSup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𝜙</m:t>
                          </m:r>
                        </m:e>
                        <m:sup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𝐴</m:t>
                          </m:r>
                          <m:sSup>
                            <m:sSup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𝑘𝑧</m:t>
                              </m:r>
                            </m:sup>
                          </m:sSup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</m:t>
                          </m:r>
                          <m:sSup>
                            <m:sSup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𝑘𝑧</m:t>
                              </m:r>
                            </m:sup>
                          </m:sSup>
                        </m:e>
                      </m:d>
                      <m:func>
                        <m:func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s-UY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𝜔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𝑘𝑥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e>
                      </m:func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5" name="CuadroTexto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9011" y="1079137"/>
                <a:ext cx="3963521" cy="404983"/>
              </a:xfrm>
              <a:prstGeom prst="rect">
                <a:avLst/>
              </a:prstGeom>
              <a:blipFill rotWithShape="0">
                <a:blip r:embed="rId3"/>
                <a:stretch>
                  <a:fillRect b="-10606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CuadroTexto 5"/>
          <p:cNvSpPr txBox="1"/>
          <p:nvPr/>
        </p:nvSpPr>
        <p:spPr>
          <a:xfrm>
            <a:off x="799011" y="1996440"/>
            <a:ext cx="26564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UY" dirty="0"/>
              <a:t>Asumimos un fondo rígido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CuadroTexto 6"/>
              <p:cNvSpPr txBox="1"/>
              <p:nvPr/>
            </p:nvSpPr>
            <p:spPr>
              <a:xfrm>
                <a:off x="3611880" y="1998226"/>
                <a:ext cx="206524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𝑧</m:t>
                          </m:r>
                        </m:sub>
                      </m:sSub>
                      <m:d>
                        <m:d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h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7" name="CuadroTexto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11880" y="1998226"/>
                <a:ext cx="2065245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CuadroTexto 7"/>
              <p:cNvSpPr txBox="1"/>
              <p:nvPr/>
            </p:nvSpPr>
            <p:spPr>
              <a:xfrm>
                <a:off x="5882640" y="1804977"/>
                <a:ext cx="1805815" cy="7522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𝜕</m:t>
                                  </m:r>
                                  <m:sSup>
                                    <m:sSupPr>
                                      <m:ctrlPr>
                                        <a:rPr lang="es-UY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s-UY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𝜙</m:t>
                                      </m:r>
                                    </m:e>
                                    <m:sup>
                                      <m:r>
                                        <a:rPr lang="es-UY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′</m:t>
                                      </m:r>
                                    </m:sup>
                                  </m:sSup>
                                </m:num>
                                <m:den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𝜕</m:t>
                                  </m:r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𝑧</m:t>
                                  </m:r>
                                </m:den>
                              </m:f>
                            </m:e>
                          </m:d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h</m:t>
                          </m:r>
                        </m:sub>
                      </m:sSub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8" name="CuadroTexto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82640" y="1804977"/>
                <a:ext cx="1805815" cy="752257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CuadroTexto 8"/>
              <p:cNvSpPr txBox="1"/>
              <p:nvPr/>
            </p:nvSpPr>
            <p:spPr>
              <a:xfrm>
                <a:off x="685800" y="3132483"/>
                <a:ext cx="3909917" cy="40498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𝑘</m:t>
                      </m:r>
                      <m:d>
                        <m:d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  <m:sSup>
                            <m:sSup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𝑘h</m:t>
                              </m:r>
                            </m:sup>
                          </m:sSup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  <m:sSup>
                            <m:sSup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𝑘h</m:t>
                              </m:r>
                            </m:sup>
                          </m:sSup>
                        </m:e>
                      </m:d>
                      <m:func>
                        <m:func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s-UY" b="0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𝜔</m:t>
                          </m:r>
                          <m:r>
                            <m:rPr>
                              <m:sty m:val="p"/>
                            </m:rPr>
                            <a:rPr lang="es-UY" b="0" i="1" smtClean="0">
                              <a:latin typeface="Cambria Math" panose="02040503050406030204" pitchFamily="18" charset="0"/>
                            </a:rPr>
                            <m:t>t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𝑘𝑥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 )</m:t>
                          </m:r>
                        </m:e>
                      </m:func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9" name="CuadroTexto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3132483"/>
                <a:ext cx="3909917" cy="404983"/>
              </a:xfrm>
              <a:prstGeom prst="rect">
                <a:avLst/>
              </a:prstGeom>
              <a:blipFill rotWithShape="0">
                <a:blip r:embed="rId6"/>
                <a:stretch>
                  <a:fillRect b="-9091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CuadroTexto 9"/>
              <p:cNvSpPr txBox="1"/>
              <p:nvPr/>
            </p:nvSpPr>
            <p:spPr>
              <a:xfrm>
                <a:off x="6848800" y="3174181"/>
                <a:ext cx="1676485" cy="3742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𝐵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𝐴</m:t>
                      </m:r>
                      <m:sSup>
                        <m:sSup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−2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𝑘h</m:t>
                          </m:r>
                        </m:sup>
                      </m:sSup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10" name="CuadroTexto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48800" y="3174181"/>
                <a:ext cx="1676485" cy="374270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ángulo 10"/>
              <p:cNvSpPr/>
              <p:nvPr/>
            </p:nvSpPr>
            <p:spPr>
              <a:xfrm>
                <a:off x="4694787" y="3174181"/>
                <a:ext cx="1925527" cy="37427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r>
                        <a:rPr lang="es-UY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𝐵</m:t>
                      </m:r>
                      <m:sSup>
                        <m:sSupPr>
                          <m:ctrlP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𝑘h</m:t>
                          </m:r>
                        </m:sup>
                      </m:sSup>
                      <m:r>
                        <a:rPr lang="es-UY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s-UY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𝐴</m:t>
                      </m:r>
                      <m:sSup>
                        <m:sSupPr>
                          <m:ctrlP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𝑘h</m:t>
                          </m:r>
                        </m:sup>
                      </m:sSup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11" name="Rectángulo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94787" y="3174181"/>
                <a:ext cx="1925527" cy="374270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CuadroTexto 11"/>
              <p:cNvSpPr txBox="1"/>
              <p:nvPr/>
            </p:nvSpPr>
            <p:spPr>
              <a:xfrm>
                <a:off x="685800" y="4099899"/>
                <a:ext cx="8658011" cy="4101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sSup>
                        <m:sSup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𝜙</m:t>
                          </m:r>
                        </m:e>
                        <m:sup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𝐴</m:t>
                      </m:r>
                      <m:d>
                        <m:d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𝑘𝑧</m:t>
                              </m:r>
                            </m:sup>
                          </m:sSup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−2</m:t>
                              </m:r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𝑘h</m:t>
                              </m:r>
                            </m:sup>
                          </m:sSup>
                          <m:sSup>
                            <m:sSup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𝑘𝑧</m:t>
                              </m:r>
                            </m:sup>
                          </m:sSup>
                        </m:e>
                      </m:d>
                      <m:func>
                        <m:func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s-UY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𝜔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𝑘𝑥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e>
                      </m:func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𝐴</m:t>
                      </m:r>
                      <m:sSup>
                        <m:sSup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𝑘h</m:t>
                          </m:r>
                        </m:sup>
                      </m:sSup>
                      <m:d>
                        <m:d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𝑘</m:t>
                              </m:r>
                              <m:d>
                                <m:d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𝑧</m:t>
                                  </m:r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h</m:t>
                                  </m:r>
                                </m:e>
                              </m:d>
                            </m:sup>
                          </m:sSup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𝑘</m:t>
                              </m:r>
                              <m:d>
                                <m:d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𝑧</m:t>
                                  </m:r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h</m:t>
                                  </m:r>
                                </m:e>
                              </m:d>
                            </m:sup>
                          </m:sSup>
                        </m:e>
                      </m:d>
                      <m:func>
                        <m:func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s-UY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𝜔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𝑘𝑥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e>
                      </m:func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12" name="CuadroTexto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4099899"/>
                <a:ext cx="8658011" cy="410177"/>
              </a:xfrm>
              <a:prstGeom prst="rect">
                <a:avLst/>
              </a:prstGeom>
              <a:blipFill rotWithShape="0">
                <a:blip r:embed="rId9"/>
                <a:stretch>
                  <a:fillRect b="-8955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CuadroTexto 14"/>
              <p:cNvSpPr txBox="1"/>
              <p:nvPr/>
            </p:nvSpPr>
            <p:spPr>
              <a:xfrm>
                <a:off x="675451" y="5185829"/>
                <a:ext cx="4534639" cy="3742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sSup>
                        <m:sSup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𝜙</m:t>
                          </m:r>
                        </m:e>
                        <m:sup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𝐴</m:t>
                      </m:r>
                      <m:sSup>
                        <m:sSup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s-E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𝑘h</m:t>
                          </m:r>
                        </m:sup>
                      </m:sSup>
                      <m:func>
                        <m:func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s-UY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cosh</m:t>
                          </m:r>
                        </m:fName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𝑘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𝑧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h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))</m:t>
                          </m:r>
                        </m:e>
                      </m:func>
                      <m:func>
                        <m:func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s-UY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𝜔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𝑘𝑥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e>
                      </m:func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15" name="CuadroTexto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5451" y="5185829"/>
                <a:ext cx="4534639" cy="374270"/>
              </a:xfrm>
              <a:prstGeom prst="rect">
                <a:avLst/>
              </a:prstGeom>
              <a:blipFill>
                <a:blip r:embed="rId10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CuadroTexto 1"/>
              <p:cNvSpPr txBox="1"/>
              <p:nvPr/>
            </p:nvSpPr>
            <p:spPr>
              <a:xfrm>
                <a:off x="5337555" y="457200"/>
                <a:ext cx="109017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𝐵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≠0</m:t>
                      </m:r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2" name="CuadroTexto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7555" y="457200"/>
                <a:ext cx="1090170" cy="369332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01068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5" grpId="0"/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663332" y="1651969"/>
            <a:ext cx="16921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UY" dirty="0"/>
              <a:t>De (1) tenemos: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uadroTexto 5"/>
              <p:cNvSpPr txBox="1"/>
              <p:nvPr/>
            </p:nvSpPr>
            <p:spPr>
              <a:xfrm>
                <a:off x="663332" y="352572"/>
                <a:ext cx="4148315" cy="3742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𝜙</m:t>
                          </m:r>
                        </m:e>
                        <m:sup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𝐴</m:t>
                      </m:r>
                      <m:sSup>
                        <m:sSup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𝑘h</m:t>
                          </m:r>
                        </m:sup>
                      </m:sSup>
                      <m:func>
                        <m:func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s-UY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cosh</m:t>
                          </m:r>
                        </m:fName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𝑘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𝑧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h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))</m:t>
                          </m:r>
                        </m:e>
                      </m:func>
                      <m:func>
                        <m:func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s-UY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𝜔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𝑘𝑥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e>
                      </m:func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6" name="CuadroTexto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3332" y="352572"/>
                <a:ext cx="4148315" cy="374270"/>
              </a:xfrm>
              <a:prstGeom prst="rect">
                <a:avLst/>
              </a:prstGeom>
              <a:blipFill rotWithShape="0">
                <a:blip r:embed="rId3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CuadroTexto 6"/>
              <p:cNvSpPr txBox="1"/>
              <p:nvPr/>
            </p:nvSpPr>
            <p:spPr>
              <a:xfrm>
                <a:off x="5065486" y="1482275"/>
                <a:ext cx="6137449" cy="7087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𝐴</m:t>
                      </m:r>
                      <m:sSup>
                        <m:sSup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𝑘h</m:t>
                          </m:r>
                        </m:sup>
                      </m:sSup>
                      <m:d>
                        <m:dPr>
                          <m:begChr m:val="["/>
                          <m:endChr m:val="]"/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unc>
                            <m:func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𝑘</m:t>
                              </m:r>
                              <m:r>
                                <a:rPr lang="es-UY" b="0" i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s-UY" b="0" i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sinh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𝑘h</m:t>
                                  </m:r>
                                </m:e>
                              </m:d>
                            </m:e>
                          </m:func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𝑔</m:t>
                              </m:r>
                            </m:den>
                          </m:f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d>
                            <m:d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sSup>
                                <m:sSup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𝜔</m:t>
                                  </m:r>
                                </m:e>
                                <m:sup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func>
                                <m:func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s-UY" b="0" i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cosh</m:t>
                                  </m:r>
                                </m:fName>
                                <m:e>
                                  <m:d>
                                    <m:dPr>
                                      <m:ctrlPr>
                                        <a:rPr lang="es-UY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s-UY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𝑘h</m:t>
                                      </m:r>
                                    </m:e>
                                  </m:d>
                                </m:e>
                              </m:func>
                            </m:e>
                          </m:d>
                        </m:e>
                      </m:d>
                      <m:func>
                        <m:func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s-UY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𝜔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𝑘𝑥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e>
                      </m:func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7" name="CuadroTexto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65486" y="1482275"/>
                <a:ext cx="6137449" cy="708720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CuadroTexto 7"/>
              <p:cNvSpPr txBox="1"/>
              <p:nvPr/>
            </p:nvSpPr>
            <p:spPr>
              <a:xfrm>
                <a:off x="3559029" y="2768699"/>
                <a:ext cx="2353658" cy="42774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𝜔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𝑘𝑔</m:t>
                          </m:r>
                          <m:func>
                            <m:funcPr>
                              <m:ctrlP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s-UY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tanh</m:t>
                              </m:r>
                            </m:fName>
                            <m:e>
                              <m: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𝑘h</m:t>
                              </m:r>
                              <m: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)</m:t>
                              </m:r>
                            </m:e>
                          </m:func>
                        </m:e>
                      </m:rad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8" name="CuadroTexto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59029" y="2768699"/>
                <a:ext cx="2353658" cy="427746"/>
              </a:xfrm>
              <a:prstGeom prst="rect">
                <a:avLst/>
              </a:prstGeom>
              <a:blipFill rotWithShape="0">
                <a:blip r:embed="rId5"/>
                <a:stretch>
                  <a:fillRect b="-10000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CuadroTexto 8"/>
              <p:cNvSpPr txBox="1"/>
              <p:nvPr/>
            </p:nvSpPr>
            <p:spPr>
              <a:xfrm>
                <a:off x="663332" y="2814185"/>
                <a:ext cx="228953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sSup>
                        <m:sSup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𝜔</m:t>
                          </m:r>
                        </m:e>
                        <m:sup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𝑘𝑔</m:t>
                      </m:r>
                      <m:func>
                        <m:func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s-UY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tanh</m:t>
                          </m:r>
                        </m:fName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𝑘h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e>
                      </m:func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9" name="CuadroTexto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3332" y="2814185"/>
                <a:ext cx="2289538" cy="369332"/>
              </a:xfrm>
              <a:prstGeom prst="rect">
                <a:avLst/>
              </a:prstGeom>
              <a:blipFill rotWithShape="0">
                <a:blip r:embed="rId6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CuadroTexto 9"/>
              <p:cNvSpPr txBox="1"/>
              <p:nvPr/>
            </p:nvSpPr>
            <p:spPr>
              <a:xfrm>
                <a:off x="6778171" y="2670844"/>
                <a:ext cx="2258311" cy="65601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𝑓</m:t>
                          </m:r>
                        </m:sub>
                      </m:sSub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𝑔</m:t>
                              </m:r>
                            </m:num>
                            <m:den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𝑘</m:t>
                              </m:r>
                            </m:den>
                          </m:f>
                          <m:func>
                            <m:func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s-UY" b="0" i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tanh</m:t>
                              </m:r>
                            </m:fName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𝑘h</m:t>
                              </m:r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)</m:t>
                              </m:r>
                            </m:e>
                          </m:func>
                        </m:e>
                      </m:rad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10" name="CuadroTexto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78171" y="2670844"/>
                <a:ext cx="2258311" cy="656013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CuadroTexto 10"/>
              <p:cNvSpPr txBox="1"/>
              <p:nvPr/>
            </p:nvSpPr>
            <p:spPr>
              <a:xfrm>
                <a:off x="504731" y="3739312"/>
                <a:ext cx="4030527" cy="43473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UY" dirty="0"/>
                  <a:t>Si </a:t>
                </a:r>
                <a14:m>
                  <m:oMath xmlns:m="http://schemas.openxmlformats.org/officeDocument/2006/math">
                    <m:r>
                      <a:rPr lang="es-UY" b="0" i="1" smtClean="0">
                        <a:latin typeface="Cambria Math" panose="02040503050406030204" pitchFamily="18" charset="0"/>
                      </a:rPr>
                      <m:t>𝑘h</m:t>
                    </m:r>
                    <m:r>
                      <a:rPr lang="es-UY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≫1</m:t>
                    </m:r>
                  </m:oMath>
                </a14:m>
                <a:r>
                  <a:rPr lang="es-UY" dirty="0"/>
                  <a:t> ,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s-UY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s-UY" b="0" i="0" smtClean="0">
                            <a:latin typeface="Cambria Math" panose="02040503050406030204" pitchFamily="18" charset="0"/>
                          </a:rPr>
                          <m:t>tanh</m:t>
                        </m:r>
                      </m:fName>
                      <m:e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𝑘h</m:t>
                        </m:r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)≅1</m:t>
                        </m:r>
                      </m:e>
                    </m:func>
                  </m:oMath>
                </a14:m>
                <a:r>
                  <a:rPr lang="es-UY" dirty="0"/>
                  <a:t>  </a:t>
                </a:r>
                <a:r>
                  <a:rPr lang="es-UY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⇒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UY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UY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s-UY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𝑓</m:t>
                        </m:r>
                      </m:sub>
                    </m:sSub>
                    <m:r>
                      <a:rPr lang="es-UY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≅</m:t>
                    </m:r>
                    <m:rad>
                      <m:radPr>
                        <m:degHide m:val="on"/>
                        <m:ctrlPr>
                          <a:rPr lang="es-UY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s-UY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𝑔</m:t>
                        </m:r>
                        <m:r>
                          <a:rPr lang="es-UY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/</m:t>
                        </m:r>
                        <m:r>
                          <a:rPr lang="es-UY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</m:t>
                        </m:r>
                      </m:e>
                    </m:rad>
                  </m:oMath>
                </a14:m>
                <a:endParaRPr lang="es-UY" dirty="0"/>
              </a:p>
            </p:txBody>
          </p:sp>
        </mc:Choice>
        <mc:Fallback xmlns="">
          <p:sp>
            <p:nvSpPr>
              <p:cNvPr id="11" name="CuadroTexto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4731" y="3739312"/>
                <a:ext cx="4030527" cy="434734"/>
              </a:xfrm>
              <a:prstGeom prst="rect">
                <a:avLst/>
              </a:prstGeom>
              <a:blipFill rotWithShape="0">
                <a:blip r:embed="rId8"/>
                <a:stretch>
                  <a:fillRect l="-1362" b="-16667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CuadroTexto 11"/>
              <p:cNvSpPr txBox="1"/>
              <p:nvPr/>
            </p:nvSpPr>
            <p:spPr>
              <a:xfrm>
                <a:off x="504730" y="4466794"/>
                <a:ext cx="4042197" cy="43473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UY" dirty="0"/>
                  <a:t>Si </a:t>
                </a:r>
                <a14:m>
                  <m:oMath xmlns:m="http://schemas.openxmlformats.org/officeDocument/2006/math">
                    <m:r>
                      <a:rPr lang="es-UY" b="0" i="1" smtClean="0">
                        <a:latin typeface="Cambria Math" panose="02040503050406030204" pitchFamily="18" charset="0"/>
                      </a:rPr>
                      <m:t>𝑘h</m:t>
                    </m:r>
                    <m:r>
                      <a:rPr lang="es-UY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≪</m:t>
                    </m:r>
                    <m:r>
                      <a:rPr lang="es-UY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lang="es-UY" dirty="0"/>
                  <a:t> ,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s-UY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s-UY" b="0" i="0" smtClean="0">
                            <a:latin typeface="Cambria Math" panose="02040503050406030204" pitchFamily="18" charset="0"/>
                          </a:rPr>
                          <m:t>tanh</m:t>
                        </m:r>
                      </m:fName>
                      <m:e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𝑘h</m:t>
                        </m:r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)≅</m:t>
                        </m:r>
                        <m:r>
                          <a:rPr lang="es-UY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𝑘h</m:t>
                        </m:r>
                      </m:e>
                    </m:func>
                  </m:oMath>
                </a14:m>
                <a:r>
                  <a:rPr lang="es-UY" dirty="0"/>
                  <a:t>  </a:t>
                </a:r>
                <a:r>
                  <a:rPr lang="es-UY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⇒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UY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UY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s-UY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𝑓</m:t>
                        </m:r>
                      </m:sub>
                    </m:sSub>
                    <m:r>
                      <a:rPr lang="es-UY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≅</m:t>
                    </m:r>
                    <m:rad>
                      <m:radPr>
                        <m:degHide m:val="on"/>
                        <m:ctrlPr>
                          <a:rPr lang="es-UY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s-UY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𝑔h</m:t>
                        </m:r>
                      </m:e>
                    </m:rad>
                  </m:oMath>
                </a14:m>
                <a:endParaRPr lang="es-UY" dirty="0"/>
              </a:p>
            </p:txBody>
          </p:sp>
        </mc:Choice>
        <mc:Fallback xmlns="">
          <p:sp>
            <p:nvSpPr>
              <p:cNvPr id="12" name="CuadroTexto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4730" y="4466794"/>
                <a:ext cx="4042197" cy="434734"/>
              </a:xfrm>
              <a:prstGeom prst="rect">
                <a:avLst/>
              </a:prstGeom>
              <a:blipFill rotWithShape="0">
                <a:blip r:embed="rId9"/>
                <a:stretch>
                  <a:fillRect l="-1357" b="-18310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CuadroTexto 12"/>
          <p:cNvSpPr txBox="1"/>
          <p:nvPr/>
        </p:nvSpPr>
        <p:spPr>
          <a:xfrm>
            <a:off x="5803621" y="3369954"/>
            <a:ext cx="539931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s-UY" dirty="0"/>
              <a:t>Al igual que en el caso de aguas profundas, la  velocidad de fase depende de la longitud de onda.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ángulo 13"/>
              <p:cNvSpPr/>
              <p:nvPr/>
            </p:nvSpPr>
            <p:spPr>
              <a:xfrm>
                <a:off x="2418390" y="1498350"/>
                <a:ext cx="2584233" cy="75642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UY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s-UY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s-UY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s-UY" i="1">
                                      <a:latin typeface="Cambria Math" panose="02040503050406030204" pitchFamily="18" charset="0"/>
                                    </a:rPr>
                                    <m:t>𝜕</m:t>
                                  </m:r>
                                  <m:sSup>
                                    <m:sSupPr>
                                      <m:ctrlPr>
                                        <a:rPr lang="es-UY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s-UY" i="1">
                                          <a:latin typeface="Cambria Math" panose="02040503050406030204" pitchFamily="18" charset="0"/>
                                        </a:rPr>
                                        <m:t>𝜙</m:t>
                                      </m:r>
                                    </m:e>
                                    <m:sup>
                                      <m:r>
                                        <a:rPr lang="es-UY" i="1">
                                          <a:latin typeface="Cambria Math" panose="02040503050406030204" pitchFamily="18" charset="0"/>
                                        </a:rPr>
                                        <m:t>′</m:t>
                                      </m:r>
                                    </m:sup>
                                  </m:sSup>
                                </m:num>
                                <m:den>
                                  <m:r>
                                    <a:rPr lang="es-UY" i="1">
                                      <a:latin typeface="Cambria Math" panose="02040503050406030204" pitchFamily="18" charset="0"/>
                                    </a:rPr>
                                    <m:t>𝜕</m:t>
                                  </m:r>
                                  <m:r>
                                    <a:rPr lang="es-UY" i="1">
                                      <a:latin typeface="Cambria Math" panose="02040503050406030204" pitchFamily="18" charset="0"/>
                                    </a:rPr>
                                    <m:t>𝑧</m:t>
                                  </m:r>
                                </m:den>
                              </m:f>
                              <m:r>
                                <a:rPr lang="es-UY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es-UY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s-UY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s-UY" i="1">
                                      <a:latin typeface="Cambria Math" panose="02040503050406030204" pitchFamily="18" charset="0"/>
                                    </a:rPr>
                                    <m:t>𝑔</m:t>
                                  </m:r>
                                </m:den>
                              </m:f>
                              <m:d>
                                <m:dPr>
                                  <m:ctrlPr>
                                    <a:rPr lang="es-UY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s-UY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sSup>
                                        <m:sSupPr>
                                          <m:ctrlPr>
                                            <a:rPr lang="es-UY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s-UY" i="1">
                                              <a:latin typeface="Cambria Math" panose="02040503050406030204" pitchFamily="18" charset="0"/>
                                            </a:rPr>
                                            <m:t>𝜕</m:t>
                                          </m:r>
                                        </m:e>
                                        <m:sup>
                                          <m:r>
                                            <a:rPr lang="es-UY" i="1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  <m:sSup>
                                        <m:sSupPr>
                                          <m:ctrlPr>
                                            <a:rPr lang="es-UY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s-UY" i="1">
                                              <a:latin typeface="Cambria Math" panose="02040503050406030204" pitchFamily="18" charset="0"/>
                                            </a:rPr>
                                            <m:t>𝜙</m:t>
                                          </m:r>
                                        </m:e>
                                        <m:sup>
                                          <m:r>
                                            <a:rPr lang="es-UY" i="1">
                                              <a:latin typeface="Cambria Math" panose="02040503050406030204" pitchFamily="18" charset="0"/>
                                            </a:rPr>
                                            <m:t>′</m:t>
                                          </m:r>
                                        </m:sup>
                                      </m:sSup>
                                    </m:num>
                                    <m:den>
                                      <m:r>
                                        <a:rPr lang="es-UY" i="1">
                                          <a:latin typeface="Cambria Math" panose="02040503050406030204" pitchFamily="18" charset="0"/>
                                        </a:rPr>
                                        <m:t>𝜕</m:t>
                                      </m:r>
                                      <m:sSup>
                                        <m:sSupPr>
                                          <m:ctrlPr>
                                            <a:rPr lang="es-UY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s-UY" i="1">
                                              <a:latin typeface="Cambria Math" panose="02040503050406030204" pitchFamily="18" charset="0"/>
                                            </a:rPr>
                                            <m:t>𝑡</m:t>
                                          </m:r>
                                        </m:e>
                                        <m:sup>
                                          <m:r>
                                            <a:rPr lang="es-UY" i="1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</m:den>
                                  </m:f>
                                </m:e>
                              </m:d>
                            </m:e>
                          </m:d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s-UY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14" name="Rectángulo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18390" y="1498350"/>
                <a:ext cx="2584233" cy="756426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12989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464457" y="493486"/>
            <a:ext cx="28680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UY" dirty="0">
                <a:solidFill>
                  <a:schemeClr val="accent1"/>
                </a:solidFill>
              </a:rPr>
              <a:t>Superposición de dos ondas:</a:t>
            </a:r>
          </a:p>
        </p:txBody>
      </p:sp>
      <p:sp>
        <p:nvSpPr>
          <p:cNvPr id="3" name="CuadroTexto 2"/>
          <p:cNvSpPr txBox="1"/>
          <p:nvPr/>
        </p:nvSpPr>
        <p:spPr>
          <a:xfrm>
            <a:off x="200297" y="998582"/>
            <a:ext cx="1065058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s-UY" dirty="0"/>
              <a:t>Si la onda es armónica, hay una sola longitud de onda y la onda se propaga con la velocidad de fase. Sin embargo, si la onda se compone de la superposición lineal de ondas armónicas, ¿a qué velocidad se propaga?</a:t>
            </a:r>
          </a:p>
        </p:txBody>
      </p:sp>
      <p:sp>
        <p:nvSpPr>
          <p:cNvPr id="4" name="CuadroTexto 3"/>
          <p:cNvSpPr txBox="1"/>
          <p:nvPr/>
        </p:nvSpPr>
        <p:spPr>
          <a:xfrm>
            <a:off x="200297" y="2369906"/>
            <a:ext cx="106574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UY" dirty="0"/>
              <a:t>Para ejemplificar, supongamos la superposición de 2 ondas armónicas de la misma amplitud en aguas profundas: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uadroTexto 4"/>
              <p:cNvSpPr txBox="1"/>
              <p:nvPr/>
            </p:nvSpPr>
            <p:spPr>
              <a:xfrm>
                <a:off x="464457" y="3635987"/>
                <a:ext cx="2920287" cy="3742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𝜙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′</m:t>
                          </m:r>
                        </m:sup>
                      </m:sSubSup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𝐴</m:t>
                      </m:r>
                      <m:sSup>
                        <m:sSup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sSub>
                            <m:sSub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𝑘</m:t>
                              </m:r>
                            </m:e>
                            <m:sub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𝑧</m:t>
                          </m:r>
                        </m:sup>
                      </m:sSup>
                      <m:func>
                        <m:func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s-UY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𝜔</m:t>
                              </m:r>
                            </m:e>
                            <m:sub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𝑘</m:t>
                              </m:r>
                            </m:e>
                            <m:sub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e>
                      </m:func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5" name="CuadroTexto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457" y="3635987"/>
                <a:ext cx="2920287" cy="374270"/>
              </a:xfrm>
              <a:prstGeom prst="rect">
                <a:avLst/>
              </a:prstGeom>
              <a:blipFill rotWithShape="0">
                <a:blip r:embed="rId2"/>
                <a:stretch>
                  <a:fillRect b="-12903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CuadroTexto 5"/>
              <p:cNvSpPr txBox="1"/>
              <p:nvPr/>
            </p:nvSpPr>
            <p:spPr>
              <a:xfrm>
                <a:off x="464457" y="4381312"/>
                <a:ext cx="2983316" cy="38670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𝜙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′</m:t>
                          </m:r>
                        </m:sup>
                      </m:sSubSup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𝐴</m:t>
                      </m:r>
                      <m:sSup>
                        <m:sSup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sSub>
                            <m:sSub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𝑘</m:t>
                              </m:r>
                            </m:e>
                            <m:sub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𝑧</m:t>
                          </m:r>
                        </m:sup>
                      </m:sSup>
                      <m:func>
                        <m:func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s-UY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𝜔</m:t>
                              </m:r>
                            </m:e>
                            <m:sub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𝑘</m:t>
                              </m:r>
                            </m:e>
                            <m:sub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e>
                      </m:func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6" name="CuadroTexto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457" y="4381312"/>
                <a:ext cx="2983316" cy="386709"/>
              </a:xfrm>
              <a:prstGeom prst="rect">
                <a:avLst/>
              </a:prstGeom>
              <a:blipFill rotWithShape="0">
                <a:blip r:embed="rId3"/>
                <a:stretch>
                  <a:fillRect b="-9524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CuadroTexto 6"/>
              <p:cNvSpPr txBox="1"/>
              <p:nvPr/>
            </p:nvSpPr>
            <p:spPr>
              <a:xfrm>
                <a:off x="464457" y="4954410"/>
                <a:ext cx="2987356" cy="3742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UY" dirty="0"/>
                  <a:t>Supongo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UY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s-UY" b="0" i="1" smtClean="0">
                        <a:latin typeface="Cambria Math" panose="02040503050406030204" pitchFamily="18" charset="0"/>
                      </a:rPr>
                      <m:t>𝑧</m:t>
                    </m:r>
                    <m:r>
                      <a:rPr lang="es-UY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≪1⇒</m:t>
                    </m:r>
                    <m:sSup>
                      <m:sSupPr>
                        <m:ctrlPr>
                          <a:rPr lang="es-UY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UY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sSub>
                          <m:sSubPr>
                            <m:ctrlPr>
                              <a:rPr lang="es-UY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UY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𝑘</m:t>
                            </m:r>
                          </m:e>
                          <m:sub>
                            <m:r>
                              <a:rPr lang="es-UY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es-UY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𝑧</m:t>
                        </m:r>
                      </m:sup>
                    </m:sSup>
                    <m:r>
                      <a:rPr lang="es-UY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≅1</m:t>
                    </m:r>
                  </m:oMath>
                </a14:m>
                <a:endParaRPr lang="es-UY" dirty="0"/>
              </a:p>
            </p:txBody>
          </p:sp>
        </mc:Choice>
        <mc:Fallback xmlns="">
          <p:sp>
            <p:nvSpPr>
              <p:cNvPr id="7" name="CuadroTexto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457" y="4954410"/>
                <a:ext cx="2987356" cy="374270"/>
              </a:xfrm>
              <a:prstGeom prst="rect">
                <a:avLst/>
              </a:prstGeom>
              <a:blipFill rotWithShape="0">
                <a:blip r:embed="rId4"/>
                <a:stretch>
                  <a:fillRect l="-1633" t="-8197" b="-26230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1" name="Grupo 10"/>
          <p:cNvGrpSpPr/>
          <p:nvPr/>
        </p:nvGrpSpPr>
        <p:grpSpPr>
          <a:xfrm>
            <a:off x="3627120" y="3429000"/>
            <a:ext cx="4880724" cy="1899680"/>
            <a:chOff x="3627120" y="3429000"/>
            <a:chExt cx="4880724" cy="1899680"/>
          </a:xfrm>
        </p:grpSpPr>
        <p:sp>
          <p:nvSpPr>
            <p:cNvPr id="8" name="Cerrar llave 7"/>
            <p:cNvSpPr/>
            <p:nvPr/>
          </p:nvSpPr>
          <p:spPr>
            <a:xfrm>
              <a:off x="3627120" y="3429000"/>
              <a:ext cx="121920" cy="1899680"/>
            </a:xfrm>
            <a:prstGeom prst="righ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UY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" name="CuadroTexto 8"/>
                <p:cNvSpPr txBox="1"/>
                <p:nvPr/>
              </p:nvSpPr>
              <p:spPr>
                <a:xfrm>
                  <a:off x="3991416" y="4194174"/>
                  <a:ext cx="451642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s-UY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𝜙</m:t>
                            </m:r>
                          </m:e>
                          <m:sup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  <m:func>
                          <m:funcPr>
                            <m:ctrlPr>
                              <a:rPr lang="es-UY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s-UY" b="0" i="0" smtClean="0">
                                <a:latin typeface="Cambria Math" panose="02040503050406030204" pitchFamily="18" charset="0"/>
                              </a:rPr>
                              <m:t>cos</m:t>
                            </m:r>
                          </m:fName>
                          <m:e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sSub>
                              <m:sSubPr>
                                <m:ctrlPr>
                                  <a:rPr lang="es-UY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s-UY" b="0" i="1" smtClean="0">
                                    <a:latin typeface="Cambria Math" panose="02040503050406030204" pitchFamily="18" charset="0"/>
                                  </a:rPr>
                                  <m:t>𝜔</m:t>
                                </m:r>
                              </m:e>
                              <m:sub>
                                <m:r>
                                  <a:rPr lang="es-UY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es-UY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s-UY" b="0" i="1" smtClean="0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e>
                              <m:sub>
                                <m:r>
                                  <a:rPr lang="es-UY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</m:func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s-UY" i="1">
                            <a:latin typeface="Cambria Math" panose="02040503050406030204" pitchFamily="18" charset="0"/>
                          </a:rPr>
                          <m:t>𝐴</m:t>
                        </m:r>
                        <m:func>
                          <m:funcPr>
                            <m:ctrlPr>
                              <a:rPr lang="es-UY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s-UY">
                                <a:latin typeface="Cambria Math" panose="02040503050406030204" pitchFamily="18" charset="0"/>
                              </a:rPr>
                              <m:t>cos</m:t>
                            </m:r>
                          </m:fName>
                          <m:e>
                            <m:r>
                              <a:rPr lang="es-UY" i="1">
                                <a:latin typeface="Cambria Math" panose="02040503050406030204" pitchFamily="18" charset="0"/>
                              </a:rPr>
                              <m:t>(</m:t>
                            </m:r>
                            <m:sSub>
                              <m:sSubPr>
                                <m:ctrlPr>
                                  <a:rPr lang="es-UY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s-UY" i="1">
                                    <a:latin typeface="Cambria Math" panose="02040503050406030204" pitchFamily="18" charset="0"/>
                                  </a:rPr>
                                  <m:t>𝜔</m:t>
                                </m:r>
                              </m:e>
                              <m:sub>
                                <m:r>
                                  <a:rPr lang="es-UY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  <m:r>
                              <a:rPr lang="es-UY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es-UY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es-UY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s-UY" i="1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e>
                              <m:sub>
                                <m:r>
                                  <a:rPr lang="es-UY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  <m:r>
                              <a:rPr lang="es-UY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s-UY" i="1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</m:func>
                      </m:oMath>
                    </m:oMathPara>
                  </a14:m>
                  <a:endParaRPr lang="es-UY" dirty="0"/>
                </a:p>
              </p:txBody>
            </p:sp>
          </mc:Choice>
          <mc:Fallback xmlns="">
            <p:sp>
              <p:nvSpPr>
                <p:cNvPr id="9" name="CuadroTexto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991416" y="4194174"/>
                  <a:ext cx="4516428" cy="369332"/>
                </a:xfrm>
                <a:prstGeom prst="rect">
                  <a:avLst/>
                </a:prstGeom>
                <a:blipFill rotWithShape="0">
                  <a:blip r:embed="rId5"/>
                  <a:stretch>
                    <a:fillRect b="-13115"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CuadroTexto 9"/>
              <p:cNvSpPr txBox="1"/>
              <p:nvPr/>
            </p:nvSpPr>
            <p:spPr>
              <a:xfrm>
                <a:off x="3207644" y="5671884"/>
                <a:ext cx="7161897" cy="71468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=2</m:t>
                      </m:r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𝐴</m:t>
                      </m:r>
                      <m:func>
                        <m:func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s-UY" b="0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d>
                                <m:d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s-UY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sSub>
                                        <m:sSubPr>
                                          <m:ctrlPr>
                                            <a:rPr lang="es-UY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s-UY" i="1">
                                              <a:latin typeface="Cambria Math" panose="02040503050406030204" pitchFamily="18" charset="0"/>
                                            </a:rPr>
                                            <m:t>𝜔</m:t>
                                          </m:r>
                                        </m:e>
                                        <m:sub>
                                          <m:r>
                                            <a:rPr lang="es-UY" i="1"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sub>
                                      </m:sSub>
                                      <m:r>
                                        <a:rPr lang="es-UY" i="1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sSub>
                                        <m:sSubPr>
                                          <m:ctrlPr>
                                            <a:rPr lang="es-UY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s-UY" b="0" i="1" smtClean="0">
                                              <a:latin typeface="Cambria Math" panose="02040503050406030204" pitchFamily="18" charset="0"/>
                                            </a:rPr>
                                            <m:t>𝜔</m:t>
                                          </m:r>
                                        </m:e>
                                        <m:sub>
                                          <m:r>
                                            <a:rPr lang="es-UY" b="0" i="1" smtClean="0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b>
                                      </m:sSub>
                                    </m:num>
                                    <m:den>
                                      <m:r>
                                        <a:rPr lang="es-UY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den>
                                  </m:f>
                                </m:e>
                              </m:d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d>
                                <m:d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s-UY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sSub>
                                        <m:sSubPr>
                                          <m:ctrlPr>
                                            <a:rPr lang="es-UY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s-UY" b="0" i="1" smtClean="0">
                                              <a:latin typeface="Cambria Math" panose="02040503050406030204" pitchFamily="18" charset="0"/>
                                            </a:rPr>
                                            <m:t>𝑘</m:t>
                                          </m:r>
                                        </m:e>
                                        <m:sub>
                                          <m:r>
                                            <a:rPr lang="es-UY" b="0" i="1" smtClean="0"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sub>
                                      </m:sSub>
                                      <m:r>
                                        <a:rPr lang="es-UY" b="0" i="1" smtClean="0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sSub>
                                        <m:sSubPr>
                                          <m:ctrlPr>
                                            <a:rPr lang="es-UY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s-UY" b="0" i="1" smtClean="0">
                                              <a:latin typeface="Cambria Math" panose="02040503050406030204" pitchFamily="18" charset="0"/>
                                            </a:rPr>
                                            <m:t>𝑘</m:t>
                                          </m:r>
                                        </m:e>
                                        <m:sub>
                                          <m:r>
                                            <a:rPr lang="es-UY" b="0" i="1" smtClean="0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b>
                                      </m:sSub>
                                    </m:num>
                                    <m:den>
                                      <m:r>
                                        <a:rPr lang="es-UY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den>
                                  </m:f>
                                </m:e>
                              </m:d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</m:func>
                      <m:func>
                        <m:funcPr>
                          <m:ctrlPr>
                            <a:rPr lang="es-UY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s-UY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s-UY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d>
                                <m:dPr>
                                  <m:ctrlPr>
                                    <a:rPr lang="es-UY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s-UY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sSub>
                                        <m:sSubPr>
                                          <m:ctrlPr>
                                            <a:rPr lang="es-UY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s-UY" i="1">
                                              <a:latin typeface="Cambria Math" panose="02040503050406030204" pitchFamily="18" charset="0"/>
                                            </a:rPr>
                                            <m:t>𝜔</m:t>
                                          </m:r>
                                        </m:e>
                                        <m:sub>
                                          <m:r>
                                            <a:rPr lang="es-UY" i="1"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sub>
                                      </m:sSub>
                                      <m:r>
                                        <a:rPr lang="es-UY" b="0" i="1" smtClean="0">
                                          <a:latin typeface="Cambria Math" panose="02040503050406030204" pitchFamily="18" charset="0"/>
                                        </a:rPr>
                                        <m:t>+</m:t>
                                      </m:r>
                                      <m:sSub>
                                        <m:sSubPr>
                                          <m:ctrlPr>
                                            <a:rPr lang="es-UY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s-UY" i="1">
                                              <a:latin typeface="Cambria Math" panose="02040503050406030204" pitchFamily="18" charset="0"/>
                                            </a:rPr>
                                            <m:t>𝜔</m:t>
                                          </m:r>
                                        </m:e>
                                        <m:sub>
                                          <m:r>
                                            <a:rPr lang="es-UY" i="1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b>
                                      </m:sSub>
                                    </m:num>
                                    <m:den>
                                      <m:r>
                                        <a:rPr lang="es-UY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den>
                                  </m:f>
                                </m:e>
                              </m:d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s-UY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d>
                                <m:dPr>
                                  <m:ctrlPr>
                                    <a:rPr lang="es-UY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s-UY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sSub>
                                        <m:sSubPr>
                                          <m:ctrlPr>
                                            <a:rPr lang="es-UY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s-UY" i="1">
                                              <a:latin typeface="Cambria Math" panose="02040503050406030204" pitchFamily="18" charset="0"/>
                                            </a:rPr>
                                            <m:t>𝑘</m:t>
                                          </m:r>
                                        </m:e>
                                        <m:sub>
                                          <m:r>
                                            <a:rPr lang="es-UY" i="1"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sub>
                                      </m:sSub>
                                      <m:r>
                                        <a:rPr lang="es-UY" b="0" i="1" smtClean="0">
                                          <a:latin typeface="Cambria Math" panose="02040503050406030204" pitchFamily="18" charset="0"/>
                                        </a:rPr>
                                        <m:t>+</m:t>
                                      </m:r>
                                      <m:sSub>
                                        <m:sSubPr>
                                          <m:ctrlPr>
                                            <a:rPr lang="es-UY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s-UY" i="1">
                                              <a:latin typeface="Cambria Math" panose="02040503050406030204" pitchFamily="18" charset="0"/>
                                            </a:rPr>
                                            <m:t>𝑘</m:t>
                                          </m:r>
                                        </m:e>
                                        <m:sub>
                                          <m:r>
                                            <a:rPr lang="es-UY" i="1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b>
                                      </m:sSub>
                                    </m:num>
                                    <m:den>
                                      <m:r>
                                        <a:rPr lang="es-UY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den>
                                  </m:f>
                                </m:e>
                              </m:d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</m:func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10" name="CuadroTexto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7644" y="5671884"/>
                <a:ext cx="7161897" cy="714683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85438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10" grpId="0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504</TotalTime>
  <Words>783</Words>
  <Application>Microsoft Office PowerPoint</Application>
  <PresentationFormat>Panorámica</PresentationFormat>
  <Paragraphs>107</Paragraphs>
  <Slides>10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Cambria Math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Nicolas Benech</dc:creator>
  <cp:lastModifiedBy>Nicolas Benech</cp:lastModifiedBy>
  <cp:revision>39</cp:revision>
  <dcterms:created xsi:type="dcterms:W3CDTF">2020-06-19T11:00:14Z</dcterms:created>
  <dcterms:modified xsi:type="dcterms:W3CDTF">2025-05-28T11:12:02Z</dcterms:modified>
</cp:coreProperties>
</file>