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270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40B2D-0D7E-45DC-956E-75C60FDA0C63}" v="1" dt="2025-06-02T15:14:09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54CB8387-F657-42BC-AEC3-56EAEA27D465}"/>
    <pc:docChg chg="undo custSel delSld modSld">
      <pc:chgData name="Nicolas Benech" userId="0051dd42c30e75a5" providerId="LiveId" clId="{54CB8387-F657-42BC-AEC3-56EAEA27D465}" dt="2024-06-07T17:10:07.864" v="3" actId="2696"/>
      <pc:docMkLst>
        <pc:docMk/>
      </pc:docMkLst>
      <pc:sldChg chg="addSp delSp mod">
        <pc:chgData name="Nicolas Benech" userId="0051dd42c30e75a5" providerId="LiveId" clId="{54CB8387-F657-42BC-AEC3-56EAEA27D465}" dt="2024-06-05T13:56:14.224" v="2" actId="478"/>
        <pc:sldMkLst>
          <pc:docMk/>
          <pc:sldMk cId="2075238382" sldId="256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344907003" sldId="268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3382257370" sldId="269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1510997989" sldId="270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2004228522" sldId="271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1158486606" sldId="272"/>
        </pc:sldMkLst>
      </pc:sldChg>
      <pc:sldChg chg="del">
        <pc:chgData name="Nicolas Benech" userId="0051dd42c30e75a5" providerId="LiveId" clId="{54CB8387-F657-42BC-AEC3-56EAEA27D465}" dt="2024-06-07T17:10:07.864" v="3" actId="2696"/>
        <pc:sldMkLst>
          <pc:docMk/>
          <pc:sldMk cId="436076529" sldId="273"/>
        </pc:sldMkLst>
      </pc:sldChg>
    </pc:docChg>
  </pc:docChgLst>
  <pc:docChgLst>
    <pc:chgData name="Nicolas Benech" userId="0051dd42c30e75a5" providerId="LiveId" clId="{4F240B2D-0D7E-45DC-956E-75C60FDA0C63}"/>
    <pc:docChg chg="addSld delSld modSld">
      <pc:chgData name="Nicolas Benech" userId="0051dd42c30e75a5" providerId="LiveId" clId="{4F240B2D-0D7E-45DC-956E-75C60FDA0C63}" dt="2025-06-04T14:27:00.366" v="1" actId="2696"/>
      <pc:docMkLst>
        <pc:docMk/>
      </pc:docMkLst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2075238382" sldId="256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262302931" sldId="257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193237113" sldId="258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2617276710" sldId="259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484766412" sldId="260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1266096164" sldId="261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925707981" sldId="262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221956291" sldId="263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37343382" sldId="264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424161406" sldId="265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2152598441" sldId="266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673431317" sldId="267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839193198" sldId="268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133408617" sldId="269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1247943941" sldId="270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450492547" sldId="271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66005049" sldId="272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870434081" sldId="273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2616244747" sldId="274"/>
        </pc:sldMkLst>
      </pc:sldChg>
      <pc:sldChg chg="del">
        <pc:chgData name="Nicolas Benech" userId="0051dd42c30e75a5" providerId="LiveId" clId="{4F240B2D-0D7E-45DC-956E-75C60FDA0C63}" dt="2025-06-04T14:27:00.366" v="1" actId="2696"/>
        <pc:sldMkLst>
          <pc:docMk/>
          <pc:sldMk cId="2902320829" sldId="275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3831811108" sldId="383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3107511325" sldId="384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2503812140" sldId="385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2316403349" sldId="386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2063348945" sldId="387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1814951287" sldId="388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136554863" sldId="389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4155026074" sldId="390"/>
        </pc:sldMkLst>
      </pc:sldChg>
      <pc:sldChg chg="add">
        <pc:chgData name="Nicolas Benech" userId="0051dd42c30e75a5" providerId="LiveId" clId="{4F240B2D-0D7E-45DC-956E-75C60FDA0C63}" dt="2025-06-02T15:14:09.176" v="0"/>
        <pc:sldMkLst>
          <pc:docMk/>
          <pc:sldMk cId="4123221213" sldId="391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664889050" sldId="392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764963758" sldId="393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776283604" sldId="394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534775971" sldId="395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4091584914" sldId="396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133461291" sldId="397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522735534" sldId="398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934518010" sldId="399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592509588" sldId="400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877716043" sldId="401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963503143" sldId="402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181014527" sldId="403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797139198" sldId="404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841836809" sldId="405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348902890" sldId="406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766771864" sldId="407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4227265702" sldId="408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869720964" sldId="409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339086527" sldId="410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867192304" sldId="411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448990949" sldId="412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953561960" sldId="413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121246384" sldId="414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2693633326" sldId="415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1359671395" sldId="416"/>
        </pc:sldMkLst>
      </pc:sldChg>
      <pc:sldChg chg="add del">
        <pc:chgData name="Nicolas Benech" userId="0051dd42c30e75a5" providerId="LiveId" clId="{4F240B2D-0D7E-45DC-956E-75C60FDA0C63}" dt="2025-06-04T14:27:00.366" v="1" actId="2696"/>
        <pc:sldMkLst>
          <pc:docMk/>
          <pc:sldMk cId="3256159038" sldId="417"/>
        </pc:sldMkLst>
      </pc:sldChg>
    </pc:docChg>
  </pc:docChgLst>
  <pc:docChgLst>
    <pc:chgData name="Nicolas Benech" userId="0051dd42c30e75a5" providerId="LiveId" clId="{B1A5CC5C-E67F-4631-B27A-51625478FD38}"/>
    <pc:docChg chg="undo custSel modSld">
      <pc:chgData name="Nicolas Benech" userId="0051dd42c30e75a5" providerId="LiveId" clId="{B1A5CC5C-E67F-4631-B27A-51625478FD38}" dt="2020-07-01T12:36:11.253" v="391" actId="1038"/>
      <pc:docMkLst>
        <pc:docMk/>
      </pc:docMkLst>
      <pc:sldChg chg="modSp mod modAnim">
        <pc:chgData name="Nicolas Benech" userId="0051dd42c30e75a5" providerId="LiveId" clId="{B1A5CC5C-E67F-4631-B27A-51625478FD38}" dt="2020-07-01T11:57:42.859" v="8"/>
        <pc:sldMkLst>
          <pc:docMk/>
          <pc:sldMk cId="2075238382" sldId="256"/>
        </pc:sldMkLst>
      </pc:sldChg>
      <pc:sldChg chg="addSp modSp mod modAnim">
        <pc:chgData name="Nicolas Benech" userId="0051dd42c30e75a5" providerId="LiveId" clId="{B1A5CC5C-E67F-4631-B27A-51625478FD38}" dt="2020-07-01T12:01:02.579" v="47" actId="1035"/>
        <pc:sldMkLst>
          <pc:docMk/>
          <pc:sldMk cId="2617276710" sldId="259"/>
        </pc:sldMkLst>
      </pc:sldChg>
      <pc:sldChg chg="addSp modSp mod modAnim">
        <pc:chgData name="Nicolas Benech" userId="0051dd42c30e75a5" providerId="LiveId" clId="{B1A5CC5C-E67F-4631-B27A-51625478FD38}" dt="2020-07-01T12:03:44.042" v="59"/>
        <pc:sldMkLst>
          <pc:docMk/>
          <pc:sldMk cId="484766412" sldId="260"/>
        </pc:sldMkLst>
      </pc:sldChg>
      <pc:sldChg chg="addSp modSp mod modAnim">
        <pc:chgData name="Nicolas Benech" userId="0051dd42c30e75a5" providerId="LiveId" clId="{B1A5CC5C-E67F-4631-B27A-51625478FD38}" dt="2020-07-01T12:36:11.253" v="391" actId="1038"/>
        <pc:sldMkLst>
          <pc:docMk/>
          <pc:sldMk cId="1266096164" sldId="261"/>
        </pc:sldMkLst>
      </pc:sldChg>
      <pc:sldChg chg="modAnim">
        <pc:chgData name="Nicolas Benech" userId="0051dd42c30e75a5" providerId="LiveId" clId="{B1A5CC5C-E67F-4631-B27A-51625478FD38}" dt="2020-07-01T12:17:57.335" v="117"/>
        <pc:sldMkLst>
          <pc:docMk/>
          <pc:sldMk cId="2152598441" sldId="266"/>
        </pc:sldMkLst>
      </pc:sldChg>
      <pc:sldChg chg="modSp mod modAnim">
        <pc:chgData name="Nicolas Benech" userId="0051dd42c30e75a5" providerId="LiveId" clId="{B1A5CC5C-E67F-4631-B27A-51625478FD38}" dt="2020-07-01T12:16:46.496" v="110"/>
        <pc:sldMkLst>
          <pc:docMk/>
          <pc:sldMk cId="673431317" sldId="267"/>
        </pc:sldMkLst>
      </pc:sldChg>
      <pc:sldChg chg="addSp delSp modSp mod modAnim">
        <pc:chgData name="Nicolas Benech" userId="0051dd42c30e75a5" providerId="LiveId" clId="{B1A5CC5C-E67F-4631-B27A-51625478FD38}" dt="2020-07-01T12:22:34.216" v="288"/>
        <pc:sldMkLst>
          <pc:docMk/>
          <pc:sldMk cId="344907003" sldId="268"/>
        </pc:sldMkLst>
      </pc:sldChg>
      <pc:sldChg chg="modSp mod modAnim">
        <pc:chgData name="Nicolas Benech" userId="0051dd42c30e75a5" providerId="LiveId" clId="{B1A5CC5C-E67F-4631-B27A-51625478FD38}" dt="2020-07-01T12:24:02.339" v="296"/>
        <pc:sldMkLst>
          <pc:docMk/>
          <pc:sldMk cId="3382257370" sldId="269"/>
        </pc:sldMkLst>
      </pc:sldChg>
      <pc:sldChg chg="addSp modSp mod modAnim">
        <pc:chgData name="Nicolas Benech" userId="0051dd42c30e75a5" providerId="LiveId" clId="{B1A5CC5C-E67F-4631-B27A-51625478FD38}" dt="2020-07-01T12:26:09.775" v="308"/>
        <pc:sldMkLst>
          <pc:docMk/>
          <pc:sldMk cId="1510997989" sldId="270"/>
        </pc:sldMkLst>
      </pc:sldChg>
      <pc:sldChg chg="addSp modSp modAnim">
        <pc:chgData name="Nicolas Benech" userId="0051dd42c30e75a5" providerId="LiveId" clId="{B1A5CC5C-E67F-4631-B27A-51625478FD38}" dt="2020-07-01T12:27:41.048" v="318"/>
        <pc:sldMkLst>
          <pc:docMk/>
          <pc:sldMk cId="2004228522" sldId="271"/>
        </pc:sldMkLst>
      </pc:sldChg>
      <pc:sldChg chg="modSp modAnim">
        <pc:chgData name="Nicolas Benech" userId="0051dd42c30e75a5" providerId="LiveId" clId="{B1A5CC5C-E67F-4631-B27A-51625478FD38}" dt="2020-07-01T12:29:09.775" v="327"/>
        <pc:sldMkLst>
          <pc:docMk/>
          <pc:sldMk cId="1158486606" sldId="272"/>
        </pc:sldMkLst>
      </pc:sldChg>
      <pc:sldChg chg="addSp modSp mod modAnim">
        <pc:chgData name="Nicolas Benech" userId="0051dd42c30e75a5" providerId="LiveId" clId="{B1A5CC5C-E67F-4631-B27A-51625478FD38}" dt="2020-07-01T12:30:57.777" v="361"/>
        <pc:sldMkLst>
          <pc:docMk/>
          <pc:sldMk cId="436076529" sldId="273"/>
        </pc:sldMkLst>
      </pc:sldChg>
    </pc:docChg>
  </pc:docChgLst>
  <pc:docChgLst>
    <pc:chgData name="Nicolas Benech" userId="0051dd42c30e75a5" providerId="LiveId" clId="{89B13C1D-5402-4B62-9683-F43B0BE6D634}"/>
    <pc:docChg chg="addSld modSld">
      <pc:chgData name="Nicolas Benech" userId="0051dd42c30e75a5" providerId="LiveId" clId="{89B13C1D-5402-4B62-9683-F43B0BE6D634}" dt="2024-06-03T22:35:20.612" v="0"/>
      <pc:docMkLst>
        <pc:docMk/>
      </pc:docMkLst>
      <pc:sldChg chg="add">
        <pc:chgData name="Nicolas Benech" userId="0051dd42c30e75a5" providerId="LiveId" clId="{89B13C1D-5402-4B62-9683-F43B0BE6D634}" dt="2024-06-03T22:35:20.612" v="0"/>
        <pc:sldMkLst>
          <pc:docMk/>
          <pc:sldMk cId="2616244747" sldId="274"/>
        </pc:sldMkLst>
      </pc:sldChg>
      <pc:sldChg chg="add">
        <pc:chgData name="Nicolas Benech" userId="0051dd42c30e75a5" providerId="LiveId" clId="{89B13C1D-5402-4B62-9683-F43B0BE6D634}" dt="2024-06-03T22:35:20.612" v="0"/>
        <pc:sldMkLst>
          <pc:docMk/>
          <pc:sldMk cId="2902320829" sldId="275"/>
        </pc:sldMkLst>
      </pc:sldChg>
    </pc:docChg>
  </pc:docChgLst>
  <pc:docChgLst>
    <pc:chgData name="Nicolas Benech" userId="0051dd42c30e75a5" providerId="LiveId" clId="{7377791A-884F-4EB6-B5D3-74D02DED0EA8}"/>
    <pc:docChg chg="custSel modSld">
      <pc:chgData name="Nicolas Benech" userId="0051dd42c30e75a5" providerId="LiveId" clId="{7377791A-884F-4EB6-B5D3-74D02DED0EA8}" dt="2021-05-31T12:10:31.368" v="99" actId="20577"/>
      <pc:docMkLst>
        <pc:docMk/>
      </pc:docMkLst>
      <pc:sldChg chg="addSp modSp mod">
        <pc:chgData name="Nicolas Benech" userId="0051dd42c30e75a5" providerId="LiveId" clId="{7377791A-884F-4EB6-B5D3-74D02DED0EA8}" dt="2021-05-31T12:10:31.368" v="99" actId="20577"/>
        <pc:sldMkLst>
          <pc:docMk/>
          <pc:sldMk cId="2075238382" sldId="256"/>
        </pc:sldMkLst>
      </pc:sldChg>
      <pc:sldChg chg="addSp delSp modSp mod">
        <pc:chgData name="Nicolas Benech" userId="0051dd42c30e75a5" providerId="LiveId" clId="{7377791A-884F-4EB6-B5D3-74D02DED0EA8}" dt="2021-05-27T15:24:46.343" v="23" actId="478"/>
        <pc:sldMkLst>
          <pc:docMk/>
          <pc:sldMk cId="115848660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73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73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796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2403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9351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574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38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53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3856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238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661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B5D4-828C-4E86-B9B1-47BDB35B936F}" type="datetimeFigureOut">
              <a:rPr lang="es-UY" smtClean="0"/>
              <a:t>4/6/2025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83E2-3F10-47E9-9013-0B5ED5D4326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750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.tif"/><Relationship Id="rId4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11" Type="http://schemas.openxmlformats.org/officeDocument/2006/relationships/image" Target="../media/image145.png"/><Relationship Id="rId5" Type="http://schemas.openxmlformats.org/officeDocument/2006/relationships/image" Target="../media/image2.tif"/><Relationship Id="rId10" Type="http://schemas.openxmlformats.org/officeDocument/2006/relationships/image" Target="../media/image144.png"/><Relationship Id="rId4" Type="http://schemas.openxmlformats.org/officeDocument/2006/relationships/image" Target="../media/image1.tif"/><Relationship Id="rId9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8.png"/><Relationship Id="rId7" Type="http://schemas.openxmlformats.org/officeDocument/2006/relationships/image" Target="../media/image2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2515" y="391886"/>
            <a:ext cx="394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¿A qué velocidad se propaga la energía?</a:t>
            </a:r>
          </a:p>
        </p:txBody>
      </p:sp>
      <p:sp>
        <p:nvSpPr>
          <p:cNvPr id="5" name="Cubo 4"/>
          <p:cNvSpPr/>
          <p:nvPr/>
        </p:nvSpPr>
        <p:spPr>
          <a:xfrm rot="16200000">
            <a:off x="870131" y="986968"/>
            <a:ext cx="1654628" cy="19449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Paralelogramo 8"/>
          <p:cNvSpPr/>
          <p:nvPr/>
        </p:nvSpPr>
        <p:spPr>
          <a:xfrm rot="5400000">
            <a:off x="1624873" y="1735068"/>
            <a:ext cx="1654630" cy="406400"/>
          </a:xfrm>
          <a:prstGeom prst="parallelogram">
            <a:avLst>
              <a:gd name="adj" fmla="val 106355"/>
            </a:avLst>
          </a:prstGeom>
          <a:solidFill>
            <a:schemeClr val="accent4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13" name="Grupo 12"/>
          <p:cNvGrpSpPr/>
          <p:nvPr/>
        </p:nvGrpSpPr>
        <p:grpSpPr>
          <a:xfrm>
            <a:off x="725714" y="1125469"/>
            <a:ext cx="671200" cy="1654630"/>
            <a:chOff x="3715657" y="1509488"/>
            <a:chExt cx="671200" cy="1654630"/>
          </a:xfrm>
        </p:grpSpPr>
        <p:sp>
          <p:nvSpPr>
            <p:cNvPr id="8" name="Paralelogramo 7"/>
            <p:cNvSpPr/>
            <p:nvPr/>
          </p:nvSpPr>
          <p:spPr>
            <a:xfrm rot="5400000">
              <a:off x="3091542" y="2133603"/>
              <a:ext cx="1654630" cy="406400"/>
            </a:xfrm>
            <a:prstGeom prst="parallelogram">
              <a:avLst>
                <a:gd name="adj" fmla="val 106355"/>
              </a:avLst>
            </a:prstGeom>
            <a:solidFill>
              <a:schemeClr val="accent4">
                <a:lumMod val="60000"/>
                <a:lumOff val="40000"/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3918857" y="2235200"/>
              <a:ext cx="46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1162914" y="2780099"/>
            <a:ext cx="1507714" cy="383849"/>
            <a:chOff x="3586800" y="3178633"/>
            <a:chExt cx="1507714" cy="383849"/>
          </a:xfrm>
        </p:grpSpPr>
        <p:cxnSp>
          <p:nvCxnSpPr>
            <p:cNvPr id="15" name="Conector recto de flecha 14"/>
            <p:cNvCxnSpPr/>
            <p:nvPr/>
          </p:nvCxnSpPr>
          <p:spPr>
            <a:xfrm>
              <a:off x="3586800" y="3178633"/>
              <a:ext cx="150771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4118801" y="3193150"/>
                  <a:ext cx="673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801" y="3193150"/>
                  <a:ext cx="67377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uadroTexto 18"/>
          <p:cNvSpPr txBox="1"/>
          <p:nvPr/>
        </p:nvSpPr>
        <p:spPr>
          <a:xfrm>
            <a:off x="3251200" y="1202226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densidad volumétrica de energía 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6976461" y="1110953"/>
                <a:ext cx="2335126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i="1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461" y="1110953"/>
                <a:ext cx="2335126" cy="665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/>
          <p:cNvSpPr txBox="1"/>
          <p:nvPr/>
        </p:nvSpPr>
        <p:spPr>
          <a:xfrm>
            <a:off x="3251200" y="2125742"/>
            <a:ext cx="405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Tomando promedio temporal obtenemos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7498366" y="2125742"/>
                <a:ext cx="1291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366" y="2125742"/>
                <a:ext cx="129131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4467249" y="391886"/>
            <a:ext cx="370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forma genérica podemos plantear: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67314" y="2979282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Finalmente: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622152" y="2794615"/>
                <a:ext cx="1029897" cy="666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52" y="2794615"/>
                <a:ext cx="1029897" cy="6661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88162" y="4036363"/>
                <a:ext cx="7401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Para el caso que estamos considerando, la onda se propaga en la dirección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: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2" y="4036363"/>
                <a:ext cx="74015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59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132114" y="4949371"/>
                <a:ext cx="8280087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𝑔𝑧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𝜕𝜙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𝑔𝑧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𝜕𝜙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4949371"/>
                <a:ext cx="8280087" cy="9272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8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9" grpId="0"/>
      <p:bldP spid="20" grpId="0"/>
      <p:bldP spid="21" grpId="0"/>
      <p:bldP spid="22" grpId="0"/>
      <p:bldP spid="2" grpId="0"/>
      <p:bldP spid="3" grpId="0"/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572" y="420915"/>
            <a:ext cx="19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Velocidad de grupo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80572" y="1103086"/>
                <a:ext cx="2275110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2" y="1103086"/>
                <a:ext cx="2275110" cy="768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512457" y="1103086"/>
                <a:ext cx="3000630" cy="86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57" y="1103086"/>
                <a:ext cx="3000630" cy="8612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71185" y="2902857"/>
                <a:ext cx="6482544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5" y="2902857"/>
                <a:ext cx="6482544" cy="774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7338682" y="1103086"/>
            <a:ext cx="3741078" cy="3686496"/>
            <a:chOff x="7338682" y="1103086"/>
            <a:chExt cx="3741078" cy="3686496"/>
          </a:xfrm>
        </p:grpSpPr>
        <p:grpSp>
          <p:nvGrpSpPr>
            <p:cNvPr id="3" name="Grupo 2"/>
            <p:cNvGrpSpPr/>
            <p:nvPr/>
          </p:nvGrpSpPr>
          <p:grpSpPr>
            <a:xfrm>
              <a:off x="7338682" y="1487486"/>
              <a:ext cx="3741078" cy="3302096"/>
              <a:chOff x="1982911" y="3457469"/>
              <a:chExt cx="3741078" cy="3302096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3" t="5364" r="39250" b="6309"/>
              <a:stretch/>
            </p:blipFill>
            <p:spPr>
              <a:xfrm>
                <a:off x="1982911" y="3457469"/>
                <a:ext cx="3741078" cy="3105201"/>
              </a:xfrm>
              <a:prstGeom prst="rect">
                <a:avLst/>
              </a:prstGeom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2164522" y="3686631"/>
                <a:ext cx="604076" cy="3072934"/>
                <a:chOff x="1468705" y="2741976"/>
                <a:chExt cx="604076" cy="3755371"/>
              </a:xfrm>
            </p:grpSpPr>
            <p:cxnSp>
              <p:nvCxnSpPr>
                <p:cNvPr id="9" name="Conector recto 8"/>
                <p:cNvCxnSpPr/>
                <p:nvPr/>
              </p:nvCxnSpPr>
              <p:spPr>
                <a:xfrm>
                  <a:off x="1770743" y="2741976"/>
                  <a:ext cx="0" cy="33860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uadroTexto 9"/>
                    <p:cNvSpPr txBox="1"/>
                    <p:nvPr/>
                  </p:nvSpPr>
                  <p:spPr>
                    <a:xfrm>
                      <a:off x="1468705" y="6128015"/>
                      <a:ext cx="6040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0" name="Cuadro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68705" y="6128015"/>
                      <a:ext cx="604076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" name="CuadroTexto 10"/>
            <p:cNvSpPr txBox="1"/>
            <p:nvPr/>
          </p:nvSpPr>
          <p:spPr>
            <a:xfrm>
              <a:off x="8124369" y="1103086"/>
              <a:ext cx="1997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Velocidad de grupo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9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95086" y="595086"/>
                <a:ext cx="8705588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𝑔𝑧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595086"/>
                <a:ext cx="8705588" cy="9272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errar llave 4"/>
          <p:cNvSpPr/>
          <p:nvPr/>
        </p:nvSpPr>
        <p:spPr>
          <a:xfrm rot="5400000">
            <a:off x="3330191" y="-443522"/>
            <a:ext cx="378208" cy="393420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errar llave 5"/>
          <p:cNvSpPr/>
          <p:nvPr/>
        </p:nvSpPr>
        <p:spPr>
          <a:xfrm rot="5400000">
            <a:off x="7264402" y="-444777"/>
            <a:ext cx="378208" cy="393420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217770" y="1865037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70" y="1865037"/>
                <a:ext cx="60305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527483" y="1744235"/>
                <a:ext cx="185204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483" y="1744235"/>
                <a:ext cx="1852045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42610" y="2786743"/>
                <a:ext cx="2876685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𝑔𝑎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10" y="2786743"/>
                <a:ext cx="2876685" cy="621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688114" y="2634746"/>
                <a:ext cx="3307957" cy="925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14" y="2634746"/>
                <a:ext cx="3307957" cy="9253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95086" y="4085484"/>
                <a:ext cx="9017725" cy="1019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UY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s-UY" dirty="0"/>
                            <m:t> 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𝑔𝑎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4085484"/>
                <a:ext cx="9017725" cy="10193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95086" y="5373381"/>
                <a:ext cx="115659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𝑔𝑘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5373381"/>
                <a:ext cx="1156599" cy="427746"/>
              </a:xfrm>
              <a:prstGeom prst="rect">
                <a:avLst/>
              </a:prstGeom>
              <a:blipFill rotWithShape="0">
                <a:blip r:embed="rId8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950323" y="5259247"/>
                <a:ext cx="2610651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23" y="5259247"/>
                <a:ext cx="2610651" cy="6560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4564632" y="5431795"/>
            <a:ext cx="695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latin typeface="Cambria Math" panose="02040503050406030204" pitchFamily="18" charset="0"/>
                <a:ea typeface="Cambria Math" panose="02040503050406030204" pitchFamily="18" charset="0"/>
              </a:rPr>
              <a:t>⇒ La velocidad de grupo es la velocidad de propagación de la energía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075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396239" y="357813"/>
                <a:ext cx="3958263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39" y="357813"/>
                <a:ext cx="3958263" cy="7277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18941" y="566057"/>
                <a:ext cx="5688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Tomando el desarrollo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a primer orden obtuvimos: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41" y="566057"/>
                <a:ext cx="568880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5" t="-10000" r="-214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618941" y="1278376"/>
            <a:ext cx="526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¿Qué pasa si incluimos más términos en el desarrollo?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51540" y="1913374"/>
            <a:ext cx="109482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Analíticamente sólo se puede tratar hasta el segundo orden del desarrollo (ejercicio P6). En ese caso se observa que el ancho del pulso gaussiano aumenta con el tiempo y que su amplitud disminuye.  La siguiente figura muestra un resultado sin aproximaciones obtenida mediante métodos numéricos.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35839" y="3489306"/>
            <a:ext cx="7988216" cy="3112036"/>
            <a:chOff x="1835839" y="3489306"/>
            <a:chExt cx="7988216" cy="3112036"/>
          </a:xfrm>
        </p:grpSpPr>
        <p:pic>
          <p:nvPicPr>
            <p:cNvPr id="6" name="Imagen 5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0" t="14783" r="9790" b="11623"/>
            <a:stretch/>
          </p:blipFill>
          <p:spPr>
            <a:xfrm>
              <a:off x="4577204" y="3883251"/>
              <a:ext cx="2520000" cy="1764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0" t="13625" r="9456" b="11273"/>
            <a:stretch/>
          </p:blipFill>
          <p:spPr>
            <a:xfrm>
              <a:off x="7304055" y="4060323"/>
              <a:ext cx="2520000" cy="1656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2" t="14032" r="10292" b="16712"/>
            <a:stretch/>
          </p:blipFill>
          <p:spPr>
            <a:xfrm>
              <a:off x="1835839" y="3942384"/>
              <a:ext cx="2520000" cy="17841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5344907" y="3489306"/>
                  <a:ext cx="857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7" y="3489306"/>
                  <a:ext cx="85715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2158892" y="3489306"/>
                  <a:ext cx="764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892" y="3489306"/>
                  <a:ext cx="76418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8375371" y="3489306"/>
                  <a:ext cx="924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5371" y="3489306"/>
                  <a:ext cx="92422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cto de flecha 15"/>
            <p:cNvCxnSpPr/>
            <p:nvPr/>
          </p:nvCxnSpPr>
          <p:spPr>
            <a:xfrm>
              <a:off x="2158892" y="6006835"/>
              <a:ext cx="612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5344907" y="6006835"/>
              <a:ext cx="720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8375371" y="6041042"/>
              <a:ext cx="864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2166945" y="6232010"/>
                  <a:ext cx="6039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945" y="6232010"/>
                  <a:ext cx="60394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276189" y="6181754"/>
                  <a:ext cx="1266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189" y="6181754"/>
                  <a:ext cx="126637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8174185" y="6195844"/>
                  <a:ext cx="1266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185" y="6195844"/>
                  <a:ext cx="126637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38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2514" y="1465943"/>
            <a:ext cx="682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- Se puede incluir en el modelo las ondas debido a la tensión superficial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43" y="464458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Apuntes finales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2514" y="2282762"/>
            <a:ext cx="109437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- Para paquetes que no son gaussianos y que no tienen solución analítica a la integral de Fourier, existen métodos de aproximación. Uno de ellos es el método de la fase estacionaria. Otra forma es realizar integrales numéricas</a:t>
            </a:r>
          </a:p>
        </p:txBody>
      </p:sp>
    </p:spTree>
    <p:extLst>
      <p:ext uri="{BB962C8B-B14F-4D97-AF65-F5344CB8AC3E}">
        <p14:creationId xmlns:p14="http://schemas.microsoft.com/office/powerpoint/2010/main" val="23164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2567" y="297934"/>
            <a:ext cx="485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2) Dispersión geométrica. Ejemplo: Guías de onda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12567" y="1056342"/>
                <a:ext cx="1055385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Consideremos una guía de ondas de sección rectangular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con bordes rígidos e infinita en la dirección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7" y="1056342"/>
                <a:ext cx="10553851" cy="391261"/>
              </a:xfrm>
              <a:prstGeom prst="rect">
                <a:avLst/>
              </a:prstGeom>
              <a:blipFill rotWithShape="0">
                <a:blip r:embed="rId2"/>
                <a:stretch>
                  <a:fillRect l="-520" t="-6250" b="-203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707751" y="1836679"/>
            <a:ext cx="6227899" cy="1384516"/>
            <a:chOff x="707751" y="1836679"/>
            <a:chExt cx="6227899" cy="1384516"/>
          </a:xfrm>
        </p:grpSpPr>
        <p:grpSp>
          <p:nvGrpSpPr>
            <p:cNvPr id="6" name="Grupo 5"/>
            <p:cNvGrpSpPr/>
            <p:nvPr/>
          </p:nvGrpSpPr>
          <p:grpSpPr>
            <a:xfrm>
              <a:off x="1079136" y="1836679"/>
              <a:ext cx="5856514" cy="1037772"/>
              <a:chOff x="1690914" y="1400628"/>
              <a:chExt cx="5856514" cy="1030514"/>
            </a:xfrm>
          </p:grpSpPr>
          <p:sp>
            <p:nvSpPr>
              <p:cNvPr id="3" name="Cubo 2"/>
              <p:cNvSpPr/>
              <p:nvPr/>
            </p:nvSpPr>
            <p:spPr>
              <a:xfrm rot="16200000">
                <a:off x="4103914" y="-1012372"/>
                <a:ext cx="1030514" cy="5856514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5" name="Conector recto 4"/>
              <p:cNvCxnSpPr/>
              <p:nvPr/>
            </p:nvCxnSpPr>
            <p:spPr>
              <a:xfrm>
                <a:off x="1690914" y="2148113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/>
            <p:cNvGrpSpPr/>
            <p:nvPr/>
          </p:nvGrpSpPr>
          <p:grpSpPr>
            <a:xfrm>
              <a:off x="1079136" y="2118360"/>
              <a:ext cx="533400" cy="756091"/>
              <a:chOff x="8473440" y="2118360"/>
              <a:chExt cx="1173480" cy="1615440"/>
            </a:xfrm>
          </p:grpSpPr>
          <p:cxnSp>
            <p:nvCxnSpPr>
              <p:cNvPr id="9" name="Conector recto de flecha 8"/>
              <p:cNvCxnSpPr/>
              <p:nvPr/>
            </p:nvCxnSpPr>
            <p:spPr>
              <a:xfrm flipV="1">
                <a:off x="8473440" y="2118360"/>
                <a:ext cx="0" cy="1005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/>
              <p:cNvCxnSpPr/>
              <p:nvPr/>
            </p:nvCxnSpPr>
            <p:spPr>
              <a:xfrm>
                <a:off x="8473440" y="3093720"/>
                <a:ext cx="1173480" cy="15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>
                <a:off x="8473440" y="3124200"/>
                <a:ext cx="640080" cy="609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707751" y="192051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51" y="1920515"/>
                  <a:ext cx="3713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1352953" y="2212669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953" y="2212669"/>
                  <a:ext cx="3537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1161843" y="2851863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843" y="2851863"/>
                  <a:ext cx="3679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533579" y="3405778"/>
            <a:ext cx="4861138" cy="648191"/>
            <a:chOff x="533579" y="3405778"/>
            <a:chExt cx="4861138" cy="648191"/>
          </a:xfrm>
        </p:grpSpPr>
        <p:sp>
          <p:nvSpPr>
            <p:cNvPr id="4" name="CuadroTexto 3"/>
            <p:cNvSpPr txBox="1"/>
            <p:nvPr/>
          </p:nvSpPr>
          <p:spPr>
            <a:xfrm>
              <a:off x="533579" y="3545208"/>
              <a:ext cx="272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Dentro de la guía tenemos: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263493" y="3405778"/>
                  <a:ext cx="2131224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493" y="3405778"/>
                  <a:ext cx="2131224" cy="6481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uadroTexto 11"/>
          <p:cNvSpPr txBox="1"/>
          <p:nvPr/>
        </p:nvSpPr>
        <p:spPr>
          <a:xfrm>
            <a:off x="5638800" y="29754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p:grpSp>
        <p:nvGrpSpPr>
          <p:cNvPr id="22" name="Grupo 21"/>
          <p:cNvGrpSpPr/>
          <p:nvPr/>
        </p:nvGrpSpPr>
        <p:grpSpPr>
          <a:xfrm>
            <a:off x="707751" y="4366749"/>
            <a:ext cx="6116283" cy="1464845"/>
            <a:chOff x="707751" y="4366749"/>
            <a:chExt cx="6116283" cy="1464845"/>
          </a:xfrm>
        </p:grpSpPr>
        <p:sp>
          <p:nvSpPr>
            <p:cNvPr id="10" name="CuadroTexto 9"/>
            <p:cNvSpPr txBox="1"/>
            <p:nvPr/>
          </p:nvSpPr>
          <p:spPr>
            <a:xfrm>
              <a:off x="707751" y="4470400"/>
              <a:ext cx="2681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Con condiciones de borde: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3722736" y="4366749"/>
                  <a:ext cx="3082832" cy="576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𝐢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𝐢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36" y="4366749"/>
                  <a:ext cx="3082832" cy="5766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90" t="-150526" b="-20736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3722736" y="5227133"/>
                  <a:ext cx="3101298" cy="604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𝐣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𝐣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36" y="5227133"/>
                  <a:ext cx="3101298" cy="60446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4" t="-143000" b="-192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33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19314" y="406401"/>
            <a:ext cx="7436075" cy="369332"/>
            <a:chOff x="319314" y="406401"/>
            <a:chExt cx="7436075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319314" y="406401"/>
              <a:ext cx="4882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Usando separación de variables podemos escribir: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5202254" y="406401"/>
                  <a:ext cx="25531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254" y="406401"/>
                  <a:ext cx="255313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CuadroTexto 5"/>
          <p:cNvSpPr txBox="1"/>
          <p:nvPr/>
        </p:nvSpPr>
        <p:spPr>
          <a:xfrm>
            <a:off x="319314" y="926891"/>
            <a:ext cx="369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 el procedimiento usual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19314" y="1482452"/>
                <a:ext cx="3267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" y="1482452"/>
                <a:ext cx="326704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311395" y="2038013"/>
            <a:ext cx="3592362" cy="1480454"/>
            <a:chOff x="311395" y="2038013"/>
            <a:chExt cx="3592362" cy="1480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19314" y="2038013"/>
                  <a:ext cx="35686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4" y="2038013"/>
                  <a:ext cx="35686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319314" y="2593574"/>
                  <a:ext cx="3584443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4" y="2593574"/>
                  <a:ext cx="3584443" cy="3912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311395" y="3149135"/>
                  <a:ext cx="3492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95" y="3149135"/>
                  <a:ext cx="349230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5189845" y="1667118"/>
            <a:ext cx="2073645" cy="1039418"/>
            <a:chOff x="5189845" y="1667118"/>
            <a:chExt cx="2073645" cy="1039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5202254" y="1667118"/>
                  <a:ext cx="949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254" y="1667118"/>
                  <a:ext cx="94987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5189845" y="2309761"/>
                  <a:ext cx="2073645" cy="396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845" y="2309761"/>
                  <a:ext cx="2073645" cy="396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319314" y="3819221"/>
            <a:ext cx="2817272" cy="1463714"/>
            <a:chOff x="319314" y="3819221"/>
            <a:chExt cx="2817272" cy="1463714"/>
          </a:xfrm>
        </p:grpSpPr>
        <p:sp>
          <p:nvSpPr>
            <p:cNvPr id="13" name="CuadroTexto 12"/>
            <p:cNvSpPr txBox="1"/>
            <p:nvPr/>
          </p:nvSpPr>
          <p:spPr>
            <a:xfrm>
              <a:off x="319314" y="3819221"/>
              <a:ext cx="228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Condiciones de borde: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37028" y="4530421"/>
                  <a:ext cx="2599558" cy="752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28" y="4530421"/>
                  <a:ext cx="2599558" cy="7525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559042" y="4530421"/>
                <a:ext cx="2910220" cy="786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42" y="4530421"/>
                <a:ext cx="2910220" cy="7864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37028" y="5564477"/>
                <a:ext cx="2672206" cy="783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5564477"/>
                <a:ext cx="2672206" cy="7832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559042" y="5564477"/>
                <a:ext cx="2870978" cy="814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42" y="5564477"/>
                <a:ext cx="2870978" cy="8143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7145789" y="4929440"/>
                <a:ext cx="3643497" cy="774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89" y="4929440"/>
                <a:ext cx="3643497" cy="77495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7160485" y="5956091"/>
                <a:ext cx="1710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85" y="5956091"/>
                <a:ext cx="171021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9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34699" y="1518152"/>
                <a:ext cx="8989319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9" y="1518152"/>
                <a:ext cx="8989319" cy="7202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4262838" y="2058867"/>
            <a:ext cx="5130800" cy="739375"/>
            <a:chOff x="4129314" y="1168403"/>
            <a:chExt cx="5130800" cy="739375"/>
          </a:xfrm>
        </p:grpSpPr>
        <p:sp>
          <p:nvSpPr>
            <p:cNvPr id="5" name="Cerrar llave 4"/>
            <p:cNvSpPr/>
            <p:nvPr/>
          </p:nvSpPr>
          <p:spPr>
            <a:xfrm rot="5400000">
              <a:off x="6621241" y="-1323524"/>
              <a:ext cx="146946" cy="51308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936342" y="1507535"/>
                  <a:ext cx="1772152" cy="381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342" y="1507535"/>
                  <a:ext cx="1772152" cy="3811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692572" y="1538446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572" y="1538446"/>
                  <a:ext cx="7976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3117" y="2713973"/>
                <a:ext cx="4116127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7" y="2713973"/>
                <a:ext cx="4116127" cy="7202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730309" y="2889438"/>
                <a:ext cx="1073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09" y="2889438"/>
                <a:ext cx="10739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66722" y="429067"/>
                <a:ext cx="3796360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2" y="429067"/>
                <a:ext cx="3796360" cy="7745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3117" y="3540462"/>
                <a:ext cx="4721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Onda estacionaria en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y propagativa en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7" y="3540462"/>
                <a:ext cx="472199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61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417005" y="4174868"/>
            <a:ext cx="23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velocidad de fase 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57005" y="4053520"/>
                <a:ext cx="3244478" cy="617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05" y="4053520"/>
                <a:ext cx="3244478" cy="617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78763" y="4906367"/>
                <a:ext cx="244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63" y="4906367"/>
                <a:ext cx="24435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25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065538" y="3895977"/>
                <a:ext cx="2387769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38" y="3895977"/>
                <a:ext cx="2387769" cy="7745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194628" y="275771"/>
                <a:ext cx="261347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628" y="275771"/>
                <a:ext cx="2613472" cy="774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71253" y="261257"/>
                <a:ext cx="2653162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53" y="261257"/>
                <a:ext cx="2653162" cy="774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498464" y="1289300"/>
            <a:ext cx="2691058" cy="976614"/>
            <a:chOff x="1108064" y="1741713"/>
            <a:chExt cx="2691058" cy="97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1451428" y="1741713"/>
                  <a:ext cx="234769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741713"/>
                  <a:ext cx="2347694" cy="9766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uadroTexto 6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Si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740530" y="1492496"/>
            <a:ext cx="2632067" cy="710194"/>
            <a:chOff x="1108064" y="1872339"/>
            <a:chExt cx="2632067" cy="710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1451428" y="1872339"/>
                  <a:ext cx="2288703" cy="710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≅∞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872339"/>
                  <a:ext cx="2288703" cy="7101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uadroTexto 10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Si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146273" y="1216730"/>
            <a:ext cx="4472315" cy="1127873"/>
            <a:chOff x="1108064" y="1669143"/>
            <a:chExt cx="4472315" cy="1127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1451428" y="1669143"/>
                  <a:ext cx="4128951" cy="1127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s-UY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s-UY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𝜔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𝑚𝑛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s-UY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𝜔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𝑜𝑛𝑑𝑎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𝑒𝑣𝑎𝑛𝑒𝑠𝑐𝑒𝑛𝑡𝑒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669143"/>
                  <a:ext cx="4128951" cy="1127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adroTexto 13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Si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83878" y="2360126"/>
                <a:ext cx="499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r>
                  <a:rPr lang="es-UY" dirty="0"/>
                  <a:t> es la frecuencia de corte para el modo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8" y="2360126"/>
                <a:ext cx="499444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344912" y="3794292"/>
            <a:ext cx="5601865" cy="1282342"/>
            <a:chOff x="253250" y="3010521"/>
            <a:chExt cx="5601865" cy="1282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53250" y="3054741"/>
                  <a:ext cx="2279598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</m:acc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50" y="3054741"/>
                  <a:ext cx="2279598" cy="4385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476" b="-138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o 20"/>
            <p:cNvGrpSpPr/>
            <p:nvPr/>
          </p:nvGrpSpPr>
          <p:grpSpPr>
            <a:xfrm>
              <a:off x="2574408" y="3274032"/>
              <a:ext cx="3018971" cy="1018831"/>
              <a:chOff x="5065486" y="3714242"/>
              <a:chExt cx="3018971" cy="1018831"/>
            </a:xfrm>
          </p:grpSpPr>
          <p:sp>
            <p:nvSpPr>
              <p:cNvPr id="22" name="Arco 21"/>
              <p:cNvSpPr/>
              <p:nvPr/>
            </p:nvSpPr>
            <p:spPr>
              <a:xfrm>
                <a:off x="5065486" y="3730171"/>
                <a:ext cx="928914" cy="1002902"/>
              </a:xfrm>
              <a:prstGeom prst="arc">
                <a:avLst>
                  <a:gd name="adj1" fmla="val 19302983"/>
                  <a:gd name="adj2" fmla="val 0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23" name="Grupo 22"/>
              <p:cNvGrpSpPr/>
              <p:nvPr/>
            </p:nvGrpSpPr>
            <p:grpSpPr>
              <a:xfrm>
                <a:off x="5529943" y="3714242"/>
                <a:ext cx="2554514" cy="532055"/>
                <a:chOff x="5529943" y="3714242"/>
                <a:chExt cx="2554514" cy="532055"/>
              </a:xfrm>
            </p:grpSpPr>
            <p:cxnSp>
              <p:nvCxnSpPr>
                <p:cNvPr id="24" name="Conector recto de flecha 23"/>
                <p:cNvCxnSpPr/>
                <p:nvPr/>
              </p:nvCxnSpPr>
              <p:spPr>
                <a:xfrm>
                  <a:off x="5529943" y="4223657"/>
                  <a:ext cx="255451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de flecha 24"/>
                <p:cNvCxnSpPr/>
                <p:nvPr/>
              </p:nvCxnSpPr>
              <p:spPr>
                <a:xfrm flipV="1">
                  <a:off x="5529943" y="3714242"/>
                  <a:ext cx="733148" cy="4934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uadroTexto 25"/>
                    <p:cNvSpPr txBox="1"/>
                    <p:nvPr/>
                  </p:nvSpPr>
                  <p:spPr>
                    <a:xfrm>
                      <a:off x="5994400" y="3876965"/>
                      <a:ext cx="37414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400" y="3876965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5501364" y="3744691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364" y="3744691"/>
                  <a:ext cx="35375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3369595" y="3010521"/>
                  <a:ext cx="370935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595" y="3010521"/>
                  <a:ext cx="370935" cy="41030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889246" y="3349836"/>
                <a:ext cx="1955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46" y="3349836"/>
                <a:ext cx="195572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7030159" y="3129529"/>
                <a:ext cx="320305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59" y="3129529"/>
                <a:ext cx="3203056" cy="7745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7030159" y="4528462"/>
                <a:ext cx="2285369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59" y="4528462"/>
                <a:ext cx="2285369" cy="391582"/>
              </a:xfrm>
              <a:prstGeom prst="rect">
                <a:avLst/>
              </a:prstGeom>
              <a:blipFill rotWithShape="0"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2171" y="595086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Notemos que existe el modo (0,0):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52686" y="583608"/>
                <a:ext cx="198137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583608"/>
                <a:ext cx="1981376" cy="380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682171" y="1228468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Es el único modo no dispersivo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82170" y="1861850"/>
                <a:ext cx="9782629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Sea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s-UY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UY" dirty="0"/>
                  <a:t> </a:t>
                </a:r>
                <a:r>
                  <a:rPr lang="es-UY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s-UY" dirty="0"/>
                  <a:t> la onda dentro de la guía es una onda plana no dispersiva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0" y="1861850"/>
                <a:ext cx="9782629" cy="461473"/>
              </a:xfrm>
              <a:prstGeom prst="rect">
                <a:avLst/>
              </a:prstGeom>
              <a:blipFill rotWithShape="0">
                <a:blip r:embed="rId3"/>
                <a:stretch>
                  <a:fillRect l="-561" t="-1316" b="-789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979714" y="2587373"/>
            <a:ext cx="5828957" cy="3909974"/>
            <a:chOff x="979714" y="2587373"/>
            <a:chExt cx="5828957" cy="390997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t="7173" r="40115" b="4801"/>
            <a:stretch/>
          </p:blipFill>
          <p:spPr>
            <a:xfrm>
              <a:off x="979714" y="2741976"/>
              <a:ext cx="5624286" cy="360076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879556" y="2587373"/>
              <a:ext cx="1824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Velocidad de fase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6399328" y="6128015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328" y="6128015"/>
                  <a:ext cx="4093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upo 11"/>
            <p:cNvGrpSpPr/>
            <p:nvPr/>
          </p:nvGrpSpPr>
          <p:grpSpPr>
            <a:xfrm>
              <a:off x="1468705" y="2741976"/>
              <a:ext cx="604076" cy="3755371"/>
              <a:chOff x="1468705" y="2741976"/>
              <a:chExt cx="604076" cy="3755371"/>
            </a:xfrm>
          </p:grpSpPr>
          <p:cxnSp>
            <p:nvCxnSpPr>
              <p:cNvPr id="10" name="Conector recto 9"/>
              <p:cNvCxnSpPr/>
              <p:nvPr/>
            </p:nvCxnSpPr>
            <p:spPr>
              <a:xfrm>
                <a:off x="1770743" y="2741976"/>
                <a:ext cx="0" cy="33860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/>
                  <p:cNvSpPr txBox="1"/>
                  <p:nvPr/>
                </p:nvSpPr>
                <p:spPr>
                  <a:xfrm>
                    <a:off x="1468705" y="6128015"/>
                    <a:ext cx="6040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8705" y="6128015"/>
                    <a:ext cx="60407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32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681</Words>
  <Application>Microsoft Office PowerPoint</Application>
  <PresentationFormat>Panorámica</PresentationFormat>
  <Paragraphs>99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47</cp:revision>
  <dcterms:created xsi:type="dcterms:W3CDTF">2020-06-24T16:14:58Z</dcterms:created>
  <dcterms:modified xsi:type="dcterms:W3CDTF">2025-06-04T14:27:11Z</dcterms:modified>
</cp:coreProperties>
</file>