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92" r:id="rId2"/>
    <p:sldId id="271" r:id="rId3"/>
    <p:sldId id="272" r:id="rId4"/>
    <p:sldId id="273" r:id="rId5"/>
    <p:sldId id="257" r:id="rId6"/>
    <p:sldId id="393" r:id="rId7"/>
    <p:sldId id="394" r:id="rId8"/>
    <p:sldId id="395" r:id="rId9"/>
    <p:sldId id="396" r:id="rId10"/>
    <p:sldId id="397" r:id="rId11"/>
    <p:sldId id="398" r:id="rId12"/>
    <p:sldId id="399" r:id="rId13"/>
    <p:sldId id="400" r:id="rId14"/>
    <p:sldId id="401" r:id="rId15"/>
    <p:sldId id="402" r:id="rId16"/>
    <p:sldId id="269" r:id="rId17"/>
  </p:sldIdLst>
  <p:sldSz cx="12192000" cy="6858000"/>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A8043A-8274-41D7-B8E2-301DBDAD8107}" v="1" dt="2025-06-04T14:27:05.0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52" autoAdjust="0"/>
    <p:restoredTop sz="94660"/>
  </p:normalViewPr>
  <p:slideViewPr>
    <p:cSldViewPr snapToGrid="0">
      <p:cViewPr varScale="1">
        <p:scale>
          <a:sx n="102" d="100"/>
          <a:sy n="102" d="100"/>
        </p:scale>
        <p:origin x="942"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s Benech" userId="0051dd42c30e75a5" providerId="LiveId" clId="{EA849AD9-9C3C-433A-91F4-86BA56BED354}"/>
    <pc:docChg chg="addSld delSld modSld">
      <pc:chgData name="Nicolas Benech" userId="0051dd42c30e75a5" providerId="LiveId" clId="{EA849AD9-9C3C-433A-91F4-86BA56BED354}" dt="2024-06-12T11:55:09.927" v="59" actId="2696"/>
      <pc:docMkLst>
        <pc:docMk/>
      </pc:docMkLst>
      <pc:sldChg chg="modSp">
        <pc:chgData name="Nicolas Benech" userId="0051dd42c30e75a5" providerId="LiveId" clId="{EA849AD9-9C3C-433A-91F4-86BA56BED354}" dt="2024-06-12T11:53:02.496" v="22" actId="20577"/>
        <pc:sldMkLst>
          <pc:docMk/>
          <pc:sldMk cId="2518243843" sldId="262"/>
        </pc:sldMkLst>
      </pc:sldChg>
      <pc:sldChg chg="modSp">
        <pc:chgData name="Nicolas Benech" userId="0051dd42c30e75a5" providerId="LiveId" clId="{EA849AD9-9C3C-433A-91F4-86BA56BED354}" dt="2024-06-12T11:54:30.397" v="58" actId="20577"/>
        <pc:sldMkLst>
          <pc:docMk/>
          <pc:sldMk cId="509661455" sldId="263"/>
        </pc:sldMkLst>
      </pc:sldChg>
      <pc:sldChg chg="modSp">
        <pc:chgData name="Nicolas Benech" userId="0051dd42c30e75a5" providerId="LiveId" clId="{EA849AD9-9C3C-433A-91F4-86BA56BED354}" dt="2024-06-12T11:53:35.376" v="36" actId="20577"/>
        <pc:sldMkLst>
          <pc:docMk/>
          <pc:sldMk cId="116240798" sldId="264"/>
        </pc:sldMkLst>
      </pc:sldChg>
      <pc:sldChg chg="del">
        <pc:chgData name="Nicolas Benech" userId="0051dd42c30e75a5" providerId="LiveId" clId="{EA849AD9-9C3C-433A-91F4-86BA56BED354}" dt="2024-06-12T11:55:09.927" v="59" actId="2696"/>
        <pc:sldMkLst>
          <pc:docMk/>
          <pc:sldMk cId="444988659" sldId="266"/>
        </pc:sldMkLst>
      </pc:sldChg>
      <pc:sldChg chg="del">
        <pc:chgData name="Nicolas Benech" userId="0051dd42c30e75a5" providerId="LiveId" clId="{EA849AD9-9C3C-433A-91F4-86BA56BED354}" dt="2024-06-12T11:55:09.927" v="59" actId="2696"/>
        <pc:sldMkLst>
          <pc:docMk/>
          <pc:sldMk cId="69963962" sldId="267"/>
        </pc:sldMkLst>
      </pc:sldChg>
      <pc:sldChg chg="del">
        <pc:chgData name="Nicolas Benech" userId="0051dd42c30e75a5" providerId="LiveId" clId="{EA849AD9-9C3C-433A-91F4-86BA56BED354}" dt="2024-06-12T11:55:09.927" v="59" actId="2696"/>
        <pc:sldMkLst>
          <pc:docMk/>
          <pc:sldMk cId="1215606599" sldId="268"/>
        </pc:sldMkLst>
      </pc:sldChg>
      <pc:sldChg chg="del">
        <pc:chgData name="Nicolas Benech" userId="0051dd42c30e75a5" providerId="LiveId" clId="{EA849AD9-9C3C-433A-91F4-86BA56BED354}" dt="2024-06-12T11:55:09.927" v="59" actId="2696"/>
        <pc:sldMkLst>
          <pc:docMk/>
          <pc:sldMk cId="1320291650" sldId="269"/>
        </pc:sldMkLst>
      </pc:sldChg>
      <pc:sldChg chg="del">
        <pc:chgData name="Nicolas Benech" userId="0051dd42c30e75a5" providerId="LiveId" clId="{EA849AD9-9C3C-433A-91F4-86BA56BED354}" dt="2024-06-12T11:55:09.927" v="59" actId="2696"/>
        <pc:sldMkLst>
          <pc:docMk/>
          <pc:sldMk cId="602242616" sldId="270"/>
        </pc:sldMkLst>
      </pc:sldChg>
      <pc:sldChg chg="del">
        <pc:chgData name="Nicolas Benech" userId="0051dd42c30e75a5" providerId="LiveId" clId="{EA849AD9-9C3C-433A-91F4-86BA56BED354}" dt="2024-06-12T11:55:09.927" v="59" actId="2696"/>
        <pc:sldMkLst>
          <pc:docMk/>
          <pc:sldMk cId="1592745335" sldId="271"/>
        </pc:sldMkLst>
      </pc:sldChg>
      <pc:sldChg chg="del">
        <pc:chgData name="Nicolas Benech" userId="0051dd42c30e75a5" providerId="LiveId" clId="{EA849AD9-9C3C-433A-91F4-86BA56BED354}" dt="2024-06-12T11:55:09.927" v="59" actId="2696"/>
        <pc:sldMkLst>
          <pc:docMk/>
          <pc:sldMk cId="3573214751" sldId="272"/>
        </pc:sldMkLst>
      </pc:sldChg>
      <pc:sldChg chg="del">
        <pc:chgData name="Nicolas Benech" userId="0051dd42c30e75a5" providerId="LiveId" clId="{EA849AD9-9C3C-433A-91F4-86BA56BED354}" dt="2024-06-12T11:55:09.927" v="59" actId="2696"/>
        <pc:sldMkLst>
          <pc:docMk/>
          <pc:sldMk cId="1449957006" sldId="273"/>
        </pc:sldMkLst>
      </pc:sldChg>
      <pc:sldChg chg="add">
        <pc:chgData name="Nicolas Benech" userId="0051dd42c30e75a5" providerId="LiveId" clId="{EA849AD9-9C3C-433A-91F4-86BA56BED354}" dt="2024-06-07T17:10:15.947" v="0"/>
        <pc:sldMkLst>
          <pc:docMk/>
          <pc:sldMk cId="344907003" sldId="274"/>
        </pc:sldMkLst>
      </pc:sldChg>
      <pc:sldChg chg="add">
        <pc:chgData name="Nicolas Benech" userId="0051dd42c30e75a5" providerId="LiveId" clId="{EA849AD9-9C3C-433A-91F4-86BA56BED354}" dt="2024-06-07T17:10:15.947" v="0"/>
        <pc:sldMkLst>
          <pc:docMk/>
          <pc:sldMk cId="3382257370" sldId="275"/>
        </pc:sldMkLst>
      </pc:sldChg>
      <pc:sldChg chg="add">
        <pc:chgData name="Nicolas Benech" userId="0051dd42c30e75a5" providerId="LiveId" clId="{EA849AD9-9C3C-433A-91F4-86BA56BED354}" dt="2024-06-07T17:10:15.947" v="0"/>
        <pc:sldMkLst>
          <pc:docMk/>
          <pc:sldMk cId="1510997989" sldId="276"/>
        </pc:sldMkLst>
      </pc:sldChg>
      <pc:sldChg chg="add">
        <pc:chgData name="Nicolas Benech" userId="0051dd42c30e75a5" providerId="LiveId" clId="{EA849AD9-9C3C-433A-91F4-86BA56BED354}" dt="2024-06-07T17:10:15.947" v="0"/>
        <pc:sldMkLst>
          <pc:docMk/>
          <pc:sldMk cId="2004228522" sldId="277"/>
        </pc:sldMkLst>
      </pc:sldChg>
      <pc:sldChg chg="add">
        <pc:chgData name="Nicolas Benech" userId="0051dd42c30e75a5" providerId="LiveId" clId="{EA849AD9-9C3C-433A-91F4-86BA56BED354}" dt="2024-06-07T17:10:15.947" v="0"/>
        <pc:sldMkLst>
          <pc:docMk/>
          <pc:sldMk cId="1158486606" sldId="278"/>
        </pc:sldMkLst>
      </pc:sldChg>
      <pc:sldChg chg="add">
        <pc:chgData name="Nicolas Benech" userId="0051dd42c30e75a5" providerId="LiveId" clId="{EA849AD9-9C3C-433A-91F4-86BA56BED354}" dt="2024-06-07T17:10:15.947" v="0"/>
        <pc:sldMkLst>
          <pc:docMk/>
          <pc:sldMk cId="436076529" sldId="279"/>
        </pc:sldMkLst>
      </pc:sldChg>
    </pc:docChg>
  </pc:docChgLst>
  <pc:docChgLst>
    <pc:chgData name="Nicolas Benech" userId="0051dd42c30e75a5" providerId="LiveId" clId="{C0C6DFE9-8392-4E42-83F7-62ADD5B4AEEE}"/>
    <pc:docChg chg="modSld">
      <pc:chgData name="Nicolas Benech" userId="0051dd42c30e75a5" providerId="LiveId" clId="{C0C6DFE9-8392-4E42-83F7-62ADD5B4AEEE}" dt="2021-06-14T13:32:27.919" v="21" actId="20577"/>
      <pc:docMkLst>
        <pc:docMk/>
      </pc:docMkLst>
      <pc:sldChg chg="modSp mod">
        <pc:chgData name="Nicolas Benech" userId="0051dd42c30e75a5" providerId="LiveId" clId="{C0C6DFE9-8392-4E42-83F7-62ADD5B4AEEE}" dt="2021-06-14T13:24:23.272" v="19" actId="207"/>
        <pc:sldMkLst>
          <pc:docMk/>
          <pc:sldMk cId="2518243843" sldId="262"/>
        </pc:sldMkLst>
      </pc:sldChg>
      <pc:sldChg chg="modSp">
        <pc:chgData name="Nicolas Benech" userId="0051dd42c30e75a5" providerId="LiveId" clId="{C0C6DFE9-8392-4E42-83F7-62ADD5B4AEEE}" dt="2021-06-11T12:56:59.901" v="15" actId="20577"/>
        <pc:sldMkLst>
          <pc:docMk/>
          <pc:sldMk cId="116240798" sldId="264"/>
        </pc:sldMkLst>
      </pc:sldChg>
      <pc:sldChg chg="modSp mod">
        <pc:chgData name="Nicolas Benech" userId="0051dd42c30e75a5" providerId="LiveId" clId="{C0C6DFE9-8392-4E42-83F7-62ADD5B4AEEE}" dt="2021-06-14T13:23:46.562" v="17" actId="207"/>
        <pc:sldMkLst>
          <pc:docMk/>
          <pc:sldMk cId="3573214751" sldId="272"/>
        </pc:sldMkLst>
      </pc:sldChg>
      <pc:sldChg chg="modSp mod">
        <pc:chgData name="Nicolas Benech" userId="0051dd42c30e75a5" providerId="LiveId" clId="{C0C6DFE9-8392-4E42-83F7-62ADD5B4AEEE}" dt="2021-06-14T13:32:27.919" v="21" actId="20577"/>
        <pc:sldMkLst>
          <pc:docMk/>
          <pc:sldMk cId="1449957006" sldId="273"/>
        </pc:sldMkLst>
      </pc:sldChg>
    </pc:docChg>
  </pc:docChgLst>
  <pc:docChgLst>
    <pc:chgData name="Nicolas Benech" userId="0051dd42c30e75a5" providerId="LiveId" clId="{4BEC6615-BD71-4306-A3DE-1842CC9783FD}"/>
    <pc:docChg chg="undo custSel addSld delSld modSld">
      <pc:chgData name="Nicolas Benech" userId="0051dd42c30e75a5" providerId="LiveId" clId="{4BEC6615-BD71-4306-A3DE-1842CC9783FD}" dt="2020-07-03T13:16:24.856" v="8110"/>
      <pc:docMkLst>
        <pc:docMk/>
      </pc:docMkLst>
      <pc:sldChg chg="del">
        <pc:chgData name="Nicolas Benech" userId="0051dd42c30e75a5" providerId="LiveId" clId="{4BEC6615-BD71-4306-A3DE-1842CC9783FD}" dt="2020-07-03T12:45:16.653" v="7917" actId="2696"/>
        <pc:sldMkLst>
          <pc:docMk/>
          <pc:sldMk cId="2782234282" sldId="256"/>
        </pc:sldMkLst>
      </pc:sldChg>
      <pc:sldChg chg="del">
        <pc:chgData name="Nicolas Benech" userId="0051dd42c30e75a5" providerId="LiveId" clId="{4BEC6615-BD71-4306-A3DE-1842CC9783FD}" dt="2020-07-03T12:45:16.653" v="7917" actId="2696"/>
        <pc:sldMkLst>
          <pc:docMk/>
          <pc:sldMk cId="679734968" sldId="257"/>
        </pc:sldMkLst>
      </pc:sldChg>
      <pc:sldChg chg="del">
        <pc:chgData name="Nicolas Benech" userId="0051dd42c30e75a5" providerId="LiveId" clId="{4BEC6615-BD71-4306-A3DE-1842CC9783FD}" dt="2020-07-03T12:45:16.653" v="7917" actId="2696"/>
        <pc:sldMkLst>
          <pc:docMk/>
          <pc:sldMk cId="3352667611" sldId="258"/>
        </pc:sldMkLst>
      </pc:sldChg>
      <pc:sldChg chg="del">
        <pc:chgData name="Nicolas Benech" userId="0051dd42c30e75a5" providerId="LiveId" clId="{4BEC6615-BD71-4306-A3DE-1842CC9783FD}" dt="2020-07-03T12:45:16.653" v="7917" actId="2696"/>
        <pc:sldMkLst>
          <pc:docMk/>
          <pc:sldMk cId="2881180364" sldId="259"/>
        </pc:sldMkLst>
      </pc:sldChg>
      <pc:sldChg chg="del">
        <pc:chgData name="Nicolas Benech" userId="0051dd42c30e75a5" providerId="LiveId" clId="{4BEC6615-BD71-4306-A3DE-1842CC9783FD}" dt="2020-07-03T12:45:16.653" v="7917" actId="2696"/>
        <pc:sldMkLst>
          <pc:docMk/>
          <pc:sldMk cId="211603432" sldId="260"/>
        </pc:sldMkLst>
      </pc:sldChg>
      <pc:sldChg chg="del">
        <pc:chgData name="Nicolas Benech" userId="0051dd42c30e75a5" providerId="LiveId" clId="{4BEC6615-BD71-4306-A3DE-1842CC9783FD}" dt="2020-07-03T12:45:16.653" v="7917" actId="2696"/>
        <pc:sldMkLst>
          <pc:docMk/>
          <pc:sldMk cId="2792017424" sldId="261"/>
        </pc:sldMkLst>
      </pc:sldChg>
      <pc:sldChg chg="addSp delSp modSp mod modAnim">
        <pc:chgData name="Nicolas Benech" userId="0051dd42c30e75a5" providerId="LiveId" clId="{4BEC6615-BD71-4306-A3DE-1842CC9783FD}" dt="2020-07-03T12:56:54.858" v="7947" actId="1038"/>
        <pc:sldMkLst>
          <pc:docMk/>
          <pc:sldMk cId="2518243843" sldId="262"/>
        </pc:sldMkLst>
      </pc:sldChg>
      <pc:sldChg chg="addSp delSp modSp mod modAnim">
        <pc:chgData name="Nicolas Benech" userId="0051dd42c30e75a5" providerId="LiveId" clId="{4BEC6615-BD71-4306-A3DE-1842CC9783FD}" dt="2020-07-03T13:00:49.774" v="7971"/>
        <pc:sldMkLst>
          <pc:docMk/>
          <pc:sldMk cId="509661455" sldId="263"/>
        </pc:sldMkLst>
      </pc:sldChg>
      <pc:sldChg chg="addSp delSp modSp new mod modAnim">
        <pc:chgData name="Nicolas Benech" userId="0051dd42c30e75a5" providerId="LiveId" clId="{4BEC6615-BD71-4306-A3DE-1842CC9783FD}" dt="2020-07-03T12:59:13.940" v="7961"/>
        <pc:sldMkLst>
          <pc:docMk/>
          <pc:sldMk cId="116240798" sldId="264"/>
        </pc:sldMkLst>
      </pc:sldChg>
      <pc:sldChg chg="addSp delSp modSp new mod modAnim">
        <pc:chgData name="Nicolas Benech" userId="0051dd42c30e75a5" providerId="LiveId" clId="{4BEC6615-BD71-4306-A3DE-1842CC9783FD}" dt="2020-07-03T13:16:24.856" v="8110"/>
        <pc:sldMkLst>
          <pc:docMk/>
          <pc:sldMk cId="3143912021" sldId="265"/>
        </pc:sldMkLst>
      </pc:sldChg>
      <pc:sldChg chg="addSp delSp modSp new mod modAnim">
        <pc:chgData name="Nicolas Benech" userId="0051dd42c30e75a5" providerId="LiveId" clId="{4BEC6615-BD71-4306-A3DE-1842CC9783FD}" dt="2020-07-03T13:05:25.455" v="8004"/>
        <pc:sldMkLst>
          <pc:docMk/>
          <pc:sldMk cId="444988659" sldId="266"/>
        </pc:sldMkLst>
      </pc:sldChg>
      <pc:sldChg chg="addSp delSp modSp new mod modAnim">
        <pc:chgData name="Nicolas Benech" userId="0051dd42c30e75a5" providerId="LiveId" clId="{4BEC6615-BD71-4306-A3DE-1842CC9783FD}" dt="2020-07-03T13:06:37.813" v="8022"/>
        <pc:sldMkLst>
          <pc:docMk/>
          <pc:sldMk cId="69963962" sldId="267"/>
        </pc:sldMkLst>
      </pc:sldChg>
      <pc:sldChg chg="addSp delSp modSp new mod modAnim">
        <pc:chgData name="Nicolas Benech" userId="0051dd42c30e75a5" providerId="LiveId" clId="{4BEC6615-BD71-4306-A3DE-1842CC9783FD}" dt="2020-07-03T13:09:00.292" v="8036"/>
        <pc:sldMkLst>
          <pc:docMk/>
          <pc:sldMk cId="1215606599" sldId="268"/>
        </pc:sldMkLst>
      </pc:sldChg>
      <pc:sldChg chg="addSp delSp modSp new mod modAnim">
        <pc:chgData name="Nicolas Benech" userId="0051dd42c30e75a5" providerId="LiveId" clId="{4BEC6615-BD71-4306-A3DE-1842CC9783FD}" dt="2020-07-03T13:10:49.484" v="8052"/>
        <pc:sldMkLst>
          <pc:docMk/>
          <pc:sldMk cId="1320291650" sldId="269"/>
        </pc:sldMkLst>
      </pc:sldChg>
      <pc:sldChg chg="addSp delSp modSp new mod modAnim">
        <pc:chgData name="Nicolas Benech" userId="0051dd42c30e75a5" providerId="LiveId" clId="{4BEC6615-BD71-4306-A3DE-1842CC9783FD}" dt="2020-07-03T13:12:20.087" v="8059"/>
        <pc:sldMkLst>
          <pc:docMk/>
          <pc:sldMk cId="602242616" sldId="270"/>
        </pc:sldMkLst>
      </pc:sldChg>
      <pc:sldChg chg="addSp delSp modSp new mod modAnim">
        <pc:chgData name="Nicolas Benech" userId="0051dd42c30e75a5" providerId="LiveId" clId="{4BEC6615-BD71-4306-A3DE-1842CC9783FD}" dt="2020-07-03T13:13:20.137" v="8068" actId="16959"/>
        <pc:sldMkLst>
          <pc:docMk/>
          <pc:sldMk cId="1592745335" sldId="271"/>
        </pc:sldMkLst>
      </pc:sldChg>
      <pc:sldChg chg="addSp delSp modSp new mod modAnim">
        <pc:chgData name="Nicolas Benech" userId="0051dd42c30e75a5" providerId="LiveId" clId="{4BEC6615-BD71-4306-A3DE-1842CC9783FD}" dt="2020-07-03T13:03:40.231" v="7989"/>
        <pc:sldMkLst>
          <pc:docMk/>
          <pc:sldMk cId="3573214751" sldId="272"/>
        </pc:sldMkLst>
      </pc:sldChg>
      <pc:sldChg chg="addSp delSp modSp new mod modAnim">
        <pc:chgData name="Nicolas Benech" userId="0051dd42c30e75a5" providerId="LiveId" clId="{4BEC6615-BD71-4306-A3DE-1842CC9783FD}" dt="2020-07-03T13:14:38.602" v="8081"/>
        <pc:sldMkLst>
          <pc:docMk/>
          <pc:sldMk cId="1449957006" sldId="273"/>
        </pc:sldMkLst>
      </pc:sldChg>
    </pc:docChg>
  </pc:docChgLst>
  <pc:docChgLst>
    <pc:chgData name="Nicolas Benech" userId="0051dd42c30e75a5" providerId="LiveId" clId="{FEA8043A-8274-41D7-B8E2-301DBDAD8107}"/>
    <pc:docChg chg="addSld delSld modSld">
      <pc:chgData name="Nicolas Benech" userId="0051dd42c30e75a5" providerId="LiveId" clId="{FEA8043A-8274-41D7-B8E2-301DBDAD8107}" dt="2025-06-04T19:14:58.982" v="1" actId="2696"/>
      <pc:docMkLst>
        <pc:docMk/>
      </pc:docMkLst>
      <pc:sldChg chg="add del">
        <pc:chgData name="Nicolas Benech" userId="0051dd42c30e75a5" providerId="LiveId" clId="{FEA8043A-8274-41D7-B8E2-301DBDAD8107}" dt="2025-06-04T19:14:58.982" v="1" actId="2696"/>
        <pc:sldMkLst>
          <pc:docMk/>
          <pc:sldMk cId="2075238382" sldId="256"/>
        </pc:sldMkLst>
      </pc:sldChg>
      <pc:sldChg chg="add">
        <pc:chgData name="Nicolas Benech" userId="0051dd42c30e75a5" providerId="LiveId" clId="{FEA8043A-8274-41D7-B8E2-301DBDAD8107}" dt="2025-06-04T14:27:05.029" v="0"/>
        <pc:sldMkLst>
          <pc:docMk/>
          <pc:sldMk cId="3262302931" sldId="257"/>
        </pc:sldMkLst>
      </pc:sldChg>
      <pc:sldChg chg="add del">
        <pc:chgData name="Nicolas Benech" userId="0051dd42c30e75a5" providerId="LiveId" clId="{FEA8043A-8274-41D7-B8E2-301DBDAD8107}" dt="2025-06-04T19:14:58.982" v="1" actId="2696"/>
        <pc:sldMkLst>
          <pc:docMk/>
          <pc:sldMk cId="3193237113" sldId="258"/>
        </pc:sldMkLst>
      </pc:sldChg>
      <pc:sldChg chg="add del">
        <pc:chgData name="Nicolas Benech" userId="0051dd42c30e75a5" providerId="LiveId" clId="{FEA8043A-8274-41D7-B8E2-301DBDAD8107}" dt="2025-06-04T19:14:58.982" v="1" actId="2696"/>
        <pc:sldMkLst>
          <pc:docMk/>
          <pc:sldMk cId="2617276710" sldId="259"/>
        </pc:sldMkLst>
      </pc:sldChg>
      <pc:sldChg chg="add del">
        <pc:chgData name="Nicolas Benech" userId="0051dd42c30e75a5" providerId="LiveId" clId="{FEA8043A-8274-41D7-B8E2-301DBDAD8107}" dt="2025-06-04T19:14:58.982" v="1" actId="2696"/>
        <pc:sldMkLst>
          <pc:docMk/>
          <pc:sldMk cId="484766412" sldId="260"/>
        </pc:sldMkLst>
      </pc:sldChg>
      <pc:sldChg chg="add del">
        <pc:chgData name="Nicolas Benech" userId="0051dd42c30e75a5" providerId="LiveId" clId="{FEA8043A-8274-41D7-B8E2-301DBDAD8107}" dt="2025-06-04T19:14:58.982" v="1" actId="2696"/>
        <pc:sldMkLst>
          <pc:docMk/>
          <pc:sldMk cId="1266096164" sldId="261"/>
        </pc:sldMkLst>
      </pc:sldChg>
      <pc:sldChg chg="del">
        <pc:chgData name="Nicolas Benech" userId="0051dd42c30e75a5" providerId="LiveId" clId="{FEA8043A-8274-41D7-B8E2-301DBDAD8107}" dt="2025-06-04T19:14:58.982" v="1" actId="2696"/>
        <pc:sldMkLst>
          <pc:docMk/>
          <pc:sldMk cId="2518243843" sldId="262"/>
        </pc:sldMkLst>
      </pc:sldChg>
      <pc:sldChg chg="del">
        <pc:chgData name="Nicolas Benech" userId="0051dd42c30e75a5" providerId="LiveId" clId="{FEA8043A-8274-41D7-B8E2-301DBDAD8107}" dt="2025-06-04T19:14:58.982" v="1" actId="2696"/>
        <pc:sldMkLst>
          <pc:docMk/>
          <pc:sldMk cId="509661455" sldId="263"/>
        </pc:sldMkLst>
      </pc:sldChg>
      <pc:sldChg chg="del">
        <pc:chgData name="Nicolas Benech" userId="0051dd42c30e75a5" providerId="LiveId" clId="{FEA8043A-8274-41D7-B8E2-301DBDAD8107}" dt="2025-06-04T19:14:58.982" v="1" actId="2696"/>
        <pc:sldMkLst>
          <pc:docMk/>
          <pc:sldMk cId="116240798" sldId="264"/>
        </pc:sldMkLst>
      </pc:sldChg>
      <pc:sldChg chg="del">
        <pc:chgData name="Nicolas Benech" userId="0051dd42c30e75a5" providerId="LiveId" clId="{FEA8043A-8274-41D7-B8E2-301DBDAD8107}" dt="2025-06-04T19:14:58.982" v="1" actId="2696"/>
        <pc:sldMkLst>
          <pc:docMk/>
          <pc:sldMk cId="3143912021" sldId="265"/>
        </pc:sldMkLst>
      </pc:sldChg>
      <pc:sldChg chg="add del">
        <pc:chgData name="Nicolas Benech" userId="0051dd42c30e75a5" providerId="LiveId" clId="{FEA8043A-8274-41D7-B8E2-301DBDAD8107}" dt="2025-06-04T19:14:58.982" v="1" actId="2696"/>
        <pc:sldMkLst>
          <pc:docMk/>
          <pc:sldMk cId="2152598441" sldId="266"/>
        </pc:sldMkLst>
      </pc:sldChg>
      <pc:sldChg chg="add del">
        <pc:chgData name="Nicolas Benech" userId="0051dd42c30e75a5" providerId="LiveId" clId="{FEA8043A-8274-41D7-B8E2-301DBDAD8107}" dt="2025-06-04T19:14:58.982" v="1" actId="2696"/>
        <pc:sldMkLst>
          <pc:docMk/>
          <pc:sldMk cId="673431317" sldId="267"/>
        </pc:sldMkLst>
      </pc:sldChg>
      <pc:sldChg chg="add del">
        <pc:chgData name="Nicolas Benech" userId="0051dd42c30e75a5" providerId="LiveId" clId="{FEA8043A-8274-41D7-B8E2-301DBDAD8107}" dt="2025-06-04T19:14:58.982" v="1" actId="2696"/>
        <pc:sldMkLst>
          <pc:docMk/>
          <pc:sldMk cId="2839193198" sldId="268"/>
        </pc:sldMkLst>
      </pc:sldChg>
      <pc:sldChg chg="add">
        <pc:chgData name="Nicolas Benech" userId="0051dd42c30e75a5" providerId="LiveId" clId="{FEA8043A-8274-41D7-B8E2-301DBDAD8107}" dt="2025-06-04T14:27:05.029" v="0"/>
        <pc:sldMkLst>
          <pc:docMk/>
          <pc:sldMk cId="1133408617" sldId="269"/>
        </pc:sldMkLst>
      </pc:sldChg>
      <pc:sldChg chg="add">
        <pc:chgData name="Nicolas Benech" userId="0051dd42c30e75a5" providerId="LiveId" clId="{FEA8043A-8274-41D7-B8E2-301DBDAD8107}" dt="2025-06-04T14:27:05.029" v="0"/>
        <pc:sldMkLst>
          <pc:docMk/>
          <pc:sldMk cId="3450492547" sldId="271"/>
        </pc:sldMkLst>
      </pc:sldChg>
      <pc:sldChg chg="add">
        <pc:chgData name="Nicolas Benech" userId="0051dd42c30e75a5" providerId="LiveId" clId="{FEA8043A-8274-41D7-B8E2-301DBDAD8107}" dt="2025-06-04T14:27:05.029" v="0"/>
        <pc:sldMkLst>
          <pc:docMk/>
          <pc:sldMk cId="166005049" sldId="272"/>
        </pc:sldMkLst>
      </pc:sldChg>
      <pc:sldChg chg="add">
        <pc:chgData name="Nicolas Benech" userId="0051dd42c30e75a5" providerId="LiveId" clId="{FEA8043A-8274-41D7-B8E2-301DBDAD8107}" dt="2025-06-04T14:27:05.029" v="0"/>
        <pc:sldMkLst>
          <pc:docMk/>
          <pc:sldMk cId="870434081" sldId="273"/>
        </pc:sldMkLst>
      </pc:sldChg>
      <pc:sldChg chg="del">
        <pc:chgData name="Nicolas Benech" userId="0051dd42c30e75a5" providerId="LiveId" clId="{FEA8043A-8274-41D7-B8E2-301DBDAD8107}" dt="2025-06-04T19:14:58.982" v="1" actId="2696"/>
        <pc:sldMkLst>
          <pc:docMk/>
          <pc:sldMk cId="344907003" sldId="274"/>
        </pc:sldMkLst>
      </pc:sldChg>
      <pc:sldChg chg="del">
        <pc:chgData name="Nicolas Benech" userId="0051dd42c30e75a5" providerId="LiveId" clId="{FEA8043A-8274-41D7-B8E2-301DBDAD8107}" dt="2025-06-04T19:14:58.982" v="1" actId="2696"/>
        <pc:sldMkLst>
          <pc:docMk/>
          <pc:sldMk cId="3382257370" sldId="275"/>
        </pc:sldMkLst>
      </pc:sldChg>
      <pc:sldChg chg="del">
        <pc:chgData name="Nicolas Benech" userId="0051dd42c30e75a5" providerId="LiveId" clId="{FEA8043A-8274-41D7-B8E2-301DBDAD8107}" dt="2025-06-04T19:14:58.982" v="1" actId="2696"/>
        <pc:sldMkLst>
          <pc:docMk/>
          <pc:sldMk cId="1510997989" sldId="276"/>
        </pc:sldMkLst>
      </pc:sldChg>
      <pc:sldChg chg="del">
        <pc:chgData name="Nicolas Benech" userId="0051dd42c30e75a5" providerId="LiveId" clId="{FEA8043A-8274-41D7-B8E2-301DBDAD8107}" dt="2025-06-04T19:14:58.982" v="1" actId="2696"/>
        <pc:sldMkLst>
          <pc:docMk/>
          <pc:sldMk cId="2004228522" sldId="277"/>
        </pc:sldMkLst>
      </pc:sldChg>
      <pc:sldChg chg="del">
        <pc:chgData name="Nicolas Benech" userId="0051dd42c30e75a5" providerId="LiveId" clId="{FEA8043A-8274-41D7-B8E2-301DBDAD8107}" dt="2025-06-04T19:14:58.982" v="1" actId="2696"/>
        <pc:sldMkLst>
          <pc:docMk/>
          <pc:sldMk cId="1158486606" sldId="278"/>
        </pc:sldMkLst>
      </pc:sldChg>
      <pc:sldChg chg="del">
        <pc:chgData name="Nicolas Benech" userId="0051dd42c30e75a5" providerId="LiveId" clId="{FEA8043A-8274-41D7-B8E2-301DBDAD8107}" dt="2025-06-04T19:14:58.982" v="1" actId="2696"/>
        <pc:sldMkLst>
          <pc:docMk/>
          <pc:sldMk cId="436076529" sldId="279"/>
        </pc:sldMkLst>
      </pc:sldChg>
      <pc:sldChg chg="add">
        <pc:chgData name="Nicolas Benech" userId="0051dd42c30e75a5" providerId="LiveId" clId="{FEA8043A-8274-41D7-B8E2-301DBDAD8107}" dt="2025-06-04T14:27:05.029" v="0"/>
        <pc:sldMkLst>
          <pc:docMk/>
          <pc:sldMk cId="3664889050" sldId="392"/>
        </pc:sldMkLst>
      </pc:sldChg>
      <pc:sldChg chg="add">
        <pc:chgData name="Nicolas Benech" userId="0051dd42c30e75a5" providerId="LiveId" clId="{FEA8043A-8274-41D7-B8E2-301DBDAD8107}" dt="2025-06-04T14:27:05.029" v="0"/>
        <pc:sldMkLst>
          <pc:docMk/>
          <pc:sldMk cId="764963758" sldId="393"/>
        </pc:sldMkLst>
      </pc:sldChg>
      <pc:sldChg chg="add">
        <pc:chgData name="Nicolas Benech" userId="0051dd42c30e75a5" providerId="LiveId" clId="{FEA8043A-8274-41D7-B8E2-301DBDAD8107}" dt="2025-06-04T14:27:05.029" v="0"/>
        <pc:sldMkLst>
          <pc:docMk/>
          <pc:sldMk cId="1776283604" sldId="394"/>
        </pc:sldMkLst>
      </pc:sldChg>
      <pc:sldChg chg="add">
        <pc:chgData name="Nicolas Benech" userId="0051dd42c30e75a5" providerId="LiveId" clId="{FEA8043A-8274-41D7-B8E2-301DBDAD8107}" dt="2025-06-04T14:27:05.029" v="0"/>
        <pc:sldMkLst>
          <pc:docMk/>
          <pc:sldMk cId="3534775971" sldId="395"/>
        </pc:sldMkLst>
      </pc:sldChg>
      <pc:sldChg chg="add">
        <pc:chgData name="Nicolas Benech" userId="0051dd42c30e75a5" providerId="LiveId" clId="{FEA8043A-8274-41D7-B8E2-301DBDAD8107}" dt="2025-06-04T14:27:05.029" v="0"/>
        <pc:sldMkLst>
          <pc:docMk/>
          <pc:sldMk cId="4091584914" sldId="396"/>
        </pc:sldMkLst>
      </pc:sldChg>
      <pc:sldChg chg="add">
        <pc:chgData name="Nicolas Benech" userId="0051dd42c30e75a5" providerId="LiveId" clId="{FEA8043A-8274-41D7-B8E2-301DBDAD8107}" dt="2025-06-04T14:27:05.029" v="0"/>
        <pc:sldMkLst>
          <pc:docMk/>
          <pc:sldMk cId="3133461291" sldId="397"/>
        </pc:sldMkLst>
      </pc:sldChg>
      <pc:sldChg chg="add">
        <pc:chgData name="Nicolas Benech" userId="0051dd42c30e75a5" providerId="LiveId" clId="{FEA8043A-8274-41D7-B8E2-301DBDAD8107}" dt="2025-06-04T14:27:05.029" v="0"/>
        <pc:sldMkLst>
          <pc:docMk/>
          <pc:sldMk cId="1522735534" sldId="398"/>
        </pc:sldMkLst>
      </pc:sldChg>
      <pc:sldChg chg="add">
        <pc:chgData name="Nicolas Benech" userId="0051dd42c30e75a5" providerId="LiveId" clId="{FEA8043A-8274-41D7-B8E2-301DBDAD8107}" dt="2025-06-04T14:27:05.029" v="0"/>
        <pc:sldMkLst>
          <pc:docMk/>
          <pc:sldMk cId="2934518010" sldId="399"/>
        </pc:sldMkLst>
      </pc:sldChg>
      <pc:sldChg chg="add">
        <pc:chgData name="Nicolas Benech" userId="0051dd42c30e75a5" providerId="LiveId" clId="{FEA8043A-8274-41D7-B8E2-301DBDAD8107}" dt="2025-06-04T14:27:05.029" v="0"/>
        <pc:sldMkLst>
          <pc:docMk/>
          <pc:sldMk cId="3592509588" sldId="400"/>
        </pc:sldMkLst>
      </pc:sldChg>
      <pc:sldChg chg="add">
        <pc:chgData name="Nicolas Benech" userId="0051dd42c30e75a5" providerId="LiveId" clId="{FEA8043A-8274-41D7-B8E2-301DBDAD8107}" dt="2025-06-04T14:27:05.029" v="0"/>
        <pc:sldMkLst>
          <pc:docMk/>
          <pc:sldMk cId="2877716043" sldId="401"/>
        </pc:sldMkLst>
      </pc:sldChg>
      <pc:sldChg chg="add">
        <pc:chgData name="Nicolas Benech" userId="0051dd42c30e75a5" providerId="LiveId" clId="{FEA8043A-8274-41D7-B8E2-301DBDAD8107}" dt="2025-06-04T14:27:05.029" v="0"/>
        <pc:sldMkLst>
          <pc:docMk/>
          <pc:sldMk cId="1963503143" sldId="402"/>
        </pc:sldMkLst>
      </pc:sldChg>
      <pc:sldChg chg="add del">
        <pc:chgData name="Nicolas Benech" userId="0051dd42c30e75a5" providerId="LiveId" clId="{FEA8043A-8274-41D7-B8E2-301DBDAD8107}" dt="2025-06-04T19:14:58.982" v="1" actId="2696"/>
        <pc:sldMkLst>
          <pc:docMk/>
          <pc:sldMk cId="3181014527" sldId="403"/>
        </pc:sldMkLst>
      </pc:sldChg>
      <pc:sldChg chg="add del">
        <pc:chgData name="Nicolas Benech" userId="0051dd42c30e75a5" providerId="LiveId" clId="{FEA8043A-8274-41D7-B8E2-301DBDAD8107}" dt="2025-06-04T19:14:58.982" v="1" actId="2696"/>
        <pc:sldMkLst>
          <pc:docMk/>
          <pc:sldMk cId="3797139198" sldId="404"/>
        </pc:sldMkLst>
      </pc:sldChg>
      <pc:sldChg chg="add del">
        <pc:chgData name="Nicolas Benech" userId="0051dd42c30e75a5" providerId="LiveId" clId="{FEA8043A-8274-41D7-B8E2-301DBDAD8107}" dt="2025-06-04T19:14:58.982" v="1" actId="2696"/>
        <pc:sldMkLst>
          <pc:docMk/>
          <pc:sldMk cId="1841836809" sldId="405"/>
        </pc:sldMkLst>
      </pc:sldChg>
      <pc:sldChg chg="add del">
        <pc:chgData name="Nicolas Benech" userId="0051dd42c30e75a5" providerId="LiveId" clId="{FEA8043A-8274-41D7-B8E2-301DBDAD8107}" dt="2025-06-04T19:14:58.982" v="1" actId="2696"/>
        <pc:sldMkLst>
          <pc:docMk/>
          <pc:sldMk cId="2348902890" sldId="406"/>
        </pc:sldMkLst>
      </pc:sldChg>
      <pc:sldChg chg="add del">
        <pc:chgData name="Nicolas Benech" userId="0051dd42c30e75a5" providerId="LiveId" clId="{FEA8043A-8274-41D7-B8E2-301DBDAD8107}" dt="2025-06-04T19:14:58.982" v="1" actId="2696"/>
        <pc:sldMkLst>
          <pc:docMk/>
          <pc:sldMk cId="1766771864" sldId="407"/>
        </pc:sldMkLst>
      </pc:sldChg>
      <pc:sldChg chg="add del">
        <pc:chgData name="Nicolas Benech" userId="0051dd42c30e75a5" providerId="LiveId" clId="{FEA8043A-8274-41D7-B8E2-301DBDAD8107}" dt="2025-06-04T19:14:58.982" v="1" actId="2696"/>
        <pc:sldMkLst>
          <pc:docMk/>
          <pc:sldMk cId="4227265702" sldId="408"/>
        </pc:sldMkLst>
      </pc:sldChg>
      <pc:sldChg chg="add del">
        <pc:chgData name="Nicolas Benech" userId="0051dd42c30e75a5" providerId="LiveId" clId="{FEA8043A-8274-41D7-B8E2-301DBDAD8107}" dt="2025-06-04T19:14:58.982" v="1" actId="2696"/>
        <pc:sldMkLst>
          <pc:docMk/>
          <pc:sldMk cId="1869720964" sldId="409"/>
        </pc:sldMkLst>
      </pc:sldChg>
      <pc:sldChg chg="add del">
        <pc:chgData name="Nicolas Benech" userId="0051dd42c30e75a5" providerId="LiveId" clId="{FEA8043A-8274-41D7-B8E2-301DBDAD8107}" dt="2025-06-04T19:14:58.982" v="1" actId="2696"/>
        <pc:sldMkLst>
          <pc:docMk/>
          <pc:sldMk cId="1339086527" sldId="410"/>
        </pc:sldMkLst>
      </pc:sldChg>
      <pc:sldChg chg="add del">
        <pc:chgData name="Nicolas Benech" userId="0051dd42c30e75a5" providerId="LiveId" clId="{FEA8043A-8274-41D7-B8E2-301DBDAD8107}" dt="2025-06-04T19:14:58.982" v="1" actId="2696"/>
        <pc:sldMkLst>
          <pc:docMk/>
          <pc:sldMk cId="2867192304" sldId="411"/>
        </pc:sldMkLst>
      </pc:sldChg>
      <pc:sldChg chg="add del">
        <pc:chgData name="Nicolas Benech" userId="0051dd42c30e75a5" providerId="LiveId" clId="{FEA8043A-8274-41D7-B8E2-301DBDAD8107}" dt="2025-06-04T19:14:58.982" v="1" actId="2696"/>
        <pc:sldMkLst>
          <pc:docMk/>
          <pc:sldMk cId="1448990949" sldId="412"/>
        </pc:sldMkLst>
      </pc:sldChg>
      <pc:sldChg chg="add del">
        <pc:chgData name="Nicolas Benech" userId="0051dd42c30e75a5" providerId="LiveId" clId="{FEA8043A-8274-41D7-B8E2-301DBDAD8107}" dt="2025-06-04T19:14:58.982" v="1" actId="2696"/>
        <pc:sldMkLst>
          <pc:docMk/>
          <pc:sldMk cId="3953561960" sldId="413"/>
        </pc:sldMkLst>
      </pc:sldChg>
      <pc:sldChg chg="add del">
        <pc:chgData name="Nicolas Benech" userId="0051dd42c30e75a5" providerId="LiveId" clId="{FEA8043A-8274-41D7-B8E2-301DBDAD8107}" dt="2025-06-04T19:14:58.982" v="1" actId="2696"/>
        <pc:sldMkLst>
          <pc:docMk/>
          <pc:sldMk cId="1121246384" sldId="414"/>
        </pc:sldMkLst>
      </pc:sldChg>
      <pc:sldChg chg="add del">
        <pc:chgData name="Nicolas Benech" userId="0051dd42c30e75a5" providerId="LiveId" clId="{FEA8043A-8274-41D7-B8E2-301DBDAD8107}" dt="2025-06-04T19:14:58.982" v="1" actId="2696"/>
        <pc:sldMkLst>
          <pc:docMk/>
          <pc:sldMk cId="2693633326" sldId="415"/>
        </pc:sldMkLst>
      </pc:sldChg>
      <pc:sldChg chg="add del">
        <pc:chgData name="Nicolas Benech" userId="0051dd42c30e75a5" providerId="LiveId" clId="{FEA8043A-8274-41D7-B8E2-301DBDAD8107}" dt="2025-06-04T19:14:58.982" v="1" actId="2696"/>
        <pc:sldMkLst>
          <pc:docMk/>
          <pc:sldMk cId="1359671395" sldId="416"/>
        </pc:sldMkLst>
      </pc:sldChg>
      <pc:sldChg chg="add del">
        <pc:chgData name="Nicolas Benech" userId="0051dd42c30e75a5" providerId="LiveId" clId="{FEA8043A-8274-41D7-B8E2-301DBDAD8107}" dt="2025-06-04T19:14:58.982" v="1" actId="2696"/>
        <pc:sldMkLst>
          <pc:docMk/>
          <pc:sldMk cId="925707981" sldId="417"/>
        </pc:sldMkLst>
      </pc:sldChg>
      <pc:sldChg chg="add del">
        <pc:chgData name="Nicolas Benech" userId="0051dd42c30e75a5" providerId="LiveId" clId="{FEA8043A-8274-41D7-B8E2-301DBDAD8107}" dt="2025-06-04T19:14:58.982" v="1" actId="2696"/>
        <pc:sldMkLst>
          <pc:docMk/>
          <pc:sldMk cId="2221956291" sldId="418"/>
        </pc:sldMkLst>
      </pc:sldChg>
      <pc:sldChg chg="add del">
        <pc:chgData name="Nicolas Benech" userId="0051dd42c30e75a5" providerId="LiveId" clId="{FEA8043A-8274-41D7-B8E2-301DBDAD8107}" dt="2025-06-04T19:14:58.982" v="1" actId="2696"/>
        <pc:sldMkLst>
          <pc:docMk/>
          <pc:sldMk cId="137343382" sldId="419"/>
        </pc:sldMkLst>
      </pc:sldChg>
      <pc:sldChg chg="add del">
        <pc:chgData name="Nicolas Benech" userId="0051dd42c30e75a5" providerId="LiveId" clId="{FEA8043A-8274-41D7-B8E2-301DBDAD8107}" dt="2025-06-04T19:14:58.982" v="1" actId="2696"/>
        <pc:sldMkLst>
          <pc:docMk/>
          <pc:sldMk cId="2424161406" sldId="420"/>
        </pc:sldMkLst>
      </pc:sldChg>
      <pc:sldChg chg="add del">
        <pc:chgData name="Nicolas Benech" userId="0051dd42c30e75a5" providerId="LiveId" clId="{FEA8043A-8274-41D7-B8E2-301DBDAD8107}" dt="2025-06-04T19:14:58.982" v="1" actId="2696"/>
        <pc:sldMkLst>
          <pc:docMk/>
          <pc:sldMk cId="3256159038" sldId="421"/>
        </pc:sldMkLst>
      </pc:sldChg>
      <pc:sldChg chg="add del">
        <pc:chgData name="Nicolas Benech" userId="0051dd42c30e75a5" providerId="LiveId" clId="{FEA8043A-8274-41D7-B8E2-301DBDAD8107}" dt="2025-06-04T19:14:58.982" v="1" actId="2696"/>
        <pc:sldMkLst>
          <pc:docMk/>
          <pc:sldMk cId="2616244747" sldId="422"/>
        </pc:sldMkLst>
      </pc:sldChg>
      <pc:sldChg chg="add del">
        <pc:chgData name="Nicolas Benech" userId="0051dd42c30e75a5" providerId="LiveId" clId="{FEA8043A-8274-41D7-B8E2-301DBDAD8107}" dt="2025-06-04T19:14:58.982" v="1" actId="2696"/>
        <pc:sldMkLst>
          <pc:docMk/>
          <pc:sldMk cId="2902320829" sldId="42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UY"/>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UY"/>
          </a:p>
        </p:txBody>
      </p:sp>
      <p:sp>
        <p:nvSpPr>
          <p:cNvPr id="4" name="Marcador de fecha 3"/>
          <p:cNvSpPr>
            <a:spLocks noGrp="1"/>
          </p:cNvSpPr>
          <p:nvPr>
            <p:ph type="dt" sz="half" idx="10"/>
          </p:nvPr>
        </p:nvSpPr>
        <p:spPr/>
        <p:txBody>
          <a:bodyPr/>
          <a:lstStyle/>
          <a:p>
            <a:fld id="{1E76BF8A-7495-4F91-8F03-F7F99A46A4B6}" type="datetimeFigureOut">
              <a:rPr lang="es-UY" smtClean="0"/>
              <a:t>4/6/2025</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75C93ED6-E9E4-4051-89AD-D00168F8CA17}" type="slidenum">
              <a:rPr lang="es-UY" smtClean="0"/>
              <a:t>‹Nº›</a:t>
            </a:fld>
            <a:endParaRPr lang="es-UY"/>
          </a:p>
        </p:txBody>
      </p:sp>
    </p:spTree>
    <p:extLst>
      <p:ext uri="{BB962C8B-B14F-4D97-AF65-F5344CB8AC3E}">
        <p14:creationId xmlns:p14="http://schemas.microsoft.com/office/powerpoint/2010/main" val="2771317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10"/>
          </p:nvPr>
        </p:nvSpPr>
        <p:spPr/>
        <p:txBody>
          <a:bodyPr/>
          <a:lstStyle/>
          <a:p>
            <a:fld id="{1E76BF8A-7495-4F91-8F03-F7F99A46A4B6}" type="datetimeFigureOut">
              <a:rPr lang="es-UY" smtClean="0"/>
              <a:t>4/6/2025</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75C93ED6-E9E4-4051-89AD-D00168F8CA17}" type="slidenum">
              <a:rPr lang="es-UY" smtClean="0"/>
              <a:t>‹Nº›</a:t>
            </a:fld>
            <a:endParaRPr lang="es-UY"/>
          </a:p>
        </p:txBody>
      </p:sp>
    </p:spTree>
    <p:extLst>
      <p:ext uri="{BB962C8B-B14F-4D97-AF65-F5344CB8AC3E}">
        <p14:creationId xmlns:p14="http://schemas.microsoft.com/office/powerpoint/2010/main" val="4211604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UY"/>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10"/>
          </p:nvPr>
        </p:nvSpPr>
        <p:spPr/>
        <p:txBody>
          <a:bodyPr/>
          <a:lstStyle/>
          <a:p>
            <a:fld id="{1E76BF8A-7495-4F91-8F03-F7F99A46A4B6}" type="datetimeFigureOut">
              <a:rPr lang="es-UY" smtClean="0"/>
              <a:t>4/6/2025</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75C93ED6-E9E4-4051-89AD-D00168F8CA17}" type="slidenum">
              <a:rPr lang="es-UY" smtClean="0"/>
              <a:t>‹Nº›</a:t>
            </a:fld>
            <a:endParaRPr lang="es-UY"/>
          </a:p>
        </p:txBody>
      </p:sp>
    </p:spTree>
    <p:extLst>
      <p:ext uri="{BB962C8B-B14F-4D97-AF65-F5344CB8AC3E}">
        <p14:creationId xmlns:p14="http://schemas.microsoft.com/office/powerpoint/2010/main" val="1178582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10"/>
          </p:nvPr>
        </p:nvSpPr>
        <p:spPr/>
        <p:txBody>
          <a:bodyPr/>
          <a:lstStyle/>
          <a:p>
            <a:fld id="{1E76BF8A-7495-4F91-8F03-F7F99A46A4B6}" type="datetimeFigureOut">
              <a:rPr lang="es-UY" smtClean="0"/>
              <a:t>4/6/2025</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75C93ED6-E9E4-4051-89AD-D00168F8CA17}" type="slidenum">
              <a:rPr lang="es-UY" smtClean="0"/>
              <a:t>‹Nº›</a:t>
            </a:fld>
            <a:endParaRPr lang="es-UY"/>
          </a:p>
        </p:txBody>
      </p:sp>
    </p:spTree>
    <p:extLst>
      <p:ext uri="{BB962C8B-B14F-4D97-AF65-F5344CB8AC3E}">
        <p14:creationId xmlns:p14="http://schemas.microsoft.com/office/powerpoint/2010/main" val="2004894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UY"/>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1E76BF8A-7495-4F91-8F03-F7F99A46A4B6}" type="datetimeFigureOut">
              <a:rPr lang="es-UY" smtClean="0"/>
              <a:t>4/6/2025</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75C93ED6-E9E4-4051-89AD-D00168F8CA17}" type="slidenum">
              <a:rPr lang="es-UY" smtClean="0"/>
              <a:t>‹Nº›</a:t>
            </a:fld>
            <a:endParaRPr lang="es-UY"/>
          </a:p>
        </p:txBody>
      </p:sp>
    </p:spTree>
    <p:extLst>
      <p:ext uri="{BB962C8B-B14F-4D97-AF65-F5344CB8AC3E}">
        <p14:creationId xmlns:p14="http://schemas.microsoft.com/office/powerpoint/2010/main" val="2908151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fecha 4"/>
          <p:cNvSpPr>
            <a:spLocks noGrp="1"/>
          </p:cNvSpPr>
          <p:nvPr>
            <p:ph type="dt" sz="half" idx="10"/>
          </p:nvPr>
        </p:nvSpPr>
        <p:spPr/>
        <p:txBody>
          <a:bodyPr/>
          <a:lstStyle/>
          <a:p>
            <a:fld id="{1E76BF8A-7495-4F91-8F03-F7F99A46A4B6}" type="datetimeFigureOut">
              <a:rPr lang="es-UY" smtClean="0"/>
              <a:t>4/6/2025</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75C93ED6-E9E4-4051-89AD-D00168F8CA17}" type="slidenum">
              <a:rPr lang="es-UY" smtClean="0"/>
              <a:t>‹Nº›</a:t>
            </a:fld>
            <a:endParaRPr lang="es-UY"/>
          </a:p>
        </p:txBody>
      </p:sp>
    </p:spTree>
    <p:extLst>
      <p:ext uri="{BB962C8B-B14F-4D97-AF65-F5344CB8AC3E}">
        <p14:creationId xmlns:p14="http://schemas.microsoft.com/office/powerpoint/2010/main" val="381346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UY"/>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7" name="Marcador de fecha 6"/>
          <p:cNvSpPr>
            <a:spLocks noGrp="1"/>
          </p:cNvSpPr>
          <p:nvPr>
            <p:ph type="dt" sz="half" idx="10"/>
          </p:nvPr>
        </p:nvSpPr>
        <p:spPr/>
        <p:txBody>
          <a:bodyPr/>
          <a:lstStyle/>
          <a:p>
            <a:fld id="{1E76BF8A-7495-4F91-8F03-F7F99A46A4B6}" type="datetimeFigureOut">
              <a:rPr lang="es-UY" smtClean="0"/>
              <a:t>4/6/2025</a:t>
            </a:fld>
            <a:endParaRPr lang="es-UY"/>
          </a:p>
        </p:txBody>
      </p:sp>
      <p:sp>
        <p:nvSpPr>
          <p:cNvPr id="8" name="Marcador de pie de página 7"/>
          <p:cNvSpPr>
            <a:spLocks noGrp="1"/>
          </p:cNvSpPr>
          <p:nvPr>
            <p:ph type="ftr" sz="quarter" idx="11"/>
          </p:nvPr>
        </p:nvSpPr>
        <p:spPr/>
        <p:txBody>
          <a:bodyPr/>
          <a:lstStyle/>
          <a:p>
            <a:endParaRPr lang="es-UY"/>
          </a:p>
        </p:txBody>
      </p:sp>
      <p:sp>
        <p:nvSpPr>
          <p:cNvPr id="9" name="Marcador de número de diapositiva 8"/>
          <p:cNvSpPr>
            <a:spLocks noGrp="1"/>
          </p:cNvSpPr>
          <p:nvPr>
            <p:ph type="sldNum" sz="quarter" idx="12"/>
          </p:nvPr>
        </p:nvSpPr>
        <p:spPr/>
        <p:txBody>
          <a:bodyPr/>
          <a:lstStyle/>
          <a:p>
            <a:fld id="{75C93ED6-E9E4-4051-89AD-D00168F8CA17}" type="slidenum">
              <a:rPr lang="es-UY" smtClean="0"/>
              <a:t>‹Nº›</a:t>
            </a:fld>
            <a:endParaRPr lang="es-UY"/>
          </a:p>
        </p:txBody>
      </p:sp>
    </p:spTree>
    <p:extLst>
      <p:ext uri="{BB962C8B-B14F-4D97-AF65-F5344CB8AC3E}">
        <p14:creationId xmlns:p14="http://schemas.microsoft.com/office/powerpoint/2010/main" val="1537314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fecha 2"/>
          <p:cNvSpPr>
            <a:spLocks noGrp="1"/>
          </p:cNvSpPr>
          <p:nvPr>
            <p:ph type="dt" sz="half" idx="10"/>
          </p:nvPr>
        </p:nvSpPr>
        <p:spPr/>
        <p:txBody>
          <a:bodyPr/>
          <a:lstStyle/>
          <a:p>
            <a:fld id="{1E76BF8A-7495-4F91-8F03-F7F99A46A4B6}" type="datetimeFigureOut">
              <a:rPr lang="es-UY" smtClean="0"/>
              <a:t>4/6/2025</a:t>
            </a:fld>
            <a:endParaRPr lang="es-UY"/>
          </a:p>
        </p:txBody>
      </p:sp>
      <p:sp>
        <p:nvSpPr>
          <p:cNvPr id="4" name="Marcador de pie de página 3"/>
          <p:cNvSpPr>
            <a:spLocks noGrp="1"/>
          </p:cNvSpPr>
          <p:nvPr>
            <p:ph type="ftr" sz="quarter" idx="11"/>
          </p:nvPr>
        </p:nvSpPr>
        <p:spPr/>
        <p:txBody>
          <a:bodyPr/>
          <a:lstStyle/>
          <a:p>
            <a:endParaRPr lang="es-UY"/>
          </a:p>
        </p:txBody>
      </p:sp>
      <p:sp>
        <p:nvSpPr>
          <p:cNvPr id="5" name="Marcador de número de diapositiva 4"/>
          <p:cNvSpPr>
            <a:spLocks noGrp="1"/>
          </p:cNvSpPr>
          <p:nvPr>
            <p:ph type="sldNum" sz="quarter" idx="12"/>
          </p:nvPr>
        </p:nvSpPr>
        <p:spPr/>
        <p:txBody>
          <a:bodyPr/>
          <a:lstStyle/>
          <a:p>
            <a:fld id="{75C93ED6-E9E4-4051-89AD-D00168F8CA17}" type="slidenum">
              <a:rPr lang="es-UY" smtClean="0"/>
              <a:t>‹Nº›</a:t>
            </a:fld>
            <a:endParaRPr lang="es-UY"/>
          </a:p>
        </p:txBody>
      </p:sp>
    </p:spTree>
    <p:extLst>
      <p:ext uri="{BB962C8B-B14F-4D97-AF65-F5344CB8AC3E}">
        <p14:creationId xmlns:p14="http://schemas.microsoft.com/office/powerpoint/2010/main" val="2537721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E76BF8A-7495-4F91-8F03-F7F99A46A4B6}" type="datetimeFigureOut">
              <a:rPr lang="es-UY" smtClean="0"/>
              <a:t>4/6/2025</a:t>
            </a:fld>
            <a:endParaRPr lang="es-UY"/>
          </a:p>
        </p:txBody>
      </p:sp>
      <p:sp>
        <p:nvSpPr>
          <p:cNvPr id="3" name="Marcador de pie de página 2"/>
          <p:cNvSpPr>
            <a:spLocks noGrp="1"/>
          </p:cNvSpPr>
          <p:nvPr>
            <p:ph type="ftr" sz="quarter" idx="11"/>
          </p:nvPr>
        </p:nvSpPr>
        <p:spPr/>
        <p:txBody>
          <a:bodyPr/>
          <a:lstStyle/>
          <a:p>
            <a:endParaRPr lang="es-UY"/>
          </a:p>
        </p:txBody>
      </p:sp>
      <p:sp>
        <p:nvSpPr>
          <p:cNvPr id="4" name="Marcador de número de diapositiva 3"/>
          <p:cNvSpPr>
            <a:spLocks noGrp="1"/>
          </p:cNvSpPr>
          <p:nvPr>
            <p:ph type="sldNum" sz="quarter" idx="12"/>
          </p:nvPr>
        </p:nvSpPr>
        <p:spPr/>
        <p:txBody>
          <a:bodyPr/>
          <a:lstStyle/>
          <a:p>
            <a:fld id="{75C93ED6-E9E4-4051-89AD-D00168F8CA17}" type="slidenum">
              <a:rPr lang="es-UY" smtClean="0"/>
              <a:t>‹Nº›</a:t>
            </a:fld>
            <a:endParaRPr lang="es-UY"/>
          </a:p>
        </p:txBody>
      </p:sp>
    </p:spTree>
    <p:extLst>
      <p:ext uri="{BB962C8B-B14F-4D97-AF65-F5344CB8AC3E}">
        <p14:creationId xmlns:p14="http://schemas.microsoft.com/office/powerpoint/2010/main" val="4242776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E76BF8A-7495-4F91-8F03-F7F99A46A4B6}" type="datetimeFigureOut">
              <a:rPr lang="es-UY" smtClean="0"/>
              <a:t>4/6/2025</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75C93ED6-E9E4-4051-89AD-D00168F8CA17}" type="slidenum">
              <a:rPr lang="es-UY" smtClean="0"/>
              <a:t>‹Nº›</a:t>
            </a:fld>
            <a:endParaRPr lang="es-UY"/>
          </a:p>
        </p:txBody>
      </p:sp>
    </p:spTree>
    <p:extLst>
      <p:ext uri="{BB962C8B-B14F-4D97-AF65-F5344CB8AC3E}">
        <p14:creationId xmlns:p14="http://schemas.microsoft.com/office/powerpoint/2010/main" val="3377160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E76BF8A-7495-4F91-8F03-F7F99A46A4B6}" type="datetimeFigureOut">
              <a:rPr lang="es-UY" smtClean="0"/>
              <a:t>4/6/2025</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75C93ED6-E9E4-4051-89AD-D00168F8CA17}" type="slidenum">
              <a:rPr lang="es-UY" smtClean="0"/>
              <a:t>‹Nº›</a:t>
            </a:fld>
            <a:endParaRPr lang="es-UY"/>
          </a:p>
        </p:txBody>
      </p:sp>
    </p:spTree>
    <p:extLst>
      <p:ext uri="{BB962C8B-B14F-4D97-AF65-F5344CB8AC3E}">
        <p14:creationId xmlns:p14="http://schemas.microsoft.com/office/powerpoint/2010/main" val="3607574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UY"/>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76BF8A-7495-4F91-8F03-F7F99A46A4B6}" type="datetimeFigureOut">
              <a:rPr lang="es-UY" smtClean="0"/>
              <a:t>4/6/2025</a:t>
            </a:fld>
            <a:endParaRPr lang="es-UY"/>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93ED6-E9E4-4051-89AD-D00168F8CA17}" type="slidenum">
              <a:rPr lang="es-UY" smtClean="0"/>
              <a:t>‹Nº›</a:t>
            </a:fld>
            <a:endParaRPr lang="es-UY"/>
          </a:p>
        </p:txBody>
      </p:sp>
    </p:spTree>
    <p:extLst>
      <p:ext uri="{BB962C8B-B14F-4D97-AF65-F5344CB8AC3E}">
        <p14:creationId xmlns:p14="http://schemas.microsoft.com/office/powerpoint/2010/main" val="660151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1.png"/><Relationship Id="rId13" Type="http://schemas.openxmlformats.org/officeDocument/2006/relationships/image" Target="../media/image134.png"/><Relationship Id="rId3" Type="http://schemas.openxmlformats.org/officeDocument/2006/relationships/image" Target="../media/image621.png"/><Relationship Id="rId7" Type="http://schemas.openxmlformats.org/officeDocument/2006/relationships/image" Target="../media/image710.png"/><Relationship Id="rId12" Type="http://schemas.openxmlformats.org/officeDocument/2006/relationships/image" Target="../media/image120.png"/><Relationship Id="rId2" Type="http://schemas.openxmlformats.org/officeDocument/2006/relationships/image" Target="../media/image61.png"/><Relationship Id="rId1" Type="http://schemas.openxmlformats.org/officeDocument/2006/relationships/slideLayout" Target="../slideLayouts/slideLayout2.xml"/><Relationship Id="rId6" Type="http://schemas.openxmlformats.org/officeDocument/2006/relationships/image" Target="../media/image610.png"/><Relationship Id="rId11" Type="http://schemas.openxmlformats.org/officeDocument/2006/relationships/image" Target="../media/image110.png"/><Relationship Id="rId5" Type="http://schemas.openxmlformats.org/officeDocument/2006/relationships/image" Target="../media/image5.png"/><Relationship Id="rId10" Type="http://schemas.openxmlformats.org/officeDocument/2006/relationships/image" Target="../media/image1000.png"/><Relationship Id="rId4" Type="http://schemas.openxmlformats.org/officeDocument/2006/relationships/image" Target="../media/image4.png"/><Relationship Id="rId9" Type="http://schemas.openxmlformats.org/officeDocument/2006/relationships/image" Target="../media/image900.png"/></Relationships>
</file>

<file path=ppt/slides/_rels/slide10.xml.rels><?xml version="1.0" encoding="UTF-8" standalone="yes"?>
<Relationships xmlns="http://schemas.openxmlformats.org/package/2006/relationships"><Relationship Id="rId8" Type="http://schemas.openxmlformats.org/officeDocument/2006/relationships/image" Target="../media/image250.png"/><Relationship Id="rId13" Type="http://schemas.openxmlformats.org/officeDocument/2006/relationships/image" Target="../media/image301.png"/><Relationship Id="rId3" Type="http://schemas.openxmlformats.org/officeDocument/2006/relationships/image" Target="../media/image200.png"/><Relationship Id="rId7" Type="http://schemas.openxmlformats.org/officeDocument/2006/relationships/image" Target="../media/image240.png"/><Relationship Id="rId12" Type="http://schemas.openxmlformats.org/officeDocument/2006/relationships/image" Target="../media/image290.png"/><Relationship Id="rId2" Type="http://schemas.openxmlformats.org/officeDocument/2006/relationships/image" Target="../media/image190.png"/><Relationship Id="rId1" Type="http://schemas.openxmlformats.org/officeDocument/2006/relationships/slideLayout" Target="../slideLayouts/slideLayout1.xml"/><Relationship Id="rId6" Type="http://schemas.openxmlformats.org/officeDocument/2006/relationships/image" Target="../media/image230.png"/><Relationship Id="rId11" Type="http://schemas.openxmlformats.org/officeDocument/2006/relationships/image" Target="../media/image280.png"/><Relationship Id="rId5" Type="http://schemas.openxmlformats.org/officeDocument/2006/relationships/image" Target="../media/image220.png"/><Relationship Id="rId15" Type="http://schemas.openxmlformats.org/officeDocument/2006/relationships/image" Target="../media/image320.png"/><Relationship Id="rId10" Type="http://schemas.openxmlformats.org/officeDocument/2006/relationships/image" Target="../media/image270.png"/><Relationship Id="rId4" Type="http://schemas.openxmlformats.org/officeDocument/2006/relationships/image" Target="../media/image210.png"/><Relationship Id="rId9" Type="http://schemas.openxmlformats.org/officeDocument/2006/relationships/image" Target="../media/image261.png"/><Relationship Id="rId14" Type="http://schemas.openxmlformats.org/officeDocument/2006/relationships/image" Target="../media/image313.png"/></Relationships>
</file>

<file path=ppt/slides/_rels/slide11.xml.rels><?xml version="1.0" encoding="UTF-8" standalone="yes"?>
<Relationships xmlns="http://schemas.openxmlformats.org/package/2006/relationships"><Relationship Id="rId3" Type="http://schemas.openxmlformats.org/officeDocument/2006/relationships/image" Target="../media/image170.png"/><Relationship Id="rId2" Type="http://schemas.openxmlformats.org/officeDocument/2006/relationships/image" Target="../media/image160.png"/><Relationship Id="rId1" Type="http://schemas.openxmlformats.org/officeDocument/2006/relationships/slideLayout" Target="../slideLayouts/slideLayout2.xml"/><Relationship Id="rId5" Type="http://schemas.openxmlformats.org/officeDocument/2006/relationships/image" Target="../media/image330.png"/><Relationship Id="rId4" Type="http://schemas.openxmlformats.org/officeDocument/2006/relationships/image" Target="../media/image180.png"/></Relationships>
</file>

<file path=ppt/slides/_rels/slide12.xml.rels><?xml version="1.0" encoding="UTF-8" standalone="yes"?>
<Relationships xmlns="http://schemas.openxmlformats.org/package/2006/relationships"><Relationship Id="rId8" Type="http://schemas.openxmlformats.org/officeDocument/2006/relationships/image" Target="../media/image431.png"/><Relationship Id="rId3" Type="http://schemas.openxmlformats.org/officeDocument/2006/relationships/image" Target="../media/image390.png"/><Relationship Id="rId7" Type="http://schemas.openxmlformats.org/officeDocument/2006/relationships/image" Target="../media/image412.png"/><Relationship Id="rId2" Type="http://schemas.openxmlformats.org/officeDocument/2006/relationships/image" Target="../media/image350.png"/><Relationship Id="rId1" Type="http://schemas.openxmlformats.org/officeDocument/2006/relationships/slideLayout" Target="../slideLayouts/slideLayout2.xml"/><Relationship Id="rId6" Type="http://schemas.openxmlformats.org/officeDocument/2006/relationships/image" Target="../media/image370.png"/><Relationship Id="rId5" Type="http://schemas.openxmlformats.org/officeDocument/2006/relationships/image" Target="../media/image420.png"/><Relationship Id="rId4" Type="http://schemas.openxmlformats.org/officeDocument/2006/relationships/image" Target="../media/image360.png"/><Relationship Id="rId9" Type="http://schemas.openxmlformats.org/officeDocument/2006/relationships/image" Target="../media/image441.png"/></Relationships>
</file>

<file path=ppt/slides/_rels/slide13.xml.rels><?xml version="1.0" encoding="UTF-8" standalone="yes"?>
<Relationships xmlns="http://schemas.openxmlformats.org/package/2006/relationships"><Relationship Id="rId8" Type="http://schemas.openxmlformats.org/officeDocument/2006/relationships/image" Target="../media/image450.png"/><Relationship Id="rId7" Type="http://schemas.openxmlformats.org/officeDocument/2006/relationships/image" Target="../media/image440.png"/><Relationship Id="rId12" Type="http://schemas.openxmlformats.org/officeDocument/2006/relationships/image" Target="../media/image512.png"/><Relationship Id="rId2" Type="http://schemas.openxmlformats.org/officeDocument/2006/relationships/image" Target="../media/image451.png"/><Relationship Id="rId1" Type="http://schemas.openxmlformats.org/officeDocument/2006/relationships/slideLayout" Target="../slideLayouts/slideLayout2.xml"/><Relationship Id="rId6" Type="http://schemas.openxmlformats.org/officeDocument/2006/relationships/image" Target="../media/image430.png"/><Relationship Id="rId11" Type="http://schemas.openxmlformats.org/officeDocument/2006/relationships/image" Target="../media/image491.png"/><Relationship Id="rId5" Type="http://schemas.openxmlformats.org/officeDocument/2006/relationships/image" Target="../media/image481.png"/><Relationship Id="rId10" Type="http://schemas.openxmlformats.org/officeDocument/2006/relationships/image" Target="../media/image470.png"/><Relationship Id="rId4" Type="http://schemas.openxmlformats.org/officeDocument/2006/relationships/image" Target="../media/image4100.png"/><Relationship Id="rId9" Type="http://schemas.openxmlformats.org/officeDocument/2006/relationships/image" Target="../media/image460.png"/></Relationships>
</file>

<file path=ppt/slides/_rels/slide14.xml.rels><?xml version="1.0" encoding="UTF-8" standalone="yes"?>
<Relationships xmlns="http://schemas.openxmlformats.org/package/2006/relationships"><Relationship Id="rId8" Type="http://schemas.openxmlformats.org/officeDocument/2006/relationships/image" Target="../media/image550.png"/><Relationship Id="rId3" Type="http://schemas.openxmlformats.org/officeDocument/2006/relationships/image" Target="../media/image490.png"/><Relationship Id="rId7" Type="http://schemas.openxmlformats.org/officeDocument/2006/relationships/image" Target="../media/image540.png"/><Relationship Id="rId2" Type="http://schemas.openxmlformats.org/officeDocument/2006/relationships/image" Target="../media/image480.png"/><Relationship Id="rId1" Type="http://schemas.openxmlformats.org/officeDocument/2006/relationships/slideLayout" Target="../slideLayouts/slideLayout2.xml"/><Relationship Id="rId6" Type="http://schemas.openxmlformats.org/officeDocument/2006/relationships/image" Target="../media/image530.png"/><Relationship Id="rId5" Type="http://schemas.openxmlformats.org/officeDocument/2006/relationships/image" Target="../media/image520.png"/><Relationship Id="rId4" Type="http://schemas.openxmlformats.org/officeDocument/2006/relationships/image" Target="../media/image510.png"/></Relationships>
</file>

<file path=ppt/slides/_rels/slide15.xml.rels><?xml version="1.0" encoding="UTF-8" standalone="yes"?>
<Relationships xmlns="http://schemas.openxmlformats.org/package/2006/relationships"><Relationship Id="rId3" Type="http://schemas.openxmlformats.org/officeDocument/2006/relationships/image" Target="../media/image570.png"/><Relationship Id="rId2" Type="http://schemas.openxmlformats.org/officeDocument/2006/relationships/image" Target="../media/image560.png"/><Relationship Id="rId1" Type="http://schemas.openxmlformats.org/officeDocument/2006/relationships/slideLayout" Target="../slideLayouts/slideLayout2.xml"/><Relationship Id="rId4" Type="http://schemas.openxmlformats.org/officeDocument/2006/relationships/image" Target="../media/image581.png"/></Relationships>
</file>

<file path=ppt/slides/_rels/slide16.xml.rels><?xml version="1.0" encoding="UTF-8" standalone="yes"?>
<Relationships xmlns="http://schemas.openxmlformats.org/package/2006/relationships"><Relationship Id="rId7" Type="http://schemas.openxmlformats.org/officeDocument/2006/relationships/image" Target="../media/image540.png"/><Relationship Id="rId1" Type="http://schemas.openxmlformats.org/officeDocument/2006/relationships/slideLayout" Target="../slideLayouts/slideLayout2.xml"/><Relationship Id="rId6" Type="http://schemas.openxmlformats.org/officeDocument/2006/relationships/image" Target="../media/image530.png"/></Relationships>
</file>

<file path=ppt/slides/_rels/slide2.xml.rels><?xml version="1.0" encoding="UTF-8" standalone="yes"?>
<Relationships xmlns="http://schemas.openxmlformats.org/package/2006/relationships"><Relationship Id="rId8" Type="http://schemas.openxmlformats.org/officeDocument/2006/relationships/image" Target="../media/image65.png"/><Relationship Id="rId3" Type="http://schemas.openxmlformats.org/officeDocument/2006/relationships/image" Target="../media/image312.png"/><Relationship Id="rId7" Type="http://schemas.openxmlformats.org/officeDocument/2006/relationships/image" Target="../media/image64.png"/><Relationship Id="rId2" Type="http://schemas.openxmlformats.org/officeDocument/2006/relationships/image" Target="../media/image140.png"/><Relationship Id="rId1" Type="http://schemas.openxmlformats.org/officeDocument/2006/relationships/slideLayout" Target="../slideLayouts/slideLayout2.xml"/><Relationship Id="rId6" Type="http://schemas.openxmlformats.org/officeDocument/2006/relationships/image" Target="../media/image63.png"/><Relationship Id="rId11" Type="http://schemas.openxmlformats.org/officeDocument/2006/relationships/image" Target="../media/image67.png"/><Relationship Id="rId5" Type="http://schemas.openxmlformats.org/officeDocument/2006/relationships/image" Target="../media/image300.png"/><Relationship Id="rId10" Type="http://schemas.openxmlformats.org/officeDocument/2006/relationships/image" Target="../media/image66.png"/><Relationship Id="rId4" Type="http://schemas.openxmlformats.org/officeDocument/2006/relationships/image" Target="../media/image151.png"/><Relationship Id="rId9" Type="http://schemas.openxmlformats.org/officeDocument/2006/relationships/image" Target="../media/image34.png"/></Relationships>
</file>

<file path=ppt/slides/_rels/slide3.xml.rels><?xml version="1.0" encoding="UTF-8" standalone="yes"?>
<Relationships xmlns="http://schemas.openxmlformats.org/package/2006/relationships"><Relationship Id="rId8" Type="http://schemas.openxmlformats.org/officeDocument/2006/relationships/image" Target="../media/image74.png"/><Relationship Id="rId3" Type="http://schemas.openxmlformats.org/officeDocument/2006/relationships/image" Target="../media/image69.png"/><Relationship Id="rId7" Type="http://schemas.openxmlformats.org/officeDocument/2006/relationships/image" Target="../media/image73.png"/><Relationship Id="rId12" Type="http://schemas.openxmlformats.org/officeDocument/2006/relationships/image" Target="../media/image77.png"/><Relationship Id="rId2" Type="http://schemas.openxmlformats.org/officeDocument/2006/relationships/image" Target="../media/image681.png"/><Relationship Id="rId1" Type="http://schemas.openxmlformats.org/officeDocument/2006/relationships/slideLayout" Target="../slideLayouts/slideLayout2.xml"/><Relationship Id="rId11" Type="http://schemas.openxmlformats.org/officeDocument/2006/relationships/image" Target="../media/image76.png"/><Relationship Id="rId5" Type="http://schemas.openxmlformats.org/officeDocument/2006/relationships/image" Target="../media/image71.png"/><Relationship Id="rId10" Type="http://schemas.openxmlformats.org/officeDocument/2006/relationships/image" Target="../media/image75.png"/><Relationship Id="rId4" Type="http://schemas.openxmlformats.org/officeDocument/2006/relationships/image" Target="../media/image70.png"/><Relationship Id="rId9" Type="http://schemas.openxmlformats.org/officeDocument/2006/relationships/image" Target="../media/image72.png"/></Relationships>
</file>

<file path=ppt/slides/_rels/slide4.xml.rels><?xml version="1.0" encoding="UTF-8" standalone="yes"?>
<Relationships xmlns="http://schemas.openxmlformats.org/package/2006/relationships"><Relationship Id="rId3" Type="http://schemas.openxmlformats.org/officeDocument/2006/relationships/image" Target="../media/image79.png"/><Relationship Id="rId2" Type="http://schemas.openxmlformats.org/officeDocument/2006/relationships/image" Target="../media/image78.png"/><Relationship Id="rId1" Type="http://schemas.openxmlformats.org/officeDocument/2006/relationships/slideLayout" Target="../slideLayouts/slideLayout2.xml"/><Relationship Id="rId4" Type="http://schemas.openxmlformats.org/officeDocument/2006/relationships/image" Target="../media/image8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8.png"/><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612.png"/><Relationship Id="rId4" Type="http://schemas.openxmlformats.org/officeDocument/2006/relationships/image" Target="../media/image139.png"/></Relationships>
</file>

<file path=ppt/slides/_rels/slide7.xml.rels><?xml version="1.0" encoding="UTF-8" standalone="yes"?>
<Relationships xmlns="http://schemas.openxmlformats.org/package/2006/relationships"><Relationship Id="rId8" Type="http://schemas.openxmlformats.org/officeDocument/2006/relationships/image" Target="../media/image411.png"/><Relationship Id="rId3" Type="http://schemas.openxmlformats.org/officeDocument/2006/relationships/image" Target="../media/image152.png"/><Relationship Id="rId7" Type="http://schemas.openxmlformats.org/officeDocument/2006/relationships/image" Target="../media/image310.png"/><Relationship Id="rId2" Type="http://schemas.openxmlformats.org/officeDocument/2006/relationships/image" Target="../media/image1510.png"/><Relationship Id="rId1" Type="http://schemas.openxmlformats.org/officeDocument/2006/relationships/slideLayout" Target="../slideLayouts/slideLayout2.xml"/><Relationship Id="rId6" Type="http://schemas.openxmlformats.org/officeDocument/2006/relationships/image" Target="../media/image2.tiff"/><Relationship Id="rId11" Type="http://schemas.openxmlformats.org/officeDocument/2006/relationships/image" Target="../media/image711.png"/><Relationship Id="rId5" Type="http://schemas.openxmlformats.org/officeDocument/2006/relationships/image" Target="../media/image154.png"/><Relationship Id="rId10" Type="http://schemas.openxmlformats.org/officeDocument/2006/relationships/image" Target="../media/image611.png"/><Relationship Id="rId4" Type="http://schemas.openxmlformats.org/officeDocument/2006/relationships/image" Target="../media/image153.png"/><Relationship Id="rId9" Type="http://schemas.openxmlformats.org/officeDocument/2006/relationships/image" Target="../media/image591.png"/></Relationships>
</file>

<file path=ppt/slides/_rels/slide8.xml.rels><?xml version="1.0" encoding="UTF-8" standalone="yes"?>
<Relationships xmlns="http://schemas.openxmlformats.org/package/2006/relationships"><Relationship Id="rId8" Type="http://schemas.openxmlformats.org/officeDocument/2006/relationships/image" Target="../media/image85.png"/><Relationship Id="rId3" Type="http://schemas.openxmlformats.org/officeDocument/2006/relationships/image" Target="../media/image380.png"/><Relationship Id="rId7" Type="http://schemas.openxmlformats.org/officeDocument/2006/relationships/image" Target="../media/image7000.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01.png"/><Relationship Id="rId5" Type="http://schemas.openxmlformats.org/officeDocument/2006/relationships/image" Target="../media/image501.png"/><Relationship Id="rId4" Type="http://schemas.openxmlformats.org/officeDocument/2006/relationships/image" Target="../media/image400.png"/></Relationships>
</file>

<file path=ppt/slides/_rels/slide9.xml.rels><?xml version="1.0" encoding="UTF-8" standalone="yes"?>
<Relationships xmlns="http://schemas.openxmlformats.org/package/2006/relationships"><Relationship Id="rId8" Type="http://schemas.openxmlformats.org/officeDocument/2006/relationships/image" Target="../media/image155.png"/><Relationship Id="rId3" Type="http://schemas.openxmlformats.org/officeDocument/2006/relationships/image" Target="../media/image103.png"/><Relationship Id="rId7" Type="http://schemas.openxmlformats.org/officeDocument/2006/relationships/image" Target="../media/image1410.png"/><Relationship Id="rId2" Type="http://schemas.openxmlformats.org/officeDocument/2006/relationships/image" Target="../media/image91.png"/><Relationship Id="rId1" Type="http://schemas.openxmlformats.org/officeDocument/2006/relationships/slideLayout" Target="../slideLayouts/slideLayout1.xml"/><Relationship Id="rId6" Type="http://schemas.openxmlformats.org/officeDocument/2006/relationships/image" Target="../media/image135.png"/><Relationship Id="rId5" Type="http://schemas.openxmlformats.org/officeDocument/2006/relationships/image" Target="../media/image1210.png"/><Relationship Id="rId4" Type="http://schemas.openxmlformats.org/officeDocument/2006/relationships/image" Target="../media/image1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464457" y="508000"/>
            <a:ext cx="1359475" cy="369332"/>
          </a:xfrm>
          <a:prstGeom prst="rect">
            <a:avLst/>
          </a:prstGeom>
          <a:noFill/>
        </p:spPr>
        <p:txBody>
          <a:bodyPr wrap="none" rtlCol="0">
            <a:spAutoFit/>
          </a:bodyPr>
          <a:lstStyle/>
          <a:p>
            <a:r>
              <a:rPr lang="es-UY" dirty="0">
                <a:solidFill>
                  <a:schemeClr val="accent1"/>
                </a:solidFill>
              </a:rPr>
              <a:t>Guía circular</a:t>
            </a:r>
          </a:p>
        </p:txBody>
      </p:sp>
      <p:grpSp>
        <p:nvGrpSpPr>
          <p:cNvPr id="12" name="Grupo 11"/>
          <p:cNvGrpSpPr/>
          <p:nvPr/>
        </p:nvGrpSpPr>
        <p:grpSpPr>
          <a:xfrm>
            <a:off x="1349831" y="1465941"/>
            <a:ext cx="3645787" cy="1335315"/>
            <a:chOff x="1349831" y="1465941"/>
            <a:chExt cx="3645787" cy="1335315"/>
          </a:xfrm>
        </p:grpSpPr>
        <p:sp>
          <p:nvSpPr>
            <p:cNvPr id="5" name="Disco magnético 4"/>
            <p:cNvSpPr/>
            <p:nvPr/>
          </p:nvSpPr>
          <p:spPr>
            <a:xfrm rot="16200000">
              <a:off x="1807031" y="1008741"/>
              <a:ext cx="1335315" cy="2249716"/>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7" name="Conector recto de flecha 6"/>
            <p:cNvCxnSpPr/>
            <p:nvPr/>
          </p:nvCxnSpPr>
          <p:spPr>
            <a:xfrm flipH="1" flipV="1">
              <a:off x="1698171" y="1465941"/>
              <a:ext cx="14515" cy="6676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CuadroTexto 7"/>
                <p:cNvSpPr txBox="1"/>
                <p:nvPr/>
              </p:nvSpPr>
              <p:spPr>
                <a:xfrm>
                  <a:off x="1408942" y="1648155"/>
                  <a:ext cx="37144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𝑎</m:t>
                        </m:r>
                      </m:oMath>
                    </m:oMathPara>
                  </a14:m>
                  <a:endParaRPr lang="es-UY" dirty="0"/>
                </a:p>
              </p:txBody>
            </p:sp>
          </mc:Choice>
          <mc:Fallback xmlns="">
            <p:sp>
              <p:nvSpPr>
                <p:cNvPr id="8" name="CuadroTexto 7"/>
                <p:cNvSpPr txBox="1">
                  <a:spLocks noRot="1" noChangeAspect="1" noMove="1" noResize="1" noEditPoints="1" noAdjustHandles="1" noChangeArrowheads="1" noChangeShapeType="1" noTextEdit="1"/>
                </p:cNvSpPr>
                <p:nvPr/>
              </p:nvSpPr>
              <p:spPr>
                <a:xfrm>
                  <a:off x="1408942" y="1648155"/>
                  <a:ext cx="371448" cy="369332"/>
                </a:xfrm>
                <a:prstGeom prst="rect">
                  <a:avLst/>
                </a:prstGeom>
                <a:blipFill rotWithShape="0">
                  <a:blip r:embed="rId2"/>
                  <a:stretch>
                    <a:fillRect/>
                  </a:stretch>
                </a:blipFill>
              </p:spPr>
              <p:txBody>
                <a:bodyPr/>
                <a:lstStyle/>
                <a:p>
                  <a:r>
                    <a:rPr lang="es-UY">
                      <a:noFill/>
                    </a:rPr>
                    <a:t> </a:t>
                  </a:r>
                </a:p>
              </p:txBody>
            </p:sp>
          </mc:Fallback>
        </mc:AlternateContent>
        <p:cxnSp>
          <p:nvCxnSpPr>
            <p:cNvPr id="10" name="Conector recto de flecha 9"/>
            <p:cNvCxnSpPr/>
            <p:nvPr/>
          </p:nvCxnSpPr>
          <p:spPr>
            <a:xfrm>
              <a:off x="1712686" y="2133599"/>
              <a:ext cx="310605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 name="CuadroTexto 10"/>
                <p:cNvSpPr txBox="1"/>
                <p:nvPr/>
              </p:nvSpPr>
              <p:spPr>
                <a:xfrm>
                  <a:off x="4641867" y="2133599"/>
                  <a:ext cx="35375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𝑧</m:t>
                        </m:r>
                      </m:oMath>
                    </m:oMathPara>
                  </a14:m>
                  <a:endParaRPr lang="es-UY" dirty="0"/>
                </a:p>
              </p:txBody>
            </p:sp>
          </mc:Choice>
          <mc:Fallback xmlns="">
            <p:sp>
              <p:nvSpPr>
                <p:cNvPr id="11" name="CuadroTexto 10"/>
                <p:cNvSpPr txBox="1">
                  <a:spLocks noRot="1" noChangeAspect="1" noMove="1" noResize="1" noEditPoints="1" noAdjustHandles="1" noChangeArrowheads="1" noChangeShapeType="1" noTextEdit="1"/>
                </p:cNvSpPr>
                <p:nvPr/>
              </p:nvSpPr>
              <p:spPr>
                <a:xfrm>
                  <a:off x="4641867" y="2133599"/>
                  <a:ext cx="353751" cy="369332"/>
                </a:xfrm>
                <a:prstGeom prst="rect">
                  <a:avLst/>
                </a:prstGeom>
                <a:blipFill rotWithShape="0">
                  <a:blip r:embed="rId3"/>
                  <a:stretch>
                    <a:fillRect/>
                  </a:stretch>
                </a:blipFill>
              </p:spPr>
              <p:txBody>
                <a:bodyPr/>
                <a:lstStyle/>
                <a:p>
                  <a:r>
                    <a:rPr lang="es-UY">
                      <a:noFill/>
                    </a:rPr>
                    <a:t> </a:t>
                  </a:r>
                </a:p>
              </p:txBody>
            </p:sp>
          </mc:Fallback>
        </mc:AlternateContent>
      </p:grpSp>
      <p:sp>
        <p:nvSpPr>
          <p:cNvPr id="13" name="CuadroTexto 12"/>
          <p:cNvSpPr txBox="1"/>
          <p:nvPr/>
        </p:nvSpPr>
        <p:spPr>
          <a:xfrm>
            <a:off x="464457" y="2958049"/>
            <a:ext cx="7656776" cy="369332"/>
          </a:xfrm>
          <a:prstGeom prst="rect">
            <a:avLst/>
          </a:prstGeom>
          <a:noFill/>
        </p:spPr>
        <p:txBody>
          <a:bodyPr wrap="none" rtlCol="0">
            <a:spAutoFit/>
          </a:bodyPr>
          <a:lstStyle/>
          <a:p>
            <a:r>
              <a:rPr lang="es-UY" dirty="0"/>
              <a:t>Resolviendo la ecuación de ondas mediante separación de variables obtenemos:</a:t>
            </a:r>
          </a:p>
        </p:txBody>
      </p:sp>
      <p:grpSp>
        <p:nvGrpSpPr>
          <p:cNvPr id="2" name="Grupo 1"/>
          <p:cNvGrpSpPr/>
          <p:nvPr/>
        </p:nvGrpSpPr>
        <p:grpSpPr>
          <a:xfrm>
            <a:off x="4818743" y="447616"/>
            <a:ext cx="4861138" cy="648191"/>
            <a:chOff x="4818743" y="447616"/>
            <a:chExt cx="4861138" cy="648191"/>
          </a:xfrm>
        </p:grpSpPr>
        <p:sp>
          <p:nvSpPr>
            <p:cNvPr id="22" name="CuadroTexto 21"/>
            <p:cNvSpPr txBox="1"/>
            <p:nvPr/>
          </p:nvSpPr>
          <p:spPr>
            <a:xfrm>
              <a:off x="4818743" y="587046"/>
              <a:ext cx="2729914" cy="369332"/>
            </a:xfrm>
            <a:prstGeom prst="rect">
              <a:avLst/>
            </a:prstGeom>
            <a:noFill/>
          </p:spPr>
          <p:txBody>
            <a:bodyPr wrap="none" rtlCol="0">
              <a:spAutoFit/>
            </a:bodyPr>
            <a:lstStyle/>
            <a:p>
              <a:r>
                <a:rPr lang="es-UY" dirty="0"/>
                <a:t>Dentro de la guía tenemos:</a:t>
              </a:r>
            </a:p>
          </p:txBody>
        </p:sp>
        <mc:AlternateContent xmlns:mc="http://schemas.openxmlformats.org/markup-compatibility/2006" xmlns:a14="http://schemas.microsoft.com/office/drawing/2010/main">
          <mc:Choice Requires="a14">
            <p:sp>
              <p:nvSpPr>
                <p:cNvPr id="23" name="CuadroTexto 22"/>
                <p:cNvSpPr txBox="1"/>
                <p:nvPr/>
              </p:nvSpPr>
              <p:spPr>
                <a:xfrm>
                  <a:off x="7548657" y="447616"/>
                  <a:ext cx="2131224" cy="64819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0" smtClean="0">
                                <a:latin typeface="Cambria Math" panose="02040503050406030204" pitchFamily="18" charset="0"/>
                              </a:rPr>
                              <m:t>𝛻</m:t>
                            </m:r>
                          </m:e>
                          <m:sup>
                            <m:r>
                              <a:rPr lang="es-UY" b="0" i="1" smtClean="0">
                                <a:latin typeface="Cambria Math" panose="02040503050406030204" pitchFamily="18" charset="0"/>
                              </a:rPr>
                              <m:t>2</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r>
                          <a:rPr lang="es-UY" b="0" i="1" smtClean="0">
                            <a:latin typeface="Cambria Math" panose="02040503050406030204" pitchFamily="18" charset="0"/>
                          </a:rPr>
                          <m:t>−</m:t>
                        </m:r>
                        <m:f>
                          <m:fPr>
                            <m:ctrlPr>
                              <a:rPr lang="es-UY" i="1">
                                <a:latin typeface="Cambria Math" panose="02040503050406030204" pitchFamily="18" charset="0"/>
                              </a:rPr>
                            </m:ctrlPr>
                          </m:fPr>
                          <m:num>
                            <m:r>
                              <a:rPr lang="es-UY" i="1">
                                <a:latin typeface="Cambria Math" panose="02040503050406030204" pitchFamily="18" charset="0"/>
                              </a:rPr>
                              <m:t>1</m:t>
                            </m:r>
                          </m:num>
                          <m:den>
                            <m:sSup>
                              <m:sSupPr>
                                <m:ctrlPr>
                                  <a:rPr lang="es-UY" i="1">
                                    <a:latin typeface="Cambria Math" panose="02040503050406030204" pitchFamily="18" charset="0"/>
                                  </a:rPr>
                                </m:ctrlPr>
                              </m:sSupPr>
                              <m:e>
                                <m:r>
                                  <a:rPr lang="es-UY" i="1">
                                    <a:latin typeface="Cambria Math" panose="02040503050406030204" pitchFamily="18" charset="0"/>
                                  </a:rPr>
                                  <m:t>𝑐</m:t>
                                </m:r>
                              </m:e>
                              <m:sup>
                                <m:r>
                                  <a:rPr lang="es-UY" i="1">
                                    <a:latin typeface="Cambria Math" panose="02040503050406030204" pitchFamily="18" charset="0"/>
                                  </a:rPr>
                                  <m:t>2</m:t>
                                </m:r>
                              </m:sup>
                            </m:sSup>
                          </m:den>
                        </m:f>
                        <m:f>
                          <m:fPr>
                            <m:ctrlPr>
                              <a:rPr lang="es-UY" b="0" i="1" smtClean="0">
                                <a:latin typeface="Cambria Math" panose="02040503050406030204" pitchFamily="18" charset="0"/>
                              </a:rPr>
                            </m:ctrlPr>
                          </m:fPr>
                          <m:num>
                            <m:sSup>
                              <m:sSupPr>
                                <m:ctrlPr>
                                  <a:rPr lang="es-UY" b="0" i="1" smtClean="0">
                                    <a:latin typeface="Cambria Math" panose="02040503050406030204" pitchFamily="18" charset="0"/>
                                  </a:rPr>
                                </m:ctrlPr>
                              </m:sSupPr>
                              <m:e>
                                <m:r>
                                  <a:rPr lang="es-UY" b="0" i="1" smtClean="0">
                                    <a:latin typeface="Cambria Math" panose="02040503050406030204" pitchFamily="18" charset="0"/>
                                  </a:rPr>
                                  <m:t>𝜕</m:t>
                                </m:r>
                              </m:e>
                              <m:sup>
                                <m:r>
                                  <a:rPr lang="es-UY" b="0" i="1" smtClean="0">
                                    <a:latin typeface="Cambria Math" panose="02040503050406030204" pitchFamily="18" charset="0"/>
                                  </a:rPr>
                                  <m:t>2</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num>
                          <m:den>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𝑡</m:t>
                                </m:r>
                              </m:e>
                              <m:sup>
                                <m:r>
                                  <a:rPr lang="es-UY" b="0" i="1" smtClean="0">
                                    <a:latin typeface="Cambria Math" panose="02040503050406030204" pitchFamily="18" charset="0"/>
                                  </a:rPr>
                                  <m:t>2</m:t>
                                </m:r>
                              </m:sup>
                            </m:sSup>
                          </m:den>
                        </m:f>
                        <m:r>
                          <a:rPr lang="es-UY" b="0" i="1" smtClean="0">
                            <a:latin typeface="Cambria Math" panose="02040503050406030204" pitchFamily="18" charset="0"/>
                          </a:rPr>
                          <m:t>=0</m:t>
                        </m:r>
                      </m:oMath>
                    </m:oMathPara>
                  </a14:m>
                  <a:endParaRPr lang="es-UY" dirty="0"/>
                </a:p>
              </p:txBody>
            </p:sp>
          </mc:Choice>
          <mc:Fallback xmlns="">
            <p:sp>
              <p:nvSpPr>
                <p:cNvPr id="23" name="CuadroTexto 22"/>
                <p:cNvSpPr txBox="1">
                  <a:spLocks noRot="1" noChangeAspect="1" noMove="1" noResize="1" noEditPoints="1" noAdjustHandles="1" noChangeArrowheads="1" noChangeShapeType="1" noTextEdit="1"/>
                </p:cNvSpPr>
                <p:nvPr/>
              </p:nvSpPr>
              <p:spPr>
                <a:xfrm>
                  <a:off x="7548657" y="447616"/>
                  <a:ext cx="2131224" cy="648191"/>
                </a:xfrm>
                <a:prstGeom prst="rect">
                  <a:avLst/>
                </a:prstGeom>
                <a:blipFill rotWithShape="0">
                  <a:blip r:embed="rId4"/>
                  <a:stretch>
                    <a:fillRect/>
                  </a:stretch>
                </a:blipFill>
              </p:spPr>
              <p:txBody>
                <a:bodyPr/>
                <a:lstStyle/>
                <a:p>
                  <a:r>
                    <a:rPr lang="es-UY">
                      <a:noFill/>
                    </a:rPr>
                    <a:t> </a:t>
                  </a:r>
                </a:p>
              </p:txBody>
            </p:sp>
          </mc:Fallback>
        </mc:AlternateContent>
      </p:grpSp>
      <p:grpSp>
        <p:nvGrpSpPr>
          <p:cNvPr id="3" name="Grupo 2"/>
          <p:cNvGrpSpPr/>
          <p:nvPr/>
        </p:nvGrpSpPr>
        <p:grpSpPr>
          <a:xfrm>
            <a:off x="4818743" y="1423101"/>
            <a:ext cx="4736738" cy="542393"/>
            <a:chOff x="4818743" y="1423101"/>
            <a:chExt cx="4736738" cy="542393"/>
          </a:xfrm>
        </p:grpSpPr>
        <p:sp>
          <p:nvSpPr>
            <p:cNvPr id="24" name="CuadroTexto 23"/>
            <p:cNvSpPr txBox="1"/>
            <p:nvPr/>
          </p:nvSpPr>
          <p:spPr>
            <a:xfrm>
              <a:off x="4818743" y="1526752"/>
              <a:ext cx="2681888" cy="369332"/>
            </a:xfrm>
            <a:prstGeom prst="rect">
              <a:avLst/>
            </a:prstGeom>
            <a:noFill/>
          </p:spPr>
          <p:txBody>
            <a:bodyPr wrap="none" rtlCol="0">
              <a:spAutoFit/>
            </a:bodyPr>
            <a:lstStyle/>
            <a:p>
              <a:r>
                <a:rPr lang="es-UY" dirty="0"/>
                <a:t>Con condiciones de borde:</a:t>
              </a:r>
            </a:p>
          </p:txBody>
        </p:sp>
        <mc:AlternateContent xmlns:mc="http://schemas.openxmlformats.org/markup-compatibility/2006" xmlns:a14="http://schemas.microsoft.com/office/drawing/2010/main">
          <mc:Choice Requires="a14">
            <p:sp>
              <p:nvSpPr>
                <p:cNvPr id="25" name="CuadroTexto 24"/>
                <p:cNvSpPr txBox="1"/>
                <p:nvPr/>
              </p:nvSpPr>
              <p:spPr>
                <a:xfrm>
                  <a:off x="7833728" y="1423101"/>
                  <a:ext cx="1721753" cy="54239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ea typeface="Cambria Math" panose="02040503050406030204" pitchFamily="18" charset="0"/>
                              </a:rPr>
                            </m:ctrlPr>
                          </m:sSubPr>
                          <m:e>
                            <m:d>
                              <m:dPr>
                                <m:begChr m:val=""/>
                                <m:endChr m:val="|"/>
                                <m:ctrlPr>
                                  <a:rPr lang="es-UY" b="0" i="1" smtClean="0">
                                    <a:latin typeface="Cambria Math" panose="02040503050406030204" pitchFamily="18" charset="0"/>
                                    <a:ea typeface="Cambria Math" panose="02040503050406030204" pitchFamily="18" charset="0"/>
                                  </a:rPr>
                                </m:ctrlPr>
                              </m:dPr>
                              <m:e>
                                <m:r>
                                  <a:rPr lang="es-UY">
                                    <a:latin typeface="Cambria Math" panose="02040503050406030204" pitchFamily="18" charset="0"/>
                                  </a:rPr>
                                  <m:t>𝛻</m:t>
                                </m:r>
                                <m:sSup>
                                  <m:sSupPr>
                                    <m:ctrlPr>
                                      <a:rPr lang="es-UY" i="1">
                                        <a:latin typeface="Cambria Math" panose="02040503050406030204" pitchFamily="18" charset="0"/>
                                      </a:rPr>
                                    </m:ctrlPr>
                                  </m:sSupPr>
                                  <m:e>
                                    <m:r>
                                      <a:rPr lang="es-UY" i="1">
                                        <a:latin typeface="Cambria Math" panose="02040503050406030204" pitchFamily="18" charset="0"/>
                                      </a:rPr>
                                      <m:t>𝑃</m:t>
                                    </m:r>
                                  </m:e>
                                  <m:sup>
                                    <m:r>
                                      <a:rPr lang="es-UY" i="1">
                                        <a:latin typeface="Cambria Math" panose="02040503050406030204" pitchFamily="18" charset="0"/>
                                      </a:rPr>
                                      <m:t>′</m:t>
                                    </m:r>
                                  </m:sup>
                                </m:sSup>
                                <m:r>
                                  <a:rPr lang="es-UY" i="1">
                                    <a:latin typeface="Cambria Math" panose="02040503050406030204" pitchFamily="18" charset="0"/>
                                    <a:ea typeface="Cambria Math" panose="02040503050406030204" pitchFamily="18" charset="0"/>
                                  </a:rPr>
                                  <m:t>∙</m:t>
                                </m:r>
                                <m:acc>
                                  <m:accPr>
                                    <m:chr m:val="̂"/>
                                    <m:ctrlPr>
                                      <a:rPr lang="es-UY" b="1" i="1">
                                        <a:latin typeface="Cambria Math" panose="02040503050406030204" pitchFamily="18" charset="0"/>
                                        <a:ea typeface="Cambria Math" panose="02040503050406030204" pitchFamily="18" charset="0"/>
                                      </a:rPr>
                                    </m:ctrlPr>
                                  </m:accPr>
                                  <m:e>
                                    <m:r>
                                      <a:rPr lang="es-UY" b="1" i="0" smtClean="0">
                                        <a:latin typeface="Cambria Math" panose="02040503050406030204" pitchFamily="18" charset="0"/>
                                        <a:ea typeface="Cambria Math" panose="02040503050406030204" pitchFamily="18" charset="0"/>
                                      </a:rPr>
                                      <m:t>𝐫</m:t>
                                    </m:r>
                                  </m:e>
                                </m:acc>
                              </m:e>
                            </m:d>
                          </m:e>
                          <m:sub>
                            <m:r>
                              <a:rPr lang="es-UY" b="0" i="1" smtClean="0">
                                <a:latin typeface="Cambria Math" panose="02040503050406030204" pitchFamily="18" charset="0"/>
                                <a:ea typeface="Cambria Math" panose="02040503050406030204" pitchFamily="18" charset="0"/>
                              </a:rPr>
                              <m:t>𝑟</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𝑎</m:t>
                            </m:r>
                          </m:sub>
                        </m:sSub>
                        <m:r>
                          <a:rPr lang="es-UY" b="0" i="1" smtClean="0">
                            <a:latin typeface="Cambria Math" panose="02040503050406030204" pitchFamily="18" charset="0"/>
                            <a:ea typeface="Cambria Math" panose="02040503050406030204" pitchFamily="18" charset="0"/>
                          </a:rPr>
                          <m:t>=0</m:t>
                        </m:r>
                      </m:oMath>
                    </m:oMathPara>
                  </a14:m>
                  <a:endParaRPr lang="es-UY" dirty="0"/>
                </a:p>
              </p:txBody>
            </p:sp>
          </mc:Choice>
          <mc:Fallback xmlns="">
            <p:sp>
              <p:nvSpPr>
                <p:cNvPr id="25" name="CuadroTexto 24"/>
                <p:cNvSpPr txBox="1">
                  <a:spLocks noRot="1" noChangeAspect="1" noMove="1" noResize="1" noEditPoints="1" noAdjustHandles="1" noChangeArrowheads="1" noChangeShapeType="1" noTextEdit="1"/>
                </p:cNvSpPr>
                <p:nvPr/>
              </p:nvSpPr>
              <p:spPr>
                <a:xfrm>
                  <a:off x="7833728" y="1423101"/>
                  <a:ext cx="1721753" cy="542393"/>
                </a:xfrm>
                <a:prstGeom prst="rect">
                  <a:avLst/>
                </a:prstGeom>
                <a:blipFill rotWithShape="0">
                  <a:blip r:embed="rId5"/>
                  <a:stretch>
                    <a:fillRect t="-160674" b="-228090"/>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9" name="CuadroTexto 8"/>
              <p:cNvSpPr txBox="1"/>
              <p:nvPr/>
            </p:nvSpPr>
            <p:spPr>
              <a:xfrm>
                <a:off x="566857" y="3649826"/>
                <a:ext cx="251415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r>
                        <a:rPr lang="es-UY" b="0" i="1" smtClean="0">
                          <a:latin typeface="Cambria Math" panose="02040503050406030204" pitchFamily="18" charset="0"/>
                        </a:rPr>
                        <m:t>=</m:t>
                      </m:r>
                      <m:r>
                        <a:rPr lang="es-UY" b="0" i="1" smtClean="0">
                          <a:latin typeface="Cambria Math" panose="02040503050406030204" pitchFamily="18" charset="0"/>
                        </a:rPr>
                        <m:t>𝑅</m:t>
                      </m:r>
                      <m:d>
                        <m:dPr>
                          <m:ctrlPr>
                            <a:rPr lang="es-UY" b="0" i="1" smtClean="0">
                              <a:latin typeface="Cambria Math" panose="02040503050406030204" pitchFamily="18" charset="0"/>
                            </a:rPr>
                          </m:ctrlPr>
                        </m:dPr>
                        <m:e>
                          <m:r>
                            <a:rPr lang="es-UY" b="0" i="1" smtClean="0">
                              <a:latin typeface="Cambria Math" panose="02040503050406030204" pitchFamily="18" charset="0"/>
                            </a:rPr>
                            <m:t>𝑟</m:t>
                          </m:r>
                        </m:e>
                      </m:d>
                      <m:r>
                        <m:rPr>
                          <m:sty m:val="p"/>
                        </m:rPr>
                        <a:rPr lang="es-UY" b="0" i="0" smtClean="0">
                          <a:latin typeface="Cambria Math" panose="02040503050406030204" pitchFamily="18" charset="0"/>
                        </a:rPr>
                        <m:t>Θ</m:t>
                      </m:r>
                      <m:d>
                        <m:dPr>
                          <m:ctrlPr>
                            <a:rPr lang="es-UY" b="0" i="1" smtClean="0">
                              <a:latin typeface="Cambria Math" panose="02040503050406030204" pitchFamily="18" charset="0"/>
                            </a:rPr>
                          </m:ctrlPr>
                        </m:dPr>
                        <m:e>
                          <m:r>
                            <a:rPr lang="es-UY" b="0" i="1" smtClean="0">
                              <a:latin typeface="Cambria Math" panose="02040503050406030204" pitchFamily="18" charset="0"/>
                            </a:rPr>
                            <m:t>𝜃</m:t>
                          </m:r>
                        </m:e>
                      </m:d>
                      <m:r>
                        <m:rPr>
                          <m:sty m:val="p"/>
                        </m:rPr>
                        <a:rPr lang="es-UY" b="0" i="0" smtClean="0">
                          <a:latin typeface="Cambria Math" panose="02040503050406030204" pitchFamily="18" charset="0"/>
                        </a:rPr>
                        <m:t>Z</m:t>
                      </m:r>
                      <m:d>
                        <m:dPr>
                          <m:ctrlPr>
                            <a:rPr lang="es-UY" b="0" i="1" smtClean="0">
                              <a:latin typeface="Cambria Math" panose="02040503050406030204" pitchFamily="18" charset="0"/>
                            </a:rPr>
                          </m:ctrlPr>
                        </m:dPr>
                        <m:e>
                          <m:r>
                            <m:rPr>
                              <m:sty m:val="p"/>
                            </m:rPr>
                            <a:rPr lang="es-UY" b="0" i="0" smtClean="0">
                              <a:latin typeface="Cambria Math" panose="02040503050406030204" pitchFamily="18" charset="0"/>
                            </a:rPr>
                            <m:t>z</m:t>
                          </m:r>
                        </m:e>
                      </m:d>
                      <m:r>
                        <a:rPr lang="es-UY" b="0" i="1" smtClean="0">
                          <a:latin typeface="Cambria Math" panose="02040503050406030204" pitchFamily="18" charset="0"/>
                        </a:rPr>
                        <m:t>𝜏</m:t>
                      </m:r>
                      <m:r>
                        <a:rPr lang="es-UY" b="0" i="1" smtClean="0">
                          <a:latin typeface="Cambria Math" panose="02040503050406030204" pitchFamily="18" charset="0"/>
                        </a:rPr>
                        <m:t>(</m:t>
                      </m:r>
                      <m:r>
                        <a:rPr lang="es-UY" b="0" i="1" smtClean="0">
                          <a:latin typeface="Cambria Math" panose="02040503050406030204" pitchFamily="18" charset="0"/>
                        </a:rPr>
                        <m:t>𝑡</m:t>
                      </m:r>
                      <m:r>
                        <a:rPr lang="es-UY" b="0" i="1" smtClean="0">
                          <a:latin typeface="Cambria Math" panose="02040503050406030204" pitchFamily="18" charset="0"/>
                        </a:rPr>
                        <m:t>)</m:t>
                      </m:r>
                    </m:oMath>
                  </m:oMathPara>
                </a14:m>
                <a:endParaRPr lang="es-UY" dirty="0"/>
              </a:p>
            </p:txBody>
          </p:sp>
        </mc:Choice>
        <mc:Fallback xmlns="">
          <p:sp>
            <p:nvSpPr>
              <p:cNvPr id="9" name="CuadroTexto 8"/>
              <p:cNvSpPr txBox="1">
                <a:spLocks noRot="1" noChangeAspect="1" noMove="1" noResize="1" noEditPoints="1" noAdjustHandles="1" noChangeArrowheads="1" noChangeShapeType="1" noTextEdit="1"/>
              </p:cNvSpPr>
              <p:nvPr/>
            </p:nvSpPr>
            <p:spPr>
              <a:xfrm>
                <a:off x="566857" y="3649826"/>
                <a:ext cx="2514150" cy="369332"/>
              </a:xfrm>
              <a:prstGeom prst="rect">
                <a:avLst/>
              </a:prstGeom>
              <a:blipFill rotWithShape="0">
                <a:blip r:embed="rId6"/>
                <a:stretch>
                  <a:fillRect b="-13333"/>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6" name="CuadroTexto 25"/>
              <p:cNvSpPr txBox="1"/>
              <p:nvPr/>
            </p:nvSpPr>
            <p:spPr>
              <a:xfrm>
                <a:off x="3599547" y="3503639"/>
                <a:ext cx="5789021" cy="64819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1</m:t>
                          </m:r>
                        </m:num>
                        <m:den>
                          <m:r>
                            <a:rPr lang="es-UY" i="1">
                              <a:latin typeface="Cambria Math" panose="02040503050406030204" pitchFamily="18" charset="0"/>
                              <a:ea typeface="Cambria Math" panose="02040503050406030204" pitchFamily="18" charset="0"/>
                            </a:rPr>
                            <m:t>𝑅</m:t>
                          </m:r>
                        </m:den>
                      </m:f>
                      <m:f>
                        <m:fPr>
                          <m:ctrlPr>
                            <a:rPr lang="es-UY" b="0" i="1" smtClean="0">
                              <a:latin typeface="Cambria Math" panose="02040503050406030204" pitchFamily="18" charset="0"/>
                              <a:ea typeface="Cambria Math" panose="02040503050406030204" pitchFamily="18" charset="0"/>
                            </a:rPr>
                          </m:ctrlPr>
                        </m:fPr>
                        <m:num>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𝑑</m:t>
                              </m:r>
                            </m:e>
                            <m:sup>
                              <m:r>
                                <a:rPr lang="es-UY" b="0" i="1" smtClean="0">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𝑅</m:t>
                          </m:r>
                        </m:num>
                        <m:den>
                          <m:r>
                            <a:rPr lang="es-UY" b="0" i="1" smtClean="0">
                              <a:latin typeface="Cambria Math" panose="02040503050406030204" pitchFamily="18" charset="0"/>
                              <a:ea typeface="Cambria Math" panose="02040503050406030204" pitchFamily="18" charset="0"/>
                            </a:rPr>
                            <m:t>𝑑</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𝑟</m:t>
                              </m:r>
                            </m:e>
                            <m:sup>
                              <m:r>
                                <a:rPr lang="es-UY" b="0" i="1" smtClean="0">
                                  <a:latin typeface="Cambria Math" panose="02040503050406030204" pitchFamily="18" charset="0"/>
                                  <a:ea typeface="Cambria Math" panose="02040503050406030204" pitchFamily="18" charset="0"/>
                                </a:rPr>
                                <m:t>2</m:t>
                              </m:r>
                            </m:sup>
                          </m:sSup>
                        </m:den>
                      </m:f>
                      <m:r>
                        <a:rPr lang="es-UY" b="0" i="1" smtClean="0">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1</m:t>
                          </m:r>
                        </m:num>
                        <m:den>
                          <m:r>
                            <a:rPr lang="es-UY" i="1">
                              <a:latin typeface="Cambria Math" panose="02040503050406030204" pitchFamily="18" charset="0"/>
                              <a:ea typeface="Cambria Math" panose="02040503050406030204" pitchFamily="18" charset="0"/>
                            </a:rPr>
                            <m:t>𝑅</m:t>
                          </m:r>
                          <m:r>
                            <a:rPr lang="es-UY" b="0" i="1" smtClean="0">
                              <a:latin typeface="Cambria Math" panose="02040503050406030204" pitchFamily="18" charset="0"/>
                              <a:ea typeface="Cambria Math" panose="02040503050406030204" pitchFamily="18" charset="0"/>
                            </a:rPr>
                            <m:t>𝑟</m:t>
                          </m:r>
                        </m:den>
                      </m:f>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𝑑𝑅</m:t>
                          </m:r>
                        </m:num>
                        <m:den>
                          <m:r>
                            <a:rPr lang="es-UY" b="0" i="1" smtClean="0">
                              <a:latin typeface="Cambria Math" panose="02040503050406030204" pitchFamily="18" charset="0"/>
                              <a:ea typeface="Cambria Math" panose="02040503050406030204" pitchFamily="18" charset="0"/>
                            </a:rPr>
                            <m:t>𝑑𝑟</m:t>
                          </m:r>
                        </m:den>
                      </m:f>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1</m:t>
                          </m:r>
                        </m:num>
                        <m:den>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𝑟</m:t>
                              </m:r>
                            </m:e>
                            <m:sup>
                              <m:r>
                                <a:rPr lang="es-UY" b="0" i="1" smtClean="0">
                                  <a:latin typeface="Cambria Math" panose="02040503050406030204" pitchFamily="18" charset="0"/>
                                  <a:ea typeface="Cambria Math" panose="02040503050406030204" pitchFamily="18" charset="0"/>
                                </a:rPr>
                                <m:t>2</m:t>
                              </m:r>
                            </m:sup>
                          </m:sSup>
                          <m:r>
                            <m:rPr>
                              <m:sty m:val="p"/>
                            </m:rPr>
                            <a:rPr lang="es-UY" b="0" i="0" smtClean="0">
                              <a:latin typeface="Cambria Math" panose="02040503050406030204" pitchFamily="18" charset="0"/>
                              <a:ea typeface="Cambria Math" panose="02040503050406030204" pitchFamily="18" charset="0"/>
                            </a:rPr>
                            <m:t>Θ</m:t>
                          </m:r>
                        </m:den>
                      </m:f>
                      <m:f>
                        <m:fPr>
                          <m:ctrlPr>
                            <a:rPr lang="es-UY" b="0" i="1" smtClean="0">
                              <a:latin typeface="Cambria Math" panose="02040503050406030204" pitchFamily="18" charset="0"/>
                              <a:ea typeface="Cambria Math" panose="02040503050406030204" pitchFamily="18" charset="0"/>
                            </a:rPr>
                          </m:ctrlPr>
                        </m:fPr>
                        <m:num>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𝑑</m:t>
                              </m:r>
                            </m:e>
                            <m:sup>
                              <m:r>
                                <a:rPr lang="es-UY" b="0" i="1" smtClean="0">
                                  <a:latin typeface="Cambria Math" panose="02040503050406030204" pitchFamily="18" charset="0"/>
                                  <a:ea typeface="Cambria Math" panose="02040503050406030204" pitchFamily="18" charset="0"/>
                                </a:rPr>
                                <m:t>2</m:t>
                              </m:r>
                            </m:sup>
                          </m:sSup>
                          <m:r>
                            <m:rPr>
                              <m:sty m:val="p"/>
                            </m:rPr>
                            <a:rPr lang="es-UY" b="0" i="0" smtClean="0">
                              <a:latin typeface="Cambria Math" panose="02040503050406030204" pitchFamily="18" charset="0"/>
                              <a:ea typeface="Cambria Math" panose="02040503050406030204" pitchFamily="18" charset="0"/>
                            </a:rPr>
                            <m:t>Θ</m:t>
                          </m:r>
                        </m:num>
                        <m:den>
                          <m:r>
                            <a:rPr lang="es-UY" b="0" i="1" smtClean="0">
                              <a:latin typeface="Cambria Math" panose="02040503050406030204" pitchFamily="18" charset="0"/>
                              <a:ea typeface="Cambria Math" panose="02040503050406030204" pitchFamily="18" charset="0"/>
                            </a:rPr>
                            <m:t>𝑑</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𝜃</m:t>
                              </m:r>
                            </m:e>
                            <m:sup>
                              <m:r>
                                <a:rPr lang="es-UY" b="0" i="1" smtClean="0">
                                  <a:latin typeface="Cambria Math" panose="02040503050406030204" pitchFamily="18" charset="0"/>
                                  <a:ea typeface="Cambria Math" panose="02040503050406030204" pitchFamily="18" charset="0"/>
                                </a:rPr>
                                <m:t>2</m:t>
                              </m:r>
                            </m:sup>
                          </m:sSup>
                        </m:den>
                      </m:f>
                      <m:r>
                        <a:rPr lang="es-UY" b="0" i="1" smtClean="0">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1</m:t>
                          </m:r>
                        </m:num>
                        <m:den>
                          <m:r>
                            <a:rPr lang="es-UY" i="1">
                              <a:latin typeface="Cambria Math" panose="02040503050406030204" pitchFamily="18" charset="0"/>
                              <a:ea typeface="Cambria Math" panose="02040503050406030204" pitchFamily="18" charset="0"/>
                            </a:rPr>
                            <m:t>𝑍</m:t>
                          </m:r>
                        </m:den>
                      </m:f>
                      <m:f>
                        <m:fPr>
                          <m:ctrlPr>
                            <a:rPr lang="es-UY" b="0" i="1" smtClean="0">
                              <a:latin typeface="Cambria Math" panose="02040503050406030204" pitchFamily="18" charset="0"/>
                              <a:ea typeface="Cambria Math" panose="02040503050406030204" pitchFamily="18" charset="0"/>
                            </a:rPr>
                          </m:ctrlPr>
                        </m:fPr>
                        <m:num>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𝑑</m:t>
                              </m:r>
                            </m:e>
                            <m:sup>
                              <m:r>
                                <a:rPr lang="es-UY" b="0" i="1" smtClean="0">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𝑍</m:t>
                          </m:r>
                        </m:num>
                        <m:den>
                          <m:r>
                            <a:rPr lang="es-UY" b="0" i="1" smtClean="0">
                              <a:latin typeface="Cambria Math" panose="02040503050406030204" pitchFamily="18" charset="0"/>
                              <a:ea typeface="Cambria Math" panose="02040503050406030204" pitchFamily="18" charset="0"/>
                            </a:rPr>
                            <m:t>𝑑</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𝑧</m:t>
                              </m:r>
                            </m:e>
                            <m:sup>
                              <m:r>
                                <a:rPr lang="es-UY" b="0" i="1" smtClean="0">
                                  <a:latin typeface="Cambria Math" panose="02040503050406030204" pitchFamily="18" charset="0"/>
                                  <a:ea typeface="Cambria Math" panose="02040503050406030204" pitchFamily="18" charset="0"/>
                                </a:rPr>
                                <m:t>2</m:t>
                              </m:r>
                            </m:sup>
                          </m:sSup>
                        </m:den>
                      </m:f>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1</m:t>
                          </m:r>
                        </m:num>
                        <m:den>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𝜏</m:t>
                              </m:r>
                              <m:r>
                                <a:rPr lang="es-UY" b="0" i="1" smtClean="0">
                                  <a:latin typeface="Cambria Math" panose="02040503050406030204" pitchFamily="18" charset="0"/>
                                  <a:ea typeface="Cambria Math" panose="02040503050406030204" pitchFamily="18" charset="0"/>
                                </a:rPr>
                                <m:t>𝑐</m:t>
                              </m:r>
                            </m:e>
                            <m:sup>
                              <m:r>
                                <a:rPr lang="es-UY" b="0" i="1" smtClean="0">
                                  <a:latin typeface="Cambria Math" panose="02040503050406030204" pitchFamily="18" charset="0"/>
                                  <a:ea typeface="Cambria Math" panose="02040503050406030204" pitchFamily="18" charset="0"/>
                                </a:rPr>
                                <m:t>2</m:t>
                              </m:r>
                            </m:sup>
                          </m:sSup>
                        </m:den>
                      </m:f>
                      <m:f>
                        <m:fPr>
                          <m:ctrlPr>
                            <a:rPr lang="es-UY" b="0" i="1" smtClean="0">
                              <a:latin typeface="Cambria Math" panose="02040503050406030204" pitchFamily="18" charset="0"/>
                              <a:ea typeface="Cambria Math" panose="02040503050406030204" pitchFamily="18" charset="0"/>
                            </a:rPr>
                          </m:ctrlPr>
                        </m:fPr>
                        <m:num>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𝑑</m:t>
                              </m:r>
                            </m:e>
                            <m:sup>
                              <m:r>
                                <a:rPr lang="es-UY" b="0" i="1" smtClean="0">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𝜏</m:t>
                          </m:r>
                        </m:num>
                        <m:den>
                          <m:r>
                            <a:rPr lang="es-UY" b="0" i="1" smtClean="0">
                              <a:latin typeface="Cambria Math" panose="02040503050406030204" pitchFamily="18" charset="0"/>
                              <a:ea typeface="Cambria Math" panose="02040503050406030204" pitchFamily="18" charset="0"/>
                            </a:rPr>
                            <m:t>𝑑</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𝑡</m:t>
                              </m:r>
                            </m:e>
                            <m:sup>
                              <m:r>
                                <a:rPr lang="es-UY" b="0" i="1" smtClean="0">
                                  <a:latin typeface="Cambria Math" panose="02040503050406030204" pitchFamily="18" charset="0"/>
                                  <a:ea typeface="Cambria Math" panose="02040503050406030204" pitchFamily="18" charset="0"/>
                                </a:rPr>
                                <m:t>2</m:t>
                              </m:r>
                            </m:sup>
                          </m:sSup>
                        </m:den>
                      </m:f>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𝑘</m:t>
                          </m:r>
                        </m:e>
                        <m:sup>
                          <m:r>
                            <a:rPr lang="es-UY" b="0" i="1" smtClean="0">
                              <a:latin typeface="Cambria Math" panose="02040503050406030204" pitchFamily="18" charset="0"/>
                              <a:ea typeface="Cambria Math" panose="02040503050406030204" pitchFamily="18" charset="0"/>
                            </a:rPr>
                            <m:t>2</m:t>
                          </m:r>
                        </m:sup>
                      </m:sSup>
                    </m:oMath>
                  </m:oMathPara>
                </a14:m>
                <a:endParaRPr lang="es-UY" dirty="0"/>
              </a:p>
            </p:txBody>
          </p:sp>
        </mc:Choice>
        <mc:Fallback xmlns="">
          <p:sp>
            <p:nvSpPr>
              <p:cNvPr id="26" name="CuadroTexto 25"/>
              <p:cNvSpPr txBox="1">
                <a:spLocks noRot="1" noChangeAspect="1" noMove="1" noResize="1" noEditPoints="1" noAdjustHandles="1" noChangeArrowheads="1" noChangeShapeType="1" noTextEdit="1"/>
              </p:cNvSpPr>
              <p:nvPr/>
            </p:nvSpPr>
            <p:spPr>
              <a:xfrm>
                <a:off x="3599547" y="3503639"/>
                <a:ext cx="5789021" cy="648191"/>
              </a:xfrm>
              <a:prstGeom prst="rect">
                <a:avLst/>
              </a:prstGeom>
              <a:blipFill rotWithShape="0">
                <a:blip r:embed="rId7"/>
                <a:stretch>
                  <a:fillRect/>
                </a:stretch>
              </a:blipFill>
            </p:spPr>
            <p:txBody>
              <a:bodyPr/>
              <a:lstStyle/>
              <a:p>
                <a:r>
                  <a:rPr lang="es-UY">
                    <a:noFill/>
                  </a:rPr>
                  <a:t> </a:t>
                </a:r>
              </a:p>
            </p:txBody>
          </p:sp>
        </mc:Fallback>
      </mc:AlternateContent>
      <p:grpSp>
        <p:nvGrpSpPr>
          <p:cNvPr id="15" name="Grupo 14"/>
          <p:cNvGrpSpPr/>
          <p:nvPr/>
        </p:nvGrpSpPr>
        <p:grpSpPr>
          <a:xfrm>
            <a:off x="3875313" y="4120833"/>
            <a:ext cx="3690338" cy="663690"/>
            <a:chOff x="3875313" y="4120833"/>
            <a:chExt cx="3690338" cy="663690"/>
          </a:xfrm>
        </p:grpSpPr>
        <p:grpSp>
          <p:nvGrpSpPr>
            <p:cNvPr id="6" name="Grupo 5"/>
            <p:cNvGrpSpPr/>
            <p:nvPr/>
          </p:nvGrpSpPr>
          <p:grpSpPr>
            <a:xfrm>
              <a:off x="3875313" y="4120833"/>
              <a:ext cx="2757716" cy="631814"/>
              <a:chOff x="3875313" y="4120833"/>
              <a:chExt cx="2757716" cy="631814"/>
            </a:xfrm>
          </p:grpSpPr>
          <p:sp>
            <p:nvSpPr>
              <p:cNvPr id="27" name="Cerrar llave 26"/>
              <p:cNvSpPr/>
              <p:nvPr/>
            </p:nvSpPr>
            <p:spPr>
              <a:xfrm rot="5400000">
                <a:off x="5154619" y="2841527"/>
                <a:ext cx="199104" cy="2757716"/>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29" name="CuadroTexto 28"/>
                  <p:cNvSpPr txBox="1"/>
                  <p:nvPr/>
                </p:nvSpPr>
                <p:spPr>
                  <a:xfrm>
                    <a:off x="4835963" y="4383315"/>
                    <a:ext cx="89313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m:t>
                          </m:r>
                          <m:sSubSup>
                            <m:sSubSupPr>
                              <m:ctrlPr>
                                <a:rPr lang="es-UY" b="0" i="1" smtClean="0">
                                  <a:latin typeface="Cambria Math" panose="02040503050406030204" pitchFamily="18" charset="0"/>
                                </a:rPr>
                              </m:ctrlPr>
                            </m:sSubSupPr>
                            <m:e>
                              <m:r>
                                <a:rPr lang="es-UY" b="0" i="1" smtClean="0">
                                  <a:latin typeface="Cambria Math" panose="02040503050406030204" pitchFamily="18" charset="0"/>
                                </a:rPr>
                                <m:t>𝑘</m:t>
                              </m:r>
                            </m:e>
                            <m:sub>
                              <m:r>
                                <a:rPr lang="es-UY" b="0" i="1" smtClean="0">
                                  <a:latin typeface="Cambria Math" panose="02040503050406030204" pitchFamily="18" charset="0"/>
                                </a:rPr>
                                <m:t>𝑟</m:t>
                              </m:r>
                            </m:sub>
                            <m:sup>
                              <m:r>
                                <a:rPr lang="es-UY" b="0" i="1" smtClean="0">
                                  <a:latin typeface="Cambria Math" panose="02040503050406030204" pitchFamily="18" charset="0"/>
                                </a:rPr>
                                <m:t>2</m:t>
                              </m:r>
                            </m:sup>
                          </m:sSubSup>
                        </m:oMath>
                      </m:oMathPara>
                    </a14:m>
                    <a:endParaRPr lang="es-UY" dirty="0"/>
                  </a:p>
                </p:txBody>
              </p:sp>
            </mc:Choice>
            <mc:Fallback xmlns="">
              <p:sp>
                <p:nvSpPr>
                  <p:cNvPr id="29" name="CuadroTexto 28"/>
                  <p:cNvSpPr txBox="1">
                    <a:spLocks noRot="1" noChangeAspect="1" noMove="1" noResize="1" noEditPoints="1" noAdjustHandles="1" noChangeArrowheads="1" noChangeShapeType="1" noTextEdit="1"/>
                  </p:cNvSpPr>
                  <p:nvPr/>
                </p:nvSpPr>
                <p:spPr>
                  <a:xfrm>
                    <a:off x="4835963" y="4383315"/>
                    <a:ext cx="893130" cy="369332"/>
                  </a:xfrm>
                  <a:prstGeom prst="rect">
                    <a:avLst/>
                  </a:prstGeom>
                  <a:blipFill rotWithShape="0">
                    <a:blip r:embed="rId8"/>
                    <a:stretch>
                      <a:fillRect/>
                    </a:stretch>
                  </a:blipFill>
                </p:spPr>
                <p:txBody>
                  <a:bodyPr/>
                  <a:lstStyle/>
                  <a:p>
                    <a:r>
                      <a:rPr lang="es-UY">
                        <a:noFill/>
                      </a:rPr>
                      <a:t> </a:t>
                    </a:r>
                  </a:p>
                </p:txBody>
              </p:sp>
            </mc:Fallback>
          </mc:AlternateContent>
        </p:grpSp>
        <p:grpSp>
          <p:nvGrpSpPr>
            <p:cNvPr id="14" name="Grupo 13"/>
            <p:cNvGrpSpPr/>
            <p:nvPr/>
          </p:nvGrpSpPr>
          <p:grpSpPr>
            <a:xfrm>
              <a:off x="6672521" y="4136332"/>
              <a:ext cx="893130" cy="648191"/>
              <a:chOff x="6672521" y="4136332"/>
              <a:chExt cx="893130" cy="648191"/>
            </a:xfrm>
          </p:grpSpPr>
          <p:sp>
            <p:nvSpPr>
              <p:cNvPr id="28" name="Cerrar llave 27"/>
              <p:cNvSpPr/>
              <p:nvPr/>
            </p:nvSpPr>
            <p:spPr>
              <a:xfrm rot="5400000">
                <a:off x="7029701" y="3849006"/>
                <a:ext cx="183604" cy="758256"/>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30" name="CuadroTexto 29"/>
                  <p:cNvSpPr txBox="1"/>
                  <p:nvPr/>
                </p:nvSpPr>
                <p:spPr>
                  <a:xfrm>
                    <a:off x="6672521" y="4415191"/>
                    <a:ext cx="89313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m:t>
                          </m:r>
                          <m:sSubSup>
                            <m:sSubSupPr>
                              <m:ctrlPr>
                                <a:rPr lang="es-UY" b="0" i="1" smtClean="0">
                                  <a:latin typeface="Cambria Math" panose="02040503050406030204" pitchFamily="18" charset="0"/>
                                </a:rPr>
                              </m:ctrlPr>
                            </m:sSubSupPr>
                            <m:e>
                              <m:r>
                                <a:rPr lang="es-UY" b="0" i="1" smtClean="0">
                                  <a:latin typeface="Cambria Math" panose="02040503050406030204" pitchFamily="18" charset="0"/>
                                </a:rPr>
                                <m:t>𝑘</m:t>
                              </m:r>
                            </m:e>
                            <m:sub>
                              <m:r>
                                <a:rPr lang="es-UY" b="0" i="1" smtClean="0">
                                  <a:latin typeface="Cambria Math" panose="02040503050406030204" pitchFamily="18" charset="0"/>
                                </a:rPr>
                                <m:t>𝑧</m:t>
                              </m:r>
                            </m:sub>
                            <m:sup>
                              <m:r>
                                <a:rPr lang="es-UY" b="0" i="1" smtClean="0">
                                  <a:latin typeface="Cambria Math" panose="02040503050406030204" pitchFamily="18" charset="0"/>
                                </a:rPr>
                                <m:t>2</m:t>
                              </m:r>
                            </m:sup>
                          </m:sSubSup>
                        </m:oMath>
                      </m:oMathPara>
                    </a14:m>
                    <a:endParaRPr lang="es-UY" dirty="0"/>
                  </a:p>
                </p:txBody>
              </p:sp>
            </mc:Choice>
            <mc:Fallback xmlns="">
              <p:sp>
                <p:nvSpPr>
                  <p:cNvPr id="30" name="CuadroTexto 29"/>
                  <p:cNvSpPr txBox="1">
                    <a:spLocks noRot="1" noChangeAspect="1" noMove="1" noResize="1" noEditPoints="1" noAdjustHandles="1" noChangeArrowheads="1" noChangeShapeType="1" noTextEdit="1"/>
                  </p:cNvSpPr>
                  <p:nvPr/>
                </p:nvSpPr>
                <p:spPr>
                  <a:xfrm>
                    <a:off x="6672521" y="4415191"/>
                    <a:ext cx="893130" cy="369332"/>
                  </a:xfrm>
                  <a:prstGeom prst="rect">
                    <a:avLst/>
                  </a:prstGeom>
                  <a:blipFill rotWithShape="0">
                    <a:blip r:embed="rId9"/>
                    <a:stretch>
                      <a:fillRect/>
                    </a:stretch>
                  </a:blipFill>
                </p:spPr>
                <p:txBody>
                  <a:bodyPr/>
                  <a:lstStyle/>
                  <a:p>
                    <a:r>
                      <a:rPr lang="es-UY">
                        <a:noFill/>
                      </a:rPr>
                      <a:t> </a:t>
                    </a:r>
                  </a:p>
                </p:txBody>
              </p:sp>
            </mc:Fallback>
          </mc:AlternateContent>
        </p:grpSp>
      </p:grpSp>
      <mc:AlternateContent xmlns:mc="http://schemas.openxmlformats.org/markup-compatibility/2006" xmlns:a14="http://schemas.microsoft.com/office/drawing/2010/main">
        <mc:Choice Requires="a14">
          <p:sp>
            <p:nvSpPr>
              <p:cNvPr id="31" name="CuadroTexto 30"/>
              <p:cNvSpPr txBox="1"/>
              <p:nvPr/>
            </p:nvSpPr>
            <p:spPr>
              <a:xfrm>
                <a:off x="682171" y="4905829"/>
                <a:ext cx="155023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s-UY" b="0" i="1" smtClean="0">
                              <a:latin typeface="Cambria Math" panose="02040503050406030204" pitchFamily="18" charset="0"/>
                            </a:rPr>
                          </m:ctrlPr>
                        </m:sSubSupPr>
                        <m:e>
                          <m:r>
                            <a:rPr lang="es-UY" b="0" i="1" smtClean="0">
                              <a:latin typeface="Cambria Math" panose="02040503050406030204" pitchFamily="18" charset="0"/>
                            </a:rPr>
                            <m:t>𝑘</m:t>
                          </m:r>
                        </m:e>
                        <m:sub>
                          <m:r>
                            <a:rPr lang="es-UY" b="0" i="1" smtClean="0">
                              <a:latin typeface="Cambria Math" panose="02040503050406030204" pitchFamily="18" charset="0"/>
                            </a:rPr>
                            <m:t>𝑟</m:t>
                          </m:r>
                        </m:sub>
                        <m:sup>
                          <m:r>
                            <a:rPr lang="es-UY" b="0" i="1" smtClean="0">
                              <a:latin typeface="Cambria Math" panose="02040503050406030204" pitchFamily="18" charset="0"/>
                            </a:rPr>
                            <m:t>2</m:t>
                          </m:r>
                        </m:sup>
                      </m:sSubSup>
                      <m:r>
                        <a:rPr lang="es-UY" b="0" i="1" smtClean="0">
                          <a:latin typeface="Cambria Math" panose="02040503050406030204" pitchFamily="18" charset="0"/>
                        </a:rPr>
                        <m:t>+</m:t>
                      </m:r>
                      <m:sSubSup>
                        <m:sSubSupPr>
                          <m:ctrlPr>
                            <a:rPr lang="es-UY" b="0" i="1" smtClean="0">
                              <a:latin typeface="Cambria Math" panose="02040503050406030204" pitchFamily="18" charset="0"/>
                            </a:rPr>
                          </m:ctrlPr>
                        </m:sSubSupPr>
                        <m:e>
                          <m:r>
                            <a:rPr lang="es-UY" b="0" i="1" smtClean="0">
                              <a:latin typeface="Cambria Math" panose="02040503050406030204" pitchFamily="18" charset="0"/>
                            </a:rPr>
                            <m:t>𝑘</m:t>
                          </m:r>
                        </m:e>
                        <m:sub>
                          <m:r>
                            <a:rPr lang="es-UY" b="0" i="1" smtClean="0">
                              <a:latin typeface="Cambria Math" panose="02040503050406030204" pitchFamily="18" charset="0"/>
                            </a:rPr>
                            <m:t>𝑧</m:t>
                          </m:r>
                        </m:sub>
                        <m:sup>
                          <m:r>
                            <a:rPr lang="es-UY" b="0" i="1" smtClean="0">
                              <a:latin typeface="Cambria Math" panose="02040503050406030204" pitchFamily="18" charset="0"/>
                            </a:rPr>
                            <m:t>2</m:t>
                          </m:r>
                        </m:sup>
                      </m:sSub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𝑘</m:t>
                          </m:r>
                        </m:e>
                        <m:sup>
                          <m:r>
                            <a:rPr lang="es-UY" b="0" i="1" smtClean="0">
                              <a:latin typeface="Cambria Math" panose="02040503050406030204" pitchFamily="18" charset="0"/>
                            </a:rPr>
                            <m:t>2</m:t>
                          </m:r>
                        </m:sup>
                      </m:sSup>
                    </m:oMath>
                  </m:oMathPara>
                </a14:m>
                <a:endParaRPr lang="es-UY" dirty="0"/>
              </a:p>
            </p:txBody>
          </p:sp>
        </mc:Choice>
        <mc:Fallback xmlns="">
          <p:sp>
            <p:nvSpPr>
              <p:cNvPr id="31" name="CuadroTexto 30"/>
              <p:cNvSpPr txBox="1">
                <a:spLocks noRot="1" noChangeAspect="1" noMove="1" noResize="1" noEditPoints="1" noAdjustHandles="1" noChangeArrowheads="1" noChangeShapeType="1" noTextEdit="1"/>
              </p:cNvSpPr>
              <p:nvPr/>
            </p:nvSpPr>
            <p:spPr>
              <a:xfrm>
                <a:off x="682171" y="4905829"/>
                <a:ext cx="1550233" cy="369332"/>
              </a:xfrm>
              <a:prstGeom prst="rect">
                <a:avLst/>
              </a:prstGeom>
              <a:blipFill rotWithShape="0">
                <a:blip r:embed="rId10"/>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2" name="CuadroTexto 31"/>
              <p:cNvSpPr txBox="1"/>
              <p:nvPr/>
            </p:nvSpPr>
            <p:spPr>
              <a:xfrm>
                <a:off x="682171" y="5408098"/>
                <a:ext cx="94987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𝜔</m:t>
                      </m:r>
                      <m:r>
                        <a:rPr lang="es-UY" b="0" i="1" smtClean="0">
                          <a:latin typeface="Cambria Math" panose="02040503050406030204" pitchFamily="18" charset="0"/>
                        </a:rPr>
                        <m:t>=</m:t>
                      </m:r>
                      <m:r>
                        <a:rPr lang="es-UY" b="0" i="1" smtClean="0">
                          <a:latin typeface="Cambria Math" panose="02040503050406030204" pitchFamily="18" charset="0"/>
                        </a:rPr>
                        <m:t>𝑐𝑘</m:t>
                      </m:r>
                    </m:oMath>
                  </m:oMathPara>
                </a14:m>
                <a:endParaRPr lang="es-UY" dirty="0"/>
              </a:p>
            </p:txBody>
          </p:sp>
        </mc:Choice>
        <mc:Fallback xmlns="">
          <p:sp>
            <p:nvSpPr>
              <p:cNvPr id="32" name="CuadroTexto 31"/>
              <p:cNvSpPr txBox="1">
                <a:spLocks noRot="1" noChangeAspect="1" noMove="1" noResize="1" noEditPoints="1" noAdjustHandles="1" noChangeArrowheads="1" noChangeShapeType="1" noTextEdit="1"/>
              </p:cNvSpPr>
              <p:nvPr/>
            </p:nvSpPr>
            <p:spPr>
              <a:xfrm>
                <a:off x="682171" y="5408098"/>
                <a:ext cx="949875" cy="369332"/>
              </a:xfrm>
              <a:prstGeom prst="rect">
                <a:avLst/>
              </a:prstGeom>
              <a:blipFill rotWithShape="0">
                <a:blip r:embed="rId11"/>
                <a:stretch>
                  <a:fillRect/>
                </a:stretch>
              </a:blipFill>
            </p:spPr>
            <p:txBody>
              <a:bodyPr/>
              <a:lstStyle/>
              <a:p>
                <a:r>
                  <a:rPr lang="es-UY">
                    <a:noFill/>
                  </a:rPr>
                  <a:t> </a:t>
                </a:r>
              </a:p>
            </p:txBody>
          </p:sp>
        </mc:Fallback>
      </mc:AlternateContent>
      <p:grpSp>
        <p:nvGrpSpPr>
          <p:cNvPr id="16" name="Grupo 15"/>
          <p:cNvGrpSpPr/>
          <p:nvPr/>
        </p:nvGrpSpPr>
        <p:grpSpPr>
          <a:xfrm>
            <a:off x="3858094" y="5086038"/>
            <a:ext cx="1610091" cy="979062"/>
            <a:chOff x="3858094" y="5086038"/>
            <a:chExt cx="1610091" cy="979062"/>
          </a:xfrm>
        </p:grpSpPr>
        <mc:AlternateContent xmlns:mc="http://schemas.openxmlformats.org/markup-compatibility/2006" xmlns:a14="http://schemas.microsoft.com/office/drawing/2010/main">
          <mc:Choice Requires="a14">
            <p:sp>
              <p:nvSpPr>
                <p:cNvPr id="33" name="CuadroTexto 32"/>
                <p:cNvSpPr txBox="1"/>
                <p:nvPr/>
              </p:nvSpPr>
              <p:spPr>
                <a:xfrm>
                  <a:off x="3858094" y="5086038"/>
                  <a:ext cx="1347805" cy="37824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𝜏</m:t>
                        </m:r>
                        <m:d>
                          <m:dPr>
                            <m:ctrlPr>
                              <a:rPr lang="es-UY" b="0" i="1" smtClean="0">
                                <a:latin typeface="Cambria Math" panose="02040503050406030204" pitchFamily="18" charset="0"/>
                              </a:rPr>
                            </m:ctrlPr>
                          </m:dPr>
                          <m:e>
                            <m:r>
                              <a:rPr lang="es-UY" b="0" i="1" smtClean="0">
                                <a:latin typeface="Cambria Math" panose="02040503050406030204" pitchFamily="18" charset="0"/>
                              </a:rPr>
                              <m:t>𝑡</m:t>
                            </m:r>
                          </m:e>
                        </m:d>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oMath>
                    </m:oMathPara>
                  </a14:m>
                  <a:endParaRPr lang="es-UY" dirty="0"/>
                </a:p>
              </p:txBody>
            </p:sp>
          </mc:Choice>
          <mc:Fallback xmlns="">
            <p:sp>
              <p:nvSpPr>
                <p:cNvPr id="33" name="CuadroTexto 32"/>
                <p:cNvSpPr txBox="1">
                  <a:spLocks noRot="1" noChangeAspect="1" noMove="1" noResize="1" noEditPoints="1" noAdjustHandles="1" noChangeArrowheads="1" noChangeShapeType="1" noTextEdit="1"/>
                </p:cNvSpPr>
                <p:nvPr/>
              </p:nvSpPr>
              <p:spPr>
                <a:xfrm>
                  <a:off x="3858094" y="5086038"/>
                  <a:ext cx="1347805" cy="378245"/>
                </a:xfrm>
                <a:prstGeom prst="rect">
                  <a:avLst/>
                </a:prstGeom>
                <a:blipFill rotWithShape="0">
                  <a:blip r:embed="rId1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4" name="CuadroTexto 33"/>
                <p:cNvSpPr txBox="1"/>
                <p:nvPr/>
              </p:nvSpPr>
              <p:spPr>
                <a:xfrm>
                  <a:off x="3875313" y="5686855"/>
                  <a:ext cx="1592872" cy="37824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𝑍</m:t>
                        </m:r>
                        <m:d>
                          <m:dPr>
                            <m:ctrlPr>
                              <a:rPr lang="es-UY" b="0" i="1" smtClean="0">
                                <a:latin typeface="Cambria Math" panose="02040503050406030204" pitchFamily="18" charset="0"/>
                              </a:rPr>
                            </m:ctrlPr>
                          </m:dPr>
                          <m:e>
                            <m:r>
                              <a:rPr lang="es-UY" b="0" i="1" smtClean="0">
                                <a:latin typeface="Cambria Math" panose="02040503050406030204" pitchFamily="18" charset="0"/>
                              </a:rPr>
                              <m:t>𝑧</m:t>
                            </m:r>
                          </m:e>
                        </m:d>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m:t>
                            </m:r>
                            <m:r>
                              <a:rPr lang="es-UY" b="0" i="1" smtClean="0">
                                <a:latin typeface="Cambria Math" panose="02040503050406030204" pitchFamily="18" charset="0"/>
                              </a:rPr>
                              <m:t>𝑖</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𝑘</m:t>
                                </m:r>
                              </m:e>
                              <m:sub>
                                <m:r>
                                  <a:rPr lang="es-UY" b="0" i="1" smtClean="0">
                                    <a:latin typeface="Cambria Math" panose="02040503050406030204" pitchFamily="18" charset="0"/>
                                  </a:rPr>
                                  <m:t>𝑧</m:t>
                                </m:r>
                              </m:sub>
                            </m:sSub>
                            <m:r>
                              <a:rPr lang="es-UY" b="0" i="1" smtClean="0">
                                <a:latin typeface="Cambria Math" panose="02040503050406030204" pitchFamily="18" charset="0"/>
                              </a:rPr>
                              <m:t>𝑧</m:t>
                            </m:r>
                          </m:sup>
                        </m:sSup>
                      </m:oMath>
                    </m:oMathPara>
                  </a14:m>
                  <a:endParaRPr lang="es-UY" dirty="0"/>
                </a:p>
              </p:txBody>
            </p:sp>
          </mc:Choice>
          <mc:Fallback xmlns="">
            <p:sp>
              <p:nvSpPr>
                <p:cNvPr id="34" name="CuadroTexto 33"/>
                <p:cNvSpPr txBox="1">
                  <a:spLocks noRot="1" noChangeAspect="1" noMove="1" noResize="1" noEditPoints="1" noAdjustHandles="1" noChangeArrowheads="1" noChangeShapeType="1" noTextEdit="1"/>
                </p:cNvSpPr>
                <p:nvPr/>
              </p:nvSpPr>
              <p:spPr>
                <a:xfrm>
                  <a:off x="3875313" y="5686855"/>
                  <a:ext cx="1592872" cy="378245"/>
                </a:xfrm>
                <a:prstGeom prst="rect">
                  <a:avLst/>
                </a:prstGeom>
                <a:blipFill rotWithShape="0">
                  <a:blip r:embed="rId13"/>
                  <a:stretch>
                    <a:fillRect/>
                  </a:stretch>
                </a:blipFill>
              </p:spPr>
              <p:txBody>
                <a:bodyPr/>
                <a:lstStyle/>
                <a:p>
                  <a:r>
                    <a:rPr lang="es-UY">
                      <a:noFill/>
                    </a:rPr>
                    <a:t> </a:t>
                  </a:r>
                </a:p>
              </p:txBody>
            </p:sp>
          </mc:Fallback>
        </mc:AlternateContent>
      </p:grpSp>
    </p:spTree>
    <p:extLst>
      <p:ext uri="{BB962C8B-B14F-4D97-AF65-F5344CB8AC3E}">
        <p14:creationId xmlns:p14="http://schemas.microsoft.com/office/powerpoint/2010/main" val="3664889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9" grpId="0"/>
      <p:bldP spid="26" grpId="0"/>
      <p:bldP spid="31" grpId="0"/>
      <p:bldP spid="3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p:cNvSpPr txBox="1"/>
              <p:nvPr/>
            </p:nvSpPr>
            <p:spPr>
              <a:xfrm>
                <a:off x="551543" y="406400"/>
                <a:ext cx="3532505" cy="7943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𝛼</m:t>
                      </m:r>
                      <m:r>
                        <a:rPr lang="es-UY" b="0" i="1" smtClean="0">
                          <a:latin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1</m:t>
                          </m:r>
                        </m:num>
                        <m:den>
                          <m:rad>
                            <m:radPr>
                              <m:degHide m:val="on"/>
                              <m:ctrlPr>
                                <a:rPr lang="es-UY" i="1">
                                  <a:latin typeface="Cambria Math" panose="02040503050406030204" pitchFamily="18" charset="0"/>
                                </a:rPr>
                              </m:ctrlPr>
                            </m:radPr>
                            <m:deg/>
                            <m:e>
                              <m:r>
                                <a:rPr lang="es-UY" i="1">
                                  <a:latin typeface="Cambria Math" panose="02040503050406030204" pitchFamily="18" charset="0"/>
                                </a:rPr>
                                <m:t>2</m:t>
                              </m:r>
                            </m:e>
                          </m:rad>
                        </m:den>
                      </m:f>
                      <m:f>
                        <m:fPr>
                          <m:ctrlPr>
                            <a:rPr lang="es-UY" b="0" i="1" smtClean="0">
                              <a:latin typeface="Cambria Math" panose="02040503050406030204" pitchFamily="18" charset="0"/>
                            </a:rPr>
                          </m:ctrlPr>
                        </m:fPr>
                        <m:num>
                          <m:r>
                            <a:rPr lang="es-UY" b="0" i="1" smtClean="0">
                              <a:latin typeface="Cambria Math" panose="02040503050406030204" pitchFamily="18" charset="0"/>
                            </a:rPr>
                            <m:t>𝜔</m:t>
                          </m:r>
                        </m:num>
                        <m:den>
                          <m:r>
                            <a:rPr lang="es-UY" b="0" i="1" smtClean="0">
                              <a:latin typeface="Cambria Math" panose="02040503050406030204" pitchFamily="18" charset="0"/>
                            </a:rPr>
                            <m:t>𝑐</m:t>
                          </m:r>
                        </m:den>
                      </m:f>
                      <m:sSup>
                        <m:sSupPr>
                          <m:ctrlPr>
                            <a:rPr lang="es-UY" b="0" i="1" smtClean="0">
                              <a:latin typeface="Cambria Math" panose="02040503050406030204" pitchFamily="18" charset="0"/>
                            </a:rPr>
                          </m:ctrlPr>
                        </m:sSupPr>
                        <m:e>
                          <m:d>
                            <m:dPr>
                              <m:begChr m:val="["/>
                              <m:endChr m:val="]"/>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sSup>
                                    <m:sSupPr>
                                      <m:ctrlPr>
                                        <a:rPr lang="es-UY" i="1">
                                          <a:latin typeface="Cambria Math" panose="02040503050406030204" pitchFamily="18" charset="0"/>
                                        </a:rPr>
                                      </m:ctrlPr>
                                    </m:sSupPr>
                                    <m:e>
                                      <m:d>
                                        <m:dPr>
                                          <m:ctrlPr>
                                            <a:rPr lang="es-UY" i="1">
                                              <a:latin typeface="Cambria Math" panose="02040503050406030204" pitchFamily="18" charset="0"/>
                                            </a:rPr>
                                          </m:ctrlPr>
                                        </m:dPr>
                                        <m:e>
                                          <m:r>
                                            <a:rPr lang="es-UY" i="1">
                                              <a:latin typeface="Cambria Math" panose="02040503050406030204" pitchFamily="18" charset="0"/>
                                            </a:rPr>
                                            <m:t>1+</m:t>
                                          </m:r>
                                          <m:sSup>
                                            <m:sSupPr>
                                              <m:ctrlPr>
                                                <a:rPr lang="es-UY" i="1">
                                                  <a:latin typeface="Cambria Math" panose="02040503050406030204" pitchFamily="18" charset="0"/>
                                                </a:rPr>
                                              </m:ctrlPr>
                                            </m:sSupPr>
                                            <m:e>
                                              <m:d>
                                                <m:dPr>
                                                  <m:ctrlPr>
                                                    <a:rPr lang="es-UY" i="1">
                                                      <a:latin typeface="Cambria Math" panose="02040503050406030204" pitchFamily="18" charset="0"/>
                                                    </a:rPr>
                                                  </m:ctrlPr>
                                                </m:dPr>
                                                <m:e>
                                                  <m:r>
                                                    <a:rPr lang="es-UY" i="1">
                                                      <a:latin typeface="Cambria Math" panose="02040503050406030204" pitchFamily="18" charset="0"/>
                                                    </a:rPr>
                                                    <m:t>𝜔𝜏</m:t>
                                                  </m:r>
                                                </m:e>
                                              </m:d>
                                            </m:e>
                                            <m:sup>
                                              <m:r>
                                                <a:rPr lang="es-UY" i="1">
                                                  <a:latin typeface="Cambria Math" panose="02040503050406030204" pitchFamily="18" charset="0"/>
                                                </a:rPr>
                                                <m:t>2</m:t>
                                              </m:r>
                                            </m:sup>
                                          </m:sSup>
                                        </m:e>
                                      </m:d>
                                    </m:e>
                                    <m:sup>
                                      <m:r>
                                        <a:rPr lang="es-UY" i="1">
                                          <a:latin typeface="Cambria Math" panose="02040503050406030204" pitchFamily="18" charset="0"/>
                                        </a:rPr>
                                        <m:t>1/2</m:t>
                                      </m:r>
                                    </m:sup>
                                  </m:sSup>
                                  <m:r>
                                    <a:rPr lang="es-AR" b="0" i="1" smtClean="0">
                                      <a:latin typeface="Cambria Math" panose="02040503050406030204" pitchFamily="18" charset="0"/>
                                    </a:rPr>
                                    <m:t>−1</m:t>
                                  </m:r>
                                </m:num>
                                <m:den>
                                  <m:r>
                                    <a:rPr lang="es-UY" i="1">
                                      <a:latin typeface="Cambria Math" panose="02040503050406030204" pitchFamily="18" charset="0"/>
                                    </a:rPr>
                                    <m:t>1+</m:t>
                                  </m:r>
                                  <m:sSup>
                                    <m:sSupPr>
                                      <m:ctrlPr>
                                        <a:rPr lang="es-UY" i="1">
                                          <a:latin typeface="Cambria Math" panose="02040503050406030204" pitchFamily="18" charset="0"/>
                                        </a:rPr>
                                      </m:ctrlPr>
                                    </m:sSupPr>
                                    <m:e>
                                      <m:d>
                                        <m:dPr>
                                          <m:ctrlPr>
                                            <a:rPr lang="es-UY" i="1">
                                              <a:latin typeface="Cambria Math" panose="02040503050406030204" pitchFamily="18" charset="0"/>
                                            </a:rPr>
                                          </m:ctrlPr>
                                        </m:dPr>
                                        <m:e>
                                          <m:r>
                                            <a:rPr lang="es-UY" i="1">
                                              <a:latin typeface="Cambria Math" panose="02040503050406030204" pitchFamily="18" charset="0"/>
                                            </a:rPr>
                                            <m:t>𝜔𝜏</m:t>
                                          </m:r>
                                        </m:e>
                                      </m:d>
                                    </m:e>
                                    <m:sup>
                                      <m:r>
                                        <a:rPr lang="es-UY" i="1">
                                          <a:latin typeface="Cambria Math" panose="02040503050406030204" pitchFamily="18" charset="0"/>
                                        </a:rPr>
                                        <m:t>2</m:t>
                                      </m:r>
                                    </m:sup>
                                  </m:sSup>
                                </m:den>
                              </m:f>
                            </m:e>
                          </m:d>
                        </m:e>
                        <m:sup>
                          <m:r>
                            <a:rPr lang="es-UY" b="0" i="1" smtClean="0">
                              <a:latin typeface="Cambria Math" panose="02040503050406030204" pitchFamily="18" charset="0"/>
                            </a:rPr>
                            <m:t>1/2</m:t>
                          </m:r>
                        </m:sup>
                      </m:sSup>
                    </m:oMath>
                  </m:oMathPara>
                </a14:m>
                <a:endParaRPr lang="es-UY" dirty="0"/>
              </a:p>
            </p:txBody>
          </p:sp>
        </mc:Choice>
        <mc:Fallback xmlns="">
          <p:sp>
            <p:nvSpPr>
              <p:cNvPr id="4" name="CuadroTexto 3"/>
              <p:cNvSpPr txBox="1">
                <a:spLocks noRot="1" noChangeAspect="1" noMove="1" noResize="1" noEditPoints="1" noAdjustHandles="1" noChangeArrowheads="1" noChangeShapeType="1" noTextEdit="1"/>
              </p:cNvSpPr>
              <p:nvPr/>
            </p:nvSpPr>
            <p:spPr>
              <a:xfrm>
                <a:off x="551543" y="406400"/>
                <a:ext cx="3532505" cy="794320"/>
              </a:xfrm>
              <a:prstGeom prst="rect">
                <a:avLst/>
              </a:prstGeom>
              <a:blipFill>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CuadroTexto 4"/>
              <p:cNvSpPr txBox="1"/>
              <p:nvPr/>
            </p:nvSpPr>
            <p:spPr>
              <a:xfrm>
                <a:off x="551543" y="1509486"/>
                <a:ext cx="3620029" cy="7943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𝜅</m:t>
                          </m:r>
                        </m:e>
                        <m:sub>
                          <m:r>
                            <a:rPr lang="es-UY" b="0" i="1" smtClean="0">
                              <a:latin typeface="Cambria Math" panose="02040503050406030204" pitchFamily="18" charset="0"/>
                            </a:rPr>
                            <m:t>0</m:t>
                          </m:r>
                        </m:sub>
                      </m:sSub>
                      <m:r>
                        <a:rPr lang="es-UY" b="0" i="1" smtClean="0">
                          <a:latin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1</m:t>
                          </m:r>
                        </m:num>
                        <m:den>
                          <m:rad>
                            <m:radPr>
                              <m:degHide m:val="on"/>
                              <m:ctrlPr>
                                <a:rPr lang="es-AR" b="0" i="1" smtClean="0">
                                  <a:latin typeface="Cambria Math" panose="02040503050406030204" pitchFamily="18" charset="0"/>
                                </a:rPr>
                              </m:ctrlPr>
                            </m:radPr>
                            <m:deg/>
                            <m:e>
                              <m:r>
                                <a:rPr lang="es-AR" i="1">
                                  <a:latin typeface="Cambria Math" panose="02040503050406030204" pitchFamily="18" charset="0"/>
                                </a:rPr>
                                <m:t>2</m:t>
                              </m:r>
                            </m:e>
                          </m:rad>
                        </m:den>
                      </m:f>
                      <m:f>
                        <m:fPr>
                          <m:ctrlPr>
                            <a:rPr lang="es-UY" b="0" i="1" smtClean="0">
                              <a:latin typeface="Cambria Math" panose="02040503050406030204" pitchFamily="18" charset="0"/>
                            </a:rPr>
                          </m:ctrlPr>
                        </m:fPr>
                        <m:num>
                          <m:r>
                            <a:rPr lang="es-UY" b="0" i="1" smtClean="0">
                              <a:latin typeface="Cambria Math" panose="02040503050406030204" pitchFamily="18" charset="0"/>
                            </a:rPr>
                            <m:t>𝜔</m:t>
                          </m:r>
                        </m:num>
                        <m:den>
                          <m:r>
                            <a:rPr lang="es-UY" b="0" i="1" smtClean="0">
                              <a:latin typeface="Cambria Math" panose="02040503050406030204" pitchFamily="18" charset="0"/>
                            </a:rPr>
                            <m:t>𝑐</m:t>
                          </m:r>
                        </m:den>
                      </m:f>
                      <m:sSup>
                        <m:sSupPr>
                          <m:ctrlPr>
                            <a:rPr lang="es-UY" b="0" i="1" smtClean="0">
                              <a:latin typeface="Cambria Math" panose="02040503050406030204" pitchFamily="18" charset="0"/>
                            </a:rPr>
                          </m:ctrlPr>
                        </m:sSupPr>
                        <m:e>
                          <m:d>
                            <m:dPr>
                              <m:begChr m:val="["/>
                              <m:endChr m:val="]"/>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1+</m:t>
                                  </m:r>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r>
                                            <a:rPr lang="es-UY" b="0" i="1" smtClean="0">
                                              <a:latin typeface="Cambria Math" panose="02040503050406030204" pitchFamily="18" charset="0"/>
                                            </a:rPr>
                                            <m:t>1+</m:t>
                                          </m:r>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r>
                                                    <a:rPr lang="es-UY" b="0" i="1" smtClean="0">
                                                      <a:latin typeface="Cambria Math" panose="02040503050406030204" pitchFamily="18" charset="0"/>
                                                    </a:rPr>
                                                    <m:t>𝜔𝜏</m:t>
                                                  </m:r>
                                                </m:e>
                                              </m:d>
                                            </m:e>
                                            <m:sup>
                                              <m:r>
                                                <a:rPr lang="es-UY" b="0" i="1" smtClean="0">
                                                  <a:latin typeface="Cambria Math" panose="02040503050406030204" pitchFamily="18" charset="0"/>
                                                </a:rPr>
                                                <m:t>2</m:t>
                                              </m:r>
                                            </m:sup>
                                          </m:sSup>
                                        </m:e>
                                      </m:d>
                                    </m:e>
                                    <m:sup>
                                      <m:r>
                                        <a:rPr lang="es-UY" b="0" i="1" smtClean="0">
                                          <a:latin typeface="Cambria Math" panose="02040503050406030204" pitchFamily="18" charset="0"/>
                                        </a:rPr>
                                        <m:t>1/2</m:t>
                                      </m:r>
                                    </m:sup>
                                  </m:sSup>
                                </m:num>
                                <m:den>
                                  <m:r>
                                    <a:rPr lang="es-UY" i="1">
                                      <a:latin typeface="Cambria Math" panose="02040503050406030204" pitchFamily="18" charset="0"/>
                                    </a:rPr>
                                    <m:t>1+</m:t>
                                  </m:r>
                                  <m:sSup>
                                    <m:sSupPr>
                                      <m:ctrlPr>
                                        <a:rPr lang="es-UY" i="1">
                                          <a:latin typeface="Cambria Math" panose="02040503050406030204" pitchFamily="18" charset="0"/>
                                        </a:rPr>
                                      </m:ctrlPr>
                                    </m:sSupPr>
                                    <m:e>
                                      <m:d>
                                        <m:dPr>
                                          <m:ctrlPr>
                                            <a:rPr lang="es-UY" i="1">
                                              <a:latin typeface="Cambria Math" panose="02040503050406030204" pitchFamily="18" charset="0"/>
                                            </a:rPr>
                                          </m:ctrlPr>
                                        </m:dPr>
                                        <m:e>
                                          <m:r>
                                            <a:rPr lang="es-UY" i="1">
                                              <a:latin typeface="Cambria Math" panose="02040503050406030204" pitchFamily="18" charset="0"/>
                                            </a:rPr>
                                            <m:t>𝜔𝜏</m:t>
                                          </m:r>
                                        </m:e>
                                      </m:d>
                                    </m:e>
                                    <m:sup>
                                      <m:r>
                                        <a:rPr lang="es-UY" i="1">
                                          <a:latin typeface="Cambria Math" panose="02040503050406030204" pitchFamily="18" charset="0"/>
                                        </a:rPr>
                                        <m:t>2</m:t>
                                      </m:r>
                                    </m:sup>
                                  </m:sSup>
                                </m:den>
                              </m:f>
                            </m:e>
                          </m:d>
                        </m:e>
                        <m:sup>
                          <m:r>
                            <a:rPr lang="es-UY" b="0" i="0" smtClean="0">
                              <a:latin typeface="Cambria Math" panose="02040503050406030204" pitchFamily="18" charset="0"/>
                            </a:rPr>
                            <m:t>1/2</m:t>
                          </m:r>
                        </m:sup>
                      </m:sSup>
                    </m:oMath>
                  </m:oMathPara>
                </a14:m>
                <a:endParaRPr lang="es-UY" dirty="0"/>
              </a:p>
            </p:txBody>
          </p:sp>
        </mc:Choice>
        <mc:Fallback xmlns="">
          <p:sp>
            <p:nvSpPr>
              <p:cNvPr id="5" name="CuadroTexto 4"/>
              <p:cNvSpPr txBox="1">
                <a:spLocks noRot="1" noChangeAspect="1" noMove="1" noResize="1" noEditPoints="1" noAdjustHandles="1" noChangeArrowheads="1" noChangeShapeType="1" noTextEdit="1"/>
              </p:cNvSpPr>
              <p:nvPr/>
            </p:nvSpPr>
            <p:spPr>
              <a:xfrm>
                <a:off x="551543" y="1509486"/>
                <a:ext cx="3620029" cy="794320"/>
              </a:xfrm>
              <a:prstGeom prst="rect">
                <a:avLst/>
              </a:prstGeom>
              <a:blipFill>
                <a:blip r:embed="rId3"/>
                <a:stretch>
                  <a:fillRect/>
                </a:stretch>
              </a:blipFill>
            </p:spPr>
            <p:txBody>
              <a:bodyPr/>
              <a:lstStyle/>
              <a:p>
                <a:r>
                  <a:rPr lang="es-UY">
                    <a:noFill/>
                  </a:rPr>
                  <a:t> </a:t>
                </a:r>
              </a:p>
            </p:txBody>
          </p:sp>
        </mc:Fallback>
      </mc:AlternateContent>
      <p:sp>
        <p:nvSpPr>
          <p:cNvPr id="6" name="CuadroTexto 5"/>
          <p:cNvSpPr txBox="1"/>
          <p:nvPr/>
        </p:nvSpPr>
        <p:spPr>
          <a:xfrm>
            <a:off x="5065485" y="586962"/>
            <a:ext cx="2632387" cy="369332"/>
          </a:xfrm>
          <a:prstGeom prst="rect">
            <a:avLst/>
          </a:prstGeom>
          <a:noFill/>
        </p:spPr>
        <p:txBody>
          <a:bodyPr wrap="none" rtlCol="0">
            <a:spAutoFit/>
          </a:bodyPr>
          <a:lstStyle/>
          <a:p>
            <a:r>
              <a:rPr lang="es-UY" dirty="0"/>
              <a:t>Coeficiente de atenuación</a:t>
            </a:r>
          </a:p>
        </p:txBody>
      </p:sp>
      <p:sp>
        <p:nvSpPr>
          <p:cNvPr id="7" name="CuadroTexto 6"/>
          <p:cNvSpPr txBox="1"/>
          <p:nvPr/>
        </p:nvSpPr>
        <p:spPr>
          <a:xfrm>
            <a:off x="5065485" y="1721980"/>
            <a:ext cx="4024371" cy="369332"/>
          </a:xfrm>
          <a:prstGeom prst="rect">
            <a:avLst/>
          </a:prstGeom>
          <a:noFill/>
        </p:spPr>
        <p:txBody>
          <a:bodyPr wrap="none" rtlCol="0">
            <a:spAutoFit/>
          </a:bodyPr>
          <a:lstStyle/>
          <a:p>
            <a:r>
              <a:rPr lang="es-UY" dirty="0"/>
              <a:t>Número de onda (relación de dispersión)</a:t>
            </a:r>
          </a:p>
        </p:txBody>
      </p:sp>
      <mc:AlternateContent xmlns:mc="http://schemas.openxmlformats.org/markup-compatibility/2006" xmlns:a14="http://schemas.microsoft.com/office/drawing/2010/main">
        <mc:Choice Requires="a14">
          <p:sp>
            <p:nvSpPr>
              <p:cNvPr id="8" name="CuadroTexto 7"/>
              <p:cNvSpPr txBox="1"/>
              <p:nvPr/>
            </p:nvSpPr>
            <p:spPr>
              <a:xfrm>
                <a:off x="224306" y="2587034"/>
                <a:ext cx="1978106" cy="369332"/>
              </a:xfrm>
              <a:prstGeom prst="rect">
                <a:avLst/>
              </a:prstGeom>
              <a:noFill/>
            </p:spPr>
            <p:txBody>
              <a:bodyPr wrap="none" rtlCol="0">
                <a:spAutoFit/>
              </a:bodyPr>
              <a:lstStyle/>
              <a:p>
                <a:r>
                  <a:rPr lang="es-UY" dirty="0">
                    <a:solidFill>
                      <a:schemeClr val="accent1"/>
                    </a:solidFill>
                  </a:rPr>
                  <a:t>Interpretación de </a:t>
                </a:r>
                <a14:m>
                  <m:oMath xmlns:m="http://schemas.openxmlformats.org/officeDocument/2006/math">
                    <m:r>
                      <a:rPr lang="es-UY" b="0" i="1" smtClean="0">
                        <a:solidFill>
                          <a:schemeClr val="accent1"/>
                        </a:solidFill>
                        <a:latin typeface="Cambria Math" panose="02040503050406030204" pitchFamily="18" charset="0"/>
                      </a:rPr>
                      <m:t>𝜏</m:t>
                    </m:r>
                  </m:oMath>
                </a14:m>
                <a:endParaRPr lang="es-UY" dirty="0"/>
              </a:p>
            </p:txBody>
          </p:sp>
        </mc:Choice>
        <mc:Fallback xmlns="">
          <p:sp>
            <p:nvSpPr>
              <p:cNvPr id="8" name="CuadroTexto 7"/>
              <p:cNvSpPr txBox="1">
                <a:spLocks noRot="1" noChangeAspect="1" noMove="1" noResize="1" noEditPoints="1" noAdjustHandles="1" noChangeArrowheads="1" noChangeShapeType="1" noTextEdit="1"/>
              </p:cNvSpPr>
              <p:nvPr/>
            </p:nvSpPr>
            <p:spPr>
              <a:xfrm>
                <a:off x="224306" y="2587034"/>
                <a:ext cx="1978106" cy="369332"/>
              </a:xfrm>
              <a:prstGeom prst="rect">
                <a:avLst/>
              </a:prstGeom>
              <a:blipFill rotWithShape="0">
                <a:blip r:embed="rId4"/>
                <a:stretch>
                  <a:fillRect l="-2778" t="-8197"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9" name="Rectángulo 8"/>
              <p:cNvSpPr/>
              <p:nvPr/>
            </p:nvSpPr>
            <p:spPr>
              <a:xfrm>
                <a:off x="6080944" y="3672171"/>
                <a:ext cx="2289858" cy="7146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s-UY" i="1">
                              <a:latin typeface="Cambria Math" panose="02040503050406030204" pitchFamily="18" charset="0"/>
                            </a:rPr>
                          </m:ctrlPr>
                        </m:sSupPr>
                        <m:e>
                          <m:r>
                            <a:rPr lang="es-UY" i="1">
                              <a:latin typeface="Cambria Math" panose="02040503050406030204" pitchFamily="18" charset="0"/>
                            </a:rPr>
                            <m:t>𝑃</m:t>
                          </m:r>
                        </m:e>
                        <m:sup>
                          <m:r>
                            <a:rPr lang="es-UY" i="1">
                              <a:latin typeface="Cambria Math" panose="02040503050406030204" pitchFamily="18" charset="0"/>
                            </a:rPr>
                            <m:t>′</m:t>
                          </m:r>
                        </m:sup>
                      </m:sSup>
                      <m:r>
                        <a:rPr lang="es-UY" i="1">
                          <a:latin typeface="Cambria Math" panose="02040503050406030204" pitchFamily="18" charset="0"/>
                        </a:rPr>
                        <m:t>=</m:t>
                      </m:r>
                      <m:sSup>
                        <m:sSupPr>
                          <m:ctrlPr>
                            <a:rPr lang="es-UY" i="1">
                              <a:latin typeface="Cambria Math" panose="02040503050406030204" pitchFamily="18" charset="0"/>
                            </a:rPr>
                          </m:ctrlPr>
                        </m:sSupPr>
                        <m:e>
                          <m:r>
                            <a:rPr lang="es-UY" i="1">
                              <a:latin typeface="Cambria Math" panose="02040503050406030204" pitchFamily="18" charset="0"/>
                            </a:rPr>
                            <m:t>𝑐</m:t>
                          </m:r>
                        </m:e>
                        <m:sup>
                          <m:r>
                            <a:rPr lang="es-UY" i="1">
                              <a:latin typeface="Cambria Math" panose="02040503050406030204" pitchFamily="18" charset="0"/>
                            </a:rPr>
                            <m:t>2</m:t>
                          </m:r>
                        </m:sup>
                      </m:sSup>
                      <m:d>
                        <m:dPr>
                          <m:ctrlPr>
                            <a:rPr lang="es-UY" i="1">
                              <a:latin typeface="Cambria Math" panose="02040503050406030204" pitchFamily="18" charset="0"/>
                            </a:rPr>
                          </m:ctrlPr>
                        </m:dPr>
                        <m:e>
                          <m:r>
                            <a:rPr lang="es-UY" i="1">
                              <a:latin typeface="Cambria Math" panose="02040503050406030204" pitchFamily="18" charset="0"/>
                            </a:rPr>
                            <m:t>1+</m:t>
                          </m:r>
                          <m:r>
                            <a:rPr lang="es-UY" i="1">
                              <a:latin typeface="Cambria Math" panose="02040503050406030204" pitchFamily="18" charset="0"/>
                            </a:rPr>
                            <m:t>𝜏</m:t>
                          </m:r>
                          <m:f>
                            <m:fPr>
                              <m:ctrlPr>
                                <a:rPr lang="es-UY" i="1">
                                  <a:latin typeface="Cambria Math" panose="02040503050406030204" pitchFamily="18" charset="0"/>
                                </a:rPr>
                              </m:ctrlPr>
                            </m:fPr>
                            <m:num>
                              <m:r>
                                <a:rPr lang="es-UY" i="1">
                                  <a:latin typeface="Cambria Math" panose="02040503050406030204" pitchFamily="18" charset="0"/>
                                </a:rPr>
                                <m:t>𝜕</m:t>
                              </m:r>
                            </m:num>
                            <m:den>
                              <m:r>
                                <a:rPr lang="es-UY" i="1">
                                  <a:latin typeface="Cambria Math" panose="02040503050406030204" pitchFamily="18" charset="0"/>
                                </a:rPr>
                                <m:t>𝜕</m:t>
                              </m:r>
                              <m:r>
                                <a:rPr lang="es-UY" i="1">
                                  <a:latin typeface="Cambria Math" panose="02040503050406030204" pitchFamily="18" charset="0"/>
                                </a:rPr>
                                <m:t>𝑡</m:t>
                              </m:r>
                            </m:den>
                          </m:f>
                        </m:e>
                      </m:d>
                      <m:r>
                        <a:rPr lang="es-UY" i="1">
                          <a:latin typeface="Cambria Math" panose="02040503050406030204" pitchFamily="18" charset="0"/>
                        </a:rPr>
                        <m:t>𝜌</m:t>
                      </m:r>
                      <m:r>
                        <a:rPr lang="es-UY" i="1">
                          <a:latin typeface="Cambria Math" panose="02040503050406030204" pitchFamily="18" charset="0"/>
                        </a:rPr>
                        <m:t>′</m:t>
                      </m:r>
                    </m:oMath>
                  </m:oMathPara>
                </a14:m>
                <a:endParaRPr lang="es-UY" dirty="0"/>
              </a:p>
            </p:txBody>
          </p:sp>
        </mc:Choice>
        <mc:Fallback xmlns="">
          <p:sp>
            <p:nvSpPr>
              <p:cNvPr id="9" name="Rectángulo 8"/>
              <p:cNvSpPr>
                <a:spLocks noRot="1" noChangeAspect="1" noMove="1" noResize="1" noEditPoints="1" noAdjustHandles="1" noChangeArrowheads="1" noChangeShapeType="1" noTextEdit="1"/>
              </p:cNvSpPr>
              <p:nvPr/>
            </p:nvSpPr>
            <p:spPr>
              <a:xfrm>
                <a:off x="6080944" y="3672171"/>
                <a:ext cx="2289858" cy="714683"/>
              </a:xfrm>
              <a:prstGeom prst="rect">
                <a:avLst/>
              </a:prstGeom>
              <a:blipFill rotWithShape="0">
                <a:blip r:embed="rId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0" name="CuadroTexto 9"/>
              <p:cNvSpPr txBox="1"/>
              <p:nvPr/>
            </p:nvSpPr>
            <p:spPr>
              <a:xfrm>
                <a:off x="224306" y="3172158"/>
                <a:ext cx="10711843" cy="369332"/>
              </a:xfrm>
              <a:prstGeom prst="rect">
                <a:avLst/>
              </a:prstGeom>
              <a:noFill/>
            </p:spPr>
            <p:txBody>
              <a:bodyPr wrap="none" rtlCol="0">
                <a:spAutoFit/>
              </a:bodyPr>
              <a:lstStyle/>
              <a:p>
                <a:r>
                  <a:rPr lang="es-UY" dirty="0"/>
                  <a:t>Supongamos que la presión acústica pasa de un valor nulo a un valor </a:t>
                </a:r>
                <a14:m>
                  <m:oMath xmlns:m="http://schemas.openxmlformats.org/officeDocument/2006/math">
                    <m:r>
                      <a:rPr lang="es-UY" b="0" i="1" smtClean="0">
                        <a:latin typeface="Cambria Math" panose="02040503050406030204" pitchFamily="18" charset="0"/>
                      </a:rPr>
                      <m:t>𝐴</m:t>
                    </m:r>
                  </m:oMath>
                </a14:m>
                <a:r>
                  <a:rPr lang="es-UY" dirty="0"/>
                  <a:t> constante, ¿qué sucede con la densidad?</a:t>
                </a:r>
              </a:p>
            </p:txBody>
          </p:sp>
        </mc:Choice>
        <mc:Fallback xmlns="">
          <p:sp>
            <p:nvSpPr>
              <p:cNvPr id="10" name="CuadroTexto 9"/>
              <p:cNvSpPr txBox="1">
                <a:spLocks noRot="1" noChangeAspect="1" noMove="1" noResize="1" noEditPoints="1" noAdjustHandles="1" noChangeArrowheads="1" noChangeShapeType="1" noTextEdit="1"/>
              </p:cNvSpPr>
              <p:nvPr/>
            </p:nvSpPr>
            <p:spPr>
              <a:xfrm>
                <a:off x="224306" y="3172158"/>
                <a:ext cx="10711843" cy="369332"/>
              </a:xfrm>
              <a:prstGeom prst="rect">
                <a:avLst/>
              </a:prstGeom>
              <a:blipFill rotWithShape="0">
                <a:blip r:embed="rId6"/>
                <a:stretch>
                  <a:fillRect l="-512" t="-8197" b="-24590"/>
                </a:stretch>
              </a:blipFill>
            </p:spPr>
            <p:txBody>
              <a:bodyPr/>
              <a:lstStyle/>
              <a:p>
                <a:r>
                  <a:rPr lang="es-UY">
                    <a:noFill/>
                  </a:rPr>
                  <a:t> </a:t>
                </a:r>
              </a:p>
            </p:txBody>
          </p:sp>
        </mc:Fallback>
      </mc:AlternateContent>
      <p:sp>
        <p:nvSpPr>
          <p:cNvPr id="11" name="CuadroTexto 10"/>
          <p:cNvSpPr txBox="1"/>
          <p:nvPr/>
        </p:nvSpPr>
        <p:spPr>
          <a:xfrm>
            <a:off x="210106" y="3844847"/>
            <a:ext cx="5870838" cy="369332"/>
          </a:xfrm>
          <a:prstGeom prst="rect">
            <a:avLst/>
          </a:prstGeom>
          <a:noFill/>
        </p:spPr>
        <p:txBody>
          <a:bodyPr wrap="none" rtlCol="0">
            <a:spAutoFit/>
          </a:bodyPr>
          <a:lstStyle/>
          <a:p>
            <a:r>
              <a:rPr lang="es-UY" dirty="0"/>
              <a:t>Tenemos que resolver el transitorio de la ecuación de estado</a:t>
            </a:r>
          </a:p>
        </p:txBody>
      </p:sp>
      <mc:AlternateContent xmlns:mc="http://schemas.openxmlformats.org/markup-compatibility/2006" xmlns:a14="http://schemas.microsoft.com/office/drawing/2010/main">
        <mc:Choice Requires="a14">
          <p:sp>
            <p:nvSpPr>
              <p:cNvPr id="12" name="CuadroTexto 11"/>
              <p:cNvSpPr txBox="1"/>
              <p:nvPr/>
            </p:nvSpPr>
            <p:spPr>
              <a:xfrm>
                <a:off x="8370802" y="3708597"/>
                <a:ext cx="2374111" cy="61279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𝜌</m:t>
                          </m:r>
                        </m:e>
                        <m:sup>
                          <m:r>
                            <a:rPr lang="es-UY" b="0" i="1" smtClean="0">
                              <a:latin typeface="Cambria Math" panose="02040503050406030204" pitchFamily="18" charset="0"/>
                              <a:ea typeface="Cambria Math" panose="02040503050406030204" pitchFamily="18" charset="0"/>
                            </a:rPr>
                            <m:t>′</m:t>
                          </m:r>
                        </m:sup>
                      </m:sSup>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𝐴</m:t>
                          </m:r>
                        </m:num>
                        <m:den>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𝑐</m:t>
                              </m:r>
                            </m:e>
                            <m:sup>
                              <m:r>
                                <a:rPr lang="es-UY" b="0" i="1" smtClean="0">
                                  <a:latin typeface="Cambria Math" panose="02040503050406030204" pitchFamily="18" charset="0"/>
                                  <a:ea typeface="Cambria Math" panose="02040503050406030204" pitchFamily="18" charset="0"/>
                                </a:rPr>
                                <m:t>2</m:t>
                              </m:r>
                            </m:sup>
                          </m:sSup>
                        </m:den>
                      </m:f>
                      <m:r>
                        <a:rPr lang="es-UY" b="0" i="1" smtClean="0">
                          <a:latin typeface="Cambria Math" panose="02040503050406030204" pitchFamily="18" charset="0"/>
                          <a:ea typeface="Cambria Math" panose="02040503050406030204" pitchFamily="18" charset="0"/>
                        </a:rPr>
                        <m:t>(1−</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𝜏</m:t>
                          </m:r>
                        </m:sup>
                      </m:sSup>
                      <m:r>
                        <a:rPr lang="es-UY" b="0" i="1" smtClean="0">
                          <a:latin typeface="Cambria Math" panose="02040503050406030204" pitchFamily="18" charset="0"/>
                          <a:ea typeface="Cambria Math" panose="02040503050406030204" pitchFamily="18" charset="0"/>
                        </a:rPr>
                        <m:t>)</m:t>
                      </m:r>
                    </m:oMath>
                  </m:oMathPara>
                </a14:m>
                <a:endParaRPr lang="es-UY" dirty="0"/>
              </a:p>
            </p:txBody>
          </p:sp>
        </mc:Choice>
        <mc:Fallback xmlns="">
          <p:sp>
            <p:nvSpPr>
              <p:cNvPr id="12" name="CuadroTexto 11"/>
              <p:cNvSpPr txBox="1">
                <a:spLocks noRot="1" noChangeAspect="1" noMove="1" noResize="1" noEditPoints="1" noAdjustHandles="1" noChangeArrowheads="1" noChangeShapeType="1" noTextEdit="1"/>
              </p:cNvSpPr>
              <p:nvPr/>
            </p:nvSpPr>
            <p:spPr>
              <a:xfrm>
                <a:off x="8370802" y="3708597"/>
                <a:ext cx="2374111" cy="612796"/>
              </a:xfrm>
              <a:prstGeom prst="rect">
                <a:avLst/>
              </a:prstGeom>
              <a:blipFill rotWithShape="0">
                <a:blip r:embed="rId7"/>
                <a:stretch>
                  <a:fillRect/>
                </a:stretch>
              </a:blipFill>
            </p:spPr>
            <p:txBody>
              <a:bodyPr/>
              <a:lstStyle/>
              <a:p>
                <a:r>
                  <a:rPr lang="es-UY">
                    <a:noFill/>
                  </a:rPr>
                  <a:t> </a:t>
                </a:r>
              </a:p>
            </p:txBody>
          </p:sp>
        </mc:Fallback>
      </mc:AlternateContent>
      <p:grpSp>
        <p:nvGrpSpPr>
          <p:cNvPr id="25" name="Grupo 24"/>
          <p:cNvGrpSpPr/>
          <p:nvPr/>
        </p:nvGrpSpPr>
        <p:grpSpPr>
          <a:xfrm>
            <a:off x="1451429" y="4557548"/>
            <a:ext cx="3476579" cy="1820698"/>
            <a:chOff x="1451429" y="4557548"/>
            <a:chExt cx="3476579" cy="1820698"/>
          </a:xfrm>
        </p:grpSpPr>
        <p:grpSp>
          <p:nvGrpSpPr>
            <p:cNvPr id="17" name="Grupo 16"/>
            <p:cNvGrpSpPr/>
            <p:nvPr/>
          </p:nvGrpSpPr>
          <p:grpSpPr>
            <a:xfrm>
              <a:off x="1451429" y="4804229"/>
              <a:ext cx="3385261" cy="1567542"/>
              <a:chOff x="1451429" y="4804229"/>
              <a:chExt cx="3385261" cy="1567542"/>
            </a:xfrm>
          </p:grpSpPr>
          <p:cxnSp>
            <p:nvCxnSpPr>
              <p:cNvPr id="14" name="Conector recto de flecha 13"/>
              <p:cNvCxnSpPr/>
              <p:nvPr/>
            </p:nvCxnSpPr>
            <p:spPr>
              <a:xfrm>
                <a:off x="1451429" y="6008914"/>
                <a:ext cx="338526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ector recto de flecha 15"/>
              <p:cNvCxnSpPr/>
              <p:nvPr/>
            </p:nvCxnSpPr>
            <p:spPr>
              <a:xfrm flipV="1">
                <a:off x="2830286" y="4804229"/>
                <a:ext cx="0" cy="15675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18" name="CuadroTexto 17"/>
                <p:cNvSpPr txBox="1"/>
                <p:nvPr/>
              </p:nvSpPr>
              <p:spPr>
                <a:xfrm>
                  <a:off x="2474344" y="4557548"/>
                  <a:ext cx="4395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𝑃</m:t>
                        </m:r>
                        <m:r>
                          <a:rPr lang="es-UY" b="0" i="1" smtClean="0">
                            <a:latin typeface="Cambria Math" panose="02040503050406030204" pitchFamily="18" charset="0"/>
                          </a:rPr>
                          <m:t>′</m:t>
                        </m:r>
                      </m:oMath>
                    </m:oMathPara>
                  </a14:m>
                  <a:endParaRPr lang="es-UY" dirty="0"/>
                </a:p>
              </p:txBody>
            </p:sp>
          </mc:Choice>
          <mc:Fallback xmlns="">
            <p:sp>
              <p:nvSpPr>
                <p:cNvPr id="18" name="CuadroTexto 17"/>
                <p:cNvSpPr txBox="1">
                  <a:spLocks noRot="1" noChangeAspect="1" noMove="1" noResize="1" noEditPoints="1" noAdjustHandles="1" noChangeArrowheads="1" noChangeShapeType="1" noTextEdit="1"/>
                </p:cNvSpPr>
                <p:nvPr/>
              </p:nvSpPr>
              <p:spPr>
                <a:xfrm>
                  <a:off x="2474344" y="4557548"/>
                  <a:ext cx="439544" cy="369332"/>
                </a:xfrm>
                <a:prstGeom prst="rect">
                  <a:avLst/>
                </a:prstGeom>
                <a:blipFill rotWithShape="0">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9" name="CuadroTexto 18"/>
                <p:cNvSpPr txBox="1"/>
                <p:nvPr/>
              </p:nvSpPr>
              <p:spPr>
                <a:xfrm>
                  <a:off x="4593429" y="6008914"/>
                  <a:ext cx="33457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𝑡</m:t>
                        </m:r>
                      </m:oMath>
                    </m:oMathPara>
                  </a14:m>
                  <a:endParaRPr lang="es-UY" dirty="0"/>
                </a:p>
              </p:txBody>
            </p:sp>
          </mc:Choice>
          <mc:Fallback xmlns="">
            <p:sp>
              <p:nvSpPr>
                <p:cNvPr id="19" name="CuadroTexto 18"/>
                <p:cNvSpPr txBox="1">
                  <a:spLocks noRot="1" noChangeAspect="1" noMove="1" noResize="1" noEditPoints="1" noAdjustHandles="1" noChangeArrowheads="1" noChangeShapeType="1" noTextEdit="1"/>
                </p:cNvSpPr>
                <p:nvPr/>
              </p:nvSpPr>
              <p:spPr>
                <a:xfrm>
                  <a:off x="4593429" y="6008914"/>
                  <a:ext cx="334579" cy="369332"/>
                </a:xfrm>
                <a:prstGeom prst="rect">
                  <a:avLst/>
                </a:prstGeom>
                <a:blipFill rotWithShape="0">
                  <a:blip r:embed="rId9"/>
                  <a:stretch>
                    <a:fillRect/>
                  </a:stretch>
                </a:blipFill>
              </p:spPr>
              <p:txBody>
                <a:bodyPr/>
                <a:lstStyle/>
                <a:p>
                  <a:r>
                    <a:rPr lang="es-UY">
                      <a:noFill/>
                    </a:rPr>
                    <a:t> </a:t>
                  </a:r>
                </a:p>
              </p:txBody>
            </p:sp>
          </mc:Fallback>
        </mc:AlternateContent>
        <p:cxnSp>
          <p:nvCxnSpPr>
            <p:cNvPr id="21" name="Conector recto 20"/>
            <p:cNvCxnSpPr/>
            <p:nvPr/>
          </p:nvCxnSpPr>
          <p:spPr>
            <a:xfrm>
              <a:off x="1451429" y="6008914"/>
              <a:ext cx="137885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Conector recto 21"/>
            <p:cNvCxnSpPr/>
            <p:nvPr/>
          </p:nvCxnSpPr>
          <p:spPr>
            <a:xfrm>
              <a:off x="2830286" y="5348514"/>
              <a:ext cx="1378857" cy="0"/>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4" name="CuadroTexto 23"/>
                <p:cNvSpPr txBox="1"/>
                <p:nvPr/>
              </p:nvSpPr>
              <p:spPr>
                <a:xfrm>
                  <a:off x="2412106" y="5102660"/>
                  <a:ext cx="38568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𝐴</m:t>
                        </m:r>
                      </m:oMath>
                    </m:oMathPara>
                  </a14:m>
                  <a:endParaRPr lang="es-UY" dirty="0"/>
                </a:p>
              </p:txBody>
            </p:sp>
          </mc:Choice>
          <mc:Fallback xmlns="">
            <p:sp>
              <p:nvSpPr>
                <p:cNvPr id="24" name="CuadroTexto 23"/>
                <p:cNvSpPr txBox="1">
                  <a:spLocks noRot="1" noChangeAspect="1" noMove="1" noResize="1" noEditPoints="1" noAdjustHandles="1" noChangeArrowheads="1" noChangeShapeType="1" noTextEdit="1"/>
                </p:cNvSpPr>
                <p:nvPr/>
              </p:nvSpPr>
              <p:spPr>
                <a:xfrm>
                  <a:off x="2412106" y="5102660"/>
                  <a:ext cx="385683" cy="369332"/>
                </a:xfrm>
                <a:prstGeom prst="rect">
                  <a:avLst/>
                </a:prstGeom>
                <a:blipFill rotWithShape="0">
                  <a:blip r:embed="rId10"/>
                  <a:stretch>
                    <a:fillRect/>
                  </a:stretch>
                </a:blipFill>
              </p:spPr>
              <p:txBody>
                <a:bodyPr/>
                <a:lstStyle/>
                <a:p>
                  <a:r>
                    <a:rPr lang="es-UY">
                      <a:noFill/>
                    </a:rPr>
                    <a:t> </a:t>
                  </a:r>
                </a:p>
              </p:txBody>
            </p:sp>
          </mc:Fallback>
        </mc:AlternateContent>
      </p:grpSp>
      <p:grpSp>
        <p:nvGrpSpPr>
          <p:cNvPr id="43" name="Grupo 42"/>
          <p:cNvGrpSpPr/>
          <p:nvPr/>
        </p:nvGrpSpPr>
        <p:grpSpPr>
          <a:xfrm>
            <a:off x="5363029" y="4561643"/>
            <a:ext cx="4492170" cy="2160449"/>
            <a:chOff x="5363029" y="4561643"/>
            <a:chExt cx="4492170" cy="2160449"/>
          </a:xfrm>
        </p:grpSpPr>
        <p:grpSp>
          <p:nvGrpSpPr>
            <p:cNvPr id="26" name="Grupo 25"/>
            <p:cNvGrpSpPr/>
            <p:nvPr/>
          </p:nvGrpSpPr>
          <p:grpSpPr>
            <a:xfrm>
              <a:off x="5363029" y="4561643"/>
              <a:ext cx="3476579" cy="1820698"/>
              <a:chOff x="1451429" y="4557548"/>
              <a:chExt cx="3476579" cy="1820698"/>
            </a:xfrm>
          </p:grpSpPr>
          <p:grpSp>
            <p:nvGrpSpPr>
              <p:cNvPr id="27" name="Grupo 26"/>
              <p:cNvGrpSpPr/>
              <p:nvPr/>
            </p:nvGrpSpPr>
            <p:grpSpPr>
              <a:xfrm>
                <a:off x="1451429" y="4804229"/>
                <a:ext cx="3385261" cy="1567542"/>
                <a:chOff x="1451429" y="4804229"/>
                <a:chExt cx="3385261" cy="1567542"/>
              </a:xfrm>
            </p:grpSpPr>
            <p:cxnSp>
              <p:nvCxnSpPr>
                <p:cNvPr id="33" name="Conector recto de flecha 32"/>
                <p:cNvCxnSpPr/>
                <p:nvPr/>
              </p:nvCxnSpPr>
              <p:spPr>
                <a:xfrm>
                  <a:off x="1451429" y="6008914"/>
                  <a:ext cx="338526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Conector recto de flecha 33"/>
                <p:cNvCxnSpPr/>
                <p:nvPr/>
              </p:nvCxnSpPr>
              <p:spPr>
                <a:xfrm flipV="1">
                  <a:off x="2830286" y="4804229"/>
                  <a:ext cx="0" cy="15675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28" name="CuadroTexto 27"/>
                  <p:cNvSpPr txBox="1"/>
                  <p:nvPr/>
                </p:nvSpPr>
                <p:spPr>
                  <a:xfrm>
                    <a:off x="2474344" y="4557548"/>
                    <a:ext cx="42672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𝜌</m:t>
                          </m:r>
                          <m:r>
                            <a:rPr lang="es-UY" b="0" i="1" smtClean="0">
                              <a:latin typeface="Cambria Math" panose="02040503050406030204" pitchFamily="18" charset="0"/>
                            </a:rPr>
                            <m:t>′</m:t>
                          </m:r>
                        </m:oMath>
                      </m:oMathPara>
                    </a14:m>
                    <a:endParaRPr lang="es-UY" dirty="0"/>
                  </a:p>
                </p:txBody>
              </p:sp>
            </mc:Choice>
            <mc:Fallback xmlns="">
              <p:sp>
                <p:nvSpPr>
                  <p:cNvPr id="28" name="CuadroTexto 27"/>
                  <p:cNvSpPr txBox="1">
                    <a:spLocks noRot="1" noChangeAspect="1" noMove="1" noResize="1" noEditPoints="1" noAdjustHandles="1" noChangeArrowheads="1" noChangeShapeType="1" noTextEdit="1"/>
                  </p:cNvSpPr>
                  <p:nvPr/>
                </p:nvSpPr>
                <p:spPr>
                  <a:xfrm>
                    <a:off x="2474344" y="4557548"/>
                    <a:ext cx="426720" cy="369332"/>
                  </a:xfrm>
                  <a:prstGeom prst="rect">
                    <a:avLst/>
                  </a:prstGeom>
                  <a:blipFill rotWithShape="0">
                    <a:blip r:embed="rId11"/>
                    <a:stretch>
                      <a:fillRect b="-14754"/>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9" name="CuadroTexto 28"/>
                  <p:cNvSpPr txBox="1"/>
                  <p:nvPr/>
                </p:nvSpPr>
                <p:spPr>
                  <a:xfrm>
                    <a:off x="4593429" y="6008914"/>
                    <a:ext cx="33457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𝑡</m:t>
                          </m:r>
                        </m:oMath>
                      </m:oMathPara>
                    </a14:m>
                    <a:endParaRPr lang="es-UY" dirty="0"/>
                  </a:p>
                </p:txBody>
              </p:sp>
            </mc:Choice>
            <mc:Fallback xmlns="">
              <p:sp>
                <p:nvSpPr>
                  <p:cNvPr id="29" name="CuadroTexto 28"/>
                  <p:cNvSpPr txBox="1">
                    <a:spLocks noRot="1" noChangeAspect="1" noMove="1" noResize="1" noEditPoints="1" noAdjustHandles="1" noChangeArrowheads="1" noChangeShapeType="1" noTextEdit="1"/>
                  </p:cNvSpPr>
                  <p:nvPr/>
                </p:nvSpPr>
                <p:spPr>
                  <a:xfrm>
                    <a:off x="4593429" y="6008914"/>
                    <a:ext cx="334579" cy="369332"/>
                  </a:xfrm>
                  <a:prstGeom prst="rect">
                    <a:avLst/>
                  </a:prstGeom>
                  <a:blipFill rotWithShape="0">
                    <a:blip r:embed="rId12"/>
                    <a:stretch>
                      <a:fillRect/>
                    </a:stretch>
                  </a:blipFill>
                </p:spPr>
                <p:txBody>
                  <a:bodyPr/>
                  <a:lstStyle/>
                  <a:p>
                    <a:r>
                      <a:rPr lang="es-UY">
                        <a:noFill/>
                      </a:rPr>
                      <a:t> </a:t>
                    </a:r>
                  </a:p>
                </p:txBody>
              </p:sp>
            </mc:Fallback>
          </mc:AlternateContent>
          <p:cxnSp>
            <p:nvCxnSpPr>
              <p:cNvPr id="30" name="Conector recto 29"/>
              <p:cNvCxnSpPr/>
              <p:nvPr/>
            </p:nvCxnSpPr>
            <p:spPr>
              <a:xfrm>
                <a:off x="1451429" y="6008914"/>
                <a:ext cx="137885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Conector recto 30"/>
              <p:cNvCxnSpPr/>
              <p:nvPr/>
            </p:nvCxnSpPr>
            <p:spPr>
              <a:xfrm>
                <a:off x="2830286" y="5276726"/>
                <a:ext cx="137885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2" name="CuadroTexto 31"/>
                  <p:cNvSpPr txBox="1"/>
                  <p:nvPr/>
                </p:nvSpPr>
                <p:spPr>
                  <a:xfrm>
                    <a:off x="2140857" y="5087322"/>
                    <a:ext cx="71686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𝐴</m:t>
                          </m:r>
                          <m:r>
                            <a:rPr lang="es-UY" b="0" i="0" smtClean="0">
                              <a:latin typeface="Cambria Math" panose="02040503050406030204" pitchFamily="18" charset="0"/>
                            </a:rPr>
                            <m:t>/</m:t>
                          </m:r>
                          <m:sSup>
                            <m:sSupPr>
                              <m:ctrlPr>
                                <a:rPr lang="es-UY" b="0" i="1" smtClean="0">
                                  <a:latin typeface="Cambria Math" panose="02040503050406030204" pitchFamily="18" charset="0"/>
                                </a:rPr>
                              </m:ctrlPr>
                            </m:sSupPr>
                            <m:e>
                              <m:r>
                                <m:rPr>
                                  <m:sty m:val="p"/>
                                </m:rPr>
                                <a:rPr lang="es-UY" b="0" i="0" smtClean="0">
                                  <a:latin typeface="Cambria Math" panose="02040503050406030204" pitchFamily="18" charset="0"/>
                                </a:rPr>
                                <m:t>c</m:t>
                              </m:r>
                            </m:e>
                            <m:sup>
                              <m:r>
                                <a:rPr lang="es-UY" b="0" i="0" smtClean="0">
                                  <a:latin typeface="Cambria Math" panose="02040503050406030204" pitchFamily="18" charset="0"/>
                                </a:rPr>
                                <m:t>2</m:t>
                              </m:r>
                            </m:sup>
                          </m:sSup>
                        </m:oMath>
                      </m:oMathPara>
                    </a14:m>
                    <a:endParaRPr lang="es-UY" dirty="0"/>
                  </a:p>
                </p:txBody>
              </p:sp>
            </mc:Choice>
            <mc:Fallback xmlns="">
              <p:sp>
                <p:nvSpPr>
                  <p:cNvPr id="32" name="CuadroTexto 31"/>
                  <p:cNvSpPr txBox="1">
                    <a:spLocks noRot="1" noChangeAspect="1" noMove="1" noResize="1" noEditPoints="1" noAdjustHandles="1" noChangeArrowheads="1" noChangeShapeType="1" noTextEdit="1"/>
                  </p:cNvSpPr>
                  <p:nvPr/>
                </p:nvSpPr>
                <p:spPr>
                  <a:xfrm>
                    <a:off x="2140857" y="5087322"/>
                    <a:ext cx="716863" cy="369332"/>
                  </a:xfrm>
                  <a:prstGeom prst="rect">
                    <a:avLst/>
                  </a:prstGeom>
                  <a:blipFill rotWithShape="0">
                    <a:blip r:embed="rId13"/>
                    <a:stretch>
                      <a:fillRect b="-13115"/>
                    </a:stretch>
                  </a:blipFill>
                </p:spPr>
                <p:txBody>
                  <a:bodyPr/>
                  <a:lstStyle/>
                  <a:p>
                    <a:r>
                      <a:rPr lang="es-UY">
                        <a:noFill/>
                      </a:rPr>
                      <a:t> </a:t>
                    </a:r>
                  </a:p>
                </p:txBody>
              </p:sp>
            </mc:Fallback>
          </mc:AlternateContent>
        </p:grpSp>
        <p:sp>
          <p:nvSpPr>
            <p:cNvPr id="36" name="Arco 35"/>
            <p:cNvSpPr/>
            <p:nvPr/>
          </p:nvSpPr>
          <p:spPr>
            <a:xfrm flipH="1">
              <a:off x="6769318" y="5319486"/>
              <a:ext cx="3085881" cy="1402606"/>
            </a:xfrm>
            <a:prstGeom prst="arc">
              <a:avLst>
                <a:gd name="adj1" fmla="val 16200000"/>
                <a:gd name="adj2" fmla="val 2153280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p:cxnSp>
          <p:nvCxnSpPr>
            <p:cNvPr id="38" name="Conector recto 37"/>
            <p:cNvCxnSpPr/>
            <p:nvPr/>
          </p:nvCxnSpPr>
          <p:spPr>
            <a:xfrm>
              <a:off x="7402284" y="5460749"/>
              <a:ext cx="0" cy="548165"/>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40" name="Conector recto 39"/>
            <p:cNvCxnSpPr/>
            <p:nvPr/>
          </p:nvCxnSpPr>
          <p:spPr>
            <a:xfrm flipH="1">
              <a:off x="6756400" y="5460749"/>
              <a:ext cx="612000"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2" name="CuadroTexto 41"/>
                <p:cNvSpPr txBox="1"/>
                <p:nvPr/>
              </p:nvSpPr>
              <p:spPr>
                <a:xfrm>
                  <a:off x="7228134" y="5965511"/>
                  <a:ext cx="34830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𝜏</m:t>
                        </m:r>
                      </m:oMath>
                    </m:oMathPara>
                  </a14:m>
                  <a:endParaRPr lang="es-UY" dirty="0"/>
                </a:p>
              </p:txBody>
            </p:sp>
          </mc:Choice>
          <mc:Fallback xmlns="">
            <p:sp>
              <p:nvSpPr>
                <p:cNvPr id="42" name="CuadroTexto 41"/>
                <p:cNvSpPr txBox="1">
                  <a:spLocks noRot="1" noChangeAspect="1" noMove="1" noResize="1" noEditPoints="1" noAdjustHandles="1" noChangeArrowheads="1" noChangeShapeType="1" noTextEdit="1"/>
                </p:cNvSpPr>
                <p:nvPr/>
              </p:nvSpPr>
              <p:spPr>
                <a:xfrm>
                  <a:off x="7228134" y="5965511"/>
                  <a:ext cx="348300" cy="369332"/>
                </a:xfrm>
                <a:prstGeom prst="rect">
                  <a:avLst/>
                </a:prstGeom>
                <a:blipFill rotWithShape="0">
                  <a:blip r:embed="rId14"/>
                  <a:stretch>
                    <a:fillRect/>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44" name="CuadroTexto 43"/>
              <p:cNvSpPr txBox="1"/>
              <p:nvPr/>
            </p:nvSpPr>
            <p:spPr>
              <a:xfrm>
                <a:off x="9100457" y="4742213"/>
                <a:ext cx="2728686" cy="1477328"/>
              </a:xfrm>
              <a:prstGeom prst="rect">
                <a:avLst/>
              </a:prstGeom>
              <a:noFill/>
            </p:spPr>
            <p:txBody>
              <a:bodyPr wrap="square" rtlCol="0">
                <a:spAutoFit/>
              </a:bodyPr>
              <a:lstStyle/>
              <a:p>
                <a14:m>
                  <m:oMath xmlns:m="http://schemas.openxmlformats.org/officeDocument/2006/math">
                    <m:r>
                      <a:rPr lang="es-UY" b="0" i="1" smtClean="0">
                        <a:latin typeface="Cambria Math" panose="02040503050406030204" pitchFamily="18" charset="0"/>
                      </a:rPr>
                      <m:t>𝜏</m:t>
                    </m:r>
                  </m:oMath>
                </a14:m>
                <a:r>
                  <a:rPr lang="es-UY" dirty="0"/>
                  <a:t> es el tiempo de relajación del sistema. Es el tiempo que tarda en responder el sistema a un estímulo</a:t>
                </a:r>
              </a:p>
            </p:txBody>
          </p:sp>
        </mc:Choice>
        <mc:Fallback xmlns="">
          <p:sp>
            <p:nvSpPr>
              <p:cNvPr id="44" name="CuadroTexto 43"/>
              <p:cNvSpPr txBox="1">
                <a:spLocks noRot="1" noChangeAspect="1" noMove="1" noResize="1" noEditPoints="1" noAdjustHandles="1" noChangeArrowheads="1" noChangeShapeType="1" noTextEdit="1"/>
              </p:cNvSpPr>
              <p:nvPr/>
            </p:nvSpPr>
            <p:spPr>
              <a:xfrm>
                <a:off x="9100457" y="4742213"/>
                <a:ext cx="2728686" cy="1477328"/>
              </a:xfrm>
              <a:prstGeom prst="rect">
                <a:avLst/>
              </a:prstGeom>
              <a:blipFill rotWithShape="0">
                <a:blip r:embed="rId15"/>
                <a:stretch>
                  <a:fillRect l="-2013" t="-2479" r="-3356" b="-5785"/>
                </a:stretch>
              </a:blipFill>
            </p:spPr>
            <p:txBody>
              <a:bodyPr/>
              <a:lstStyle/>
              <a:p>
                <a:r>
                  <a:rPr lang="es-UY">
                    <a:noFill/>
                  </a:rPr>
                  <a:t> </a:t>
                </a:r>
              </a:p>
            </p:txBody>
          </p:sp>
        </mc:Fallback>
      </mc:AlternateContent>
    </p:spTree>
    <p:extLst>
      <p:ext uri="{BB962C8B-B14F-4D97-AF65-F5344CB8AC3E}">
        <p14:creationId xmlns:p14="http://schemas.microsoft.com/office/powerpoint/2010/main" val="3133461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0" grpId="0"/>
      <p:bldP spid="11" grpId="0"/>
      <p:bldP spid="12" grpId="0"/>
      <p:bldP spid="4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p:cNvSpPr txBox="1"/>
              <p:nvPr/>
            </p:nvSpPr>
            <p:spPr>
              <a:xfrm>
                <a:off x="297541" y="441746"/>
                <a:ext cx="2827249" cy="3808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𝜌</m:t>
                      </m:r>
                      <m:r>
                        <a:rPr lang="es-UY" b="0" i="1" smtClean="0">
                          <a:latin typeface="Cambria Math" panose="02040503050406030204" pitchFamily="18" charset="0"/>
                        </a:rPr>
                        <m:t>′</m:t>
                      </m:r>
                      <m:d>
                        <m:dPr>
                          <m:ctrlPr>
                            <a:rPr lang="es-UY" b="0" i="1" smtClean="0">
                              <a:latin typeface="Cambria Math" panose="02040503050406030204" pitchFamily="18" charset="0"/>
                            </a:rPr>
                          </m:ctrlPr>
                        </m:dPr>
                        <m:e>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𝑡</m:t>
                          </m:r>
                        </m:e>
                      </m:d>
                      <m:r>
                        <a:rPr lang="es-UY" b="0" i="1" smtClean="0">
                          <a:latin typeface="Cambria Math" panose="02040503050406030204" pitchFamily="18" charset="0"/>
                        </a:rPr>
                        <m:t>=</m:t>
                      </m:r>
                      <m:r>
                        <a:rPr lang="en-US" b="0" i="1" smtClean="0">
                          <a:latin typeface="Cambria Math" panose="02040503050406030204" pitchFamily="18" charset="0"/>
                        </a:rPr>
                        <m:t>𝐴</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𝑒</m:t>
                          </m:r>
                        </m:e>
                        <m:sup>
                          <m:r>
                            <a:rPr lang="en-US" b="0" i="1" smtClean="0">
                              <a:latin typeface="Cambria Math" panose="02040503050406030204" pitchFamily="18" charset="0"/>
                            </a:rPr>
                            <m:t>−</m:t>
                          </m:r>
                          <m:r>
                            <a:rPr lang="en-US" b="0" i="1" smtClean="0">
                              <a:latin typeface="Cambria Math" panose="02040503050406030204" pitchFamily="18" charset="0"/>
                            </a:rPr>
                            <m:t>𝛼</m:t>
                          </m:r>
                          <m:r>
                            <a:rPr lang="en-US" b="0" i="1" smtClean="0">
                              <a:latin typeface="Cambria Math" panose="02040503050406030204" pitchFamily="18" charset="0"/>
                            </a:rPr>
                            <m:t>𝑥</m:t>
                          </m:r>
                        </m:sup>
                      </m:sSup>
                      <m:sSup>
                        <m:sSupPr>
                          <m:ctrlPr>
                            <a:rPr lang="en-US" b="0" i="1" smtClean="0">
                              <a:latin typeface="Cambria Math" panose="02040503050406030204" pitchFamily="18" charset="0"/>
                            </a:rPr>
                          </m:ctrlPr>
                        </m:sSupPr>
                        <m:e>
                          <m:r>
                            <a:rPr lang="en-US" b="0" i="1" smtClean="0">
                              <a:latin typeface="Cambria Math" panose="02040503050406030204" pitchFamily="18" charset="0"/>
                            </a:rPr>
                            <m:t>𝑒</m:t>
                          </m:r>
                        </m:e>
                        <m:sup>
                          <m:r>
                            <a:rPr lang="en-US" b="0" i="1" smtClean="0">
                              <a:latin typeface="Cambria Math" panose="02040503050406030204" pitchFamily="18" charset="0"/>
                            </a:rPr>
                            <m:t>𝑖</m:t>
                          </m:r>
                          <m:r>
                            <a:rPr lang="en-US" b="0" i="1" smtClean="0">
                              <a:latin typeface="Cambria Math" panose="02040503050406030204" pitchFamily="18" charset="0"/>
                            </a:rPr>
                            <m:t>(</m:t>
                          </m:r>
                          <m:r>
                            <a:rPr lang="en-US" b="0" i="1" smtClean="0">
                              <a:latin typeface="Cambria Math" panose="02040503050406030204" pitchFamily="18" charset="0"/>
                            </a:rPr>
                            <m:t>𝜔</m:t>
                          </m:r>
                          <m:r>
                            <a:rPr lang="en-US" b="0" i="1" smtClean="0">
                              <a:latin typeface="Cambria Math" panose="02040503050406030204" pitchFamily="18" charset="0"/>
                            </a:rPr>
                            <m:t>𝑡</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𝜅</m:t>
                              </m:r>
                            </m:e>
                            <m:sub>
                              <m:r>
                                <a:rPr lang="en-US" b="0" i="1" smtClean="0">
                                  <a:latin typeface="Cambria Math" panose="02040503050406030204" pitchFamily="18" charset="0"/>
                                </a:rPr>
                                <m:t>0</m:t>
                              </m:r>
                            </m:sub>
                          </m:sSub>
                          <m:r>
                            <a:rPr lang="en-US" b="0" i="1" smtClean="0">
                              <a:latin typeface="Cambria Math" panose="02040503050406030204" pitchFamily="18" charset="0"/>
                            </a:rPr>
                            <m:t>𝑥</m:t>
                          </m:r>
                          <m:r>
                            <a:rPr lang="en-US" b="0" i="1" smtClean="0">
                              <a:latin typeface="Cambria Math" panose="02040503050406030204" pitchFamily="18" charset="0"/>
                            </a:rPr>
                            <m:t>)</m:t>
                          </m:r>
                        </m:sup>
                      </m:sSup>
                    </m:oMath>
                  </m:oMathPara>
                </a14:m>
                <a:endParaRPr lang="es-UY" dirty="0"/>
              </a:p>
            </p:txBody>
          </p:sp>
        </mc:Choice>
        <mc:Fallback xmlns="">
          <p:sp>
            <p:nvSpPr>
              <p:cNvPr id="4" name="CuadroTexto 3"/>
              <p:cNvSpPr txBox="1">
                <a:spLocks noRot="1" noChangeAspect="1" noMove="1" noResize="1" noEditPoints="1" noAdjustHandles="1" noChangeArrowheads="1" noChangeShapeType="1" noTextEdit="1"/>
              </p:cNvSpPr>
              <p:nvPr/>
            </p:nvSpPr>
            <p:spPr>
              <a:xfrm>
                <a:off x="297541" y="441746"/>
                <a:ext cx="2827249" cy="380810"/>
              </a:xfrm>
              <a:prstGeom prst="rect">
                <a:avLst/>
              </a:prstGeom>
              <a:blipFill>
                <a:blip r:embed="rId2"/>
                <a:stretch>
                  <a:fillRect b="-14286"/>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CuadroTexto 4"/>
              <p:cNvSpPr txBox="1"/>
              <p:nvPr/>
            </p:nvSpPr>
            <p:spPr>
              <a:xfrm>
                <a:off x="261255" y="1035046"/>
                <a:ext cx="10780452"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𝑐</m:t>
                          </m:r>
                        </m:e>
                        <m:sup>
                          <m:r>
                            <a:rPr lang="es-UY" b="0" i="1" smtClean="0">
                              <a:latin typeface="Cambria Math" panose="02040503050406030204" pitchFamily="18" charset="0"/>
                            </a:rPr>
                            <m:t>2</m:t>
                          </m:r>
                        </m:sup>
                      </m:sSup>
                      <m:d>
                        <m:dPr>
                          <m:ctrlPr>
                            <a:rPr lang="es-UY" b="0" i="1" smtClean="0">
                              <a:latin typeface="Cambria Math" panose="02040503050406030204" pitchFamily="18" charset="0"/>
                            </a:rPr>
                          </m:ctrlPr>
                        </m:dPr>
                        <m:e>
                          <m:r>
                            <a:rPr lang="es-UY" b="0" i="1" smtClean="0">
                              <a:latin typeface="Cambria Math" panose="02040503050406030204" pitchFamily="18" charset="0"/>
                            </a:rPr>
                            <m:t>1+</m:t>
                          </m:r>
                          <m:r>
                            <a:rPr lang="es-UY" i="1">
                              <a:latin typeface="Cambria Math" panose="02040503050406030204" pitchFamily="18" charset="0"/>
                            </a:rPr>
                            <m:t>𝜏</m:t>
                          </m:r>
                          <m:f>
                            <m:fPr>
                              <m:ctrlPr>
                                <a:rPr lang="es-UY" b="0" i="1" smtClean="0">
                                  <a:latin typeface="Cambria Math" panose="02040503050406030204" pitchFamily="18" charset="0"/>
                                </a:rPr>
                              </m:ctrlPr>
                            </m:fPr>
                            <m:num>
                              <m:r>
                                <a:rPr lang="es-UY" b="0" i="1" smtClean="0">
                                  <a:latin typeface="Cambria Math" panose="02040503050406030204" pitchFamily="18" charset="0"/>
                                </a:rPr>
                                <m:t>𝜕</m:t>
                              </m:r>
                            </m:num>
                            <m:den>
                              <m:r>
                                <a:rPr lang="es-UY" b="0" i="1" smtClean="0">
                                  <a:latin typeface="Cambria Math" panose="02040503050406030204" pitchFamily="18" charset="0"/>
                                </a:rPr>
                                <m:t>𝜕</m:t>
                              </m:r>
                              <m:r>
                                <a:rPr lang="es-UY" b="0" i="1" smtClean="0">
                                  <a:latin typeface="Cambria Math" panose="02040503050406030204" pitchFamily="18" charset="0"/>
                                </a:rPr>
                                <m:t>𝑡</m:t>
                              </m:r>
                            </m:den>
                          </m:f>
                        </m:e>
                      </m:d>
                      <m:sSup>
                        <m:sSupPr>
                          <m:ctrlPr>
                            <a:rPr lang="es-UY" b="0" i="1" smtClean="0">
                              <a:latin typeface="Cambria Math" panose="02040503050406030204" pitchFamily="18" charset="0"/>
                            </a:rPr>
                          </m:ctrlPr>
                        </m:sSupPr>
                        <m:e>
                          <m:r>
                            <a:rPr lang="es-UY" b="0" i="1" smtClean="0">
                              <a:latin typeface="Cambria Math" panose="02040503050406030204" pitchFamily="18" charset="0"/>
                            </a:rPr>
                            <m:t>𝜌</m:t>
                          </m:r>
                        </m:e>
                        <m:sup>
                          <m:r>
                            <a:rPr lang="es-UY" b="0" i="1" smtClean="0">
                              <a:latin typeface="Cambria Math" panose="02040503050406030204" pitchFamily="18" charset="0"/>
                            </a:rPr>
                            <m:t>′</m:t>
                          </m:r>
                        </m:sup>
                      </m:sSup>
                      <m:r>
                        <a:rPr lang="es-UY" b="0" i="1" smtClean="0">
                          <a:latin typeface="Cambria Math" panose="02040503050406030204" pitchFamily="18" charset="0"/>
                        </a:rPr>
                        <m:t>=</m:t>
                      </m:r>
                      <m:sSup>
                        <m:sSupPr>
                          <m:ctrlPr>
                            <a:rPr lang="en-US" b="0" i="1" smtClean="0">
                              <a:latin typeface="Cambria Math" panose="02040503050406030204" pitchFamily="18" charset="0"/>
                            </a:rPr>
                          </m:ctrlPr>
                        </m:sSupPr>
                        <m:e>
                          <m:r>
                            <m:rPr>
                              <m:sty m:val="p"/>
                            </m:rPr>
                            <a:rPr lang="en-US" b="0" i="0" smtClean="0">
                              <a:latin typeface="Cambria Math" panose="02040503050406030204" pitchFamily="18" charset="0"/>
                            </a:rPr>
                            <m:t>c</m:t>
                          </m:r>
                        </m:e>
                        <m:sup>
                          <m:r>
                            <a:rPr lang="en-US" b="0" i="0" smtClean="0">
                              <a:latin typeface="Cambria Math" panose="02040503050406030204" pitchFamily="18" charset="0"/>
                            </a:rPr>
                            <m:t>2</m:t>
                          </m:r>
                        </m:sup>
                      </m:sSup>
                      <m:d>
                        <m:dPr>
                          <m:ctrlPr>
                            <a:rPr lang="en-US" b="0" i="1" smtClean="0">
                              <a:latin typeface="Cambria Math" panose="02040503050406030204" pitchFamily="18" charset="0"/>
                            </a:rPr>
                          </m:ctrlPr>
                        </m:dPr>
                        <m:e>
                          <m:r>
                            <a:rPr lang="en-US" b="0" i="0" smtClean="0">
                              <a:latin typeface="Cambria Math" panose="02040503050406030204" pitchFamily="18" charset="0"/>
                            </a:rPr>
                            <m:t>1+</m:t>
                          </m:r>
                          <m:r>
                            <m:rPr>
                              <m:sty m:val="p"/>
                            </m:rPr>
                            <a:rPr lang="en-US" b="0" i="0" smtClean="0">
                              <a:latin typeface="Cambria Math" panose="02040503050406030204" pitchFamily="18" charset="0"/>
                            </a:rPr>
                            <m:t>i</m:t>
                          </m:r>
                          <m:r>
                            <a:rPr lang="en-US" b="0" i="1" smtClean="0">
                              <a:latin typeface="Cambria Math" panose="02040503050406030204" pitchFamily="18" charset="0"/>
                            </a:rPr>
                            <m:t>𝜔𝜏</m:t>
                          </m:r>
                        </m:e>
                      </m:d>
                      <m:r>
                        <a:rPr lang="en-US" i="1">
                          <a:latin typeface="Cambria Math" panose="02040503050406030204" pitchFamily="18" charset="0"/>
                        </a:rPr>
                        <m:t>𝐴</m:t>
                      </m:r>
                      <m:sSup>
                        <m:sSupPr>
                          <m:ctrlPr>
                            <a:rPr lang="en-US" i="1">
                              <a:latin typeface="Cambria Math" panose="02040503050406030204" pitchFamily="18" charset="0"/>
                            </a:rPr>
                          </m:ctrlPr>
                        </m:sSupPr>
                        <m:e>
                          <m:r>
                            <a:rPr lang="en-US" i="1">
                              <a:latin typeface="Cambria Math" panose="02040503050406030204" pitchFamily="18" charset="0"/>
                            </a:rPr>
                            <m:t>𝑒</m:t>
                          </m:r>
                        </m:e>
                        <m:sup>
                          <m:r>
                            <a:rPr lang="en-US" i="1">
                              <a:latin typeface="Cambria Math" panose="02040503050406030204" pitchFamily="18" charset="0"/>
                            </a:rPr>
                            <m:t>−</m:t>
                          </m:r>
                          <m:r>
                            <a:rPr lang="en-US" i="1">
                              <a:latin typeface="Cambria Math" panose="02040503050406030204" pitchFamily="18" charset="0"/>
                            </a:rPr>
                            <m:t>𝛼</m:t>
                          </m:r>
                          <m:r>
                            <a:rPr lang="en-US" i="1">
                              <a:latin typeface="Cambria Math" panose="02040503050406030204" pitchFamily="18" charset="0"/>
                            </a:rPr>
                            <m:t>𝑥</m:t>
                          </m:r>
                        </m:sup>
                      </m:sSup>
                      <m:sSup>
                        <m:sSupPr>
                          <m:ctrlPr>
                            <a:rPr lang="en-US" i="1">
                              <a:latin typeface="Cambria Math" panose="02040503050406030204" pitchFamily="18" charset="0"/>
                            </a:rPr>
                          </m:ctrlPr>
                        </m:sSupPr>
                        <m:e>
                          <m:r>
                            <a:rPr lang="en-US" i="1">
                              <a:latin typeface="Cambria Math" panose="02040503050406030204" pitchFamily="18" charset="0"/>
                            </a:rPr>
                            <m:t>𝑒</m:t>
                          </m:r>
                        </m:e>
                        <m:sup>
                          <m:r>
                            <a:rPr lang="en-US" i="1">
                              <a:latin typeface="Cambria Math" panose="02040503050406030204" pitchFamily="18" charset="0"/>
                            </a:rPr>
                            <m:t>𝑖</m:t>
                          </m:r>
                          <m:r>
                            <a:rPr lang="en-US" i="1">
                              <a:latin typeface="Cambria Math" panose="02040503050406030204" pitchFamily="18" charset="0"/>
                            </a:rPr>
                            <m:t>(</m:t>
                          </m:r>
                          <m:r>
                            <a:rPr lang="en-US" i="1">
                              <a:latin typeface="Cambria Math" panose="02040503050406030204" pitchFamily="18" charset="0"/>
                            </a:rPr>
                            <m:t>𝜔</m:t>
                          </m:r>
                          <m:r>
                            <a:rPr lang="en-US" i="1">
                              <a:latin typeface="Cambria Math" panose="02040503050406030204" pitchFamily="18" charset="0"/>
                            </a:rPr>
                            <m:t>𝑡</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𝜅</m:t>
                              </m:r>
                            </m:e>
                            <m:sub>
                              <m:r>
                                <a:rPr lang="en-US" i="1">
                                  <a:latin typeface="Cambria Math" panose="02040503050406030204" pitchFamily="18" charset="0"/>
                                </a:rPr>
                                <m:t>0</m:t>
                              </m:r>
                            </m:sub>
                          </m:sSub>
                          <m:r>
                            <a:rPr lang="en-US" i="1">
                              <a:latin typeface="Cambria Math" panose="02040503050406030204" pitchFamily="18" charset="0"/>
                            </a:rPr>
                            <m:t>𝑥</m:t>
                          </m:r>
                          <m:r>
                            <a:rPr lang="en-US" i="1">
                              <a:latin typeface="Cambria Math" panose="02040503050406030204" pitchFamily="18" charset="0"/>
                            </a:rPr>
                            <m:t>)</m:t>
                          </m:r>
                        </m:sup>
                      </m:sSup>
                      <m:r>
                        <a:rPr lang="en-US" b="0" i="1" smtClean="0">
                          <a:latin typeface="Cambria Math" panose="02040503050406030204" pitchFamily="18" charset="0"/>
                        </a:rPr>
                        <m:t>=</m:t>
                      </m:r>
                      <m:r>
                        <a:rPr lang="en-US" b="0" i="1" smtClean="0">
                          <a:latin typeface="Cambria Math" panose="02040503050406030204" pitchFamily="18" charset="0"/>
                        </a:rPr>
                        <m:t>𝐵</m:t>
                      </m:r>
                      <m:d>
                        <m:dPr>
                          <m:ctrlPr>
                            <a:rPr lang="en-US" b="0" i="1" smtClean="0">
                              <a:latin typeface="Cambria Math" panose="02040503050406030204" pitchFamily="18" charset="0"/>
                            </a:rPr>
                          </m:ctrlPr>
                        </m:dPr>
                        <m:e>
                          <m:r>
                            <a:rPr lang="en-US" b="0" i="1" smtClean="0">
                              <a:latin typeface="Cambria Math" panose="02040503050406030204" pitchFamily="18" charset="0"/>
                            </a:rPr>
                            <m:t>𝜔</m:t>
                          </m:r>
                        </m:e>
                      </m:d>
                      <m:r>
                        <a:rPr lang="en-US" i="1">
                          <a:latin typeface="Cambria Math" panose="02040503050406030204" pitchFamily="18" charset="0"/>
                        </a:rPr>
                        <m:t>𝐴</m:t>
                      </m:r>
                      <m:sSup>
                        <m:sSupPr>
                          <m:ctrlPr>
                            <a:rPr lang="en-US" i="1">
                              <a:latin typeface="Cambria Math" panose="02040503050406030204" pitchFamily="18" charset="0"/>
                            </a:rPr>
                          </m:ctrlPr>
                        </m:sSupPr>
                        <m:e>
                          <m:r>
                            <a:rPr lang="en-US" i="1">
                              <a:latin typeface="Cambria Math" panose="02040503050406030204" pitchFamily="18" charset="0"/>
                            </a:rPr>
                            <m:t>𝑒</m:t>
                          </m:r>
                        </m:e>
                        <m:sup>
                          <m:r>
                            <a:rPr lang="en-US" i="1">
                              <a:latin typeface="Cambria Math" panose="02040503050406030204" pitchFamily="18" charset="0"/>
                            </a:rPr>
                            <m:t>−</m:t>
                          </m:r>
                          <m:r>
                            <a:rPr lang="en-US" i="1">
                              <a:latin typeface="Cambria Math" panose="02040503050406030204" pitchFamily="18" charset="0"/>
                            </a:rPr>
                            <m:t>𝛼</m:t>
                          </m:r>
                          <m:r>
                            <a:rPr lang="en-US" i="1">
                              <a:latin typeface="Cambria Math" panose="02040503050406030204" pitchFamily="18" charset="0"/>
                            </a:rPr>
                            <m:t>𝑥</m:t>
                          </m:r>
                        </m:sup>
                      </m:sSup>
                      <m:sSup>
                        <m:sSupPr>
                          <m:ctrlPr>
                            <a:rPr lang="en-US" i="1">
                              <a:latin typeface="Cambria Math" panose="02040503050406030204" pitchFamily="18" charset="0"/>
                            </a:rPr>
                          </m:ctrlPr>
                        </m:sSupPr>
                        <m:e>
                          <m:r>
                            <a:rPr lang="en-US" i="1">
                              <a:latin typeface="Cambria Math" panose="02040503050406030204" pitchFamily="18" charset="0"/>
                            </a:rPr>
                            <m:t>𝑒</m:t>
                          </m:r>
                        </m:e>
                        <m:sup>
                          <m:r>
                            <a:rPr lang="en-US" i="1">
                              <a:latin typeface="Cambria Math" panose="02040503050406030204" pitchFamily="18" charset="0"/>
                            </a:rPr>
                            <m:t>𝑖</m:t>
                          </m:r>
                          <m:d>
                            <m:dPr>
                              <m:ctrlPr>
                                <a:rPr lang="en-US" i="1">
                                  <a:latin typeface="Cambria Math" panose="02040503050406030204" pitchFamily="18" charset="0"/>
                                </a:rPr>
                              </m:ctrlPr>
                            </m:dPr>
                            <m:e>
                              <m:r>
                                <a:rPr lang="en-US" i="1">
                                  <a:latin typeface="Cambria Math" panose="02040503050406030204" pitchFamily="18" charset="0"/>
                                </a:rPr>
                                <m:t>𝜔</m:t>
                              </m:r>
                              <m:r>
                                <a:rPr lang="en-US" i="1">
                                  <a:latin typeface="Cambria Math" panose="02040503050406030204" pitchFamily="18" charset="0"/>
                                </a:rPr>
                                <m:t>𝑡</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𝜅</m:t>
                                  </m:r>
                                </m:e>
                                <m:sub>
                                  <m:r>
                                    <a:rPr lang="en-US" i="1">
                                      <a:latin typeface="Cambria Math" panose="02040503050406030204" pitchFamily="18" charset="0"/>
                                    </a:rPr>
                                    <m:t>0</m:t>
                                  </m:r>
                                </m:sub>
                              </m:sSub>
                              <m:r>
                                <a:rPr lang="en-US" i="1">
                                  <a:latin typeface="Cambria Math" panose="02040503050406030204" pitchFamily="18" charset="0"/>
                                </a:rPr>
                                <m:t>𝑥</m:t>
                              </m:r>
                            </m:e>
                          </m:d>
                        </m:sup>
                      </m:sSup>
                      <m:r>
                        <a:rPr lang="en-US" b="0" i="0" smtClean="0">
                          <a:latin typeface="Cambria Math" panose="02040503050406030204" pitchFamily="18" charset="0"/>
                        </a:rPr>
                        <m:t>=</m:t>
                      </m:r>
                      <m:d>
                        <m:dPr>
                          <m:begChr m:val="|"/>
                          <m:endChr m:val="|"/>
                          <m:ctrlPr>
                            <a:rPr lang="en-US" b="0" i="1" smtClean="0">
                              <a:latin typeface="Cambria Math" panose="02040503050406030204" pitchFamily="18" charset="0"/>
                            </a:rPr>
                          </m:ctrlPr>
                        </m:dPr>
                        <m:e>
                          <m:r>
                            <a:rPr lang="en-US" i="1">
                              <a:latin typeface="Cambria Math" panose="02040503050406030204" pitchFamily="18" charset="0"/>
                            </a:rPr>
                            <m:t>𝐵</m:t>
                          </m:r>
                          <m:r>
                            <a:rPr lang="en-US" i="1">
                              <a:latin typeface="Cambria Math" panose="02040503050406030204" pitchFamily="18" charset="0"/>
                            </a:rPr>
                            <m:t>(</m:t>
                          </m:r>
                          <m:r>
                            <a:rPr lang="en-US" i="1">
                              <a:latin typeface="Cambria Math" panose="02040503050406030204" pitchFamily="18" charset="0"/>
                            </a:rPr>
                            <m:t>𝜔</m:t>
                          </m:r>
                          <m:r>
                            <a:rPr lang="en-US" i="1">
                              <a:latin typeface="Cambria Math" panose="02040503050406030204" pitchFamily="18" charset="0"/>
                            </a:rPr>
                            <m:t>)</m:t>
                          </m:r>
                        </m:e>
                      </m:d>
                      <m:r>
                        <a:rPr lang="en-US" i="1">
                          <a:latin typeface="Cambria Math" panose="02040503050406030204" pitchFamily="18" charset="0"/>
                        </a:rPr>
                        <m:t>𝐴</m:t>
                      </m:r>
                      <m:sSup>
                        <m:sSupPr>
                          <m:ctrlPr>
                            <a:rPr lang="en-US" i="1">
                              <a:latin typeface="Cambria Math" panose="02040503050406030204" pitchFamily="18" charset="0"/>
                            </a:rPr>
                          </m:ctrlPr>
                        </m:sSupPr>
                        <m:e>
                          <m:r>
                            <a:rPr lang="en-US" i="1">
                              <a:latin typeface="Cambria Math" panose="02040503050406030204" pitchFamily="18" charset="0"/>
                            </a:rPr>
                            <m:t>𝑒</m:t>
                          </m:r>
                        </m:e>
                        <m:sup>
                          <m:r>
                            <a:rPr lang="en-US" i="1">
                              <a:latin typeface="Cambria Math" panose="02040503050406030204" pitchFamily="18" charset="0"/>
                            </a:rPr>
                            <m:t>−</m:t>
                          </m:r>
                          <m:r>
                            <a:rPr lang="en-US" i="1">
                              <a:latin typeface="Cambria Math" panose="02040503050406030204" pitchFamily="18" charset="0"/>
                            </a:rPr>
                            <m:t>𝛼</m:t>
                          </m:r>
                          <m:r>
                            <a:rPr lang="en-US" i="1">
                              <a:latin typeface="Cambria Math" panose="02040503050406030204" pitchFamily="18" charset="0"/>
                            </a:rPr>
                            <m:t>𝑥</m:t>
                          </m:r>
                        </m:sup>
                      </m:sSup>
                      <m:sSup>
                        <m:sSupPr>
                          <m:ctrlPr>
                            <a:rPr lang="en-US" i="1">
                              <a:latin typeface="Cambria Math" panose="02040503050406030204" pitchFamily="18" charset="0"/>
                            </a:rPr>
                          </m:ctrlPr>
                        </m:sSupPr>
                        <m:e>
                          <m:r>
                            <a:rPr lang="en-US" i="1">
                              <a:latin typeface="Cambria Math" panose="02040503050406030204" pitchFamily="18" charset="0"/>
                            </a:rPr>
                            <m:t>𝑒</m:t>
                          </m:r>
                        </m:e>
                        <m:sup>
                          <m:r>
                            <a:rPr lang="en-US" i="1">
                              <a:latin typeface="Cambria Math" panose="02040503050406030204" pitchFamily="18" charset="0"/>
                            </a:rPr>
                            <m:t>𝑖</m:t>
                          </m:r>
                          <m:r>
                            <a:rPr lang="en-US" i="1">
                              <a:latin typeface="Cambria Math" panose="02040503050406030204" pitchFamily="18" charset="0"/>
                            </a:rPr>
                            <m:t>(</m:t>
                          </m:r>
                          <m:r>
                            <a:rPr lang="en-US" i="1">
                              <a:latin typeface="Cambria Math" panose="02040503050406030204" pitchFamily="18" charset="0"/>
                            </a:rPr>
                            <m:t>𝜔</m:t>
                          </m:r>
                          <m:r>
                            <a:rPr lang="en-US" i="1">
                              <a:latin typeface="Cambria Math" panose="02040503050406030204" pitchFamily="18" charset="0"/>
                            </a:rPr>
                            <m:t>𝑡</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𝜅</m:t>
                              </m:r>
                            </m:e>
                            <m:sub>
                              <m:r>
                                <a:rPr lang="en-US" i="1">
                                  <a:latin typeface="Cambria Math" panose="02040503050406030204" pitchFamily="18" charset="0"/>
                                </a:rPr>
                                <m:t>0</m:t>
                              </m:r>
                            </m:sub>
                          </m:sSub>
                          <m:r>
                            <a:rPr lang="en-US" i="1">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𝜓</m:t>
                          </m:r>
                          <m:r>
                            <a:rPr lang="en-US" i="1">
                              <a:latin typeface="Cambria Math" panose="02040503050406030204" pitchFamily="18" charset="0"/>
                            </a:rPr>
                            <m:t>)</m:t>
                          </m:r>
                        </m:sup>
                      </m:sSup>
                    </m:oMath>
                  </m:oMathPara>
                </a14:m>
                <a:endParaRPr lang="es-UY" dirty="0"/>
              </a:p>
            </p:txBody>
          </p:sp>
        </mc:Choice>
        <mc:Fallback xmlns="">
          <p:sp>
            <p:nvSpPr>
              <p:cNvPr id="5" name="CuadroTexto 4"/>
              <p:cNvSpPr txBox="1">
                <a:spLocks noRot="1" noChangeAspect="1" noMove="1" noResize="1" noEditPoints="1" noAdjustHandles="1" noChangeArrowheads="1" noChangeShapeType="1" noTextEdit="1"/>
              </p:cNvSpPr>
              <p:nvPr/>
            </p:nvSpPr>
            <p:spPr>
              <a:xfrm>
                <a:off x="261255" y="1035046"/>
                <a:ext cx="10780452" cy="714683"/>
              </a:xfrm>
              <a:prstGeom prst="rect">
                <a:avLst/>
              </a:prstGeom>
              <a:blipFill>
                <a:blip r:embed="rId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6" name="CuadroTexto 5"/>
              <p:cNvSpPr txBox="1"/>
              <p:nvPr/>
            </p:nvSpPr>
            <p:spPr>
              <a:xfrm>
                <a:off x="253999" y="1876004"/>
                <a:ext cx="11684001" cy="879664"/>
              </a:xfrm>
              <a:prstGeom prst="rect">
                <a:avLst/>
              </a:prstGeom>
              <a:noFill/>
            </p:spPr>
            <p:txBody>
              <a:bodyPr wrap="square" rtlCol="0">
                <a:spAutoFit/>
              </a:bodyPr>
              <a:lstStyle/>
              <a:p>
                <a:pPr>
                  <a:lnSpc>
                    <a:spcPct val="150000"/>
                  </a:lnSpc>
                </a:pPr>
                <a:r>
                  <a:rPr lang="es-UY" dirty="0">
                    <a:latin typeface="Cambria Math" panose="02040503050406030204" pitchFamily="18" charset="0"/>
                    <a:ea typeface="Cambria Math" panose="02040503050406030204" pitchFamily="18" charset="0"/>
                  </a:rPr>
                  <a:t>⇒ </a:t>
                </a:r>
                <a:r>
                  <a:rPr lang="es-UY" dirty="0"/>
                  <a:t>Cada componente armónica de la onda se atenúa espacialmente con un coeficiente </a:t>
                </a:r>
                <a14:m>
                  <m:oMath xmlns:m="http://schemas.openxmlformats.org/officeDocument/2006/math">
                    <m:r>
                      <a:rPr lang="es-UY" b="0" i="1" smtClean="0">
                        <a:latin typeface="Cambria Math" panose="02040503050406030204" pitchFamily="18" charset="0"/>
                      </a:rPr>
                      <m:t>𝛼</m:t>
                    </m:r>
                    <m:r>
                      <a:rPr lang="es-UY" b="0" i="1" smtClean="0">
                        <a:latin typeface="Cambria Math" panose="02040503050406030204" pitchFamily="18" charset="0"/>
                      </a:rPr>
                      <m:t>(</m:t>
                    </m:r>
                    <m:r>
                      <a:rPr lang="es-UY" b="0" i="1" smtClean="0">
                        <a:latin typeface="Cambria Math" panose="02040503050406030204" pitchFamily="18" charset="0"/>
                      </a:rPr>
                      <m:t>𝜔</m:t>
                    </m:r>
                    <m:r>
                      <a:rPr lang="es-UY" b="0" i="1" smtClean="0">
                        <a:latin typeface="Cambria Math" panose="02040503050406030204" pitchFamily="18" charset="0"/>
                      </a:rPr>
                      <m:t>)</m:t>
                    </m:r>
                  </m:oMath>
                </a14:m>
                <a:r>
                  <a:rPr lang="es-UY" dirty="0"/>
                  <a:t> y se propaga con una velocidad de fase dada por </a:t>
                </a:r>
                <a14:m>
                  <m:oMath xmlns:m="http://schemas.openxmlformats.org/officeDocument/2006/math">
                    <m:r>
                      <a:rPr lang="es-UY" b="0" i="1" smtClean="0">
                        <a:latin typeface="Cambria Math" panose="02040503050406030204" pitchFamily="18" charset="0"/>
                      </a:rPr>
                      <m:t>𝜔</m:t>
                    </m:r>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𝜅</m:t>
                        </m:r>
                      </m:e>
                      <m:sub>
                        <m:r>
                          <a:rPr lang="es-UY" b="0" i="1" smtClean="0">
                            <a:latin typeface="Cambria Math" panose="02040503050406030204" pitchFamily="18" charset="0"/>
                          </a:rPr>
                          <m:t>0</m:t>
                        </m:r>
                      </m:sub>
                    </m:sSub>
                  </m:oMath>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253999" y="1876004"/>
                <a:ext cx="11684001" cy="879664"/>
              </a:xfrm>
              <a:prstGeom prst="rect">
                <a:avLst/>
              </a:prstGeom>
              <a:blipFill>
                <a:blip r:embed="rId4"/>
                <a:stretch>
                  <a:fillRect l="-470" b="-1041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9" name="CuadroTexto 8"/>
              <p:cNvSpPr txBox="1"/>
              <p:nvPr/>
            </p:nvSpPr>
            <p:spPr>
              <a:xfrm>
                <a:off x="261255" y="3009998"/>
                <a:ext cx="11756571" cy="1295868"/>
              </a:xfrm>
              <a:prstGeom prst="rect">
                <a:avLst/>
              </a:prstGeom>
              <a:noFill/>
            </p:spPr>
            <p:txBody>
              <a:bodyPr wrap="square" rtlCol="0">
                <a:spAutoFit/>
              </a:bodyPr>
              <a:lstStyle/>
              <a:p>
                <a:pPr algn="just">
                  <a:lnSpc>
                    <a:spcPct val="150000"/>
                  </a:lnSpc>
                </a:pPr>
                <a:r>
                  <a:rPr lang="es-UY" dirty="0"/>
                  <a:t>Como </a:t>
                </a:r>
                <a14:m>
                  <m:oMath xmlns:m="http://schemas.openxmlformats.org/officeDocument/2006/math">
                    <m:r>
                      <a:rPr lang="es-UY" b="0" i="1" smtClean="0">
                        <a:latin typeface="Cambria Math" panose="02040503050406030204" pitchFamily="18" charset="0"/>
                      </a:rPr>
                      <m:t>𝛼</m:t>
                    </m:r>
                    <m:r>
                      <a:rPr lang="es-UY" b="0" i="1" smtClean="0">
                        <a:latin typeface="Cambria Math" panose="02040503050406030204" pitchFamily="18" charset="0"/>
                      </a:rPr>
                      <m:t>(</m:t>
                    </m:r>
                    <m:r>
                      <a:rPr lang="es-UY" b="0" i="1" smtClean="0">
                        <a:latin typeface="Cambria Math" panose="02040503050406030204" pitchFamily="18" charset="0"/>
                      </a:rPr>
                      <m:t>𝜔</m:t>
                    </m:r>
                    <m:r>
                      <a:rPr lang="es-UY" b="0" i="1" smtClean="0">
                        <a:latin typeface="Cambria Math" panose="02040503050406030204" pitchFamily="18" charset="0"/>
                      </a:rPr>
                      <m:t>)</m:t>
                    </m:r>
                  </m:oMath>
                </a14:m>
                <a:r>
                  <a:rPr lang="es-UY" dirty="0"/>
                  <a:t> aumenta con la frecuencia, a medida que la onda se propaga, las componentes con frecuencia más alta se “extinguen” y sobreviven las frecuencias más bajas. Por lo tanto, el espectro de la onda se modifica hacia las bajas frecuencias a medida que se propaga. </a:t>
                </a:r>
              </a:p>
            </p:txBody>
          </p:sp>
        </mc:Choice>
        <mc:Fallback xmlns="">
          <p:sp>
            <p:nvSpPr>
              <p:cNvPr id="9" name="CuadroTexto 8"/>
              <p:cNvSpPr txBox="1">
                <a:spLocks noRot="1" noChangeAspect="1" noMove="1" noResize="1" noEditPoints="1" noAdjustHandles="1" noChangeArrowheads="1" noChangeShapeType="1" noTextEdit="1"/>
              </p:cNvSpPr>
              <p:nvPr/>
            </p:nvSpPr>
            <p:spPr>
              <a:xfrm>
                <a:off x="261255" y="3009998"/>
                <a:ext cx="11756571" cy="1295868"/>
              </a:xfrm>
              <a:prstGeom prst="rect">
                <a:avLst/>
              </a:prstGeom>
              <a:blipFill>
                <a:blip r:embed="rId5"/>
                <a:stretch>
                  <a:fillRect l="-467" r="-415" b="-7075"/>
                </a:stretch>
              </a:blipFill>
            </p:spPr>
            <p:txBody>
              <a:bodyPr/>
              <a:lstStyle/>
              <a:p>
                <a:r>
                  <a:rPr lang="es-UY">
                    <a:noFill/>
                  </a:rPr>
                  <a:t> </a:t>
                </a:r>
              </a:p>
            </p:txBody>
          </p:sp>
        </mc:Fallback>
      </mc:AlternateContent>
    </p:spTree>
    <p:extLst>
      <p:ext uri="{BB962C8B-B14F-4D97-AF65-F5344CB8AC3E}">
        <p14:creationId xmlns:p14="http://schemas.microsoft.com/office/powerpoint/2010/main" val="1522735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70042" y="522514"/>
            <a:ext cx="2577565" cy="369332"/>
          </a:xfrm>
          <a:prstGeom prst="rect">
            <a:avLst/>
          </a:prstGeom>
          <a:noFill/>
        </p:spPr>
        <p:txBody>
          <a:bodyPr wrap="none" rtlCol="0">
            <a:spAutoFit/>
          </a:bodyPr>
          <a:lstStyle/>
          <a:p>
            <a:r>
              <a:rPr lang="es-UY" dirty="0"/>
              <a:t>Para una onda armónica: </a:t>
            </a:r>
          </a:p>
        </p:txBody>
      </p:sp>
      <mc:AlternateContent xmlns:mc="http://schemas.openxmlformats.org/markup-compatibility/2006" xmlns:a14="http://schemas.microsoft.com/office/drawing/2010/main">
        <mc:Choice Requires="a14">
          <p:sp>
            <p:nvSpPr>
              <p:cNvPr id="5" name="CuadroTexto 4"/>
              <p:cNvSpPr txBox="1"/>
              <p:nvPr/>
            </p:nvSpPr>
            <p:spPr>
              <a:xfrm>
                <a:off x="3084286" y="545312"/>
                <a:ext cx="5400389" cy="29559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r>
                        <a:rPr lang="es-UY" b="0" i="1" smtClean="0">
                          <a:latin typeface="Cambria Math" panose="02040503050406030204" pitchFamily="18" charset="0"/>
                        </a:rPr>
                        <m:t>=</m:t>
                      </m:r>
                      <m:r>
                        <a:rPr lang="es-UY" b="0" i="1" smtClean="0">
                          <a:latin typeface="Cambria Math" panose="02040503050406030204" pitchFamily="18" charset="0"/>
                        </a:rPr>
                        <m:t>𝐵</m:t>
                      </m:r>
                      <m:d>
                        <m:dPr>
                          <m:ctrlPr>
                            <a:rPr lang="es-UY" b="0" i="1" smtClean="0">
                              <a:latin typeface="Cambria Math" panose="02040503050406030204" pitchFamily="18" charset="0"/>
                            </a:rPr>
                          </m:ctrlPr>
                        </m:dPr>
                        <m:e>
                          <m:r>
                            <a:rPr lang="es-UY" b="0" i="1" smtClean="0">
                              <a:latin typeface="Cambria Math" panose="02040503050406030204" pitchFamily="18" charset="0"/>
                            </a:rPr>
                            <m:t>𝜔</m:t>
                          </m:r>
                        </m:e>
                      </m:d>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m:t>
                          </m:r>
                          <m:r>
                            <a:rPr lang="es-UY" b="0" i="1" smtClean="0">
                              <a:latin typeface="Cambria Math" panose="02040503050406030204" pitchFamily="18" charset="0"/>
                            </a:rPr>
                            <m:t>𝛼</m:t>
                          </m:r>
                          <m:r>
                            <a:rPr lang="es-UY" b="0" i="1" smtClean="0">
                              <a:latin typeface="Cambria Math" panose="02040503050406030204" pitchFamily="18" charset="0"/>
                            </a:rPr>
                            <m:t>𝑥</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d>
                            <m:dPr>
                              <m:ctrlPr>
                                <a:rPr lang="es-UY" b="0" i="1" smtClean="0">
                                  <a:latin typeface="Cambria Math" panose="02040503050406030204" pitchFamily="18" charset="0"/>
                                </a:rPr>
                              </m:ctrlPr>
                            </m:dPr>
                            <m:e>
                              <m:r>
                                <a:rPr lang="es-UY" b="0" i="1" smtClean="0">
                                  <a:latin typeface="Cambria Math" panose="02040503050406030204" pitchFamily="18" charset="0"/>
                                </a:rPr>
                                <m:t>𝜔</m:t>
                              </m:r>
                              <m:r>
                                <a:rPr lang="es-UY" b="0" i="1" smtClean="0">
                                  <a:latin typeface="Cambria Math" panose="02040503050406030204" pitchFamily="18" charset="0"/>
                                </a:rPr>
                                <m:t>𝑡</m:t>
                              </m:r>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𝜅</m:t>
                                  </m:r>
                                </m:e>
                                <m:sub>
                                  <m:r>
                                    <a:rPr lang="es-UY" b="0" i="1" smtClean="0">
                                      <a:latin typeface="Cambria Math" panose="02040503050406030204" pitchFamily="18" charset="0"/>
                                    </a:rPr>
                                    <m:t>0</m:t>
                                  </m:r>
                                </m:sub>
                              </m:sSub>
                              <m:r>
                                <a:rPr lang="es-UY" b="0" i="1" smtClean="0">
                                  <a:latin typeface="Cambria Math" panose="02040503050406030204" pitchFamily="18" charset="0"/>
                                </a:rPr>
                                <m:t>𝑥</m:t>
                              </m:r>
                            </m:e>
                          </m:d>
                        </m:sup>
                      </m:sSup>
                      <m:r>
                        <a:rPr lang="es-UY" b="0" i="0" smtClean="0">
                          <a:latin typeface="Cambria Math" panose="02040503050406030204" pitchFamily="18" charset="0"/>
                        </a:rPr>
                        <m:t>=</m:t>
                      </m:r>
                      <m:d>
                        <m:dPr>
                          <m:begChr m:val="|"/>
                          <m:endChr m:val="|"/>
                          <m:ctrlPr>
                            <a:rPr lang="es-UY" b="0" i="1" smtClean="0">
                              <a:latin typeface="Cambria Math" panose="02040503050406030204" pitchFamily="18" charset="0"/>
                            </a:rPr>
                          </m:ctrlPr>
                        </m:dPr>
                        <m:e>
                          <m:r>
                            <a:rPr lang="es-UY" b="0" i="1" smtClean="0">
                              <a:latin typeface="Cambria Math" panose="02040503050406030204" pitchFamily="18" charset="0"/>
                            </a:rPr>
                            <m:t>𝐵</m:t>
                          </m:r>
                          <m:r>
                            <a:rPr lang="es-UY" b="0" i="1" smtClean="0">
                              <a:latin typeface="Cambria Math" panose="02040503050406030204" pitchFamily="18" charset="0"/>
                            </a:rPr>
                            <m:t>(</m:t>
                          </m:r>
                          <m:r>
                            <a:rPr lang="es-UY" b="0" i="1" smtClean="0">
                              <a:latin typeface="Cambria Math" panose="02040503050406030204" pitchFamily="18" charset="0"/>
                            </a:rPr>
                            <m:t>𝜔</m:t>
                          </m:r>
                          <m:r>
                            <a:rPr lang="es-UY" b="0" i="1" smtClean="0">
                              <a:latin typeface="Cambria Math" panose="02040503050406030204" pitchFamily="18" charset="0"/>
                            </a:rPr>
                            <m:t>)</m:t>
                          </m:r>
                        </m:e>
                      </m:d>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m:t>
                          </m:r>
                          <m:r>
                            <a:rPr lang="es-UY" b="0" i="1" smtClean="0">
                              <a:latin typeface="Cambria Math" panose="02040503050406030204" pitchFamily="18" charset="0"/>
                            </a:rPr>
                            <m:t>𝛼</m:t>
                          </m:r>
                          <m:r>
                            <a:rPr lang="es-UY" b="0" i="1" smtClean="0">
                              <a:latin typeface="Cambria Math" panose="02040503050406030204" pitchFamily="18" charset="0"/>
                            </a:rPr>
                            <m:t>𝑥</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m:t>
                          </m:r>
                          <m:r>
                            <a:rPr lang="es-UY" b="0" i="1" smtClean="0">
                              <a:latin typeface="Cambria Math" panose="02040503050406030204" pitchFamily="18" charset="0"/>
                            </a:rPr>
                            <m:t>𝜔</m:t>
                          </m:r>
                          <m:r>
                            <a:rPr lang="es-UY" b="0" i="1" smtClean="0">
                              <a:latin typeface="Cambria Math" panose="02040503050406030204" pitchFamily="18" charset="0"/>
                            </a:rPr>
                            <m:t>𝑡</m:t>
                          </m:r>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𝜅</m:t>
                              </m:r>
                            </m:e>
                            <m:sub>
                              <m:r>
                                <a:rPr lang="es-UY" b="0" i="1" smtClean="0">
                                  <a:latin typeface="Cambria Math" panose="02040503050406030204" pitchFamily="18" charset="0"/>
                                </a:rPr>
                                <m:t>0</m:t>
                              </m:r>
                            </m:sub>
                          </m:sSub>
                          <m:r>
                            <a:rPr lang="es-UY" b="0" i="1" smtClean="0">
                              <a:latin typeface="Cambria Math" panose="02040503050406030204" pitchFamily="18" charset="0"/>
                            </a:rPr>
                            <m:t>𝑥</m:t>
                          </m:r>
                          <m:r>
                            <a:rPr lang="es-UY" b="0" i="1" smtClean="0">
                              <a:latin typeface="Cambria Math" panose="02040503050406030204" pitchFamily="18" charset="0"/>
                            </a:rPr>
                            <m:t>+</m:t>
                          </m:r>
                          <m:r>
                            <a:rPr lang="en-US" b="0" i="1" smtClean="0">
                              <a:latin typeface="Cambria Math" panose="02040503050406030204" pitchFamily="18" charset="0"/>
                            </a:rPr>
                            <m:t>𝜓</m:t>
                          </m:r>
                          <m:r>
                            <a:rPr lang="es-UY" b="0" i="1" smtClean="0">
                              <a:latin typeface="Cambria Math" panose="02040503050406030204" pitchFamily="18" charset="0"/>
                            </a:rPr>
                            <m:t>)</m:t>
                          </m:r>
                        </m:sup>
                      </m:sSup>
                    </m:oMath>
                  </m:oMathPara>
                </a14:m>
                <a:endParaRPr lang="es-UY" dirty="0"/>
              </a:p>
            </p:txBody>
          </p:sp>
        </mc:Choice>
        <mc:Fallback xmlns="">
          <p:sp>
            <p:nvSpPr>
              <p:cNvPr id="5" name="CuadroTexto 4"/>
              <p:cNvSpPr txBox="1">
                <a:spLocks noRot="1" noChangeAspect="1" noMove="1" noResize="1" noEditPoints="1" noAdjustHandles="1" noChangeArrowheads="1" noChangeShapeType="1" noTextEdit="1"/>
              </p:cNvSpPr>
              <p:nvPr/>
            </p:nvSpPr>
            <p:spPr>
              <a:xfrm>
                <a:off x="3084286" y="545312"/>
                <a:ext cx="5400389" cy="295594"/>
              </a:xfrm>
              <a:prstGeom prst="rect">
                <a:avLst/>
              </a:prstGeom>
              <a:blipFill>
                <a:blip r:embed="rId2"/>
                <a:stretch>
                  <a:fillRect t="-6122" b="-30612"/>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6" name="CuadroTexto 5"/>
              <p:cNvSpPr txBox="1"/>
              <p:nvPr/>
            </p:nvSpPr>
            <p:spPr>
              <a:xfrm>
                <a:off x="464457" y="1640114"/>
                <a:ext cx="1593193" cy="6387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𝜌</m:t>
                          </m:r>
                        </m:e>
                        <m:sub>
                          <m:r>
                            <a:rPr lang="es-UY" b="0" i="1" smtClean="0">
                              <a:latin typeface="Cambria Math" panose="02040503050406030204" pitchFamily="18" charset="0"/>
                            </a:rPr>
                            <m:t>0</m:t>
                          </m:r>
                        </m:sub>
                      </m:sSub>
                      <m:f>
                        <m:fPr>
                          <m:ctrlPr>
                            <a:rPr lang="es-UY" b="0" i="1" smtClean="0">
                              <a:latin typeface="Cambria Math" panose="02040503050406030204" pitchFamily="18" charset="0"/>
                            </a:rPr>
                          </m:ctrlPr>
                        </m:fPr>
                        <m:num>
                          <m:r>
                            <a:rPr lang="es-UY" b="0" i="1" smtClean="0">
                              <a:latin typeface="Cambria Math" panose="02040503050406030204" pitchFamily="18" charset="0"/>
                            </a:rPr>
                            <m:t>𝜕</m:t>
                          </m:r>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𝑢</m:t>
                              </m:r>
                            </m:e>
                          </m:acc>
                        </m:num>
                        <m:den>
                          <m:r>
                            <a:rPr lang="es-UY" b="0" i="1" smtClean="0">
                              <a:latin typeface="Cambria Math" panose="02040503050406030204" pitchFamily="18" charset="0"/>
                            </a:rPr>
                            <m:t>𝜕</m:t>
                          </m:r>
                          <m:r>
                            <a:rPr lang="es-UY" b="0" i="1" smtClean="0">
                              <a:latin typeface="Cambria Math" panose="02040503050406030204" pitchFamily="18" charset="0"/>
                            </a:rPr>
                            <m:t>𝑡</m:t>
                          </m:r>
                        </m:den>
                      </m:f>
                      <m:r>
                        <a:rPr lang="es-UY" b="0" i="1" smtClean="0">
                          <a:latin typeface="Cambria Math" panose="02040503050406030204" pitchFamily="18" charset="0"/>
                        </a:rPr>
                        <m:t>=−</m:t>
                      </m:r>
                      <m:r>
                        <a:rPr lang="es-UY" b="0" i="0" smtClean="0">
                          <a:latin typeface="Cambria Math" panose="02040503050406030204" pitchFamily="18" charset="0"/>
                        </a:rPr>
                        <m:t>𝛻</m:t>
                      </m:r>
                      <m:r>
                        <a:rPr lang="es-UY" b="0" i="1" smtClean="0">
                          <a:latin typeface="Cambria Math" panose="02040503050406030204" pitchFamily="18" charset="0"/>
                        </a:rPr>
                        <m:t>𝑃</m:t>
                      </m:r>
                      <m:r>
                        <a:rPr lang="es-UY" b="0" i="1" smtClean="0">
                          <a:latin typeface="Cambria Math" panose="02040503050406030204" pitchFamily="18" charset="0"/>
                        </a:rPr>
                        <m:t>′</m:t>
                      </m:r>
                    </m:oMath>
                  </m:oMathPara>
                </a14:m>
                <a:endParaRPr lang="es-UY" dirty="0"/>
              </a:p>
            </p:txBody>
          </p:sp>
        </mc:Choice>
        <mc:Fallback xmlns="">
          <p:sp>
            <p:nvSpPr>
              <p:cNvPr id="6" name="CuadroTexto 5"/>
              <p:cNvSpPr txBox="1">
                <a:spLocks noRot="1" noChangeAspect="1" noMove="1" noResize="1" noEditPoints="1" noAdjustHandles="1" noChangeArrowheads="1" noChangeShapeType="1" noTextEdit="1"/>
              </p:cNvSpPr>
              <p:nvPr/>
            </p:nvSpPr>
            <p:spPr>
              <a:xfrm>
                <a:off x="464457" y="1640114"/>
                <a:ext cx="1593193" cy="638765"/>
              </a:xfrm>
              <a:prstGeom prst="rect">
                <a:avLst/>
              </a:prstGeom>
              <a:blipFill rotWithShape="0">
                <a:blip r:embed="rId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CuadroTexto 6"/>
              <p:cNvSpPr txBox="1"/>
              <p:nvPr/>
            </p:nvSpPr>
            <p:spPr>
              <a:xfrm>
                <a:off x="2481944" y="1757934"/>
                <a:ext cx="4754955" cy="38792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𝑢</m:t>
                          </m:r>
                        </m:e>
                      </m:acc>
                      <m:r>
                        <a:rPr lang="es-UY" b="0" i="1" smtClean="0">
                          <a:latin typeface="Cambria Math" panose="02040503050406030204" pitchFamily="18" charset="0"/>
                          <a:ea typeface="Cambria Math" panose="02040503050406030204" pitchFamily="18" charset="0"/>
                        </a:rPr>
                        <m:t>=</m:t>
                      </m:r>
                      <m:d>
                        <m:dPr>
                          <m:begChr m:val="["/>
                          <m:endChr m:val="]"/>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𝛼</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𝜅</m:t>
                              </m:r>
                            </m:e>
                            <m:sub>
                              <m:r>
                                <a:rPr lang="es-UY" b="0" i="1" smtClean="0">
                                  <a:latin typeface="Cambria Math" panose="02040503050406030204" pitchFamily="18" charset="0"/>
                                  <a:ea typeface="Cambria Math" panose="02040503050406030204" pitchFamily="18" charset="0"/>
                                </a:rPr>
                                <m:t>0</m:t>
                              </m:r>
                            </m:sub>
                          </m:sSub>
                        </m:e>
                      </m:d>
                      <m:d>
                        <m:dPr>
                          <m:begChr m:val="|"/>
                          <m:endChr m:val="|"/>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𝐵</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𝜔</m:t>
                              </m:r>
                            </m:e>
                          </m:d>
                        </m:e>
                      </m:d>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𝛼</m:t>
                          </m:r>
                          <m:r>
                            <a:rPr lang="es-UY" b="0" i="1" smtClean="0">
                              <a:latin typeface="Cambria Math" panose="02040503050406030204" pitchFamily="18" charset="0"/>
                              <a:ea typeface="Cambria Math" panose="02040503050406030204" pitchFamily="18" charset="0"/>
                            </a:rPr>
                            <m:t>𝑥</m:t>
                          </m:r>
                        </m:sup>
                      </m:sSup>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𝜅</m:t>
                                  </m:r>
                                </m:e>
                                <m:sub>
                                  <m:r>
                                    <a:rPr lang="es-UY" b="0" i="1" smtClean="0">
                                      <a:latin typeface="Cambria Math" panose="02040503050406030204" pitchFamily="18" charset="0"/>
                                      <a:ea typeface="Cambria Math" panose="02040503050406030204" pitchFamily="18" charset="0"/>
                                    </a:rPr>
                                    <m:t>0</m:t>
                                  </m:r>
                                </m:sub>
                              </m:sSub>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𝜓</m:t>
                              </m:r>
                            </m:e>
                          </m:d>
                        </m:sup>
                      </m:sSup>
                      <m:acc>
                        <m:accPr>
                          <m:chr m:val="̂"/>
                          <m:ctrlPr>
                            <a:rPr lang="es-UY" b="1" i="1" smtClean="0">
                              <a:latin typeface="Cambria Math" panose="02040503050406030204" pitchFamily="18" charset="0"/>
                              <a:ea typeface="Cambria Math" panose="02040503050406030204" pitchFamily="18" charset="0"/>
                            </a:rPr>
                          </m:ctrlPr>
                        </m:accPr>
                        <m:e>
                          <m:r>
                            <a:rPr lang="es-UY" b="1" i="0" smtClean="0">
                              <a:latin typeface="Cambria Math" panose="02040503050406030204" pitchFamily="18" charset="0"/>
                              <a:ea typeface="Cambria Math" panose="02040503050406030204" pitchFamily="18" charset="0"/>
                            </a:rPr>
                            <m:t>𝐢</m:t>
                          </m:r>
                        </m:e>
                      </m:acc>
                    </m:oMath>
                  </m:oMathPara>
                </a14:m>
                <a:endParaRPr lang="es-UY" b="1" dirty="0"/>
              </a:p>
            </p:txBody>
          </p:sp>
        </mc:Choice>
        <mc:Fallback xmlns="">
          <p:sp>
            <p:nvSpPr>
              <p:cNvPr id="7" name="CuadroTexto 6"/>
              <p:cNvSpPr txBox="1">
                <a:spLocks noRot="1" noChangeAspect="1" noMove="1" noResize="1" noEditPoints="1" noAdjustHandles="1" noChangeArrowheads="1" noChangeShapeType="1" noTextEdit="1"/>
              </p:cNvSpPr>
              <p:nvPr/>
            </p:nvSpPr>
            <p:spPr>
              <a:xfrm>
                <a:off x="2481944" y="1757934"/>
                <a:ext cx="4754955" cy="387927"/>
              </a:xfrm>
              <a:prstGeom prst="rect">
                <a:avLst/>
              </a:prstGeom>
              <a:blipFill>
                <a:blip r:embed="rId4"/>
                <a:stretch>
                  <a:fillRect t="-1563" r="-4615" b="-625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p:cNvSpPr txBox="1"/>
              <p:nvPr/>
            </p:nvSpPr>
            <p:spPr>
              <a:xfrm>
                <a:off x="566057" y="2888343"/>
                <a:ext cx="4312784" cy="67691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𝑢</m:t>
                          </m:r>
                        </m:e>
                      </m:acc>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d>
                            <m:dPr>
                              <m:ctrlPr>
                                <a:rPr lang="es-UY" b="0" i="1" smtClean="0">
                                  <a:latin typeface="Cambria Math" panose="02040503050406030204" pitchFamily="18" charset="0"/>
                                  <a:ea typeface="Cambria Math" panose="02040503050406030204" pitchFamily="18" charset="0"/>
                                </a:rPr>
                              </m:ctrlPr>
                            </m:dPr>
                            <m:e>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𝜅</m:t>
                                  </m:r>
                                </m:e>
                                <m:sub>
                                  <m:r>
                                    <a:rPr lang="es-UY" b="0" i="1" smtClean="0">
                                      <a:latin typeface="Cambria Math" panose="02040503050406030204" pitchFamily="18" charset="0"/>
                                      <a:ea typeface="Cambria Math" panose="02040503050406030204" pitchFamily="18" charset="0"/>
                                    </a:rPr>
                                    <m:t>0</m:t>
                                  </m:r>
                                </m:sub>
                              </m:sSub>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𝛼</m:t>
                              </m:r>
                            </m:e>
                          </m:d>
                        </m:num>
                        <m:den>
                          <m:r>
                            <a:rPr lang="es-UY" b="0" i="1" smtClean="0">
                              <a:latin typeface="Cambria Math" panose="02040503050406030204" pitchFamily="18" charset="0"/>
                              <a:ea typeface="Cambria Math" panose="02040503050406030204" pitchFamily="18" charset="0"/>
                            </a:rPr>
                            <m:t>𝜔</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den>
                      </m:f>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𝐵</m:t>
                          </m:r>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𝜔</m:t>
                              </m:r>
                            </m:e>
                          </m:d>
                        </m:e>
                      </m:d>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𝑒</m:t>
                          </m:r>
                        </m:e>
                        <m:sup>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𝛼</m:t>
                          </m:r>
                          <m:r>
                            <a:rPr lang="es-UY" i="1">
                              <a:latin typeface="Cambria Math" panose="02040503050406030204" pitchFamily="18" charset="0"/>
                              <a:ea typeface="Cambria Math" panose="02040503050406030204" pitchFamily="18" charset="0"/>
                            </a:rPr>
                            <m:t>𝑥</m:t>
                          </m:r>
                        </m:sup>
                      </m:sSup>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𝑒</m:t>
                          </m:r>
                        </m:e>
                        <m:sup>
                          <m:r>
                            <a:rPr lang="es-UY" i="1">
                              <a:latin typeface="Cambria Math" panose="02040503050406030204" pitchFamily="18" charset="0"/>
                              <a:ea typeface="Cambria Math" panose="02040503050406030204" pitchFamily="18" charset="0"/>
                            </a:rPr>
                            <m:t>𝑖</m:t>
                          </m:r>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𝜔</m:t>
                              </m:r>
                              <m:r>
                                <a:rPr lang="es-UY" i="1">
                                  <a:latin typeface="Cambria Math" panose="02040503050406030204" pitchFamily="18" charset="0"/>
                                  <a:ea typeface="Cambria Math" panose="02040503050406030204" pitchFamily="18" charset="0"/>
                                </a:rPr>
                                <m:t>𝑡</m:t>
                              </m:r>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𝜅</m:t>
                                  </m:r>
                                </m:e>
                                <m:sub>
                                  <m:r>
                                    <a:rPr lang="es-UY" i="1">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𝑥</m:t>
                              </m:r>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𝛿</m:t>
                              </m:r>
                            </m:e>
                          </m:d>
                        </m:sup>
                      </m:sSup>
                      <m:acc>
                        <m:accPr>
                          <m:chr m:val="̂"/>
                          <m:ctrlPr>
                            <a:rPr lang="es-UY" b="1" i="1">
                              <a:latin typeface="Cambria Math" panose="02040503050406030204" pitchFamily="18" charset="0"/>
                              <a:ea typeface="Cambria Math" panose="02040503050406030204" pitchFamily="18" charset="0"/>
                            </a:rPr>
                          </m:ctrlPr>
                        </m:accPr>
                        <m:e>
                          <m:r>
                            <a:rPr lang="es-UY" b="1">
                              <a:latin typeface="Cambria Math" panose="02040503050406030204" pitchFamily="18" charset="0"/>
                              <a:ea typeface="Cambria Math" panose="02040503050406030204" pitchFamily="18" charset="0"/>
                            </a:rPr>
                            <m:t>𝐢</m:t>
                          </m:r>
                        </m:e>
                      </m:acc>
                    </m:oMath>
                  </m:oMathPara>
                </a14:m>
                <a:endParaRPr lang="es-UY" dirty="0"/>
              </a:p>
            </p:txBody>
          </p:sp>
        </mc:Choice>
        <mc:Fallback xmlns="">
          <p:sp>
            <p:nvSpPr>
              <p:cNvPr id="8" name="CuadroTexto 7"/>
              <p:cNvSpPr txBox="1">
                <a:spLocks noRot="1" noChangeAspect="1" noMove="1" noResize="1" noEditPoints="1" noAdjustHandles="1" noChangeArrowheads="1" noChangeShapeType="1" noTextEdit="1"/>
              </p:cNvSpPr>
              <p:nvPr/>
            </p:nvSpPr>
            <p:spPr>
              <a:xfrm>
                <a:off x="566057" y="2888343"/>
                <a:ext cx="4312784" cy="676917"/>
              </a:xfrm>
              <a:prstGeom prst="rect">
                <a:avLst/>
              </a:prstGeom>
              <a:blipFill rotWithShape="0">
                <a:blip r:embed="rId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9" name="CuadroTexto 8"/>
              <p:cNvSpPr txBox="1"/>
              <p:nvPr/>
            </p:nvSpPr>
            <p:spPr>
              <a:xfrm>
                <a:off x="5138512" y="2888343"/>
                <a:ext cx="4140172" cy="69711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𝑧</m:t>
                          </m:r>
                        </m:e>
                        <m:sub>
                          <m:r>
                            <a:rPr lang="es-UY" b="0" i="1" smtClean="0">
                              <a:latin typeface="Cambria Math" panose="02040503050406030204" pitchFamily="18" charset="0"/>
                              <a:ea typeface="Cambria Math" panose="02040503050406030204" pitchFamily="18" charset="0"/>
                            </a:rPr>
                            <m:t>𝑒</m:t>
                          </m:r>
                        </m:sub>
                      </m:sSub>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num>
                        <m:den>
                          <m:r>
                            <a:rPr lang="es-UY" b="0" i="1" smtClean="0">
                              <a:latin typeface="Cambria Math" panose="02040503050406030204" pitchFamily="18" charset="0"/>
                              <a:ea typeface="Cambria Math" panose="02040503050406030204" pitchFamily="18" charset="0"/>
                            </a:rPr>
                            <m:t>𝑢</m:t>
                          </m:r>
                        </m:den>
                      </m:f>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𝜔</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num>
                        <m:den>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𝜅</m:t>
                              </m:r>
                            </m:e>
                            <m:sub>
                              <m:r>
                                <a:rPr lang="es-UY" b="0" i="1" smtClean="0">
                                  <a:latin typeface="Cambria Math" panose="02040503050406030204" pitchFamily="18" charset="0"/>
                                  <a:ea typeface="Cambria Math" panose="02040503050406030204" pitchFamily="18" charset="0"/>
                                </a:rPr>
                                <m:t>0</m:t>
                              </m:r>
                            </m:sub>
                          </m:sSub>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𝛼</m:t>
                          </m:r>
                        </m:den>
                      </m:f>
                      <m:r>
                        <a:rPr lang="es-UY" b="0" i="1" smtClean="0">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𝜔</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𝜌</m:t>
                              </m:r>
                            </m:e>
                            <m:sub>
                              <m:r>
                                <a:rPr lang="es-UY" i="1">
                                  <a:latin typeface="Cambria Math" panose="02040503050406030204" pitchFamily="18" charset="0"/>
                                  <a:ea typeface="Cambria Math" panose="02040503050406030204" pitchFamily="18" charset="0"/>
                                </a:rPr>
                                <m:t>0</m:t>
                              </m:r>
                            </m:sub>
                          </m:sSub>
                        </m:num>
                        <m:den>
                          <m:sSup>
                            <m:sSupPr>
                              <m:ctrlPr>
                                <a:rPr lang="es-UY" b="0" i="1" smtClean="0">
                                  <a:latin typeface="Cambria Math" panose="02040503050406030204" pitchFamily="18" charset="0"/>
                                  <a:ea typeface="Cambria Math" panose="02040503050406030204" pitchFamily="18" charset="0"/>
                                </a:rPr>
                              </m:ctrlPr>
                            </m:sSupPr>
                            <m:e>
                              <m:d>
                                <m:dPr>
                                  <m:ctrlPr>
                                    <a:rPr lang="es-UY" b="0" i="1" smtClean="0">
                                      <a:latin typeface="Cambria Math" panose="02040503050406030204" pitchFamily="18" charset="0"/>
                                      <a:ea typeface="Cambria Math" panose="02040503050406030204" pitchFamily="18" charset="0"/>
                                    </a:rPr>
                                  </m:ctrlPr>
                                </m:dPr>
                                <m:e>
                                  <m:sSubSup>
                                    <m:sSubSupPr>
                                      <m:ctrlPr>
                                        <a:rPr lang="es-UY" b="0" i="1" smtClean="0">
                                          <a:latin typeface="Cambria Math" panose="02040503050406030204" pitchFamily="18" charset="0"/>
                                          <a:ea typeface="Cambria Math" panose="02040503050406030204" pitchFamily="18" charset="0"/>
                                        </a:rPr>
                                      </m:ctrlPr>
                                    </m:sSubSupPr>
                                    <m:e>
                                      <m:r>
                                        <a:rPr lang="es-UY" i="1">
                                          <a:latin typeface="Cambria Math" panose="02040503050406030204" pitchFamily="18" charset="0"/>
                                          <a:ea typeface="Cambria Math" panose="02040503050406030204" pitchFamily="18" charset="0"/>
                                        </a:rPr>
                                        <m:t>𝜅</m:t>
                                      </m:r>
                                    </m:e>
                                    <m:sub>
                                      <m:r>
                                        <a:rPr lang="es-UY" i="1">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2</m:t>
                                      </m:r>
                                    </m:sup>
                                  </m:sSubSup>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𝛼</m:t>
                                      </m:r>
                                    </m:e>
                                    <m:sup>
                                      <m:r>
                                        <a:rPr lang="es-UY" b="0" i="1" smtClean="0">
                                          <a:latin typeface="Cambria Math" panose="02040503050406030204" pitchFamily="18" charset="0"/>
                                          <a:ea typeface="Cambria Math" panose="02040503050406030204" pitchFamily="18" charset="0"/>
                                        </a:rPr>
                                        <m:t>2</m:t>
                                      </m:r>
                                    </m:sup>
                                  </m:sSup>
                                </m:e>
                              </m:d>
                            </m:e>
                            <m:sup>
                              <m:r>
                                <a:rPr lang="es-UY" b="0" i="1" smtClean="0">
                                  <a:latin typeface="Cambria Math" panose="02040503050406030204" pitchFamily="18" charset="0"/>
                                  <a:ea typeface="Cambria Math" panose="02040503050406030204" pitchFamily="18" charset="0"/>
                                </a:rPr>
                                <m:t>1/2</m:t>
                              </m:r>
                            </m:sup>
                          </m:sSup>
                        </m:den>
                      </m:f>
                      <m:sSup>
                        <m:sSupPr>
                          <m:ctrlPr>
                            <a:rPr lang="es-UY"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r>
                            <a:rPr lang="en-US" b="0" i="1" smtClean="0">
                              <a:latin typeface="Cambria Math" panose="02040503050406030204" pitchFamily="18" charset="0"/>
                              <a:ea typeface="Cambria Math" panose="02040503050406030204" pitchFamily="18" charset="0"/>
                            </a:rPr>
                            <m:t>𝜖</m:t>
                          </m:r>
                        </m:sup>
                      </m:sSup>
                    </m:oMath>
                  </m:oMathPara>
                </a14:m>
                <a:endParaRPr lang="es-UY" dirty="0"/>
              </a:p>
            </p:txBody>
          </p:sp>
        </mc:Choice>
        <mc:Fallback xmlns="">
          <p:sp>
            <p:nvSpPr>
              <p:cNvPr id="9" name="CuadroTexto 8"/>
              <p:cNvSpPr txBox="1">
                <a:spLocks noRot="1" noChangeAspect="1" noMove="1" noResize="1" noEditPoints="1" noAdjustHandles="1" noChangeArrowheads="1" noChangeShapeType="1" noTextEdit="1"/>
              </p:cNvSpPr>
              <p:nvPr/>
            </p:nvSpPr>
            <p:spPr>
              <a:xfrm>
                <a:off x="5138512" y="2888343"/>
                <a:ext cx="4140172" cy="697114"/>
              </a:xfrm>
              <a:prstGeom prst="rect">
                <a:avLst/>
              </a:prstGeom>
              <a:blipFill>
                <a:blip r:embed="rId6"/>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0" name="CuadroTexto 9"/>
              <p:cNvSpPr txBox="1"/>
              <p:nvPr/>
            </p:nvSpPr>
            <p:spPr>
              <a:xfrm>
                <a:off x="464457" y="5279720"/>
                <a:ext cx="9942209" cy="70634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𝐼</m:t>
                      </m:r>
                      <m:r>
                        <a:rPr lang="es-UY" b="0" i="1" smtClean="0">
                          <a:latin typeface="Cambria Math" panose="02040503050406030204" pitchFamily="18" charset="0"/>
                        </a:rPr>
                        <m:t>=</m:t>
                      </m:r>
                      <m:r>
                        <a:rPr lang="es-UY" b="0" i="1" smtClean="0">
                          <a:latin typeface="Cambria Math" panose="02040503050406030204" pitchFamily="18" charset="0"/>
                        </a:rPr>
                        <m:t>𝑅𝑒</m:t>
                      </m:r>
                      <m:d>
                        <m:dPr>
                          <m:begChr m:val="["/>
                          <m:endChr m:val="]"/>
                          <m:ctrlPr>
                            <a:rPr lang="es-UY" b="0" i="1" smtClean="0">
                              <a:latin typeface="Cambria Math" panose="02040503050406030204" pitchFamily="18" charset="0"/>
                            </a:rPr>
                          </m:ctrlPr>
                        </m:dPr>
                        <m:e>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e>
                      </m:d>
                      <m:r>
                        <a:rPr lang="es-UY" b="0" i="1" smtClean="0">
                          <a:latin typeface="Cambria Math" panose="02040503050406030204" pitchFamily="18" charset="0"/>
                        </a:rPr>
                        <m:t>𝑅𝑒</m:t>
                      </m:r>
                      <m:d>
                        <m:dPr>
                          <m:begChr m:val="["/>
                          <m:endChr m:val="]"/>
                          <m:ctrlPr>
                            <a:rPr lang="es-UY" b="0" i="1" smtClean="0">
                              <a:latin typeface="Cambria Math" panose="02040503050406030204" pitchFamily="18" charset="0"/>
                            </a:rPr>
                          </m:ctrlPr>
                        </m:dPr>
                        <m:e>
                          <m:r>
                            <a:rPr lang="es-UY" b="0" i="1" smtClean="0">
                              <a:latin typeface="Cambria Math" panose="02040503050406030204" pitchFamily="18" charset="0"/>
                            </a:rPr>
                            <m:t>𝑢</m:t>
                          </m:r>
                        </m:e>
                      </m:d>
                      <m:r>
                        <a:rPr lang="es-UY" b="0" i="1" smtClean="0">
                          <a:latin typeface="Cambria Math" panose="02040503050406030204" pitchFamily="18" charset="0"/>
                        </a:rPr>
                        <m:t>=</m:t>
                      </m:r>
                      <m:d>
                        <m:dPr>
                          <m:begChr m:val="|"/>
                          <m:endChr m:val="|"/>
                          <m:ctrlPr>
                            <a:rPr lang="es-UY" b="0" i="1" smtClean="0">
                              <a:latin typeface="Cambria Math" panose="02040503050406030204" pitchFamily="18" charset="0"/>
                            </a:rPr>
                          </m:ctrlPr>
                        </m:dPr>
                        <m:e>
                          <m:r>
                            <a:rPr lang="es-UY" b="0" i="1" smtClean="0">
                              <a:latin typeface="Cambria Math" panose="02040503050406030204" pitchFamily="18" charset="0"/>
                            </a:rPr>
                            <m:t>𝐵</m:t>
                          </m:r>
                          <m:r>
                            <a:rPr lang="es-UY" b="0" i="1" smtClean="0">
                              <a:latin typeface="Cambria Math" panose="02040503050406030204" pitchFamily="18" charset="0"/>
                            </a:rPr>
                            <m:t>(</m:t>
                          </m:r>
                          <m:r>
                            <a:rPr lang="es-UY" b="0" i="1" smtClean="0">
                              <a:latin typeface="Cambria Math" panose="02040503050406030204" pitchFamily="18" charset="0"/>
                            </a:rPr>
                            <m:t>𝜔</m:t>
                          </m:r>
                          <m:r>
                            <a:rPr lang="es-UY" b="0" i="1" smtClean="0">
                              <a:latin typeface="Cambria Math" panose="02040503050406030204" pitchFamily="18" charset="0"/>
                            </a:rPr>
                            <m:t>)</m:t>
                          </m:r>
                        </m:e>
                      </m:d>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m:t>
                          </m:r>
                          <m:r>
                            <a:rPr lang="es-UY" b="0" i="1" smtClean="0">
                              <a:latin typeface="Cambria Math" panose="02040503050406030204" pitchFamily="18" charset="0"/>
                            </a:rPr>
                            <m:t>𝛼</m:t>
                          </m:r>
                          <m:r>
                            <a:rPr lang="es-UY" b="0" i="1" smtClean="0">
                              <a:latin typeface="Cambria Math" panose="02040503050406030204" pitchFamily="18" charset="0"/>
                            </a:rPr>
                            <m:t>𝑥</m:t>
                          </m:r>
                        </m:sup>
                      </m:sSup>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r>
                            <a:rPr lang="es-UY" b="0" i="1" smtClean="0">
                              <a:latin typeface="Cambria Math" panose="02040503050406030204" pitchFamily="18" charset="0"/>
                            </a:rPr>
                            <m:t>(</m:t>
                          </m:r>
                          <m:r>
                            <a:rPr lang="es-UY" b="0" i="1" smtClean="0">
                              <a:latin typeface="Cambria Math" panose="02040503050406030204" pitchFamily="18" charset="0"/>
                            </a:rPr>
                            <m:t>𝜔</m:t>
                          </m:r>
                          <m:r>
                            <a:rPr lang="es-UY" b="0" i="1" smtClean="0">
                              <a:latin typeface="Cambria Math" panose="02040503050406030204" pitchFamily="18" charset="0"/>
                            </a:rPr>
                            <m:t>𝑡</m:t>
                          </m:r>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𝜅</m:t>
                              </m:r>
                            </m:e>
                            <m:sub>
                              <m:r>
                                <a:rPr lang="es-UY" b="0" i="1" smtClean="0">
                                  <a:latin typeface="Cambria Math" panose="02040503050406030204" pitchFamily="18" charset="0"/>
                                </a:rPr>
                                <m:t>0</m:t>
                              </m:r>
                            </m:sub>
                          </m:sSub>
                          <m:r>
                            <a:rPr lang="es-UY" b="0" i="1" smtClean="0">
                              <a:latin typeface="Cambria Math" panose="02040503050406030204" pitchFamily="18" charset="0"/>
                            </a:rPr>
                            <m:t>𝑥</m:t>
                          </m:r>
                          <m:r>
                            <a:rPr lang="es-UY" b="0" i="1" smtClean="0">
                              <a:latin typeface="Cambria Math" panose="02040503050406030204" pitchFamily="18" charset="0"/>
                            </a:rPr>
                            <m:t>+</m:t>
                          </m:r>
                          <m:r>
                            <a:rPr lang="en-US" b="0" i="1" smtClean="0">
                              <a:latin typeface="Cambria Math" panose="02040503050406030204" pitchFamily="18" charset="0"/>
                            </a:rPr>
                            <m:t>𝜓</m:t>
                          </m:r>
                          <m:r>
                            <a:rPr lang="es-UY" b="0" i="1" smtClean="0">
                              <a:latin typeface="Cambria Math" panose="02040503050406030204" pitchFamily="18" charset="0"/>
                            </a:rPr>
                            <m:t>)</m:t>
                          </m:r>
                        </m:e>
                      </m:func>
                      <m:f>
                        <m:fPr>
                          <m:ctrlPr>
                            <a:rPr lang="es-UY" i="1">
                              <a:latin typeface="Cambria Math" panose="02040503050406030204" pitchFamily="18" charset="0"/>
                              <a:ea typeface="Cambria Math" panose="02040503050406030204" pitchFamily="18" charset="0"/>
                            </a:rPr>
                          </m:ctrlPr>
                        </m:fPr>
                        <m:num>
                          <m:sSup>
                            <m:sSupPr>
                              <m:ctrlPr>
                                <a:rPr lang="es-UY" i="1">
                                  <a:latin typeface="Cambria Math" panose="02040503050406030204" pitchFamily="18" charset="0"/>
                                  <a:ea typeface="Cambria Math" panose="02040503050406030204" pitchFamily="18" charset="0"/>
                                </a:rPr>
                              </m:ctrlPr>
                            </m:sSupPr>
                            <m:e>
                              <m:d>
                                <m:dPr>
                                  <m:ctrlPr>
                                    <a:rPr lang="es-UY" i="1">
                                      <a:latin typeface="Cambria Math" panose="02040503050406030204" pitchFamily="18" charset="0"/>
                                      <a:ea typeface="Cambria Math" panose="02040503050406030204" pitchFamily="18" charset="0"/>
                                    </a:rPr>
                                  </m:ctrlPr>
                                </m:dPr>
                                <m:e>
                                  <m:sSubSup>
                                    <m:sSubSupPr>
                                      <m:ctrlPr>
                                        <a:rPr lang="es-UY" i="1">
                                          <a:latin typeface="Cambria Math" panose="02040503050406030204" pitchFamily="18" charset="0"/>
                                          <a:ea typeface="Cambria Math" panose="02040503050406030204" pitchFamily="18" charset="0"/>
                                        </a:rPr>
                                      </m:ctrlPr>
                                    </m:sSubSupPr>
                                    <m:e>
                                      <m:r>
                                        <a:rPr lang="es-UY" i="1">
                                          <a:latin typeface="Cambria Math" panose="02040503050406030204" pitchFamily="18" charset="0"/>
                                          <a:ea typeface="Cambria Math" panose="02040503050406030204" pitchFamily="18" charset="0"/>
                                        </a:rPr>
                                        <m:t>𝜅</m:t>
                                      </m:r>
                                    </m:e>
                                    <m:sub>
                                      <m:r>
                                        <a:rPr lang="es-UY" i="1">
                                          <a:latin typeface="Cambria Math" panose="02040503050406030204" pitchFamily="18" charset="0"/>
                                          <a:ea typeface="Cambria Math" panose="02040503050406030204" pitchFamily="18" charset="0"/>
                                        </a:rPr>
                                        <m:t>0</m:t>
                                      </m:r>
                                    </m:sub>
                                    <m:sup>
                                      <m:r>
                                        <a:rPr lang="es-UY" i="1">
                                          <a:latin typeface="Cambria Math" panose="02040503050406030204" pitchFamily="18" charset="0"/>
                                          <a:ea typeface="Cambria Math" panose="02040503050406030204" pitchFamily="18" charset="0"/>
                                        </a:rPr>
                                        <m:t>2</m:t>
                                      </m:r>
                                    </m:sup>
                                  </m:sSubSup>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𝛼</m:t>
                                      </m:r>
                                    </m:e>
                                    <m:sup>
                                      <m:r>
                                        <a:rPr lang="es-UY" i="1">
                                          <a:latin typeface="Cambria Math" panose="02040503050406030204" pitchFamily="18" charset="0"/>
                                          <a:ea typeface="Cambria Math" panose="02040503050406030204" pitchFamily="18" charset="0"/>
                                        </a:rPr>
                                        <m:t>2</m:t>
                                      </m:r>
                                    </m:sup>
                                  </m:sSup>
                                </m:e>
                              </m:d>
                            </m:e>
                            <m:sup>
                              <m:r>
                                <a:rPr lang="es-UY" i="1">
                                  <a:latin typeface="Cambria Math" panose="02040503050406030204" pitchFamily="18" charset="0"/>
                                  <a:ea typeface="Cambria Math" panose="02040503050406030204" pitchFamily="18" charset="0"/>
                                </a:rPr>
                                <m:t>1/2</m:t>
                              </m:r>
                            </m:sup>
                          </m:sSup>
                        </m:num>
                        <m:den>
                          <m:r>
                            <a:rPr lang="es-UY" i="1">
                              <a:latin typeface="Cambria Math" panose="02040503050406030204" pitchFamily="18" charset="0"/>
                              <a:ea typeface="Cambria Math" panose="02040503050406030204" pitchFamily="18" charset="0"/>
                            </a:rPr>
                            <m:t>𝜔</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𝜌</m:t>
                              </m:r>
                            </m:e>
                            <m:sub>
                              <m:r>
                                <a:rPr lang="es-UY" i="1">
                                  <a:latin typeface="Cambria Math" panose="02040503050406030204" pitchFamily="18" charset="0"/>
                                  <a:ea typeface="Cambria Math" panose="02040503050406030204" pitchFamily="18" charset="0"/>
                                </a:rPr>
                                <m:t>0</m:t>
                              </m:r>
                            </m:sub>
                          </m:sSub>
                        </m:den>
                      </m:f>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𝐵</m:t>
                          </m:r>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𝜔</m:t>
                              </m:r>
                            </m:e>
                          </m:d>
                        </m:e>
                      </m:d>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𝑒</m:t>
                          </m:r>
                        </m:e>
                        <m:sup>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𝛼</m:t>
                          </m:r>
                          <m:r>
                            <a:rPr lang="es-UY" i="1">
                              <a:latin typeface="Cambria Math" panose="02040503050406030204" pitchFamily="18" charset="0"/>
                              <a:ea typeface="Cambria Math" panose="02040503050406030204" pitchFamily="18" charset="0"/>
                            </a:rPr>
                            <m:t>𝑥</m:t>
                          </m:r>
                        </m:sup>
                      </m:sSup>
                      <m:func>
                        <m:funcPr>
                          <m:ctrlPr>
                            <a:rPr lang="es-UY" i="1">
                              <a:latin typeface="Cambria Math" panose="02040503050406030204" pitchFamily="18" charset="0"/>
                            </a:rPr>
                          </m:ctrlPr>
                        </m:funcPr>
                        <m:fName>
                          <m:r>
                            <m:rPr>
                              <m:sty m:val="p"/>
                            </m:rPr>
                            <a:rPr lang="es-UY">
                              <a:latin typeface="Cambria Math" panose="02040503050406030204" pitchFamily="18" charset="0"/>
                            </a:rPr>
                            <m:t>cos</m:t>
                          </m:r>
                        </m:fName>
                        <m:e>
                          <m:r>
                            <a:rPr lang="es-UY" i="1">
                              <a:latin typeface="Cambria Math" panose="02040503050406030204" pitchFamily="18" charset="0"/>
                            </a:rPr>
                            <m:t>(</m:t>
                          </m:r>
                          <m:r>
                            <a:rPr lang="es-UY" i="1">
                              <a:latin typeface="Cambria Math" panose="02040503050406030204" pitchFamily="18" charset="0"/>
                            </a:rPr>
                            <m:t>𝜔</m:t>
                          </m:r>
                          <m:r>
                            <a:rPr lang="es-UY" i="1">
                              <a:latin typeface="Cambria Math" panose="02040503050406030204" pitchFamily="18" charset="0"/>
                            </a:rPr>
                            <m:t>𝑡</m:t>
                          </m:r>
                          <m:r>
                            <a:rPr lang="es-UY" i="1">
                              <a:latin typeface="Cambria Math" panose="02040503050406030204" pitchFamily="18" charset="0"/>
                            </a:rPr>
                            <m:t>−</m:t>
                          </m:r>
                          <m:sSub>
                            <m:sSubPr>
                              <m:ctrlPr>
                                <a:rPr lang="es-UY" i="1">
                                  <a:latin typeface="Cambria Math" panose="02040503050406030204" pitchFamily="18" charset="0"/>
                                </a:rPr>
                              </m:ctrlPr>
                            </m:sSubPr>
                            <m:e>
                              <m:r>
                                <a:rPr lang="es-UY" i="1">
                                  <a:latin typeface="Cambria Math" panose="02040503050406030204" pitchFamily="18" charset="0"/>
                                </a:rPr>
                                <m:t>𝜅</m:t>
                              </m:r>
                            </m:e>
                            <m:sub>
                              <m:r>
                                <a:rPr lang="es-UY" i="1">
                                  <a:latin typeface="Cambria Math" panose="02040503050406030204" pitchFamily="18" charset="0"/>
                                </a:rPr>
                                <m:t>0</m:t>
                              </m:r>
                            </m:sub>
                          </m:sSub>
                          <m:r>
                            <a:rPr lang="es-UY" i="1">
                              <a:latin typeface="Cambria Math" panose="02040503050406030204" pitchFamily="18" charset="0"/>
                            </a:rPr>
                            <m:t>𝑥</m:t>
                          </m:r>
                          <m:r>
                            <a:rPr lang="es-UY" i="1">
                              <a:latin typeface="Cambria Math" panose="02040503050406030204" pitchFamily="18" charset="0"/>
                            </a:rPr>
                            <m:t>+</m:t>
                          </m:r>
                          <m:r>
                            <a:rPr lang="es-UY" b="0" i="1" smtClean="0">
                              <a:latin typeface="Cambria Math" panose="02040503050406030204" pitchFamily="18" charset="0"/>
                            </a:rPr>
                            <m:t>𝜓</m:t>
                          </m:r>
                          <m:r>
                            <a:rPr lang="en-US" b="0" i="1" smtClean="0">
                              <a:latin typeface="Cambria Math" panose="02040503050406030204" pitchFamily="18" charset="0"/>
                            </a:rPr>
                            <m:t>−</m:t>
                          </m:r>
                          <m:r>
                            <a:rPr lang="en-US" b="0" i="1" smtClean="0">
                              <a:latin typeface="Cambria Math" panose="02040503050406030204" pitchFamily="18" charset="0"/>
                            </a:rPr>
                            <m:t>𝜖</m:t>
                          </m:r>
                          <m:r>
                            <a:rPr lang="es-UY" i="1">
                              <a:latin typeface="Cambria Math" panose="02040503050406030204" pitchFamily="18" charset="0"/>
                            </a:rPr>
                            <m:t>)</m:t>
                          </m:r>
                        </m:e>
                      </m:func>
                    </m:oMath>
                  </m:oMathPara>
                </a14:m>
                <a:endParaRPr lang="es-UY" dirty="0"/>
              </a:p>
            </p:txBody>
          </p:sp>
        </mc:Choice>
        <mc:Fallback xmlns="">
          <p:sp>
            <p:nvSpPr>
              <p:cNvPr id="10" name="CuadroTexto 9"/>
              <p:cNvSpPr txBox="1">
                <a:spLocks noRot="1" noChangeAspect="1" noMove="1" noResize="1" noEditPoints="1" noAdjustHandles="1" noChangeArrowheads="1" noChangeShapeType="1" noTextEdit="1"/>
              </p:cNvSpPr>
              <p:nvPr/>
            </p:nvSpPr>
            <p:spPr>
              <a:xfrm>
                <a:off x="464457" y="5279720"/>
                <a:ext cx="9942209" cy="706347"/>
              </a:xfrm>
              <a:prstGeom prst="rect">
                <a:avLst/>
              </a:prstGeom>
              <a:blipFill>
                <a:blip r:embed="rId7"/>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 name="CuadroTexto 1"/>
              <p:cNvSpPr txBox="1"/>
              <p:nvPr/>
            </p:nvSpPr>
            <p:spPr>
              <a:xfrm>
                <a:off x="464457" y="4136571"/>
                <a:ext cx="5334794" cy="70634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𝑢</m:t>
                      </m:r>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num>
                        <m:den>
                          <m:sSub>
                            <m:sSubPr>
                              <m:ctrlPr>
                                <a:rPr lang="es-UY"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𝑧</m:t>
                              </m:r>
                            </m:e>
                            <m:sub>
                              <m:r>
                                <a:rPr lang="es-UY" b="0" i="1" smtClean="0">
                                  <a:latin typeface="Cambria Math" panose="02040503050406030204" pitchFamily="18" charset="0"/>
                                  <a:ea typeface="Cambria Math" panose="02040503050406030204" pitchFamily="18" charset="0"/>
                                </a:rPr>
                                <m:t>𝑒</m:t>
                              </m:r>
                            </m:sub>
                          </m:sSub>
                        </m:den>
                      </m:f>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p>
                            <m:sSupPr>
                              <m:ctrlPr>
                                <a:rPr lang="es-UY" b="0" i="1" smtClean="0">
                                  <a:latin typeface="Cambria Math" panose="02040503050406030204" pitchFamily="18" charset="0"/>
                                  <a:ea typeface="Cambria Math" panose="02040503050406030204" pitchFamily="18" charset="0"/>
                                </a:rPr>
                              </m:ctrlPr>
                            </m:sSupPr>
                            <m:e>
                              <m:d>
                                <m:dPr>
                                  <m:ctrlPr>
                                    <a:rPr lang="es-UY" b="0" i="1" smtClean="0">
                                      <a:latin typeface="Cambria Math" panose="02040503050406030204" pitchFamily="18" charset="0"/>
                                      <a:ea typeface="Cambria Math" panose="02040503050406030204" pitchFamily="18" charset="0"/>
                                    </a:rPr>
                                  </m:ctrlPr>
                                </m:dPr>
                                <m:e>
                                  <m:sSubSup>
                                    <m:sSubSupPr>
                                      <m:ctrlPr>
                                        <a:rPr lang="es-UY" b="0" i="1" smtClean="0">
                                          <a:latin typeface="Cambria Math" panose="02040503050406030204" pitchFamily="18" charset="0"/>
                                          <a:ea typeface="Cambria Math" panose="02040503050406030204" pitchFamily="18" charset="0"/>
                                        </a:rPr>
                                      </m:ctrlPr>
                                    </m:sSubSupPr>
                                    <m:e>
                                      <m:r>
                                        <a:rPr lang="es-UY" b="0" i="1" smtClean="0">
                                          <a:latin typeface="Cambria Math" panose="02040503050406030204" pitchFamily="18" charset="0"/>
                                          <a:ea typeface="Cambria Math" panose="02040503050406030204" pitchFamily="18" charset="0"/>
                                        </a:rPr>
                                        <m:t>𝜅</m:t>
                                      </m:r>
                                    </m:e>
                                    <m:sub>
                                      <m: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2</m:t>
                                      </m:r>
                                    </m:sup>
                                  </m:sSubSup>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𝛼</m:t>
                                      </m:r>
                                    </m:e>
                                    <m:sup>
                                      <m:r>
                                        <a:rPr lang="es-UY" b="0" i="1" smtClean="0">
                                          <a:latin typeface="Cambria Math" panose="02040503050406030204" pitchFamily="18" charset="0"/>
                                          <a:ea typeface="Cambria Math" panose="02040503050406030204" pitchFamily="18" charset="0"/>
                                        </a:rPr>
                                        <m:t>2</m:t>
                                      </m:r>
                                    </m:sup>
                                  </m:sSup>
                                </m:e>
                              </m:d>
                            </m:e>
                            <m:sup>
                              <m:r>
                                <a:rPr lang="es-UY" b="0" i="1" smtClean="0">
                                  <a:latin typeface="Cambria Math" panose="02040503050406030204" pitchFamily="18" charset="0"/>
                                  <a:ea typeface="Cambria Math" panose="02040503050406030204" pitchFamily="18" charset="0"/>
                                </a:rPr>
                                <m:t>1/2</m:t>
                              </m:r>
                            </m:sup>
                          </m:sSup>
                        </m:num>
                        <m:den>
                          <m:r>
                            <a:rPr lang="es-UY" b="0" i="1" smtClean="0">
                              <a:latin typeface="Cambria Math" panose="02040503050406030204" pitchFamily="18" charset="0"/>
                              <a:ea typeface="Cambria Math" panose="02040503050406030204" pitchFamily="18" charset="0"/>
                            </a:rPr>
                            <m:t>𝜔</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den>
                      </m:f>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𝐵</m:t>
                          </m:r>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𝜔</m:t>
                              </m:r>
                            </m:e>
                          </m:d>
                        </m:e>
                      </m:d>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𝑒</m:t>
                          </m:r>
                        </m:e>
                        <m:sup>
                          <m:r>
                            <a:rPr lang="es-UY" i="1">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𝛼</m:t>
                          </m:r>
                          <m:r>
                            <a:rPr lang="es-UY" i="1">
                              <a:latin typeface="Cambria Math" panose="02040503050406030204" pitchFamily="18" charset="0"/>
                              <a:ea typeface="Cambria Math" panose="02040503050406030204" pitchFamily="18" charset="0"/>
                            </a:rPr>
                            <m:t>𝑥</m:t>
                          </m:r>
                        </m:sup>
                      </m:sSup>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𝑒</m:t>
                          </m:r>
                        </m:e>
                        <m:sup>
                          <m:r>
                            <a:rPr lang="es-UY" i="1">
                              <a:latin typeface="Cambria Math" panose="02040503050406030204" pitchFamily="18" charset="0"/>
                              <a:ea typeface="Cambria Math" panose="02040503050406030204" pitchFamily="18" charset="0"/>
                            </a:rPr>
                            <m:t>𝑖</m:t>
                          </m:r>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𝜔</m:t>
                              </m:r>
                              <m:r>
                                <a:rPr lang="es-UY" i="1">
                                  <a:latin typeface="Cambria Math" panose="02040503050406030204" pitchFamily="18" charset="0"/>
                                  <a:ea typeface="Cambria Math" panose="02040503050406030204" pitchFamily="18" charset="0"/>
                                </a:rPr>
                                <m:t>𝑡</m:t>
                              </m:r>
                              <m:r>
                                <a:rPr lang="es-UY" i="1">
                                  <a:latin typeface="Cambria Math" panose="02040503050406030204" pitchFamily="18" charset="0"/>
                                  <a:ea typeface="Cambria Math" panose="02040503050406030204" pitchFamily="18" charset="0"/>
                                </a:rPr>
                                <m:t>−</m:t>
                              </m:r>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𝜅</m:t>
                                  </m:r>
                                </m:e>
                                <m:sub>
                                  <m:r>
                                    <a:rPr lang="es-UY" i="1">
                                      <a:latin typeface="Cambria Math" panose="02040503050406030204" pitchFamily="18" charset="0"/>
                                      <a:ea typeface="Cambria Math" panose="02040503050406030204" pitchFamily="18" charset="0"/>
                                    </a:rPr>
                                    <m:t>0</m:t>
                                  </m:r>
                                </m:sub>
                              </m:sSub>
                              <m:r>
                                <a:rPr lang="es-UY" i="1">
                                  <a:latin typeface="Cambria Math" panose="02040503050406030204" pitchFamily="18" charset="0"/>
                                  <a:ea typeface="Cambria Math" panose="02040503050406030204" pitchFamily="18" charset="0"/>
                                </a:rPr>
                                <m:t>𝑥</m:t>
                              </m:r>
                              <m:r>
                                <a:rPr lang="en-US"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𝜓</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𝜖</m:t>
                              </m:r>
                            </m:e>
                          </m:d>
                        </m:sup>
                      </m:sSup>
                    </m:oMath>
                  </m:oMathPara>
                </a14:m>
                <a:endParaRPr lang="es-UY" dirty="0"/>
              </a:p>
            </p:txBody>
          </p:sp>
        </mc:Choice>
        <mc:Fallback xmlns="">
          <p:sp>
            <p:nvSpPr>
              <p:cNvPr id="2" name="CuadroTexto 1"/>
              <p:cNvSpPr txBox="1">
                <a:spLocks noRot="1" noChangeAspect="1" noMove="1" noResize="1" noEditPoints="1" noAdjustHandles="1" noChangeArrowheads="1" noChangeShapeType="1" noTextEdit="1"/>
              </p:cNvSpPr>
              <p:nvPr/>
            </p:nvSpPr>
            <p:spPr>
              <a:xfrm>
                <a:off x="464457" y="4136571"/>
                <a:ext cx="5334794" cy="706347"/>
              </a:xfrm>
              <a:prstGeom prst="rect">
                <a:avLst/>
              </a:prstGeom>
              <a:blipFill>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 name="CuadroTexto 2"/>
              <p:cNvSpPr txBox="1"/>
              <p:nvPr/>
            </p:nvSpPr>
            <p:spPr>
              <a:xfrm>
                <a:off x="9732187" y="2836277"/>
                <a:ext cx="1652568"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𝜖</m:t>
                      </m:r>
                      <m:r>
                        <a:rPr lang="es-UY" b="0" i="1" smtClean="0">
                          <a:latin typeface="Cambria Math" panose="02040503050406030204" pitchFamily="18" charset="0"/>
                        </a:rPr>
                        <m:t>=</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Atan</m:t>
                          </m:r>
                        </m:fName>
                        <m:e>
                          <m:d>
                            <m:dPr>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𝛼</m:t>
                                  </m:r>
                                </m:num>
                                <m:den>
                                  <m:sSub>
                                    <m:sSubPr>
                                      <m:ctrlPr>
                                        <a:rPr lang="es-UY" b="0" i="1" smtClean="0">
                                          <a:latin typeface="Cambria Math" panose="02040503050406030204" pitchFamily="18" charset="0"/>
                                        </a:rPr>
                                      </m:ctrlPr>
                                    </m:sSubPr>
                                    <m:e>
                                      <m:r>
                                        <a:rPr lang="es-UY" b="0" i="1" smtClean="0">
                                          <a:latin typeface="Cambria Math" panose="02040503050406030204" pitchFamily="18" charset="0"/>
                                        </a:rPr>
                                        <m:t>𝜅</m:t>
                                      </m:r>
                                    </m:e>
                                    <m:sub>
                                      <m:r>
                                        <a:rPr lang="es-UY" b="0" i="1" smtClean="0">
                                          <a:latin typeface="Cambria Math" panose="02040503050406030204" pitchFamily="18" charset="0"/>
                                        </a:rPr>
                                        <m:t>0</m:t>
                                      </m:r>
                                    </m:sub>
                                  </m:sSub>
                                </m:den>
                              </m:f>
                            </m:e>
                          </m:d>
                        </m:e>
                      </m:func>
                    </m:oMath>
                  </m:oMathPara>
                </a14:m>
                <a:endParaRPr lang="es-UY" dirty="0"/>
              </a:p>
            </p:txBody>
          </p:sp>
        </mc:Choice>
        <mc:Fallback xmlns="">
          <p:sp>
            <p:nvSpPr>
              <p:cNvPr id="3" name="CuadroTexto 2"/>
              <p:cNvSpPr txBox="1">
                <a:spLocks noRot="1" noChangeAspect="1" noMove="1" noResize="1" noEditPoints="1" noAdjustHandles="1" noChangeArrowheads="1" noChangeShapeType="1" noTextEdit="1"/>
              </p:cNvSpPr>
              <p:nvPr/>
            </p:nvSpPr>
            <p:spPr>
              <a:xfrm>
                <a:off x="9732187" y="2836277"/>
                <a:ext cx="1652568" cy="714683"/>
              </a:xfrm>
              <a:prstGeom prst="rect">
                <a:avLst/>
              </a:prstGeom>
              <a:blipFill>
                <a:blip r:embed="rId9"/>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2934518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2"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p:cNvSpPr txBox="1"/>
          <p:nvPr/>
        </p:nvSpPr>
        <p:spPr>
          <a:xfrm>
            <a:off x="270042" y="522514"/>
            <a:ext cx="2777940" cy="369332"/>
          </a:xfrm>
          <a:prstGeom prst="rect">
            <a:avLst/>
          </a:prstGeom>
          <a:noFill/>
        </p:spPr>
        <p:txBody>
          <a:bodyPr wrap="none" rtlCol="0">
            <a:spAutoFit/>
          </a:bodyPr>
          <a:lstStyle/>
          <a:p>
            <a:r>
              <a:rPr lang="es-UY" dirty="0">
                <a:latin typeface="Cambria Math" panose="02040503050406030204" pitchFamily="18" charset="0"/>
                <a:ea typeface="Cambria Math" panose="02040503050406030204" pitchFamily="18" charset="0"/>
              </a:rPr>
              <a:t>⇒</a:t>
            </a:r>
            <a:r>
              <a:rPr lang="es-UY" dirty="0"/>
              <a:t>Para una onda armónica: </a:t>
            </a:r>
          </a:p>
        </p:txBody>
      </p:sp>
      <mc:AlternateContent xmlns:mc="http://schemas.openxmlformats.org/markup-compatibility/2006" xmlns:a14="http://schemas.microsoft.com/office/drawing/2010/main">
        <mc:Choice Requires="a14">
          <p:sp>
            <p:nvSpPr>
              <p:cNvPr id="11" name="CuadroTexto 10"/>
              <p:cNvSpPr txBox="1"/>
              <p:nvPr/>
            </p:nvSpPr>
            <p:spPr>
              <a:xfrm>
                <a:off x="3040933" y="359585"/>
                <a:ext cx="6192721" cy="92724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s-UY"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𝐼</m:t>
                          </m:r>
                        </m:e>
                      </m:d>
                      <m:r>
                        <a:rPr lang="es-UY" b="0" i="1" smtClean="0">
                          <a:latin typeface="Cambria Math" panose="02040503050406030204" pitchFamily="18" charset="0"/>
                          <a:ea typeface="Cambria Math" panose="02040503050406030204" pitchFamily="18" charset="0"/>
                        </a:rPr>
                        <m:t>=</m:t>
                      </m:r>
                      <m:f>
                        <m:fPr>
                          <m:ctrlPr>
                            <a:rPr lang="es-AR" b="0" i="1" smtClean="0">
                              <a:latin typeface="Cambria Math" panose="02040503050406030204" pitchFamily="18" charset="0"/>
                              <a:ea typeface="Cambria Math" panose="02040503050406030204" pitchFamily="18" charset="0"/>
                            </a:rPr>
                          </m:ctrlPr>
                        </m:fPr>
                        <m:num>
                          <m:r>
                            <a:rPr lang="es-AR" b="0" i="1" smtClean="0">
                              <a:latin typeface="Cambria Math" panose="02040503050406030204" pitchFamily="18" charset="0"/>
                              <a:ea typeface="Cambria Math" panose="02040503050406030204" pitchFamily="18" charset="0"/>
                            </a:rPr>
                            <m:t>1</m:t>
                          </m:r>
                        </m:num>
                        <m:den>
                          <m:r>
                            <a:rPr lang="es-AR" b="0" i="1" smtClean="0">
                              <a:latin typeface="Cambria Math" panose="02040503050406030204" pitchFamily="18" charset="0"/>
                              <a:ea typeface="Cambria Math" panose="02040503050406030204" pitchFamily="18" charset="0"/>
                            </a:rPr>
                            <m:t>𝑇</m:t>
                          </m:r>
                        </m:den>
                      </m:f>
                      <m:nary>
                        <m:naryPr>
                          <m:limLoc m:val="undOvr"/>
                          <m:ctrlPr>
                            <a:rPr lang="es-UY" b="0" i="1" smtClean="0">
                              <a:latin typeface="Cambria Math" panose="02040503050406030204" pitchFamily="18" charset="0"/>
                              <a:ea typeface="Cambria Math" panose="02040503050406030204" pitchFamily="18" charset="0"/>
                            </a:rPr>
                          </m:ctrlPr>
                        </m:naryPr>
                        <m:sub>
                          <m:r>
                            <m:rPr>
                              <m:brk m:alnAt="24"/>
                            </m:rPr>
                            <a:rPr lang="es-AR" b="0" i="1" smtClean="0">
                              <a:latin typeface="Cambria Math" panose="02040503050406030204" pitchFamily="18" charset="0"/>
                              <a:ea typeface="Cambria Math" panose="02040503050406030204" pitchFamily="18" charset="0"/>
                            </a:rPr>
                            <m:t>0</m:t>
                          </m:r>
                        </m:sub>
                        <m:sup>
                          <m:r>
                            <a:rPr lang="es-AR" b="0" i="1" smtClean="0">
                              <a:latin typeface="Cambria Math" panose="02040503050406030204" pitchFamily="18" charset="0"/>
                              <a:ea typeface="Cambria Math" panose="02040503050406030204" pitchFamily="18" charset="0"/>
                            </a:rPr>
                            <m:t>𝑇</m:t>
                          </m:r>
                        </m:sup>
                        <m:e>
                          <m:r>
                            <a:rPr lang="es-AR" b="0" i="1" smtClean="0">
                              <a:latin typeface="Cambria Math" panose="02040503050406030204" pitchFamily="18" charset="0"/>
                              <a:ea typeface="Cambria Math" panose="02040503050406030204" pitchFamily="18" charset="0"/>
                            </a:rPr>
                            <m:t>𝑅𝑒</m:t>
                          </m:r>
                          <m:d>
                            <m:dPr>
                              <m:begChr m:val="["/>
                              <m:endChr m:val="]"/>
                              <m:ctrlPr>
                                <a:rPr lang="es-AR" b="0" i="1" smtClean="0">
                                  <a:latin typeface="Cambria Math" panose="02040503050406030204" pitchFamily="18" charset="0"/>
                                  <a:ea typeface="Cambria Math" panose="02040503050406030204" pitchFamily="18" charset="0"/>
                                </a:rPr>
                              </m:ctrlPr>
                            </m:dPr>
                            <m:e>
                              <m:sSup>
                                <m:sSupPr>
                                  <m:ctrlPr>
                                    <a:rPr lang="es-AR" b="0" i="1" smtClean="0">
                                      <a:latin typeface="Cambria Math" panose="02040503050406030204" pitchFamily="18" charset="0"/>
                                      <a:ea typeface="Cambria Math" panose="02040503050406030204" pitchFamily="18" charset="0"/>
                                    </a:rPr>
                                  </m:ctrlPr>
                                </m:sSupPr>
                                <m:e>
                                  <m:r>
                                    <a:rPr lang="es-AR" b="0" i="1" smtClean="0">
                                      <a:latin typeface="Cambria Math" panose="02040503050406030204" pitchFamily="18" charset="0"/>
                                      <a:ea typeface="Cambria Math" panose="02040503050406030204" pitchFamily="18" charset="0"/>
                                    </a:rPr>
                                    <m:t>𝑃</m:t>
                                  </m:r>
                                </m:e>
                                <m:sup>
                                  <m:r>
                                    <a:rPr lang="es-AR" b="0" i="1" smtClean="0">
                                      <a:latin typeface="Cambria Math" panose="02040503050406030204" pitchFamily="18" charset="0"/>
                                      <a:ea typeface="Cambria Math" panose="02040503050406030204" pitchFamily="18" charset="0"/>
                                    </a:rPr>
                                    <m:t>′</m:t>
                                  </m:r>
                                </m:sup>
                              </m:sSup>
                            </m:e>
                          </m:d>
                          <m:r>
                            <a:rPr lang="es-AR" b="0" i="1" smtClean="0">
                              <a:latin typeface="Cambria Math" panose="02040503050406030204" pitchFamily="18" charset="0"/>
                              <a:ea typeface="Cambria Math" panose="02040503050406030204" pitchFamily="18" charset="0"/>
                            </a:rPr>
                            <m:t>𝑅𝑒</m:t>
                          </m:r>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𝑢</m:t>
                          </m:r>
                          <m:r>
                            <a:rPr lang="es-AR" b="0" i="1" smtClean="0">
                              <a:latin typeface="Cambria Math" panose="02040503050406030204" pitchFamily="18" charset="0"/>
                              <a:ea typeface="Cambria Math" panose="02040503050406030204" pitchFamily="18" charset="0"/>
                            </a:rPr>
                            <m:t>]</m:t>
                          </m:r>
                        </m:e>
                      </m:nary>
                      <m:r>
                        <a:rPr lang="es-AR"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1</m:t>
                          </m:r>
                        </m:num>
                        <m:den>
                          <m:r>
                            <a:rPr lang="es-UY" b="0" i="1" smtClean="0">
                              <a:latin typeface="Cambria Math" panose="02040503050406030204" pitchFamily="18" charset="0"/>
                              <a:ea typeface="Cambria Math" panose="02040503050406030204" pitchFamily="18" charset="0"/>
                            </a:rPr>
                            <m:t>2</m:t>
                          </m:r>
                        </m:den>
                      </m:f>
                      <m:f>
                        <m:fPr>
                          <m:ctrlPr>
                            <a:rPr lang="es-UY" b="0" i="1" smtClean="0">
                              <a:latin typeface="Cambria Math" panose="02040503050406030204" pitchFamily="18" charset="0"/>
                              <a:ea typeface="Cambria Math" panose="02040503050406030204" pitchFamily="18" charset="0"/>
                            </a:rPr>
                          </m:ctrlPr>
                        </m:fPr>
                        <m:num>
                          <m:sSup>
                            <m:sSupPr>
                              <m:ctrlPr>
                                <a:rPr lang="es-UY" b="0" i="1" smtClean="0">
                                  <a:latin typeface="Cambria Math" panose="02040503050406030204" pitchFamily="18" charset="0"/>
                                  <a:ea typeface="Cambria Math" panose="02040503050406030204" pitchFamily="18" charset="0"/>
                                </a:rPr>
                              </m:ctrlPr>
                            </m:sSupPr>
                            <m:e>
                              <m:d>
                                <m:dPr>
                                  <m:begChr m:val="|"/>
                                  <m:endChr m:val="|"/>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𝐵</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𝜔</m:t>
                                      </m:r>
                                    </m:e>
                                  </m:d>
                                </m:e>
                              </m:d>
                            </m:e>
                            <m:sup>
                              <m:r>
                                <a:rPr lang="es-UY" b="0" i="1" smtClean="0">
                                  <a:latin typeface="Cambria Math" panose="02040503050406030204" pitchFamily="18" charset="0"/>
                                  <a:ea typeface="Cambria Math" panose="02040503050406030204" pitchFamily="18" charset="0"/>
                                </a:rPr>
                                <m:t>2</m:t>
                              </m:r>
                            </m:sup>
                          </m:sSup>
                        </m:num>
                        <m:den>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𝜔𝜌</m:t>
                              </m:r>
                            </m:e>
                            <m:sub>
                              <m:r>
                                <a:rPr lang="es-UY" b="0" i="1" smtClean="0">
                                  <a:latin typeface="Cambria Math" panose="02040503050406030204" pitchFamily="18" charset="0"/>
                                  <a:ea typeface="Cambria Math" panose="02040503050406030204" pitchFamily="18" charset="0"/>
                                </a:rPr>
                                <m:t>0</m:t>
                              </m:r>
                            </m:sub>
                          </m:sSub>
                        </m:den>
                      </m:f>
                      <m:sSup>
                        <m:sSupPr>
                          <m:ctrlPr>
                            <a:rPr lang="es-UY" b="0" i="1" smtClean="0">
                              <a:latin typeface="Cambria Math" panose="02040503050406030204" pitchFamily="18" charset="0"/>
                              <a:ea typeface="Cambria Math" panose="02040503050406030204" pitchFamily="18" charset="0"/>
                            </a:rPr>
                          </m:ctrlPr>
                        </m:sSupPr>
                        <m:e>
                          <m:d>
                            <m:dPr>
                              <m:ctrlPr>
                                <a:rPr lang="es-UY" b="0" i="1" smtClean="0">
                                  <a:latin typeface="Cambria Math" panose="02040503050406030204" pitchFamily="18" charset="0"/>
                                  <a:ea typeface="Cambria Math" panose="02040503050406030204" pitchFamily="18" charset="0"/>
                                </a:rPr>
                              </m:ctrlPr>
                            </m:dPr>
                            <m:e>
                              <m:sSubSup>
                                <m:sSubSupPr>
                                  <m:ctrlPr>
                                    <a:rPr lang="es-UY" b="0" i="1" smtClean="0">
                                      <a:latin typeface="Cambria Math" panose="02040503050406030204" pitchFamily="18" charset="0"/>
                                      <a:ea typeface="Cambria Math" panose="02040503050406030204" pitchFamily="18" charset="0"/>
                                    </a:rPr>
                                  </m:ctrlPr>
                                </m:sSubSupPr>
                                <m:e>
                                  <m:r>
                                    <a:rPr lang="es-UY" b="0" i="1" smtClean="0">
                                      <a:latin typeface="Cambria Math" panose="02040503050406030204" pitchFamily="18" charset="0"/>
                                      <a:ea typeface="Cambria Math" panose="02040503050406030204" pitchFamily="18" charset="0"/>
                                    </a:rPr>
                                    <m:t>𝜅</m:t>
                                  </m:r>
                                </m:e>
                                <m:sub>
                                  <m:r>
                                    <a:rPr lang="es-UY" b="0" i="1" smtClean="0">
                                      <a:latin typeface="Cambria Math" panose="02040503050406030204" pitchFamily="18" charset="0"/>
                                      <a:ea typeface="Cambria Math" panose="02040503050406030204" pitchFamily="18" charset="0"/>
                                    </a:rPr>
                                    <m:t>0</m:t>
                                  </m:r>
                                </m:sub>
                                <m:sup>
                                  <m:r>
                                    <a:rPr lang="es-UY" b="0" i="1" smtClean="0">
                                      <a:latin typeface="Cambria Math" panose="02040503050406030204" pitchFamily="18" charset="0"/>
                                      <a:ea typeface="Cambria Math" panose="02040503050406030204" pitchFamily="18" charset="0"/>
                                    </a:rPr>
                                    <m:t>2</m:t>
                                  </m:r>
                                </m:sup>
                              </m:sSubSup>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𝛼</m:t>
                                  </m:r>
                                </m:e>
                                <m:sup>
                                  <m:r>
                                    <a:rPr lang="es-UY" b="0" i="1" smtClean="0">
                                      <a:latin typeface="Cambria Math" panose="02040503050406030204" pitchFamily="18" charset="0"/>
                                      <a:ea typeface="Cambria Math" panose="02040503050406030204" pitchFamily="18" charset="0"/>
                                    </a:rPr>
                                    <m:t>2</m:t>
                                  </m:r>
                                </m:sup>
                              </m:sSup>
                            </m:e>
                          </m:d>
                        </m:e>
                        <m:sup>
                          <m:r>
                            <a:rPr lang="es-UY" b="0" i="1" smtClean="0">
                              <a:latin typeface="Cambria Math" panose="02040503050406030204" pitchFamily="18" charset="0"/>
                              <a:ea typeface="Cambria Math" panose="02040503050406030204" pitchFamily="18" charset="0"/>
                            </a:rPr>
                            <m:t>1/2</m:t>
                          </m:r>
                        </m:sup>
                      </m:sSup>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𝑒</m:t>
                          </m:r>
                        </m:e>
                        <m:sup>
                          <m:r>
                            <a:rPr lang="es-UY" i="1">
                              <a:latin typeface="Cambria Math" panose="02040503050406030204" pitchFamily="18" charset="0"/>
                              <a:ea typeface="Cambria Math" panose="02040503050406030204" pitchFamily="18" charset="0"/>
                            </a:rPr>
                            <m:t>−2</m:t>
                          </m:r>
                          <m:r>
                            <a:rPr lang="es-UY" i="1">
                              <a:latin typeface="Cambria Math" panose="02040503050406030204" pitchFamily="18" charset="0"/>
                              <a:ea typeface="Cambria Math" panose="02040503050406030204" pitchFamily="18" charset="0"/>
                            </a:rPr>
                            <m:t>𝛼</m:t>
                          </m:r>
                          <m:r>
                            <a:rPr lang="es-UY" i="1">
                              <a:latin typeface="Cambria Math" panose="02040503050406030204" pitchFamily="18" charset="0"/>
                              <a:ea typeface="Cambria Math" panose="02040503050406030204" pitchFamily="18" charset="0"/>
                            </a:rPr>
                            <m:t>𝑥</m:t>
                          </m:r>
                        </m:sup>
                      </m:sSup>
                      <m:func>
                        <m:funcPr>
                          <m:ctrlPr>
                            <a:rPr lang="es-AR" b="0" i="1" smtClean="0">
                              <a:latin typeface="Cambria Math" panose="02040503050406030204" pitchFamily="18" charset="0"/>
                              <a:ea typeface="Cambria Math" panose="02040503050406030204" pitchFamily="18" charset="0"/>
                            </a:rPr>
                          </m:ctrlPr>
                        </m:funcPr>
                        <m:fName>
                          <m:r>
                            <m:rPr>
                              <m:sty m:val="p"/>
                            </m:rPr>
                            <a:rPr lang="es-AR" b="0" i="0" smtClean="0">
                              <a:latin typeface="Cambria Math" panose="02040503050406030204" pitchFamily="18" charset="0"/>
                              <a:ea typeface="Cambria Math" panose="02040503050406030204" pitchFamily="18" charset="0"/>
                            </a:rPr>
                            <m:t>cos</m:t>
                          </m:r>
                        </m:fName>
                        <m:e>
                          <m:r>
                            <a:rPr lang="es-AR"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𝜖</m:t>
                          </m:r>
                          <m:r>
                            <a:rPr lang="es-AR" b="0" i="1" smtClean="0">
                              <a:latin typeface="Cambria Math" panose="02040503050406030204" pitchFamily="18" charset="0"/>
                              <a:ea typeface="Cambria Math" panose="02040503050406030204" pitchFamily="18" charset="0"/>
                            </a:rPr>
                            <m:t>)</m:t>
                          </m:r>
                        </m:e>
                      </m:func>
                    </m:oMath>
                  </m:oMathPara>
                </a14:m>
                <a:endParaRPr lang="es-UY" dirty="0"/>
              </a:p>
            </p:txBody>
          </p:sp>
        </mc:Choice>
        <mc:Fallback xmlns="">
          <p:sp>
            <p:nvSpPr>
              <p:cNvPr id="11" name="CuadroTexto 10"/>
              <p:cNvSpPr txBox="1">
                <a:spLocks noRot="1" noChangeAspect="1" noMove="1" noResize="1" noEditPoints="1" noAdjustHandles="1" noChangeArrowheads="1" noChangeShapeType="1" noTextEdit="1"/>
              </p:cNvSpPr>
              <p:nvPr/>
            </p:nvSpPr>
            <p:spPr>
              <a:xfrm>
                <a:off x="3040933" y="359585"/>
                <a:ext cx="6192721" cy="927242"/>
              </a:xfrm>
              <a:prstGeom prst="rect">
                <a:avLst/>
              </a:prstGeom>
              <a:blipFill>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2" name="CuadroTexto 11"/>
              <p:cNvSpPr txBox="1"/>
              <p:nvPr/>
            </p:nvSpPr>
            <p:spPr>
              <a:xfrm>
                <a:off x="382060" y="1416568"/>
                <a:ext cx="2465547" cy="72058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𝑁𝐼</m:t>
                      </m:r>
                      <m:r>
                        <a:rPr lang="es-UY" b="0" i="1" smtClean="0">
                          <a:latin typeface="Cambria Math" panose="02040503050406030204" pitchFamily="18" charset="0"/>
                        </a:rPr>
                        <m:t>=10</m:t>
                      </m:r>
                      <m:func>
                        <m:funcPr>
                          <m:ctrlPr>
                            <a:rPr lang="es-UY" b="0" i="1" smtClean="0">
                              <a:latin typeface="Cambria Math" panose="02040503050406030204" pitchFamily="18" charset="0"/>
                            </a:rPr>
                          </m:ctrlPr>
                        </m:funcPr>
                        <m:fName>
                          <m:sSub>
                            <m:sSubPr>
                              <m:ctrlPr>
                                <a:rPr lang="es-UY" b="0" i="1" smtClean="0">
                                  <a:latin typeface="Cambria Math" panose="02040503050406030204" pitchFamily="18" charset="0"/>
                                </a:rPr>
                              </m:ctrlPr>
                            </m:sSubPr>
                            <m:e>
                              <m:r>
                                <m:rPr>
                                  <m:sty m:val="p"/>
                                </m:rPr>
                                <a:rPr lang="es-UY" b="0" i="0" smtClean="0">
                                  <a:latin typeface="Cambria Math" panose="02040503050406030204" pitchFamily="18" charset="0"/>
                                </a:rPr>
                                <m:t>log</m:t>
                              </m:r>
                            </m:e>
                            <m:sub>
                              <m:r>
                                <a:rPr lang="es-UY" b="0" i="1" smtClean="0">
                                  <a:latin typeface="Cambria Math" panose="02040503050406030204" pitchFamily="18" charset="0"/>
                                </a:rPr>
                                <m:t>10</m:t>
                              </m:r>
                            </m:sub>
                          </m:sSub>
                        </m:fName>
                        <m:e>
                          <m:d>
                            <m:dPr>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d>
                                    <m:dPr>
                                      <m:begChr m:val="⟨"/>
                                      <m:endChr m:val="⟩"/>
                                      <m:ctrlPr>
                                        <a:rPr lang="es-UY" b="0" i="1" smtClean="0">
                                          <a:latin typeface="Cambria Math" panose="02040503050406030204" pitchFamily="18" charset="0"/>
                                        </a:rPr>
                                      </m:ctrlPr>
                                    </m:dPr>
                                    <m:e>
                                      <m:r>
                                        <a:rPr lang="es-UY" b="0" i="1" smtClean="0">
                                          <a:latin typeface="Cambria Math" panose="02040503050406030204" pitchFamily="18" charset="0"/>
                                        </a:rPr>
                                        <m:t>𝐼</m:t>
                                      </m:r>
                                    </m:e>
                                  </m:d>
                                </m:num>
                                <m:den>
                                  <m:sSub>
                                    <m:sSubPr>
                                      <m:ctrlPr>
                                        <a:rPr lang="es-UY" b="0" i="1" smtClean="0">
                                          <a:latin typeface="Cambria Math" panose="02040503050406030204" pitchFamily="18" charset="0"/>
                                        </a:rPr>
                                      </m:ctrlPr>
                                    </m:sSubPr>
                                    <m:e>
                                      <m:d>
                                        <m:dPr>
                                          <m:begChr m:val="⟨"/>
                                          <m:endChr m:val="⟩"/>
                                          <m:ctrlPr>
                                            <a:rPr lang="es-UY" b="0" i="1" smtClean="0">
                                              <a:latin typeface="Cambria Math" panose="02040503050406030204" pitchFamily="18" charset="0"/>
                                            </a:rPr>
                                          </m:ctrlPr>
                                        </m:dPr>
                                        <m:e>
                                          <m:r>
                                            <a:rPr lang="es-UY" b="0" i="1" smtClean="0">
                                              <a:latin typeface="Cambria Math" panose="02040503050406030204" pitchFamily="18" charset="0"/>
                                            </a:rPr>
                                            <m:t>𝐼</m:t>
                                          </m:r>
                                        </m:e>
                                      </m:d>
                                    </m:e>
                                    <m:sub>
                                      <m:r>
                                        <a:rPr lang="es-UY" b="0" i="1" smtClean="0">
                                          <a:latin typeface="Cambria Math" panose="02040503050406030204" pitchFamily="18" charset="0"/>
                                        </a:rPr>
                                        <m:t>𝑟𝑒𝑓</m:t>
                                      </m:r>
                                    </m:sub>
                                  </m:sSub>
                                </m:den>
                              </m:f>
                            </m:e>
                          </m:d>
                        </m:e>
                      </m:func>
                    </m:oMath>
                  </m:oMathPara>
                </a14:m>
                <a:endParaRPr lang="es-UY" dirty="0"/>
              </a:p>
            </p:txBody>
          </p:sp>
        </mc:Choice>
        <mc:Fallback xmlns="">
          <p:sp>
            <p:nvSpPr>
              <p:cNvPr id="12" name="CuadroTexto 11"/>
              <p:cNvSpPr txBox="1">
                <a:spLocks noRot="1" noChangeAspect="1" noMove="1" noResize="1" noEditPoints="1" noAdjustHandles="1" noChangeArrowheads="1" noChangeShapeType="1" noTextEdit="1"/>
              </p:cNvSpPr>
              <p:nvPr/>
            </p:nvSpPr>
            <p:spPr>
              <a:xfrm>
                <a:off x="382060" y="1416568"/>
                <a:ext cx="2465547" cy="720582"/>
              </a:xfrm>
              <a:prstGeom prst="rect">
                <a:avLst/>
              </a:prstGeom>
              <a:blipFill rotWithShape="0">
                <a:blip r:embed="rId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3" name="CuadroTexto 12"/>
              <p:cNvSpPr txBox="1"/>
              <p:nvPr/>
            </p:nvSpPr>
            <p:spPr>
              <a:xfrm>
                <a:off x="324003" y="2439405"/>
                <a:ext cx="4788042" cy="391582"/>
              </a:xfrm>
              <a:prstGeom prst="rect">
                <a:avLst/>
              </a:prstGeom>
              <a:noFill/>
            </p:spPr>
            <p:txBody>
              <a:bodyPr wrap="none" rtlCol="0">
                <a:spAutoFit/>
              </a:bodyPr>
              <a:lstStyle/>
              <a:p>
                <a:r>
                  <a:rPr lang="es-UY" dirty="0"/>
                  <a:t>Si tomamos </a:t>
                </a:r>
                <a14:m>
                  <m:oMath xmlns:m="http://schemas.openxmlformats.org/officeDocument/2006/math">
                    <m:sSub>
                      <m:sSubPr>
                        <m:ctrlPr>
                          <a:rPr lang="es-UY" i="1">
                            <a:latin typeface="Cambria Math" panose="02040503050406030204" pitchFamily="18" charset="0"/>
                          </a:rPr>
                        </m:ctrlPr>
                      </m:sSubPr>
                      <m:e>
                        <m:d>
                          <m:dPr>
                            <m:begChr m:val="⟨"/>
                            <m:endChr m:val="⟩"/>
                            <m:ctrlPr>
                              <a:rPr lang="es-UY" i="1">
                                <a:latin typeface="Cambria Math" panose="02040503050406030204" pitchFamily="18" charset="0"/>
                              </a:rPr>
                            </m:ctrlPr>
                          </m:dPr>
                          <m:e>
                            <m:r>
                              <a:rPr lang="es-UY" i="1">
                                <a:latin typeface="Cambria Math" panose="02040503050406030204" pitchFamily="18" charset="0"/>
                              </a:rPr>
                              <m:t>𝐼</m:t>
                            </m:r>
                          </m:e>
                        </m:d>
                      </m:e>
                      <m:sub>
                        <m:r>
                          <a:rPr lang="es-UY" i="1">
                            <a:latin typeface="Cambria Math" panose="02040503050406030204" pitchFamily="18" charset="0"/>
                          </a:rPr>
                          <m:t>𝑟𝑒𝑓</m:t>
                        </m:r>
                      </m:sub>
                    </m:sSub>
                  </m:oMath>
                </a14:m>
                <a:r>
                  <a:rPr lang="es-UY" dirty="0"/>
                  <a:t> como la intensidad en </a:t>
                </a:r>
                <a14:m>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=0</m:t>
                    </m:r>
                  </m:oMath>
                </a14:m>
                <a:r>
                  <a:rPr lang="es-UY" dirty="0"/>
                  <a:t> , </a:t>
                </a:r>
              </a:p>
            </p:txBody>
          </p:sp>
        </mc:Choice>
        <mc:Fallback xmlns="">
          <p:sp>
            <p:nvSpPr>
              <p:cNvPr id="13" name="CuadroTexto 12"/>
              <p:cNvSpPr txBox="1">
                <a:spLocks noRot="1" noChangeAspect="1" noMove="1" noResize="1" noEditPoints="1" noAdjustHandles="1" noChangeArrowheads="1" noChangeShapeType="1" noTextEdit="1"/>
              </p:cNvSpPr>
              <p:nvPr/>
            </p:nvSpPr>
            <p:spPr>
              <a:xfrm>
                <a:off x="324003" y="2439405"/>
                <a:ext cx="4788042" cy="391582"/>
              </a:xfrm>
              <a:prstGeom prst="rect">
                <a:avLst/>
              </a:prstGeom>
              <a:blipFill rotWithShape="0">
                <a:blip r:embed="rId5"/>
                <a:stretch>
                  <a:fillRect l="-1018" t="-6250" r="-127" b="-20313"/>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4" name="CuadroTexto 13"/>
              <p:cNvSpPr txBox="1"/>
              <p:nvPr/>
            </p:nvSpPr>
            <p:spPr>
              <a:xfrm>
                <a:off x="3084286" y="1632297"/>
                <a:ext cx="352641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𝑁𝐼</m:t>
                      </m:r>
                      <m:r>
                        <a:rPr lang="es-UY" b="0" i="1" smtClean="0">
                          <a:latin typeface="Cambria Math" panose="02040503050406030204" pitchFamily="18" charset="0"/>
                          <a:ea typeface="Cambria Math" panose="02040503050406030204" pitchFamily="18" charset="0"/>
                        </a:rPr>
                        <m:t>=10</m:t>
                      </m:r>
                      <m:func>
                        <m:funcPr>
                          <m:ctrlPr>
                            <a:rPr lang="es-UY" b="0" i="1" smtClean="0">
                              <a:latin typeface="Cambria Math" panose="02040503050406030204" pitchFamily="18" charset="0"/>
                              <a:ea typeface="Cambria Math" panose="02040503050406030204" pitchFamily="18" charset="0"/>
                            </a:rPr>
                          </m:ctrlPr>
                        </m:funcPr>
                        <m:fName>
                          <m:sSub>
                            <m:sSubPr>
                              <m:ctrlPr>
                                <a:rPr lang="es-UY" b="0" i="1" smtClean="0">
                                  <a:latin typeface="Cambria Math" panose="02040503050406030204" pitchFamily="18" charset="0"/>
                                  <a:ea typeface="Cambria Math" panose="02040503050406030204" pitchFamily="18" charset="0"/>
                                </a:rPr>
                              </m:ctrlPr>
                            </m:sSubPr>
                            <m:e>
                              <m:r>
                                <m:rPr>
                                  <m:sty m:val="p"/>
                                </m:rPr>
                                <a:rPr lang="es-UY" b="0" i="0" smtClean="0">
                                  <a:latin typeface="Cambria Math" panose="02040503050406030204" pitchFamily="18" charset="0"/>
                                  <a:ea typeface="Cambria Math" panose="02040503050406030204" pitchFamily="18" charset="0"/>
                                </a:rPr>
                                <m:t>log</m:t>
                              </m:r>
                            </m:e>
                            <m:sub>
                              <m:r>
                                <a:rPr lang="es-UY" b="0" i="1" smtClean="0">
                                  <a:latin typeface="Cambria Math" panose="02040503050406030204" pitchFamily="18" charset="0"/>
                                  <a:ea typeface="Cambria Math" panose="02040503050406030204" pitchFamily="18" charset="0"/>
                                </a:rPr>
                                <m:t>10</m:t>
                              </m:r>
                            </m:sub>
                          </m:sSub>
                        </m:fName>
                        <m:e>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𝛼</m:t>
                              </m:r>
                              <m:r>
                                <a:rPr lang="es-UY" b="0" i="1" smtClean="0">
                                  <a:latin typeface="Cambria Math" panose="02040503050406030204" pitchFamily="18" charset="0"/>
                                  <a:ea typeface="Cambria Math" panose="02040503050406030204" pitchFamily="18" charset="0"/>
                                </a:rPr>
                                <m:t>𝑥</m:t>
                              </m:r>
                            </m:sup>
                          </m:sSup>
                        </m:e>
                      </m:func>
                      <m:r>
                        <a:rPr lang="es-UY" b="0" i="1" smtClean="0">
                          <a:latin typeface="Cambria Math" panose="02040503050406030204" pitchFamily="18" charset="0"/>
                          <a:ea typeface="Cambria Math" panose="02040503050406030204" pitchFamily="18" charset="0"/>
                        </a:rPr>
                        <m:t>=−8,7</m:t>
                      </m:r>
                      <m:r>
                        <a:rPr lang="es-UY" b="0" i="1" smtClean="0">
                          <a:latin typeface="Cambria Math" panose="02040503050406030204" pitchFamily="18" charset="0"/>
                          <a:ea typeface="Cambria Math" panose="02040503050406030204" pitchFamily="18" charset="0"/>
                        </a:rPr>
                        <m:t>𝛼</m:t>
                      </m:r>
                      <m:r>
                        <a:rPr lang="es-UY" b="0" i="1" smtClean="0">
                          <a:latin typeface="Cambria Math" panose="02040503050406030204" pitchFamily="18" charset="0"/>
                          <a:ea typeface="Cambria Math" panose="02040503050406030204" pitchFamily="18" charset="0"/>
                        </a:rPr>
                        <m:t>𝑥</m:t>
                      </m:r>
                    </m:oMath>
                  </m:oMathPara>
                </a14:m>
                <a:endParaRPr lang="es-UY" dirty="0"/>
              </a:p>
            </p:txBody>
          </p:sp>
        </mc:Choice>
        <mc:Fallback xmlns="">
          <p:sp>
            <p:nvSpPr>
              <p:cNvPr id="14" name="CuadroTexto 13"/>
              <p:cNvSpPr txBox="1">
                <a:spLocks noRot="1" noChangeAspect="1" noMove="1" noResize="1" noEditPoints="1" noAdjustHandles="1" noChangeArrowheads="1" noChangeShapeType="1" noTextEdit="1"/>
              </p:cNvSpPr>
              <p:nvPr/>
            </p:nvSpPr>
            <p:spPr>
              <a:xfrm>
                <a:off x="3084286" y="1632297"/>
                <a:ext cx="3526415" cy="369332"/>
              </a:xfrm>
              <a:prstGeom prst="rect">
                <a:avLst/>
              </a:prstGeom>
              <a:blipFill rotWithShape="0">
                <a:blip r:embed="rId6"/>
                <a:stretch>
                  <a:fillRect b="-13333"/>
                </a:stretch>
              </a:blipFill>
            </p:spPr>
            <p:txBody>
              <a:bodyPr/>
              <a:lstStyle/>
              <a:p>
                <a:r>
                  <a:rPr lang="es-UY">
                    <a:noFill/>
                  </a:rPr>
                  <a:t> </a:t>
                </a:r>
              </a:p>
            </p:txBody>
          </p:sp>
        </mc:Fallback>
      </mc:AlternateContent>
      <p:grpSp>
        <p:nvGrpSpPr>
          <p:cNvPr id="24" name="Grupo 23"/>
          <p:cNvGrpSpPr/>
          <p:nvPr/>
        </p:nvGrpSpPr>
        <p:grpSpPr>
          <a:xfrm>
            <a:off x="1399906" y="3935851"/>
            <a:ext cx="3928960" cy="2538952"/>
            <a:chOff x="2659802" y="3732651"/>
            <a:chExt cx="3928960" cy="2538952"/>
          </a:xfrm>
        </p:grpSpPr>
        <p:grpSp>
          <p:nvGrpSpPr>
            <p:cNvPr id="19" name="Grupo 18"/>
            <p:cNvGrpSpPr/>
            <p:nvPr/>
          </p:nvGrpSpPr>
          <p:grpSpPr>
            <a:xfrm>
              <a:off x="2828738" y="3962400"/>
              <a:ext cx="3576032" cy="2264229"/>
              <a:chOff x="1683657" y="3352800"/>
              <a:chExt cx="5152572" cy="2670629"/>
            </a:xfrm>
          </p:grpSpPr>
          <p:cxnSp>
            <p:nvCxnSpPr>
              <p:cNvPr id="16" name="Conector recto de flecha 15"/>
              <p:cNvCxnSpPr/>
              <p:nvPr/>
            </p:nvCxnSpPr>
            <p:spPr>
              <a:xfrm flipV="1">
                <a:off x="2162629" y="3352800"/>
                <a:ext cx="0" cy="267062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ector recto de flecha 17"/>
              <p:cNvCxnSpPr/>
              <p:nvPr/>
            </p:nvCxnSpPr>
            <p:spPr>
              <a:xfrm>
                <a:off x="1683657" y="5675086"/>
                <a:ext cx="5152572"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1" name="Conector recto 20"/>
            <p:cNvCxnSpPr/>
            <p:nvPr/>
          </p:nvCxnSpPr>
          <p:spPr>
            <a:xfrm>
              <a:off x="3161158" y="4426857"/>
              <a:ext cx="2310728" cy="769257"/>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2" name="CuadroTexto 21"/>
                <p:cNvSpPr txBox="1"/>
                <p:nvPr/>
              </p:nvSpPr>
              <p:spPr>
                <a:xfrm>
                  <a:off x="2659802" y="3732651"/>
                  <a:ext cx="50135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𝑁𝐼</m:t>
                        </m:r>
                      </m:oMath>
                    </m:oMathPara>
                  </a14:m>
                  <a:endParaRPr lang="es-UY" dirty="0"/>
                </a:p>
              </p:txBody>
            </p:sp>
          </mc:Choice>
          <mc:Fallback xmlns="">
            <p:sp>
              <p:nvSpPr>
                <p:cNvPr id="22" name="CuadroTexto 21"/>
                <p:cNvSpPr txBox="1">
                  <a:spLocks noRot="1" noChangeAspect="1" noMove="1" noResize="1" noEditPoints="1" noAdjustHandles="1" noChangeArrowheads="1" noChangeShapeType="1" noTextEdit="1"/>
                </p:cNvSpPr>
                <p:nvPr/>
              </p:nvSpPr>
              <p:spPr>
                <a:xfrm>
                  <a:off x="2659802" y="3732651"/>
                  <a:ext cx="501356" cy="369332"/>
                </a:xfrm>
                <a:prstGeom prst="rect">
                  <a:avLst/>
                </a:prstGeom>
                <a:blipFill rotWithShape="0">
                  <a:blip r:embed="rId7"/>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3" name="CuadroTexto 22"/>
                <p:cNvSpPr txBox="1"/>
                <p:nvPr/>
              </p:nvSpPr>
              <p:spPr>
                <a:xfrm>
                  <a:off x="6220777" y="5902271"/>
                  <a:ext cx="36798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oMath>
                    </m:oMathPara>
                  </a14:m>
                  <a:endParaRPr lang="es-UY" dirty="0"/>
                </a:p>
              </p:txBody>
            </p:sp>
          </mc:Choice>
          <mc:Fallback xmlns="">
            <p:sp>
              <p:nvSpPr>
                <p:cNvPr id="23" name="CuadroTexto 22"/>
                <p:cNvSpPr txBox="1">
                  <a:spLocks noRot="1" noChangeAspect="1" noMove="1" noResize="1" noEditPoints="1" noAdjustHandles="1" noChangeArrowheads="1" noChangeShapeType="1" noTextEdit="1"/>
                </p:cNvSpPr>
                <p:nvPr/>
              </p:nvSpPr>
              <p:spPr>
                <a:xfrm>
                  <a:off x="6220777" y="5902271"/>
                  <a:ext cx="367985" cy="369332"/>
                </a:xfrm>
                <a:prstGeom prst="rect">
                  <a:avLst/>
                </a:prstGeom>
                <a:blipFill rotWithShape="0">
                  <a:blip r:embed="rId8"/>
                  <a:stretch>
                    <a:fillRect/>
                  </a:stretch>
                </a:blipFill>
              </p:spPr>
              <p:txBody>
                <a:bodyPr/>
                <a:lstStyle/>
                <a:p>
                  <a:r>
                    <a:rPr lang="es-UY">
                      <a:noFill/>
                    </a:rPr>
                    <a:t> </a:t>
                  </a:r>
                </a:p>
              </p:txBody>
            </p:sp>
          </mc:Fallback>
        </mc:AlternateContent>
      </p:grpSp>
      <p:sp>
        <p:nvSpPr>
          <p:cNvPr id="25" name="CuadroTexto 24"/>
          <p:cNvSpPr txBox="1"/>
          <p:nvPr/>
        </p:nvSpPr>
        <p:spPr>
          <a:xfrm>
            <a:off x="2032000" y="3367314"/>
            <a:ext cx="2715423" cy="369332"/>
          </a:xfrm>
          <a:prstGeom prst="rect">
            <a:avLst/>
          </a:prstGeom>
          <a:noFill/>
        </p:spPr>
        <p:txBody>
          <a:bodyPr wrap="none" rtlCol="0">
            <a:spAutoFit/>
          </a:bodyPr>
          <a:lstStyle/>
          <a:p>
            <a:r>
              <a:rPr lang="es-UY" dirty="0">
                <a:latin typeface="Cambria Math" panose="02040503050406030204" pitchFamily="18" charset="0"/>
                <a:ea typeface="Cambria Math" panose="02040503050406030204" pitchFamily="18" charset="0"/>
              </a:rPr>
              <a:t>⇒</a:t>
            </a:r>
            <a:r>
              <a:rPr lang="es-UY" dirty="0"/>
              <a:t> Para una onda armónica</a:t>
            </a:r>
          </a:p>
        </p:txBody>
      </p:sp>
      <mc:AlternateContent xmlns:mc="http://schemas.openxmlformats.org/markup-compatibility/2006" xmlns:a14="http://schemas.microsoft.com/office/drawing/2010/main">
        <mc:Choice Requires="a14">
          <p:sp>
            <p:nvSpPr>
              <p:cNvPr id="26" name="CuadroTexto 25"/>
              <p:cNvSpPr txBox="1"/>
              <p:nvPr/>
            </p:nvSpPr>
            <p:spPr>
              <a:xfrm>
                <a:off x="4528457" y="4513943"/>
                <a:ext cx="3372783" cy="369332"/>
              </a:xfrm>
              <a:prstGeom prst="rect">
                <a:avLst/>
              </a:prstGeom>
              <a:noFill/>
            </p:spPr>
            <p:txBody>
              <a:bodyPr wrap="none" rtlCol="0">
                <a:spAutoFit/>
              </a:bodyPr>
              <a:lstStyle/>
              <a:p>
                <a:r>
                  <a:rPr lang="es-UY" dirty="0"/>
                  <a:t>La pendiente de la recta es </a:t>
                </a:r>
                <a14:m>
                  <m:oMath xmlns:m="http://schemas.openxmlformats.org/officeDocument/2006/math">
                    <m:r>
                      <a:rPr lang="es-UY" b="0" i="1" smtClean="0">
                        <a:latin typeface="Cambria Math" panose="02040503050406030204" pitchFamily="18" charset="0"/>
                      </a:rPr>
                      <m:t>−8,7</m:t>
                    </m:r>
                    <m:r>
                      <a:rPr lang="es-UY" b="0" i="1" smtClean="0">
                        <a:latin typeface="Cambria Math" panose="02040503050406030204" pitchFamily="18" charset="0"/>
                      </a:rPr>
                      <m:t>𝛼</m:t>
                    </m:r>
                  </m:oMath>
                </a14:m>
                <a:endParaRPr lang="es-UY" dirty="0"/>
              </a:p>
            </p:txBody>
          </p:sp>
        </mc:Choice>
        <mc:Fallback xmlns="">
          <p:sp>
            <p:nvSpPr>
              <p:cNvPr id="26" name="CuadroTexto 25"/>
              <p:cNvSpPr txBox="1">
                <a:spLocks noRot="1" noChangeAspect="1" noMove="1" noResize="1" noEditPoints="1" noAdjustHandles="1" noChangeArrowheads="1" noChangeShapeType="1" noTextEdit="1"/>
              </p:cNvSpPr>
              <p:nvPr/>
            </p:nvSpPr>
            <p:spPr>
              <a:xfrm>
                <a:off x="4528457" y="4513943"/>
                <a:ext cx="3372783" cy="369332"/>
              </a:xfrm>
              <a:prstGeom prst="rect">
                <a:avLst/>
              </a:prstGeom>
              <a:blipFill rotWithShape="0">
                <a:blip r:embed="rId9"/>
                <a:stretch>
                  <a:fillRect l="-1627" t="-8197"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7" name="CuadroTexto 26"/>
              <p:cNvSpPr txBox="1"/>
              <p:nvPr/>
            </p:nvSpPr>
            <p:spPr>
              <a:xfrm>
                <a:off x="1582054" y="4433331"/>
                <a:ext cx="36580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0</m:t>
                      </m:r>
                    </m:oMath>
                  </m:oMathPara>
                </a14:m>
                <a:endParaRPr lang="es-UY" dirty="0"/>
              </a:p>
            </p:txBody>
          </p:sp>
        </mc:Choice>
        <mc:Fallback xmlns="">
          <p:sp>
            <p:nvSpPr>
              <p:cNvPr id="27" name="CuadroTexto 26"/>
              <p:cNvSpPr txBox="1">
                <a:spLocks noRot="1" noChangeAspect="1" noMove="1" noResize="1" noEditPoints="1" noAdjustHandles="1" noChangeArrowheads="1" noChangeShapeType="1" noTextEdit="1"/>
              </p:cNvSpPr>
              <p:nvPr/>
            </p:nvSpPr>
            <p:spPr>
              <a:xfrm>
                <a:off x="1582054" y="4433331"/>
                <a:ext cx="365806" cy="369332"/>
              </a:xfrm>
              <a:prstGeom prst="rect">
                <a:avLst/>
              </a:prstGeom>
              <a:blipFill rotWithShape="0">
                <a:blip r:embed="rId10"/>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 name="Rectángulo 1"/>
              <p:cNvSpPr/>
              <p:nvPr/>
            </p:nvSpPr>
            <p:spPr>
              <a:xfrm>
                <a:off x="4960881" y="2276971"/>
                <a:ext cx="4097211" cy="69519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smtClean="0">
                          <a:latin typeface="Cambria Math" panose="02040503050406030204" pitchFamily="18" charset="0"/>
                        </a:rPr>
                        <m:t> </m:t>
                      </m:r>
                      <m:sSub>
                        <m:sSubPr>
                          <m:ctrlPr>
                            <a:rPr lang="es-UY" i="1">
                              <a:latin typeface="Cambria Math" panose="02040503050406030204" pitchFamily="18" charset="0"/>
                            </a:rPr>
                          </m:ctrlPr>
                        </m:sSubPr>
                        <m:e>
                          <m:d>
                            <m:dPr>
                              <m:begChr m:val="⟨"/>
                              <m:endChr m:val="⟩"/>
                              <m:ctrlPr>
                                <a:rPr lang="es-UY" i="1">
                                  <a:latin typeface="Cambria Math" panose="02040503050406030204" pitchFamily="18" charset="0"/>
                                </a:rPr>
                              </m:ctrlPr>
                            </m:dPr>
                            <m:e>
                              <m:r>
                                <a:rPr lang="es-UY" i="1">
                                  <a:latin typeface="Cambria Math" panose="02040503050406030204" pitchFamily="18" charset="0"/>
                                </a:rPr>
                                <m:t>𝐼</m:t>
                              </m:r>
                            </m:e>
                          </m:d>
                        </m:e>
                        <m:sub>
                          <m:r>
                            <a:rPr lang="es-UY" i="1">
                              <a:latin typeface="Cambria Math" panose="02040503050406030204" pitchFamily="18" charset="0"/>
                            </a:rPr>
                            <m:t>𝑟𝑒𝑓</m:t>
                          </m:r>
                        </m:sub>
                      </m:sSub>
                      <m:r>
                        <a:rPr lang="es-UY" b="0" i="0" smtClean="0">
                          <a:latin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1</m:t>
                          </m:r>
                        </m:num>
                        <m:den>
                          <m:r>
                            <a:rPr lang="es-UY" i="1">
                              <a:latin typeface="Cambria Math" panose="02040503050406030204" pitchFamily="18" charset="0"/>
                              <a:ea typeface="Cambria Math" panose="02040503050406030204" pitchFamily="18" charset="0"/>
                            </a:rPr>
                            <m:t>2</m:t>
                          </m:r>
                        </m:den>
                      </m:f>
                      <m:f>
                        <m:fPr>
                          <m:ctrlPr>
                            <a:rPr lang="es-UY" i="1">
                              <a:latin typeface="Cambria Math" panose="02040503050406030204" pitchFamily="18" charset="0"/>
                              <a:ea typeface="Cambria Math" panose="02040503050406030204" pitchFamily="18" charset="0"/>
                            </a:rPr>
                          </m:ctrlPr>
                        </m:fPr>
                        <m:num>
                          <m:sSup>
                            <m:sSupPr>
                              <m:ctrlPr>
                                <a:rPr lang="es-UY" i="1">
                                  <a:latin typeface="Cambria Math" panose="02040503050406030204" pitchFamily="18" charset="0"/>
                                  <a:ea typeface="Cambria Math" panose="02040503050406030204" pitchFamily="18" charset="0"/>
                                </a:rPr>
                              </m:ctrlPr>
                            </m:sSupPr>
                            <m:e>
                              <m:d>
                                <m:dPr>
                                  <m:begChr m:val="|"/>
                                  <m:endChr m:val="|"/>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𝐵</m:t>
                                  </m:r>
                                  <m:d>
                                    <m:dPr>
                                      <m:ctrlPr>
                                        <a:rPr lang="es-UY" i="1">
                                          <a:latin typeface="Cambria Math" panose="02040503050406030204" pitchFamily="18" charset="0"/>
                                          <a:ea typeface="Cambria Math" panose="02040503050406030204" pitchFamily="18" charset="0"/>
                                        </a:rPr>
                                      </m:ctrlPr>
                                    </m:dPr>
                                    <m:e>
                                      <m:r>
                                        <a:rPr lang="es-UY" i="1">
                                          <a:latin typeface="Cambria Math" panose="02040503050406030204" pitchFamily="18" charset="0"/>
                                          <a:ea typeface="Cambria Math" panose="02040503050406030204" pitchFamily="18" charset="0"/>
                                        </a:rPr>
                                        <m:t>𝜔</m:t>
                                      </m:r>
                                    </m:e>
                                  </m:d>
                                </m:e>
                              </m:d>
                            </m:e>
                            <m:sup>
                              <m:r>
                                <a:rPr lang="es-UY" i="1">
                                  <a:latin typeface="Cambria Math" panose="02040503050406030204" pitchFamily="18" charset="0"/>
                                  <a:ea typeface="Cambria Math" panose="02040503050406030204" pitchFamily="18" charset="0"/>
                                </a:rPr>
                                <m:t>2</m:t>
                              </m:r>
                            </m:sup>
                          </m:sSup>
                        </m:num>
                        <m:den>
                          <m:sSub>
                            <m:sSubPr>
                              <m:ctrlPr>
                                <a:rPr lang="es-UY" i="1">
                                  <a:latin typeface="Cambria Math" panose="02040503050406030204" pitchFamily="18" charset="0"/>
                                  <a:ea typeface="Cambria Math" panose="02040503050406030204" pitchFamily="18" charset="0"/>
                                </a:rPr>
                              </m:ctrlPr>
                            </m:sSubPr>
                            <m:e>
                              <m:r>
                                <a:rPr lang="es-UY" i="1">
                                  <a:latin typeface="Cambria Math" panose="02040503050406030204" pitchFamily="18" charset="0"/>
                                  <a:ea typeface="Cambria Math" panose="02040503050406030204" pitchFamily="18" charset="0"/>
                                </a:rPr>
                                <m:t>𝜔𝜌</m:t>
                              </m:r>
                            </m:e>
                            <m:sub>
                              <m:r>
                                <a:rPr lang="es-UY" i="1">
                                  <a:latin typeface="Cambria Math" panose="02040503050406030204" pitchFamily="18" charset="0"/>
                                  <a:ea typeface="Cambria Math" panose="02040503050406030204" pitchFamily="18" charset="0"/>
                                </a:rPr>
                                <m:t>0</m:t>
                              </m:r>
                            </m:sub>
                          </m:sSub>
                        </m:den>
                      </m:f>
                      <m:sSup>
                        <m:sSupPr>
                          <m:ctrlPr>
                            <a:rPr lang="es-UY" i="1">
                              <a:latin typeface="Cambria Math" panose="02040503050406030204" pitchFamily="18" charset="0"/>
                              <a:ea typeface="Cambria Math" panose="02040503050406030204" pitchFamily="18" charset="0"/>
                            </a:rPr>
                          </m:ctrlPr>
                        </m:sSupPr>
                        <m:e>
                          <m:d>
                            <m:dPr>
                              <m:ctrlPr>
                                <a:rPr lang="es-UY" i="1">
                                  <a:latin typeface="Cambria Math" panose="02040503050406030204" pitchFamily="18" charset="0"/>
                                  <a:ea typeface="Cambria Math" panose="02040503050406030204" pitchFamily="18" charset="0"/>
                                </a:rPr>
                              </m:ctrlPr>
                            </m:dPr>
                            <m:e>
                              <m:sSubSup>
                                <m:sSubSupPr>
                                  <m:ctrlPr>
                                    <a:rPr lang="es-UY" i="1">
                                      <a:latin typeface="Cambria Math" panose="02040503050406030204" pitchFamily="18" charset="0"/>
                                      <a:ea typeface="Cambria Math" panose="02040503050406030204" pitchFamily="18" charset="0"/>
                                    </a:rPr>
                                  </m:ctrlPr>
                                </m:sSubSupPr>
                                <m:e>
                                  <m:r>
                                    <a:rPr lang="es-UY" i="1">
                                      <a:latin typeface="Cambria Math" panose="02040503050406030204" pitchFamily="18" charset="0"/>
                                      <a:ea typeface="Cambria Math" panose="02040503050406030204" pitchFamily="18" charset="0"/>
                                    </a:rPr>
                                    <m:t>𝜅</m:t>
                                  </m:r>
                                </m:e>
                                <m:sub>
                                  <m:r>
                                    <a:rPr lang="es-UY" i="1">
                                      <a:latin typeface="Cambria Math" panose="02040503050406030204" pitchFamily="18" charset="0"/>
                                      <a:ea typeface="Cambria Math" panose="02040503050406030204" pitchFamily="18" charset="0"/>
                                    </a:rPr>
                                    <m:t>0</m:t>
                                  </m:r>
                                </m:sub>
                                <m:sup>
                                  <m:r>
                                    <a:rPr lang="es-UY" i="1">
                                      <a:latin typeface="Cambria Math" panose="02040503050406030204" pitchFamily="18" charset="0"/>
                                      <a:ea typeface="Cambria Math" panose="02040503050406030204" pitchFamily="18" charset="0"/>
                                    </a:rPr>
                                    <m:t>2</m:t>
                                  </m:r>
                                </m:sup>
                              </m:sSubSup>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𝛼</m:t>
                                  </m:r>
                                </m:e>
                                <m:sup>
                                  <m:r>
                                    <a:rPr lang="es-UY" i="1">
                                      <a:latin typeface="Cambria Math" panose="02040503050406030204" pitchFamily="18" charset="0"/>
                                      <a:ea typeface="Cambria Math" panose="02040503050406030204" pitchFamily="18" charset="0"/>
                                    </a:rPr>
                                    <m:t>2</m:t>
                                  </m:r>
                                </m:sup>
                              </m:sSup>
                            </m:e>
                          </m:d>
                        </m:e>
                        <m:sup>
                          <m:r>
                            <a:rPr lang="es-UY" i="1">
                              <a:latin typeface="Cambria Math" panose="02040503050406030204" pitchFamily="18" charset="0"/>
                              <a:ea typeface="Cambria Math" panose="02040503050406030204" pitchFamily="18" charset="0"/>
                            </a:rPr>
                            <m:t>1/2</m:t>
                          </m:r>
                        </m:sup>
                      </m:sSup>
                      <m:func>
                        <m:funcPr>
                          <m:ctrlPr>
                            <a:rPr lang="es-AR" b="0" i="1" smtClean="0">
                              <a:latin typeface="Cambria Math" panose="02040503050406030204" pitchFamily="18" charset="0"/>
                              <a:ea typeface="Cambria Math" panose="02040503050406030204" pitchFamily="18" charset="0"/>
                            </a:rPr>
                          </m:ctrlPr>
                        </m:funcPr>
                        <m:fName>
                          <m:r>
                            <m:rPr>
                              <m:sty m:val="p"/>
                            </m:rPr>
                            <a:rPr lang="es-AR" b="0" i="0" smtClean="0">
                              <a:latin typeface="Cambria Math" panose="02040503050406030204" pitchFamily="18" charset="0"/>
                              <a:ea typeface="Cambria Math" panose="02040503050406030204" pitchFamily="18" charset="0"/>
                            </a:rPr>
                            <m:t>cos</m:t>
                          </m:r>
                        </m:fName>
                        <m:e>
                          <m:r>
                            <a:rPr lang="es-AR"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𝜓</m:t>
                          </m:r>
                          <m:r>
                            <a:rPr lang="es-AR" b="0" i="1" smtClean="0">
                              <a:latin typeface="Cambria Math" panose="02040503050406030204" pitchFamily="18" charset="0"/>
                              <a:ea typeface="Cambria Math" panose="02040503050406030204" pitchFamily="18" charset="0"/>
                            </a:rPr>
                            <m:t>)</m:t>
                          </m:r>
                        </m:e>
                      </m:func>
                    </m:oMath>
                  </m:oMathPara>
                </a14:m>
                <a:endParaRPr lang="es-UY" dirty="0"/>
              </a:p>
            </p:txBody>
          </p:sp>
        </mc:Choice>
        <mc:Fallback xmlns="">
          <p:sp>
            <p:nvSpPr>
              <p:cNvPr id="2" name="Rectángulo 1"/>
              <p:cNvSpPr>
                <a:spLocks noRot="1" noChangeAspect="1" noMove="1" noResize="1" noEditPoints="1" noAdjustHandles="1" noChangeArrowheads="1" noChangeShapeType="1" noTextEdit="1"/>
              </p:cNvSpPr>
              <p:nvPr/>
            </p:nvSpPr>
            <p:spPr>
              <a:xfrm>
                <a:off x="4960881" y="2276971"/>
                <a:ext cx="4097211" cy="695190"/>
              </a:xfrm>
              <a:prstGeom prst="rect">
                <a:avLst/>
              </a:prstGeom>
              <a:blipFill>
                <a:blip r:embed="rId11"/>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 name="CuadroTexto 2"/>
              <p:cNvSpPr txBox="1"/>
              <p:nvPr/>
            </p:nvSpPr>
            <p:spPr>
              <a:xfrm>
                <a:off x="6643779" y="5399313"/>
                <a:ext cx="5359535" cy="646331"/>
              </a:xfrm>
              <a:prstGeom prst="rect">
                <a:avLst/>
              </a:prstGeom>
              <a:noFill/>
            </p:spPr>
            <p:txBody>
              <a:bodyPr wrap="square" rtlCol="0">
                <a:spAutoFit/>
              </a:bodyPr>
              <a:lstStyle/>
              <a:p>
                <a:r>
                  <a:rPr lang="es-UY" dirty="0">
                    <a:latin typeface="Cambria Math" panose="02040503050406030204" pitchFamily="18" charset="0"/>
                    <a:ea typeface="Cambria Math" panose="02040503050406030204" pitchFamily="18" charset="0"/>
                  </a:rPr>
                  <a:t>⇒</a:t>
                </a:r>
                <a:r>
                  <a:rPr lang="es-UY" dirty="0"/>
                  <a:t> Se puede obtener el coeficiente de atenuación </a:t>
                </a:r>
                <a14:m>
                  <m:oMath xmlns:m="http://schemas.openxmlformats.org/officeDocument/2006/math">
                    <m:r>
                      <a:rPr lang="es-UY" b="0" i="1" smtClean="0">
                        <a:latin typeface="Cambria Math" panose="02040503050406030204" pitchFamily="18" charset="0"/>
                      </a:rPr>
                      <m:t>𝛼</m:t>
                    </m:r>
                  </m:oMath>
                </a14:m>
                <a:r>
                  <a:rPr lang="es-UY" dirty="0"/>
                  <a:t> experimentalmente</a:t>
                </a:r>
              </a:p>
            </p:txBody>
          </p:sp>
        </mc:Choice>
        <mc:Fallback xmlns="">
          <p:sp>
            <p:nvSpPr>
              <p:cNvPr id="3" name="CuadroTexto 2"/>
              <p:cNvSpPr txBox="1">
                <a:spLocks noRot="1" noChangeAspect="1" noMove="1" noResize="1" noEditPoints="1" noAdjustHandles="1" noChangeArrowheads="1" noChangeShapeType="1" noTextEdit="1"/>
              </p:cNvSpPr>
              <p:nvPr/>
            </p:nvSpPr>
            <p:spPr>
              <a:xfrm>
                <a:off x="6643779" y="5399313"/>
                <a:ext cx="5359535" cy="646331"/>
              </a:xfrm>
              <a:prstGeom prst="rect">
                <a:avLst/>
              </a:prstGeom>
              <a:blipFill rotWithShape="0">
                <a:blip r:embed="rId12"/>
                <a:stretch>
                  <a:fillRect l="-1024" t="-7547" b="-14151"/>
                </a:stretch>
              </a:blipFill>
            </p:spPr>
            <p:txBody>
              <a:bodyPr/>
              <a:lstStyle/>
              <a:p>
                <a:r>
                  <a:rPr lang="es-UY">
                    <a:noFill/>
                  </a:rPr>
                  <a:t> </a:t>
                </a:r>
              </a:p>
            </p:txBody>
          </p:sp>
        </mc:Fallback>
      </mc:AlternateContent>
    </p:spTree>
    <p:extLst>
      <p:ext uri="{BB962C8B-B14F-4D97-AF65-F5344CB8AC3E}">
        <p14:creationId xmlns:p14="http://schemas.microsoft.com/office/powerpoint/2010/main" val="3592509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25" grpId="0"/>
      <p:bldP spid="26" grpId="0"/>
      <p:bldP spid="2"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p:cNvSpPr txBox="1"/>
              <p:nvPr/>
            </p:nvSpPr>
            <p:spPr>
              <a:xfrm>
                <a:off x="4630058" y="1559421"/>
                <a:ext cx="7097485" cy="646331"/>
              </a:xfrm>
              <a:prstGeom prst="rect">
                <a:avLst/>
              </a:prstGeom>
              <a:noFill/>
            </p:spPr>
            <p:txBody>
              <a:bodyPr wrap="square" rtlCol="0">
                <a:spAutoFit/>
              </a:bodyPr>
              <a:lstStyle/>
              <a:p>
                <a:r>
                  <a:rPr lang="es-UY" dirty="0"/>
                  <a:t>Para muchos fluidos se cumple </a:t>
                </a:r>
                <a14:m>
                  <m:oMath xmlns:m="http://schemas.openxmlformats.org/officeDocument/2006/math">
                    <m:r>
                      <a:rPr lang="es-UY" b="0" i="1" smtClean="0">
                        <a:latin typeface="Cambria Math" panose="02040503050406030204" pitchFamily="18" charset="0"/>
                      </a:rPr>
                      <m:t>𝜔𝜏</m:t>
                    </m:r>
                    <m:r>
                      <a:rPr lang="es-UY" b="0" i="1" smtClean="0">
                        <a:latin typeface="Cambria Math" panose="02040503050406030204" pitchFamily="18" charset="0"/>
                        <a:ea typeface="Cambria Math" panose="02040503050406030204" pitchFamily="18" charset="0"/>
                      </a:rPr>
                      <m:t>≪1</m:t>
                    </m:r>
                  </m:oMath>
                </a14:m>
                <a:r>
                  <a:rPr lang="es-UY" dirty="0"/>
                  <a:t> dentro del rango de frecuencias de interés</a:t>
                </a:r>
              </a:p>
            </p:txBody>
          </p:sp>
        </mc:Choice>
        <mc:Fallback xmlns="">
          <p:sp>
            <p:nvSpPr>
              <p:cNvPr id="4" name="CuadroTexto 3"/>
              <p:cNvSpPr txBox="1">
                <a:spLocks noRot="1" noChangeAspect="1" noMove="1" noResize="1" noEditPoints="1" noAdjustHandles="1" noChangeArrowheads="1" noChangeShapeType="1" noTextEdit="1"/>
              </p:cNvSpPr>
              <p:nvPr/>
            </p:nvSpPr>
            <p:spPr>
              <a:xfrm>
                <a:off x="4630058" y="1559421"/>
                <a:ext cx="7097485" cy="646331"/>
              </a:xfrm>
              <a:prstGeom prst="rect">
                <a:avLst/>
              </a:prstGeom>
              <a:blipFill rotWithShape="0">
                <a:blip r:embed="rId2"/>
                <a:stretch>
                  <a:fillRect l="-773" t="-5660" b="-14151"/>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CuadroTexto 4"/>
              <p:cNvSpPr txBox="1"/>
              <p:nvPr/>
            </p:nvSpPr>
            <p:spPr>
              <a:xfrm>
                <a:off x="188776" y="2570574"/>
                <a:ext cx="1338122" cy="64819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𝛼</m:t>
                      </m:r>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𝜔</m:t>
                              </m:r>
                            </m:e>
                            <m:sup>
                              <m:r>
                                <a:rPr lang="es-UY" b="0" i="1" smtClean="0">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𝜏</m:t>
                          </m:r>
                        </m:num>
                        <m:den>
                          <m:r>
                            <a:rPr lang="es-UY" b="0" i="1" smtClean="0">
                              <a:latin typeface="Cambria Math" panose="02040503050406030204" pitchFamily="18" charset="0"/>
                              <a:ea typeface="Cambria Math" panose="02040503050406030204" pitchFamily="18" charset="0"/>
                            </a:rPr>
                            <m:t>2</m:t>
                          </m:r>
                          <m:r>
                            <a:rPr lang="es-UY" b="0" i="1" smtClean="0">
                              <a:latin typeface="Cambria Math" panose="02040503050406030204" pitchFamily="18" charset="0"/>
                              <a:ea typeface="Cambria Math" panose="02040503050406030204" pitchFamily="18" charset="0"/>
                            </a:rPr>
                            <m:t>𝑐</m:t>
                          </m:r>
                        </m:den>
                      </m:f>
                    </m:oMath>
                  </m:oMathPara>
                </a14:m>
                <a:endParaRPr lang="es-UY" dirty="0"/>
              </a:p>
            </p:txBody>
          </p:sp>
        </mc:Choice>
        <mc:Fallback xmlns="">
          <p:sp>
            <p:nvSpPr>
              <p:cNvPr id="5" name="CuadroTexto 4"/>
              <p:cNvSpPr txBox="1">
                <a:spLocks noRot="1" noChangeAspect="1" noMove="1" noResize="1" noEditPoints="1" noAdjustHandles="1" noChangeArrowheads="1" noChangeShapeType="1" noTextEdit="1"/>
              </p:cNvSpPr>
              <p:nvPr/>
            </p:nvSpPr>
            <p:spPr>
              <a:xfrm>
                <a:off x="188776" y="2570574"/>
                <a:ext cx="1338122" cy="648191"/>
              </a:xfrm>
              <a:prstGeom prst="rect">
                <a:avLst/>
              </a:prstGeom>
              <a:blipFill rotWithShape="0">
                <a:blip r:embed="rId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CuadroTexto 6"/>
              <p:cNvSpPr txBox="1"/>
              <p:nvPr/>
            </p:nvSpPr>
            <p:spPr>
              <a:xfrm>
                <a:off x="188776" y="580571"/>
                <a:ext cx="11770995" cy="646331"/>
              </a:xfrm>
              <a:prstGeom prst="rect">
                <a:avLst/>
              </a:prstGeom>
              <a:noFill/>
            </p:spPr>
            <p:txBody>
              <a:bodyPr wrap="square" rtlCol="0">
                <a:spAutoFit/>
              </a:bodyPr>
              <a:lstStyle/>
              <a:p>
                <a:r>
                  <a:rPr lang="es-UY" dirty="0"/>
                  <a:t>Con este procedimiento, es posible medir experimentalmente el valor de </a:t>
                </a:r>
                <a14:m>
                  <m:oMath xmlns:m="http://schemas.openxmlformats.org/officeDocument/2006/math">
                    <m:r>
                      <a:rPr lang="es-UY" b="0" i="1" smtClean="0">
                        <a:latin typeface="Cambria Math" panose="02040503050406030204" pitchFamily="18" charset="0"/>
                      </a:rPr>
                      <m:t>𝛼</m:t>
                    </m:r>
                  </m:oMath>
                </a14:m>
                <a:r>
                  <a:rPr lang="es-UY" dirty="0"/>
                  <a:t> para cada frecuencia </a:t>
                </a:r>
                <a14:m>
                  <m:oMath xmlns:m="http://schemas.openxmlformats.org/officeDocument/2006/math">
                    <m:r>
                      <a:rPr lang="es-UY" b="0" i="1" smtClean="0">
                        <a:latin typeface="Cambria Math" panose="02040503050406030204" pitchFamily="18" charset="0"/>
                      </a:rPr>
                      <m:t>𝜔</m:t>
                    </m:r>
                  </m:oMath>
                </a14:m>
                <a:r>
                  <a:rPr lang="es-UY" dirty="0"/>
                  <a:t> y comparar el resultado experimental con la predicción teórica</a:t>
                </a:r>
              </a:p>
            </p:txBody>
          </p:sp>
        </mc:Choice>
        <mc:Fallback xmlns="">
          <p:sp>
            <p:nvSpPr>
              <p:cNvPr id="7" name="CuadroTexto 6"/>
              <p:cNvSpPr txBox="1">
                <a:spLocks noRot="1" noChangeAspect="1" noMove="1" noResize="1" noEditPoints="1" noAdjustHandles="1" noChangeArrowheads="1" noChangeShapeType="1" noTextEdit="1"/>
              </p:cNvSpPr>
              <p:nvPr/>
            </p:nvSpPr>
            <p:spPr>
              <a:xfrm>
                <a:off x="188776" y="580571"/>
                <a:ext cx="11770995" cy="646331"/>
              </a:xfrm>
              <a:prstGeom prst="rect">
                <a:avLst/>
              </a:prstGeom>
              <a:blipFill rotWithShape="0">
                <a:blip r:embed="rId4"/>
                <a:stretch>
                  <a:fillRect l="-466" t="-4717" b="-14151"/>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p:cNvSpPr txBox="1"/>
              <p:nvPr/>
            </p:nvSpPr>
            <p:spPr>
              <a:xfrm>
                <a:off x="188776" y="1451429"/>
                <a:ext cx="3532505" cy="7943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𝛼</m:t>
                      </m:r>
                      <m:r>
                        <a:rPr lang="es-UY" b="0" i="1" smtClean="0">
                          <a:latin typeface="Cambria Math" panose="02040503050406030204" pitchFamily="18" charset="0"/>
                        </a:rPr>
                        <m:t>=</m:t>
                      </m:r>
                      <m:f>
                        <m:fPr>
                          <m:ctrlPr>
                            <a:rPr lang="es-AR" b="0" i="1" smtClean="0">
                              <a:latin typeface="Cambria Math" panose="02040503050406030204" pitchFamily="18" charset="0"/>
                            </a:rPr>
                          </m:ctrlPr>
                        </m:fPr>
                        <m:num>
                          <m:r>
                            <a:rPr lang="es-AR" b="0" i="1" smtClean="0">
                              <a:latin typeface="Cambria Math" panose="02040503050406030204" pitchFamily="18" charset="0"/>
                            </a:rPr>
                            <m:t>1</m:t>
                          </m:r>
                        </m:num>
                        <m:den>
                          <m:rad>
                            <m:radPr>
                              <m:degHide m:val="on"/>
                              <m:ctrlPr>
                                <a:rPr lang="es-UY" i="1">
                                  <a:latin typeface="Cambria Math" panose="02040503050406030204" pitchFamily="18" charset="0"/>
                                </a:rPr>
                              </m:ctrlPr>
                            </m:radPr>
                            <m:deg/>
                            <m:e>
                              <m:r>
                                <a:rPr lang="es-UY" i="1">
                                  <a:latin typeface="Cambria Math" panose="02040503050406030204" pitchFamily="18" charset="0"/>
                                </a:rPr>
                                <m:t>2</m:t>
                              </m:r>
                            </m:e>
                          </m:rad>
                        </m:den>
                      </m:f>
                      <m:f>
                        <m:fPr>
                          <m:ctrlPr>
                            <a:rPr lang="es-UY" b="0" i="1" smtClean="0">
                              <a:latin typeface="Cambria Math" panose="02040503050406030204" pitchFamily="18" charset="0"/>
                            </a:rPr>
                          </m:ctrlPr>
                        </m:fPr>
                        <m:num>
                          <m:r>
                            <a:rPr lang="es-UY" b="0" i="1" smtClean="0">
                              <a:latin typeface="Cambria Math" panose="02040503050406030204" pitchFamily="18" charset="0"/>
                            </a:rPr>
                            <m:t>𝜔</m:t>
                          </m:r>
                        </m:num>
                        <m:den>
                          <m:r>
                            <a:rPr lang="es-UY" b="0" i="1" smtClean="0">
                              <a:latin typeface="Cambria Math" panose="02040503050406030204" pitchFamily="18" charset="0"/>
                            </a:rPr>
                            <m:t>𝑐</m:t>
                          </m:r>
                        </m:den>
                      </m:f>
                      <m:sSup>
                        <m:sSupPr>
                          <m:ctrlPr>
                            <a:rPr lang="es-UY" b="0" i="1" smtClean="0">
                              <a:latin typeface="Cambria Math" panose="02040503050406030204" pitchFamily="18" charset="0"/>
                            </a:rPr>
                          </m:ctrlPr>
                        </m:sSupPr>
                        <m:e>
                          <m:d>
                            <m:dPr>
                              <m:begChr m:val="["/>
                              <m:endChr m:val="]"/>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sSup>
                                    <m:sSupPr>
                                      <m:ctrlPr>
                                        <a:rPr lang="es-UY" i="1">
                                          <a:latin typeface="Cambria Math" panose="02040503050406030204" pitchFamily="18" charset="0"/>
                                        </a:rPr>
                                      </m:ctrlPr>
                                    </m:sSupPr>
                                    <m:e>
                                      <m:d>
                                        <m:dPr>
                                          <m:ctrlPr>
                                            <a:rPr lang="es-UY" i="1">
                                              <a:latin typeface="Cambria Math" panose="02040503050406030204" pitchFamily="18" charset="0"/>
                                            </a:rPr>
                                          </m:ctrlPr>
                                        </m:dPr>
                                        <m:e>
                                          <m:r>
                                            <a:rPr lang="es-UY" i="1">
                                              <a:latin typeface="Cambria Math" panose="02040503050406030204" pitchFamily="18" charset="0"/>
                                            </a:rPr>
                                            <m:t>1+</m:t>
                                          </m:r>
                                          <m:sSup>
                                            <m:sSupPr>
                                              <m:ctrlPr>
                                                <a:rPr lang="es-UY" i="1">
                                                  <a:latin typeface="Cambria Math" panose="02040503050406030204" pitchFamily="18" charset="0"/>
                                                </a:rPr>
                                              </m:ctrlPr>
                                            </m:sSupPr>
                                            <m:e>
                                              <m:d>
                                                <m:dPr>
                                                  <m:ctrlPr>
                                                    <a:rPr lang="es-UY" i="1">
                                                      <a:latin typeface="Cambria Math" panose="02040503050406030204" pitchFamily="18" charset="0"/>
                                                    </a:rPr>
                                                  </m:ctrlPr>
                                                </m:dPr>
                                                <m:e>
                                                  <m:r>
                                                    <a:rPr lang="es-UY" i="1">
                                                      <a:latin typeface="Cambria Math" panose="02040503050406030204" pitchFamily="18" charset="0"/>
                                                    </a:rPr>
                                                    <m:t>𝜔𝜏</m:t>
                                                  </m:r>
                                                </m:e>
                                              </m:d>
                                            </m:e>
                                            <m:sup>
                                              <m:r>
                                                <a:rPr lang="es-UY" i="1">
                                                  <a:latin typeface="Cambria Math" panose="02040503050406030204" pitchFamily="18" charset="0"/>
                                                </a:rPr>
                                                <m:t>2</m:t>
                                              </m:r>
                                            </m:sup>
                                          </m:sSup>
                                        </m:e>
                                      </m:d>
                                    </m:e>
                                    <m:sup>
                                      <m:r>
                                        <a:rPr lang="es-UY" i="1">
                                          <a:latin typeface="Cambria Math" panose="02040503050406030204" pitchFamily="18" charset="0"/>
                                        </a:rPr>
                                        <m:t>1/2</m:t>
                                      </m:r>
                                    </m:sup>
                                  </m:sSup>
                                  <m:r>
                                    <a:rPr lang="es-AR" b="0" i="1" smtClean="0">
                                      <a:latin typeface="Cambria Math" panose="02040503050406030204" pitchFamily="18" charset="0"/>
                                    </a:rPr>
                                    <m:t>−1</m:t>
                                  </m:r>
                                </m:num>
                                <m:den>
                                  <m:r>
                                    <a:rPr lang="es-UY" i="1">
                                      <a:latin typeface="Cambria Math" panose="02040503050406030204" pitchFamily="18" charset="0"/>
                                    </a:rPr>
                                    <m:t>1+</m:t>
                                  </m:r>
                                  <m:sSup>
                                    <m:sSupPr>
                                      <m:ctrlPr>
                                        <a:rPr lang="es-UY" i="1">
                                          <a:latin typeface="Cambria Math" panose="02040503050406030204" pitchFamily="18" charset="0"/>
                                        </a:rPr>
                                      </m:ctrlPr>
                                    </m:sSupPr>
                                    <m:e>
                                      <m:d>
                                        <m:dPr>
                                          <m:ctrlPr>
                                            <a:rPr lang="es-UY" i="1">
                                              <a:latin typeface="Cambria Math" panose="02040503050406030204" pitchFamily="18" charset="0"/>
                                            </a:rPr>
                                          </m:ctrlPr>
                                        </m:dPr>
                                        <m:e>
                                          <m:r>
                                            <a:rPr lang="es-UY" i="1">
                                              <a:latin typeface="Cambria Math" panose="02040503050406030204" pitchFamily="18" charset="0"/>
                                            </a:rPr>
                                            <m:t>𝜔𝜏</m:t>
                                          </m:r>
                                        </m:e>
                                      </m:d>
                                    </m:e>
                                    <m:sup>
                                      <m:r>
                                        <a:rPr lang="es-UY" i="1">
                                          <a:latin typeface="Cambria Math" panose="02040503050406030204" pitchFamily="18" charset="0"/>
                                        </a:rPr>
                                        <m:t>2</m:t>
                                      </m:r>
                                    </m:sup>
                                  </m:sSup>
                                </m:den>
                              </m:f>
                            </m:e>
                          </m:d>
                        </m:e>
                        <m:sup>
                          <m:r>
                            <a:rPr lang="es-UY" b="0" i="1" smtClean="0">
                              <a:latin typeface="Cambria Math" panose="02040503050406030204" pitchFamily="18" charset="0"/>
                            </a:rPr>
                            <m:t>1/2</m:t>
                          </m:r>
                        </m:sup>
                      </m:sSup>
                    </m:oMath>
                  </m:oMathPara>
                </a14:m>
                <a:endParaRPr lang="es-UY" dirty="0"/>
              </a:p>
            </p:txBody>
          </p:sp>
        </mc:Choice>
        <mc:Fallback xmlns="">
          <p:sp>
            <p:nvSpPr>
              <p:cNvPr id="8" name="CuadroTexto 7"/>
              <p:cNvSpPr txBox="1">
                <a:spLocks noRot="1" noChangeAspect="1" noMove="1" noResize="1" noEditPoints="1" noAdjustHandles="1" noChangeArrowheads="1" noChangeShapeType="1" noTextEdit="1"/>
              </p:cNvSpPr>
              <p:nvPr/>
            </p:nvSpPr>
            <p:spPr>
              <a:xfrm>
                <a:off x="188776" y="1451429"/>
                <a:ext cx="3532505" cy="794320"/>
              </a:xfrm>
              <a:prstGeom prst="rect">
                <a:avLst/>
              </a:prstGeom>
              <a:blipFill>
                <a:blip r:embed="rId5"/>
                <a:stretch>
                  <a:fillRect/>
                </a:stretch>
              </a:blipFill>
            </p:spPr>
            <p:txBody>
              <a:bodyPr/>
              <a:lstStyle/>
              <a:p>
                <a:r>
                  <a:rPr lang="es-UY">
                    <a:noFill/>
                  </a:rPr>
                  <a:t> </a:t>
                </a:r>
              </a:p>
            </p:txBody>
          </p:sp>
        </mc:Fallback>
      </mc:AlternateContent>
      <p:grpSp>
        <p:nvGrpSpPr>
          <p:cNvPr id="18" name="Grupo 17"/>
          <p:cNvGrpSpPr/>
          <p:nvPr/>
        </p:nvGrpSpPr>
        <p:grpSpPr>
          <a:xfrm>
            <a:off x="1634664" y="3122958"/>
            <a:ext cx="4077655" cy="2538952"/>
            <a:chOff x="3272249" y="3218765"/>
            <a:chExt cx="4077655" cy="2538952"/>
          </a:xfrm>
        </p:grpSpPr>
        <p:grpSp>
          <p:nvGrpSpPr>
            <p:cNvPr id="10" name="Grupo 9"/>
            <p:cNvGrpSpPr/>
            <p:nvPr/>
          </p:nvGrpSpPr>
          <p:grpSpPr>
            <a:xfrm>
              <a:off x="3441185" y="3448514"/>
              <a:ext cx="3576032" cy="2264229"/>
              <a:chOff x="1683657" y="3352800"/>
              <a:chExt cx="5152572" cy="2670629"/>
            </a:xfrm>
          </p:grpSpPr>
          <p:cxnSp>
            <p:nvCxnSpPr>
              <p:cNvPr id="14" name="Conector recto de flecha 13"/>
              <p:cNvCxnSpPr/>
              <p:nvPr/>
            </p:nvCxnSpPr>
            <p:spPr>
              <a:xfrm flipV="1">
                <a:off x="2162629" y="3352800"/>
                <a:ext cx="0" cy="267062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ector recto de flecha 14"/>
              <p:cNvCxnSpPr/>
              <p:nvPr/>
            </p:nvCxnSpPr>
            <p:spPr>
              <a:xfrm>
                <a:off x="1683657" y="5675086"/>
                <a:ext cx="5152572"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1" name="Conector recto 10"/>
            <p:cNvCxnSpPr/>
            <p:nvPr/>
          </p:nvCxnSpPr>
          <p:spPr>
            <a:xfrm flipV="1">
              <a:off x="4106026" y="3944541"/>
              <a:ext cx="1968247" cy="1052156"/>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 name="CuadroTexto 11"/>
                <p:cNvSpPr txBox="1"/>
                <p:nvPr/>
              </p:nvSpPr>
              <p:spPr>
                <a:xfrm>
                  <a:off x="3272249" y="3218765"/>
                  <a:ext cx="38241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𝛼</m:t>
                        </m:r>
                      </m:oMath>
                    </m:oMathPara>
                  </a14:m>
                  <a:endParaRPr lang="es-UY" dirty="0"/>
                </a:p>
              </p:txBody>
            </p:sp>
          </mc:Choice>
          <mc:Fallback xmlns="">
            <p:sp>
              <p:nvSpPr>
                <p:cNvPr id="12" name="CuadroTexto 11"/>
                <p:cNvSpPr txBox="1">
                  <a:spLocks noRot="1" noChangeAspect="1" noMove="1" noResize="1" noEditPoints="1" noAdjustHandles="1" noChangeArrowheads="1" noChangeShapeType="1" noTextEdit="1"/>
                </p:cNvSpPr>
                <p:nvPr/>
              </p:nvSpPr>
              <p:spPr>
                <a:xfrm>
                  <a:off x="3272249" y="3218765"/>
                  <a:ext cx="382412" cy="369332"/>
                </a:xfrm>
                <a:prstGeom prst="rect">
                  <a:avLst/>
                </a:prstGeom>
                <a:blipFill rotWithShape="0">
                  <a:blip r:embed="rId6"/>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3" name="CuadroTexto 12"/>
                <p:cNvSpPr txBox="1"/>
                <p:nvPr/>
              </p:nvSpPr>
              <p:spPr>
                <a:xfrm>
                  <a:off x="6833224" y="5388385"/>
                  <a:ext cx="51668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1" smtClean="0">
                                <a:latin typeface="Cambria Math" panose="02040503050406030204" pitchFamily="18" charset="0"/>
                              </a:rPr>
                              <m:t>𝜔</m:t>
                            </m:r>
                          </m:e>
                          <m:sup>
                            <m:r>
                              <a:rPr lang="es-UY" b="0" i="1" smtClean="0">
                                <a:latin typeface="Cambria Math" panose="02040503050406030204" pitchFamily="18" charset="0"/>
                              </a:rPr>
                              <m:t>2</m:t>
                            </m:r>
                          </m:sup>
                        </m:sSup>
                      </m:oMath>
                    </m:oMathPara>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6833224" y="5388385"/>
                  <a:ext cx="516680" cy="369332"/>
                </a:xfrm>
                <a:prstGeom prst="rect">
                  <a:avLst/>
                </a:prstGeom>
                <a:blipFill rotWithShape="0">
                  <a:blip r:embed="rId7"/>
                  <a:stretch>
                    <a:fillRect/>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19" name="CuadroTexto 18"/>
              <p:cNvSpPr txBox="1"/>
              <p:nvPr/>
            </p:nvSpPr>
            <p:spPr>
              <a:xfrm>
                <a:off x="6589485" y="2262556"/>
                <a:ext cx="5021943" cy="4259756"/>
              </a:xfrm>
              <a:prstGeom prst="rect">
                <a:avLst/>
              </a:prstGeom>
              <a:noFill/>
            </p:spPr>
            <p:txBody>
              <a:bodyPr wrap="square" rtlCol="0">
                <a:spAutoFit/>
              </a:bodyPr>
              <a:lstStyle/>
              <a:p>
                <a:r>
                  <a:rPr lang="es-UY" dirty="0"/>
                  <a:t>El tiempo de relajación </a:t>
                </a:r>
                <a14:m>
                  <m:oMath xmlns:m="http://schemas.openxmlformats.org/officeDocument/2006/math">
                    <m:r>
                      <a:rPr lang="es-UY" b="0" i="1" smtClean="0">
                        <a:latin typeface="Cambria Math" panose="02040503050406030204" pitchFamily="18" charset="0"/>
                      </a:rPr>
                      <m:t>𝜏</m:t>
                    </m:r>
                  </m:oMath>
                </a14:m>
                <a:r>
                  <a:rPr lang="es-UY" dirty="0"/>
                  <a:t> se puede medir en forma independiente de la atenuación acústica:</a:t>
                </a:r>
              </a:p>
              <a:p>
                <a:endParaRPr lang="es-UY" dirty="0"/>
              </a:p>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𝜏</m:t>
                      </m:r>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4</m:t>
                          </m:r>
                          <m:r>
                            <a:rPr lang="es-UY" b="0" i="1" smtClean="0">
                              <a:latin typeface="Cambria Math" panose="02040503050406030204" pitchFamily="18" charset="0"/>
                            </a:rPr>
                            <m:t>𝜂</m:t>
                          </m:r>
                        </m:num>
                        <m:den>
                          <m:r>
                            <a:rPr lang="es-UY" b="0" i="1" smtClean="0">
                              <a:latin typeface="Cambria Math" panose="02040503050406030204" pitchFamily="18" charset="0"/>
                            </a:rPr>
                            <m:t>3</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𝜌</m:t>
                              </m:r>
                            </m:e>
                            <m:sub>
                              <m:r>
                                <a:rPr lang="es-UY" b="0" i="1" smtClean="0">
                                  <a:latin typeface="Cambria Math" panose="02040503050406030204" pitchFamily="18" charset="0"/>
                                </a:rPr>
                                <m:t>0</m:t>
                              </m:r>
                            </m:sub>
                          </m:sSub>
                          <m:sSup>
                            <m:sSupPr>
                              <m:ctrlPr>
                                <a:rPr lang="es-UY" b="0" i="1" smtClean="0">
                                  <a:latin typeface="Cambria Math" panose="02040503050406030204" pitchFamily="18" charset="0"/>
                                </a:rPr>
                              </m:ctrlPr>
                            </m:sSupPr>
                            <m:e>
                              <m:r>
                                <a:rPr lang="es-UY" b="0" i="1" smtClean="0">
                                  <a:latin typeface="Cambria Math" panose="02040503050406030204" pitchFamily="18" charset="0"/>
                                </a:rPr>
                                <m:t>𝑐</m:t>
                              </m:r>
                            </m:e>
                            <m:sup>
                              <m:r>
                                <a:rPr lang="es-UY" b="0" i="1" smtClean="0">
                                  <a:latin typeface="Cambria Math" panose="02040503050406030204" pitchFamily="18" charset="0"/>
                                </a:rPr>
                                <m:t>2</m:t>
                              </m:r>
                            </m:sup>
                          </m:sSup>
                        </m:den>
                      </m:f>
                    </m:oMath>
                  </m:oMathPara>
                </a14:m>
                <a:endParaRPr lang="es-UY" dirty="0"/>
              </a:p>
              <a:p>
                <a:endParaRPr lang="es-UY" dirty="0"/>
              </a:p>
              <a:p>
                <a:r>
                  <a:rPr lang="es-UY" dirty="0"/>
                  <a:t>donde </a:t>
                </a:r>
                <a14:m>
                  <m:oMath xmlns:m="http://schemas.openxmlformats.org/officeDocument/2006/math">
                    <m:r>
                      <a:rPr lang="es-UY" b="0" i="1" smtClean="0">
                        <a:latin typeface="Cambria Math" panose="02040503050406030204" pitchFamily="18" charset="0"/>
                      </a:rPr>
                      <m:t>𝜂</m:t>
                    </m:r>
                  </m:oMath>
                </a14:m>
                <a:r>
                  <a:rPr lang="es-UY" dirty="0"/>
                  <a:t> es el coeficiente de viscosidad que se puede medir con reómetros.</a:t>
                </a:r>
              </a:p>
              <a:p>
                <a:endParaRPr lang="es-UY" dirty="0"/>
              </a:p>
              <a:p>
                <a:r>
                  <a:rPr lang="es-UY" dirty="0"/>
                  <a:t>Algunos valores son:</a:t>
                </a:r>
              </a:p>
              <a:p>
                <a:endParaRPr lang="es-UY" dirty="0"/>
              </a:p>
              <a:p>
                <a14:m>
                  <m:oMath xmlns:m="http://schemas.openxmlformats.org/officeDocument/2006/math">
                    <m:r>
                      <a:rPr lang="es-UY" b="0" i="1" smtClean="0">
                        <a:latin typeface="Cambria Math" panose="02040503050406030204" pitchFamily="18" charset="0"/>
                      </a:rPr>
                      <m:t>𝜏</m:t>
                    </m:r>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10</m:t>
                        </m:r>
                      </m:e>
                      <m:sup>
                        <m:r>
                          <a:rPr lang="es-UY" b="0" i="1" smtClean="0">
                            <a:latin typeface="Cambria Math" panose="02040503050406030204" pitchFamily="18" charset="0"/>
                            <a:ea typeface="Cambria Math" panose="02040503050406030204" pitchFamily="18" charset="0"/>
                          </a:rPr>
                          <m:t>−10</m:t>
                        </m:r>
                      </m:sup>
                    </m:sSup>
                  </m:oMath>
                </a14:m>
                <a:r>
                  <a:rPr lang="es-UY" dirty="0"/>
                  <a:t> s para el aire</a:t>
                </a:r>
              </a:p>
              <a:p>
                <a:endParaRPr lang="es-UY" i="1" dirty="0">
                  <a:latin typeface="Cambria Math" panose="02040503050406030204" pitchFamily="18" charset="0"/>
                </a:endParaRPr>
              </a:p>
              <a:p>
                <a14:m>
                  <m:oMath xmlns:m="http://schemas.openxmlformats.org/officeDocument/2006/math">
                    <m:r>
                      <a:rPr lang="es-UY" i="1">
                        <a:latin typeface="Cambria Math" panose="02040503050406030204" pitchFamily="18" charset="0"/>
                      </a:rPr>
                      <m:t>𝜏</m:t>
                    </m:r>
                    <m:r>
                      <a:rPr lang="es-UY" i="1">
                        <a:latin typeface="Cambria Math" panose="02040503050406030204" pitchFamily="18" charset="0"/>
                        <a:ea typeface="Cambria Math" panose="02040503050406030204" pitchFamily="18" charset="0"/>
                      </a:rPr>
                      <m:t>~</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10</m:t>
                        </m:r>
                      </m:e>
                      <m:sup>
                        <m:r>
                          <a:rPr lang="es-UY" i="1">
                            <a:latin typeface="Cambria Math" panose="02040503050406030204" pitchFamily="18" charset="0"/>
                            <a:ea typeface="Cambria Math" panose="02040503050406030204" pitchFamily="18" charset="0"/>
                          </a:rPr>
                          <m:t>−1</m:t>
                        </m:r>
                        <m:r>
                          <a:rPr lang="es-UY" b="0" i="1" smtClean="0">
                            <a:latin typeface="Cambria Math" panose="02040503050406030204" pitchFamily="18" charset="0"/>
                            <a:ea typeface="Cambria Math" panose="02040503050406030204" pitchFamily="18" charset="0"/>
                          </a:rPr>
                          <m:t>3</m:t>
                        </m:r>
                      </m:sup>
                    </m:sSup>
                  </m:oMath>
                </a14:m>
                <a:r>
                  <a:rPr lang="es-UY" dirty="0"/>
                  <a:t> s para el agua</a:t>
                </a:r>
              </a:p>
              <a:p>
                <a:r>
                  <a:rPr lang="es-UY" dirty="0"/>
                  <a:t> </a:t>
                </a:r>
              </a:p>
            </p:txBody>
          </p:sp>
        </mc:Choice>
        <mc:Fallback xmlns="">
          <p:sp>
            <p:nvSpPr>
              <p:cNvPr id="19" name="CuadroTexto 18"/>
              <p:cNvSpPr txBox="1">
                <a:spLocks noRot="1" noChangeAspect="1" noMove="1" noResize="1" noEditPoints="1" noAdjustHandles="1" noChangeArrowheads="1" noChangeShapeType="1" noTextEdit="1"/>
              </p:cNvSpPr>
              <p:nvPr/>
            </p:nvSpPr>
            <p:spPr>
              <a:xfrm>
                <a:off x="6589485" y="2262556"/>
                <a:ext cx="5021943" cy="4259756"/>
              </a:xfrm>
              <a:prstGeom prst="rect">
                <a:avLst/>
              </a:prstGeom>
              <a:blipFill>
                <a:blip r:embed="rId8"/>
                <a:stretch>
                  <a:fillRect l="-1092" t="-715"/>
                </a:stretch>
              </a:blipFill>
            </p:spPr>
            <p:txBody>
              <a:bodyPr/>
              <a:lstStyle/>
              <a:p>
                <a:r>
                  <a:rPr lang="es-UY">
                    <a:noFill/>
                  </a:rPr>
                  <a:t> </a:t>
                </a:r>
              </a:p>
            </p:txBody>
          </p:sp>
        </mc:Fallback>
      </mc:AlternateContent>
    </p:spTree>
    <p:extLst>
      <p:ext uri="{BB962C8B-B14F-4D97-AF65-F5344CB8AC3E}">
        <p14:creationId xmlns:p14="http://schemas.microsoft.com/office/powerpoint/2010/main" val="2877716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406400" y="609600"/>
            <a:ext cx="1627561" cy="369332"/>
          </a:xfrm>
          <a:prstGeom prst="rect">
            <a:avLst/>
          </a:prstGeom>
          <a:noFill/>
        </p:spPr>
        <p:txBody>
          <a:bodyPr wrap="none" rtlCol="0">
            <a:spAutoFit/>
          </a:bodyPr>
          <a:lstStyle/>
          <a:p>
            <a:r>
              <a:rPr lang="es-UY" dirty="0">
                <a:solidFill>
                  <a:schemeClr val="accent1"/>
                </a:solidFill>
              </a:rPr>
              <a:t>Apuntes finales</a:t>
            </a:r>
          </a:p>
        </p:txBody>
      </p:sp>
      <mc:AlternateContent xmlns:mc="http://schemas.openxmlformats.org/markup-compatibility/2006" xmlns:a14="http://schemas.microsoft.com/office/drawing/2010/main">
        <mc:Choice Requires="a14">
          <p:sp>
            <p:nvSpPr>
              <p:cNvPr id="6" name="CuadroTexto 5"/>
              <p:cNvSpPr txBox="1"/>
              <p:nvPr/>
            </p:nvSpPr>
            <p:spPr>
              <a:xfrm>
                <a:off x="174170" y="1204686"/>
                <a:ext cx="11756571" cy="1338828"/>
              </a:xfrm>
              <a:prstGeom prst="rect">
                <a:avLst/>
              </a:prstGeom>
              <a:noFill/>
            </p:spPr>
            <p:txBody>
              <a:bodyPr wrap="square" rtlCol="0">
                <a:spAutoFit/>
              </a:bodyPr>
              <a:lstStyle/>
              <a:p>
                <a:pPr>
                  <a:lnSpc>
                    <a:spcPct val="150000"/>
                  </a:lnSpc>
                </a:pPr>
                <a:r>
                  <a:rPr lang="es-UY" dirty="0"/>
                  <a:t>El tiempo de relajación </a:t>
                </a:r>
                <a14:m>
                  <m:oMath xmlns:m="http://schemas.openxmlformats.org/officeDocument/2006/math">
                    <m:r>
                      <a:rPr lang="es-UY" b="0" i="1" smtClean="0">
                        <a:latin typeface="Cambria Math" panose="02040503050406030204" pitchFamily="18" charset="0"/>
                      </a:rPr>
                      <m:t>𝜏</m:t>
                    </m:r>
                  </m:oMath>
                </a14:m>
                <a:r>
                  <a:rPr lang="es-UY" dirty="0"/>
                  <a:t> relacionado al rozamiento representa los tiempos de retardo de transferencia de momento entre las regiones de mayor velocidad a las regiones de menor velocidad. En la práctica existen otros tiempos de relajación asociados a la transferencia térmica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𝜏</m:t>
                        </m:r>
                      </m:e>
                      <m:sub>
                        <m:r>
                          <a:rPr lang="es-UY" b="0" i="1" smtClean="0">
                            <a:latin typeface="Cambria Math" panose="02040503050406030204" pitchFamily="18" charset="0"/>
                          </a:rPr>
                          <m:t>𝑇</m:t>
                        </m:r>
                      </m:sub>
                    </m:sSub>
                  </m:oMath>
                </a14:m>
                <a:r>
                  <a:rPr lang="es-UY" dirty="0"/>
                  <a:t> y los procesos moleculares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𝜏</m:t>
                        </m:r>
                      </m:e>
                      <m:sub>
                        <m:r>
                          <a:rPr lang="es-UY" b="0" i="1" smtClean="0">
                            <a:latin typeface="Cambria Math" panose="02040503050406030204" pitchFamily="18" charset="0"/>
                          </a:rPr>
                          <m:t>𝑀</m:t>
                        </m:r>
                      </m:sub>
                    </m:sSub>
                  </m:oMath>
                </a14:m>
                <a:r>
                  <a:rPr lang="es-UY" dirty="0"/>
                  <a:t>.</a:t>
                </a:r>
              </a:p>
            </p:txBody>
          </p:sp>
        </mc:Choice>
        <mc:Fallback xmlns="">
          <p:sp>
            <p:nvSpPr>
              <p:cNvPr id="6" name="CuadroTexto 5"/>
              <p:cNvSpPr txBox="1">
                <a:spLocks noRot="1" noChangeAspect="1" noMove="1" noResize="1" noEditPoints="1" noAdjustHandles="1" noChangeArrowheads="1" noChangeShapeType="1" noTextEdit="1"/>
              </p:cNvSpPr>
              <p:nvPr/>
            </p:nvSpPr>
            <p:spPr>
              <a:xfrm>
                <a:off x="174170" y="1204686"/>
                <a:ext cx="11756571" cy="1338828"/>
              </a:xfrm>
              <a:prstGeom prst="rect">
                <a:avLst/>
              </a:prstGeom>
              <a:blipFill rotWithShape="0">
                <a:blip r:embed="rId2"/>
                <a:stretch>
                  <a:fillRect l="-467" b="-3653"/>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 name="CuadroTexto 2"/>
              <p:cNvSpPr txBox="1"/>
              <p:nvPr/>
            </p:nvSpPr>
            <p:spPr>
              <a:xfrm>
                <a:off x="406400" y="3688193"/>
                <a:ext cx="6016134" cy="369332"/>
              </a:xfrm>
              <a:prstGeom prst="rect">
                <a:avLst/>
              </a:prstGeom>
              <a:noFill/>
            </p:spPr>
            <p:txBody>
              <a:bodyPr wrap="none" rtlCol="0">
                <a:spAutoFit/>
              </a:bodyPr>
              <a:lstStyle/>
              <a:p>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𝜏</m:t>
                        </m:r>
                      </m:e>
                      <m:sub>
                        <m:r>
                          <a:rPr lang="es-UY" b="0" i="1" smtClean="0">
                            <a:latin typeface="Cambria Math" panose="02040503050406030204" pitchFamily="18" charset="0"/>
                          </a:rPr>
                          <m:t>𝑇</m:t>
                        </m:r>
                      </m:sub>
                    </m:sSub>
                  </m:oMath>
                </a14:m>
                <a:r>
                  <a:rPr lang="es-UY" dirty="0"/>
                  <a:t> </a:t>
                </a:r>
                <a:r>
                  <a:rPr lang="es-UY" dirty="0">
                    <a:latin typeface="Cambria Math" panose="02040503050406030204" pitchFamily="18" charset="0"/>
                    <a:ea typeface="Cambria Math" panose="02040503050406030204" pitchFamily="18" charset="0"/>
                  </a:rPr>
                  <a:t>⟶ se debe abandonar la hipótesis de proceso adiabático</a:t>
                </a:r>
                <a:endParaRPr lang="es-UY" dirty="0"/>
              </a:p>
            </p:txBody>
          </p:sp>
        </mc:Choice>
        <mc:Fallback xmlns="">
          <p:sp>
            <p:nvSpPr>
              <p:cNvPr id="3" name="CuadroTexto 2"/>
              <p:cNvSpPr txBox="1">
                <a:spLocks noRot="1" noChangeAspect="1" noMove="1" noResize="1" noEditPoints="1" noAdjustHandles="1" noChangeArrowheads="1" noChangeShapeType="1" noTextEdit="1"/>
              </p:cNvSpPr>
              <p:nvPr/>
            </p:nvSpPr>
            <p:spPr>
              <a:xfrm>
                <a:off x="406400" y="3688193"/>
                <a:ext cx="6016134" cy="369332"/>
              </a:xfrm>
              <a:prstGeom prst="rect">
                <a:avLst/>
              </a:prstGeom>
              <a:blipFill rotWithShape="0">
                <a:blip r:embed="rId3"/>
                <a:stretch>
                  <a:fillRect t="-11475" r="-203" b="-21311"/>
                </a:stretch>
              </a:blipFill>
            </p:spPr>
            <p:txBody>
              <a:bodyPr/>
              <a:lstStyle/>
              <a:p>
                <a:r>
                  <a:rPr lang="es-UY">
                    <a:noFill/>
                  </a:rPr>
                  <a:t> </a:t>
                </a:r>
              </a:p>
            </p:txBody>
          </p:sp>
        </mc:Fallback>
      </mc:AlternateContent>
      <p:sp>
        <p:nvSpPr>
          <p:cNvPr id="4" name="CuadroTexto 3"/>
          <p:cNvSpPr txBox="1"/>
          <p:nvPr/>
        </p:nvSpPr>
        <p:spPr>
          <a:xfrm>
            <a:off x="174170" y="2890882"/>
            <a:ext cx="9608464" cy="369332"/>
          </a:xfrm>
          <a:prstGeom prst="rect">
            <a:avLst/>
          </a:prstGeom>
          <a:noFill/>
        </p:spPr>
        <p:txBody>
          <a:bodyPr wrap="none" rtlCol="0">
            <a:spAutoFit/>
          </a:bodyPr>
          <a:lstStyle/>
          <a:p>
            <a:r>
              <a:rPr lang="es-UY" dirty="0"/>
              <a:t>Estos procesos producen un aumento de la atenuación respecto a lo previsto en el modelo de Stokes</a:t>
            </a:r>
          </a:p>
        </p:txBody>
      </p:sp>
      <mc:AlternateContent xmlns:mc="http://schemas.openxmlformats.org/markup-compatibility/2006" xmlns:a14="http://schemas.microsoft.com/office/drawing/2010/main">
        <mc:Choice Requires="a14">
          <p:sp>
            <p:nvSpPr>
              <p:cNvPr id="7" name="CuadroTexto 6"/>
              <p:cNvSpPr txBox="1"/>
              <p:nvPr/>
            </p:nvSpPr>
            <p:spPr>
              <a:xfrm>
                <a:off x="406400" y="4300838"/>
                <a:ext cx="5589222" cy="369332"/>
              </a:xfrm>
              <a:prstGeom prst="rect">
                <a:avLst/>
              </a:prstGeom>
              <a:noFill/>
            </p:spPr>
            <p:txBody>
              <a:bodyPr wrap="none" rtlCol="0">
                <a:spAutoFit/>
              </a:bodyPr>
              <a:lstStyle/>
              <a:p>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𝜏</m:t>
                        </m:r>
                      </m:e>
                      <m:sub>
                        <m:r>
                          <a:rPr lang="es-UY" b="0" i="1" smtClean="0">
                            <a:latin typeface="Cambria Math" panose="02040503050406030204" pitchFamily="18" charset="0"/>
                          </a:rPr>
                          <m:t>𝑀</m:t>
                        </m:r>
                      </m:sub>
                    </m:sSub>
                  </m:oMath>
                </a14:m>
                <a:r>
                  <a:rPr lang="es-UY" dirty="0"/>
                  <a:t> </a:t>
                </a:r>
                <a:r>
                  <a:rPr lang="es-UY" dirty="0">
                    <a:latin typeface="Cambria Math" panose="02040503050406030204" pitchFamily="18" charset="0"/>
                    <a:ea typeface="Cambria Math" panose="02040503050406030204" pitchFamily="18" charset="0"/>
                  </a:rPr>
                  <a:t>⟶ se debe abandonar el modelo de medio continuo</a:t>
                </a:r>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406400" y="4300838"/>
                <a:ext cx="5589222" cy="369332"/>
              </a:xfrm>
              <a:prstGeom prst="rect">
                <a:avLst/>
              </a:prstGeom>
              <a:blipFill rotWithShape="0">
                <a:blip r:embed="rId4"/>
                <a:stretch>
                  <a:fillRect t="-13333" r="-109" b="-23333"/>
                </a:stretch>
              </a:blipFill>
            </p:spPr>
            <p:txBody>
              <a:bodyPr/>
              <a:lstStyle/>
              <a:p>
                <a:r>
                  <a:rPr lang="es-UY">
                    <a:noFill/>
                  </a:rPr>
                  <a:t> </a:t>
                </a:r>
              </a:p>
            </p:txBody>
          </p:sp>
        </mc:Fallback>
      </mc:AlternateContent>
      <p:sp>
        <p:nvSpPr>
          <p:cNvPr id="8" name="CuadroTexto 7"/>
          <p:cNvSpPr txBox="1"/>
          <p:nvPr/>
        </p:nvSpPr>
        <p:spPr>
          <a:xfrm>
            <a:off x="406400" y="5326743"/>
            <a:ext cx="5730158" cy="369332"/>
          </a:xfrm>
          <a:prstGeom prst="rect">
            <a:avLst/>
          </a:prstGeom>
          <a:noFill/>
        </p:spPr>
        <p:txBody>
          <a:bodyPr wrap="none" rtlCol="0">
            <a:spAutoFit/>
          </a:bodyPr>
          <a:lstStyle/>
          <a:p>
            <a:r>
              <a:rPr lang="es-UY" dirty="0"/>
              <a:t>Existen además otros mecanismos de relajación en líquidos</a:t>
            </a:r>
          </a:p>
        </p:txBody>
      </p:sp>
    </p:spTree>
    <p:extLst>
      <p:ext uri="{BB962C8B-B14F-4D97-AF65-F5344CB8AC3E}">
        <p14:creationId xmlns:p14="http://schemas.microsoft.com/office/powerpoint/2010/main" val="1963503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2244264" y="2077929"/>
            <a:ext cx="4077655" cy="2538952"/>
            <a:chOff x="3272249" y="3218765"/>
            <a:chExt cx="4077655" cy="2538952"/>
          </a:xfrm>
        </p:grpSpPr>
        <p:grpSp>
          <p:nvGrpSpPr>
            <p:cNvPr id="5" name="Grupo 4"/>
            <p:cNvGrpSpPr/>
            <p:nvPr/>
          </p:nvGrpSpPr>
          <p:grpSpPr>
            <a:xfrm>
              <a:off x="3441185" y="3448514"/>
              <a:ext cx="3576032" cy="2264229"/>
              <a:chOff x="1683657" y="3352800"/>
              <a:chExt cx="5152572" cy="2670629"/>
            </a:xfrm>
          </p:grpSpPr>
          <p:cxnSp>
            <p:nvCxnSpPr>
              <p:cNvPr id="9" name="Conector recto de flecha 8"/>
              <p:cNvCxnSpPr/>
              <p:nvPr/>
            </p:nvCxnSpPr>
            <p:spPr>
              <a:xfrm flipV="1">
                <a:off x="2162629" y="3352800"/>
                <a:ext cx="0" cy="2670629"/>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ector recto de flecha 9"/>
              <p:cNvCxnSpPr/>
              <p:nvPr/>
            </p:nvCxnSpPr>
            <p:spPr>
              <a:xfrm>
                <a:off x="1683657" y="5675086"/>
                <a:ext cx="5152572"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6" name="Conector recto 5"/>
            <p:cNvCxnSpPr/>
            <p:nvPr/>
          </p:nvCxnSpPr>
          <p:spPr>
            <a:xfrm flipV="1">
              <a:off x="4106026" y="3944541"/>
              <a:ext cx="1968247" cy="1052156"/>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 name="CuadroTexto 6"/>
                <p:cNvSpPr txBox="1"/>
                <p:nvPr/>
              </p:nvSpPr>
              <p:spPr>
                <a:xfrm>
                  <a:off x="3272249" y="3218765"/>
                  <a:ext cx="38241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𝛼</m:t>
                        </m:r>
                      </m:oMath>
                    </m:oMathPara>
                  </a14:m>
                  <a:endParaRPr lang="es-UY" dirty="0"/>
                </a:p>
              </p:txBody>
            </p:sp>
          </mc:Choice>
          <mc:Fallback xmlns="">
            <p:sp>
              <p:nvSpPr>
                <p:cNvPr id="12" name="CuadroTexto 11"/>
                <p:cNvSpPr txBox="1">
                  <a:spLocks noRot="1" noChangeAspect="1" noMove="1" noResize="1" noEditPoints="1" noAdjustHandles="1" noChangeArrowheads="1" noChangeShapeType="1" noTextEdit="1"/>
                </p:cNvSpPr>
                <p:nvPr/>
              </p:nvSpPr>
              <p:spPr>
                <a:xfrm>
                  <a:off x="3272249" y="3218765"/>
                  <a:ext cx="382412" cy="369332"/>
                </a:xfrm>
                <a:prstGeom prst="rect">
                  <a:avLst/>
                </a:prstGeom>
                <a:blipFill rotWithShape="0">
                  <a:blip r:embed="rId6"/>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p:cNvSpPr txBox="1"/>
                <p:nvPr/>
              </p:nvSpPr>
              <p:spPr>
                <a:xfrm>
                  <a:off x="6833224" y="5388385"/>
                  <a:ext cx="51668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1" smtClean="0">
                                <a:latin typeface="Cambria Math" panose="02040503050406030204" pitchFamily="18" charset="0"/>
                              </a:rPr>
                              <m:t>𝜔</m:t>
                            </m:r>
                          </m:e>
                          <m:sup>
                            <m:r>
                              <a:rPr lang="es-UY" b="0" i="1" smtClean="0">
                                <a:latin typeface="Cambria Math" panose="02040503050406030204" pitchFamily="18" charset="0"/>
                              </a:rPr>
                              <m:t>2</m:t>
                            </m:r>
                          </m:sup>
                        </m:sSup>
                      </m:oMath>
                    </m:oMathPara>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6833224" y="5388385"/>
                  <a:ext cx="516680" cy="369332"/>
                </a:xfrm>
                <a:prstGeom prst="rect">
                  <a:avLst/>
                </a:prstGeom>
                <a:blipFill rotWithShape="0">
                  <a:blip r:embed="rId7"/>
                  <a:stretch>
                    <a:fillRect/>
                  </a:stretch>
                </a:blipFill>
              </p:spPr>
              <p:txBody>
                <a:bodyPr/>
                <a:lstStyle/>
                <a:p>
                  <a:r>
                    <a:rPr lang="es-UY">
                      <a:noFill/>
                    </a:rPr>
                    <a:t> </a:t>
                  </a:r>
                </a:p>
              </p:txBody>
            </p:sp>
          </mc:Fallback>
        </mc:AlternateContent>
      </p:grpSp>
      <p:sp>
        <p:nvSpPr>
          <p:cNvPr id="11" name="CuadroTexto 10"/>
          <p:cNvSpPr txBox="1"/>
          <p:nvPr/>
        </p:nvSpPr>
        <p:spPr>
          <a:xfrm>
            <a:off x="5132106" y="2619039"/>
            <a:ext cx="1862946" cy="369332"/>
          </a:xfrm>
          <a:prstGeom prst="rect">
            <a:avLst/>
          </a:prstGeom>
          <a:noFill/>
        </p:spPr>
        <p:txBody>
          <a:bodyPr wrap="none" rtlCol="0">
            <a:spAutoFit/>
          </a:bodyPr>
          <a:lstStyle/>
          <a:p>
            <a:r>
              <a:rPr lang="es-UY" dirty="0"/>
              <a:t>Modelo de Stokes</a:t>
            </a:r>
          </a:p>
        </p:txBody>
      </p:sp>
      <p:sp>
        <p:nvSpPr>
          <p:cNvPr id="12" name="Forma libre 11"/>
          <p:cNvSpPr/>
          <p:nvPr/>
        </p:nvSpPr>
        <p:spPr>
          <a:xfrm>
            <a:off x="3033486" y="2204145"/>
            <a:ext cx="2351314" cy="1482484"/>
          </a:xfrm>
          <a:custGeom>
            <a:avLst/>
            <a:gdLst>
              <a:gd name="connsiteX0" fmla="*/ 0 w 2351314"/>
              <a:gd name="connsiteY0" fmla="*/ 1482484 h 1482484"/>
              <a:gd name="connsiteX1" fmla="*/ 769257 w 2351314"/>
              <a:gd name="connsiteY1" fmla="*/ 1047056 h 1482484"/>
              <a:gd name="connsiteX2" fmla="*/ 986971 w 2351314"/>
              <a:gd name="connsiteY2" fmla="*/ 2027 h 1482484"/>
              <a:gd name="connsiteX3" fmla="*/ 1349828 w 2351314"/>
              <a:gd name="connsiteY3" fmla="*/ 771284 h 1482484"/>
              <a:gd name="connsiteX4" fmla="*/ 2104571 w 2351314"/>
              <a:gd name="connsiteY4" fmla="*/ 393913 h 1482484"/>
              <a:gd name="connsiteX5" fmla="*/ 2351314 w 2351314"/>
              <a:gd name="connsiteY5" fmla="*/ 205227 h 1482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1314" h="1482484">
                <a:moveTo>
                  <a:pt x="0" y="1482484"/>
                </a:moveTo>
                <a:cubicBezTo>
                  <a:pt x="302381" y="1388141"/>
                  <a:pt x="604762" y="1293799"/>
                  <a:pt x="769257" y="1047056"/>
                </a:cubicBezTo>
                <a:cubicBezTo>
                  <a:pt x="933752" y="800313"/>
                  <a:pt x="890209" y="47989"/>
                  <a:pt x="986971" y="2027"/>
                </a:cubicBezTo>
                <a:cubicBezTo>
                  <a:pt x="1083733" y="-43935"/>
                  <a:pt x="1163561" y="705970"/>
                  <a:pt x="1349828" y="771284"/>
                </a:cubicBezTo>
                <a:cubicBezTo>
                  <a:pt x="1536095" y="836598"/>
                  <a:pt x="1937657" y="488256"/>
                  <a:pt x="2104571" y="393913"/>
                </a:cubicBezTo>
                <a:cubicBezTo>
                  <a:pt x="2271485" y="299570"/>
                  <a:pt x="2311399" y="252398"/>
                  <a:pt x="2351314" y="205227"/>
                </a:cubicBezTo>
              </a:path>
            </a:pathLst>
          </a:custGeom>
          <a:no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13" name="CuadroTexto 12"/>
          <p:cNvSpPr txBox="1"/>
          <p:nvPr/>
        </p:nvSpPr>
        <p:spPr>
          <a:xfrm>
            <a:off x="4067067" y="1873586"/>
            <a:ext cx="1317733" cy="369332"/>
          </a:xfrm>
          <a:prstGeom prst="rect">
            <a:avLst/>
          </a:prstGeom>
          <a:noFill/>
        </p:spPr>
        <p:txBody>
          <a:bodyPr wrap="none" rtlCol="0">
            <a:spAutoFit/>
          </a:bodyPr>
          <a:lstStyle/>
          <a:p>
            <a:r>
              <a:rPr lang="es-UY" dirty="0"/>
              <a:t>Experiencia </a:t>
            </a:r>
          </a:p>
        </p:txBody>
      </p:sp>
    </p:spTree>
    <p:extLst>
      <p:ext uri="{BB962C8B-B14F-4D97-AF65-F5344CB8AC3E}">
        <p14:creationId xmlns:p14="http://schemas.microsoft.com/office/powerpoint/2010/main" val="1133408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ángulo 3"/>
              <p:cNvSpPr/>
              <p:nvPr/>
            </p:nvSpPr>
            <p:spPr>
              <a:xfrm>
                <a:off x="827676" y="477819"/>
                <a:ext cx="4266040" cy="64819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s-UY" i="1" smtClean="0">
                              <a:latin typeface="Cambria Math" panose="02040503050406030204" pitchFamily="18" charset="0"/>
                              <a:ea typeface="Cambria Math" panose="02040503050406030204" pitchFamily="18" charset="0"/>
                            </a:rPr>
                          </m:ctrlPr>
                        </m:fPr>
                        <m:num>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𝑟</m:t>
                              </m:r>
                            </m:e>
                            <m:sup>
                              <m:r>
                                <a:rPr lang="es-UY" b="0" i="1" smtClean="0">
                                  <a:latin typeface="Cambria Math" panose="02040503050406030204" pitchFamily="18" charset="0"/>
                                  <a:ea typeface="Cambria Math" panose="02040503050406030204" pitchFamily="18" charset="0"/>
                                </a:rPr>
                                <m:t>2</m:t>
                              </m:r>
                            </m:sup>
                          </m:sSup>
                        </m:num>
                        <m:den>
                          <m:r>
                            <a:rPr lang="es-UY" i="1">
                              <a:latin typeface="Cambria Math" panose="02040503050406030204" pitchFamily="18" charset="0"/>
                              <a:ea typeface="Cambria Math" panose="02040503050406030204" pitchFamily="18" charset="0"/>
                            </a:rPr>
                            <m:t>𝑅</m:t>
                          </m:r>
                        </m:den>
                      </m:f>
                      <m:f>
                        <m:fPr>
                          <m:ctrlPr>
                            <a:rPr lang="es-UY" i="1">
                              <a:latin typeface="Cambria Math" panose="02040503050406030204" pitchFamily="18" charset="0"/>
                              <a:ea typeface="Cambria Math" panose="02040503050406030204" pitchFamily="18" charset="0"/>
                            </a:rPr>
                          </m:ctrlPr>
                        </m:fPr>
                        <m:num>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𝑑</m:t>
                              </m:r>
                            </m:e>
                            <m:sup>
                              <m:r>
                                <a:rPr lang="es-UY" i="1">
                                  <a:latin typeface="Cambria Math" panose="02040503050406030204" pitchFamily="18" charset="0"/>
                                  <a:ea typeface="Cambria Math" panose="02040503050406030204" pitchFamily="18" charset="0"/>
                                </a:rPr>
                                <m:t>2</m:t>
                              </m:r>
                            </m:sup>
                          </m:sSup>
                          <m:r>
                            <a:rPr lang="es-UY" i="1">
                              <a:latin typeface="Cambria Math" panose="02040503050406030204" pitchFamily="18" charset="0"/>
                              <a:ea typeface="Cambria Math" panose="02040503050406030204" pitchFamily="18" charset="0"/>
                            </a:rPr>
                            <m:t>𝑅</m:t>
                          </m:r>
                        </m:num>
                        <m:den>
                          <m:r>
                            <a:rPr lang="es-UY" i="1">
                              <a:latin typeface="Cambria Math" panose="02040503050406030204" pitchFamily="18" charset="0"/>
                              <a:ea typeface="Cambria Math" panose="02040503050406030204" pitchFamily="18" charset="0"/>
                            </a:rPr>
                            <m:t>𝑑</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𝑟</m:t>
                              </m:r>
                            </m:e>
                            <m:sup>
                              <m:r>
                                <a:rPr lang="es-UY" i="1">
                                  <a:latin typeface="Cambria Math" panose="02040503050406030204" pitchFamily="18" charset="0"/>
                                  <a:ea typeface="Cambria Math" panose="02040503050406030204" pitchFamily="18" charset="0"/>
                                </a:rPr>
                                <m:t>2</m:t>
                              </m:r>
                            </m:sup>
                          </m:sSup>
                        </m:den>
                      </m:f>
                      <m:r>
                        <a:rPr lang="es-UY" i="1">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𝑟</m:t>
                          </m:r>
                        </m:num>
                        <m:den>
                          <m:r>
                            <a:rPr lang="es-UY" i="1">
                              <a:latin typeface="Cambria Math" panose="02040503050406030204" pitchFamily="18" charset="0"/>
                              <a:ea typeface="Cambria Math" panose="02040503050406030204" pitchFamily="18" charset="0"/>
                            </a:rPr>
                            <m:t>𝑅</m:t>
                          </m:r>
                        </m:den>
                      </m:f>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𝑑𝑅</m:t>
                          </m:r>
                        </m:num>
                        <m:den>
                          <m:r>
                            <a:rPr lang="es-UY" i="1">
                              <a:latin typeface="Cambria Math" panose="02040503050406030204" pitchFamily="18" charset="0"/>
                              <a:ea typeface="Cambria Math" panose="02040503050406030204" pitchFamily="18" charset="0"/>
                            </a:rPr>
                            <m:t>𝑑𝑟</m:t>
                          </m:r>
                        </m:den>
                      </m:f>
                      <m:r>
                        <a:rPr lang="es-UY" b="0" i="1" smtClean="0">
                          <a:latin typeface="Cambria Math" panose="02040503050406030204" pitchFamily="18" charset="0"/>
                          <a:ea typeface="Cambria Math" panose="02040503050406030204" pitchFamily="18" charset="0"/>
                        </a:rPr>
                        <m:t>+</m:t>
                      </m:r>
                      <m:sSubSup>
                        <m:sSubSupPr>
                          <m:ctrlPr>
                            <a:rPr lang="es-UY" b="0" i="1" smtClean="0">
                              <a:latin typeface="Cambria Math" panose="02040503050406030204" pitchFamily="18" charset="0"/>
                              <a:ea typeface="Cambria Math" panose="02040503050406030204" pitchFamily="18" charset="0"/>
                            </a:rPr>
                          </m:ctrlPr>
                        </m:sSubSupPr>
                        <m:e>
                          <m:r>
                            <a:rPr lang="es-UY" b="0" i="1" smtClean="0">
                              <a:latin typeface="Cambria Math" panose="02040503050406030204" pitchFamily="18" charset="0"/>
                              <a:ea typeface="Cambria Math" panose="02040503050406030204" pitchFamily="18" charset="0"/>
                            </a:rPr>
                            <m:t>𝑘</m:t>
                          </m:r>
                        </m:e>
                        <m:sub>
                          <m:r>
                            <a:rPr lang="es-UY" b="0" i="1" smtClean="0">
                              <a:latin typeface="Cambria Math" panose="02040503050406030204" pitchFamily="18" charset="0"/>
                              <a:ea typeface="Cambria Math" panose="02040503050406030204" pitchFamily="18" charset="0"/>
                            </a:rPr>
                            <m:t>𝑟</m:t>
                          </m:r>
                        </m:sub>
                        <m:sup>
                          <m:r>
                            <a:rPr lang="es-UY" b="0" i="1" smtClean="0">
                              <a:latin typeface="Cambria Math" panose="02040503050406030204" pitchFamily="18" charset="0"/>
                              <a:ea typeface="Cambria Math" panose="02040503050406030204" pitchFamily="18" charset="0"/>
                            </a:rPr>
                            <m:t>2</m:t>
                          </m:r>
                        </m:sup>
                      </m:sSubSup>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𝑟</m:t>
                          </m:r>
                        </m:e>
                        <m:sup>
                          <m:r>
                            <a:rPr lang="es-UY" b="0" i="1" smtClean="0">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1</m:t>
                          </m:r>
                        </m:num>
                        <m:den>
                          <m:r>
                            <m:rPr>
                              <m:sty m:val="p"/>
                            </m:rPr>
                            <a:rPr lang="es-UY">
                              <a:latin typeface="Cambria Math" panose="02040503050406030204" pitchFamily="18" charset="0"/>
                              <a:ea typeface="Cambria Math" panose="02040503050406030204" pitchFamily="18" charset="0"/>
                            </a:rPr>
                            <m:t>Θ</m:t>
                          </m:r>
                        </m:den>
                      </m:f>
                      <m:f>
                        <m:fPr>
                          <m:ctrlPr>
                            <a:rPr lang="es-UY" i="1">
                              <a:latin typeface="Cambria Math" panose="02040503050406030204" pitchFamily="18" charset="0"/>
                              <a:ea typeface="Cambria Math" panose="02040503050406030204" pitchFamily="18" charset="0"/>
                            </a:rPr>
                          </m:ctrlPr>
                        </m:fPr>
                        <m:num>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𝑑</m:t>
                              </m:r>
                            </m:e>
                            <m:sup>
                              <m:r>
                                <a:rPr lang="es-UY" i="1">
                                  <a:latin typeface="Cambria Math" panose="02040503050406030204" pitchFamily="18" charset="0"/>
                                  <a:ea typeface="Cambria Math" panose="02040503050406030204" pitchFamily="18" charset="0"/>
                                </a:rPr>
                                <m:t>2</m:t>
                              </m:r>
                            </m:sup>
                          </m:sSup>
                          <m:r>
                            <m:rPr>
                              <m:sty m:val="p"/>
                            </m:rPr>
                            <a:rPr lang="es-UY">
                              <a:latin typeface="Cambria Math" panose="02040503050406030204" pitchFamily="18" charset="0"/>
                              <a:ea typeface="Cambria Math" panose="02040503050406030204" pitchFamily="18" charset="0"/>
                            </a:rPr>
                            <m:t>Θ</m:t>
                          </m:r>
                        </m:num>
                        <m:den>
                          <m:r>
                            <a:rPr lang="es-UY" i="1">
                              <a:latin typeface="Cambria Math" panose="02040503050406030204" pitchFamily="18" charset="0"/>
                              <a:ea typeface="Cambria Math" panose="02040503050406030204" pitchFamily="18" charset="0"/>
                            </a:rPr>
                            <m:t>𝑑</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𝜃</m:t>
                              </m:r>
                            </m:e>
                            <m:sup>
                              <m:r>
                                <a:rPr lang="es-UY" i="1">
                                  <a:latin typeface="Cambria Math" panose="02040503050406030204" pitchFamily="18" charset="0"/>
                                  <a:ea typeface="Cambria Math" panose="02040503050406030204" pitchFamily="18" charset="0"/>
                                </a:rPr>
                                <m:t>2</m:t>
                              </m:r>
                            </m:sup>
                          </m:sSup>
                        </m:den>
                      </m:f>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𝑚</m:t>
                          </m:r>
                        </m:e>
                        <m:sup>
                          <m:r>
                            <a:rPr lang="es-UY" b="0" i="1" smtClean="0">
                              <a:latin typeface="Cambria Math" panose="02040503050406030204" pitchFamily="18" charset="0"/>
                              <a:ea typeface="Cambria Math" panose="02040503050406030204" pitchFamily="18" charset="0"/>
                            </a:rPr>
                            <m:t>2</m:t>
                          </m:r>
                        </m:sup>
                      </m:sSup>
                    </m:oMath>
                  </m:oMathPara>
                </a14:m>
                <a:endParaRPr lang="es-UY" dirty="0"/>
              </a:p>
            </p:txBody>
          </p:sp>
        </mc:Choice>
        <mc:Fallback xmlns="">
          <p:sp>
            <p:nvSpPr>
              <p:cNvPr id="4" name="Rectángulo 3"/>
              <p:cNvSpPr>
                <a:spLocks noRot="1" noChangeAspect="1" noMove="1" noResize="1" noEditPoints="1" noAdjustHandles="1" noChangeArrowheads="1" noChangeShapeType="1" noTextEdit="1"/>
              </p:cNvSpPr>
              <p:nvPr/>
            </p:nvSpPr>
            <p:spPr>
              <a:xfrm>
                <a:off x="827676" y="477819"/>
                <a:ext cx="4266040" cy="648191"/>
              </a:xfrm>
              <a:prstGeom prst="rect">
                <a:avLst/>
              </a:prstGeom>
              <a:blipFill rotWithShape="0">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CuadroTexto 4"/>
              <p:cNvSpPr txBox="1"/>
              <p:nvPr/>
            </p:nvSpPr>
            <p:spPr>
              <a:xfrm>
                <a:off x="5843536" y="617248"/>
                <a:ext cx="271773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m:rPr>
                          <m:sty m:val="p"/>
                        </m:rPr>
                        <a:rPr lang="es-UY" b="0" i="0" smtClean="0">
                          <a:latin typeface="Cambria Math" panose="02040503050406030204" pitchFamily="18" charset="0"/>
                          <a:ea typeface="Cambria Math" panose="02040503050406030204" pitchFamily="18" charset="0"/>
                        </a:rPr>
                        <m:t>Θ</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𝜃</m:t>
                          </m:r>
                        </m:e>
                      </m:d>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𝐴</m:t>
                      </m:r>
                      <m:func>
                        <m:funcPr>
                          <m:ctrlPr>
                            <a:rPr lang="es-UY" b="0" i="1" smtClean="0">
                              <a:latin typeface="Cambria Math" panose="02040503050406030204" pitchFamily="18" charset="0"/>
                              <a:ea typeface="Cambria Math" panose="02040503050406030204" pitchFamily="18" charset="0"/>
                            </a:rPr>
                          </m:ctrlPr>
                        </m:funcPr>
                        <m:fName>
                          <m:r>
                            <m:rPr>
                              <m:sty m:val="p"/>
                            </m:rPr>
                            <a:rPr lang="es-UY" b="0" i="0" smtClean="0">
                              <a:latin typeface="Cambria Math" panose="02040503050406030204" pitchFamily="18" charset="0"/>
                              <a:ea typeface="Cambria Math" panose="02040503050406030204" pitchFamily="18" charset="0"/>
                            </a:rPr>
                            <m:t>cos</m:t>
                          </m:r>
                        </m:fName>
                        <m:e>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𝑚</m:t>
                          </m:r>
                          <m:r>
                            <a:rPr lang="es-UY" b="0" i="1" smtClean="0">
                              <a:latin typeface="Cambria Math" panose="02040503050406030204" pitchFamily="18" charset="0"/>
                              <a:ea typeface="Cambria Math" panose="02040503050406030204" pitchFamily="18" charset="0"/>
                            </a:rPr>
                            <m:t>𝜃</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𝛾</m:t>
                          </m:r>
                          <m:r>
                            <a:rPr lang="es-UY" b="0" i="1" smtClean="0">
                              <a:latin typeface="Cambria Math" panose="02040503050406030204" pitchFamily="18" charset="0"/>
                              <a:ea typeface="Cambria Math" panose="02040503050406030204" pitchFamily="18" charset="0"/>
                            </a:rPr>
                            <m:t>)</m:t>
                          </m:r>
                        </m:e>
                      </m:func>
                    </m:oMath>
                  </m:oMathPara>
                </a14:m>
                <a:endParaRPr lang="es-UY" dirty="0"/>
              </a:p>
            </p:txBody>
          </p:sp>
        </mc:Choice>
        <mc:Fallback xmlns="">
          <p:sp>
            <p:nvSpPr>
              <p:cNvPr id="5" name="CuadroTexto 4"/>
              <p:cNvSpPr txBox="1">
                <a:spLocks noRot="1" noChangeAspect="1" noMove="1" noResize="1" noEditPoints="1" noAdjustHandles="1" noChangeArrowheads="1" noChangeShapeType="1" noTextEdit="1"/>
              </p:cNvSpPr>
              <p:nvPr/>
            </p:nvSpPr>
            <p:spPr>
              <a:xfrm>
                <a:off x="5843536" y="617248"/>
                <a:ext cx="2717731" cy="369332"/>
              </a:xfrm>
              <a:prstGeom prst="rect">
                <a:avLst/>
              </a:prstGeom>
              <a:blipFill rotWithShape="0">
                <a:blip r:embed="rId3"/>
                <a:stretch>
                  <a:fillRect b="-13115"/>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6" name="Rectángulo 5"/>
              <p:cNvSpPr/>
              <p:nvPr/>
            </p:nvSpPr>
            <p:spPr>
              <a:xfrm>
                <a:off x="406936" y="2294176"/>
                <a:ext cx="3584507" cy="72032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s-UY" i="1" smtClean="0">
                              <a:latin typeface="Cambria Math" panose="02040503050406030204" pitchFamily="18" charset="0"/>
                              <a:ea typeface="Cambria Math" panose="02040503050406030204" pitchFamily="18" charset="0"/>
                            </a:rPr>
                          </m:ctrlPr>
                        </m:fPr>
                        <m:num>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𝑑</m:t>
                              </m:r>
                            </m:e>
                            <m:sup>
                              <m:r>
                                <a:rPr lang="es-UY" i="1">
                                  <a:latin typeface="Cambria Math" panose="02040503050406030204" pitchFamily="18" charset="0"/>
                                  <a:ea typeface="Cambria Math" panose="02040503050406030204" pitchFamily="18" charset="0"/>
                                </a:rPr>
                                <m:t>2</m:t>
                              </m:r>
                            </m:sup>
                          </m:sSup>
                          <m:r>
                            <a:rPr lang="es-UY" i="1">
                              <a:latin typeface="Cambria Math" panose="02040503050406030204" pitchFamily="18" charset="0"/>
                              <a:ea typeface="Cambria Math" panose="02040503050406030204" pitchFamily="18" charset="0"/>
                            </a:rPr>
                            <m:t>𝑅</m:t>
                          </m:r>
                        </m:num>
                        <m:den>
                          <m:r>
                            <a:rPr lang="es-UY" i="1">
                              <a:latin typeface="Cambria Math" panose="02040503050406030204" pitchFamily="18" charset="0"/>
                              <a:ea typeface="Cambria Math" panose="02040503050406030204" pitchFamily="18" charset="0"/>
                            </a:rPr>
                            <m:t>𝑑</m:t>
                          </m:r>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𝑟</m:t>
                              </m:r>
                            </m:e>
                            <m:sup>
                              <m:r>
                                <a:rPr lang="es-UY" i="1">
                                  <a:latin typeface="Cambria Math" panose="02040503050406030204" pitchFamily="18" charset="0"/>
                                  <a:ea typeface="Cambria Math" panose="02040503050406030204" pitchFamily="18" charset="0"/>
                                </a:rPr>
                                <m:t>2</m:t>
                              </m:r>
                            </m:sup>
                          </m:sSup>
                        </m:den>
                      </m:f>
                      <m:r>
                        <a:rPr lang="es-UY" i="1">
                          <a:latin typeface="Cambria Math" panose="02040503050406030204" pitchFamily="18" charset="0"/>
                          <a:ea typeface="Cambria Math" panose="02040503050406030204" pitchFamily="18" charset="0"/>
                        </a:rPr>
                        <m:t>+</m:t>
                      </m:r>
                      <m:f>
                        <m:fPr>
                          <m:ctrlPr>
                            <a:rPr lang="es-UY" i="1">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1</m:t>
                          </m:r>
                        </m:num>
                        <m:den>
                          <m:r>
                            <a:rPr lang="es-UY" b="0" i="1" smtClean="0">
                              <a:latin typeface="Cambria Math" panose="02040503050406030204" pitchFamily="18" charset="0"/>
                              <a:ea typeface="Cambria Math" panose="02040503050406030204" pitchFamily="18" charset="0"/>
                            </a:rPr>
                            <m:t>𝑟</m:t>
                          </m:r>
                        </m:den>
                      </m:f>
                      <m:f>
                        <m:fPr>
                          <m:ctrlPr>
                            <a:rPr lang="es-UY" i="1">
                              <a:latin typeface="Cambria Math" panose="02040503050406030204" pitchFamily="18" charset="0"/>
                              <a:ea typeface="Cambria Math" panose="02040503050406030204" pitchFamily="18" charset="0"/>
                            </a:rPr>
                          </m:ctrlPr>
                        </m:fPr>
                        <m:num>
                          <m:r>
                            <a:rPr lang="es-UY" i="1">
                              <a:latin typeface="Cambria Math" panose="02040503050406030204" pitchFamily="18" charset="0"/>
                              <a:ea typeface="Cambria Math" panose="02040503050406030204" pitchFamily="18" charset="0"/>
                            </a:rPr>
                            <m:t>𝑑𝑅</m:t>
                          </m:r>
                        </m:num>
                        <m:den>
                          <m:r>
                            <a:rPr lang="es-UY" i="1">
                              <a:latin typeface="Cambria Math" panose="02040503050406030204" pitchFamily="18" charset="0"/>
                              <a:ea typeface="Cambria Math" panose="02040503050406030204" pitchFamily="18" charset="0"/>
                            </a:rPr>
                            <m:t>𝑑𝑟</m:t>
                          </m:r>
                        </m:den>
                      </m:f>
                      <m:r>
                        <a:rPr lang="es-UY" i="1">
                          <a:latin typeface="Cambria Math" panose="02040503050406030204" pitchFamily="18" charset="0"/>
                          <a:ea typeface="Cambria Math" panose="02040503050406030204" pitchFamily="18" charset="0"/>
                        </a:rPr>
                        <m:t>+</m:t>
                      </m:r>
                      <m:d>
                        <m:dPr>
                          <m:ctrlPr>
                            <a:rPr lang="es-UY" b="0" i="1" smtClean="0">
                              <a:latin typeface="Cambria Math" panose="02040503050406030204" pitchFamily="18" charset="0"/>
                              <a:ea typeface="Cambria Math" panose="02040503050406030204" pitchFamily="18" charset="0"/>
                            </a:rPr>
                          </m:ctrlPr>
                        </m:dPr>
                        <m:e>
                          <m:sSubSup>
                            <m:sSubSupPr>
                              <m:ctrlPr>
                                <a:rPr lang="es-UY" b="0" i="1" smtClean="0">
                                  <a:latin typeface="Cambria Math" panose="02040503050406030204" pitchFamily="18" charset="0"/>
                                  <a:ea typeface="Cambria Math" panose="02040503050406030204" pitchFamily="18" charset="0"/>
                                </a:rPr>
                              </m:ctrlPr>
                            </m:sSubSupPr>
                            <m:e>
                              <m:r>
                                <a:rPr lang="es-UY" b="0" i="1" smtClean="0">
                                  <a:latin typeface="Cambria Math" panose="02040503050406030204" pitchFamily="18" charset="0"/>
                                  <a:ea typeface="Cambria Math" panose="02040503050406030204" pitchFamily="18" charset="0"/>
                                </a:rPr>
                                <m:t>𝑘</m:t>
                              </m:r>
                            </m:e>
                            <m:sub>
                              <m:r>
                                <a:rPr lang="es-UY" b="0" i="1" smtClean="0">
                                  <a:latin typeface="Cambria Math" panose="02040503050406030204" pitchFamily="18" charset="0"/>
                                  <a:ea typeface="Cambria Math" panose="02040503050406030204" pitchFamily="18" charset="0"/>
                                </a:rPr>
                                <m:t>𝑟</m:t>
                              </m:r>
                            </m:sub>
                            <m:sup>
                              <m:r>
                                <a:rPr lang="es-UY" b="0" i="1" smtClean="0">
                                  <a:latin typeface="Cambria Math" panose="02040503050406030204" pitchFamily="18" charset="0"/>
                                  <a:ea typeface="Cambria Math" panose="02040503050406030204" pitchFamily="18" charset="0"/>
                                </a:rPr>
                                <m:t>2</m:t>
                              </m:r>
                            </m:sup>
                          </m:sSubSup>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d>
                                <m:dPr>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𝑚</m:t>
                                      </m:r>
                                    </m:num>
                                    <m:den>
                                      <m:r>
                                        <a:rPr lang="es-UY" b="0" i="1" smtClean="0">
                                          <a:latin typeface="Cambria Math" panose="02040503050406030204" pitchFamily="18" charset="0"/>
                                          <a:ea typeface="Cambria Math" panose="02040503050406030204" pitchFamily="18" charset="0"/>
                                        </a:rPr>
                                        <m:t>𝑟</m:t>
                                      </m:r>
                                    </m:den>
                                  </m:f>
                                </m:e>
                              </m:d>
                            </m:e>
                            <m:sup>
                              <m:r>
                                <a:rPr lang="es-UY" b="0" i="1" smtClean="0">
                                  <a:latin typeface="Cambria Math" panose="02040503050406030204" pitchFamily="18" charset="0"/>
                                  <a:ea typeface="Cambria Math" panose="02040503050406030204" pitchFamily="18" charset="0"/>
                                </a:rPr>
                                <m:t>2</m:t>
                              </m:r>
                            </m:sup>
                          </m:sSup>
                        </m:e>
                      </m:d>
                      <m:r>
                        <a:rPr lang="es-UY" b="0" i="1" smtClean="0">
                          <a:latin typeface="Cambria Math" panose="02040503050406030204" pitchFamily="18" charset="0"/>
                          <a:ea typeface="Cambria Math" panose="02040503050406030204" pitchFamily="18" charset="0"/>
                        </a:rPr>
                        <m:t>𝑅</m:t>
                      </m:r>
                      <m:r>
                        <a:rPr lang="es-UY" b="0" i="1" smtClean="0">
                          <a:latin typeface="Cambria Math" panose="02040503050406030204" pitchFamily="18" charset="0"/>
                          <a:ea typeface="Cambria Math" panose="02040503050406030204" pitchFamily="18" charset="0"/>
                        </a:rPr>
                        <m:t>=0</m:t>
                      </m:r>
                    </m:oMath>
                  </m:oMathPara>
                </a14:m>
                <a:endParaRPr lang="es-UY" dirty="0"/>
              </a:p>
            </p:txBody>
          </p:sp>
        </mc:Choice>
        <mc:Fallback xmlns="">
          <p:sp>
            <p:nvSpPr>
              <p:cNvPr id="6" name="Rectángulo 5"/>
              <p:cNvSpPr>
                <a:spLocks noRot="1" noChangeAspect="1" noMove="1" noResize="1" noEditPoints="1" noAdjustHandles="1" noChangeArrowheads="1" noChangeShapeType="1" noTextEdit="1"/>
              </p:cNvSpPr>
              <p:nvPr/>
            </p:nvSpPr>
            <p:spPr>
              <a:xfrm>
                <a:off x="406936" y="2294176"/>
                <a:ext cx="3584507" cy="720325"/>
              </a:xfrm>
              <a:prstGeom prst="rect">
                <a:avLst/>
              </a:prstGeom>
              <a:blipFill rotWithShape="0">
                <a:blip r:embed="rId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CuadroTexto 6"/>
              <p:cNvSpPr txBox="1"/>
              <p:nvPr/>
            </p:nvSpPr>
            <p:spPr>
              <a:xfrm>
                <a:off x="4332034" y="2452675"/>
                <a:ext cx="204517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𝑅</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𝑟</m:t>
                          </m:r>
                        </m:e>
                      </m:d>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𝐽</m:t>
                          </m:r>
                        </m:e>
                        <m:sub>
                          <m:r>
                            <a:rPr lang="es-UY" b="0" i="1" smtClean="0">
                              <a:latin typeface="Cambria Math" panose="02040503050406030204" pitchFamily="18" charset="0"/>
                              <a:ea typeface="Cambria Math" panose="02040503050406030204" pitchFamily="18" charset="0"/>
                            </a:rPr>
                            <m:t>𝑚</m:t>
                          </m:r>
                        </m:sub>
                      </m:sSub>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𝑘</m:t>
                          </m:r>
                        </m:e>
                        <m:sub>
                          <m:r>
                            <a:rPr lang="es-UY" b="0" i="1" smtClean="0">
                              <a:latin typeface="Cambria Math" panose="02040503050406030204" pitchFamily="18" charset="0"/>
                              <a:ea typeface="Cambria Math" panose="02040503050406030204" pitchFamily="18" charset="0"/>
                            </a:rPr>
                            <m:t>𝑟</m:t>
                          </m:r>
                        </m:sub>
                      </m:sSub>
                      <m:r>
                        <a:rPr lang="es-UY" b="0" i="1" smtClean="0">
                          <a:latin typeface="Cambria Math" panose="02040503050406030204" pitchFamily="18" charset="0"/>
                          <a:ea typeface="Cambria Math" panose="02040503050406030204" pitchFamily="18" charset="0"/>
                        </a:rPr>
                        <m:t>𝑟</m:t>
                      </m:r>
                      <m:r>
                        <a:rPr lang="es-UY" b="0" i="1" smtClean="0">
                          <a:latin typeface="Cambria Math" panose="02040503050406030204" pitchFamily="18" charset="0"/>
                          <a:ea typeface="Cambria Math" panose="02040503050406030204" pitchFamily="18" charset="0"/>
                        </a:rPr>
                        <m:t>)</m:t>
                      </m:r>
                    </m:oMath>
                  </m:oMathPara>
                </a14:m>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4332034" y="2452675"/>
                <a:ext cx="2045175" cy="369332"/>
              </a:xfrm>
              <a:prstGeom prst="rect">
                <a:avLst/>
              </a:prstGeom>
              <a:blipFill rotWithShape="0">
                <a:blip r:embed="rId5"/>
                <a:stretch>
                  <a:fillRect b="-13115"/>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p:cNvSpPr txBox="1"/>
              <p:nvPr/>
            </p:nvSpPr>
            <p:spPr>
              <a:xfrm>
                <a:off x="2985029" y="3670895"/>
                <a:ext cx="4217373" cy="3808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𝐴</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𝐽</m:t>
                          </m:r>
                        </m:e>
                        <m:sub>
                          <m:r>
                            <a:rPr lang="es-UY" b="0" i="1" smtClean="0">
                              <a:latin typeface="Cambria Math" panose="02040503050406030204" pitchFamily="18" charset="0"/>
                              <a:ea typeface="Cambria Math" panose="02040503050406030204" pitchFamily="18" charset="0"/>
                            </a:rPr>
                            <m:t>𝑚</m:t>
                          </m:r>
                        </m:sub>
                      </m:sSub>
                      <m:d>
                        <m:dPr>
                          <m:ctrlPr>
                            <a:rPr lang="es-UY" b="0" i="1" smtClean="0">
                              <a:latin typeface="Cambria Math" panose="02040503050406030204" pitchFamily="18" charset="0"/>
                              <a:ea typeface="Cambria Math" panose="02040503050406030204" pitchFamily="18" charset="0"/>
                            </a:rPr>
                          </m:ctrlPr>
                        </m:dPr>
                        <m:e>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𝑘</m:t>
                              </m:r>
                            </m:e>
                            <m:sub>
                              <m:r>
                                <a:rPr lang="es-UY" b="0" i="1" smtClean="0">
                                  <a:latin typeface="Cambria Math" panose="02040503050406030204" pitchFamily="18" charset="0"/>
                                  <a:ea typeface="Cambria Math" panose="02040503050406030204" pitchFamily="18" charset="0"/>
                                </a:rPr>
                                <m:t>𝑟</m:t>
                              </m:r>
                            </m:sub>
                          </m:sSub>
                          <m:r>
                            <a:rPr lang="es-UY" b="0" i="1" smtClean="0">
                              <a:latin typeface="Cambria Math" panose="02040503050406030204" pitchFamily="18" charset="0"/>
                              <a:ea typeface="Cambria Math" panose="02040503050406030204" pitchFamily="18" charset="0"/>
                            </a:rPr>
                            <m:t>𝑟</m:t>
                          </m:r>
                        </m:e>
                      </m:d>
                      <m:func>
                        <m:funcPr>
                          <m:ctrlPr>
                            <a:rPr lang="es-UY" b="0" i="1" smtClean="0">
                              <a:latin typeface="Cambria Math" panose="02040503050406030204" pitchFamily="18" charset="0"/>
                              <a:ea typeface="Cambria Math" panose="02040503050406030204" pitchFamily="18" charset="0"/>
                            </a:rPr>
                          </m:ctrlPr>
                        </m:funcPr>
                        <m:fName>
                          <m:r>
                            <m:rPr>
                              <m:sty m:val="p"/>
                            </m:rPr>
                            <a:rPr lang="es-UY" b="0" i="0" smtClean="0">
                              <a:latin typeface="Cambria Math" panose="02040503050406030204" pitchFamily="18" charset="0"/>
                              <a:ea typeface="Cambria Math" panose="02040503050406030204" pitchFamily="18" charset="0"/>
                            </a:rPr>
                            <m:t>cos</m:t>
                          </m:r>
                        </m:fName>
                        <m:e>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𝑚</m:t>
                          </m:r>
                          <m:r>
                            <a:rPr lang="es-UY" b="0" i="1" smtClean="0">
                              <a:latin typeface="Cambria Math" panose="02040503050406030204" pitchFamily="18" charset="0"/>
                              <a:ea typeface="Cambria Math" panose="02040503050406030204" pitchFamily="18" charset="0"/>
                            </a:rPr>
                            <m:t>𝜃</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𝛾</m:t>
                          </m:r>
                          <m:r>
                            <a:rPr lang="es-UY" b="0" i="1" smtClean="0">
                              <a:latin typeface="Cambria Math" panose="02040503050406030204" pitchFamily="18" charset="0"/>
                              <a:ea typeface="Cambria Math" panose="02040503050406030204" pitchFamily="18" charset="0"/>
                            </a:rPr>
                            <m:t>)</m:t>
                          </m:r>
                        </m:e>
                      </m:func>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𝑘</m:t>
                              </m:r>
                            </m:e>
                            <m:sub>
                              <m:r>
                                <a:rPr lang="es-UY" b="0" i="1" smtClean="0">
                                  <a:latin typeface="Cambria Math" panose="02040503050406030204" pitchFamily="18" charset="0"/>
                                  <a:ea typeface="Cambria Math" panose="02040503050406030204" pitchFamily="18" charset="0"/>
                                </a:rPr>
                                <m:t>𝑧</m:t>
                              </m:r>
                            </m:sub>
                          </m:sSub>
                          <m:r>
                            <a:rPr lang="es-UY" b="0" i="1" smtClean="0">
                              <a:latin typeface="Cambria Math" panose="02040503050406030204" pitchFamily="18" charset="0"/>
                              <a:ea typeface="Cambria Math" panose="02040503050406030204" pitchFamily="18" charset="0"/>
                            </a:rPr>
                            <m:t>𝑧</m:t>
                          </m:r>
                          <m:r>
                            <a:rPr lang="es-UY" b="0" i="1" smtClean="0">
                              <a:latin typeface="Cambria Math" panose="02040503050406030204" pitchFamily="18" charset="0"/>
                              <a:ea typeface="Cambria Math" panose="02040503050406030204" pitchFamily="18" charset="0"/>
                            </a:rPr>
                            <m:t>)</m:t>
                          </m:r>
                        </m:sup>
                      </m:sSup>
                    </m:oMath>
                  </m:oMathPara>
                </a14:m>
                <a:endParaRPr lang="es-UY" dirty="0"/>
              </a:p>
            </p:txBody>
          </p:sp>
        </mc:Choice>
        <mc:Fallback xmlns="">
          <p:sp>
            <p:nvSpPr>
              <p:cNvPr id="8" name="CuadroTexto 7"/>
              <p:cNvSpPr txBox="1">
                <a:spLocks noRot="1" noChangeAspect="1" noMove="1" noResize="1" noEditPoints="1" noAdjustHandles="1" noChangeArrowheads="1" noChangeShapeType="1" noTextEdit="1"/>
              </p:cNvSpPr>
              <p:nvPr/>
            </p:nvSpPr>
            <p:spPr>
              <a:xfrm>
                <a:off x="2985029" y="3670895"/>
                <a:ext cx="4217373" cy="380810"/>
              </a:xfrm>
              <a:prstGeom prst="rect">
                <a:avLst/>
              </a:prstGeom>
              <a:blipFill rotWithShape="0">
                <a:blip r:embed="rId6"/>
                <a:stretch>
                  <a:fillRect b="-12698"/>
                </a:stretch>
              </a:blipFill>
            </p:spPr>
            <p:txBody>
              <a:bodyPr/>
              <a:lstStyle/>
              <a:p>
                <a:r>
                  <a:rPr lang="es-UY">
                    <a:noFill/>
                  </a:rPr>
                  <a:t> </a:t>
                </a:r>
              </a:p>
            </p:txBody>
          </p:sp>
        </mc:Fallback>
      </mc:AlternateContent>
      <p:sp>
        <p:nvSpPr>
          <p:cNvPr id="9" name="CuadroTexto 8"/>
          <p:cNvSpPr txBox="1"/>
          <p:nvPr/>
        </p:nvSpPr>
        <p:spPr>
          <a:xfrm>
            <a:off x="827676" y="4857997"/>
            <a:ext cx="2021772" cy="369332"/>
          </a:xfrm>
          <a:prstGeom prst="rect">
            <a:avLst/>
          </a:prstGeom>
          <a:noFill/>
        </p:spPr>
        <p:txBody>
          <a:bodyPr wrap="none" rtlCol="0">
            <a:spAutoFit/>
          </a:bodyPr>
          <a:lstStyle/>
          <a:p>
            <a:r>
              <a:rPr lang="es-UY" dirty="0"/>
              <a:t>Condición de borde</a:t>
            </a:r>
          </a:p>
        </p:txBody>
      </p:sp>
      <mc:AlternateContent xmlns:mc="http://schemas.openxmlformats.org/markup-compatibility/2006" xmlns:a14="http://schemas.microsoft.com/office/drawing/2010/main">
        <mc:Choice Requires="a14">
          <p:sp>
            <p:nvSpPr>
              <p:cNvPr id="10" name="CuadroTexto 9"/>
              <p:cNvSpPr txBox="1"/>
              <p:nvPr/>
            </p:nvSpPr>
            <p:spPr>
              <a:xfrm>
                <a:off x="2849448" y="4712278"/>
                <a:ext cx="2264466" cy="74616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d>
                            <m:dPr>
                              <m:begChr m:val=""/>
                              <m:endChr m:val="|"/>
                              <m:ctrlPr>
                                <a:rPr lang="es-UY" i="1" smtClean="0">
                                  <a:latin typeface="Cambria Math" panose="02040503050406030204" pitchFamily="18" charset="0"/>
                                </a:rPr>
                              </m:ctrlPr>
                            </m:dPr>
                            <m:e>
                              <m:sSub>
                                <m:sSubPr>
                                  <m:ctrlPr>
                                    <a:rPr lang="es-UY" i="1">
                                      <a:latin typeface="Cambria Math" panose="02040503050406030204" pitchFamily="18" charset="0"/>
                                    </a:rPr>
                                  </m:ctrlPr>
                                </m:sSubPr>
                                <m:e>
                                  <m:r>
                                    <a:rPr lang="es-UY" i="1">
                                      <a:latin typeface="Cambria Math" panose="02040503050406030204" pitchFamily="18" charset="0"/>
                                    </a:rPr>
                                    <m:t>𝑘</m:t>
                                  </m:r>
                                </m:e>
                                <m:sub>
                                  <m:r>
                                    <a:rPr lang="es-UY" i="1">
                                      <a:latin typeface="Cambria Math" panose="02040503050406030204" pitchFamily="18" charset="0"/>
                                    </a:rPr>
                                    <m:t>𝑟</m:t>
                                  </m:r>
                                </m:sub>
                              </m:sSub>
                              <m:f>
                                <m:fPr>
                                  <m:ctrlPr>
                                    <a:rPr lang="es-UY" b="0" i="1" smtClean="0">
                                      <a:latin typeface="Cambria Math" panose="02040503050406030204" pitchFamily="18" charset="0"/>
                                    </a:rPr>
                                  </m:ctrlPr>
                                </m:fPr>
                                <m:num>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𝐽</m:t>
                                      </m:r>
                                    </m:e>
                                    <m:sub>
                                      <m:r>
                                        <a:rPr lang="es-UY" b="0" i="1" smtClean="0">
                                          <a:latin typeface="Cambria Math" panose="02040503050406030204" pitchFamily="18" charset="0"/>
                                        </a:rPr>
                                        <m:t>𝑚</m:t>
                                      </m:r>
                                    </m:sub>
                                  </m:sSub>
                                  <m:d>
                                    <m:dPr>
                                      <m:ctrlPr>
                                        <a:rPr lang="es-UY" b="0" i="1" smtClean="0">
                                          <a:latin typeface="Cambria Math" panose="02040503050406030204" pitchFamily="18" charset="0"/>
                                        </a:rPr>
                                      </m:ctrlPr>
                                    </m:dPr>
                                    <m:e>
                                      <m:sSub>
                                        <m:sSubPr>
                                          <m:ctrlPr>
                                            <a:rPr lang="es-UY" b="0" i="1" smtClean="0">
                                              <a:latin typeface="Cambria Math" panose="02040503050406030204" pitchFamily="18" charset="0"/>
                                            </a:rPr>
                                          </m:ctrlPr>
                                        </m:sSubPr>
                                        <m:e>
                                          <m:r>
                                            <a:rPr lang="es-UY" b="0" i="1" smtClean="0">
                                              <a:latin typeface="Cambria Math" panose="02040503050406030204" pitchFamily="18" charset="0"/>
                                            </a:rPr>
                                            <m:t>𝑘</m:t>
                                          </m:r>
                                        </m:e>
                                        <m:sub>
                                          <m:r>
                                            <a:rPr lang="es-UY" b="0" i="1" smtClean="0">
                                              <a:latin typeface="Cambria Math" panose="02040503050406030204" pitchFamily="18" charset="0"/>
                                            </a:rPr>
                                            <m:t>𝑟</m:t>
                                          </m:r>
                                        </m:sub>
                                      </m:sSub>
                                      <m:r>
                                        <a:rPr lang="es-UY" b="0" i="1" smtClean="0">
                                          <a:latin typeface="Cambria Math" panose="02040503050406030204" pitchFamily="18" charset="0"/>
                                        </a:rPr>
                                        <m:t>𝑟</m:t>
                                      </m:r>
                                    </m:e>
                                  </m:d>
                                </m:num>
                                <m:den>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𝑘</m:t>
                                      </m:r>
                                    </m:e>
                                    <m:sub>
                                      <m:r>
                                        <a:rPr lang="es-UY" b="0" i="1" smtClean="0">
                                          <a:latin typeface="Cambria Math" panose="02040503050406030204" pitchFamily="18" charset="0"/>
                                        </a:rPr>
                                        <m:t>𝑟</m:t>
                                      </m:r>
                                    </m:sub>
                                  </m:sSub>
                                  <m:r>
                                    <a:rPr lang="es-UY" b="0" i="1" smtClean="0">
                                      <a:latin typeface="Cambria Math" panose="02040503050406030204" pitchFamily="18" charset="0"/>
                                    </a:rPr>
                                    <m:t>𝑟</m:t>
                                  </m:r>
                                </m:den>
                              </m:f>
                            </m:e>
                          </m:d>
                        </m:e>
                        <m:sub>
                          <m:r>
                            <a:rPr lang="es-UY" b="0" i="1" smtClean="0">
                              <a:latin typeface="Cambria Math" panose="02040503050406030204" pitchFamily="18" charset="0"/>
                            </a:rPr>
                            <m:t>𝑟</m:t>
                          </m:r>
                          <m:r>
                            <a:rPr lang="es-UY" b="0" i="1" smtClean="0">
                              <a:latin typeface="Cambria Math" panose="02040503050406030204" pitchFamily="18" charset="0"/>
                            </a:rPr>
                            <m:t>=</m:t>
                          </m:r>
                          <m:r>
                            <a:rPr lang="es-UY" b="0" i="1" smtClean="0">
                              <a:latin typeface="Cambria Math" panose="02040503050406030204" pitchFamily="18" charset="0"/>
                            </a:rPr>
                            <m:t>𝑎</m:t>
                          </m:r>
                        </m:sub>
                      </m:sSub>
                      <m:r>
                        <a:rPr lang="es-UY" b="0" i="1" smtClean="0">
                          <a:latin typeface="Cambria Math" panose="02040503050406030204" pitchFamily="18" charset="0"/>
                        </a:rPr>
                        <m:t>=0</m:t>
                      </m:r>
                    </m:oMath>
                  </m:oMathPara>
                </a14:m>
                <a:endParaRPr lang="es-UY" dirty="0"/>
              </a:p>
            </p:txBody>
          </p:sp>
        </mc:Choice>
        <mc:Fallback xmlns="">
          <p:sp>
            <p:nvSpPr>
              <p:cNvPr id="10" name="CuadroTexto 9"/>
              <p:cNvSpPr txBox="1">
                <a:spLocks noRot="1" noChangeAspect="1" noMove="1" noResize="1" noEditPoints="1" noAdjustHandles="1" noChangeArrowheads="1" noChangeShapeType="1" noTextEdit="1"/>
              </p:cNvSpPr>
              <p:nvPr/>
            </p:nvSpPr>
            <p:spPr>
              <a:xfrm>
                <a:off x="2849448" y="4712278"/>
                <a:ext cx="2264466" cy="746166"/>
              </a:xfrm>
              <a:prstGeom prst="rect">
                <a:avLst/>
              </a:prstGeom>
              <a:blipFill rotWithShape="0">
                <a:blip r:embed="rId7"/>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1" name="CuadroTexto 10"/>
              <p:cNvSpPr txBox="1"/>
              <p:nvPr/>
            </p:nvSpPr>
            <p:spPr>
              <a:xfrm>
                <a:off x="5618732" y="4857997"/>
                <a:ext cx="151695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𝑘</m:t>
                          </m:r>
                        </m:e>
                        <m:sub>
                          <m:r>
                            <a:rPr lang="es-UY" b="0" i="1" smtClean="0">
                              <a:latin typeface="Cambria Math" panose="02040503050406030204" pitchFamily="18" charset="0"/>
                              <a:ea typeface="Cambria Math" panose="02040503050406030204" pitchFamily="18" charset="0"/>
                            </a:rPr>
                            <m:t>𝑟</m:t>
                          </m:r>
                        </m:sub>
                      </m:sSub>
                      <m:r>
                        <a:rPr lang="es-UY" b="0" i="1" smtClean="0">
                          <a:latin typeface="Cambria Math" panose="02040503050406030204" pitchFamily="18" charset="0"/>
                          <a:ea typeface="Cambria Math" panose="02040503050406030204" pitchFamily="18" charset="0"/>
                        </a:rPr>
                        <m:t>𝑎</m:t>
                      </m:r>
                      <m:r>
                        <a:rPr lang="es-UY" b="0" i="1" smtClean="0">
                          <a:latin typeface="Cambria Math" panose="02040503050406030204" pitchFamily="18" charset="0"/>
                          <a:ea typeface="Cambria Math" panose="02040503050406030204" pitchFamily="18" charset="0"/>
                        </a:rPr>
                        <m:t>=</m:t>
                      </m:r>
                      <m:sSubSup>
                        <m:sSubSupPr>
                          <m:ctrlPr>
                            <a:rPr lang="es-UY" b="0" i="1" smtClean="0">
                              <a:latin typeface="Cambria Math" panose="02040503050406030204" pitchFamily="18" charset="0"/>
                              <a:ea typeface="Cambria Math" panose="02040503050406030204" pitchFamily="18" charset="0"/>
                            </a:rPr>
                          </m:ctrlPr>
                        </m:sSubSupPr>
                        <m:e>
                          <m:r>
                            <a:rPr lang="es-UY" b="0" i="1" smtClean="0">
                              <a:latin typeface="Cambria Math" panose="02040503050406030204" pitchFamily="18" charset="0"/>
                              <a:ea typeface="Cambria Math" panose="02040503050406030204" pitchFamily="18" charset="0"/>
                            </a:rPr>
                            <m:t>𝑗</m:t>
                          </m:r>
                        </m:e>
                        <m:sub>
                          <m:r>
                            <a:rPr lang="es-UY" b="0" i="1" smtClean="0">
                              <a:latin typeface="Cambria Math" panose="02040503050406030204" pitchFamily="18" charset="0"/>
                              <a:ea typeface="Cambria Math" panose="02040503050406030204" pitchFamily="18" charset="0"/>
                            </a:rPr>
                            <m:t>𝑚𝑛</m:t>
                          </m:r>
                        </m:sub>
                        <m:sup>
                          <m:r>
                            <a:rPr lang="es-UY" b="0" i="1" smtClean="0">
                              <a:latin typeface="Cambria Math" panose="02040503050406030204" pitchFamily="18" charset="0"/>
                              <a:ea typeface="Cambria Math" panose="02040503050406030204" pitchFamily="18" charset="0"/>
                            </a:rPr>
                            <m:t>′</m:t>
                          </m:r>
                        </m:sup>
                      </m:sSubSup>
                    </m:oMath>
                  </m:oMathPara>
                </a14:m>
                <a:endParaRPr lang="es-UY" dirty="0"/>
              </a:p>
            </p:txBody>
          </p:sp>
        </mc:Choice>
        <mc:Fallback xmlns="">
          <p:sp>
            <p:nvSpPr>
              <p:cNvPr id="11" name="CuadroTexto 10"/>
              <p:cNvSpPr txBox="1">
                <a:spLocks noRot="1" noChangeAspect="1" noMove="1" noResize="1" noEditPoints="1" noAdjustHandles="1" noChangeArrowheads="1" noChangeShapeType="1" noTextEdit="1"/>
              </p:cNvSpPr>
              <p:nvPr/>
            </p:nvSpPr>
            <p:spPr>
              <a:xfrm>
                <a:off x="5618732" y="4857997"/>
                <a:ext cx="1516954" cy="369332"/>
              </a:xfrm>
              <a:prstGeom prst="rect">
                <a:avLst/>
              </a:prstGeom>
              <a:blipFill rotWithShape="0">
                <a:blip r:embed="rId8"/>
                <a:stretch>
                  <a:fillRect b="-11475"/>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2" name="CuadroTexto 11"/>
              <p:cNvSpPr txBox="1"/>
              <p:nvPr/>
            </p:nvSpPr>
            <p:spPr>
              <a:xfrm>
                <a:off x="7640504" y="4900695"/>
                <a:ext cx="3437736" cy="369332"/>
              </a:xfrm>
              <a:prstGeom prst="rect">
                <a:avLst/>
              </a:prstGeom>
              <a:noFill/>
            </p:spPr>
            <p:txBody>
              <a:bodyPr wrap="none" rtlCol="0">
                <a:spAutoFit/>
              </a:bodyPr>
              <a:lstStyle/>
              <a:p>
                <a14:m>
                  <m:oMath xmlns:m="http://schemas.openxmlformats.org/officeDocument/2006/math">
                    <m:sSubSup>
                      <m:sSubSupPr>
                        <m:ctrlPr>
                          <a:rPr lang="es-UY" b="0" i="1" smtClean="0">
                            <a:latin typeface="Cambria Math" panose="02040503050406030204" pitchFamily="18" charset="0"/>
                          </a:rPr>
                        </m:ctrlPr>
                      </m:sSubSupPr>
                      <m:e>
                        <m:r>
                          <a:rPr lang="es-UY" b="0" i="1" smtClean="0">
                            <a:latin typeface="Cambria Math" panose="02040503050406030204" pitchFamily="18" charset="0"/>
                          </a:rPr>
                          <m:t>𝑗</m:t>
                        </m:r>
                      </m:e>
                      <m:sub>
                        <m:r>
                          <a:rPr lang="es-UY" b="0" i="1" smtClean="0">
                            <a:latin typeface="Cambria Math" panose="02040503050406030204" pitchFamily="18" charset="0"/>
                          </a:rPr>
                          <m:t>𝑚𝑛</m:t>
                        </m:r>
                      </m:sub>
                      <m:sup>
                        <m:r>
                          <a:rPr lang="es-UY" b="0" i="1" smtClean="0">
                            <a:latin typeface="Cambria Math" panose="02040503050406030204" pitchFamily="18" charset="0"/>
                          </a:rPr>
                          <m:t>′</m:t>
                        </m:r>
                      </m:sup>
                    </m:sSubSup>
                  </m:oMath>
                </a14:m>
                <a:r>
                  <a:rPr lang="es-UY" dirty="0"/>
                  <a:t> representa los Extremos de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𝐽</m:t>
                        </m:r>
                      </m:e>
                      <m:sub>
                        <m:r>
                          <a:rPr lang="es-UY" b="0" i="1" smtClean="0">
                            <a:latin typeface="Cambria Math" panose="02040503050406030204" pitchFamily="18" charset="0"/>
                          </a:rPr>
                          <m:t>𝑚</m:t>
                        </m:r>
                      </m:sub>
                    </m:sSub>
                  </m:oMath>
                </a14:m>
                <a:endParaRPr lang="es-UY" dirty="0"/>
              </a:p>
            </p:txBody>
          </p:sp>
        </mc:Choice>
        <mc:Fallback xmlns="">
          <p:sp>
            <p:nvSpPr>
              <p:cNvPr id="12" name="CuadroTexto 11"/>
              <p:cNvSpPr txBox="1">
                <a:spLocks noRot="1" noChangeAspect="1" noMove="1" noResize="1" noEditPoints="1" noAdjustHandles="1" noChangeArrowheads="1" noChangeShapeType="1" noTextEdit="1"/>
              </p:cNvSpPr>
              <p:nvPr/>
            </p:nvSpPr>
            <p:spPr>
              <a:xfrm>
                <a:off x="7640504" y="4900695"/>
                <a:ext cx="3437736" cy="369332"/>
              </a:xfrm>
              <a:prstGeom prst="rect">
                <a:avLst/>
              </a:prstGeom>
              <a:blipFill rotWithShape="0">
                <a:blip r:embed="rId9"/>
                <a:stretch>
                  <a:fillRect l="-532" t="-9836"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3" name="CuadroTexto 12"/>
              <p:cNvSpPr txBox="1"/>
              <p:nvPr/>
            </p:nvSpPr>
            <p:spPr>
              <a:xfrm>
                <a:off x="5625989" y="5458444"/>
                <a:ext cx="1383071" cy="62876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𝑘</m:t>
                          </m:r>
                        </m:e>
                        <m:sub>
                          <m:r>
                            <a:rPr lang="es-UY" b="0" i="1" smtClean="0">
                              <a:latin typeface="Cambria Math" panose="02040503050406030204" pitchFamily="18" charset="0"/>
                              <a:ea typeface="Cambria Math" panose="02040503050406030204" pitchFamily="18" charset="0"/>
                            </a:rPr>
                            <m:t>𝑟</m:t>
                          </m:r>
                        </m:sub>
                      </m:sSub>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bSup>
                            <m:sSubSupPr>
                              <m:ctrlPr>
                                <a:rPr lang="es-UY" b="0" i="1" smtClean="0">
                                  <a:latin typeface="Cambria Math" panose="02040503050406030204" pitchFamily="18" charset="0"/>
                                  <a:ea typeface="Cambria Math" panose="02040503050406030204" pitchFamily="18" charset="0"/>
                                </a:rPr>
                              </m:ctrlPr>
                            </m:sSubSupPr>
                            <m:e>
                              <m:r>
                                <a:rPr lang="es-UY" b="0" i="1" smtClean="0">
                                  <a:latin typeface="Cambria Math" panose="02040503050406030204" pitchFamily="18" charset="0"/>
                                  <a:ea typeface="Cambria Math" panose="02040503050406030204" pitchFamily="18" charset="0"/>
                                </a:rPr>
                                <m:t>𝑗</m:t>
                              </m:r>
                            </m:e>
                            <m:sub>
                              <m:r>
                                <a:rPr lang="es-UY" b="0" i="1" smtClean="0">
                                  <a:latin typeface="Cambria Math" panose="02040503050406030204" pitchFamily="18" charset="0"/>
                                  <a:ea typeface="Cambria Math" panose="02040503050406030204" pitchFamily="18" charset="0"/>
                                </a:rPr>
                                <m:t>𝑚𝑛</m:t>
                              </m:r>
                            </m:sub>
                            <m:sup>
                              <m:r>
                                <a:rPr lang="es-UY" b="0" i="1" smtClean="0">
                                  <a:latin typeface="Cambria Math" panose="02040503050406030204" pitchFamily="18" charset="0"/>
                                  <a:ea typeface="Cambria Math" panose="02040503050406030204" pitchFamily="18" charset="0"/>
                                </a:rPr>
                                <m:t>′</m:t>
                              </m:r>
                            </m:sup>
                          </m:sSubSup>
                        </m:num>
                        <m:den>
                          <m:r>
                            <a:rPr lang="es-UY" b="0" i="1" smtClean="0">
                              <a:latin typeface="Cambria Math" panose="02040503050406030204" pitchFamily="18" charset="0"/>
                              <a:ea typeface="Cambria Math" panose="02040503050406030204" pitchFamily="18" charset="0"/>
                            </a:rPr>
                            <m:t>𝑎</m:t>
                          </m:r>
                        </m:den>
                      </m:f>
                    </m:oMath>
                  </m:oMathPara>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5625989" y="5458444"/>
                <a:ext cx="1383071" cy="628762"/>
              </a:xfrm>
              <a:prstGeom prst="rect">
                <a:avLst/>
              </a:prstGeom>
              <a:blipFill rotWithShape="0">
                <a:blip r:embed="rId10"/>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 name="CuadroTexto 1"/>
              <p:cNvSpPr txBox="1"/>
              <p:nvPr/>
            </p:nvSpPr>
            <p:spPr>
              <a:xfrm>
                <a:off x="391885" y="1514168"/>
                <a:ext cx="2003177" cy="369332"/>
              </a:xfrm>
              <a:prstGeom prst="rect">
                <a:avLst/>
              </a:prstGeom>
              <a:noFill/>
            </p:spPr>
            <p:txBody>
              <a:bodyPr wrap="none" rtlCol="0">
                <a:spAutoFit/>
              </a:bodyPr>
              <a:lstStyle/>
              <a:p>
                <a:r>
                  <a:rPr lang="es-UY" dirty="0"/>
                  <a:t>Ecuación para </a:t>
                </a:r>
                <a14:m>
                  <m:oMath xmlns:m="http://schemas.openxmlformats.org/officeDocument/2006/math">
                    <m:r>
                      <a:rPr lang="es-UY" b="0" i="1" smtClean="0">
                        <a:latin typeface="Cambria Math" panose="02040503050406030204" pitchFamily="18" charset="0"/>
                      </a:rPr>
                      <m:t>𝑅</m:t>
                    </m:r>
                    <m:r>
                      <a:rPr lang="es-UY" b="0" i="1" smtClean="0">
                        <a:latin typeface="Cambria Math" panose="02040503050406030204" pitchFamily="18" charset="0"/>
                      </a:rPr>
                      <m:t>(</m:t>
                    </m:r>
                    <m:r>
                      <a:rPr lang="es-UY" b="0" i="1" smtClean="0">
                        <a:latin typeface="Cambria Math" panose="02040503050406030204" pitchFamily="18" charset="0"/>
                      </a:rPr>
                      <m:t>𝑟</m:t>
                    </m:r>
                    <m:r>
                      <a:rPr lang="es-UY" b="0" i="1" smtClean="0">
                        <a:latin typeface="Cambria Math" panose="02040503050406030204" pitchFamily="18" charset="0"/>
                      </a:rPr>
                      <m:t>)</m:t>
                    </m:r>
                  </m:oMath>
                </a14:m>
                <a:endParaRPr lang="es-UY" dirty="0"/>
              </a:p>
            </p:txBody>
          </p:sp>
        </mc:Choice>
        <mc:Fallback xmlns="">
          <p:sp>
            <p:nvSpPr>
              <p:cNvPr id="2" name="CuadroTexto 1"/>
              <p:cNvSpPr txBox="1">
                <a:spLocks noRot="1" noChangeAspect="1" noMove="1" noResize="1" noEditPoints="1" noAdjustHandles="1" noChangeArrowheads="1" noChangeShapeType="1" noTextEdit="1"/>
              </p:cNvSpPr>
              <p:nvPr/>
            </p:nvSpPr>
            <p:spPr>
              <a:xfrm>
                <a:off x="391885" y="1514168"/>
                <a:ext cx="2003177" cy="369332"/>
              </a:xfrm>
              <a:prstGeom prst="rect">
                <a:avLst/>
              </a:prstGeom>
              <a:blipFill rotWithShape="0">
                <a:blip r:embed="rId11"/>
                <a:stretch>
                  <a:fillRect l="-2432" t="-8197" b="-24590"/>
                </a:stretch>
              </a:blipFill>
            </p:spPr>
            <p:txBody>
              <a:bodyPr/>
              <a:lstStyle/>
              <a:p>
                <a:r>
                  <a:rPr lang="es-UY">
                    <a:noFill/>
                  </a:rPr>
                  <a:t> </a:t>
                </a:r>
              </a:p>
            </p:txBody>
          </p:sp>
        </mc:Fallback>
      </mc:AlternateContent>
      <p:sp>
        <p:nvSpPr>
          <p:cNvPr id="3" name="CuadroTexto 2"/>
          <p:cNvSpPr txBox="1"/>
          <p:nvPr/>
        </p:nvSpPr>
        <p:spPr>
          <a:xfrm>
            <a:off x="6717800" y="2413528"/>
            <a:ext cx="3567772" cy="369332"/>
          </a:xfrm>
          <a:prstGeom prst="rect">
            <a:avLst/>
          </a:prstGeom>
          <a:noFill/>
        </p:spPr>
        <p:txBody>
          <a:bodyPr wrap="none" rtlCol="0">
            <a:spAutoFit/>
          </a:bodyPr>
          <a:lstStyle/>
          <a:p>
            <a:r>
              <a:rPr lang="es-UY" dirty="0"/>
              <a:t>La guía es entera en la parte circular</a:t>
            </a:r>
          </a:p>
        </p:txBody>
      </p:sp>
    </p:spTree>
    <p:extLst>
      <p:ext uri="{BB962C8B-B14F-4D97-AF65-F5344CB8AC3E}">
        <p14:creationId xmlns:p14="http://schemas.microsoft.com/office/powerpoint/2010/main" val="3450492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0" name="CuadroTexto 9"/>
              <p:cNvSpPr txBox="1"/>
              <p:nvPr/>
            </p:nvSpPr>
            <p:spPr>
              <a:xfrm>
                <a:off x="2565208" y="678422"/>
                <a:ext cx="171021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1" smtClean="0">
                              <a:latin typeface="Cambria Math" panose="02040503050406030204" pitchFamily="18" charset="0"/>
                            </a:rPr>
                            <m:t>𝑘</m:t>
                          </m:r>
                        </m:e>
                        <m:sup>
                          <m:r>
                            <a:rPr lang="es-UY" b="0" i="1" smtClean="0">
                              <a:latin typeface="Cambria Math" panose="02040503050406030204" pitchFamily="18" charset="0"/>
                            </a:rPr>
                            <m:t>2</m:t>
                          </m:r>
                        </m:sup>
                      </m:sSup>
                      <m:r>
                        <a:rPr lang="es-UY" b="0" i="1" smtClean="0">
                          <a:latin typeface="Cambria Math" panose="02040503050406030204" pitchFamily="18" charset="0"/>
                        </a:rPr>
                        <m:t>=</m:t>
                      </m:r>
                      <m:sSubSup>
                        <m:sSubSupPr>
                          <m:ctrlPr>
                            <a:rPr lang="es-UY" b="0" i="1" smtClean="0">
                              <a:latin typeface="Cambria Math" panose="02040503050406030204" pitchFamily="18" charset="0"/>
                            </a:rPr>
                          </m:ctrlPr>
                        </m:sSubSupPr>
                        <m:e>
                          <m:r>
                            <a:rPr lang="es-UY" b="0" i="1" smtClean="0">
                              <a:latin typeface="Cambria Math" panose="02040503050406030204" pitchFamily="18" charset="0"/>
                            </a:rPr>
                            <m:t>𝑘</m:t>
                          </m:r>
                        </m:e>
                        <m:sub>
                          <m:r>
                            <a:rPr lang="es-UY" b="0" i="1" smtClean="0">
                              <a:latin typeface="Cambria Math" panose="02040503050406030204" pitchFamily="18" charset="0"/>
                            </a:rPr>
                            <m:t>𝑚𝑛</m:t>
                          </m:r>
                        </m:sub>
                        <m:sup>
                          <m:r>
                            <a:rPr lang="es-UY" b="0" i="1" smtClean="0">
                              <a:latin typeface="Cambria Math" panose="02040503050406030204" pitchFamily="18" charset="0"/>
                            </a:rPr>
                            <m:t>2</m:t>
                          </m:r>
                        </m:sup>
                      </m:sSubSup>
                      <m:r>
                        <a:rPr lang="es-UY" b="0" i="1" smtClean="0">
                          <a:latin typeface="Cambria Math" panose="02040503050406030204" pitchFamily="18" charset="0"/>
                        </a:rPr>
                        <m:t>+</m:t>
                      </m:r>
                      <m:sSubSup>
                        <m:sSubSupPr>
                          <m:ctrlPr>
                            <a:rPr lang="es-UY" b="0" i="1" smtClean="0">
                              <a:latin typeface="Cambria Math" panose="02040503050406030204" pitchFamily="18" charset="0"/>
                            </a:rPr>
                          </m:ctrlPr>
                        </m:sSubSupPr>
                        <m:e>
                          <m:r>
                            <a:rPr lang="es-UY" b="0" i="1" smtClean="0">
                              <a:latin typeface="Cambria Math" panose="02040503050406030204" pitchFamily="18" charset="0"/>
                            </a:rPr>
                            <m:t>𝑘</m:t>
                          </m:r>
                        </m:e>
                        <m:sub>
                          <m:r>
                            <a:rPr lang="es-UY" b="0" i="1" smtClean="0">
                              <a:latin typeface="Cambria Math" panose="02040503050406030204" pitchFamily="18" charset="0"/>
                            </a:rPr>
                            <m:t>𝑧</m:t>
                          </m:r>
                        </m:sub>
                        <m:sup>
                          <m:r>
                            <a:rPr lang="es-UY" b="0" i="1" smtClean="0">
                              <a:latin typeface="Cambria Math" panose="02040503050406030204" pitchFamily="18" charset="0"/>
                            </a:rPr>
                            <m:t>2</m:t>
                          </m:r>
                        </m:sup>
                      </m:sSubSup>
                    </m:oMath>
                  </m:oMathPara>
                </a14:m>
                <a:endParaRPr lang="es-UY" dirty="0"/>
              </a:p>
            </p:txBody>
          </p:sp>
        </mc:Choice>
        <mc:Fallback xmlns="">
          <p:sp>
            <p:nvSpPr>
              <p:cNvPr id="10" name="CuadroTexto 9"/>
              <p:cNvSpPr txBox="1">
                <a:spLocks noRot="1" noChangeAspect="1" noMove="1" noResize="1" noEditPoints="1" noAdjustHandles="1" noChangeArrowheads="1" noChangeShapeType="1" noTextEdit="1"/>
              </p:cNvSpPr>
              <p:nvPr/>
            </p:nvSpPr>
            <p:spPr>
              <a:xfrm>
                <a:off x="2565208" y="678422"/>
                <a:ext cx="1710212" cy="369332"/>
              </a:xfrm>
              <a:prstGeom prst="rect">
                <a:avLst/>
              </a:prstGeom>
              <a:blipFill rotWithShape="0">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1" name="CuadroTexto 10"/>
              <p:cNvSpPr txBox="1"/>
              <p:nvPr/>
            </p:nvSpPr>
            <p:spPr>
              <a:xfrm>
                <a:off x="567307" y="548707"/>
                <a:ext cx="1292469" cy="62876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𝑘</m:t>
                          </m:r>
                        </m:e>
                        <m:sub>
                          <m:r>
                            <a:rPr lang="es-UY" b="0" i="1" smtClean="0">
                              <a:latin typeface="Cambria Math" panose="02040503050406030204" pitchFamily="18" charset="0"/>
                            </a:rPr>
                            <m:t>𝑚𝑛</m:t>
                          </m:r>
                        </m:sub>
                      </m:sSub>
                      <m:r>
                        <a:rPr lang="es-UY" b="0" i="1" smtClean="0">
                          <a:latin typeface="Cambria Math" panose="02040503050406030204" pitchFamily="18" charset="0"/>
                        </a:rPr>
                        <m:t>=</m:t>
                      </m:r>
                      <m:f>
                        <m:fPr>
                          <m:ctrlPr>
                            <a:rPr lang="es-UY" b="0" i="1" smtClean="0">
                              <a:latin typeface="Cambria Math" panose="02040503050406030204" pitchFamily="18" charset="0"/>
                            </a:rPr>
                          </m:ctrlPr>
                        </m:fPr>
                        <m:num>
                          <m:sSubSup>
                            <m:sSubSupPr>
                              <m:ctrlPr>
                                <a:rPr lang="es-UY" b="0" i="1" smtClean="0">
                                  <a:latin typeface="Cambria Math" panose="02040503050406030204" pitchFamily="18" charset="0"/>
                                </a:rPr>
                              </m:ctrlPr>
                            </m:sSubSupPr>
                            <m:e>
                              <m:r>
                                <a:rPr lang="es-UY" b="0" i="1" smtClean="0">
                                  <a:latin typeface="Cambria Math" panose="02040503050406030204" pitchFamily="18" charset="0"/>
                                </a:rPr>
                                <m:t>𝑗</m:t>
                              </m:r>
                            </m:e>
                            <m:sub>
                              <m:r>
                                <a:rPr lang="es-UY" b="0" i="1" smtClean="0">
                                  <a:latin typeface="Cambria Math" panose="02040503050406030204" pitchFamily="18" charset="0"/>
                                </a:rPr>
                                <m:t>𝑚𝑛</m:t>
                              </m:r>
                            </m:sub>
                            <m:sup>
                              <m:r>
                                <a:rPr lang="es-UY" b="0" i="1" smtClean="0">
                                  <a:latin typeface="Cambria Math" panose="02040503050406030204" pitchFamily="18" charset="0"/>
                                </a:rPr>
                                <m:t>′</m:t>
                              </m:r>
                            </m:sup>
                          </m:sSubSup>
                        </m:num>
                        <m:den>
                          <m:r>
                            <a:rPr lang="es-UY" b="0" i="1" smtClean="0">
                              <a:latin typeface="Cambria Math" panose="02040503050406030204" pitchFamily="18" charset="0"/>
                            </a:rPr>
                            <m:t>𝑎</m:t>
                          </m:r>
                        </m:den>
                      </m:f>
                    </m:oMath>
                  </m:oMathPara>
                </a14:m>
                <a:endParaRPr lang="es-UY" dirty="0"/>
              </a:p>
            </p:txBody>
          </p:sp>
        </mc:Choice>
        <mc:Fallback xmlns="">
          <p:sp>
            <p:nvSpPr>
              <p:cNvPr id="11" name="CuadroTexto 10"/>
              <p:cNvSpPr txBox="1">
                <a:spLocks noRot="1" noChangeAspect="1" noMove="1" noResize="1" noEditPoints="1" noAdjustHandles="1" noChangeArrowheads="1" noChangeShapeType="1" noTextEdit="1"/>
              </p:cNvSpPr>
              <p:nvPr/>
            </p:nvSpPr>
            <p:spPr>
              <a:xfrm>
                <a:off x="567307" y="548707"/>
                <a:ext cx="1292469" cy="628762"/>
              </a:xfrm>
              <a:prstGeom prst="rect">
                <a:avLst/>
              </a:prstGeom>
              <a:blipFill rotWithShape="0">
                <a:blip r:embed="rId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2" name="CuadroTexto 11"/>
              <p:cNvSpPr txBox="1"/>
              <p:nvPr/>
            </p:nvSpPr>
            <p:spPr>
              <a:xfrm>
                <a:off x="567307" y="1338187"/>
                <a:ext cx="149342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𝜔</m:t>
                          </m:r>
                        </m:e>
                        <m:sub>
                          <m:r>
                            <a:rPr lang="es-UY" b="0" i="1" smtClean="0">
                              <a:latin typeface="Cambria Math" panose="02040503050406030204" pitchFamily="18" charset="0"/>
                            </a:rPr>
                            <m:t>𝑚𝑛</m:t>
                          </m:r>
                        </m:sub>
                      </m:sSub>
                      <m:r>
                        <a:rPr lang="es-UY" b="0" i="1" smtClean="0">
                          <a:latin typeface="Cambria Math" panose="02040503050406030204" pitchFamily="18" charset="0"/>
                        </a:rPr>
                        <m:t>=</m:t>
                      </m:r>
                      <m:r>
                        <a:rPr lang="es-UY" b="0" i="1" smtClean="0">
                          <a:latin typeface="Cambria Math" panose="02040503050406030204" pitchFamily="18" charset="0"/>
                        </a:rPr>
                        <m:t>𝑐</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𝑘</m:t>
                          </m:r>
                        </m:e>
                        <m:sub>
                          <m:r>
                            <a:rPr lang="es-UY" b="0" i="1" smtClean="0">
                              <a:latin typeface="Cambria Math" panose="02040503050406030204" pitchFamily="18" charset="0"/>
                            </a:rPr>
                            <m:t>𝑚𝑛</m:t>
                          </m:r>
                        </m:sub>
                      </m:sSub>
                    </m:oMath>
                  </m:oMathPara>
                </a14:m>
                <a:endParaRPr lang="es-UY" dirty="0"/>
              </a:p>
            </p:txBody>
          </p:sp>
        </mc:Choice>
        <mc:Fallback xmlns="">
          <p:sp>
            <p:nvSpPr>
              <p:cNvPr id="12" name="CuadroTexto 11"/>
              <p:cNvSpPr txBox="1">
                <a:spLocks noRot="1" noChangeAspect="1" noMove="1" noResize="1" noEditPoints="1" noAdjustHandles="1" noChangeArrowheads="1" noChangeShapeType="1" noTextEdit="1"/>
              </p:cNvSpPr>
              <p:nvPr/>
            </p:nvSpPr>
            <p:spPr>
              <a:xfrm>
                <a:off x="567307" y="1338187"/>
                <a:ext cx="1493422" cy="369332"/>
              </a:xfrm>
              <a:prstGeom prst="rect">
                <a:avLst/>
              </a:prstGeom>
              <a:blipFill rotWithShape="0">
                <a:blip r:embed="rId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4" name="Rectángulo 13"/>
              <p:cNvSpPr/>
              <p:nvPr/>
            </p:nvSpPr>
            <p:spPr>
              <a:xfrm>
                <a:off x="4100788" y="2936739"/>
                <a:ext cx="2917658" cy="77457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𝑐</m:t>
                          </m:r>
                        </m:e>
                        <m:sub>
                          <m:r>
                            <a:rPr lang="es-UY" b="0" i="1" smtClean="0">
                              <a:latin typeface="Cambria Math" panose="02040503050406030204" pitchFamily="18" charset="0"/>
                            </a:rPr>
                            <m:t>𝑓</m:t>
                          </m:r>
                        </m:sub>
                      </m:sSub>
                      <m:r>
                        <a:rPr lang="es-UY" b="0" i="1" smtClean="0">
                          <a:latin typeface="Cambria Math" panose="02040503050406030204" pitchFamily="18" charset="0"/>
                        </a:rPr>
                        <m:t>=</m:t>
                      </m:r>
                      <m:r>
                        <a:rPr lang="es-UY" i="1">
                          <a:latin typeface="Cambria Math" panose="02040503050406030204" pitchFamily="18" charset="0"/>
                        </a:rPr>
                        <m:t>𝑐</m:t>
                      </m:r>
                      <m:sSup>
                        <m:sSupPr>
                          <m:ctrlPr>
                            <a:rPr lang="es-UY" i="1">
                              <a:latin typeface="Cambria Math" panose="02040503050406030204" pitchFamily="18" charset="0"/>
                            </a:rPr>
                          </m:ctrlPr>
                        </m:sSupPr>
                        <m:e>
                          <m:d>
                            <m:dPr>
                              <m:begChr m:val="["/>
                              <m:endChr m:val="]"/>
                              <m:ctrlPr>
                                <a:rPr lang="es-UY" i="1">
                                  <a:latin typeface="Cambria Math" panose="02040503050406030204" pitchFamily="18" charset="0"/>
                                </a:rPr>
                              </m:ctrlPr>
                            </m:dPr>
                            <m:e>
                              <m:r>
                                <a:rPr lang="es-UY" i="1">
                                  <a:latin typeface="Cambria Math" panose="02040503050406030204" pitchFamily="18" charset="0"/>
                                </a:rPr>
                                <m:t>1−</m:t>
                              </m:r>
                              <m:sSup>
                                <m:sSupPr>
                                  <m:ctrlPr>
                                    <a:rPr lang="es-UY" i="1">
                                      <a:latin typeface="Cambria Math" panose="02040503050406030204" pitchFamily="18" charset="0"/>
                                    </a:rPr>
                                  </m:ctrlPr>
                                </m:sSupPr>
                                <m:e>
                                  <m:d>
                                    <m:dPr>
                                      <m:ctrlPr>
                                        <a:rPr lang="es-UY" i="1">
                                          <a:latin typeface="Cambria Math" panose="02040503050406030204" pitchFamily="18" charset="0"/>
                                        </a:rPr>
                                      </m:ctrlPr>
                                    </m:dPr>
                                    <m:e>
                                      <m:f>
                                        <m:fPr>
                                          <m:ctrlPr>
                                            <a:rPr lang="es-UY" i="1">
                                              <a:latin typeface="Cambria Math" panose="02040503050406030204" pitchFamily="18" charset="0"/>
                                            </a:rPr>
                                          </m:ctrlPr>
                                        </m:fPr>
                                        <m:num>
                                          <m:sSub>
                                            <m:sSubPr>
                                              <m:ctrlPr>
                                                <a:rPr lang="es-UY" i="1">
                                                  <a:latin typeface="Cambria Math" panose="02040503050406030204" pitchFamily="18" charset="0"/>
                                                </a:rPr>
                                              </m:ctrlPr>
                                            </m:sSubPr>
                                            <m:e>
                                              <m:r>
                                                <a:rPr lang="es-UY" i="1">
                                                  <a:latin typeface="Cambria Math" panose="02040503050406030204" pitchFamily="18" charset="0"/>
                                                </a:rPr>
                                                <m:t>𝜔</m:t>
                                              </m:r>
                                            </m:e>
                                            <m:sub>
                                              <m:r>
                                                <a:rPr lang="es-UY" i="1">
                                                  <a:latin typeface="Cambria Math" panose="02040503050406030204" pitchFamily="18" charset="0"/>
                                                </a:rPr>
                                                <m:t>𝑚𝑛</m:t>
                                              </m:r>
                                            </m:sub>
                                          </m:sSub>
                                        </m:num>
                                        <m:den>
                                          <m:r>
                                            <a:rPr lang="es-UY" i="1">
                                              <a:latin typeface="Cambria Math" panose="02040503050406030204" pitchFamily="18" charset="0"/>
                                            </a:rPr>
                                            <m:t>𝜔</m:t>
                                          </m:r>
                                        </m:den>
                                      </m:f>
                                    </m:e>
                                  </m:d>
                                </m:e>
                                <m:sup>
                                  <m:r>
                                    <a:rPr lang="es-UY" i="1">
                                      <a:latin typeface="Cambria Math" panose="02040503050406030204" pitchFamily="18" charset="0"/>
                                    </a:rPr>
                                    <m:t>2</m:t>
                                  </m:r>
                                </m:sup>
                              </m:sSup>
                            </m:e>
                          </m:d>
                        </m:e>
                        <m:sup>
                          <m:r>
                            <a:rPr lang="es-UY" i="1">
                              <a:latin typeface="Cambria Math" panose="02040503050406030204" pitchFamily="18" charset="0"/>
                            </a:rPr>
                            <m:t>−1/2</m:t>
                          </m:r>
                        </m:sup>
                      </m:sSup>
                    </m:oMath>
                  </m:oMathPara>
                </a14:m>
                <a:endParaRPr lang="es-UY" dirty="0"/>
              </a:p>
            </p:txBody>
          </p:sp>
        </mc:Choice>
        <mc:Fallback xmlns="">
          <p:sp>
            <p:nvSpPr>
              <p:cNvPr id="14" name="Rectángulo 13"/>
              <p:cNvSpPr>
                <a:spLocks noRot="1" noChangeAspect="1" noMove="1" noResize="1" noEditPoints="1" noAdjustHandles="1" noChangeArrowheads="1" noChangeShapeType="1" noTextEdit="1"/>
              </p:cNvSpPr>
              <p:nvPr/>
            </p:nvSpPr>
            <p:spPr>
              <a:xfrm>
                <a:off x="4100788" y="2936739"/>
                <a:ext cx="2917658" cy="774571"/>
              </a:xfrm>
              <a:prstGeom prst="rect">
                <a:avLst/>
              </a:prstGeom>
              <a:blipFill rotWithShape="0">
                <a:blip r:embed="rId5"/>
                <a:stretch>
                  <a:fillRect/>
                </a:stretch>
              </a:blipFill>
            </p:spPr>
            <p:txBody>
              <a:bodyPr/>
              <a:lstStyle/>
              <a:p>
                <a:r>
                  <a:rPr lang="es-UY">
                    <a:noFill/>
                  </a:rPr>
                  <a:t> </a:t>
                </a:r>
              </a:p>
            </p:txBody>
          </p:sp>
        </mc:Fallback>
      </mc:AlternateContent>
      <p:sp>
        <p:nvSpPr>
          <p:cNvPr id="15" name="CuadroTexto 14"/>
          <p:cNvSpPr txBox="1"/>
          <p:nvPr/>
        </p:nvSpPr>
        <p:spPr>
          <a:xfrm>
            <a:off x="425043" y="4472366"/>
            <a:ext cx="6556154" cy="369332"/>
          </a:xfrm>
          <a:prstGeom prst="rect">
            <a:avLst/>
          </a:prstGeom>
          <a:noFill/>
        </p:spPr>
        <p:txBody>
          <a:bodyPr wrap="none" rtlCol="0">
            <a:spAutoFit/>
          </a:bodyPr>
          <a:lstStyle/>
          <a:p>
            <a:r>
              <a:rPr lang="es-UY" dirty="0"/>
              <a:t>Para el modo (0,0) la onda dentro de la guía es plana y no dispersiva</a:t>
            </a:r>
          </a:p>
        </p:txBody>
      </p:sp>
      <p:sp>
        <p:nvSpPr>
          <p:cNvPr id="16" name="CuadroTexto 15"/>
          <p:cNvSpPr txBox="1"/>
          <p:nvPr/>
        </p:nvSpPr>
        <p:spPr>
          <a:xfrm>
            <a:off x="458642" y="5182585"/>
            <a:ext cx="4710200" cy="369332"/>
          </a:xfrm>
          <a:prstGeom prst="rect">
            <a:avLst/>
          </a:prstGeom>
          <a:noFill/>
        </p:spPr>
        <p:txBody>
          <a:bodyPr wrap="none" rtlCol="0">
            <a:spAutoFit/>
          </a:bodyPr>
          <a:lstStyle/>
          <a:p>
            <a:r>
              <a:rPr lang="es-UY" dirty="0"/>
              <a:t>El modo con menor frecuencia de corte es el 1,1</a:t>
            </a:r>
          </a:p>
        </p:txBody>
      </p:sp>
      <mc:AlternateContent xmlns:mc="http://schemas.openxmlformats.org/markup-compatibility/2006" xmlns:a14="http://schemas.microsoft.com/office/drawing/2010/main">
        <mc:Choice Requires="a14">
          <p:sp>
            <p:nvSpPr>
              <p:cNvPr id="17" name="CuadroTexto 16"/>
              <p:cNvSpPr txBox="1"/>
              <p:nvPr/>
            </p:nvSpPr>
            <p:spPr>
              <a:xfrm>
                <a:off x="5439823" y="5083936"/>
                <a:ext cx="2371803" cy="56663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𝜔</m:t>
                          </m:r>
                        </m:e>
                        <m:sub>
                          <m:r>
                            <a:rPr lang="es-UY" b="0" i="1" smtClean="0">
                              <a:latin typeface="Cambria Math" panose="02040503050406030204" pitchFamily="18" charset="0"/>
                            </a:rPr>
                            <m:t>11</m:t>
                          </m:r>
                        </m:sub>
                      </m:sSub>
                      <m:r>
                        <a:rPr lang="es-UY" b="0" i="1" smtClean="0">
                          <a:latin typeface="Cambria Math" panose="02040503050406030204" pitchFamily="18" charset="0"/>
                        </a:rPr>
                        <m:t>=2</m:t>
                      </m:r>
                      <m:r>
                        <a:rPr lang="es-UY" b="0" i="1" smtClean="0">
                          <a:latin typeface="Cambria Math" panose="02040503050406030204" pitchFamily="18" charset="0"/>
                        </a:rPr>
                        <m:t>𝜋</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11</m:t>
                          </m:r>
                        </m:sub>
                      </m:sSub>
                      <m:r>
                        <a:rPr lang="es-UY" b="0" i="1" smtClean="0">
                          <a:latin typeface="Cambria Math" panose="02040503050406030204" pitchFamily="18" charset="0"/>
                        </a:rPr>
                        <m:t>=1,84</m:t>
                      </m:r>
                      <m:f>
                        <m:fPr>
                          <m:ctrlPr>
                            <a:rPr lang="es-UY" b="0" i="1" smtClean="0">
                              <a:latin typeface="Cambria Math" panose="02040503050406030204" pitchFamily="18" charset="0"/>
                            </a:rPr>
                          </m:ctrlPr>
                        </m:fPr>
                        <m:num>
                          <m:r>
                            <a:rPr lang="es-UY" b="0" i="1" smtClean="0">
                              <a:latin typeface="Cambria Math" panose="02040503050406030204" pitchFamily="18" charset="0"/>
                            </a:rPr>
                            <m:t>𝑐</m:t>
                          </m:r>
                        </m:num>
                        <m:den>
                          <m:r>
                            <a:rPr lang="es-UY" b="0" i="1" smtClean="0">
                              <a:latin typeface="Cambria Math" panose="02040503050406030204" pitchFamily="18" charset="0"/>
                            </a:rPr>
                            <m:t>𝑎</m:t>
                          </m:r>
                        </m:den>
                      </m:f>
                    </m:oMath>
                  </m:oMathPara>
                </a14:m>
                <a:endParaRPr lang="es-UY" dirty="0"/>
              </a:p>
            </p:txBody>
          </p:sp>
        </mc:Choice>
        <mc:Fallback xmlns="">
          <p:sp>
            <p:nvSpPr>
              <p:cNvPr id="17" name="CuadroTexto 16"/>
              <p:cNvSpPr txBox="1">
                <a:spLocks noRot="1" noChangeAspect="1" noMove="1" noResize="1" noEditPoints="1" noAdjustHandles="1" noChangeArrowheads="1" noChangeShapeType="1" noTextEdit="1"/>
              </p:cNvSpPr>
              <p:nvPr/>
            </p:nvSpPr>
            <p:spPr>
              <a:xfrm>
                <a:off x="5439823" y="5083936"/>
                <a:ext cx="2371803" cy="566630"/>
              </a:xfrm>
              <a:prstGeom prst="rect">
                <a:avLst/>
              </a:prstGeom>
              <a:blipFill rotWithShape="0">
                <a:blip r:embed="rId7"/>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8" name="CuadroTexto 17"/>
              <p:cNvSpPr txBox="1"/>
              <p:nvPr/>
            </p:nvSpPr>
            <p:spPr>
              <a:xfrm>
                <a:off x="8461828" y="5182585"/>
                <a:ext cx="2104743" cy="369332"/>
              </a:xfrm>
              <a:prstGeom prst="rect">
                <a:avLst/>
              </a:prstGeom>
              <a:noFill/>
            </p:spPr>
            <p:txBody>
              <a:bodyPr wrap="none" rtlCol="0">
                <a:spAutoFit/>
              </a:bodyPr>
              <a:lstStyle/>
              <a:p>
                <a:r>
                  <a:rPr lang="es-UY" dirty="0"/>
                  <a:t>En aire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𝑓</m:t>
                        </m:r>
                      </m:e>
                      <m:sub>
                        <m:r>
                          <a:rPr lang="es-UY" b="0" i="1" smtClean="0">
                            <a:latin typeface="Cambria Math" panose="02040503050406030204" pitchFamily="18" charset="0"/>
                          </a:rPr>
                          <m:t>11</m:t>
                        </m:r>
                      </m:sub>
                    </m:sSub>
                    <m:r>
                      <a:rPr lang="es-UY" b="0" i="1" smtClean="0">
                        <a:latin typeface="Cambria Math" panose="02040503050406030204" pitchFamily="18" charset="0"/>
                        <a:ea typeface="Cambria Math" panose="02040503050406030204" pitchFamily="18" charset="0"/>
                      </a:rPr>
                      <m:t>≅100/</m:t>
                    </m:r>
                    <m:r>
                      <a:rPr lang="es-UY" b="0" i="1" smtClean="0">
                        <a:latin typeface="Cambria Math" panose="02040503050406030204" pitchFamily="18" charset="0"/>
                        <a:ea typeface="Cambria Math" panose="02040503050406030204" pitchFamily="18" charset="0"/>
                      </a:rPr>
                      <m:t>𝑎</m:t>
                    </m:r>
                  </m:oMath>
                </a14:m>
                <a:endParaRPr lang="es-UY" dirty="0"/>
              </a:p>
            </p:txBody>
          </p:sp>
        </mc:Choice>
        <mc:Fallback xmlns="">
          <p:sp>
            <p:nvSpPr>
              <p:cNvPr id="18" name="CuadroTexto 17"/>
              <p:cNvSpPr txBox="1">
                <a:spLocks noRot="1" noChangeAspect="1" noMove="1" noResize="1" noEditPoints="1" noAdjustHandles="1" noChangeArrowheads="1" noChangeShapeType="1" noTextEdit="1"/>
              </p:cNvSpPr>
              <p:nvPr/>
            </p:nvSpPr>
            <p:spPr>
              <a:xfrm>
                <a:off x="8461828" y="5182585"/>
                <a:ext cx="2104743" cy="369332"/>
              </a:xfrm>
              <a:prstGeom prst="rect">
                <a:avLst/>
              </a:prstGeom>
              <a:blipFill rotWithShape="0">
                <a:blip r:embed="rId8"/>
                <a:stretch>
                  <a:fillRect l="-2319" t="-8197" b="-2459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0" name="CuadroTexto 19"/>
              <p:cNvSpPr txBox="1"/>
              <p:nvPr/>
            </p:nvSpPr>
            <p:spPr>
              <a:xfrm>
                <a:off x="446188" y="3058850"/>
                <a:ext cx="3244478" cy="61702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𝑐</m:t>
                          </m:r>
                        </m:e>
                        <m:sub>
                          <m:r>
                            <a:rPr lang="es-UY" b="0" i="1" smtClean="0">
                              <a:latin typeface="Cambria Math" panose="02040503050406030204" pitchFamily="18" charset="0"/>
                            </a:rPr>
                            <m:t>𝑓</m:t>
                          </m:r>
                        </m:sub>
                      </m:sSub>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𝜔</m:t>
                          </m:r>
                        </m:num>
                        <m:den>
                          <m:sSub>
                            <m:sSubPr>
                              <m:ctrlPr>
                                <a:rPr lang="es-UY" b="0" i="1" smtClean="0">
                                  <a:latin typeface="Cambria Math" panose="02040503050406030204" pitchFamily="18" charset="0"/>
                                </a:rPr>
                              </m:ctrlPr>
                            </m:sSubPr>
                            <m:e>
                              <m:r>
                                <a:rPr lang="es-UY" b="0" i="1" smtClean="0">
                                  <a:latin typeface="Cambria Math" panose="02040503050406030204" pitchFamily="18" charset="0"/>
                                </a:rPr>
                                <m:t>𝑘</m:t>
                              </m:r>
                            </m:e>
                            <m:sub>
                              <m:r>
                                <a:rPr lang="es-UY" b="0" i="1" smtClean="0">
                                  <a:latin typeface="Cambria Math" panose="02040503050406030204" pitchFamily="18" charset="0"/>
                                </a:rPr>
                                <m:t>𝑧</m:t>
                              </m:r>
                            </m:sub>
                          </m:sSub>
                        </m:den>
                      </m:f>
                      <m:r>
                        <a:rPr lang="es-UY" b="0" i="1" smtClean="0">
                          <a:latin typeface="Cambria Math" panose="02040503050406030204" pitchFamily="18" charset="0"/>
                        </a:rPr>
                        <m:t>=</m:t>
                      </m:r>
                      <m:r>
                        <a:rPr lang="es-UY" b="0" i="1" smtClean="0">
                          <a:latin typeface="Cambria Math" panose="02040503050406030204" pitchFamily="18" charset="0"/>
                        </a:rPr>
                        <m:t>𝑐</m:t>
                      </m:r>
                      <m:f>
                        <m:fPr>
                          <m:ctrlPr>
                            <a:rPr lang="es-UY" b="0" i="1" smtClean="0">
                              <a:latin typeface="Cambria Math" panose="02040503050406030204" pitchFamily="18" charset="0"/>
                            </a:rPr>
                          </m:ctrlPr>
                        </m:fPr>
                        <m:num>
                          <m:r>
                            <a:rPr lang="es-UY" b="0" i="1" smtClean="0">
                              <a:latin typeface="Cambria Math" panose="02040503050406030204" pitchFamily="18" charset="0"/>
                            </a:rPr>
                            <m:t>𝜔</m:t>
                          </m:r>
                        </m:num>
                        <m:den>
                          <m:sSup>
                            <m:sSupPr>
                              <m:ctrlPr>
                                <a:rPr lang="es-UY" b="0" i="1" smtClean="0">
                                  <a:latin typeface="Cambria Math" panose="02040503050406030204" pitchFamily="18" charset="0"/>
                                </a:rPr>
                              </m:ctrlPr>
                            </m:sSupPr>
                            <m:e>
                              <m:d>
                                <m:dPr>
                                  <m:begChr m:val="["/>
                                  <m:endChr m:val="]"/>
                                  <m:ctrlPr>
                                    <a:rPr lang="es-UY" b="0" i="1" smtClean="0">
                                      <a:latin typeface="Cambria Math" panose="02040503050406030204" pitchFamily="18" charset="0"/>
                                    </a:rPr>
                                  </m:ctrlPr>
                                </m:dPr>
                                <m:e>
                                  <m:sSup>
                                    <m:sSupPr>
                                      <m:ctrlPr>
                                        <a:rPr lang="es-UY" b="0" i="1" smtClean="0">
                                          <a:latin typeface="Cambria Math" panose="02040503050406030204" pitchFamily="18" charset="0"/>
                                        </a:rPr>
                                      </m:ctrlPr>
                                    </m:sSupPr>
                                    <m:e>
                                      <m:r>
                                        <a:rPr lang="es-UY" b="0" i="1" smtClean="0">
                                          <a:latin typeface="Cambria Math" panose="02040503050406030204" pitchFamily="18" charset="0"/>
                                        </a:rPr>
                                        <m:t>𝜔</m:t>
                                      </m:r>
                                    </m:e>
                                    <m:sup>
                                      <m:r>
                                        <a:rPr lang="es-UY" b="0" i="1" smtClean="0">
                                          <a:latin typeface="Cambria Math" panose="02040503050406030204" pitchFamily="18" charset="0"/>
                                        </a:rPr>
                                        <m:t>2</m:t>
                                      </m:r>
                                    </m:sup>
                                  </m:s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r>
                                            <a:rPr lang="es-UY" b="0" i="1" smtClean="0">
                                              <a:latin typeface="Cambria Math" panose="02040503050406030204" pitchFamily="18" charset="0"/>
                                            </a:rPr>
                                            <m:t>𝑐</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𝑘</m:t>
                                              </m:r>
                                            </m:e>
                                            <m:sub>
                                              <m:r>
                                                <a:rPr lang="es-UY" b="0" i="1" smtClean="0">
                                                  <a:latin typeface="Cambria Math" panose="02040503050406030204" pitchFamily="18" charset="0"/>
                                                </a:rPr>
                                                <m:t>𝑚𝑛</m:t>
                                              </m:r>
                                            </m:sub>
                                          </m:sSub>
                                        </m:e>
                                      </m:d>
                                    </m:e>
                                    <m:sup>
                                      <m:r>
                                        <a:rPr lang="es-UY" b="0" i="1" smtClean="0">
                                          <a:latin typeface="Cambria Math" panose="02040503050406030204" pitchFamily="18" charset="0"/>
                                        </a:rPr>
                                        <m:t>2</m:t>
                                      </m:r>
                                    </m:sup>
                                  </m:sSup>
                                </m:e>
                              </m:d>
                            </m:e>
                            <m:sup>
                              <m:r>
                                <a:rPr lang="es-UY" b="0" i="1" smtClean="0">
                                  <a:latin typeface="Cambria Math" panose="02040503050406030204" pitchFamily="18" charset="0"/>
                                </a:rPr>
                                <m:t>1/2</m:t>
                              </m:r>
                            </m:sup>
                          </m:sSup>
                        </m:den>
                      </m:f>
                    </m:oMath>
                  </m:oMathPara>
                </a14:m>
                <a:endParaRPr lang="es-UY" dirty="0"/>
              </a:p>
            </p:txBody>
          </p:sp>
        </mc:Choice>
        <mc:Fallback xmlns="">
          <p:sp>
            <p:nvSpPr>
              <p:cNvPr id="20" name="CuadroTexto 19"/>
              <p:cNvSpPr txBox="1">
                <a:spLocks noRot="1" noChangeAspect="1" noMove="1" noResize="1" noEditPoints="1" noAdjustHandles="1" noChangeArrowheads="1" noChangeShapeType="1" noTextEdit="1"/>
              </p:cNvSpPr>
              <p:nvPr/>
            </p:nvSpPr>
            <p:spPr>
              <a:xfrm>
                <a:off x="446188" y="3058850"/>
                <a:ext cx="3244478" cy="617028"/>
              </a:xfrm>
              <a:prstGeom prst="rect">
                <a:avLst/>
              </a:prstGeom>
              <a:blipFill rotWithShape="0">
                <a:blip r:embed="rId9"/>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1" name="CuadroTexto 20"/>
              <p:cNvSpPr txBox="1"/>
              <p:nvPr/>
            </p:nvSpPr>
            <p:spPr>
              <a:xfrm>
                <a:off x="2618208" y="1327863"/>
                <a:ext cx="2434321" cy="37965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𝑘</m:t>
                          </m:r>
                        </m:e>
                        <m:sub>
                          <m:r>
                            <a:rPr lang="es-UY" b="0" i="1" smtClean="0">
                              <a:latin typeface="Cambria Math" panose="02040503050406030204" pitchFamily="18" charset="0"/>
                            </a:rPr>
                            <m:t>𝑧</m:t>
                          </m:r>
                        </m:sub>
                      </m:sSub>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sSup>
                                <m:sSupPr>
                                  <m:ctrlPr>
                                    <a:rPr lang="es-UY" b="0" i="1" smtClean="0">
                                      <a:latin typeface="Cambria Math" panose="02040503050406030204" pitchFamily="18" charset="0"/>
                                    </a:rPr>
                                  </m:ctrlPr>
                                </m:sSupPr>
                                <m:e>
                                  <m:r>
                                    <a:rPr lang="es-UY" b="0" i="1" smtClean="0">
                                      <a:latin typeface="Cambria Math" panose="02040503050406030204" pitchFamily="18" charset="0"/>
                                    </a:rPr>
                                    <m:t>𝑘</m:t>
                                  </m:r>
                                </m:e>
                                <m:sup>
                                  <m:r>
                                    <a:rPr lang="es-UY" b="0" i="1" smtClean="0">
                                      <a:latin typeface="Cambria Math" panose="02040503050406030204" pitchFamily="18" charset="0"/>
                                    </a:rPr>
                                    <m:t>2</m:t>
                                  </m:r>
                                </m:sup>
                              </m:sSup>
                              <m:r>
                                <a:rPr lang="es-UY" b="0" i="1" smtClean="0">
                                  <a:latin typeface="Cambria Math" panose="02040503050406030204" pitchFamily="18" charset="0"/>
                                </a:rPr>
                                <m:t>−</m:t>
                              </m:r>
                              <m:sSubSup>
                                <m:sSubSupPr>
                                  <m:ctrlPr>
                                    <a:rPr lang="es-UY" b="0" i="1" smtClean="0">
                                      <a:latin typeface="Cambria Math" panose="02040503050406030204" pitchFamily="18" charset="0"/>
                                    </a:rPr>
                                  </m:ctrlPr>
                                </m:sSubSupPr>
                                <m:e>
                                  <m:r>
                                    <a:rPr lang="es-UY" b="0" i="1" smtClean="0">
                                      <a:latin typeface="Cambria Math" panose="02040503050406030204" pitchFamily="18" charset="0"/>
                                    </a:rPr>
                                    <m:t>𝑘</m:t>
                                  </m:r>
                                </m:e>
                                <m:sub>
                                  <m:r>
                                    <a:rPr lang="es-UY" b="0" i="1" smtClean="0">
                                      <a:latin typeface="Cambria Math" panose="02040503050406030204" pitchFamily="18" charset="0"/>
                                    </a:rPr>
                                    <m:t>𝑚𝑛</m:t>
                                  </m:r>
                                </m:sub>
                                <m:sup>
                                  <m:r>
                                    <a:rPr lang="es-UY" b="0" i="1" smtClean="0">
                                      <a:latin typeface="Cambria Math" panose="02040503050406030204" pitchFamily="18" charset="0"/>
                                    </a:rPr>
                                    <m:t>2</m:t>
                                  </m:r>
                                </m:sup>
                              </m:sSubSup>
                            </m:e>
                          </m:d>
                        </m:e>
                        <m:sup>
                          <m:r>
                            <a:rPr lang="es-UY" b="0" i="1" smtClean="0">
                              <a:latin typeface="Cambria Math" panose="02040503050406030204" pitchFamily="18" charset="0"/>
                            </a:rPr>
                            <m:t>1/2</m:t>
                          </m:r>
                        </m:sup>
                      </m:sSup>
                    </m:oMath>
                  </m:oMathPara>
                </a14:m>
                <a:endParaRPr lang="es-UY" dirty="0"/>
              </a:p>
            </p:txBody>
          </p:sp>
        </mc:Choice>
        <mc:Fallback xmlns="">
          <p:sp>
            <p:nvSpPr>
              <p:cNvPr id="21" name="CuadroTexto 20"/>
              <p:cNvSpPr txBox="1">
                <a:spLocks noRot="1" noChangeAspect="1" noMove="1" noResize="1" noEditPoints="1" noAdjustHandles="1" noChangeArrowheads="1" noChangeShapeType="1" noTextEdit="1"/>
              </p:cNvSpPr>
              <p:nvPr/>
            </p:nvSpPr>
            <p:spPr>
              <a:xfrm>
                <a:off x="2618208" y="1327863"/>
                <a:ext cx="2434321" cy="379656"/>
              </a:xfrm>
              <a:prstGeom prst="rect">
                <a:avLst/>
              </a:prstGeom>
              <a:blipFill rotWithShape="0">
                <a:blip r:embed="rId10"/>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 name="CuadroTexto 1"/>
              <p:cNvSpPr txBox="1"/>
              <p:nvPr/>
            </p:nvSpPr>
            <p:spPr>
              <a:xfrm>
                <a:off x="5052529" y="1208873"/>
                <a:ext cx="2665986" cy="61279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𝑘</m:t>
                          </m:r>
                        </m:e>
                        <m:sub>
                          <m:r>
                            <a:rPr lang="es-UY" b="0" i="1" smtClean="0">
                              <a:latin typeface="Cambria Math" panose="02040503050406030204" pitchFamily="18" charset="0"/>
                              <a:ea typeface="Cambria Math" panose="02040503050406030204" pitchFamily="18" charset="0"/>
                            </a:rPr>
                            <m:t>𝑧</m:t>
                          </m:r>
                        </m:sub>
                      </m:sSub>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1</m:t>
                          </m:r>
                        </m:num>
                        <m:den>
                          <m:r>
                            <a:rPr lang="es-UY" b="0" i="1" smtClean="0">
                              <a:latin typeface="Cambria Math" panose="02040503050406030204" pitchFamily="18" charset="0"/>
                              <a:ea typeface="Cambria Math" panose="02040503050406030204" pitchFamily="18" charset="0"/>
                            </a:rPr>
                            <m:t>𝑐</m:t>
                          </m:r>
                        </m:den>
                      </m:f>
                      <m:sSup>
                        <m:sSupPr>
                          <m:ctrlPr>
                            <a:rPr lang="es-UY" b="0" i="1" smtClean="0">
                              <a:latin typeface="Cambria Math" panose="02040503050406030204" pitchFamily="18" charset="0"/>
                              <a:ea typeface="Cambria Math" panose="02040503050406030204" pitchFamily="18" charset="0"/>
                            </a:rPr>
                          </m:ctrlPr>
                        </m:sSupPr>
                        <m:e>
                          <m:d>
                            <m:dPr>
                              <m:ctrlPr>
                                <a:rPr lang="es-UY" b="0" i="1" smtClean="0">
                                  <a:latin typeface="Cambria Math" panose="02040503050406030204" pitchFamily="18" charset="0"/>
                                  <a:ea typeface="Cambria Math" panose="02040503050406030204" pitchFamily="18" charset="0"/>
                                </a:rPr>
                              </m:ctrlPr>
                            </m:dPr>
                            <m:e>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𝜔</m:t>
                                  </m:r>
                                </m:e>
                                <m:sup>
                                  <m:r>
                                    <a:rPr lang="es-UY" b="0" i="1" smtClean="0">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m:t>
                              </m:r>
                              <m:sSubSup>
                                <m:sSubSupPr>
                                  <m:ctrlPr>
                                    <a:rPr lang="es-UY" b="0" i="1" smtClean="0">
                                      <a:latin typeface="Cambria Math" panose="02040503050406030204" pitchFamily="18" charset="0"/>
                                      <a:ea typeface="Cambria Math" panose="02040503050406030204" pitchFamily="18" charset="0"/>
                                    </a:rPr>
                                  </m:ctrlPr>
                                </m:sSubSupPr>
                                <m:e>
                                  <m:r>
                                    <a:rPr lang="es-UY" b="0" i="1" smtClean="0">
                                      <a:latin typeface="Cambria Math" panose="02040503050406030204" pitchFamily="18" charset="0"/>
                                      <a:ea typeface="Cambria Math" panose="02040503050406030204" pitchFamily="18" charset="0"/>
                                    </a:rPr>
                                    <m:t>𝜔</m:t>
                                  </m:r>
                                </m:e>
                                <m:sub>
                                  <m:r>
                                    <a:rPr lang="es-UY" b="0" i="1" smtClean="0">
                                      <a:latin typeface="Cambria Math" panose="02040503050406030204" pitchFamily="18" charset="0"/>
                                      <a:ea typeface="Cambria Math" panose="02040503050406030204" pitchFamily="18" charset="0"/>
                                    </a:rPr>
                                    <m:t>𝑚𝑛</m:t>
                                  </m:r>
                                </m:sub>
                                <m:sup>
                                  <m:r>
                                    <a:rPr lang="es-UY" b="0" i="1" smtClean="0">
                                      <a:latin typeface="Cambria Math" panose="02040503050406030204" pitchFamily="18" charset="0"/>
                                      <a:ea typeface="Cambria Math" panose="02040503050406030204" pitchFamily="18" charset="0"/>
                                    </a:rPr>
                                    <m:t>2</m:t>
                                  </m:r>
                                </m:sup>
                              </m:sSubSup>
                            </m:e>
                          </m:d>
                        </m:e>
                        <m:sup>
                          <m:r>
                            <a:rPr lang="es-UY" b="0" i="1" smtClean="0">
                              <a:latin typeface="Cambria Math" panose="02040503050406030204" pitchFamily="18" charset="0"/>
                              <a:ea typeface="Cambria Math" panose="02040503050406030204" pitchFamily="18" charset="0"/>
                            </a:rPr>
                            <m:t>1/2</m:t>
                          </m:r>
                        </m:sup>
                      </m:sSup>
                    </m:oMath>
                  </m:oMathPara>
                </a14:m>
                <a:endParaRPr lang="es-UY" dirty="0"/>
              </a:p>
            </p:txBody>
          </p:sp>
        </mc:Choice>
        <mc:Fallback xmlns="">
          <p:sp>
            <p:nvSpPr>
              <p:cNvPr id="2" name="CuadroTexto 1"/>
              <p:cNvSpPr txBox="1">
                <a:spLocks noRot="1" noChangeAspect="1" noMove="1" noResize="1" noEditPoints="1" noAdjustHandles="1" noChangeArrowheads="1" noChangeShapeType="1" noTextEdit="1"/>
              </p:cNvSpPr>
              <p:nvPr/>
            </p:nvSpPr>
            <p:spPr>
              <a:xfrm>
                <a:off x="5052529" y="1208873"/>
                <a:ext cx="2665986" cy="612796"/>
              </a:xfrm>
              <a:prstGeom prst="rect">
                <a:avLst/>
              </a:prstGeom>
              <a:blipFill rotWithShape="0">
                <a:blip r:embed="rId11"/>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 name="CuadroTexto 2"/>
              <p:cNvSpPr txBox="1"/>
              <p:nvPr/>
            </p:nvSpPr>
            <p:spPr>
              <a:xfrm>
                <a:off x="2846589" y="1903709"/>
                <a:ext cx="844077" cy="56675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𝑘</m:t>
                      </m:r>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𝜔</m:t>
                          </m:r>
                        </m:num>
                        <m:den>
                          <m:r>
                            <a:rPr lang="es-UY" b="0" i="1" smtClean="0">
                              <a:latin typeface="Cambria Math" panose="02040503050406030204" pitchFamily="18" charset="0"/>
                            </a:rPr>
                            <m:t>𝑐</m:t>
                          </m:r>
                        </m:den>
                      </m:f>
                    </m:oMath>
                  </m:oMathPara>
                </a14:m>
                <a:endParaRPr lang="es-UY" dirty="0"/>
              </a:p>
            </p:txBody>
          </p:sp>
        </mc:Choice>
        <mc:Fallback xmlns="">
          <p:sp>
            <p:nvSpPr>
              <p:cNvPr id="3" name="CuadroTexto 2"/>
              <p:cNvSpPr txBox="1">
                <a:spLocks noRot="1" noChangeAspect="1" noMove="1" noResize="1" noEditPoints="1" noAdjustHandles="1" noChangeArrowheads="1" noChangeShapeType="1" noTextEdit="1"/>
              </p:cNvSpPr>
              <p:nvPr/>
            </p:nvSpPr>
            <p:spPr>
              <a:xfrm>
                <a:off x="2846589" y="1903709"/>
                <a:ext cx="844077" cy="566758"/>
              </a:xfrm>
              <a:prstGeom prst="rect">
                <a:avLst/>
              </a:prstGeom>
              <a:blipFill rotWithShape="0">
                <a:blip r:embed="rId12"/>
                <a:stretch>
                  <a:fillRect/>
                </a:stretch>
              </a:blipFill>
            </p:spPr>
            <p:txBody>
              <a:bodyPr/>
              <a:lstStyle/>
              <a:p>
                <a:r>
                  <a:rPr lang="es-UY">
                    <a:noFill/>
                  </a:rPr>
                  <a:t> </a:t>
                </a:r>
              </a:p>
            </p:txBody>
          </p:sp>
        </mc:Fallback>
      </mc:AlternateContent>
    </p:spTree>
    <p:extLst>
      <p:ext uri="{BB962C8B-B14F-4D97-AF65-F5344CB8AC3E}">
        <p14:creationId xmlns:p14="http://schemas.microsoft.com/office/powerpoint/2010/main" val="166005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0"/>
      <p:bldP spid="15" grpId="0"/>
      <p:bldP spid="16" grpId="0"/>
      <p:bldP spid="17" grpId="0"/>
      <p:bldP spid="18" grpId="0"/>
      <p:bldP spid="20" grpId="0"/>
      <p:bldP spid="21" grpId="0"/>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67657" y="682171"/>
            <a:ext cx="2614177" cy="369332"/>
          </a:xfrm>
          <a:prstGeom prst="rect">
            <a:avLst/>
          </a:prstGeom>
          <a:noFill/>
        </p:spPr>
        <p:txBody>
          <a:bodyPr wrap="none" rtlCol="0">
            <a:spAutoFit/>
          </a:bodyPr>
          <a:lstStyle/>
          <a:p>
            <a:r>
              <a:rPr lang="es-UY" dirty="0"/>
              <a:t>La velocidad de grupo es: </a:t>
            </a:r>
          </a:p>
        </p:txBody>
      </p:sp>
      <mc:AlternateContent xmlns:mc="http://schemas.openxmlformats.org/markup-compatibility/2006" xmlns:a14="http://schemas.microsoft.com/office/drawing/2010/main">
        <mc:Choice Requires="a14">
          <p:sp>
            <p:nvSpPr>
              <p:cNvPr id="5" name="CuadroTexto 4"/>
              <p:cNvSpPr txBox="1"/>
              <p:nvPr/>
            </p:nvSpPr>
            <p:spPr>
              <a:xfrm>
                <a:off x="3454400" y="482437"/>
                <a:ext cx="2275110" cy="76880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𝑐</m:t>
                          </m:r>
                        </m:e>
                        <m:sub>
                          <m:r>
                            <a:rPr lang="es-UY" b="0" i="1" smtClean="0">
                              <a:latin typeface="Cambria Math" panose="02040503050406030204" pitchFamily="18" charset="0"/>
                            </a:rPr>
                            <m:t>𝑔</m:t>
                          </m:r>
                        </m:sub>
                      </m:sSub>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𝜕𝜔</m:t>
                          </m:r>
                        </m:num>
                        <m:den>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𝑘</m:t>
                              </m:r>
                            </m:e>
                            <m:sub>
                              <m:r>
                                <a:rPr lang="es-UY" b="0" i="1" smtClean="0">
                                  <a:latin typeface="Cambria Math" panose="02040503050406030204" pitchFamily="18" charset="0"/>
                                </a:rPr>
                                <m:t>𝑧</m:t>
                              </m:r>
                            </m:sub>
                          </m:sSub>
                        </m:den>
                      </m:f>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𝑘</m:t>
                                      </m:r>
                                    </m:e>
                                    <m:sub>
                                      <m:r>
                                        <a:rPr lang="es-UY" b="0" i="1" smtClean="0">
                                          <a:latin typeface="Cambria Math" panose="02040503050406030204" pitchFamily="18" charset="0"/>
                                        </a:rPr>
                                        <m:t>𝑧</m:t>
                                      </m:r>
                                    </m:sub>
                                  </m:sSub>
                                </m:num>
                                <m:den>
                                  <m:r>
                                    <a:rPr lang="es-UY" b="0" i="1" smtClean="0">
                                      <a:latin typeface="Cambria Math" panose="02040503050406030204" pitchFamily="18" charset="0"/>
                                    </a:rPr>
                                    <m:t>𝜕𝜔</m:t>
                                  </m:r>
                                </m:den>
                              </m:f>
                            </m:e>
                          </m:d>
                        </m:e>
                        <m:sup>
                          <m:r>
                            <a:rPr lang="es-UY" b="0" i="1" smtClean="0">
                              <a:latin typeface="Cambria Math" panose="02040503050406030204" pitchFamily="18" charset="0"/>
                            </a:rPr>
                            <m:t>−1</m:t>
                          </m:r>
                        </m:sup>
                      </m:sSup>
                    </m:oMath>
                  </m:oMathPara>
                </a14:m>
                <a:endParaRPr lang="es-UY" dirty="0"/>
              </a:p>
            </p:txBody>
          </p:sp>
        </mc:Choice>
        <mc:Fallback xmlns="">
          <p:sp>
            <p:nvSpPr>
              <p:cNvPr id="5" name="CuadroTexto 4"/>
              <p:cNvSpPr txBox="1">
                <a:spLocks noRot="1" noChangeAspect="1" noMove="1" noResize="1" noEditPoints="1" noAdjustHandles="1" noChangeArrowheads="1" noChangeShapeType="1" noTextEdit="1"/>
              </p:cNvSpPr>
              <p:nvPr/>
            </p:nvSpPr>
            <p:spPr>
              <a:xfrm>
                <a:off x="3454400" y="482437"/>
                <a:ext cx="2275110" cy="768800"/>
              </a:xfrm>
              <a:prstGeom prst="rect">
                <a:avLst/>
              </a:prstGeom>
              <a:blipFill rotWithShape="0">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6" name="Rectángulo 5"/>
              <p:cNvSpPr/>
              <p:nvPr/>
            </p:nvSpPr>
            <p:spPr>
              <a:xfrm>
                <a:off x="6415314" y="482437"/>
                <a:ext cx="2802947" cy="77457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𝑐</m:t>
                          </m:r>
                        </m:e>
                        <m:sub>
                          <m:r>
                            <a:rPr lang="es-UY" b="0" i="1" smtClean="0">
                              <a:latin typeface="Cambria Math" panose="02040503050406030204" pitchFamily="18" charset="0"/>
                            </a:rPr>
                            <m:t>𝑔</m:t>
                          </m:r>
                        </m:sub>
                      </m:sSub>
                      <m:r>
                        <a:rPr lang="es-UY" b="0" i="1" smtClean="0">
                          <a:latin typeface="Cambria Math" panose="02040503050406030204" pitchFamily="18" charset="0"/>
                        </a:rPr>
                        <m:t>=</m:t>
                      </m:r>
                      <m:r>
                        <a:rPr lang="es-UY" i="1">
                          <a:latin typeface="Cambria Math" panose="02040503050406030204" pitchFamily="18" charset="0"/>
                        </a:rPr>
                        <m:t>𝑐</m:t>
                      </m:r>
                      <m:sSup>
                        <m:sSupPr>
                          <m:ctrlPr>
                            <a:rPr lang="es-UY" i="1">
                              <a:latin typeface="Cambria Math" panose="02040503050406030204" pitchFamily="18" charset="0"/>
                            </a:rPr>
                          </m:ctrlPr>
                        </m:sSupPr>
                        <m:e>
                          <m:d>
                            <m:dPr>
                              <m:begChr m:val="["/>
                              <m:endChr m:val="]"/>
                              <m:ctrlPr>
                                <a:rPr lang="es-UY" i="1">
                                  <a:latin typeface="Cambria Math" panose="02040503050406030204" pitchFamily="18" charset="0"/>
                                </a:rPr>
                              </m:ctrlPr>
                            </m:dPr>
                            <m:e>
                              <m:r>
                                <a:rPr lang="es-UY" i="1">
                                  <a:latin typeface="Cambria Math" panose="02040503050406030204" pitchFamily="18" charset="0"/>
                                </a:rPr>
                                <m:t>1−</m:t>
                              </m:r>
                              <m:sSup>
                                <m:sSupPr>
                                  <m:ctrlPr>
                                    <a:rPr lang="es-UY" i="1">
                                      <a:latin typeface="Cambria Math" panose="02040503050406030204" pitchFamily="18" charset="0"/>
                                    </a:rPr>
                                  </m:ctrlPr>
                                </m:sSupPr>
                                <m:e>
                                  <m:d>
                                    <m:dPr>
                                      <m:ctrlPr>
                                        <a:rPr lang="es-UY" i="1">
                                          <a:latin typeface="Cambria Math" panose="02040503050406030204" pitchFamily="18" charset="0"/>
                                        </a:rPr>
                                      </m:ctrlPr>
                                    </m:dPr>
                                    <m:e>
                                      <m:f>
                                        <m:fPr>
                                          <m:ctrlPr>
                                            <a:rPr lang="es-UY" i="1">
                                              <a:latin typeface="Cambria Math" panose="02040503050406030204" pitchFamily="18" charset="0"/>
                                            </a:rPr>
                                          </m:ctrlPr>
                                        </m:fPr>
                                        <m:num>
                                          <m:sSub>
                                            <m:sSubPr>
                                              <m:ctrlPr>
                                                <a:rPr lang="es-UY" i="1">
                                                  <a:latin typeface="Cambria Math" panose="02040503050406030204" pitchFamily="18" charset="0"/>
                                                </a:rPr>
                                              </m:ctrlPr>
                                            </m:sSubPr>
                                            <m:e>
                                              <m:r>
                                                <a:rPr lang="es-UY" i="1">
                                                  <a:latin typeface="Cambria Math" panose="02040503050406030204" pitchFamily="18" charset="0"/>
                                                </a:rPr>
                                                <m:t>𝜔</m:t>
                                              </m:r>
                                            </m:e>
                                            <m:sub>
                                              <m:r>
                                                <a:rPr lang="es-UY" i="1">
                                                  <a:latin typeface="Cambria Math" panose="02040503050406030204" pitchFamily="18" charset="0"/>
                                                </a:rPr>
                                                <m:t>𝑚𝑛</m:t>
                                              </m:r>
                                            </m:sub>
                                          </m:sSub>
                                        </m:num>
                                        <m:den>
                                          <m:r>
                                            <a:rPr lang="es-UY" i="1">
                                              <a:latin typeface="Cambria Math" panose="02040503050406030204" pitchFamily="18" charset="0"/>
                                            </a:rPr>
                                            <m:t>𝜔</m:t>
                                          </m:r>
                                        </m:den>
                                      </m:f>
                                    </m:e>
                                  </m:d>
                                </m:e>
                                <m:sup>
                                  <m:r>
                                    <a:rPr lang="es-UY" i="1">
                                      <a:latin typeface="Cambria Math" panose="02040503050406030204" pitchFamily="18" charset="0"/>
                                    </a:rPr>
                                    <m:t>2</m:t>
                                  </m:r>
                                </m:sup>
                              </m:sSup>
                            </m:e>
                          </m:d>
                        </m:e>
                        <m:sup>
                          <m:r>
                            <a:rPr lang="es-UY" i="1">
                              <a:latin typeface="Cambria Math" panose="02040503050406030204" pitchFamily="18" charset="0"/>
                            </a:rPr>
                            <m:t>1/2</m:t>
                          </m:r>
                        </m:sup>
                      </m:sSup>
                    </m:oMath>
                  </m:oMathPara>
                </a14:m>
                <a:endParaRPr lang="es-UY" dirty="0"/>
              </a:p>
            </p:txBody>
          </p:sp>
        </mc:Choice>
        <mc:Fallback xmlns="">
          <p:sp>
            <p:nvSpPr>
              <p:cNvPr id="6" name="Rectángulo 5"/>
              <p:cNvSpPr>
                <a:spLocks noRot="1" noChangeAspect="1" noMove="1" noResize="1" noEditPoints="1" noAdjustHandles="1" noChangeArrowheads="1" noChangeShapeType="1" noTextEdit="1"/>
              </p:cNvSpPr>
              <p:nvPr/>
            </p:nvSpPr>
            <p:spPr>
              <a:xfrm>
                <a:off x="6415314" y="482437"/>
                <a:ext cx="2802947" cy="774571"/>
              </a:xfrm>
              <a:prstGeom prst="rect">
                <a:avLst/>
              </a:prstGeom>
              <a:blipFill rotWithShape="0">
                <a:blip r:embed="rId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CuadroTexto 6"/>
              <p:cNvSpPr txBox="1"/>
              <p:nvPr/>
            </p:nvSpPr>
            <p:spPr>
              <a:xfrm>
                <a:off x="3454400" y="1586244"/>
                <a:ext cx="2401491" cy="61279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𝑘</m:t>
                          </m:r>
                        </m:e>
                        <m:sub>
                          <m:r>
                            <a:rPr lang="es-UY" b="0" i="1" smtClean="0">
                              <a:latin typeface="Cambria Math" panose="02040503050406030204" pitchFamily="18" charset="0"/>
                              <a:ea typeface="Cambria Math" panose="02040503050406030204" pitchFamily="18" charset="0"/>
                            </a:rPr>
                            <m:t>𝑧</m:t>
                          </m:r>
                        </m:sub>
                      </m:sSub>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1</m:t>
                          </m:r>
                        </m:num>
                        <m:den>
                          <m:r>
                            <a:rPr lang="es-UY" b="0" i="1" smtClean="0">
                              <a:latin typeface="Cambria Math" panose="02040503050406030204" pitchFamily="18" charset="0"/>
                              <a:ea typeface="Cambria Math" panose="02040503050406030204" pitchFamily="18" charset="0"/>
                            </a:rPr>
                            <m:t>𝑐</m:t>
                          </m:r>
                        </m:den>
                      </m:f>
                      <m:sSup>
                        <m:sSupPr>
                          <m:ctrlPr>
                            <a:rPr lang="es-UY" b="0" i="1" smtClean="0">
                              <a:latin typeface="Cambria Math" panose="02040503050406030204" pitchFamily="18" charset="0"/>
                              <a:ea typeface="Cambria Math" panose="02040503050406030204" pitchFamily="18" charset="0"/>
                            </a:rPr>
                          </m:ctrlPr>
                        </m:sSupPr>
                        <m:e>
                          <m:d>
                            <m:dPr>
                              <m:ctrlPr>
                                <a:rPr lang="es-UY" b="0" i="1" smtClean="0">
                                  <a:latin typeface="Cambria Math" panose="02040503050406030204" pitchFamily="18" charset="0"/>
                                  <a:ea typeface="Cambria Math" panose="02040503050406030204" pitchFamily="18" charset="0"/>
                                </a:rPr>
                              </m:ctrlPr>
                            </m:dPr>
                            <m:e>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𝜔</m:t>
                                  </m:r>
                                </m:e>
                                <m:sup>
                                  <m:r>
                                    <a:rPr lang="es-UY" b="0" i="1" smtClean="0">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m:t>
                              </m:r>
                              <m:sSubSup>
                                <m:sSubSupPr>
                                  <m:ctrlPr>
                                    <a:rPr lang="es-UY" b="0" i="1" smtClean="0">
                                      <a:latin typeface="Cambria Math" panose="02040503050406030204" pitchFamily="18" charset="0"/>
                                      <a:ea typeface="Cambria Math" panose="02040503050406030204" pitchFamily="18" charset="0"/>
                                    </a:rPr>
                                  </m:ctrlPr>
                                </m:sSubSupPr>
                                <m:e>
                                  <m:r>
                                    <a:rPr lang="es-UY" b="0" i="1" smtClean="0">
                                      <a:latin typeface="Cambria Math" panose="02040503050406030204" pitchFamily="18" charset="0"/>
                                      <a:ea typeface="Cambria Math" panose="02040503050406030204" pitchFamily="18" charset="0"/>
                                    </a:rPr>
                                    <m:t>𝜔</m:t>
                                  </m:r>
                                </m:e>
                                <m:sub>
                                  <m:r>
                                    <a:rPr lang="es-UY" b="0" i="1" smtClean="0">
                                      <a:latin typeface="Cambria Math" panose="02040503050406030204" pitchFamily="18" charset="0"/>
                                      <a:ea typeface="Cambria Math" panose="02040503050406030204" pitchFamily="18" charset="0"/>
                                    </a:rPr>
                                    <m:t>𝑚𝑛</m:t>
                                  </m:r>
                                </m:sub>
                                <m:sup>
                                  <m:r>
                                    <a:rPr lang="es-UY" b="0" i="1" smtClean="0">
                                      <a:latin typeface="Cambria Math" panose="02040503050406030204" pitchFamily="18" charset="0"/>
                                      <a:ea typeface="Cambria Math" panose="02040503050406030204" pitchFamily="18" charset="0"/>
                                    </a:rPr>
                                    <m:t>2</m:t>
                                  </m:r>
                                </m:sup>
                              </m:sSubSup>
                            </m:e>
                          </m:d>
                        </m:e>
                        <m:sup>
                          <m:r>
                            <a:rPr lang="es-UY" b="0" i="1" smtClean="0">
                              <a:latin typeface="Cambria Math" panose="02040503050406030204" pitchFamily="18" charset="0"/>
                              <a:ea typeface="Cambria Math" panose="02040503050406030204" pitchFamily="18" charset="0"/>
                            </a:rPr>
                            <m:t>1/2</m:t>
                          </m:r>
                        </m:sup>
                      </m:sSup>
                    </m:oMath>
                  </m:oMathPara>
                </a14:m>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3454400" y="1586244"/>
                <a:ext cx="2401491" cy="612796"/>
              </a:xfrm>
              <a:prstGeom prst="rect">
                <a:avLst/>
              </a:prstGeom>
              <a:blipFill rotWithShape="0">
                <a:blip r:embed="rId4"/>
                <a:stretch>
                  <a:fillRect/>
                </a:stretch>
              </a:blipFill>
            </p:spPr>
            <p:txBody>
              <a:bodyPr/>
              <a:lstStyle/>
              <a:p>
                <a:r>
                  <a:rPr lang="es-UY">
                    <a:noFill/>
                  </a:rPr>
                  <a:t> </a:t>
                </a:r>
              </a:p>
            </p:txBody>
          </p:sp>
        </mc:Fallback>
      </mc:AlternateContent>
      <p:sp>
        <p:nvSpPr>
          <p:cNvPr id="2" name="CuadroTexto 1"/>
          <p:cNvSpPr txBox="1"/>
          <p:nvPr/>
        </p:nvSpPr>
        <p:spPr>
          <a:xfrm>
            <a:off x="275771" y="2772227"/>
            <a:ext cx="12075886" cy="880369"/>
          </a:xfrm>
          <a:prstGeom prst="rect">
            <a:avLst/>
          </a:prstGeom>
          <a:noFill/>
        </p:spPr>
        <p:txBody>
          <a:bodyPr wrap="square" rtlCol="0">
            <a:spAutoFit/>
          </a:bodyPr>
          <a:lstStyle/>
          <a:p>
            <a:pPr>
              <a:lnSpc>
                <a:spcPct val="150000"/>
              </a:lnSpc>
            </a:pPr>
            <a:r>
              <a:rPr lang="es-UY" dirty="0"/>
              <a:t>La interpretación de los resultados es análoga a la hecha para la guía rectangular. Las curvas de velocidad en función de la frecuencia son también análogas </a:t>
            </a:r>
          </a:p>
        </p:txBody>
      </p:sp>
    </p:spTree>
    <p:extLst>
      <p:ext uri="{BB962C8B-B14F-4D97-AF65-F5344CB8AC3E}">
        <p14:creationId xmlns:p14="http://schemas.microsoft.com/office/powerpoint/2010/main" val="870434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91886" y="508000"/>
            <a:ext cx="2795124" cy="369332"/>
          </a:xfrm>
          <a:prstGeom prst="rect">
            <a:avLst/>
          </a:prstGeom>
          <a:noFill/>
        </p:spPr>
        <p:txBody>
          <a:bodyPr wrap="none" rtlCol="0">
            <a:spAutoFit/>
          </a:bodyPr>
          <a:lstStyle/>
          <a:p>
            <a:r>
              <a:rPr lang="es-UY" dirty="0">
                <a:solidFill>
                  <a:schemeClr val="accent1"/>
                </a:solidFill>
              </a:rPr>
              <a:t>3) Dispersión por absorción</a:t>
            </a:r>
          </a:p>
        </p:txBody>
      </p:sp>
      <p:sp>
        <p:nvSpPr>
          <p:cNvPr id="5" name="CuadroTexto 4"/>
          <p:cNvSpPr txBox="1"/>
          <p:nvPr/>
        </p:nvSpPr>
        <p:spPr>
          <a:xfrm>
            <a:off x="188685" y="1132114"/>
            <a:ext cx="11698515" cy="3831818"/>
          </a:xfrm>
          <a:prstGeom prst="rect">
            <a:avLst/>
          </a:prstGeom>
          <a:noFill/>
        </p:spPr>
        <p:txBody>
          <a:bodyPr wrap="square" rtlCol="0">
            <a:spAutoFit/>
          </a:bodyPr>
          <a:lstStyle/>
          <a:p>
            <a:pPr>
              <a:lnSpc>
                <a:spcPct val="150000"/>
              </a:lnSpc>
            </a:pPr>
            <a:r>
              <a:rPr lang="es-UY" dirty="0"/>
              <a:t>Hasta ahora hemos considerado que la pérdida de energía acústica es despreciable para las distancias o los tiempos de interés. Sin embargo, para tiempos largos, toda la energía acústica se convierte en energía térmica aleatoria. Las causas de esta conversión se pueden dividir en dos categorías generales: a) aquellas intrínsecas al medio y b) aquellas asociadas a los bordes. A su vez, las pérdidas intrínsecas del medio se pueden subdividir en tres tipos: pérdidas por rozamiento, pérdidas por conducción térmica y pérdidas asociadas a procesos moleculares internos. Las pérdidas por rozamiento ocurren siempre que exista un movimiento relativo de una porción del fluido respecto a otra, como las expansiones y compresiones en una onda acústica. Los mecanismos de pérdidas por conducción térmica y procesos moleculares internos no pueden ser explicados con una teoría de medios continuos. Sin embargo, para las pérdidas por rozamiento podemos brindar un modelo fenomenológico debido a Stokes. Esto último es lo que vamos a tratar en este curso.</a:t>
            </a:r>
          </a:p>
        </p:txBody>
      </p:sp>
    </p:spTree>
    <p:extLst>
      <p:ext uri="{BB962C8B-B14F-4D97-AF65-F5344CB8AC3E}">
        <p14:creationId xmlns:p14="http://schemas.microsoft.com/office/powerpoint/2010/main" val="3262302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449942" y="449943"/>
            <a:ext cx="1862946" cy="369332"/>
          </a:xfrm>
          <a:prstGeom prst="rect">
            <a:avLst/>
          </a:prstGeom>
          <a:noFill/>
        </p:spPr>
        <p:txBody>
          <a:bodyPr wrap="none" rtlCol="0">
            <a:spAutoFit/>
          </a:bodyPr>
          <a:lstStyle/>
          <a:p>
            <a:r>
              <a:rPr lang="es-UY" dirty="0">
                <a:solidFill>
                  <a:schemeClr val="accent1"/>
                </a:solidFill>
              </a:rPr>
              <a:t>Modelo de Stokes</a:t>
            </a:r>
          </a:p>
        </p:txBody>
      </p:sp>
      <p:pic>
        <p:nvPicPr>
          <p:cNvPr id="5" name="Imagen 4"/>
          <p:cNvPicPr>
            <a:picLocks noChangeAspect="1"/>
          </p:cNvPicPr>
          <p:nvPr/>
        </p:nvPicPr>
        <p:blipFill>
          <a:blip r:embed="rId2"/>
          <a:stretch>
            <a:fillRect/>
          </a:stretch>
        </p:blipFill>
        <p:spPr>
          <a:xfrm>
            <a:off x="0" y="819275"/>
            <a:ext cx="4141176" cy="3197468"/>
          </a:xfrm>
          <a:prstGeom prst="rect">
            <a:avLst/>
          </a:prstGeom>
        </p:spPr>
      </p:pic>
      <mc:AlternateContent xmlns:mc="http://schemas.openxmlformats.org/markup-compatibility/2006" xmlns:a14="http://schemas.microsoft.com/office/drawing/2010/main">
        <mc:Choice Requires="a14">
          <p:sp>
            <p:nvSpPr>
              <p:cNvPr id="6" name="CuadroTexto 5"/>
              <p:cNvSpPr txBox="1"/>
              <p:nvPr/>
            </p:nvSpPr>
            <p:spPr>
              <a:xfrm>
                <a:off x="3875476" y="449943"/>
                <a:ext cx="8069781" cy="1711366"/>
              </a:xfrm>
              <a:prstGeom prst="rect">
                <a:avLst/>
              </a:prstGeom>
              <a:noFill/>
            </p:spPr>
            <p:txBody>
              <a:bodyPr wrap="square" rtlCol="0">
                <a:spAutoFit/>
              </a:bodyPr>
              <a:lstStyle/>
              <a:p>
                <a:pPr>
                  <a:lnSpc>
                    <a:spcPct val="150000"/>
                  </a:lnSpc>
                </a:pPr>
                <a:r>
                  <a:rPr lang="es-UY" dirty="0"/>
                  <a:t>En la ecuación de estado que hemos usado hasta ahora, </a:t>
                </a:r>
                <a14:m>
                  <m:oMath xmlns:m="http://schemas.openxmlformats.org/officeDocument/2006/math">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𝑐</m:t>
                        </m:r>
                      </m:e>
                      <m:sup>
                        <m:r>
                          <a:rPr lang="es-UY" b="0" i="1" smtClean="0">
                            <a:latin typeface="Cambria Math" panose="02040503050406030204" pitchFamily="18" charset="0"/>
                          </a:rPr>
                          <m:t>2</m:t>
                        </m:r>
                      </m:sup>
                    </m:sSup>
                    <m:r>
                      <a:rPr lang="es-UY" b="0" i="1" smtClean="0">
                        <a:latin typeface="Cambria Math" panose="02040503050406030204" pitchFamily="18" charset="0"/>
                      </a:rPr>
                      <m:t>𝜌</m:t>
                    </m:r>
                    <m:r>
                      <a:rPr lang="es-UY" b="0" i="1" smtClean="0">
                        <a:latin typeface="Cambria Math" panose="02040503050406030204" pitchFamily="18" charset="0"/>
                      </a:rPr>
                      <m:t>′</m:t>
                    </m:r>
                  </m:oMath>
                </a14:m>
                <a:r>
                  <a:rPr lang="es-UY" dirty="0"/>
                  <a:t> la presión acústica y la condensación acústica están en fase. En un diagrama PV del fluido esto se indica por la curva ABC. La compresión y la expansión se dan por el mismo camino.</a:t>
                </a:r>
              </a:p>
            </p:txBody>
          </p:sp>
        </mc:Choice>
        <mc:Fallback xmlns="">
          <p:sp>
            <p:nvSpPr>
              <p:cNvPr id="6" name="CuadroTexto 5"/>
              <p:cNvSpPr txBox="1">
                <a:spLocks noRot="1" noChangeAspect="1" noMove="1" noResize="1" noEditPoints="1" noAdjustHandles="1" noChangeArrowheads="1" noChangeShapeType="1" noTextEdit="1"/>
              </p:cNvSpPr>
              <p:nvPr/>
            </p:nvSpPr>
            <p:spPr>
              <a:xfrm>
                <a:off x="3875476" y="449943"/>
                <a:ext cx="8069781" cy="1711366"/>
              </a:xfrm>
              <a:prstGeom prst="rect">
                <a:avLst/>
              </a:prstGeom>
              <a:blipFill rotWithShape="0">
                <a:blip r:embed="rId3"/>
                <a:stretch>
                  <a:fillRect l="-680" b="-4626"/>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7" name="CuadroTexto 6"/>
              <p:cNvSpPr txBox="1"/>
              <p:nvPr/>
            </p:nvSpPr>
            <p:spPr>
              <a:xfrm>
                <a:off x="4644572" y="2482460"/>
                <a:ext cx="1631152" cy="81887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𝑊</m:t>
                      </m:r>
                      <m:r>
                        <a:rPr lang="es-UY" b="0" i="1" smtClean="0">
                          <a:latin typeface="Cambria Math" panose="02040503050406030204" pitchFamily="18" charset="0"/>
                        </a:rPr>
                        <m:t>=−</m:t>
                      </m:r>
                      <m:nary>
                        <m:naryPr>
                          <m:limLoc m:val="undOvr"/>
                          <m:subHide m:val="on"/>
                          <m:supHide m:val="on"/>
                          <m:ctrlPr>
                            <a:rPr lang="es-UY" b="0" i="1" smtClean="0">
                              <a:latin typeface="Cambria Math" panose="02040503050406030204" pitchFamily="18" charset="0"/>
                            </a:rPr>
                          </m:ctrlPr>
                        </m:naryPr>
                        <m:sub/>
                        <m:sup/>
                        <m:e>
                          <m:r>
                            <a:rPr lang="es-UY" b="0" i="1" smtClean="0">
                              <a:latin typeface="Cambria Math" panose="02040503050406030204" pitchFamily="18" charset="0"/>
                            </a:rPr>
                            <m:t>𝑃𝑑𝑉</m:t>
                          </m:r>
                        </m:e>
                      </m:nary>
                    </m:oMath>
                  </m:oMathPara>
                </a14:m>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4644572" y="2482460"/>
                <a:ext cx="1631152" cy="818879"/>
              </a:xfrm>
              <a:prstGeom prst="rect">
                <a:avLst/>
              </a:prstGeom>
              <a:blipFill rotWithShape="0">
                <a:blip r:embed="rId4"/>
                <a:stretch>
                  <a:fillRect/>
                </a:stretch>
              </a:blipFill>
            </p:spPr>
            <p:txBody>
              <a:bodyPr/>
              <a:lstStyle/>
              <a:p>
                <a:r>
                  <a:rPr lang="es-UY">
                    <a:noFill/>
                  </a:rPr>
                  <a:t> </a:t>
                </a:r>
              </a:p>
            </p:txBody>
          </p:sp>
        </mc:Fallback>
      </mc:AlternateContent>
      <p:sp>
        <p:nvSpPr>
          <p:cNvPr id="8" name="CuadroTexto 7"/>
          <p:cNvSpPr txBox="1"/>
          <p:nvPr/>
        </p:nvSpPr>
        <p:spPr>
          <a:xfrm>
            <a:off x="6647543" y="2194703"/>
            <a:ext cx="4843417" cy="1295868"/>
          </a:xfrm>
          <a:prstGeom prst="rect">
            <a:avLst/>
          </a:prstGeom>
          <a:noFill/>
        </p:spPr>
        <p:txBody>
          <a:bodyPr wrap="square" rtlCol="0">
            <a:spAutoFit/>
          </a:bodyPr>
          <a:lstStyle/>
          <a:p>
            <a:pPr>
              <a:lnSpc>
                <a:spcPct val="150000"/>
              </a:lnSpc>
            </a:pPr>
            <a:r>
              <a:rPr lang="es-UY" dirty="0"/>
              <a:t>La energía entregada para la compresión, se devuelve en la expansión y el resultado neto es cero intercambio de energía</a:t>
            </a:r>
          </a:p>
        </p:txBody>
      </p:sp>
      <mc:AlternateContent xmlns:mc="http://schemas.openxmlformats.org/markup-compatibility/2006" xmlns:a14="http://schemas.microsoft.com/office/drawing/2010/main">
        <mc:Choice Requires="a14">
          <p:sp>
            <p:nvSpPr>
              <p:cNvPr id="10" name="CuadroTexto 9"/>
              <p:cNvSpPr txBox="1"/>
              <p:nvPr/>
            </p:nvSpPr>
            <p:spPr>
              <a:xfrm>
                <a:off x="242300" y="4103629"/>
                <a:ext cx="11827779" cy="2585323"/>
              </a:xfrm>
              <a:prstGeom prst="rect">
                <a:avLst/>
              </a:prstGeom>
              <a:noFill/>
            </p:spPr>
            <p:txBody>
              <a:bodyPr wrap="square" rtlCol="0">
                <a:spAutoFit/>
              </a:bodyPr>
              <a:lstStyle/>
              <a:p>
                <a:pPr algn="just">
                  <a:lnSpc>
                    <a:spcPct val="150000"/>
                  </a:lnSpc>
                </a:pPr>
                <a:r>
                  <a:rPr lang="es-UY" dirty="0"/>
                  <a:t>Experimentalmente se observa que la onda pierde energía y que el fluido aumenta su temperatura. Por lo tanto, hay un intercambio energético entre la onda y el fluido. Esto implica que el camino de compresión debe cubrir más área en el diagrama PV que el camino de expansión. En el gráfico la compresión sigue el camino </a:t>
                </a:r>
                <a:r>
                  <a:rPr lang="es-UY" i="1" dirty="0"/>
                  <a:t>ADC</a:t>
                </a:r>
                <a:r>
                  <a:rPr lang="es-UY" dirty="0"/>
                  <a:t> mientras que la expansión sigue el camino </a:t>
                </a:r>
                <a:r>
                  <a:rPr lang="es-UY" i="1" dirty="0"/>
                  <a:t>CEA</a:t>
                </a:r>
                <a:r>
                  <a:rPr lang="es-UY" dirty="0"/>
                  <a:t>. El área encerrada en la curva </a:t>
                </a:r>
                <a:r>
                  <a:rPr lang="es-UY" i="1" dirty="0"/>
                  <a:t>ADCEA</a:t>
                </a:r>
                <a:r>
                  <a:rPr lang="es-UY" dirty="0"/>
                  <a:t> representa el intercambio energético, es decir la pérdida de energía de la onda acústica. A este tipo de curvas se le llama curva de histéresis. Para que esto sea posible, debemos modificar la ecuación de estado para que incluya una diferencia de fase entre </a:t>
                </a:r>
                <a14:m>
                  <m:oMath xmlns:m="http://schemas.openxmlformats.org/officeDocument/2006/math">
                    <m:r>
                      <a:rPr lang="es-UY" b="0" i="1" smtClean="0">
                        <a:latin typeface="Cambria Math" panose="02040503050406030204" pitchFamily="18" charset="0"/>
                      </a:rPr>
                      <m:t>𝑃</m:t>
                    </m:r>
                    <m:r>
                      <a:rPr lang="es-UY" b="0" i="1" smtClean="0">
                        <a:latin typeface="Cambria Math" panose="02040503050406030204" pitchFamily="18" charset="0"/>
                      </a:rPr>
                      <m:t>′</m:t>
                    </m:r>
                  </m:oMath>
                </a14:m>
                <a:r>
                  <a:rPr lang="es-UY" dirty="0"/>
                  <a:t> y </a:t>
                </a:r>
                <a14:m>
                  <m:oMath xmlns:m="http://schemas.openxmlformats.org/officeDocument/2006/math">
                    <m:r>
                      <a:rPr lang="es-UY" b="0" i="1" smtClean="0">
                        <a:latin typeface="Cambria Math" panose="02040503050406030204" pitchFamily="18" charset="0"/>
                      </a:rPr>
                      <m:t>𝜌</m:t>
                    </m:r>
                    <m:r>
                      <a:rPr lang="es-UY" b="0" i="1" smtClean="0">
                        <a:latin typeface="Cambria Math" panose="02040503050406030204" pitchFamily="18" charset="0"/>
                      </a:rPr>
                      <m:t>′</m:t>
                    </m:r>
                  </m:oMath>
                </a14:m>
                <a:r>
                  <a:rPr lang="es-UY" dirty="0"/>
                  <a:t>.</a:t>
                </a:r>
              </a:p>
            </p:txBody>
          </p:sp>
        </mc:Choice>
        <mc:Fallback xmlns="">
          <p:sp>
            <p:nvSpPr>
              <p:cNvPr id="10" name="CuadroTexto 9"/>
              <p:cNvSpPr txBox="1">
                <a:spLocks noRot="1" noChangeAspect="1" noMove="1" noResize="1" noEditPoints="1" noAdjustHandles="1" noChangeArrowheads="1" noChangeShapeType="1" noTextEdit="1"/>
              </p:cNvSpPr>
              <p:nvPr/>
            </p:nvSpPr>
            <p:spPr>
              <a:xfrm>
                <a:off x="242300" y="4103629"/>
                <a:ext cx="11827779" cy="2585323"/>
              </a:xfrm>
              <a:prstGeom prst="rect">
                <a:avLst/>
              </a:prstGeom>
              <a:blipFill>
                <a:blip r:embed="rId5"/>
                <a:stretch>
                  <a:fillRect l="-464" r="-412" b="-1179"/>
                </a:stretch>
              </a:blipFill>
            </p:spPr>
            <p:txBody>
              <a:bodyPr/>
              <a:lstStyle/>
              <a:p>
                <a:r>
                  <a:rPr lang="es-UY">
                    <a:noFill/>
                  </a:rPr>
                  <a:t> </a:t>
                </a:r>
              </a:p>
            </p:txBody>
          </p:sp>
        </mc:Fallback>
      </mc:AlternateContent>
    </p:spTree>
    <p:extLst>
      <p:ext uri="{BB962C8B-B14F-4D97-AF65-F5344CB8AC3E}">
        <p14:creationId xmlns:p14="http://schemas.microsoft.com/office/powerpoint/2010/main" val="764963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p:cNvSpPr txBox="1"/>
              <p:nvPr/>
            </p:nvSpPr>
            <p:spPr>
              <a:xfrm>
                <a:off x="4191000" y="396240"/>
                <a:ext cx="2289858"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𝑐</m:t>
                          </m:r>
                        </m:e>
                        <m:sup>
                          <m:r>
                            <a:rPr lang="es-UY" b="0" i="1" smtClean="0">
                              <a:latin typeface="Cambria Math" panose="02040503050406030204" pitchFamily="18" charset="0"/>
                            </a:rPr>
                            <m:t>2</m:t>
                          </m:r>
                        </m:sup>
                      </m:sSup>
                      <m:d>
                        <m:dPr>
                          <m:ctrlPr>
                            <a:rPr lang="es-UY" b="0" i="1" smtClean="0">
                              <a:latin typeface="Cambria Math" panose="02040503050406030204" pitchFamily="18" charset="0"/>
                            </a:rPr>
                          </m:ctrlPr>
                        </m:dPr>
                        <m:e>
                          <m:r>
                            <a:rPr lang="es-UY" b="0" i="1" smtClean="0">
                              <a:latin typeface="Cambria Math" panose="02040503050406030204" pitchFamily="18" charset="0"/>
                            </a:rPr>
                            <m:t>1+</m:t>
                          </m:r>
                          <m:r>
                            <a:rPr lang="es-UY" i="1">
                              <a:latin typeface="Cambria Math" panose="02040503050406030204" pitchFamily="18" charset="0"/>
                            </a:rPr>
                            <m:t>𝜏</m:t>
                          </m:r>
                          <m:f>
                            <m:fPr>
                              <m:ctrlPr>
                                <a:rPr lang="es-UY" b="0" i="1" smtClean="0">
                                  <a:latin typeface="Cambria Math" panose="02040503050406030204" pitchFamily="18" charset="0"/>
                                </a:rPr>
                              </m:ctrlPr>
                            </m:fPr>
                            <m:num>
                              <m:r>
                                <a:rPr lang="es-UY" b="0" i="1" smtClean="0">
                                  <a:latin typeface="Cambria Math" panose="02040503050406030204" pitchFamily="18" charset="0"/>
                                </a:rPr>
                                <m:t>𝜕</m:t>
                              </m:r>
                            </m:num>
                            <m:den>
                              <m:r>
                                <a:rPr lang="es-UY" b="0" i="1" smtClean="0">
                                  <a:latin typeface="Cambria Math" panose="02040503050406030204" pitchFamily="18" charset="0"/>
                                </a:rPr>
                                <m:t>𝜕</m:t>
                              </m:r>
                              <m:r>
                                <a:rPr lang="es-UY" b="0" i="1" smtClean="0">
                                  <a:latin typeface="Cambria Math" panose="02040503050406030204" pitchFamily="18" charset="0"/>
                                </a:rPr>
                                <m:t>𝑡</m:t>
                              </m:r>
                            </m:den>
                          </m:f>
                        </m:e>
                      </m:d>
                      <m:r>
                        <a:rPr lang="es-UY" b="0" i="1" smtClean="0">
                          <a:latin typeface="Cambria Math" panose="02040503050406030204" pitchFamily="18" charset="0"/>
                        </a:rPr>
                        <m:t>𝜌</m:t>
                      </m:r>
                      <m:r>
                        <a:rPr lang="es-UY" b="0" i="1" smtClean="0">
                          <a:latin typeface="Cambria Math" panose="02040503050406030204" pitchFamily="18" charset="0"/>
                        </a:rPr>
                        <m:t>′</m:t>
                      </m:r>
                    </m:oMath>
                  </m:oMathPara>
                </a14:m>
                <a:endParaRPr lang="es-UY" dirty="0"/>
              </a:p>
            </p:txBody>
          </p:sp>
        </mc:Choice>
        <mc:Fallback xmlns="">
          <p:sp>
            <p:nvSpPr>
              <p:cNvPr id="4" name="CuadroTexto 3"/>
              <p:cNvSpPr txBox="1">
                <a:spLocks noRot="1" noChangeAspect="1" noMove="1" noResize="1" noEditPoints="1" noAdjustHandles="1" noChangeArrowheads="1" noChangeShapeType="1" noTextEdit="1"/>
              </p:cNvSpPr>
              <p:nvPr/>
            </p:nvSpPr>
            <p:spPr>
              <a:xfrm>
                <a:off x="4191000" y="396240"/>
                <a:ext cx="2289858" cy="714683"/>
              </a:xfrm>
              <a:prstGeom prst="rect">
                <a:avLst/>
              </a:prstGeom>
              <a:blipFill rotWithShape="0">
                <a:blip r:embed="rId2"/>
                <a:stretch>
                  <a:fillRect/>
                </a:stretch>
              </a:blipFill>
            </p:spPr>
            <p:txBody>
              <a:bodyPr/>
              <a:lstStyle/>
              <a:p>
                <a:r>
                  <a:rPr lang="es-UY">
                    <a:noFill/>
                  </a:rPr>
                  <a:t> </a:t>
                </a:r>
              </a:p>
            </p:txBody>
          </p:sp>
        </mc:Fallback>
      </mc:AlternateContent>
      <p:sp>
        <p:nvSpPr>
          <p:cNvPr id="5" name="CuadroTexto 4"/>
          <p:cNvSpPr txBox="1"/>
          <p:nvPr/>
        </p:nvSpPr>
        <p:spPr>
          <a:xfrm>
            <a:off x="152400" y="568915"/>
            <a:ext cx="3667094" cy="369332"/>
          </a:xfrm>
          <a:prstGeom prst="rect">
            <a:avLst/>
          </a:prstGeom>
          <a:noFill/>
        </p:spPr>
        <p:txBody>
          <a:bodyPr wrap="none" rtlCol="0">
            <a:spAutoFit/>
          </a:bodyPr>
          <a:lstStyle/>
          <a:p>
            <a:r>
              <a:rPr lang="es-UY" dirty="0"/>
              <a:t>La ecuación de estado modificada es:</a:t>
            </a:r>
          </a:p>
        </p:txBody>
      </p:sp>
      <p:sp>
        <p:nvSpPr>
          <p:cNvPr id="6" name="CuadroTexto 5"/>
          <p:cNvSpPr txBox="1"/>
          <p:nvPr/>
        </p:nvSpPr>
        <p:spPr>
          <a:xfrm>
            <a:off x="152400" y="1478280"/>
            <a:ext cx="2733121" cy="369332"/>
          </a:xfrm>
          <a:prstGeom prst="rect">
            <a:avLst/>
          </a:prstGeom>
          <a:noFill/>
        </p:spPr>
        <p:txBody>
          <a:bodyPr wrap="none" rtlCol="0">
            <a:spAutoFit/>
          </a:bodyPr>
          <a:lstStyle/>
          <a:p>
            <a:r>
              <a:rPr lang="es-UY" dirty="0"/>
              <a:t>Para vibraciones armónicas</a:t>
            </a:r>
          </a:p>
        </p:txBody>
      </p:sp>
      <mc:AlternateContent xmlns:mc="http://schemas.openxmlformats.org/markup-compatibility/2006" xmlns:a14="http://schemas.microsoft.com/office/drawing/2010/main">
        <mc:Choice Requires="a14">
          <p:sp>
            <p:nvSpPr>
              <p:cNvPr id="7" name="CuadroTexto 6"/>
              <p:cNvSpPr txBox="1"/>
              <p:nvPr/>
            </p:nvSpPr>
            <p:spPr>
              <a:xfrm>
                <a:off x="2773680" y="1449586"/>
                <a:ext cx="1300356" cy="37824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1" smtClean="0">
                              <a:latin typeface="Cambria Math" panose="02040503050406030204" pitchFamily="18" charset="0"/>
                            </a:rPr>
                            <m:t>𝜌</m:t>
                          </m:r>
                        </m:e>
                        <m:sup>
                          <m:r>
                            <a:rPr lang="es-UY" b="0" i="1" smtClean="0">
                              <a:latin typeface="Cambria Math" panose="02040503050406030204" pitchFamily="18" charset="0"/>
                            </a:rPr>
                            <m:t>′</m:t>
                          </m:r>
                        </m:sup>
                      </m:sSup>
                      <m:r>
                        <a:rPr lang="es-UY" b="0" i="1" smtClean="0">
                          <a:latin typeface="Cambria Math" panose="02040503050406030204" pitchFamily="18" charset="0"/>
                        </a:rPr>
                        <m:t>=</m:t>
                      </m:r>
                      <m:r>
                        <a:rPr lang="es-UY" b="0" i="1" smtClean="0">
                          <a:latin typeface="Cambria Math" panose="02040503050406030204" pitchFamily="18" charset="0"/>
                        </a:rPr>
                        <m:t>𝐴</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oMath>
                  </m:oMathPara>
                </a14:m>
                <a:endParaRPr lang="es-UY" dirty="0"/>
              </a:p>
            </p:txBody>
          </p:sp>
        </mc:Choice>
        <mc:Fallback xmlns="">
          <p:sp>
            <p:nvSpPr>
              <p:cNvPr id="7" name="CuadroTexto 6"/>
              <p:cNvSpPr txBox="1">
                <a:spLocks noRot="1" noChangeAspect="1" noMove="1" noResize="1" noEditPoints="1" noAdjustHandles="1" noChangeArrowheads="1" noChangeShapeType="1" noTextEdit="1"/>
              </p:cNvSpPr>
              <p:nvPr/>
            </p:nvSpPr>
            <p:spPr>
              <a:xfrm>
                <a:off x="2773680" y="1449586"/>
                <a:ext cx="1300356" cy="378245"/>
              </a:xfrm>
              <a:prstGeom prst="rect">
                <a:avLst/>
              </a:prstGeom>
              <a:blipFill rotWithShape="0">
                <a:blip r:embed="rId3"/>
                <a:stretch>
                  <a:fillRect b="-6452"/>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8" name="CuadroTexto 7"/>
              <p:cNvSpPr txBox="1"/>
              <p:nvPr/>
            </p:nvSpPr>
            <p:spPr>
              <a:xfrm>
                <a:off x="4460794" y="1434838"/>
                <a:ext cx="5779787" cy="38164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𝑃</m:t>
                          </m:r>
                        </m:e>
                        <m:sup>
                          <m:r>
                            <a:rPr lang="es-UY" b="0" i="1" smtClean="0">
                              <a:latin typeface="Cambria Math" panose="02040503050406030204" pitchFamily="18" charset="0"/>
                              <a:ea typeface="Cambria Math" panose="02040503050406030204" pitchFamily="18" charset="0"/>
                            </a:rPr>
                            <m:t>′</m:t>
                          </m:r>
                        </m:sup>
                      </m:sSup>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𝑐</m:t>
                          </m:r>
                        </m:e>
                        <m:sup>
                          <m:r>
                            <a:rPr lang="es-UY" b="0" i="1" smtClean="0">
                              <a:latin typeface="Cambria Math" panose="02040503050406030204" pitchFamily="18" charset="0"/>
                              <a:ea typeface="Cambria Math" panose="02040503050406030204" pitchFamily="18" charset="0"/>
                            </a:rPr>
                            <m:t>2</m:t>
                          </m:r>
                        </m:sup>
                      </m:sSup>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1+</m:t>
                          </m:r>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𝜔𝜏</m:t>
                          </m:r>
                        </m:e>
                      </m:d>
                      <m:r>
                        <a:rPr lang="es-UY" b="0" i="1" smtClean="0">
                          <a:latin typeface="Cambria Math" panose="02040503050406030204" pitchFamily="18" charset="0"/>
                          <a:ea typeface="Cambria Math" panose="02040503050406030204" pitchFamily="18" charset="0"/>
                        </a:rPr>
                        <m:t>𝐴</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sup>
                      </m:s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𝐴</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𝑐</m:t>
                          </m:r>
                        </m:e>
                        <m:sup>
                          <m:r>
                            <a:rPr lang="es-UY" b="0" i="1" smtClean="0">
                              <a:latin typeface="Cambria Math" panose="02040503050406030204" pitchFamily="18" charset="0"/>
                              <a:ea typeface="Cambria Math" panose="02040503050406030204" pitchFamily="18" charset="0"/>
                            </a:rPr>
                            <m:t>2</m:t>
                          </m:r>
                        </m:sup>
                      </m:sSup>
                      <m:sSup>
                        <m:sSupPr>
                          <m:ctrlPr>
                            <a:rPr lang="es-UY" b="0" i="1" smtClean="0">
                              <a:latin typeface="Cambria Math" panose="02040503050406030204" pitchFamily="18" charset="0"/>
                              <a:ea typeface="Cambria Math" panose="02040503050406030204" pitchFamily="18" charset="0"/>
                            </a:rPr>
                          </m:ctrlPr>
                        </m:sSupPr>
                        <m:e>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1+</m:t>
                              </m:r>
                              <m:sSup>
                                <m:sSupPr>
                                  <m:ctrlPr>
                                    <a:rPr lang="es-UY" b="0" i="1" smtClean="0">
                                      <a:latin typeface="Cambria Math" panose="02040503050406030204" pitchFamily="18" charset="0"/>
                                      <a:ea typeface="Cambria Math" panose="02040503050406030204" pitchFamily="18" charset="0"/>
                                    </a:rPr>
                                  </m:ctrlPr>
                                </m:sSupPr>
                                <m:e>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𝜔𝜏</m:t>
                                      </m:r>
                                    </m:e>
                                  </m:d>
                                </m:e>
                                <m:sup>
                                  <m:r>
                                    <a:rPr lang="es-UY" b="0" i="1" smtClean="0">
                                      <a:latin typeface="Cambria Math" panose="02040503050406030204" pitchFamily="18" charset="0"/>
                                      <a:ea typeface="Cambria Math" panose="02040503050406030204" pitchFamily="18" charset="0"/>
                                    </a:rPr>
                                    <m:t>2</m:t>
                                  </m:r>
                                </m:sup>
                              </m:sSup>
                            </m:e>
                          </m:d>
                        </m:e>
                        <m:sup>
                          <m:r>
                            <a:rPr lang="es-UY" b="0" i="1" smtClean="0">
                              <a:latin typeface="Cambria Math" panose="02040503050406030204" pitchFamily="18" charset="0"/>
                              <a:ea typeface="Cambria Math" panose="02040503050406030204" pitchFamily="18" charset="0"/>
                            </a:rPr>
                            <m:t>1/2</m:t>
                          </m:r>
                        </m:sup>
                      </m:sSup>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𝜙</m:t>
                          </m:r>
                          <m:r>
                            <a:rPr lang="es-UY" b="0" i="1" smtClean="0">
                              <a:latin typeface="Cambria Math" panose="02040503050406030204" pitchFamily="18" charset="0"/>
                              <a:ea typeface="Cambria Math" panose="02040503050406030204" pitchFamily="18" charset="0"/>
                            </a:rPr>
                            <m:t>)</m:t>
                          </m:r>
                        </m:sup>
                      </m:sSup>
                    </m:oMath>
                  </m:oMathPara>
                </a14:m>
                <a:endParaRPr lang="es-UY" dirty="0"/>
              </a:p>
            </p:txBody>
          </p:sp>
        </mc:Choice>
        <mc:Fallback xmlns="">
          <p:sp>
            <p:nvSpPr>
              <p:cNvPr id="8" name="CuadroTexto 7"/>
              <p:cNvSpPr txBox="1">
                <a:spLocks noRot="1" noChangeAspect="1" noMove="1" noResize="1" noEditPoints="1" noAdjustHandles="1" noChangeArrowheads="1" noChangeShapeType="1" noTextEdit="1"/>
              </p:cNvSpPr>
              <p:nvPr/>
            </p:nvSpPr>
            <p:spPr>
              <a:xfrm>
                <a:off x="4460794" y="1434838"/>
                <a:ext cx="5779787" cy="381643"/>
              </a:xfrm>
              <a:prstGeom prst="rect">
                <a:avLst/>
              </a:prstGeom>
              <a:blipFill rotWithShape="0">
                <a:blip r:embed="rId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9" name="CuadroTexto 8"/>
              <p:cNvSpPr txBox="1"/>
              <p:nvPr/>
            </p:nvSpPr>
            <p:spPr>
              <a:xfrm>
                <a:off x="8606544" y="1955730"/>
                <a:ext cx="163403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𝜙</m:t>
                      </m:r>
                      <m:r>
                        <a:rPr lang="es-UY" b="0" i="1" smtClean="0">
                          <a:latin typeface="Cambria Math" panose="02040503050406030204" pitchFamily="18" charset="0"/>
                        </a:rPr>
                        <m:t>=</m:t>
                      </m:r>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Atan</m:t>
                          </m:r>
                        </m:fName>
                        <m:e>
                          <m:r>
                            <a:rPr lang="es-UY" b="0" i="1" smtClean="0">
                              <a:latin typeface="Cambria Math" panose="02040503050406030204" pitchFamily="18" charset="0"/>
                            </a:rPr>
                            <m:t>(</m:t>
                          </m:r>
                          <m:r>
                            <a:rPr lang="es-UY" b="0" i="1" smtClean="0">
                              <a:latin typeface="Cambria Math" panose="02040503050406030204" pitchFamily="18" charset="0"/>
                            </a:rPr>
                            <m:t>𝜔𝜏</m:t>
                          </m:r>
                          <m:r>
                            <a:rPr lang="es-UY" b="0" i="1" smtClean="0">
                              <a:latin typeface="Cambria Math" panose="02040503050406030204" pitchFamily="18" charset="0"/>
                            </a:rPr>
                            <m:t>)</m:t>
                          </m:r>
                        </m:e>
                      </m:func>
                    </m:oMath>
                  </m:oMathPara>
                </a14:m>
                <a:endParaRPr lang="es-UY" dirty="0"/>
              </a:p>
            </p:txBody>
          </p:sp>
        </mc:Choice>
        <mc:Fallback xmlns="">
          <p:sp>
            <p:nvSpPr>
              <p:cNvPr id="9" name="CuadroTexto 8"/>
              <p:cNvSpPr txBox="1">
                <a:spLocks noRot="1" noChangeAspect="1" noMove="1" noResize="1" noEditPoints="1" noAdjustHandles="1" noChangeArrowheads="1" noChangeShapeType="1" noTextEdit="1"/>
              </p:cNvSpPr>
              <p:nvPr/>
            </p:nvSpPr>
            <p:spPr>
              <a:xfrm>
                <a:off x="8606544" y="1955730"/>
                <a:ext cx="1634037" cy="369332"/>
              </a:xfrm>
              <a:prstGeom prst="rect">
                <a:avLst/>
              </a:prstGeom>
              <a:blipFill rotWithShape="0">
                <a:blip r:embed="rId5"/>
                <a:stretch>
                  <a:fillRect b="-13333"/>
                </a:stretch>
              </a:blipFill>
            </p:spPr>
            <p:txBody>
              <a:bodyPr/>
              <a:lstStyle/>
              <a:p>
                <a:r>
                  <a:rPr lang="es-UY">
                    <a:noFill/>
                  </a:rPr>
                  <a:t> </a:t>
                </a:r>
              </a:p>
            </p:txBody>
          </p:sp>
        </mc:Fallback>
      </mc:AlternateContent>
      <p:grpSp>
        <p:nvGrpSpPr>
          <p:cNvPr id="23" name="Grupo 22"/>
          <p:cNvGrpSpPr/>
          <p:nvPr/>
        </p:nvGrpSpPr>
        <p:grpSpPr>
          <a:xfrm>
            <a:off x="1079416" y="2430222"/>
            <a:ext cx="7076378" cy="3788822"/>
            <a:chOff x="1079416" y="2387645"/>
            <a:chExt cx="7076378" cy="3788822"/>
          </a:xfrm>
        </p:grpSpPr>
        <p:pic>
          <p:nvPicPr>
            <p:cNvPr id="2" name="Imagen 1"/>
            <p:cNvPicPr>
              <a:picLocks noChangeAspect="1"/>
            </p:cNvPicPr>
            <p:nvPr/>
          </p:nvPicPr>
          <p:blipFill rotWithShape="1">
            <a:blip r:embed="rId6" cstate="print">
              <a:extLst>
                <a:ext uri="{28A0092B-C50C-407E-A947-70E740481C1C}">
                  <a14:useLocalDpi xmlns:a14="http://schemas.microsoft.com/office/drawing/2010/main" val="0"/>
                </a:ext>
              </a:extLst>
            </a:blip>
            <a:srcRect l="12265" t="6871" r="8370" b="9023"/>
            <a:stretch/>
          </p:blipFill>
          <p:spPr>
            <a:xfrm>
              <a:off x="2090058" y="3120857"/>
              <a:ext cx="3730172" cy="1892214"/>
            </a:xfrm>
            <a:prstGeom prst="rect">
              <a:avLst/>
            </a:prstGeom>
          </p:spPr>
        </p:pic>
        <p:cxnSp>
          <p:nvCxnSpPr>
            <p:cNvPr id="10" name="Conector recto de flecha 9"/>
            <p:cNvCxnSpPr/>
            <p:nvPr/>
          </p:nvCxnSpPr>
          <p:spPr>
            <a:xfrm flipV="1">
              <a:off x="1518960" y="2571801"/>
              <a:ext cx="0" cy="3420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ector recto de flecha 12"/>
            <p:cNvCxnSpPr/>
            <p:nvPr/>
          </p:nvCxnSpPr>
          <p:spPr>
            <a:xfrm flipV="1">
              <a:off x="1364343" y="5718629"/>
              <a:ext cx="57600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CuadroTexto 13"/>
                <p:cNvSpPr txBox="1"/>
                <p:nvPr/>
              </p:nvSpPr>
              <p:spPr>
                <a:xfrm>
                  <a:off x="1079416" y="2387645"/>
                  <a:ext cx="43954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𝑃</m:t>
                        </m:r>
                        <m:r>
                          <a:rPr lang="es-UY" b="0" i="1" smtClean="0">
                            <a:latin typeface="Cambria Math" panose="02040503050406030204" pitchFamily="18" charset="0"/>
                          </a:rPr>
                          <m:t>′</m:t>
                        </m:r>
                      </m:oMath>
                    </m:oMathPara>
                  </a14:m>
                  <a:endParaRPr lang="es-UY" dirty="0"/>
                </a:p>
              </p:txBody>
            </p:sp>
          </mc:Choice>
          <mc:Fallback xmlns="">
            <p:sp>
              <p:nvSpPr>
                <p:cNvPr id="14" name="CuadroTexto 13"/>
                <p:cNvSpPr txBox="1">
                  <a:spLocks noRot="1" noChangeAspect="1" noMove="1" noResize="1" noEditPoints="1" noAdjustHandles="1" noChangeArrowheads="1" noChangeShapeType="1" noTextEdit="1"/>
                </p:cNvSpPr>
                <p:nvPr/>
              </p:nvSpPr>
              <p:spPr>
                <a:xfrm>
                  <a:off x="1079416" y="2387645"/>
                  <a:ext cx="439544" cy="369332"/>
                </a:xfrm>
                <a:prstGeom prst="rect">
                  <a:avLst/>
                </a:prstGeom>
                <a:blipFill rotWithShape="0">
                  <a:blip r:embed="rId7"/>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5" name="CuadroTexto 14"/>
                <p:cNvSpPr txBox="1"/>
                <p:nvPr/>
              </p:nvSpPr>
              <p:spPr>
                <a:xfrm>
                  <a:off x="6925657" y="5807135"/>
                  <a:ext cx="42672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𝜌</m:t>
                        </m:r>
                        <m:r>
                          <a:rPr lang="es-UY" b="0" i="1" smtClean="0">
                            <a:latin typeface="Cambria Math" panose="02040503050406030204" pitchFamily="18" charset="0"/>
                          </a:rPr>
                          <m:t>′</m:t>
                        </m:r>
                      </m:oMath>
                    </m:oMathPara>
                  </a14:m>
                  <a:endParaRPr lang="es-UY" dirty="0"/>
                </a:p>
              </p:txBody>
            </p:sp>
          </mc:Choice>
          <mc:Fallback xmlns="">
            <p:sp>
              <p:nvSpPr>
                <p:cNvPr id="15" name="CuadroTexto 14"/>
                <p:cNvSpPr txBox="1">
                  <a:spLocks noRot="1" noChangeAspect="1" noMove="1" noResize="1" noEditPoints="1" noAdjustHandles="1" noChangeArrowheads="1" noChangeShapeType="1" noTextEdit="1"/>
                </p:cNvSpPr>
                <p:nvPr/>
              </p:nvSpPr>
              <p:spPr>
                <a:xfrm>
                  <a:off x="6925657" y="5807135"/>
                  <a:ext cx="426720" cy="369332"/>
                </a:xfrm>
                <a:prstGeom prst="rect">
                  <a:avLst/>
                </a:prstGeom>
                <a:blipFill rotWithShape="0">
                  <a:blip r:embed="rId8"/>
                  <a:stretch>
                    <a:fillRect b="-15000"/>
                  </a:stretch>
                </a:blipFill>
              </p:spPr>
              <p:txBody>
                <a:bodyPr/>
                <a:lstStyle/>
                <a:p>
                  <a:r>
                    <a:rPr lang="es-UY">
                      <a:noFill/>
                    </a:rPr>
                    <a:t> </a:t>
                  </a:r>
                </a:p>
              </p:txBody>
            </p:sp>
          </mc:Fallback>
        </mc:AlternateContent>
        <p:cxnSp>
          <p:nvCxnSpPr>
            <p:cNvPr id="17" name="Conector recto 16"/>
            <p:cNvCxnSpPr/>
            <p:nvPr/>
          </p:nvCxnSpPr>
          <p:spPr>
            <a:xfrm>
              <a:off x="6480858" y="3120857"/>
              <a:ext cx="44479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Conector recto 17"/>
            <p:cNvCxnSpPr/>
            <p:nvPr/>
          </p:nvCxnSpPr>
          <p:spPr>
            <a:xfrm>
              <a:off x="6488118" y="3447425"/>
              <a:ext cx="444799"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9" name="Conector recto 18"/>
            <p:cNvCxnSpPr/>
            <p:nvPr/>
          </p:nvCxnSpPr>
          <p:spPr>
            <a:xfrm>
              <a:off x="6488118" y="3803021"/>
              <a:ext cx="444799"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CuadroTexto 19"/>
                <p:cNvSpPr txBox="1"/>
                <p:nvPr/>
              </p:nvSpPr>
              <p:spPr>
                <a:xfrm>
                  <a:off x="6936086" y="2921678"/>
                  <a:ext cx="82920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𝜙</m:t>
                        </m:r>
                        <m:r>
                          <a:rPr lang="es-UY" b="0" i="1" smtClean="0">
                            <a:latin typeface="Cambria Math" panose="02040503050406030204" pitchFamily="18" charset="0"/>
                          </a:rPr>
                          <m:t>=0</m:t>
                        </m:r>
                      </m:oMath>
                    </m:oMathPara>
                  </a14:m>
                  <a:endParaRPr lang="es-UY" dirty="0"/>
                </a:p>
              </p:txBody>
            </p:sp>
          </mc:Choice>
          <mc:Fallback xmlns="">
            <p:sp>
              <p:nvSpPr>
                <p:cNvPr id="20" name="CuadroTexto 19"/>
                <p:cNvSpPr txBox="1">
                  <a:spLocks noRot="1" noChangeAspect="1" noMove="1" noResize="1" noEditPoints="1" noAdjustHandles="1" noChangeArrowheads="1" noChangeShapeType="1" noTextEdit="1"/>
                </p:cNvSpPr>
                <p:nvPr/>
              </p:nvSpPr>
              <p:spPr>
                <a:xfrm>
                  <a:off x="6936086" y="2921678"/>
                  <a:ext cx="829201" cy="369332"/>
                </a:xfrm>
                <a:prstGeom prst="rect">
                  <a:avLst/>
                </a:prstGeom>
                <a:blipFill rotWithShape="0">
                  <a:blip r:embed="rId9"/>
                  <a:stretch>
                    <a:fillRect b="-11475"/>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1" name="CuadroTexto 20"/>
                <p:cNvSpPr txBox="1"/>
                <p:nvPr/>
              </p:nvSpPr>
              <p:spPr>
                <a:xfrm>
                  <a:off x="6943346" y="3277274"/>
                  <a:ext cx="121244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𝜙</m:t>
                        </m:r>
                        <m:r>
                          <a:rPr lang="es-UY" b="0" i="1" smtClean="0">
                            <a:latin typeface="Cambria Math" panose="02040503050406030204" pitchFamily="18" charset="0"/>
                          </a:rPr>
                          <m:t>=</m:t>
                        </m:r>
                        <m:r>
                          <a:rPr lang="es-UY" b="0" i="1" smtClean="0">
                            <a:latin typeface="Cambria Math" panose="02040503050406030204" pitchFamily="18" charset="0"/>
                          </a:rPr>
                          <m:t>𝜋</m:t>
                        </m:r>
                        <m:r>
                          <a:rPr lang="es-UY" b="0" i="1" smtClean="0">
                            <a:latin typeface="Cambria Math" panose="02040503050406030204" pitchFamily="18" charset="0"/>
                          </a:rPr>
                          <m:t>/10</m:t>
                        </m:r>
                      </m:oMath>
                    </m:oMathPara>
                  </a14:m>
                  <a:endParaRPr lang="es-UY" dirty="0"/>
                </a:p>
              </p:txBody>
            </p:sp>
          </mc:Choice>
          <mc:Fallback xmlns="">
            <p:sp>
              <p:nvSpPr>
                <p:cNvPr id="21" name="CuadroTexto 20"/>
                <p:cNvSpPr txBox="1">
                  <a:spLocks noRot="1" noChangeAspect="1" noMove="1" noResize="1" noEditPoints="1" noAdjustHandles="1" noChangeArrowheads="1" noChangeShapeType="1" noTextEdit="1"/>
                </p:cNvSpPr>
                <p:nvPr/>
              </p:nvSpPr>
              <p:spPr>
                <a:xfrm>
                  <a:off x="6943346" y="3277274"/>
                  <a:ext cx="1212448" cy="369332"/>
                </a:xfrm>
                <a:prstGeom prst="rect">
                  <a:avLst/>
                </a:prstGeom>
                <a:blipFill rotWithShape="0">
                  <a:blip r:embed="rId10"/>
                  <a:stretch>
                    <a:fillRect b="-13333"/>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2" name="CuadroTexto 21"/>
                <p:cNvSpPr txBox="1"/>
                <p:nvPr/>
              </p:nvSpPr>
              <p:spPr>
                <a:xfrm>
                  <a:off x="6950601" y="3632872"/>
                  <a:ext cx="108420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𝜙</m:t>
                        </m:r>
                        <m:r>
                          <a:rPr lang="es-UY" b="0" i="1" smtClean="0">
                            <a:latin typeface="Cambria Math" panose="02040503050406030204" pitchFamily="18" charset="0"/>
                          </a:rPr>
                          <m:t>=</m:t>
                        </m:r>
                        <m:r>
                          <a:rPr lang="es-UY" b="0" i="1" smtClean="0">
                            <a:latin typeface="Cambria Math" panose="02040503050406030204" pitchFamily="18" charset="0"/>
                          </a:rPr>
                          <m:t>𝜋</m:t>
                        </m:r>
                        <m:r>
                          <a:rPr lang="es-UY" b="0" i="1" smtClean="0">
                            <a:latin typeface="Cambria Math" panose="02040503050406030204" pitchFamily="18" charset="0"/>
                          </a:rPr>
                          <m:t>/3</m:t>
                        </m:r>
                      </m:oMath>
                    </m:oMathPara>
                  </a14:m>
                  <a:endParaRPr lang="es-UY" dirty="0"/>
                </a:p>
              </p:txBody>
            </p:sp>
          </mc:Choice>
          <mc:Fallback xmlns="">
            <p:sp>
              <p:nvSpPr>
                <p:cNvPr id="22" name="CuadroTexto 21"/>
                <p:cNvSpPr txBox="1">
                  <a:spLocks noRot="1" noChangeAspect="1" noMove="1" noResize="1" noEditPoints="1" noAdjustHandles="1" noChangeArrowheads="1" noChangeShapeType="1" noTextEdit="1"/>
                </p:cNvSpPr>
                <p:nvPr/>
              </p:nvSpPr>
              <p:spPr>
                <a:xfrm>
                  <a:off x="6950601" y="3632872"/>
                  <a:ext cx="1084208" cy="369332"/>
                </a:xfrm>
                <a:prstGeom prst="rect">
                  <a:avLst/>
                </a:prstGeom>
                <a:blipFill rotWithShape="0">
                  <a:blip r:embed="rId11"/>
                  <a:stretch>
                    <a:fillRect b="-11475"/>
                  </a:stretch>
                </a:blipFill>
              </p:spPr>
              <p:txBody>
                <a:bodyPr/>
                <a:lstStyle/>
                <a:p>
                  <a:r>
                    <a:rPr lang="es-UY">
                      <a:noFill/>
                    </a:rPr>
                    <a:t> </a:t>
                  </a:r>
                </a:p>
              </p:txBody>
            </p:sp>
          </mc:Fallback>
        </mc:AlternateContent>
      </p:grpSp>
      <p:sp>
        <p:nvSpPr>
          <p:cNvPr id="3" name="CuadroTexto 2"/>
          <p:cNvSpPr txBox="1"/>
          <p:nvPr/>
        </p:nvSpPr>
        <p:spPr>
          <a:xfrm>
            <a:off x="6703257" y="568915"/>
            <a:ext cx="1862946" cy="369332"/>
          </a:xfrm>
          <a:prstGeom prst="rect">
            <a:avLst/>
          </a:prstGeom>
          <a:noFill/>
        </p:spPr>
        <p:txBody>
          <a:bodyPr wrap="none" rtlCol="0">
            <a:spAutoFit/>
          </a:bodyPr>
          <a:lstStyle/>
          <a:p>
            <a:r>
              <a:rPr lang="es-UY" dirty="0"/>
              <a:t>Modelo de Stokes</a:t>
            </a:r>
          </a:p>
        </p:txBody>
      </p:sp>
    </p:spTree>
    <p:extLst>
      <p:ext uri="{BB962C8B-B14F-4D97-AF65-F5344CB8AC3E}">
        <p14:creationId xmlns:p14="http://schemas.microsoft.com/office/powerpoint/2010/main" val="1776283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06400" y="914400"/>
            <a:ext cx="1906356" cy="369332"/>
          </a:xfrm>
          <a:prstGeom prst="rect">
            <a:avLst/>
          </a:prstGeom>
          <a:noFill/>
        </p:spPr>
        <p:txBody>
          <a:bodyPr wrap="none" rtlCol="0">
            <a:spAutoFit/>
          </a:bodyPr>
          <a:lstStyle/>
          <a:p>
            <a:r>
              <a:rPr lang="es-UY" dirty="0"/>
              <a:t>Ecuación de Euler:</a:t>
            </a:r>
          </a:p>
        </p:txBody>
      </p:sp>
      <mc:AlternateContent xmlns:mc="http://schemas.openxmlformats.org/markup-compatibility/2006" xmlns:a14="http://schemas.microsoft.com/office/drawing/2010/main">
        <mc:Choice Requires="a14">
          <p:sp>
            <p:nvSpPr>
              <p:cNvPr id="3" name="CuadroTexto 2"/>
              <p:cNvSpPr txBox="1"/>
              <p:nvPr/>
            </p:nvSpPr>
            <p:spPr>
              <a:xfrm>
                <a:off x="2997200" y="825850"/>
                <a:ext cx="1408527" cy="5464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𝜌</m:t>
                          </m:r>
                        </m:e>
                        <m:sub>
                          <m:r>
                            <a:rPr lang="es-UY" b="0" i="1" smtClean="0">
                              <a:latin typeface="Cambria Math" panose="02040503050406030204" pitchFamily="18" charset="0"/>
                            </a:rPr>
                            <m:t>0</m:t>
                          </m:r>
                        </m:sub>
                      </m:sSub>
                      <m:f>
                        <m:fPr>
                          <m:ctrlPr>
                            <a:rPr lang="es-UY" b="0" i="1" smtClean="0">
                              <a:latin typeface="Cambria Math" panose="02040503050406030204" pitchFamily="18" charset="0"/>
                            </a:rPr>
                          </m:ctrlPr>
                        </m:fPr>
                        <m:num>
                          <m:r>
                            <a:rPr lang="es-UY" b="0" i="1" smtClean="0">
                              <a:latin typeface="Cambria Math" panose="02040503050406030204" pitchFamily="18" charset="0"/>
                            </a:rPr>
                            <m:t>𝜕</m:t>
                          </m:r>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𝑢</m:t>
                              </m:r>
                            </m:e>
                          </m:acc>
                        </m:num>
                        <m:den>
                          <m:r>
                            <a:rPr lang="es-UY" b="0" i="1" smtClean="0">
                              <a:latin typeface="Cambria Math" panose="02040503050406030204" pitchFamily="18" charset="0"/>
                            </a:rPr>
                            <m:t>𝜕</m:t>
                          </m:r>
                          <m:r>
                            <a:rPr lang="es-UY" b="0" i="1" smtClean="0">
                              <a:latin typeface="Cambria Math" panose="02040503050406030204" pitchFamily="18" charset="0"/>
                            </a:rPr>
                            <m:t>𝑡</m:t>
                          </m:r>
                        </m:den>
                      </m:f>
                      <m:r>
                        <a:rPr lang="es-UY" b="0" i="1" smtClean="0">
                          <a:latin typeface="Cambria Math" panose="02040503050406030204" pitchFamily="18" charset="0"/>
                        </a:rPr>
                        <m:t>=−</m:t>
                      </m:r>
                      <m:r>
                        <a:rPr lang="es-UY" b="0" i="0" smtClean="0">
                          <a:latin typeface="Cambria Math" panose="02040503050406030204" pitchFamily="18" charset="0"/>
                        </a:rPr>
                        <m:t>𝛻</m:t>
                      </m:r>
                      <m:r>
                        <a:rPr lang="es-UY" b="0" i="1" smtClean="0">
                          <a:latin typeface="Cambria Math" panose="02040503050406030204" pitchFamily="18" charset="0"/>
                        </a:rPr>
                        <m:t>𝑃</m:t>
                      </m:r>
                      <m:r>
                        <a:rPr lang="es-UY" b="0" i="1" smtClean="0">
                          <a:latin typeface="Cambria Math" panose="02040503050406030204" pitchFamily="18" charset="0"/>
                        </a:rPr>
                        <m:t>′</m:t>
                      </m:r>
                    </m:oMath>
                  </m:oMathPara>
                </a14:m>
                <a:endParaRPr lang="es-UY" dirty="0"/>
              </a:p>
            </p:txBody>
          </p:sp>
        </mc:Choice>
        <mc:Fallback xmlns="">
          <p:sp>
            <p:nvSpPr>
              <p:cNvPr id="3" name="CuadroTexto 2"/>
              <p:cNvSpPr txBox="1">
                <a:spLocks noRot="1" noChangeAspect="1" noMove="1" noResize="1" noEditPoints="1" noAdjustHandles="1" noChangeArrowheads="1" noChangeShapeType="1" noTextEdit="1"/>
              </p:cNvSpPr>
              <p:nvPr/>
            </p:nvSpPr>
            <p:spPr>
              <a:xfrm>
                <a:off x="2997200" y="825850"/>
                <a:ext cx="1408527" cy="546432"/>
              </a:xfrm>
              <a:prstGeom prst="rect">
                <a:avLst/>
              </a:prstGeom>
              <a:blipFill rotWithShape="0">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4" name="CuadroTexto 3"/>
              <p:cNvSpPr txBox="1"/>
              <p:nvPr/>
            </p:nvSpPr>
            <p:spPr>
              <a:xfrm>
                <a:off x="2997200" y="1727199"/>
                <a:ext cx="1955664" cy="62876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s-UY" b="0" i="1" smtClean="0">
                              <a:latin typeface="Cambria Math" panose="02040503050406030204" pitchFamily="18" charset="0"/>
                            </a:rPr>
                          </m:ctrlPr>
                        </m:fPr>
                        <m:num>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𝜌</m:t>
                              </m:r>
                            </m:e>
                            <m:sup>
                              <m:r>
                                <a:rPr lang="es-UY" b="0" i="1" smtClean="0">
                                  <a:latin typeface="Cambria Math" panose="02040503050406030204" pitchFamily="18" charset="0"/>
                                </a:rPr>
                                <m:t>′</m:t>
                              </m:r>
                            </m:sup>
                          </m:sSup>
                        </m:num>
                        <m:den>
                          <m:r>
                            <a:rPr lang="es-UY" b="0" i="1" smtClean="0">
                              <a:latin typeface="Cambria Math" panose="02040503050406030204" pitchFamily="18" charset="0"/>
                            </a:rPr>
                            <m:t>𝜕</m:t>
                          </m:r>
                          <m:r>
                            <a:rPr lang="es-UY" b="0" i="1" smtClean="0">
                              <a:latin typeface="Cambria Math" panose="02040503050406030204" pitchFamily="18" charset="0"/>
                            </a:rPr>
                            <m:t>𝑡</m:t>
                          </m:r>
                        </m:den>
                      </m:f>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𝜌</m:t>
                          </m:r>
                        </m:e>
                        <m:sub>
                          <m:r>
                            <a:rPr lang="es-UY" b="0" i="1" smtClean="0">
                              <a:latin typeface="Cambria Math" panose="02040503050406030204" pitchFamily="18" charset="0"/>
                            </a:rPr>
                            <m:t>0</m:t>
                          </m:r>
                        </m:sub>
                      </m:sSub>
                      <m:r>
                        <a:rPr lang="es-UY" b="0" i="0" smtClean="0">
                          <a:latin typeface="Cambria Math" panose="02040503050406030204" pitchFamily="18" charset="0"/>
                        </a:rPr>
                        <m:t>𝛻</m:t>
                      </m:r>
                      <m:r>
                        <a:rPr lang="es-UY" b="0" i="1" smtClean="0">
                          <a:latin typeface="Cambria Math" panose="02040503050406030204" pitchFamily="18" charset="0"/>
                          <a:ea typeface="Cambria Math" panose="02040503050406030204" pitchFamily="18" charset="0"/>
                        </a:rPr>
                        <m:t>∙</m:t>
                      </m:r>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𝑢</m:t>
                          </m:r>
                        </m:e>
                      </m:acc>
                      <m:r>
                        <a:rPr lang="es-UY" b="0" i="1" smtClean="0">
                          <a:latin typeface="Cambria Math" panose="02040503050406030204" pitchFamily="18" charset="0"/>
                          <a:ea typeface="Cambria Math" panose="02040503050406030204" pitchFamily="18" charset="0"/>
                        </a:rPr>
                        <m:t>=0</m:t>
                      </m:r>
                    </m:oMath>
                  </m:oMathPara>
                </a14:m>
                <a:endParaRPr lang="es-UY" dirty="0"/>
              </a:p>
            </p:txBody>
          </p:sp>
        </mc:Choice>
        <mc:Fallback xmlns="">
          <p:sp>
            <p:nvSpPr>
              <p:cNvPr id="4" name="CuadroTexto 3"/>
              <p:cNvSpPr txBox="1">
                <a:spLocks noRot="1" noChangeAspect="1" noMove="1" noResize="1" noEditPoints="1" noAdjustHandles="1" noChangeArrowheads="1" noChangeShapeType="1" noTextEdit="1"/>
              </p:cNvSpPr>
              <p:nvPr/>
            </p:nvSpPr>
            <p:spPr>
              <a:xfrm>
                <a:off x="2997200" y="1727199"/>
                <a:ext cx="1955664" cy="628762"/>
              </a:xfrm>
              <a:prstGeom prst="rect">
                <a:avLst/>
              </a:prstGeom>
              <a:blipFill rotWithShape="0">
                <a:blip r:embed="rId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CuadroTexto 4"/>
              <p:cNvSpPr txBox="1"/>
              <p:nvPr/>
            </p:nvSpPr>
            <p:spPr>
              <a:xfrm>
                <a:off x="2997200" y="2573382"/>
                <a:ext cx="2289858"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1" smtClean="0">
                              <a:latin typeface="Cambria Math" panose="02040503050406030204" pitchFamily="18" charset="0"/>
                            </a:rPr>
                            <m:t>𝑃</m:t>
                          </m:r>
                        </m:e>
                        <m:sup>
                          <m:r>
                            <a:rPr lang="es-UY" b="0" i="1" smtClean="0">
                              <a:latin typeface="Cambria Math" panose="02040503050406030204" pitchFamily="18" charset="0"/>
                            </a:rPr>
                            <m:t>′</m:t>
                          </m:r>
                        </m:sup>
                      </m:s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𝑐</m:t>
                          </m:r>
                        </m:e>
                        <m:sup>
                          <m:r>
                            <a:rPr lang="es-UY" b="0" i="1" smtClean="0">
                              <a:latin typeface="Cambria Math" panose="02040503050406030204" pitchFamily="18" charset="0"/>
                            </a:rPr>
                            <m:t>2</m:t>
                          </m:r>
                        </m:sup>
                      </m:sSup>
                      <m:d>
                        <m:dPr>
                          <m:ctrlPr>
                            <a:rPr lang="es-UY" b="0" i="1" smtClean="0">
                              <a:latin typeface="Cambria Math" panose="02040503050406030204" pitchFamily="18" charset="0"/>
                            </a:rPr>
                          </m:ctrlPr>
                        </m:dPr>
                        <m:e>
                          <m:r>
                            <a:rPr lang="es-UY" b="0" i="1" smtClean="0">
                              <a:latin typeface="Cambria Math" panose="02040503050406030204" pitchFamily="18" charset="0"/>
                            </a:rPr>
                            <m:t>1+</m:t>
                          </m:r>
                          <m:r>
                            <a:rPr lang="es-UY" i="1">
                              <a:latin typeface="Cambria Math" panose="02040503050406030204" pitchFamily="18" charset="0"/>
                            </a:rPr>
                            <m:t>𝜏</m:t>
                          </m:r>
                          <m:f>
                            <m:fPr>
                              <m:ctrlPr>
                                <a:rPr lang="es-UY" b="0" i="1" smtClean="0">
                                  <a:latin typeface="Cambria Math" panose="02040503050406030204" pitchFamily="18" charset="0"/>
                                </a:rPr>
                              </m:ctrlPr>
                            </m:fPr>
                            <m:num>
                              <m:r>
                                <a:rPr lang="es-UY" b="0" i="1" smtClean="0">
                                  <a:latin typeface="Cambria Math" panose="02040503050406030204" pitchFamily="18" charset="0"/>
                                </a:rPr>
                                <m:t>𝜕</m:t>
                              </m:r>
                            </m:num>
                            <m:den>
                              <m:r>
                                <a:rPr lang="es-UY" b="0" i="1" smtClean="0">
                                  <a:latin typeface="Cambria Math" panose="02040503050406030204" pitchFamily="18" charset="0"/>
                                </a:rPr>
                                <m:t>𝜕</m:t>
                              </m:r>
                              <m:r>
                                <a:rPr lang="es-UY" b="0" i="1" smtClean="0">
                                  <a:latin typeface="Cambria Math" panose="02040503050406030204" pitchFamily="18" charset="0"/>
                                </a:rPr>
                                <m:t>𝑡</m:t>
                              </m:r>
                            </m:den>
                          </m:f>
                        </m:e>
                      </m:d>
                      <m:r>
                        <a:rPr lang="es-UY" b="0" i="1" smtClean="0">
                          <a:latin typeface="Cambria Math" panose="02040503050406030204" pitchFamily="18" charset="0"/>
                        </a:rPr>
                        <m:t>𝜌</m:t>
                      </m:r>
                      <m:r>
                        <a:rPr lang="es-UY" b="0" i="1" smtClean="0">
                          <a:latin typeface="Cambria Math" panose="02040503050406030204" pitchFamily="18" charset="0"/>
                        </a:rPr>
                        <m:t>′</m:t>
                      </m:r>
                    </m:oMath>
                  </m:oMathPara>
                </a14:m>
                <a:endParaRPr lang="es-UY" dirty="0"/>
              </a:p>
            </p:txBody>
          </p:sp>
        </mc:Choice>
        <mc:Fallback xmlns="">
          <p:sp>
            <p:nvSpPr>
              <p:cNvPr id="5" name="CuadroTexto 4"/>
              <p:cNvSpPr txBox="1">
                <a:spLocks noRot="1" noChangeAspect="1" noMove="1" noResize="1" noEditPoints="1" noAdjustHandles="1" noChangeArrowheads="1" noChangeShapeType="1" noTextEdit="1"/>
              </p:cNvSpPr>
              <p:nvPr/>
            </p:nvSpPr>
            <p:spPr>
              <a:xfrm>
                <a:off x="2997200" y="2573382"/>
                <a:ext cx="2289858" cy="714683"/>
              </a:xfrm>
              <a:prstGeom prst="rect">
                <a:avLst/>
              </a:prstGeom>
              <a:blipFill rotWithShape="0">
                <a:blip r:embed="rId4"/>
                <a:stretch>
                  <a:fillRect/>
                </a:stretch>
              </a:blipFill>
            </p:spPr>
            <p:txBody>
              <a:bodyPr/>
              <a:lstStyle/>
              <a:p>
                <a:r>
                  <a:rPr lang="es-UY">
                    <a:noFill/>
                  </a:rPr>
                  <a:t> </a:t>
                </a:r>
              </a:p>
            </p:txBody>
          </p:sp>
        </mc:Fallback>
      </mc:AlternateContent>
      <p:sp>
        <p:nvSpPr>
          <p:cNvPr id="6" name="CuadroTexto 5"/>
          <p:cNvSpPr txBox="1"/>
          <p:nvPr/>
        </p:nvSpPr>
        <p:spPr>
          <a:xfrm>
            <a:off x="406400" y="1856914"/>
            <a:ext cx="2541914" cy="369332"/>
          </a:xfrm>
          <a:prstGeom prst="rect">
            <a:avLst/>
          </a:prstGeom>
          <a:noFill/>
        </p:spPr>
        <p:txBody>
          <a:bodyPr wrap="none" rtlCol="0">
            <a:spAutoFit/>
          </a:bodyPr>
          <a:lstStyle/>
          <a:p>
            <a:r>
              <a:rPr lang="es-UY" dirty="0"/>
              <a:t>Ecuación de continuidad:</a:t>
            </a:r>
          </a:p>
        </p:txBody>
      </p:sp>
      <p:sp>
        <p:nvSpPr>
          <p:cNvPr id="7" name="CuadroTexto 6"/>
          <p:cNvSpPr txBox="1"/>
          <p:nvPr/>
        </p:nvSpPr>
        <p:spPr>
          <a:xfrm>
            <a:off x="406400" y="2746057"/>
            <a:ext cx="2054858" cy="369332"/>
          </a:xfrm>
          <a:prstGeom prst="rect">
            <a:avLst/>
          </a:prstGeom>
          <a:noFill/>
        </p:spPr>
        <p:txBody>
          <a:bodyPr wrap="none" rtlCol="0">
            <a:spAutoFit/>
          </a:bodyPr>
          <a:lstStyle/>
          <a:p>
            <a:r>
              <a:rPr lang="es-UY" dirty="0"/>
              <a:t>Ecuación de estado:</a:t>
            </a:r>
          </a:p>
        </p:txBody>
      </p:sp>
      <mc:AlternateContent xmlns:mc="http://schemas.openxmlformats.org/markup-compatibility/2006" xmlns:a14="http://schemas.microsoft.com/office/drawing/2010/main">
        <mc:Choice Requires="a14">
          <p:sp>
            <p:nvSpPr>
              <p:cNvPr id="8" name="CuadroTexto 7"/>
              <p:cNvSpPr txBox="1"/>
              <p:nvPr/>
            </p:nvSpPr>
            <p:spPr>
              <a:xfrm>
                <a:off x="5617029" y="741724"/>
                <a:ext cx="3189463"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m:t>
                          </m:r>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𝑢</m:t>
                              </m:r>
                            </m:e>
                          </m:acc>
                        </m:num>
                        <m:den>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den>
                      </m:f>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𝑐</m:t>
                          </m:r>
                        </m:e>
                        <m:sup>
                          <m:r>
                            <a:rPr lang="es-UY" b="0" i="1" smtClean="0">
                              <a:latin typeface="Cambria Math" panose="02040503050406030204" pitchFamily="18" charset="0"/>
                              <a:ea typeface="Cambria Math" panose="02040503050406030204" pitchFamily="18" charset="0"/>
                            </a:rPr>
                            <m:t>2</m:t>
                          </m:r>
                        </m:sup>
                      </m:sSup>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1+</m:t>
                          </m:r>
                          <m:r>
                            <a:rPr lang="es-UY" b="0" i="1" smtClean="0">
                              <a:latin typeface="Cambria Math" panose="02040503050406030204" pitchFamily="18" charset="0"/>
                              <a:ea typeface="Cambria Math" panose="02040503050406030204" pitchFamily="18" charset="0"/>
                            </a:rPr>
                            <m:t>𝜏</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m:t>
                              </m:r>
                            </m:num>
                            <m:den>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den>
                          </m:f>
                        </m:e>
                      </m:d>
                      <m:r>
                        <a:rPr lang="es-UY" b="0" i="0"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𝜌</m:t>
                      </m:r>
                      <m:r>
                        <a:rPr lang="es-UY" b="0" i="1" smtClean="0">
                          <a:latin typeface="Cambria Math" panose="02040503050406030204" pitchFamily="18" charset="0"/>
                          <a:ea typeface="Cambria Math" panose="02040503050406030204" pitchFamily="18" charset="0"/>
                        </a:rPr>
                        <m:t>′</m:t>
                      </m:r>
                    </m:oMath>
                  </m:oMathPara>
                </a14:m>
                <a:endParaRPr lang="es-UY" dirty="0"/>
              </a:p>
            </p:txBody>
          </p:sp>
        </mc:Choice>
        <mc:Fallback xmlns="">
          <p:sp>
            <p:nvSpPr>
              <p:cNvPr id="8" name="CuadroTexto 7"/>
              <p:cNvSpPr txBox="1">
                <a:spLocks noRot="1" noChangeAspect="1" noMove="1" noResize="1" noEditPoints="1" noAdjustHandles="1" noChangeArrowheads="1" noChangeShapeType="1" noTextEdit="1"/>
              </p:cNvSpPr>
              <p:nvPr/>
            </p:nvSpPr>
            <p:spPr>
              <a:xfrm>
                <a:off x="5617029" y="741724"/>
                <a:ext cx="3189463" cy="714683"/>
              </a:xfrm>
              <a:prstGeom prst="rect">
                <a:avLst/>
              </a:prstGeom>
              <a:blipFill rotWithShape="0">
                <a:blip r:embed="rId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9" name="CuadroTexto 8"/>
              <p:cNvSpPr txBox="1"/>
              <p:nvPr/>
            </p:nvSpPr>
            <p:spPr>
              <a:xfrm>
                <a:off x="351669" y="3933372"/>
                <a:ext cx="3854197" cy="71468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𝜌</m:t>
                          </m:r>
                        </m:e>
                        <m:sub>
                          <m:r>
                            <a:rPr lang="es-UY" b="0" i="1" smtClean="0">
                              <a:latin typeface="Cambria Math" panose="02040503050406030204" pitchFamily="18" charset="0"/>
                              <a:ea typeface="Cambria Math" panose="02040503050406030204" pitchFamily="18" charset="0"/>
                            </a:rPr>
                            <m:t>0</m:t>
                          </m:r>
                        </m:sub>
                      </m:sSub>
                      <m:r>
                        <a:rPr lang="es-UY" b="0" i="0"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m:t>
                      </m:r>
                      <m:d>
                        <m:dPr>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m:t>
                              </m:r>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𝑢</m:t>
                                  </m:r>
                                </m:e>
                              </m:acc>
                            </m:num>
                            <m:den>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den>
                          </m:f>
                        </m:e>
                      </m:d>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𝑐</m:t>
                          </m:r>
                        </m:e>
                        <m:sup>
                          <m:r>
                            <a:rPr lang="es-UY" b="0" i="1" smtClean="0">
                              <a:latin typeface="Cambria Math" panose="02040503050406030204" pitchFamily="18" charset="0"/>
                              <a:ea typeface="Cambria Math" panose="02040503050406030204" pitchFamily="18" charset="0"/>
                            </a:rPr>
                            <m:t>2</m:t>
                          </m:r>
                        </m:sup>
                      </m:sSup>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1+</m:t>
                          </m:r>
                          <m:r>
                            <a:rPr lang="es-UY" b="0" i="1" smtClean="0">
                              <a:latin typeface="Cambria Math" panose="02040503050406030204" pitchFamily="18" charset="0"/>
                              <a:ea typeface="Cambria Math" panose="02040503050406030204" pitchFamily="18" charset="0"/>
                            </a:rPr>
                            <m:t>𝜏</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m:t>
                              </m:r>
                            </m:num>
                            <m:den>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den>
                          </m:f>
                        </m:e>
                      </m:d>
                      <m:sSup>
                        <m:sSupPr>
                          <m:ctrlPr>
                            <a:rPr lang="es-UY" b="0" i="1" smtClean="0">
                              <a:latin typeface="Cambria Math" panose="02040503050406030204" pitchFamily="18" charset="0"/>
                              <a:ea typeface="Cambria Math" panose="02040503050406030204" pitchFamily="18" charset="0"/>
                            </a:rPr>
                          </m:ctrlPr>
                        </m:sSupPr>
                        <m:e>
                          <m:r>
                            <a:rPr lang="es-UY" b="0" i="0" smtClean="0">
                              <a:latin typeface="Cambria Math" panose="02040503050406030204" pitchFamily="18" charset="0"/>
                              <a:ea typeface="Cambria Math" panose="02040503050406030204" pitchFamily="18" charset="0"/>
                            </a:rPr>
                            <m:t>𝛻</m:t>
                          </m:r>
                        </m:e>
                        <m:sup>
                          <m:r>
                            <a:rPr lang="es-UY" b="0" i="1" smtClean="0">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𝜌</m:t>
                      </m:r>
                      <m:r>
                        <a:rPr lang="es-UY" b="0" i="1" smtClean="0">
                          <a:latin typeface="Cambria Math" panose="02040503050406030204" pitchFamily="18" charset="0"/>
                          <a:ea typeface="Cambria Math" panose="02040503050406030204" pitchFamily="18" charset="0"/>
                        </a:rPr>
                        <m:t>′</m:t>
                      </m:r>
                    </m:oMath>
                  </m:oMathPara>
                </a14:m>
                <a:endParaRPr lang="es-UY" dirty="0"/>
              </a:p>
            </p:txBody>
          </p:sp>
        </mc:Choice>
        <mc:Fallback xmlns="">
          <p:sp>
            <p:nvSpPr>
              <p:cNvPr id="9" name="CuadroTexto 8"/>
              <p:cNvSpPr txBox="1">
                <a:spLocks noRot="1" noChangeAspect="1" noMove="1" noResize="1" noEditPoints="1" noAdjustHandles="1" noChangeArrowheads="1" noChangeShapeType="1" noTextEdit="1"/>
              </p:cNvSpPr>
              <p:nvPr/>
            </p:nvSpPr>
            <p:spPr>
              <a:xfrm>
                <a:off x="351669" y="3933372"/>
                <a:ext cx="3854197" cy="714683"/>
              </a:xfrm>
              <a:prstGeom prst="rect">
                <a:avLst/>
              </a:prstGeom>
              <a:blipFill rotWithShape="0">
                <a:blip r:embed="rId6"/>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0" name="CuadroTexto 9"/>
              <p:cNvSpPr txBox="1"/>
              <p:nvPr/>
            </p:nvSpPr>
            <p:spPr>
              <a:xfrm>
                <a:off x="505594" y="4978981"/>
                <a:ext cx="2274020" cy="72032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𝜌</m:t>
                          </m:r>
                        </m:e>
                        <m:sub>
                          <m:r>
                            <a:rPr lang="es-UY" b="0" i="1" smtClean="0">
                              <a:latin typeface="Cambria Math" panose="02040503050406030204" pitchFamily="18" charset="0"/>
                            </a:rPr>
                            <m:t>0</m:t>
                          </m:r>
                        </m:sub>
                      </m:sSub>
                      <m:r>
                        <a:rPr lang="es-UY" b="0" i="0" smtClean="0">
                          <a:latin typeface="Cambria Math" panose="02040503050406030204" pitchFamily="18" charset="0"/>
                        </a:rPr>
                        <m:t>𝛻</m:t>
                      </m:r>
                      <m:r>
                        <a:rPr lang="es-UY" b="0" i="1" smtClean="0">
                          <a:latin typeface="Cambria Math" panose="02040503050406030204" pitchFamily="18" charset="0"/>
                          <a:ea typeface="Cambria Math" panose="02040503050406030204" pitchFamily="18" charset="0"/>
                        </a:rPr>
                        <m:t>∙</m:t>
                      </m:r>
                      <m:d>
                        <m:dPr>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m:t>
                              </m:r>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𝑢</m:t>
                                  </m:r>
                                </m:e>
                              </m:acc>
                            </m:num>
                            <m:den>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den>
                          </m:f>
                        </m:e>
                      </m:d>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rPr>
                          </m:ctrlPr>
                        </m:fPr>
                        <m:num>
                          <m:sSup>
                            <m:sSupPr>
                              <m:ctrlPr>
                                <a:rPr lang="es-UY" b="0" i="1" smtClean="0">
                                  <a:latin typeface="Cambria Math" panose="02040503050406030204" pitchFamily="18" charset="0"/>
                                </a:rPr>
                              </m:ctrlPr>
                            </m:sSupPr>
                            <m:e>
                              <m:r>
                                <a:rPr lang="es-UY" b="0" i="1" smtClean="0">
                                  <a:latin typeface="Cambria Math" panose="02040503050406030204" pitchFamily="18" charset="0"/>
                                </a:rPr>
                                <m:t>𝜕</m:t>
                              </m:r>
                            </m:e>
                            <m:sup>
                              <m:r>
                                <a:rPr lang="es-UY" b="0" i="1" smtClean="0">
                                  <a:latin typeface="Cambria Math" panose="02040503050406030204" pitchFamily="18" charset="0"/>
                                </a:rPr>
                                <m:t>2</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𝜌</m:t>
                              </m:r>
                            </m:e>
                            <m:sup>
                              <m:r>
                                <a:rPr lang="es-UY" b="0" i="1" smtClean="0">
                                  <a:latin typeface="Cambria Math" panose="02040503050406030204" pitchFamily="18" charset="0"/>
                                </a:rPr>
                                <m:t>′</m:t>
                              </m:r>
                            </m:sup>
                          </m:sSup>
                        </m:num>
                        <m:den>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𝑡</m:t>
                              </m:r>
                            </m:e>
                            <m:sup>
                              <m:r>
                                <a:rPr lang="es-UY" b="0" i="1" smtClean="0">
                                  <a:latin typeface="Cambria Math" panose="02040503050406030204" pitchFamily="18" charset="0"/>
                                </a:rPr>
                                <m:t>2</m:t>
                              </m:r>
                            </m:sup>
                          </m:sSup>
                        </m:den>
                      </m:f>
                    </m:oMath>
                  </m:oMathPara>
                </a14:m>
                <a:endParaRPr lang="es-UY" dirty="0"/>
              </a:p>
            </p:txBody>
          </p:sp>
        </mc:Choice>
        <mc:Fallback xmlns="">
          <p:sp>
            <p:nvSpPr>
              <p:cNvPr id="10" name="CuadroTexto 9"/>
              <p:cNvSpPr txBox="1">
                <a:spLocks noRot="1" noChangeAspect="1" noMove="1" noResize="1" noEditPoints="1" noAdjustHandles="1" noChangeArrowheads="1" noChangeShapeType="1" noTextEdit="1"/>
              </p:cNvSpPr>
              <p:nvPr/>
            </p:nvSpPr>
            <p:spPr>
              <a:xfrm>
                <a:off x="505594" y="4978981"/>
                <a:ext cx="2274020" cy="720325"/>
              </a:xfrm>
              <a:prstGeom prst="rect">
                <a:avLst/>
              </a:prstGeom>
              <a:blipFill rotWithShape="0">
                <a:blip r:embed="rId7"/>
                <a:stretch>
                  <a:fillRect/>
                </a:stretch>
              </a:blipFill>
            </p:spPr>
            <p:txBody>
              <a:bodyPr/>
              <a:lstStyle/>
              <a:p>
                <a:r>
                  <a:rPr lang="es-UY">
                    <a:noFill/>
                  </a:rPr>
                  <a:t> </a:t>
                </a:r>
              </a:p>
            </p:txBody>
          </p:sp>
        </mc:Fallback>
      </mc:AlternateContent>
      <p:sp>
        <p:nvSpPr>
          <p:cNvPr id="11" name="Cerrar llave 10"/>
          <p:cNvSpPr/>
          <p:nvPr/>
        </p:nvSpPr>
        <p:spPr>
          <a:xfrm>
            <a:off x="4309849" y="4134394"/>
            <a:ext cx="45719" cy="168917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12" name="Rectángulo 11"/>
              <p:cNvSpPr/>
              <p:nvPr/>
            </p:nvSpPr>
            <p:spPr>
              <a:xfrm>
                <a:off x="4720502" y="4618817"/>
                <a:ext cx="3200813" cy="72032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𝑐</m:t>
                          </m:r>
                        </m:e>
                        <m:sup>
                          <m:r>
                            <a:rPr lang="es-UY" b="0" i="1" smtClean="0">
                              <a:latin typeface="Cambria Math" panose="02040503050406030204" pitchFamily="18" charset="0"/>
                              <a:ea typeface="Cambria Math" panose="02040503050406030204" pitchFamily="18" charset="0"/>
                            </a:rPr>
                            <m:t>2</m:t>
                          </m:r>
                        </m:sup>
                      </m:sSup>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1+</m:t>
                          </m:r>
                          <m:r>
                            <a:rPr lang="es-UY" b="0" i="1" smtClean="0">
                              <a:latin typeface="Cambria Math" panose="02040503050406030204" pitchFamily="18" charset="0"/>
                              <a:ea typeface="Cambria Math" panose="02040503050406030204" pitchFamily="18" charset="0"/>
                            </a:rPr>
                            <m:t>𝜏</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m:t>
                              </m:r>
                            </m:num>
                            <m:den>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den>
                          </m:f>
                        </m:e>
                      </m:d>
                      <m:sSup>
                        <m:sSupPr>
                          <m:ctrlPr>
                            <a:rPr lang="es-UY" b="0" i="1" smtClean="0">
                              <a:latin typeface="Cambria Math" panose="02040503050406030204" pitchFamily="18" charset="0"/>
                              <a:ea typeface="Cambria Math" panose="02040503050406030204" pitchFamily="18" charset="0"/>
                            </a:rPr>
                          </m:ctrlPr>
                        </m:sSupPr>
                        <m:e>
                          <m:r>
                            <a:rPr lang="es-UY" b="0" i="0" smtClean="0">
                              <a:latin typeface="Cambria Math" panose="02040503050406030204" pitchFamily="18" charset="0"/>
                              <a:ea typeface="Cambria Math" panose="02040503050406030204" pitchFamily="18" charset="0"/>
                            </a:rPr>
                            <m:t>𝛻</m:t>
                          </m:r>
                        </m:e>
                        <m:sup>
                          <m:r>
                            <a:rPr lang="es-UY" b="0" i="1" smtClean="0">
                              <a:latin typeface="Cambria Math" panose="02040503050406030204" pitchFamily="18" charset="0"/>
                              <a:ea typeface="Cambria Math" panose="02040503050406030204" pitchFamily="18" charset="0"/>
                            </a:rPr>
                            <m:t>2</m:t>
                          </m:r>
                        </m:sup>
                      </m:sSup>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𝜌</m:t>
                          </m:r>
                        </m:e>
                        <m:sup>
                          <m:r>
                            <a:rPr lang="es-UY" b="0" i="1" smtClean="0">
                              <a:latin typeface="Cambria Math" panose="02040503050406030204" pitchFamily="18" charset="0"/>
                              <a:ea typeface="Cambria Math" panose="02040503050406030204" pitchFamily="18" charset="0"/>
                            </a:rPr>
                            <m:t>′</m:t>
                          </m:r>
                        </m:sup>
                      </m:sSup>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rPr>
                          </m:ctrlPr>
                        </m:fPr>
                        <m:num>
                          <m:sSup>
                            <m:sSupPr>
                              <m:ctrlPr>
                                <a:rPr lang="es-UY" b="0" i="1" smtClean="0">
                                  <a:latin typeface="Cambria Math" panose="02040503050406030204" pitchFamily="18" charset="0"/>
                                </a:rPr>
                              </m:ctrlPr>
                            </m:sSupPr>
                            <m:e>
                              <m:r>
                                <a:rPr lang="es-UY" b="0" i="1" smtClean="0">
                                  <a:latin typeface="Cambria Math" panose="02040503050406030204" pitchFamily="18" charset="0"/>
                                </a:rPr>
                                <m:t>𝜕</m:t>
                              </m:r>
                            </m:e>
                            <m:sup>
                              <m:r>
                                <a:rPr lang="es-UY" b="0" i="1" smtClean="0">
                                  <a:latin typeface="Cambria Math" panose="02040503050406030204" pitchFamily="18" charset="0"/>
                                </a:rPr>
                                <m:t>2</m:t>
                              </m:r>
                            </m:sup>
                          </m:sSup>
                          <m:sSup>
                            <m:sSupPr>
                              <m:ctrlPr>
                                <a:rPr lang="es-UY" b="0" i="1" smtClean="0">
                                  <a:latin typeface="Cambria Math" panose="02040503050406030204" pitchFamily="18" charset="0"/>
                                </a:rPr>
                              </m:ctrlPr>
                            </m:sSupPr>
                            <m:e>
                              <m:r>
                                <a:rPr lang="es-UY" b="0" i="1" smtClean="0">
                                  <a:latin typeface="Cambria Math" panose="02040503050406030204" pitchFamily="18" charset="0"/>
                                </a:rPr>
                                <m:t>𝜌</m:t>
                              </m:r>
                            </m:e>
                            <m:sup>
                              <m:r>
                                <a:rPr lang="es-UY" b="0" i="1" smtClean="0">
                                  <a:latin typeface="Cambria Math" panose="02040503050406030204" pitchFamily="18" charset="0"/>
                                </a:rPr>
                                <m:t>′</m:t>
                              </m:r>
                            </m:sup>
                          </m:sSup>
                        </m:num>
                        <m:den>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𝑡</m:t>
                              </m:r>
                            </m:e>
                            <m:sup>
                              <m:r>
                                <a:rPr lang="es-UY" b="0" i="1" smtClean="0">
                                  <a:latin typeface="Cambria Math" panose="02040503050406030204" pitchFamily="18" charset="0"/>
                                </a:rPr>
                                <m:t>2</m:t>
                              </m:r>
                            </m:sup>
                          </m:sSup>
                        </m:den>
                      </m:f>
                      <m:r>
                        <a:rPr lang="es-UY" b="0" i="0" smtClean="0">
                          <a:latin typeface="Cambria Math" panose="02040503050406030204" pitchFamily="18" charset="0"/>
                        </a:rPr>
                        <m:t>=0</m:t>
                      </m:r>
                    </m:oMath>
                  </m:oMathPara>
                </a14:m>
                <a:endParaRPr lang="es-UY" dirty="0"/>
              </a:p>
            </p:txBody>
          </p:sp>
        </mc:Choice>
        <mc:Fallback xmlns="">
          <p:sp>
            <p:nvSpPr>
              <p:cNvPr id="12" name="Rectángulo 11"/>
              <p:cNvSpPr>
                <a:spLocks noRot="1" noChangeAspect="1" noMove="1" noResize="1" noEditPoints="1" noAdjustHandles="1" noChangeArrowheads="1" noChangeShapeType="1" noTextEdit="1"/>
              </p:cNvSpPr>
              <p:nvPr/>
            </p:nvSpPr>
            <p:spPr>
              <a:xfrm>
                <a:off x="4720502" y="4618817"/>
                <a:ext cx="3200813" cy="720325"/>
              </a:xfrm>
              <a:prstGeom prst="rect">
                <a:avLst/>
              </a:prstGeom>
              <a:blipFill rotWithShape="0">
                <a:blip r:embed="rId8"/>
                <a:stretch>
                  <a:fillRect/>
                </a:stretch>
              </a:blipFill>
            </p:spPr>
            <p:txBody>
              <a:bodyPr/>
              <a:lstStyle/>
              <a:p>
                <a:r>
                  <a:rPr lang="es-UY">
                    <a:noFill/>
                  </a:rPr>
                  <a:t> </a:t>
                </a:r>
              </a:p>
            </p:txBody>
          </p:sp>
        </mc:Fallback>
      </mc:AlternateContent>
      <p:sp>
        <p:nvSpPr>
          <p:cNvPr id="13" name="CuadroTexto 12"/>
          <p:cNvSpPr txBox="1"/>
          <p:nvPr/>
        </p:nvSpPr>
        <p:spPr>
          <a:xfrm>
            <a:off x="4720502" y="5518371"/>
            <a:ext cx="6251327" cy="369332"/>
          </a:xfrm>
          <a:prstGeom prst="rect">
            <a:avLst/>
          </a:prstGeom>
          <a:noFill/>
        </p:spPr>
        <p:txBody>
          <a:bodyPr wrap="none" rtlCol="0">
            <a:spAutoFit/>
          </a:bodyPr>
          <a:lstStyle/>
          <a:p>
            <a:r>
              <a:rPr lang="es-UY" dirty="0"/>
              <a:t>Ecuación de ondas modificada debido a pérdidas por rozamiento</a:t>
            </a:r>
          </a:p>
        </p:txBody>
      </p:sp>
    </p:spTree>
    <p:extLst>
      <p:ext uri="{BB962C8B-B14F-4D97-AF65-F5344CB8AC3E}">
        <p14:creationId xmlns:p14="http://schemas.microsoft.com/office/powerpoint/2010/main" val="3534775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animBg="1"/>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49943" y="449943"/>
            <a:ext cx="3400611" cy="369332"/>
          </a:xfrm>
          <a:prstGeom prst="rect">
            <a:avLst/>
          </a:prstGeom>
          <a:noFill/>
        </p:spPr>
        <p:txBody>
          <a:bodyPr wrap="none" rtlCol="0">
            <a:spAutoFit/>
          </a:bodyPr>
          <a:lstStyle/>
          <a:p>
            <a:r>
              <a:rPr lang="en-US" dirty="0"/>
              <a:t>P</a:t>
            </a:r>
            <a:r>
              <a:rPr lang="es-UY" dirty="0"/>
              <a:t>ara una onda armónica tenemos:</a:t>
            </a:r>
          </a:p>
        </p:txBody>
      </p:sp>
      <mc:AlternateContent xmlns:mc="http://schemas.openxmlformats.org/markup-compatibility/2006" xmlns:a14="http://schemas.microsoft.com/office/drawing/2010/main">
        <mc:Choice Requires="a14">
          <p:sp>
            <p:nvSpPr>
              <p:cNvPr id="8" name="CuadroTexto 7"/>
              <p:cNvSpPr txBox="1"/>
              <p:nvPr/>
            </p:nvSpPr>
            <p:spPr>
              <a:xfrm>
                <a:off x="382576" y="1999704"/>
                <a:ext cx="3781356" cy="69730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rPr>
                          </m:ctrlPr>
                        </m:sSupPr>
                        <m:e>
                          <m:r>
                            <a:rPr lang="es-UY" b="0" i="1" smtClean="0">
                              <a:latin typeface="Cambria Math" panose="02040503050406030204" pitchFamily="18" charset="0"/>
                            </a:rPr>
                            <m:t>𝜅</m:t>
                          </m:r>
                        </m:e>
                        <m:sup>
                          <m:r>
                            <a:rPr lang="es-UY" b="0" i="1" smtClean="0">
                              <a:latin typeface="Cambria Math" panose="02040503050406030204" pitchFamily="18" charset="0"/>
                            </a:rPr>
                            <m:t>2</m:t>
                          </m:r>
                        </m:sup>
                      </m:sSup>
                      <m:r>
                        <a:rPr lang="es-UY" b="0" i="1" smtClean="0">
                          <a:latin typeface="Cambria Math" panose="02040503050406030204" pitchFamily="18" charset="0"/>
                        </a:rPr>
                        <m:t>=</m:t>
                      </m:r>
                      <m:f>
                        <m:fPr>
                          <m:ctrlPr>
                            <a:rPr lang="es-UY" b="0" i="1" smtClean="0">
                              <a:latin typeface="Cambria Math" panose="02040503050406030204" pitchFamily="18" charset="0"/>
                            </a:rPr>
                          </m:ctrlPr>
                        </m:fPr>
                        <m:num>
                          <m:sSup>
                            <m:sSupPr>
                              <m:ctrlPr>
                                <a:rPr lang="es-UY" b="0" i="1" smtClean="0">
                                  <a:latin typeface="Cambria Math" panose="02040503050406030204" pitchFamily="18" charset="0"/>
                                </a:rPr>
                              </m:ctrlPr>
                            </m:sSupPr>
                            <m:e>
                              <m:r>
                                <a:rPr lang="es-UY" b="0" i="1" smtClean="0">
                                  <a:latin typeface="Cambria Math" panose="02040503050406030204" pitchFamily="18" charset="0"/>
                                </a:rPr>
                                <m:t>𝜔</m:t>
                              </m:r>
                            </m:e>
                            <m:sup>
                              <m:r>
                                <a:rPr lang="es-UY" b="0" i="1" smtClean="0">
                                  <a:latin typeface="Cambria Math" panose="02040503050406030204" pitchFamily="18" charset="0"/>
                                </a:rPr>
                                <m:t>2</m:t>
                              </m:r>
                            </m:sup>
                          </m:sSup>
                        </m:num>
                        <m:den>
                          <m:sSup>
                            <m:sSupPr>
                              <m:ctrlPr>
                                <a:rPr lang="es-UY" b="0" i="1" smtClean="0">
                                  <a:latin typeface="Cambria Math" panose="02040503050406030204" pitchFamily="18" charset="0"/>
                                </a:rPr>
                              </m:ctrlPr>
                            </m:sSupPr>
                            <m:e>
                              <m:r>
                                <a:rPr lang="es-UY" b="0" i="1" smtClean="0">
                                  <a:latin typeface="Cambria Math" panose="02040503050406030204" pitchFamily="18" charset="0"/>
                                </a:rPr>
                                <m:t>𝑐</m:t>
                              </m:r>
                            </m:e>
                            <m:sup>
                              <m:r>
                                <a:rPr lang="es-UY" b="0" i="1" smtClean="0">
                                  <a:latin typeface="Cambria Math" panose="02040503050406030204" pitchFamily="18" charset="0"/>
                                </a:rPr>
                                <m:t>2</m:t>
                              </m:r>
                            </m:sup>
                          </m:sSup>
                          <m:r>
                            <a:rPr lang="es-UY" b="0" i="1" smtClean="0">
                              <a:latin typeface="Cambria Math" panose="02040503050406030204" pitchFamily="18" charset="0"/>
                            </a:rPr>
                            <m:t>(1</m:t>
                          </m:r>
                          <m:r>
                            <a:rPr lang="en-US" b="0" i="1" smtClean="0">
                              <a:latin typeface="Cambria Math" panose="02040503050406030204" pitchFamily="18" charset="0"/>
                            </a:rPr>
                            <m:t>+</m:t>
                          </m:r>
                          <m:r>
                            <a:rPr lang="es-UY" b="0" i="1" smtClean="0">
                              <a:latin typeface="Cambria Math" panose="02040503050406030204" pitchFamily="18" charset="0"/>
                            </a:rPr>
                            <m:t>𝑖</m:t>
                          </m:r>
                          <m:r>
                            <a:rPr lang="es-UY" b="0" i="1" smtClean="0">
                              <a:latin typeface="Cambria Math" panose="02040503050406030204" pitchFamily="18" charset="0"/>
                            </a:rPr>
                            <m:t>𝜔𝜏</m:t>
                          </m:r>
                          <m:r>
                            <a:rPr lang="es-UY" b="0" i="1" smtClean="0">
                              <a:latin typeface="Cambria Math" panose="02040503050406030204" pitchFamily="18" charset="0"/>
                            </a:rPr>
                            <m:t>)</m:t>
                          </m:r>
                        </m:den>
                      </m:f>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𝜔</m:t>
                                  </m:r>
                                </m:num>
                                <m:den>
                                  <m:r>
                                    <a:rPr lang="es-UY" b="0" i="1" smtClean="0">
                                      <a:latin typeface="Cambria Math" panose="02040503050406030204" pitchFamily="18" charset="0"/>
                                    </a:rPr>
                                    <m:t>𝑐</m:t>
                                  </m:r>
                                </m:den>
                              </m:f>
                            </m:e>
                          </m:d>
                        </m:e>
                        <m:sup>
                          <m:r>
                            <a:rPr lang="es-UY" b="0" i="0" smtClean="0">
                              <a:latin typeface="Cambria Math" panose="02040503050406030204" pitchFamily="18" charset="0"/>
                            </a:rPr>
                            <m:t>2</m:t>
                          </m:r>
                        </m:sup>
                      </m:sSup>
                      <m:f>
                        <m:fPr>
                          <m:ctrlPr>
                            <a:rPr lang="es-UY" i="1">
                              <a:latin typeface="Cambria Math" panose="02040503050406030204" pitchFamily="18" charset="0"/>
                            </a:rPr>
                          </m:ctrlPr>
                        </m:fPr>
                        <m:num>
                          <m:r>
                            <a:rPr lang="es-UY">
                              <a:latin typeface="Cambria Math" panose="02040503050406030204" pitchFamily="18" charset="0"/>
                            </a:rPr>
                            <m:t>1</m:t>
                          </m:r>
                          <m:r>
                            <a:rPr lang="en-US" b="0" i="1" smtClean="0">
                              <a:latin typeface="Cambria Math" panose="02040503050406030204" pitchFamily="18" charset="0"/>
                            </a:rPr>
                            <m:t>−</m:t>
                          </m:r>
                          <m:r>
                            <a:rPr lang="es-UY" b="0" i="1" smtClean="0">
                              <a:latin typeface="Cambria Math" panose="02040503050406030204" pitchFamily="18" charset="0"/>
                            </a:rPr>
                            <m:t>𝜔𝜏</m:t>
                          </m:r>
                        </m:num>
                        <m:den>
                          <m:r>
                            <a:rPr lang="es-UY">
                              <a:latin typeface="Cambria Math" panose="02040503050406030204" pitchFamily="18" charset="0"/>
                            </a:rPr>
                            <m:t>1+</m:t>
                          </m:r>
                          <m:sSup>
                            <m:sSupPr>
                              <m:ctrlPr>
                                <a:rPr lang="es-UY" i="1">
                                  <a:latin typeface="Cambria Math" panose="02040503050406030204" pitchFamily="18" charset="0"/>
                                </a:rPr>
                              </m:ctrlPr>
                            </m:sSupPr>
                            <m:e>
                              <m:d>
                                <m:dPr>
                                  <m:ctrlPr>
                                    <a:rPr lang="es-UY" i="1">
                                      <a:latin typeface="Cambria Math" panose="02040503050406030204" pitchFamily="18" charset="0"/>
                                    </a:rPr>
                                  </m:ctrlPr>
                                </m:dPr>
                                <m:e>
                                  <m:r>
                                    <a:rPr lang="es-UY" i="1">
                                      <a:latin typeface="Cambria Math" panose="02040503050406030204" pitchFamily="18" charset="0"/>
                                    </a:rPr>
                                    <m:t>𝜔𝜏</m:t>
                                  </m:r>
                                </m:e>
                              </m:d>
                            </m:e>
                            <m:sup>
                              <m:r>
                                <a:rPr lang="es-UY">
                                  <a:latin typeface="Cambria Math" panose="02040503050406030204" pitchFamily="18" charset="0"/>
                                </a:rPr>
                                <m:t>2</m:t>
                              </m:r>
                            </m:sup>
                          </m:sSup>
                        </m:den>
                      </m:f>
                    </m:oMath>
                  </m:oMathPara>
                </a14:m>
                <a:endParaRPr lang="es-UY" dirty="0"/>
              </a:p>
            </p:txBody>
          </p:sp>
        </mc:Choice>
        <mc:Fallback xmlns="">
          <p:sp>
            <p:nvSpPr>
              <p:cNvPr id="8" name="CuadroTexto 7"/>
              <p:cNvSpPr txBox="1">
                <a:spLocks noRot="1" noChangeAspect="1" noMove="1" noResize="1" noEditPoints="1" noAdjustHandles="1" noChangeArrowheads="1" noChangeShapeType="1" noTextEdit="1"/>
              </p:cNvSpPr>
              <p:nvPr/>
            </p:nvSpPr>
            <p:spPr>
              <a:xfrm>
                <a:off x="382576" y="1999704"/>
                <a:ext cx="3781356" cy="697307"/>
              </a:xfrm>
              <a:prstGeom prst="rect">
                <a:avLst/>
              </a:prstGeom>
              <a:blipFill>
                <a:blip r:embed="rId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9" name="CuadroTexto 8"/>
              <p:cNvSpPr txBox="1"/>
              <p:nvPr/>
            </p:nvSpPr>
            <p:spPr>
              <a:xfrm>
                <a:off x="4904897" y="2214458"/>
                <a:ext cx="166135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𝜅</m:t>
                      </m:r>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𝜅</m:t>
                          </m:r>
                        </m:e>
                        <m:sub>
                          <m:r>
                            <a:rPr lang="es-UY" b="0" i="1" smtClean="0">
                              <a:latin typeface="Cambria Math" panose="02040503050406030204" pitchFamily="18" charset="0"/>
                              <a:ea typeface="Cambria Math" panose="02040503050406030204" pitchFamily="18" charset="0"/>
                            </a:rPr>
                            <m:t>0</m:t>
                          </m:r>
                        </m:sub>
                      </m:sSub>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𝛼</m:t>
                      </m:r>
                    </m:oMath>
                  </m:oMathPara>
                </a14:m>
                <a:endParaRPr lang="es-UY" dirty="0"/>
              </a:p>
            </p:txBody>
          </p:sp>
        </mc:Choice>
        <mc:Fallback xmlns="">
          <p:sp>
            <p:nvSpPr>
              <p:cNvPr id="9" name="CuadroTexto 8"/>
              <p:cNvSpPr txBox="1">
                <a:spLocks noRot="1" noChangeAspect="1" noMove="1" noResize="1" noEditPoints="1" noAdjustHandles="1" noChangeArrowheads="1" noChangeShapeType="1" noTextEdit="1"/>
              </p:cNvSpPr>
              <p:nvPr/>
            </p:nvSpPr>
            <p:spPr>
              <a:xfrm>
                <a:off x="4904897" y="2214458"/>
                <a:ext cx="1661352" cy="369332"/>
              </a:xfrm>
              <a:prstGeom prst="rect">
                <a:avLst/>
              </a:prstGeom>
              <a:blipFill>
                <a:blip r:embed="rId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0" name="CuadroTexto 9"/>
              <p:cNvSpPr txBox="1"/>
              <p:nvPr/>
            </p:nvSpPr>
            <p:spPr>
              <a:xfrm>
                <a:off x="6566249" y="1668527"/>
                <a:ext cx="3373359" cy="135049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d>
                        <m:dPr>
                          <m:begChr m:val="{"/>
                          <m:endChr m:val=""/>
                          <m:ctrlPr>
                            <a:rPr lang="es-UY" i="1" smtClean="0">
                              <a:latin typeface="Cambria Math" panose="02040503050406030204" pitchFamily="18" charset="0"/>
                            </a:rPr>
                          </m:ctrlPr>
                        </m:dPr>
                        <m:e>
                          <m:eqArr>
                            <m:eqArrPr>
                              <m:ctrlPr>
                                <a:rPr lang="es-UY" i="1" smtClean="0">
                                  <a:latin typeface="Cambria Math" panose="02040503050406030204" pitchFamily="18" charset="0"/>
                                </a:rPr>
                              </m:ctrlPr>
                            </m:eqArrPr>
                            <m:e>
                              <m:sSubSup>
                                <m:sSubSupPr>
                                  <m:ctrlPr>
                                    <a:rPr lang="es-UY" b="0" i="1" smtClean="0">
                                      <a:latin typeface="Cambria Math" panose="02040503050406030204" pitchFamily="18" charset="0"/>
                                    </a:rPr>
                                  </m:ctrlPr>
                                </m:sSubSupPr>
                                <m:e>
                                  <m:r>
                                    <a:rPr lang="es-UY" b="0" i="1" smtClean="0">
                                      <a:latin typeface="Cambria Math" panose="02040503050406030204" pitchFamily="18" charset="0"/>
                                    </a:rPr>
                                    <m:t>𝜅</m:t>
                                  </m:r>
                                </m:e>
                                <m:sub>
                                  <m:r>
                                    <a:rPr lang="es-UY" b="0" i="1" smtClean="0">
                                      <a:latin typeface="Cambria Math" panose="02040503050406030204" pitchFamily="18" charset="0"/>
                                    </a:rPr>
                                    <m:t>0</m:t>
                                  </m:r>
                                </m:sub>
                                <m:sup>
                                  <m:r>
                                    <a:rPr lang="es-UY" b="0" i="1" smtClean="0">
                                      <a:latin typeface="Cambria Math" panose="02040503050406030204" pitchFamily="18" charset="0"/>
                                    </a:rPr>
                                    <m:t>2</m:t>
                                  </m:r>
                                </m:sup>
                              </m:sSubSup>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𝛼</m:t>
                                  </m:r>
                                </m:e>
                                <m:sup>
                                  <m:r>
                                    <a:rPr lang="es-UY" b="0" i="1" smtClean="0">
                                      <a:latin typeface="Cambria Math" panose="02040503050406030204" pitchFamily="18" charset="0"/>
                                    </a:rPr>
                                    <m:t>2</m:t>
                                  </m:r>
                                </m:sup>
                              </m:sSup>
                              <m:r>
                                <a:rPr lang="es-UY" b="0" i="1" smtClean="0">
                                  <a:latin typeface="Cambria Math" panose="02040503050406030204" pitchFamily="18" charset="0"/>
                                </a:rPr>
                                <m:t>=</m:t>
                              </m:r>
                              <m:sSup>
                                <m:sSupPr>
                                  <m:ctrlPr>
                                    <a:rPr lang="es-UY" i="1">
                                      <a:latin typeface="Cambria Math" panose="02040503050406030204" pitchFamily="18" charset="0"/>
                                    </a:rPr>
                                  </m:ctrlPr>
                                </m:sSupPr>
                                <m:e>
                                  <m:d>
                                    <m:dPr>
                                      <m:ctrlPr>
                                        <a:rPr lang="es-UY" i="1">
                                          <a:latin typeface="Cambria Math" panose="02040503050406030204" pitchFamily="18" charset="0"/>
                                        </a:rPr>
                                      </m:ctrlPr>
                                    </m:dPr>
                                    <m:e>
                                      <m:f>
                                        <m:fPr>
                                          <m:ctrlPr>
                                            <a:rPr lang="es-UY" i="1">
                                              <a:latin typeface="Cambria Math" panose="02040503050406030204" pitchFamily="18" charset="0"/>
                                            </a:rPr>
                                          </m:ctrlPr>
                                        </m:fPr>
                                        <m:num>
                                          <m:r>
                                            <a:rPr lang="es-UY" i="1">
                                              <a:latin typeface="Cambria Math" panose="02040503050406030204" pitchFamily="18" charset="0"/>
                                            </a:rPr>
                                            <m:t>𝜔</m:t>
                                          </m:r>
                                        </m:num>
                                        <m:den>
                                          <m:r>
                                            <a:rPr lang="es-UY" i="1">
                                              <a:latin typeface="Cambria Math" panose="02040503050406030204" pitchFamily="18" charset="0"/>
                                            </a:rPr>
                                            <m:t>𝑐</m:t>
                                          </m:r>
                                        </m:den>
                                      </m:f>
                                    </m:e>
                                  </m:d>
                                </m:e>
                                <m:sup>
                                  <m:r>
                                    <a:rPr lang="es-UY" i="1">
                                      <a:latin typeface="Cambria Math" panose="02040503050406030204" pitchFamily="18" charset="0"/>
                                    </a:rPr>
                                    <m:t>2</m:t>
                                  </m:r>
                                </m:sup>
                              </m:sSup>
                              <m:f>
                                <m:fPr>
                                  <m:ctrlPr>
                                    <a:rPr lang="es-UY" b="0" i="1" smtClean="0">
                                      <a:latin typeface="Cambria Math" panose="02040503050406030204" pitchFamily="18" charset="0"/>
                                    </a:rPr>
                                  </m:ctrlPr>
                                </m:fPr>
                                <m:num>
                                  <m:r>
                                    <a:rPr lang="es-UY" b="0" i="1" smtClean="0">
                                      <a:latin typeface="Cambria Math" panose="02040503050406030204" pitchFamily="18" charset="0"/>
                                    </a:rPr>
                                    <m:t>1</m:t>
                                  </m:r>
                                </m:num>
                                <m:den>
                                  <m:r>
                                    <a:rPr lang="es-UY" b="0" i="1" smtClean="0">
                                      <a:latin typeface="Cambria Math" panose="02040503050406030204" pitchFamily="18" charset="0"/>
                                    </a:rPr>
                                    <m:t>1</m:t>
                                  </m:r>
                                  <m:r>
                                    <a:rPr lang="es-UY" i="1">
                                      <a:latin typeface="Cambria Math" panose="02040503050406030204" pitchFamily="18" charset="0"/>
                                    </a:rPr>
                                    <m:t>+</m:t>
                                  </m:r>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r>
                                            <a:rPr lang="es-UY" b="0" i="1" smtClean="0">
                                              <a:latin typeface="Cambria Math" panose="02040503050406030204" pitchFamily="18" charset="0"/>
                                            </a:rPr>
                                            <m:t>𝜔𝜏</m:t>
                                          </m:r>
                                        </m:e>
                                      </m:d>
                                    </m:e>
                                    <m:sup>
                                      <m:r>
                                        <a:rPr lang="es-UY" b="0" i="1" smtClean="0">
                                          <a:latin typeface="Cambria Math" panose="02040503050406030204" pitchFamily="18" charset="0"/>
                                        </a:rPr>
                                        <m:t>2</m:t>
                                      </m:r>
                                    </m:sup>
                                  </m:sSup>
                                </m:den>
                              </m:f>
                            </m:e>
                            <m:e>
                              <m:r>
                                <a:rPr lang="es-UY" b="0" i="1" smtClean="0">
                                  <a:latin typeface="Cambria Math" panose="02040503050406030204" pitchFamily="18" charset="0"/>
                                </a:rPr>
                                <m:t>2</m:t>
                              </m:r>
                              <m:r>
                                <a:rPr lang="es-UY" b="0" i="1" smtClean="0">
                                  <a:latin typeface="Cambria Math" panose="02040503050406030204" pitchFamily="18" charset="0"/>
                                </a:rPr>
                                <m:t>𝛼</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𝜅</m:t>
                                  </m:r>
                                </m:e>
                                <m:sub>
                                  <m:r>
                                    <a:rPr lang="es-UY" b="0" i="1" smtClean="0">
                                      <a:latin typeface="Cambria Math" panose="02040503050406030204" pitchFamily="18" charset="0"/>
                                    </a:rPr>
                                    <m:t>0</m:t>
                                  </m:r>
                                </m:sub>
                              </m:sSub>
                              <m:r>
                                <a:rPr lang="es-UY" b="0" i="1" smtClean="0">
                                  <a:latin typeface="Cambria Math" panose="02040503050406030204" pitchFamily="18" charset="0"/>
                                </a:rPr>
                                <m:t>=</m:t>
                              </m:r>
                              <m:r>
                                <a:rPr lang="en-US" b="0" i="1" smtClean="0">
                                  <a:latin typeface="Cambria Math" panose="02040503050406030204" pitchFamily="18" charset="0"/>
                                </a:rPr>
                                <m:t>−</m:t>
                              </m:r>
                              <m:sSup>
                                <m:sSupPr>
                                  <m:ctrlPr>
                                    <a:rPr lang="es-UY" i="1">
                                      <a:latin typeface="Cambria Math" panose="02040503050406030204" pitchFamily="18" charset="0"/>
                                    </a:rPr>
                                  </m:ctrlPr>
                                </m:sSupPr>
                                <m:e>
                                  <m:d>
                                    <m:dPr>
                                      <m:ctrlPr>
                                        <a:rPr lang="es-UY" i="1">
                                          <a:latin typeface="Cambria Math" panose="02040503050406030204" pitchFamily="18" charset="0"/>
                                        </a:rPr>
                                      </m:ctrlPr>
                                    </m:dPr>
                                    <m:e>
                                      <m:f>
                                        <m:fPr>
                                          <m:ctrlPr>
                                            <a:rPr lang="es-UY" i="1">
                                              <a:latin typeface="Cambria Math" panose="02040503050406030204" pitchFamily="18" charset="0"/>
                                            </a:rPr>
                                          </m:ctrlPr>
                                        </m:fPr>
                                        <m:num>
                                          <m:r>
                                            <a:rPr lang="es-UY" i="1">
                                              <a:latin typeface="Cambria Math" panose="02040503050406030204" pitchFamily="18" charset="0"/>
                                            </a:rPr>
                                            <m:t>𝜔</m:t>
                                          </m:r>
                                        </m:num>
                                        <m:den>
                                          <m:r>
                                            <a:rPr lang="es-UY" i="1">
                                              <a:latin typeface="Cambria Math" panose="02040503050406030204" pitchFamily="18" charset="0"/>
                                            </a:rPr>
                                            <m:t>𝑐</m:t>
                                          </m:r>
                                        </m:den>
                                      </m:f>
                                    </m:e>
                                  </m:d>
                                </m:e>
                                <m:sup>
                                  <m:r>
                                    <a:rPr lang="es-UY" i="1">
                                      <a:latin typeface="Cambria Math" panose="02040503050406030204" pitchFamily="18" charset="0"/>
                                    </a:rPr>
                                    <m:t>2</m:t>
                                  </m:r>
                                </m:sup>
                              </m:sSup>
                              <m:f>
                                <m:fPr>
                                  <m:ctrlPr>
                                    <a:rPr lang="es-UY" b="0" i="1" smtClean="0">
                                      <a:latin typeface="Cambria Math" panose="02040503050406030204" pitchFamily="18" charset="0"/>
                                    </a:rPr>
                                  </m:ctrlPr>
                                </m:fPr>
                                <m:num>
                                  <m:r>
                                    <a:rPr lang="es-UY" b="0" i="1" smtClean="0">
                                      <a:latin typeface="Cambria Math" panose="02040503050406030204" pitchFamily="18" charset="0"/>
                                    </a:rPr>
                                    <m:t>𝜔𝜏</m:t>
                                  </m:r>
                                </m:num>
                                <m:den>
                                  <m:r>
                                    <a:rPr lang="es-UY" b="0" i="1" smtClean="0">
                                      <a:latin typeface="Cambria Math" panose="02040503050406030204" pitchFamily="18" charset="0"/>
                                    </a:rPr>
                                    <m:t>1+</m:t>
                                  </m:r>
                                  <m:sSup>
                                    <m:sSupPr>
                                      <m:ctrlPr>
                                        <a:rPr lang="es-UY" b="0" i="1" smtClean="0">
                                          <a:latin typeface="Cambria Math" panose="02040503050406030204" pitchFamily="18" charset="0"/>
                                        </a:rPr>
                                      </m:ctrlPr>
                                    </m:sSupPr>
                                    <m:e>
                                      <m:d>
                                        <m:dPr>
                                          <m:ctrlPr>
                                            <a:rPr lang="es-UY" b="0" i="1" smtClean="0">
                                              <a:latin typeface="Cambria Math" panose="02040503050406030204" pitchFamily="18" charset="0"/>
                                            </a:rPr>
                                          </m:ctrlPr>
                                        </m:dPr>
                                        <m:e>
                                          <m:r>
                                            <a:rPr lang="es-UY" b="0" i="1" smtClean="0">
                                              <a:latin typeface="Cambria Math" panose="02040503050406030204" pitchFamily="18" charset="0"/>
                                            </a:rPr>
                                            <m:t>𝜔𝜏</m:t>
                                          </m:r>
                                        </m:e>
                                      </m:d>
                                    </m:e>
                                    <m:sup>
                                      <m:r>
                                        <a:rPr lang="es-UY" b="0" i="1" smtClean="0">
                                          <a:latin typeface="Cambria Math" panose="02040503050406030204" pitchFamily="18" charset="0"/>
                                        </a:rPr>
                                        <m:t>2</m:t>
                                      </m:r>
                                    </m:sup>
                                  </m:sSup>
                                </m:den>
                              </m:f>
                            </m:e>
                          </m:eqArr>
                        </m:e>
                      </m:d>
                    </m:oMath>
                  </m:oMathPara>
                </a14:m>
                <a:endParaRPr lang="es-UY" dirty="0"/>
              </a:p>
            </p:txBody>
          </p:sp>
        </mc:Choice>
        <mc:Fallback xmlns="">
          <p:sp>
            <p:nvSpPr>
              <p:cNvPr id="10" name="CuadroTexto 9"/>
              <p:cNvSpPr txBox="1">
                <a:spLocks noRot="1" noChangeAspect="1" noMove="1" noResize="1" noEditPoints="1" noAdjustHandles="1" noChangeArrowheads="1" noChangeShapeType="1" noTextEdit="1"/>
              </p:cNvSpPr>
              <p:nvPr/>
            </p:nvSpPr>
            <p:spPr>
              <a:xfrm>
                <a:off x="6566249" y="1668527"/>
                <a:ext cx="3373359" cy="1350498"/>
              </a:xfrm>
              <a:prstGeom prst="rect">
                <a:avLst/>
              </a:prstGeom>
              <a:blipFill>
                <a:blip r:embed="rId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3" name="CuadroTexto 12"/>
              <p:cNvSpPr txBox="1"/>
              <p:nvPr/>
            </p:nvSpPr>
            <p:spPr>
              <a:xfrm>
                <a:off x="8371956" y="1175183"/>
                <a:ext cx="1881092" cy="3808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𝜌</m:t>
                      </m:r>
                      <m:r>
                        <a:rPr lang="en-US" b="0" i="1" smtClean="0">
                          <a:latin typeface="Cambria Math" panose="02040503050406030204" pitchFamily="18" charset="0"/>
                        </a:rPr>
                        <m:t>′=</m:t>
                      </m:r>
                      <m:r>
                        <a:rPr lang="es-UY" b="0" i="1" smtClean="0">
                          <a:latin typeface="Cambria Math" panose="02040503050406030204" pitchFamily="18" charset="0"/>
                        </a:rPr>
                        <m:t>𝐴</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m:t>
                          </m:r>
                          <m:r>
                            <a:rPr lang="en-US" b="0" i="1" smtClean="0">
                              <a:latin typeface="Cambria Math" panose="02040503050406030204" pitchFamily="18" charset="0"/>
                            </a:rPr>
                            <m:t>𝑖</m:t>
                          </m:r>
                          <m:r>
                            <a:rPr lang="en-US" b="0" i="1" smtClean="0">
                              <a:latin typeface="Cambria Math" panose="02040503050406030204" pitchFamily="18" charset="0"/>
                            </a:rPr>
                            <m:t>(</m:t>
                          </m:r>
                          <m:r>
                            <a:rPr lang="en-US" b="0" i="1" smtClean="0">
                              <a:latin typeface="Cambria Math" panose="02040503050406030204" pitchFamily="18" charset="0"/>
                            </a:rPr>
                            <m:t>𝜔</m:t>
                          </m:r>
                          <m:r>
                            <a:rPr lang="en-US" b="0" i="1" smtClean="0">
                              <a:latin typeface="Cambria Math" panose="02040503050406030204" pitchFamily="18" charset="0"/>
                            </a:rPr>
                            <m:t>𝑡</m:t>
                          </m:r>
                          <m:r>
                            <a:rPr lang="en-US" b="0" i="1" smtClean="0">
                              <a:latin typeface="Cambria Math" panose="02040503050406030204" pitchFamily="18" charset="0"/>
                            </a:rPr>
                            <m:t>−</m:t>
                          </m:r>
                          <m:r>
                            <a:rPr lang="es-UY" b="0" i="1" smtClean="0">
                              <a:latin typeface="Cambria Math" panose="02040503050406030204" pitchFamily="18" charset="0"/>
                            </a:rPr>
                            <m:t>𝜅</m:t>
                          </m:r>
                          <m:r>
                            <a:rPr lang="es-UY" b="0" i="1" smtClean="0">
                              <a:latin typeface="Cambria Math" panose="02040503050406030204" pitchFamily="18" charset="0"/>
                            </a:rPr>
                            <m:t>𝑥</m:t>
                          </m:r>
                          <m:r>
                            <a:rPr lang="en-US" b="0" i="1" smtClean="0">
                              <a:latin typeface="Cambria Math" panose="02040503050406030204" pitchFamily="18" charset="0"/>
                            </a:rPr>
                            <m:t>)</m:t>
                          </m:r>
                        </m:sup>
                      </m:sSup>
                    </m:oMath>
                  </m:oMathPara>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8371956" y="1175183"/>
                <a:ext cx="1881092" cy="380810"/>
              </a:xfrm>
              <a:prstGeom prst="rect">
                <a:avLst/>
              </a:prstGeom>
              <a:blipFill>
                <a:blip r:embed="rId5"/>
                <a:stretch>
                  <a:fillRect b="-14516"/>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4" name="CuadroTexto 13"/>
              <p:cNvSpPr txBox="1"/>
              <p:nvPr/>
            </p:nvSpPr>
            <p:spPr>
              <a:xfrm>
                <a:off x="449943" y="1180540"/>
                <a:ext cx="7991418" cy="369332"/>
              </a:xfrm>
              <a:prstGeom prst="rect">
                <a:avLst/>
              </a:prstGeom>
              <a:noFill/>
            </p:spPr>
            <p:txBody>
              <a:bodyPr wrap="none" rtlCol="0">
                <a:spAutoFit/>
              </a:bodyPr>
              <a:lstStyle/>
              <a:p>
                <a:r>
                  <a:rPr lang="es-UY" dirty="0"/>
                  <a:t>Para simplificar, supongamos una onda que se propaga en la dirección positiva de </a:t>
                </a:r>
                <a14:m>
                  <m:oMath xmlns:m="http://schemas.openxmlformats.org/officeDocument/2006/math">
                    <m:r>
                      <a:rPr lang="es-UY" b="0" i="1" smtClean="0">
                        <a:latin typeface="Cambria Math" panose="02040503050406030204" pitchFamily="18" charset="0"/>
                      </a:rPr>
                      <m:t>𝑥</m:t>
                    </m:r>
                  </m:oMath>
                </a14:m>
                <a:endParaRPr lang="es-UY" dirty="0"/>
              </a:p>
            </p:txBody>
          </p:sp>
        </mc:Choice>
        <mc:Fallback xmlns="">
          <p:sp>
            <p:nvSpPr>
              <p:cNvPr id="14" name="CuadroTexto 13"/>
              <p:cNvSpPr txBox="1">
                <a:spLocks noRot="1" noChangeAspect="1" noMove="1" noResize="1" noEditPoints="1" noAdjustHandles="1" noChangeArrowheads="1" noChangeShapeType="1" noTextEdit="1"/>
              </p:cNvSpPr>
              <p:nvPr/>
            </p:nvSpPr>
            <p:spPr>
              <a:xfrm>
                <a:off x="449943" y="1180540"/>
                <a:ext cx="7991418" cy="369332"/>
              </a:xfrm>
              <a:prstGeom prst="rect">
                <a:avLst/>
              </a:prstGeom>
              <a:blipFill>
                <a:blip r:embed="rId6"/>
                <a:stretch>
                  <a:fillRect l="-686" t="-10000" b="-2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1" name="CuadroTexto 10"/>
              <p:cNvSpPr txBox="1"/>
              <p:nvPr/>
            </p:nvSpPr>
            <p:spPr>
              <a:xfrm>
                <a:off x="4162137" y="455300"/>
                <a:ext cx="303134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𝑐</m:t>
                          </m:r>
                        </m:e>
                        <m:sup>
                          <m:r>
                            <a:rPr lang="es-UY" b="0" i="1" smtClean="0">
                              <a:latin typeface="Cambria Math" panose="02040503050406030204" pitchFamily="18" charset="0"/>
                              <a:ea typeface="Cambria Math" panose="02040503050406030204" pitchFamily="18" charset="0"/>
                            </a:rPr>
                            <m:t>2</m:t>
                          </m:r>
                        </m:sup>
                      </m:sSup>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1</m:t>
                          </m:r>
                          <m:r>
                            <a:rPr lang="en-US"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𝜔𝜏</m:t>
                          </m:r>
                        </m:e>
                      </m:d>
                      <m:sSup>
                        <m:sSupPr>
                          <m:ctrlPr>
                            <a:rPr lang="es-UY" b="0" i="1" smtClean="0">
                              <a:latin typeface="Cambria Math" panose="02040503050406030204" pitchFamily="18" charset="0"/>
                              <a:ea typeface="Cambria Math" panose="02040503050406030204" pitchFamily="18" charset="0"/>
                            </a:rPr>
                          </m:ctrlPr>
                        </m:sSupPr>
                        <m:e>
                          <m:r>
                            <a:rPr lang="es-UY" b="0" i="0" smtClean="0">
                              <a:latin typeface="Cambria Math" panose="02040503050406030204" pitchFamily="18" charset="0"/>
                              <a:ea typeface="Cambria Math" panose="02040503050406030204" pitchFamily="18" charset="0"/>
                            </a:rPr>
                            <m:t>𝛻</m:t>
                          </m:r>
                        </m:e>
                        <m:sup>
                          <m:r>
                            <a:rPr lang="es-UY" b="0" i="0"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𝜌</m:t>
                      </m:r>
                      <m:r>
                        <a:rPr lang="en-US"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𝜔</m:t>
                          </m:r>
                        </m:e>
                        <m:sup>
                          <m:r>
                            <a:rPr lang="es-UY"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𝜌</m:t>
                      </m:r>
                      <m:r>
                        <a:rPr lang="en-US" b="0" i="1" smtClean="0">
                          <a:latin typeface="Cambria Math" panose="02040503050406030204" pitchFamily="18" charset="0"/>
                          <a:ea typeface="Cambria Math" panose="02040503050406030204" pitchFamily="18" charset="0"/>
                        </a:rPr>
                        <m:t>′=0</m:t>
                      </m:r>
                    </m:oMath>
                  </m:oMathPara>
                </a14:m>
                <a:endParaRPr lang="es-UY" dirty="0"/>
              </a:p>
            </p:txBody>
          </p:sp>
        </mc:Choice>
        <mc:Fallback xmlns="">
          <p:sp>
            <p:nvSpPr>
              <p:cNvPr id="11" name="CuadroTexto 10"/>
              <p:cNvSpPr txBox="1">
                <a:spLocks noRot="1" noChangeAspect="1" noMove="1" noResize="1" noEditPoints="1" noAdjustHandles="1" noChangeArrowheads="1" noChangeShapeType="1" noTextEdit="1"/>
              </p:cNvSpPr>
              <p:nvPr/>
            </p:nvSpPr>
            <p:spPr>
              <a:xfrm>
                <a:off x="4162137" y="455300"/>
                <a:ext cx="3031343" cy="369332"/>
              </a:xfrm>
              <a:prstGeom prst="rect">
                <a:avLst/>
              </a:prstGeom>
              <a:blipFill>
                <a:blip r:embed="rId7"/>
                <a:stretch>
                  <a:fillRect b="-1500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2" name="CuadroTexto 11"/>
              <p:cNvSpPr txBox="1"/>
              <p:nvPr/>
            </p:nvSpPr>
            <p:spPr>
              <a:xfrm>
                <a:off x="7543494" y="449943"/>
                <a:ext cx="208864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0" smtClean="0">
                              <a:latin typeface="Cambria Math" panose="02040503050406030204" pitchFamily="18" charset="0"/>
                              <a:ea typeface="Cambria Math" panose="02040503050406030204" pitchFamily="18" charset="0"/>
                            </a:rPr>
                            <m:t>𝛻</m:t>
                          </m:r>
                        </m:e>
                        <m:sup>
                          <m:r>
                            <a:rPr lang="es-UY"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𝜌</m:t>
                      </m:r>
                      <m:r>
                        <a:rPr lang="en-US"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𝜅</m:t>
                          </m:r>
                        </m:e>
                        <m:sup>
                          <m:r>
                            <a:rPr lang="es-UY"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𝜌</m:t>
                      </m:r>
                      <m:r>
                        <a:rPr lang="en-US" b="0" i="1" smtClean="0">
                          <a:latin typeface="Cambria Math" panose="02040503050406030204" pitchFamily="18" charset="0"/>
                          <a:ea typeface="Cambria Math" panose="02040503050406030204" pitchFamily="18" charset="0"/>
                        </a:rPr>
                        <m:t>′=0</m:t>
                      </m:r>
                    </m:oMath>
                  </m:oMathPara>
                </a14:m>
                <a:endParaRPr lang="es-UY" dirty="0"/>
              </a:p>
            </p:txBody>
          </p:sp>
        </mc:Choice>
        <mc:Fallback xmlns="">
          <p:sp>
            <p:nvSpPr>
              <p:cNvPr id="12" name="CuadroTexto 11"/>
              <p:cNvSpPr txBox="1">
                <a:spLocks noRot="1" noChangeAspect="1" noMove="1" noResize="1" noEditPoints="1" noAdjustHandles="1" noChangeArrowheads="1" noChangeShapeType="1" noTextEdit="1"/>
              </p:cNvSpPr>
              <p:nvPr/>
            </p:nvSpPr>
            <p:spPr>
              <a:xfrm>
                <a:off x="7543494" y="449943"/>
                <a:ext cx="2088649" cy="369332"/>
              </a:xfrm>
              <a:prstGeom prst="rect">
                <a:avLst/>
              </a:prstGeom>
              <a:blipFill>
                <a:blip r:embed="rId8"/>
                <a:stretch>
                  <a:fillRect b="-15000"/>
                </a:stretch>
              </a:blipFill>
            </p:spPr>
            <p:txBody>
              <a:bodyPr/>
              <a:lstStyle/>
              <a:p>
                <a:r>
                  <a:rPr lang="es-UY">
                    <a:noFill/>
                  </a:rPr>
                  <a:t> </a:t>
                </a:r>
              </a:p>
            </p:txBody>
          </p:sp>
        </mc:Fallback>
      </mc:AlternateContent>
    </p:spTree>
    <p:extLst>
      <p:ext uri="{BB962C8B-B14F-4D97-AF65-F5344CB8AC3E}">
        <p14:creationId xmlns:p14="http://schemas.microsoft.com/office/powerpoint/2010/main" val="4091584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3" grpId="0"/>
      <p:bldP spid="14" grpId="0"/>
      <p:bldP spid="11" grpId="0"/>
      <p:bldP spid="12"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1151</TotalTime>
  <Words>1451</Words>
  <Application>Microsoft Office PowerPoint</Application>
  <PresentationFormat>Panorámica</PresentationFormat>
  <Paragraphs>153</Paragraphs>
  <Slides>16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16</vt:i4>
      </vt:variant>
    </vt:vector>
  </HeadingPairs>
  <TitlesOfParts>
    <vt:vector size="21" baseType="lpstr">
      <vt:lpstr>Arial</vt:lpstr>
      <vt:lpstr>Calibri</vt:lpstr>
      <vt:lpstr>Calibri Light</vt:lpstr>
      <vt:lpstr>Cambria Math</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Nicolas Benech</dc:creator>
  <cp:lastModifiedBy>Nicolas Benech</cp:lastModifiedBy>
  <cp:revision>8</cp:revision>
  <dcterms:created xsi:type="dcterms:W3CDTF">2020-06-30T13:55:30Z</dcterms:created>
  <dcterms:modified xsi:type="dcterms:W3CDTF">2025-06-04T19:15:11Z</dcterms:modified>
</cp:coreProperties>
</file>