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27" r:id="rId2"/>
    <p:sldId id="428" r:id="rId3"/>
    <p:sldId id="429" r:id="rId4"/>
    <p:sldId id="430" r:id="rId5"/>
    <p:sldId id="431" r:id="rId6"/>
    <p:sldId id="432" r:id="rId7"/>
    <p:sldId id="433" r:id="rId8"/>
    <p:sldId id="434" r:id="rId9"/>
    <p:sldId id="435" r:id="rId10"/>
    <p:sldId id="436" r:id="rId11"/>
    <p:sldId id="264" r:id="rId12"/>
    <p:sldId id="437" r:id="rId13"/>
    <p:sldId id="265" r:id="rId14"/>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9086E9-4C4F-4B43-BAC9-C891D2172278}" v="2" dt="2025-06-16T15:02:55.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AC004B9F-34E0-4E3A-B34A-D4FE70970C4A}"/>
    <pc:docChg chg="undo custSel addSld delSld modSld">
      <pc:chgData name="Nicolas Benech" userId="0051dd42c30e75a5" providerId="LiveId" clId="{AC004B9F-34E0-4E3A-B34A-D4FE70970C4A}" dt="2020-07-24T12:47:22.972" v="5323"/>
      <pc:docMkLst>
        <pc:docMk/>
      </pc:docMkLst>
      <pc:sldChg chg="addSp delSp modSp mod modAnim">
        <pc:chgData name="Nicolas Benech" userId="0051dd42c30e75a5" providerId="LiveId" clId="{AC004B9F-34E0-4E3A-B34A-D4FE70970C4A}" dt="2020-07-15T11:58:29.832" v="5305" actId="20577"/>
        <pc:sldMkLst>
          <pc:docMk/>
          <pc:sldMk cId="2925649456" sldId="256"/>
        </pc:sldMkLst>
      </pc:sldChg>
      <pc:sldChg chg="addSp modSp mod modAnim">
        <pc:chgData name="Nicolas Benech" userId="0051dd42c30e75a5" providerId="LiveId" clId="{AC004B9F-34E0-4E3A-B34A-D4FE70970C4A}" dt="2020-07-15T14:06:13.282" v="5311" actId="20577"/>
        <pc:sldMkLst>
          <pc:docMk/>
          <pc:sldMk cId="4048656100" sldId="280"/>
        </pc:sldMkLst>
      </pc:sldChg>
      <pc:sldChg chg="modAnim">
        <pc:chgData name="Nicolas Benech" userId="0051dd42c30e75a5" providerId="LiveId" clId="{AC004B9F-34E0-4E3A-B34A-D4FE70970C4A}" dt="2020-07-14T22:48:38.941" v="4424"/>
        <pc:sldMkLst>
          <pc:docMk/>
          <pc:sldMk cId="1241397338" sldId="281"/>
        </pc:sldMkLst>
      </pc:sldChg>
      <pc:sldChg chg="addSp modSp modAnim">
        <pc:chgData name="Nicolas Benech" userId="0051dd42c30e75a5" providerId="LiveId" clId="{AC004B9F-34E0-4E3A-B34A-D4FE70970C4A}" dt="2020-07-15T10:48:11.769" v="4452"/>
        <pc:sldMkLst>
          <pc:docMk/>
          <pc:sldMk cId="1668879388" sldId="282"/>
        </pc:sldMkLst>
      </pc:sldChg>
      <pc:sldChg chg="addSp modSp mod modAnim">
        <pc:chgData name="Nicolas Benech" userId="0051dd42c30e75a5" providerId="LiveId" clId="{AC004B9F-34E0-4E3A-B34A-D4FE70970C4A}" dt="2020-07-15T10:49:33.943" v="4458"/>
        <pc:sldMkLst>
          <pc:docMk/>
          <pc:sldMk cId="826811037" sldId="285"/>
        </pc:sldMkLst>
      </pc:sldChg>
      <pc:sldChg chg="addSp modSp mod modAnim">
        <pc:chgData name="Nicolas Benech" userId="0051dd42c30e75a5" providerId="LiveId" clId="{AC004B9F-34E0-4E3A-B34A-D4FE70970C4A}" dt="2020-07-15T11:41:42.413" v="5110" actId="1076"/>
        <pc:sldMkLst>
          <pc:docMk/>
          <pc:sldMk cId="2472444560" sldId="286"/>
        </pc:sldMkLst>
      </pc:sldChg>
      <pc:sldChg chg="addSp modSp mod modAnim">
        <pc:chgData name="Nicolas Benech" userId="0051dd42c30e75a5" providerId="LiveId" clId="{AC004B9F-34E0-4E3A-B34A-D4FE70970C4A}" dt="2020-07-15T11:00:32.432" v="4709"/>
        <pc:sldMkLst>
          <pc:docMk/>
          <pc:sldMk cId="4112600125" sldId="287"/>
        </pc:sldMkLst>
      </pc:sldChg>
      <pc:sldChg chg="addSp modSp modAnim">
        <pc:chgData name="Nicolas Benech" userId="0051dd42c30e75a5" providerId="LiveId" clId="{AC004B9F-34E0-4E3A-B34A-D4FE70970C4A}" dt="2020-07-15T11:43:44.229" v="5119"/>
        <pc:sldMkLst>
          <pc:docMk/>
          <pc:sldMk cId="210733402" sldId="288"/>
        </pc:sldMkLst>
      </pc:sldChg>
      <pc:sldChg chg="addSp delSp modSp mod modAnim">
        <pc:chgData name="Nicolas Benech" userId="0051dd42c30e75a5" providerId="LiveId" clId="{AC004B9F-34E0-4E3A-B34A-D4FE70970C4A}" dt="2020-07-15T11:04:03.981" v="4731"/>
        <pc:sldMkLst>
          <pc:docMk/>
          <pc:sldMk cId="479312939" sldId="289"/>
        </pc:sldMkLst>
      </pc:sldChg>
      <pc:sldChg chg="addSp delSp modSp new mod modAnim">
        <pc:chgData name="Nicolas Benech" userId="0051dd42c30e75a5" providerId="LiveId" clId="{AC004B9F-34E0-4E3A-B34A-D4FE70970C4A}" dt="2020-07-15T11:12:30.061" v="4861"/>
        <pc:sldMkLst>
          <pc:docMk/>
          <pc:sldMk cId="3151715691" sldId="290"/>
        </pc:sldMkLst>
      </pc:sldChg>
      <pc:sldChg chg="addSp delSp modSp new mod modAnim">
        <pc:chgData name="Nicolas Benech" userId="0051dd42c30e75a5" providerId="LiveId" clId="{AC004B9F-34E0-4E3A-B34A-D4FE70970C4A}" dt="2020-07-15T11:55:17.731" v="5264"/>
        <pc:sldMkLst>
          <pc:docMk/>
          <pc:sldMk cId="2374506123" sldId="291"/>
        </pc:sldMkLst>
      </pc:sldChg>
      <pc:sldChg chg="addSp delSp modSp new mod modAnim">
        <pc:chgData name="Nicolas Benech" userId="0051dd42c30e75a5" providerId="LiveId" clId="{AC004B9F-34E0-4E3A-B34A-D4FE70970C4A}" dt="2020-07-24T12:47:22.972" v="5323"/>
        <pc:sldMkLst>
          <pc:docMk/>
          <pc:sldMk cId="2588007757" sldId="292"/>
        </pc:sldMkLst>
      </pc:sldChg>
      <pc:sldChg chg="add del">
        <pc:chgData name="Nicolas Benech" userId="0051dd42c30e75a5" providerId="LiveId" clId="{AC004B9F-34E0-4E3A-B34A-D4FE70970C4A}" dt="2020-07-13T12:29:14.415" v="2236"/>
        <pc:sldMkLst>
          <pc:docMk/>
          <pc:sldMk cId="84989524" sldId="293"/>
        </pc:sldMkLst>
      </pc:sldChg>
      <pc:sldChg chg="add del">
        <pc:chgData name="Nicolas Benech" userId="0051dd42c30e75a5" providerId="LiveId" clId="{AC004B9F-34E0-4E3A-B34A-D4FE70970C4A}" dt="2020-07-13T12:29:18.307" v="2238"/>
        <pc:sldMkLst>
          <pc:docMk/>
          <pc:sldMk cId="1037335520" sldId="293"/>
        </pc:sldMkLst>
      </pc:sldChg>
      <pc:sldChg chg="addSp delSp modSp new mod">
        <pc:chgData name="Nicolas Benech" userId="0051dd42c30e75a5" providerId="LiveId" clId="{AC004B9F-34E0-4E3A-B34A-D4FE70970C4A}" dt="2020-07-13T13:25:09.537" v="3094" actId="1076"/>
        <pc:sldMkLst>
          <pc:docMk/>
          <pc:sldMk cId="4179429796" sldId="293"/>
        </pc:sldMkLst>
      </pc:sldChg>
      <pc:sldChg chg="addSp delSp modSp new del mod">
        <pc:chgData name="Nicolas Benech" userId="0051dd42c30e75a5" providerId="LiveId" clId="{AC004B9F-34E0-4E3A-B34A-D4FE70970C4A}" dt="2020-07-15T10:38:11.633" v="4446" actId="2696"/>
        <pc:sldMkLst>
          <pc:docMk/>
          <pc:sldMk cId="2056473026" sldId="294"/>
        </pc:sldMkLst>
      </pc:sldChg>
      <pc:sldChg chg="addSp delSp modSp new del mod">
        <pc:chgData name="Nicolas Benech" userId="0051dd42c30e75a5" providerId="LiveId" clId="{AC004B9F-34E0-4E3A-B34A-D4FE70970C4A}" dt="2020-07-15T10:38:11.633" v="4446" actId="2696"/>
        <pc:sldMkLst>
          <pc:docMk/>
          <pc:sldMk cId="1156111144" sldId="295"/>
        </pc:sldMkLst>
      </pc:sldChg>
    </pc:docChg>
  </pc:docChgLst>
  <pc:docChgLst>
    <pc:chgData name="Nicolas Benech" userId="0051dd42c30e75a5" providerId="LiveId" clId="{859B6EFD-E826-4E55-9403-CE457F3910F4}"/>
    <pc:docChg chg="custSel modSld">
      <pc:chgData name="Nicolas Benech" userId="0051dd42c30e75a5" providerId="LiveId" clId="{859B6EFD-E826-4E55-9403-CE457F3910F4}" dt="2021-05-27T15:54:16.533" v="21" actId="20577"/>
      <pc:docMkLst>
        <pc:docMk/>
      </pc:docMkLst>
      <pc:sldChg chg="modSp">
        <pc:chgData name="Nicolas Benech" userId="0051dd42c30e75a5" providerId="LiveId" clId="{859B6EFD-E826-4E55-9403-CE457F3910F4}" dt="2021-05-27T15:54:16.533" v="21" actId="20577"/>
        <pc:sldMkLst>
          <pc:docMk/>
          <pc:sldMk cId="2925649456" sldId="256"/>
        </pc:sldMkLst>
      </pc:sldChg>
      <pc:sldChg chg="modSp">
        <pc:chgData name="Nicolas Benech" userId="0051dd42c30e75a5" providerId="LiveId" clId="{859B6EFD-E826-4E55-9403-CE457F3910F4}" dt="2021-05-27T15:41:24.680" v="1" actId="20577"/>
        <pc:sldMkLst>
          <pc:docMk/>
          <pc:sldMk cId="4048656100" sldId="280"/>
        </pc:sldMkLst>
      </pc:sldChg>
      <pc:sldChg chg="modSp mod">
        <pc:chgData name="Nicolas Benech" userId="0051dd42c30e75a5" providerId="LiveId" clId="{859B6EFD-E826-4E55-9403-CE457F3910F4}" dt="2021-05-27T15:48:07.964" v="4" actId="20577"/>
        <pc:sldMkLst>
          <pc:docMk/>
          <pc:sldMk cId="210733402" sldId="288"/>
        </pc:sldMkLst>
      </pc:sldChg>
      <pc:sldChg chg="delSp modSp mod">
        <pc:chgData name="Nicolas Benech" userId="0051dd42c30e75a5" providerId="LiveId" clId="{859B6EFD-E826-4E55-9403-CE457F3910F4}" dt="2021-05-27T15:53:51.278" v="15" actId="20577"/>
        <pc:sldMkLst>
          <pc:docMk/>
          <pc:sldMk cId="2588007757" sldId="292"/>
        </pc:sldMkLst>
      </pc:sldChg>
    </pc:docChg>
  </pc:docChgLst>
  <pc:docChgLst>
    <pc:chgData name="Nicolas Benech" userId="0051dd42c30e75a5" providerId="LiveId" clId="{B490D5BC-4C51-45B9-9DBA-7233D163DC1F}"/>
    <pc:docChg chg="addSld delSld modSld">
      <pc:chgData name="Nicolas Benech" userId="0051dd42c30e75a5" providerId="LiveId" clId="{B490D5BC-4C51-45B9-9DBA-7233D163DC1F}" dt="2024-06-26T13:35:30.752" v="1" actId="2696"/>
      <pc:docMkLst>
        <pc:docMk/>
      </pc:docMkLst>
      <pc:sldChg chg="del">
        <pc:chgData name="Nicolas Benech" userId="0051dd42c30e75a5" providerId="LiveId" clId="{B490D5BC-4C51-45B9-9DBA-7233D163DC1F}" dt="2024-06-26T13:35:30.752" v="1" actId="2696"/>
        <pc:sldMkLst>
          <pc:docMk/>
          <pc:sldMk cId="2925649456" sldId="256"/>
        </pc:sldMkLst>
      </pc:sldChg>
      <pc:sldChg chg="add">
        <pc:chgData name="Nicolas Benech" userId="0051dd42c30e75a5" providerId="LiveId" clId="{B490D5BC-4C51-45B9-9DBA-7233D163DC1F}" dt="2024-06-17T18:08:20.530" v="0"/>
        <pc:sldMkLst>
          <pc:docMk/>
          <pc:sldMk cId="3738876956" sldId="269"/>
        </pc:sldMkLst>
      </pc:sldChg>
      <pc:sldChg chg="add">
        <pc:chgData name="Nicolas Benech" userId="0051dd42c30e75a5" providerId="LiveId" clId="{B490D5BC-4C51-45B9-9DBA-7233D163DC1F}" dt="2024-06-17T18:08:20.530" v="0"/>
        <pc:sldMkLst>
          <pc:docMk/>
          <pc:sldMk cId="414171140" sldId="270"/>
        </pc:sldMkLst>
      </pc:sldChg>
      <pc:sldChg chg="add">
        <pc:chgData name="Nicolas Benech" userId="0051dd42c30e75a5" providerId="LiveId" clId="{B490D5BC-4C51-45B9-9DBA-7233D163DC1F}" dt="2024-06-17T18:08:20.530" v="0"/>
        <pc:sldMkLst>
          <pc:docMk/>
          <pc:sldMk cId="1916915776" sldId="271"/>
        </pc:sldMkLst>
      </pc:sldChg>
      <pc:sldChg chg="add">
        <pc:chgData name="Nicolas Benech" userId="0051dd42c30e75a5" providerId="LiveId" clId="{B490D5BC-4C51-45B9-9DBA-7233D163DC1F}" dt="2024-06-17T18:08:20.530" v="0"/>
        <pc:sldMkLst>
          <pc:docMk/>
          <pc:sldMk cId="2514774283" sldId="274"/>
        </pc:sldMkLst>
      </pc:sldChg>
      <pc:sldChg chg="add">
        <pc:chgData name="Nicolas Benech" userId="0051dd42c30e75a5" providerId="LiveId" clId="{B490D5BC-4C51-45B9-9DBA-7233D163DC1F}" dt="2024-06-17T18:08:20.530" v="0"/>
        <pc:sldMkLst>
          <pc:docMk/>
          <pc:sldMk cId="161190541" sldId="275"/>
        </pc:sldMkLst>
      </pc:sldChg>
      <pc:sldChg chg="add">
        <pc:chgData name="Nicolas Benech" userId="0051dd42c30e75a5" providerId="LiveId" clId="{B490D5BC-4C51-45B9-9DBA-7233D163DC1F}" dt="2024-06-17T18:08:20.530" v="0"/>
        <pc:sldMkLst>
          <pc:docMk/>
          <pc:sldMk cId="2189547845" sldId="276"/>
        </pc:sldMkLst>
      </pc:sldChg>
      <pc:sldChg chg="add">
        <pc:chgData name="Nicolas Benech" userId="0051dd42c30e75a5" providerId="LiveId" clId="{B490D5BC-4C51-45B9-9DBA-7233D163DC1F}" dt="2024-06-17T18:08:20.530" v="0"/>
        <pc:sldMkLst>
          <pc:docMk/>
          <pc:sldMk cId="1564814146" sldId="277"/>
        </pc:sldMkLst>
      </pc:sldChg>
      <pc:sldChg chg="add">
        <pc:chgData name="Nicolas Benech" userId="0051dd42c30e75a5" providerId="LiveId" clId="{B490D5BC-4C51-45B9-9DBA-7233D163DC1F}" dt="2024-06-17T18:08:20.530" v="0"/>
        <pc:sldMkLst>
          <pc:docMk/>
          <pc:sldMk cId="3790798452" sldId="278"/>
        </pc:sldMkLst>
      </pc:sldChg>
      <pc:sldChg chg="add">
        <pc:chgData name="Nicolas Benech" userId="0051dd42c30e75a5" providerId="LiveId" clId="{B490D5BC-4C51-45B9-9DBA-7233D163DC1F}" dt="2024-06-17T18:08:20.530" v="0"/>
        <pc:sldMkLst>
          <pc:docMk/>
          <pc:sldMk cId="2287915966" sldId="279"/>
        </pc:sldMkLst>
      </pc:sldChg>
      <pc:sldChg chg="del">
        <pc:chgData name="Nicolas Benech" userId="0051dd42c30e75a5" providerId="LiveId" clId="{B490D5BC-4C51-45B9-9DBA-7233D163DC1F}" dt="2024-06-26T13:35:30.752" v="1" actId="2696"/>
        <pc:sldMkLst>
          <pc:docMk/>
          <pc:sldMk cId="1668879388" sldId="282"/>
        </pc:sldMkLst>
      </pc:sldChg>
      <pc:sldChg chg="add">
        <pc:chgData name="Nicolas Benech" userId="0051dd42c30e75a5" providerId="LiveId" clId="{B490D5BC-4C51-45B9-9DBA-7233D163DC1F}" dt="2024-06-17T18:08:20.530" v="0"/>
        <pc:sldMkLst>
          <pc:docMk/>
          <pc:sldMk cId="3172737012" sldId="283"/>
        </pc:sldMkLst>
      </pc:sldChg>
      <pc:sldChg chg="add">
        <pc:chgData name="Nicolas Benech" userId="0051dd42c30e75a5" providerId="LiveId" clId="{B490D5BC-4C51-45B9-9DBA-7233D163DC1F}" dt="2024-06-17T18:08:20.530" v="0"/>
        <pc:sldMkLst>
          <pc:docMk/>
          <pc:sldMk cId="3072327853" sldId="284"/>
        </pc:sldMkLst>
      </pc:sldChg>
      <pc:sldChg chg="del">
        <pc:chgData name="Nicolas Benech" userId="0051dd42c30e75a5" providerId="LiveId" clId="{B490D5BC-4C51-45B9-9DBA-7233D163DC1F}" dt="2024-06-26T13:35:30.752" v="1" actId="2696"/>
        <pc:sldMkLst>
          <pc:docMk/>
          <pc:sldMk cId="826811037" sldId="285"/>
        </pc:sldMkLst>
      </pc:sldChg>
      <pc:sldChg chg="del">
        <pc:chgData name="Nicolas Benech" userId="0051dd42c30e75a5" providerId="LiveId" clId="{B490D5BC-4C51-45B9-9DBA-7233D163DC1F}" dt="2024-06-26T13:35:30.752" v="1" actId="2696"/>
        <pc:sldMkLst>
          <pc:docMk/>
          <pc:sldMk cId="2472444560" sldId="286"/>
        </pc:sldMkLst>
      </pc:sldChg>
      <pc:sldChg chg="del">
        <pc:chgData name="Nicolas Benech" userId="0051dd42c30e75a5" providerId="LiveId" clId="{B490D5BC-4C51-45B9-9DBA-7233D163DC1F}" dt="2024-06-26T13:35:30.752" v="1" actId="2696"/>
        <pc:sldMkLst>
          <pc:docMk/>
          <pc:sldMk cId="4112600125" sldId="287"/>
        </pc:sldMkLst>
      </pc:sldChg>
      <pc:sldChg chg="del">
        <pc:chgData name="Nicolas Benech" userId="0051dd42c30e75a5" providerId="LiveId" clId="{B490D5BC-4C51-45B9-9DBA-7233D163DC1F}" dt="2024-06-26T13:35:30.752" v="1" actId="2696"/>
        <pc:sldMkLst>
          <pc:docMk/>
          <pc:sldMk cId="210733402" sldId="288"/>
        </pc:sldMkLst>
      </pc:sldChg>
      <pc:sldChg chg="del">
        <pc:chgData name="Nicolas Benech" userId="0051dd42c30e75a5" providerId="LiveId" clId="{B490D5BC-4C51-45B9-9DBA-7233D163DC1F}" dt="2024-06-26T13:35:30.752" v="1" actId="2696"/>
        <pc:sldMkLst>
          <pc:docMk/>
          <pc:sldMk cId="479312939" sldId="289"/>
        </pc:sldMkLst>
      </pc:sldChg>
      <pc:sldChg chg="del">
        <pc:chgData name="Nicolas Benech" userId="0051dd42c30e75a5" providerId="LiveId" clId="{B490D5BC-4C51-45B9-9DBA-7233D163DC1F}" dt="2024-06-26T13:35:30.752" v="1" actId="2696"/>
        <pc:sldMkLst>
          <pc:docMk/>
          <pc:sldMk cId="3151715691" sldId="290"/>
        </pc:sldMkLst>
      </pc:sldChg>
      <pc:sldChg chg="del">
        <pc:chgData name="Nicolas Benech" userId="0051dd42c30e75a5" providerId="LiveId" clId="{B490D5BC-4C51-45B9-9DBA-7233D163DC1F}" dt="2024-06-26T13:35:30.752" v="1" actId="2696"/>
        <pc:sldMkLst>
          <pc:docMk/>
          <pc:sldMk cId="2374506123" sldId="291"/>
        </pc:sldMkLst>
      </pc:sldChg>
      <pc:sldChg chg="del">
        <pc:chgData name="Nicolas Benech" userId="0051dd42c30e75a5" providerId="LiveId" clId="{B490D5BC-4C51-45B9-9DBA-7233D163DC1F}" dt="2024-06-26T13:35:30.752" v="1" actId="2696"/>
        <pc:sldMkLst>
          <pc:docMk/>
          <pc:sldMk cId="2588007757" sldId="292"/>
        </pc:sldMkLst>
      </pc:sldChg>
      <pc:sldChg chg="del">
        <pc:chgData name="Nicolas Benech" userId="0051dd42c30e75a5" providerId="LiveId" clId="{B490D5BC-4C51-45B9-9DBA-7233D163DC1F}" dt="2024-06-26T13:35:30.752" v="1" actId="2696"/>
        <pc:sldMkLst>
          <pc:docMk/>
          <pc:sldMk cId="4179429796" sldId="293"/>
        </pc:sldMkLst>
      </pc:sldChg>
      <pc:sldChg chg="add">
        <pc:chgData name="Nicolas Benech" userId="0051dd42c30e75a5" providerId="LiveId" clId="{B490D5BC-4C51-45B9-9DBA-7233D163DC1F}" dt="2024-06-17T18:08:20.530" v="0"/>
        <pc:sldMkLst>
          <pc:docMk/>
          <pc:sldMk cId="3477966479" sldId="294"/>
        </pc:sldMkLst>
      </pc:sldChg>
    </pc:docChg>
  </pc:docChgLst>
  <pc:docChgLst>
    <pc:chgData name="Nicolas Benech" userId="0051dd42c30e75a5" providerId="LiveId" clId="{CD9086E9-4C4F-4B43-BAC9-C891D2172278}"/>
    <pc:docChg chg="custSel addSld delSld modSld">
      <pc:chgData name="Nicolas Benech" userId="0051dd42c30e75a5" providerId="LiveId" clId="{CD9086E9-4C4F-4B43-BAC9-C891D2172278}" dt="2025-06-18T12:28:17.500" v="4" actId="2696"/>
      <pc:docMkLst>
        <pc:docMk/>
      </pc:docMkLst>
      <pc:sldChg chg="add del">
        <pc:chgData name="Nicolas Benech" userId="0051dd42c30e75a5" providerId="LiveId" clId="{CD9086E9-4C4F-4B43-BAC9-C891D2172278}" dt="2025-06-18T12:28:17.500" v="4" actId="2696"/>
        <pc:sldMkLst>
          <pc:docMk/>
          <pc:sldMk cId="679734968" sldId="257"/>
        </pc:sldMkLst>
      </pc:sldChg>
      <pc:sldChg chg="add del">
        <pc:chgData name="Nicolas Benech" userId="0051dd42c30e75a5" providerId="LiveId" clId="{CD9086E9-4C4F-4B43-BAC9-C891D2172278}" dt="2025-06-18T12:28:17.500" v="4" actId="2696"/>
        <pc:sldMkLst>
          <pc:docMk/>
          <pc:sldMk cId="3352667611" sldId="258"/>
        </pc:sldMkLst>
      </pc:sldChg>
      <pc:sldChg chg="add del">
        <pc:chgData name="Nicolas Benech" userId="0051dd42c30e75a5" providerId="LiveId" clId="{CD9086E9-4C4F-4B43-BAC9-C891D2172278}" dt="2025-06-18T12:28:17.500" v="4" actId="2696"/>
        <pc:sldMkLst>
          <pc:docMk/>
          <pc:sldMk cId="2881180364" sldId="259"/>
        </pc:sldMkLst>
      </pc:sldChg>
      <pc:sldChg chg="add del">
        <pc:chgData name="Nicolas Benech" userId="0051dd42c30e75a5" providerId="LiveId" clId="{CD9086E9-4C4F-4B43-BAC9-C891D2172278}" dt="2025-06-18T12:28:17.500" v="4" actId="2696"/>
        <pc:sldMkLst>
          <pc:docMk/>
          <pc:sldMk cId="211603432" sldId="260"/>
        </pc:sldMkLst>
      </pc:sldChg>
      <pc:sldChg chg="add del">
        <pc:chgData name="Nicolas Benech" userId="0051dd42c30e75a5" providerId="LiveId" clId="{CD9086E9-4C4F-4B43-BAC9-C891D2172278}" dt="2025-06-18T12:28:17.500" v="4" actId="2696"/>
        <pc:sldMkLst>
          <pc:docMk/>
          <pc:sldMk cId="2782234282" sldId="261"/>
        </pc:sldMkLst>
      </pc:sldChg>
      <pc:sldChg chg="add del">
        <pc:chgData name="Nicolas Benech" userId="0051dd42c30e75a5" providerId="LiveId" clId="{CD9086E9-4C4F-4B43-BAC9-C891D2172278}" dt="2025-06-18T12:28:17.500" v="4" actId="2696"/>
        <pc:sldMkLst>
          <pc:docMk/>
          <pc:sldMk cId="2792017424" sldId="262"/>
        </pc:sldMkLst>
      </pc:sldChg>
      <pc:sldChg chg="add del">
        <pc:chgData name="Nicolas Benech" userId="0051dd42c30e75a5" providerId="LiveId" clId="{CD9086E9-4C4F-4B43-BAC9-C891D2172278}" dt="2025-06-18T12:28:17.500" v="4" actId="2696"/>
        <pc:sldMkLst>
          <pc:docMk/>
          <pc:sldMk cId="3000947428" sldId="263"/>
        </pc:sldMkLst>
      </pc:sldChg>
      <pc:sldChg chg="add">
        <pc:chgData name="Nicolas Benech" userId="0051dd42c30e75a5" providerId="LiveId" clId="{CD9086E9-4C4F-4B43-BAC9-C891D2172278}" dt="2025-06-16T10:51:24.058" v="0"/>
        <pc:sldMkLst>
          <pc:docMk/>
          <pc:sldMk cId="116240798" sldId="264"/>
        </pc:sldMkLst>
      </pc:sldChg>
      <pc:sldChg chg="delSp add mod delAnim">
        <pc:chgData name="Nicolas Benech" userId="0051dd42c30e75a5" providerId="LiveId" clId="{CD9086E9-4C4F-4B43-BAC9-C891D2172278}" dt="2025-06-18T12:27:45.497" v="3" actId="478"/>
        <pc:sldMkLst>
          <pc:docMk/>
          <pc:sldMk cId="3143912021" sldId="265"/>
        </pc:sldMkLst>
        <pc:spChg chg="del">
          <ac:chgData name="Nicolas Benech" userId="0051dd42c30e75a5" providerId="LiveId" clId="{CD9086E9-4C4F-4B43-BAC9-C891D2172278}" dt="2025-06-18T12:27:45.497" v="3" actId="478"/>
          <ac:spMkLst>
            <pc:docMk/>
            <pc:sldMk cId="3143912021" sldId="265"/>
            <ac:spMk id="21" creationId="{F0EFE55E-053F-41D1-B025-D72359F18C98}"/>
          </ac:spMkLst>
        </pc:spChg>
        <pc:picChg chg="del">
          <ac:chgData name="Nicolas Benech" userId="0051dd42c30e75a5" providerId="LiveId" clId="{CD9086E9-4C4F-4B43-BAC9-C891D2172278}" dt="2025-06-18T12:27:42.528" v="2" actId="478"/>
          <ac:picMkLst>
            <pc:docMk/>
            <pc:sldMk cId="3143912021" sldId="265"/>
            <ac:picMk id="4" creationId="{49511C2E-E5C4-40D3-98E5-7F397F1B2B1D}"/>
          </ac:picMkLst>
        </pc:picChg>
      </pc:sldChg>
      <pc:sldChg chg="add del">
        <pc:chgData name="Nicolas Benech" userId="0051dd42c30e75a5" providerId="LiveId" clId="{CD9086E9-4C4F-4B43-BAC9-C891D2172278}" dt="2025-06-18T12:28:17.500" v="4" actId="2696"/>
        <pc:sldMkLst>
          <pc:docMk/>
          <pc:sldMk cId="2516681109" sldId="266"/>
        </pc:sldMkLst>
      </pc:sldChg>
      <pc:sldChg chg="add del">
        <pc:chgData name="Nicolas Benech" userId="0051dd42c30e75a5" providerId="LiveId" clId="{CD9086E9-4C4F-4B43-BAC9-C891D2172278}" dt="2025-06-18T12:28:17.500" v="4" actId="2696"/>
        <pc:sldMkLst>
          <pc:docMk/>
          <pc:sldMk cId="1068848067" sldId="267"/>
        </pc:sldMkLst>
      </pc:sldChg>
      <pc:sldChg chg="add del">
        <pc:chgData name="Nicolas Benech" userId="0051dd42c30e75a5" providerId="LiveId" clId="{CD9086E9-4C4F-4B43-BAC9-C891D2172278}" dt="2025-06-18T12:28:17.500" v="4" actId="2696"/>
        <pc:sldMkLst>
          <pc:docMk/>
          <pc:sldMk cId="406899290" sldId="268"/>
        </pc:sldMkLst>
      </pc:sldChg>
      <pc:sldChg chg="del">
        <pc:chgData name="Nicolas Benech" userId="0051dd42c30e75a5" providerId="LiveId" clId="{CD9086E9-4C4F-4B43-BAC9-C891D2172278}" dt="2025-06-18T12:28:17.500" v="4" actId="2696"/>
        <pc:sldMkLst>
          <pc:docMk/>
          <pc:sldMk cId="3738876956" sldId="269"/>
        </pc:sldMkLst>
      </pc:sldChg>
      <pc:sldChg chg="del">
        <pc:chgData name="Nicolas Benech" userId="0051dd42c30e75a5" providerId="LiveId" clId="{CD9086E9-4C4F-4B43-BAC9-C891D2172278}" dt="2025-06-18T12:28:17.500" v="4" actId="2696"/>
        <pc:sldMkLst>
          <pc:docMk/>
          <pc:sldMk cId="414171140" sldId="270"/>
        </pc:sldMkLst>
      </pc:sldChg>
      <pc:sldChg chg="del">
        <pc:chgData name="Nicolas Benech" userId="0051dd42c30e75a5" providerId="LiveId" clId="{CD9086E9-4C4F-4B43-BAC9-C891D2172278}" dt="2025-06-18T12:28:17.500" v="4" actId="2696"/>
        <pc:sldMkLst>
          <pc:docMk/>
          <pc:sldMk cId="1916915776" sldId="271"/>
        </pc:sldMkLst>
      </pc:sldChg>
      <pc:sldChg chg="add del">
        <pc:chgData name="Nicolas Benech" userId="0051dd42c30e75a5" providerId="LiveId" clId="{CD9086E9-4C4F-4B43-BAC9-C891D2172278}" dt="2025-06-18T12:28:17.500" v="4" actId="2696"/>
        <pc:sldMkLst>
          <pc:docMk/>
          <pc:sldMk cId="1772882633" sldId="272"/>
        </pc:sldMkLst>
      </pc:sldChg>
      <pc:sldChg chg="add del">
        <pc:chgData name="Nicolas Benech" userId="0051dd42c30e75a5" providerId="LiveId" clId="{CD9086E9-4C4F-4B43-BAC9-C891D2172278}" dt="2025-06-18T12:28:17.500" v="4" actId="2696"/>
        <pc:sldMkLst>
          <pc:docMk/>
          <pc:sldMk cId="4078761516" sldId="273"/>
        </pc:sldMkLst>
      </pc:sldChg>
      <pc:sldChg chg="del">
        <pc:chgData name="Nicolas Benech" userId="0051dd42c30e75a5" providerId="LiveId" clId="{CD9086E9-4C4F-4B43-BAC9-C891D2172278}" dt="2025-06-18T12:28:17.500" v="4" actId="2696"/>
        <pc:sldMkLst>
          <pc:docMk/>
          <pc:sldMk cId="2514774283" sldId="274"/>
        </pc:sldMkLst>
      </pc:sldChg>
      <pc:sldChg chg="del">
        <pc:chgData name="Nicolas Benech" userId="0051dd42c30e75a5" providerId="LiveId" clId="{CD9086E9-4C4F-4B43-BAC9-C891D2172278}" dt="2025-06-18T12:28:17.500" v="4" actId="2696"/>
        <pc:sldMkLst>
          <pc:docMk/>
          <pc:sldMk cId="161190541" sldId="275"/>
        </pc:sldMkLst>
      </pc:sldChg>
      <pc:sldChg chg="del">
        <pc:chgData name="Nicolas Benech" userId="0051dd42c30e75a5" providerId="LiveId" clId="{CD9086E9-4C4F-4B43-BAC9-C891D2172278}" dt="2025-06-18T12:28:17.500" v="4" actId="2696"/>
        <pc:sldMkLst>
          <pc:docMk/>
          <pc:sldMk cId="2189547845" sldId="276"/>
        </pc:sldMkLst>
      </pc:sldChg>
      <pc:sldChg chg="del">
        <pc:chgData name="Nicolas Benech" userId="0051dd42c30e75a5" providerId="LiveId" clId="{CD9086E9-4C4F-4B43-BAC9-C891D2172278}" dt="2025-06-18T12:28:17.500" v="4" actId="2696"/>
        <pc:sldMkLst>
          <pc:docMk/>
          <pc:sldMk cId="1564814146" sldId="277"/>
        </pc:sldMkLst>
      </pc:sldChg>
      <pc:sldChg chg="del">
        <pc:chgData name="Nicolas Benech" userId="0051dd42c30e75a5" providerId="LiveId" clId="{CD9086E9-4C4F-4B43-BAC9-C891D2172278}" dt="2025-06-18T12:28:17.500" v="4" actId="2696"/>
        <pc:sldMkLst>
          <pc:docMk/>
          <pc:sldMk cId="3790798452" sldId="278"/>
        </pc:sldMkLst>
      </pc:sldChg>
      <pc:sldChg chg="del">
        <pc:chgData name="Nicolas Benech" userId="0051dd42c30e75a5" providerId="LiveId" clId="{CD9086E9-4C4F-4B43-BAC9-C891D2172278}" dt="2025-06-18T12:28:17.500" v="4" actId="2696"/>
        <pc:sldMkLst>
          <pc:docMk/>
          <pc:sldMk cId="2287915966" sldId="279"/>
        </pc:sldMkLst>
      </pc:sldChg>
      <pc:sldChg chg="del">
        <pc:chgData name="Nicolas Benech" userId="0051dd42c30e75a5" providerId="LiveId" clId="{CD9086E9-4C4F-4B43-BAC9-C891D2172278}" dt="2025-06-18T12:28:17.500" v="4" actId="2696"/>
        <pc:sldMkLst>
          <pc:docMk/>
          <pc:sldMk cId="4048656100" sldId="280"/>
        </pc:sldMkLst>
      </pc:sldChg>
      <pc:sldChg chg="del">
        <pc:chgData name="Nicolas Benech" userId="0051dd42c30e75a5" providerId="LiveId" clId="{CD9086E9-4C4F-4B43-BAC9-C891D2172278}" dt="2025-06-18T12:28:17.500" v="4" actId="2696"/>
        <pc:sldMkLst>
          <pc:docMk/>
          <pc:sldMk cId="1241397338" sldId="281"/>
        </pc:sldMkLst>
      </pc:sldChg>
      <pc:sldChg chg="del">
        <pc:chgData name="Nicolas Benech" userId="0051dd42c30e75a5" providerId="LiveId" clId="{CD9086E9-4C4F-4B43-BAC9-C891D2172278}" dt="2025-06-18T12:28:17.500" v="4" actId="2696"/>
        <pc:sldMkLst>
          <pc:docMk/>
          <pc:sldMk cId="3172737012" sldId="283"/>
        </pc:sldMkLst>
      </pc:sldChg>
      <pc:sldChg chg="del">
        <pc:chgData name="Nicolas Benech" userId="0051dd42c30e75a5" providerId="LiveId" clId="{CD9086E9-4C4F-4B43-BAC9-C891D2172278}" dt="2025-06-18T12:28:17.500" v="4" actId="2696"/>
        <pc:sldMkLst>
          <pc:docMk/>
          <pc:sldMk cId="3072327853" sldId="284"/>
        </pc:sldMkLst>
      </pc:sldChg>
      <pc:sldChg chg="add del">
        <pc:chgData name="Nicolas Benech" userId="0051dd42c30e75a5" providerId="LiveId" clId="{CD9086E9-4C4F-4B43-BAC9-C891D2172278}" dt="2025-06-18T12:28:17.500" v="4" actId="2696"/>
        <pc:sldMkLst>
          <pc:docMk/>
          <pc:sldMk cId="4129138772" sldId="285"/>
        </pc:sldMkLst>
      </pc:sldChg>
      <pc:sldChg chg="add del">
        <pc:chgData name="Nicolas Benech" userId="0051dd42c30e75a5" providerId="LiveId" clId="{CD9086E9-4C4F-4B43-BAC9-C891D2172278}" dt="2025-06-18T12:28:17.500" v="4" actId="2696"/>
        <pc:sldMkLst>
          <pc:docMk/>
          <pc:sldMk cId="555221396" sldId="286"/>
        </pc:sldMkLst>
      </pc:sldChg>
      <pc:sldChg chg="del">
        <pc:chgData name="Nicolas Benech" userId="0051dd42c30e75a5" providerId="LiveId" clId="{CD9086E9-4C4F-4B43-BAC9-C891D2172278}" dt="2025-06-18T12:28:17.500" v="4" actId="2696"/>
        <pc:sldMkLst>
          <pc:docMk/>
          <pc:sldMk cId="3477966479" sldId="294"/>
        </pc:sldMkLst>
      </pc:sldChg>
      <pc:sldChg chg="add">
        <pc:chgData name="Nicolas Benech" userId="0051dd42c30e75a5" providerId="LiveId" clId="{CD9086E9-4C4F-4B43-BAC9-C891D2172278}" dt="2025-06-16T15:02:55.095" v="1"/>
        <pc:sldMkLst>
          <pc:docMk/>
          <pc:sldMk cId="1266096164" sldId="427"/>
        </pc:sldMkLst>
      </pc:sldChg>
      <pc:sldChg chg="add">
        <pc:chgData name="Nicolas Benech" userId="0051dd42c30e75a5" providerId="LiveId" clId="{CD9086E9-4C4F-4B43-BAC9-C891D2172278}" dt="2025-06-16T10:51:24.058" v="0"/>
        <pc:sldMkLst>
          <pc:docMk/>
          <pc:sldMk cId="673431317" sldId="428"/>
        </pc:sldMkLst>
      </pc:sldChg>
      <pc:sldChg chg="add">
        <pc:chgData name="Nicolas Benech" userId="0051dd42c30e75a5" providerId="LiveId" clId="{CD9086E9-4C4F-4B43-BAC9-C891D2172278}" dt="2025-06-16T10:51:24.058" v="0"/>
        <pc:sldMkLst>
          <pc:docMk/>
          <pc:sldMk cId="2152598441" sldId="429"/>
        </pc:sldMkLst>
      </pc:sldChg>
      <pc:sldChg chg="add">
        <pc:chgData name="Nicolas Benech" userId="0051dd42c30e75a5" providerId="LiveId" clId="{CD9086E9-4C4F-4B43-BAC9-C891D2172278}" dt="2025-06-16T10:51:24.058" v="0"/>
        <pc:sldMkLst>
          <pc:docMk/>
          <pc:sldMk cId="344907003" sldId="430"/>
        </pc:sldMkLst>
      </pc:sldChg>
      <pc:sldChg chg="add">
        <pc:chgData name="Nicolas Benech" userId="0051dd42c30e75a5" providerId="LiveId" clId="{CD9086E9-4C4F-4B43-BAC9-C891D2172278}" dt="2025-06-16T10:51:24.058" v="0"/>
        <pc:sldMkLst>
          <pc:docMk/>
          <pc:sldMk cId="3382257370" sldId="431"/>
        </pc:sldMkLst>
      </pc:sldChg>
      <pc:sldChg chg="add">
        <pc:chgData name="Nicolas Benech" userId="0051dd42c30e75a5" providerId="LiveId" clId="{CD9086E9-4C4F-4B43-BAC9-C891D2172278}" dt="2025-06-16T10:51:24.058" v="0"/>
        <pc:sldMkLst>
          <pc:docMk/>
          <pc:sldMk cId="1510997989" sldId="432"/>
        </pc:sldMkLst>
      </pc:sldChg>
      <pc:sldChg chg="add">
        <pc:chgData name="Nicolas Benech" userId="0051dd42c30e75a5" providerId="LiveId" clId="{CD9086E9-4C4F-4B43-BAC9-C891D2172278}" dt="2025-06-16T10:51:24.058" v="0"/>
        <pc:sldMkLst>
          <pc:docMk/>
          <pc:sldMk cId="2004228522" sldId="433"/>
        </pc:sldMkLst>
      </pc:sldChg>
      <pc:sldChg chg="add">
        <pc:chgData name="Nicolas Benech" userId="0051dd42c30e75a5" providerId="LiveId" clId="{CD9086E9-4C4F-4B43-BAC9-C891D2172278}" dt="2025-06-16T10:51:24.058" v="0"/>
        <pc:sldMkLst>
          <pc:docMk/>
          <pc:sldMk cId="1158486606" sldId="434"/>
        </pc:sldMkLst>
      </pc:sldChg>
      <pc:sldChg chg="add">
        <pc:chgData name="Nicolas Benech" userId="0051dd42c30e75a5" providerId="LiveId" clId="{CD9086E9-4C4F-4B43-BAC9-C891D2172278}" dt="2025-06-16T10:51:24.058" v="0"/>
        <pc:sldMkLst>
          <pc:docMk/>
          <pc:sldMk cId="436076529" sldId="435"/>
        </pc:sldMkLst>
      </pc:sldChg>
      <pc:sldChg chg="add">
        <pc:chgData name="Nicolas Benech" userId="0051dd42c30e75a5" providerId="LiveId" clId="{CD9086E9-4C4F-4B43-BAC9-C891D2172278}" dt="2025-06-16T10:51:24.058" v="0"/>
        <pc:sldMkLst>
          <pc:docMk/>
          <pc:sldMk cId="2518243843" sldId="436"/>
        </pc:sldMkLst>
      </pc:sldChg>
      <pc:sldChg chg="add">
        <pc:chgData name="Nicolas Benech" userId="0051dd42c30e75a5" providerId="LiveId" clId="{CD9086E9-4C4F-4B43-BAC9-C891D2172278}" dt="2025-06-16T10:51:24.058" v="0"/>
        <pc:sldMkLst>
          <pc:docMk/>
          <pc:sldMk cId="509661455" sldId="437"/>
        </pc:sldMkLst>
      </pc:sldChg>
      <pc:sldChg chg="add del">
        <pc:chgData name="Nicolas Benech" userId="0051dd42c30e75a5" providerId="LiveId" clId="{CD9086E9-4C4F-4B43-BAC9-C891D2172278}" dt="2025-06-18T12:28:17.500" v="4" actId="2696"/>
        <pc:sldMkLst>
          <pc:docMk/>
          <pc:sldMk cId="3573214751" sldId="438"/>
        </pc:sldMkLst>
      </pc:sldChg>
      <pc:sldChg chg="add del">
        <pc:chgData name="Nicolas Benech" userId="0051dd42c30e75a5" providerId="LiveId" clId="{CD9086E9-4C4F-4B43-BAC9-C891D2172278}" dt="2025-06-18T12:28:17.500" v="4" actId="2696"/>
        <pc:sldMkLst>
          <pc:docMk/>
          <pc:sldMk cId="444988659" sldId="439"/>
        </pc:sldMkLst>
      </pc:sldChg>
      <pc:sldChg chg="add del">
        <pc:chgData name="Nicolas Benech" userId="0051dd42c30e75a5" providerId="LiveId" clId="{CD9086E9-4C4F-4B43-BAC9-C891D2172278}" dt="2025-06-18T12:28:17.500" v="4" actId="2696"/>
        <pc:sldMkLst>
          <pc:docMk/>
          <pc:sldMk cId="69963962" sldId="440"/>
        </pc:sldMkLst>
      </pc:sldChg>
      <pc:sldChg chg="add del">
        <pc:chgData name="Nicolas Benech" userId="0051dd42c30e75a5" providerId="LiveId" clId="{CD9086E9-4C4F-4B43-BAC9-C891D2172278}" dt="2025-06-18T12:28:17.500" v="4" actId="2696"/>
        <pc:sldMkLst>
          <pc:docMk/>
          <pc:sldMk cId="1215606599" sldId="441"/>
        </pc:sldMkLst>
      </pc:sldChg>
      <pc:sldChg chg="add del">
        <pc:chgData name="Nicolas Benech" userId="0051dd42c30e75a5" providerId="LiveId" clId="{CD9086E9-4C4F-4B43-BAC9-C891D2172278}" dt="2025-06-18T12:28:17.500" v="4" actId="2696"/>
        <pc:sldMkLst>
          <pc:docMk/>
          <pc:sldMk cId="1320291650" sldId="442"/>
        </pc:sldMkLst>
      </pc:sldChg>
      <pc:sldChg chg="add del">
        <pc:chgData name="Nicolas Benech" userId="0051dd42c30e75a5" providerId="LiveId" clId="{CD9086E9-4C4F-4B43-BAC9-C891D2172278}" dt="2025-06-18T12:28:17.500" v="4" actId="2696"/>
        <pc:sldMkLst>
          <pc:docMk/>
          <pc:sldMk cId="602242616" sldId="443"/>
        </pc:sldMkLst>
      </pc:sldChg>
      <pc:sldChg chg="add del">
        <pc:chgData name="Nicolas Benech" userId="0051dd42c30e75a5" providerId="LiveId" clId="{CD9086E9-4C4F-4B43-BAC9-C891D2172278}" dt="2025-06-18T12:28:17.500" v="4" actId="2696"/>
        <pc:sldMkLst>
          <pc:docMk/>
          <pc:sldMk cId="1592745335" sldId="444"/>
        </pc:sldMkLst>
      </pc:sldChg>
      <pc:sldChg chg="add del">
        <pc:chgData name="Nicolas Benech" userId="0051dd42c30e75a5" providerId="LiveId" clId="{CD9086E9-4C4F-4B43-BAC9-C891D2172278}" dt="2025-06-18T12:28:17.500" v="4" actId="2696"/>
        <pc:sldMkLst>
          <pc:docMk/>
          <pc:sldMk cId="1449957006" sldId="445"/>
        </pc:sldMkLst>
      </pc:sldChg>
    </pc:docChg>
  </pc:docChgLst>
  <pc:docChgLst>
    <pc:chgData name="Nicolas Benech" userId="0051dd42c30e75a5" providerId="LiveId" clId="{C5D608F4-A839-475A-825C-C67F7F9E9F70}"/>
    <pc:docChg chg="modSld">
      <pc:chgData name="Nicolas Benech" userId="0051dd42c30e75a5" providerId="LiveId" clId="{C5D608F4-A839-475A-825C-C67F7F9E9F70}" dt="2023-06-26T13:19:40.914" v="22" actId="20577"/>
      <pc:docMkLst>
        <pc:docMk/>
      </pc:docMkLst>
      <pc:sldChg chg="modSp">
        <pc:chgData name="Nicolas Benech" userId="0051dd42c30e75a5" providerId="LiveId" clId="{C5D608F4-A839-475A-825C-C67F7F9E9F70}" dt="2023-06-26T13:19:40.914" v="22" actId="20577"/>
        <pc:sldMkLst>
          <pc:docMk/>
          <pc:sldMk cId="2925649456"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709E4C-21B7-4715-A994-872A692AEE5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163D522A-95E9-4C63-9BF6-256F8A565A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19A29BC8-1221-4EDF-A025-B4112E998AC0}"/>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A7B6BFDF-B5A1-4DC0-B454-C0EA361879B2}"/>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7BCFFDF-7084-4109-B469-5EFCDBE87C4D}"/>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984159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34702B-A57B-4449-8A48-48393278B467}"/>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871ECC7A-EE2F-468B-BAFA-247B2676370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5C080AA4-AD61-4A99-A857-B484B4D37785}"/>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FA22F444-4674-4046-BC32-53459C54AAEA}"/>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85BB87B3-F7B5-42BB-A872-F19AB70745CC}"/>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150178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9182042-488B-45AC-B0F1-42798908B4C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9F708607-8D9E-4CE5-A11A-A9916C7BA4D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7A588BEE-E051-45F5-8096-FB12F3FE47E5}"/>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8FEAE164-1F21-4874-A34F-41AD9171AD80}"/>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AAB5270-1FA2-499B-8397-57D361B0F6D0}"/>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69463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EF92E-AF65-43C1-95BF-038AD3A24205}"/>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53110E22-40CC-4248-B538-9BA7728A16E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EDD7E9B4-3385-4255-B91C-32761F12C12D}"/>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54B59012-6EF3-4420-ADFA-DBCFB9837169}"/>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5D8823EC-1856-4438-AC38-E86A8FA9C8C0}"/>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118307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46C6A-0562-48DB-8190-934DF317E16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33BF2FB5-03A2-41A4-8A14-EBD604384E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CA12713-9CF2-44E2-AD91-3A87C0E1058C}"/>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0184D1BD-4D14-4ABE-BB04-CC8F993A06C6}"/>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6392034E-E386-4F76-B331-1CEA7F50AE46}"/>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136602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3FE64-D52A-420B-8857-8D5D1ABDEE73}"/>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C95C30C0-A8DC-4292-B9AF-172FAF58A99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F4669BAE-F7ED-4BC6-950A-1E3430CD221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3C637D8C-9AE4-4416-9895-9F3A9AE05F6C}"/>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6" name="Marcador de pie de página 5">
            <a:extLst>
              <a:ext uri="{FF2B5EF4-FFF2-40B4-BE49-F238E27FC236}">
                <a16:creationId xmlns:a16="http://schemas.microsoft.com/office/drawing/2014/main" id="{EEAEB78C-28FB-4D7B-8A83-F4176374C0E0}"/>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EEC82EC5-0A3B-41B5-A397-06C8B1037998}"/>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381728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4708C9-ACA7-4AAF-880D-E5CC676647A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F8A91DD5-EF01-4DEF-BA1B-08BB816D8E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B17BC9D-1913-44A5-99DF-77B1D77AE78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294B7F26-0FD0-498B-8671-D0950BFD47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BA006C8-005D-4BE5-80D0-B9E846B25AE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E901F6A0-40C0-425D-85B0-5B51098E77E1}"/>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8" name="Marcador de pie de página 7">
            <a:extLst>
              <a:ext uri="{FF2B5EF4-FFF2-40B4-BE49-F238E27FC236}">
                <a16:creationId xmlns:a16="http://schemas.microsoft.com/office/drawing/2014/main" id="{4CE94E62-7A4B-4641-BB8E-2FD14F1AEFBD}"/>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F40C016C-22C5-4F13-985F-210F64422579}"/>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156660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393867-FC7C-458E-A71E-68E0589C8FD0}"/>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D3AC3850-66BA-42C6-BBB3-5BDD2A34DB15}"/>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4" name="Marcador de pie de página 3">
            <a:extLst>
              <a:ext uri="{FF2B5EF4-FFF2-40B4-BE49-F238E27FC236}">
                <a16:creationId xmlns:a16="http://schemas.microsoft.com/office/drawing/2014/main" id="{0ED033EE-B53F-45AC-B964-1902D8EC5E32}"/>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67092899-1E2B-4BFD-95E6-C567AB10059F}"/>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329390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4007F00-E689-4D55-80E9-999449331670}"/>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3" name="Marcador de pie de página 2">
            <a:extLst>
              <a:ext uri="{FF2B5EF4-FFF2-40B4-BE49-F238E27FC236}">
                <a16:creationId xmlns:a16="http://schemas.microsoft.com/office/drawing/2014/main" id="{7159112B-6674-4BFC-AC28-A47EB49E89DD}"/>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10DAD8C5-0C77-4FA6-A6C7-1DA793BA2619}"/>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297485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CF456-C69E-43B7-B1BE-48C7921AA52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6D571D5A-BA95-4404-A274-AD5B9FE51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44907896-C413-4043-B075-3208B780F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3357F0-EC28-43EA-B828-ECB6064D4E4C}"/>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6" name="Marcador de pie de página 5">
            <a:extLst>
              <a:ext uri="{FF2B5EF4-FFF2-40B4-BE49-F238E27FC236}">
                <a16:creationId xmlns:a16="http://schemas.microsoft.com/office/drawing/2014/main" id="{90A42F36-43C0-4850-B213-477FA4E53537}"/>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DFA09848-7913-4B94-B42E-B93DAE5D3ACA}"/>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151047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83D68-5383-43B8-8971-5FFB42E983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B41D14A0-06BF-4550-9B95-5F230DA435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59E8ACE6-2506-4916-9FAD-83879080F1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94762D2-9D81-4ADC-8D4E-C5A1EBADBF25}"/>
              </a:ext>
            </a:extLst>
          </p:cNvPr>
          <p:cNvSpPr>
            <a:spLocks noGrp="1"/>
          </p:cNvSpPr>
          <p:nvPr>
            <p:ph type="dt" sz="half" idx="10"/>
          </p:nvPr>
        </p:nvSpPr>
        <p:spPr/>
        <p:txBody>
          <a:bodyPr/>
          <a:lstStyle/>
          <a:p>
            <a:fld id="{216671F2-D83A-4188-B2D0-655F1013E057}" type="datetimeFigureOut">
              <a:rPr lang="es-UY" smtClean="0"/>
              <a:t>18/6/2025</a:t>
            </a:fld>
            <a:endParaRPr lang="es-UY"/>
          </a:p>
        </p:txBody>
      </p:sp>
      <p:sp>
        <p:nvSpPr>
          <p:cNvPr id="6" name="Marcador de pie de página 5">
            <a:extLst>
              <a:ext uri="{FF2B5EF4-FFF2-40B4-BE49-F238E27FC236}">
                <a16:creationId xmlns:a16="http://schemas.microsoft.com/office/drawing/2014/main" id="{6143B090-9973-4CB0-850E-A2D70BABBC3F}"/>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15F4FA1-A030-48B8-BBE6-31336AB8541A}"/>
              </a:ext>
            </a:extLst>
          </p:cNvPr>
          <p:cNvSpPr>
            <a:spLocks noGrp="1"/>
          </p:cNvSpPr>
          <p:nvPr>
            <p:ph type="sldNum" sz="quarter" idx="12"/>
          </p:nvPr>
        </p:nvSpPr>
        <p:spPr/>
        <p:txBody>
          <a:bodyPr/>
          <a:lstStyle/>
          <a:p>
            <a:fld id="{67DABC52-A261-43BA-B49C-474A73DC749B}" type="slidenum">
              <a:rPr lang="es-UY" smtClean="0"/>
              <a:t>‹Nº›</a:t>
            </a:fld>
            <a:endParaRPr lang="es-UY"/>
          </a:p>
        </p:txBody>
      </p:sp>
    </p:spTree>
    <p:extLst>
      <p:ext uri="{BB962C8B-B14F-4D97-AF65-F5344CB8AC3E}">
        <p14:creationId xmlns:p14="http://schemas.microsoft.com/office/powerpoint/2010/main" val="3750872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856C85F-37E8-480C-86E6-B40BAA3943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9D110916-189C-4788-A07D-45B55D61D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6CC240D7-7DBD-4B63-BAD5-862C7B23A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671F2-D83A-4188-B2D0-655F1013E057}" type="datetimeFigureOut">
              <a:rPr lang="es-UY" smtClean="0"/>
              <a:t>18/6/2025</a:t>
            </a:fld>
            <a:endParaRPr lang="es-UY"/>
          </a:p>
        </p:txBody>
      </p:sp>
      <p:sp>
        <p:nvSpPr>
          <p:cNvPr id="5" name="Marcador de pie de página 4">
            <a:extLst>
              <a:ext uri="{FF2B5EF4-FFF2-40B4-BE49-F238E27FC236}">
                <a16:creationId xmlns:a16="http://schemas.microsoft.com/office/drawing/2014/main" id="{B8FEE444-5DBF-43B0-ADB2-15950C18A7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D80DC81D-6239-4C0E-A284-98D69A965F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ABC52-A261-43BA-B49C-474A73DC749B}" type="slidenum">
              <a:rPr lang="es-UY" smtClean="0"/>
              <a:t>‹Nº›</a:t>
            </a:fld>
            <a:endParaRPr lang="es-UY"/>
          </a:p>
        </p:txBody>
      </p:sp>
    </p:spTree>
    <p:extLst>
      <p:ext uri="{BB962C8B-B14F-4D97-AF65-F5344CB8AC3E}">
        <p14:creationId xmlns:p14="http://schemas.microsoft.com/office/powerpoint/2010/main" val="380874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283.png"/><Relationship Id="rId7" Type="http://schemas.openxmlformats.org/officeDocument/2006/relationships/image" Target="../media/image3100.png"/><Relationship Id="rId2" Type="http://schemas.openxmlformats.org/officeDocument/2006/relationships/image" Target="../media/image273.png"/><Relationship Id="rId1" Type="http://schemas.openxmlformats.org/officeDocument/2006/relationships/slideLayout" Target="../slideLayouts/slideLayout2.xml"/><Relationship Id="rId6" Type="http://schemas.openxmlformats.org/officeDocument/2006/relationships/image" Target="../media/image318.png"/><Relationship Id="rId5" Type="http://schemas.openxmlformats.org/officeDocument/2006/relationships/image" Target="../media/image1.png"/><Relationship Id="rId4" Type="http://schemas.openxmlformats.org/officeDocument/2006/relationships/image" Target="../media/image293.png"/></Relationships>
</file>

<file path=ppt/slides/_rels/slide10.xml.rels><?xml version="1.0" encoding="UTF-8" standalone="yes"?>
<Relationships xmlns="http://schemas.openxmlformats.org/package/2006/relationships"><Relationship Id="rId8" Type="http://schemas.openxmlformats.org/officeDocument/2006/relationships/image" Target="../media/image711.png"/><Relationship Id="rId13" Type="http://schemas.openxmlformats.org/officeDocument/2006/relationships/image" Target="../media/image12.png"/><Relationship Id="rId3" Type="http://schemas.openxmlformats.org/officeDocument/2006/relationships/image" Target="../media/image210.png"/><Relationship Id="rId7" Type="http://schemas.openxmlformats.org/officeDocument/2006/relationships/image" Target="../media/image611.png"/><Relationship Id="rId12"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512.png"/><Relationship Id="rId11" Type="http://schemas.openxmlformats.org/officeDocument/2006/relationships/image" Target="../media/image1010.png"/><Relationship Id="rId5" Type="http://schemas.openxmlformats.org/officeDocument/2006/relationships/image" Target="../media/image410.png"/><Relationship Id="rId10" Type="http://schemas.openxmlformats.org/officeDocument/2006/relationships/image" Target="../media/image911.png"/><Relationship Id="rId4" Type="http://schemas.openxmlformats.org/officeDocument/2006/relationships/image" Target="../media/image310.png"/><Relationship Id="rId9" Type="http://schemas.openxmlformats.org/officeDocument/2006/relationships/image" Target="../media/image813.png"/></Relationships>
</file>

<file path=ppt/slides/_rels/slide1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35.png"/><Relationship Id="rId11" Type="http://schemas.openxmlformats.org/officeDocument/2006/relationships/image" Target="../media/image39.png"/><Relationship Id="rId5" Type="http://schemas.openxmlformats.org/officeDocument/2006/relationships/image" Target="../media/image34.png"/><Relationship Id="rId4" Type="http://schemas.openxmlformats.org/officeDocument/2006/relationships/image" Target="../media/image33.png"/><Relationship Id="rId9" Type="http://schemas.openxmlformats.org/officeDocument/2006/relationships/image" Target="../media/image38.png"/></Relationships>
</file>

<file path=ppt/slides/_rels/slide2.xml.rels><?xml version="1.0" encoding="UTF-8" standalone="yes"?>
<Relationships xmlns="http://schemas.openxmlformats.org/package/2006/relationships"><Relationship Id="rId8" Type="http://schemas.openxmlformats.org/officeDocument/2006/relationships/image" Target="../media/image383.png"/><Relationship Id="rId3" Type="http://schemas.openxmlformats.org/officeDocument/2006/relationships/image" Target="../media/image333.png"/><Relationship Id="rId7" Type="http://schemas.openxmlformats.org/officeDocument/2006/relationships/image" Target="../media/image373.png"/><Relationship Id="rId2" Type="http://schemas.openxmlformats.org/officeDocument/2006/relationships/image" Target="../media/image323.png"/><Relationship Id="rId1" Type="http://schemas.openxmlformats.org/officeDocument/2006/relationships/slideLayout" Target="../slideLayouts/slideLayout2.xml"/><Relationship Id="rId6" Type="http://schemas.openxmlformats.org/officeDocument/2006/relationships/image" Target="../media/image363.png"/><Relationship Id="rId5" Type="http://schemas.openxmlformats.org/officeDocument/2006/relationships/image" Target="../media/image353.png"/><Relationship Id="rId4" Type="http://schemas.openxmlformats.org/officeDocument/2006/relationships/image" Target="../media/image342.png"/></Relationships>
</file>

<file path=ppt/slides/_rels/slide3.xml.rels><?xml version="1.0" encoding="UTF-8" standalone="yes"?>
<Relationships xmlns="http://schemas.openxmlformats.org/package/2006/relationships"><Relationship Id="rId8" Type="http://schemas.openxmlformats.org/officeDocument/2006/relationships/image" Target="../media/image454.png"/><Relationship Id="rId3" Type="http://schemas.openxmlformats.org/officeDocument/2006/relationships/image" Target="../media/image403.png"/><Relationship Id="rId7" Type="http://schemas.openxmlformats.org/officeDocument/2006/relationships/image" Target="../media/image444.png"/><Relationship Id="rId2" Type="http://schemas.openxmlformats.org/officeDocument/2006/relationships/image" Target="../media/image393.png"/><Relationship Id="rId1" Type="http://schemas.openxmlformats.org/officeDocument/2006/relationships/slideLayout" Target="../slideLayouts/slideLayout2.xml"/><Relationship Id="rId6" Type="http://schemas.openxmlformats.org/officeDocument/2006/relationships/image" Target="../media/image434.png"/><Relationship Id="rId5" Type="http://schemas.openxmlformats.org/officeDocument/2006/relationships/image" Target="../media/image423.png"/><Relationship Id="rId4" Type="http://schemas.openxmlformats.org/officeDocument/2006/relationships/image" Target="../media/image418.png"/><Relationship Id="rId9" Type="http://schemas.openxmlformats.org/officeDocument/2006/relationships/image" Target="../media/image463.png"/></Relationships>
</file>

<file path=ppt/slides/_rels/slide4.xml.rels><?xml version="1.0" encoding="UTF-8" standalone="yes"?>
<Relationships xmlns="http://schemas.openxmlformats.org/package/2006/relationships"><Relationship Id="rId8" Type="http://schemas.openxmlformats.org/officeDocument/2006/relationships/image" Target="../media/image50.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3.png"/><Relationship Id="rId4" Type="http://schemas.openxmlformats.org/officeDocument/2006/relationships/image" Target="../media/image49.png"/></Relationships>
</file>

<file path=ppt/slides/_rels/slide5.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4.png"/><Relationship Id="rId7" Type="http://schemas.openxmlformats.org/officeDocument/2006/relationships/image" Target="../media/image57.png"/><Relationship Id="rId2"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56.png"/><Relationship Id="rId5" Type="http://schemas.openxmlformats.org/officeDocument/2006/relationships/image" Target="../media/image3.png"/><Relationship Id="rId4" Type="http://schemas.openxmlformats.org/officeDocument/2006/relationships/image" Target="../media/image55.png"/><Relationship Id="rId9" Type="http://schemas.openxmlformats.org/officeDocument/2006/relationships/image" Target="../media/image59.png"/></Relationships>
</file>

<file path=ppt/slides/_rels/slide6.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1.png"/><Relationship Id="rId7" Type="http://schemas.openxmlformats.org/officeDocument/2006/relationships/image" Target="../media/image65.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 Id="rId9" Type="http://schemas.openxmlformats.org/officeDocument/2006/relationships/image" Target="../media/image67.png"/></Relationships>
</file>

<file path=ppt/slides/_rels/slide7.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68.png"/><Relationship Id="rId7" Type="http://schemas.openxmlformats.org/officeDocument/2006/relationships/image" Target="../media/image73.png"/><Relationship Id="rId2" Type="http://schemas.openxmlformats.org/officeDocument/2006/relationships/image" Target="../media/image6700.png"/><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69.png"/><Relationship Id="rId9" Type="http://schemas.openxmlformats.org/officeDocument/2006/relationships/image" Target="../media/image75.png"/></Relationships>
</file>

<file path=ppt/slides/_rels/slide8.xml.rels><?xml version="1.0" encoding="UTF-8" standalone="yes"?>
<Relationships xmlns="http://schemas.openxmlformats.org/package/2006/relationships"><Relationship Id="rId8" Type="http://schemas.openxmlformats.org/officeDocument/2006/relationships/image" Target="../media/image82.png"/><Relationship Id="rId3" Type="http://schemas.openxmlformats.org/officeDocument/2006/relationships/image" Target="../media/image77.png"/><Relationship Id="rId7" Type="http://schemas.openxmlformats.org/officeDocument/2006/relationships/image" Target="../media/image81.png"/><Relationship Id="rId12" Type="http://schemas.openxmlformats.org/officeDocument/2006/relationships/image" Target="../media/image8600.png"/><Relationship Id="rId2" Type="http://schemas.openxmlformats.org/officeDocument/2006/relationships/image" Target="../media/image76.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8500.png"/><Relationship Id="rId5" Type="http://schemas.openxmlformats.org/officeDocument/2006/relationships/image" Target="../media/image79.png"/><Relationship Id="rId10" Type="http://schemas.openxmlformats.org/officeDocument/2006/relationships/image" Target="../media/image84.png"/><Relationship Id="rId4" Type="http://schemas.openxmlformats.org/officeDocument/2006/relationships/image" Target="../media/image4.png"/><Relationship Id="rId9" Type="http://schemas.openxmlformats.org/officeDocument/2006/relationships/image" Target="../media/image831.png"/></Relationships>
</file>

<file path=ppt/slides/_rels/slide9.xml.rels><?xml version="1.0" encoding="UTF-8" standalone="yes"?>
<Relationships xmlns="http://schemas.openxmlformats.org/package/2006/relationships"><Relationship Id="rId8" Type="http://schemas.openxmlformats.org/officeDocument/2006/relationships/image" Target="../media/image9300.png"/><Relationship Id="rId3" Type="http://schemas.openxmlformats.org/officeDocument/2006/relationships/image" Target="../media/image880.png"/><Relationship Id="rId7" Type="http://schemas.openxmlformats.org/officeDocument/2006/relationships/image" Target="../media/image920.png"/><Relationship Id="rId2" Type="http://schemas.openxmlformats.org/officeDocument/2006/relationships/image" Target="../media/image8700.png"/><Relationship Id="rId1" Type="http://schemas.openxmlformats.org/officeDocument/2006/relationships/slideLayout" Target="../slideLayouts/slideLayout2.xml"/><Relationship Id="rId6" Type="http://schemas.openxmlformats.org/officeDocument/2006/relationships/image" Target="../media/image9100.png"/><Relationship Id="rId5" Type="http://schemas.openxmlformats.org/officeDocument/2006/relationships/image" Target="../media/image900.png"/><Relationship Id="rId4" Type="http://schemas.openxmlformats.org/officeDocument/2006/relationships/image" Target="../media/image8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2510" y="485794"/>
            <a:ext cx="583814" cy="369332"/>
          </a:xfrm>
          <a:prstGeom prst="rect">
            <a:avLst/>
          </a:prstGeom>
          <a:noFill/>
        </p:spPr>
        <p:txBody>
          <a:bodyPr wrap="none" rtlCol="0">
            <a:spAutoFit/>
          </a:bodyPr>
          <a:lstStyle/>
          <a:p>
            <a:r>
              <a:rPr lang="es-UY" dirty="0"/>
              <a:t>3) Si</a:t>
            </a:r>
          </a:p>
        </p:txBody>
      </p:sp>
      <mc:AlternateContent xmlns:mc="http://schemas.openxmlformats.org/markup-compatibility/2006" xmlns:a14="http://schemas.microsoft.com/office/drawing/2010/main">
        <mc:Choice Requires="a14">
          <p:sp>
            <p:nvSpPr>
              <p:cNvPr id="5" name="Rectángulo 4"/>
              <p:cNvSpPr/>
              <p:nvPr/>
            </p:nvSpPr>
            <p:spPr>
              <a:xfrm>
                <a:off x="784556" y="298604"/>
                <a:ext cx="4530792"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rPr>
                        <m:t>𝑧</m:t>
                      </m:r>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𝜆</m:t>
                      </m:r>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𝑘</m:t>
                      </m:r>
                      <m:sSup>
                        <m:sSupPr>
                          <m:ctrlPr>
                            <a:rPr lang="es-UY" i="1">
                              <a:latin typeface="Cambria Math" panose="02040503050406030204" pitchFamily="18" charset="0"/>
                              <a:ea typeface="Cambria Math" panose="02040503050406030204" pitchFamily="18" charset="0"/>
                            </a:rPr>
                          </m:ctrlPr>
                        </m:sSupPr>
                        <m:e>
                          <m:d>
                            <m:dPr>
                              <m:begChr m:val="["/>
                              <m:endChr m:val="]"/>
                              <m:ctrlPr>
                                <a:rPr lang="es-UY" i="1">
                                  <a:latin typeface="Cambria Math" panose="02040503050406030204" pitchFamily="18" charset="0"/>
                                  <a:ea typeface="Cambria Math" panose="02040503050406030204" pitchFamily="18" charset="0"/>
                                </a:rPr>
                              </m:ctrlPr>
                            </m:dPr>
                            <m:e>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𝑧</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e>
                          </m:d>
                        </m:e>
                        <m:sup>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𝑘𝑧</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1+</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𝑎</m:t>
                                      </m:r>
                                    </m:num>
                                    <m:den>
                                      <m:r>
                                        <a:rPr lang="es-UY" i="1">
                                          <a:latin typeface="Cambria Math" panose="02040503050406030204" pitchFamily="18" charset="0"/>
                                          <a:ea typeface="Cambria Math" panose="02040503050406030204" pitchFamily="18" charset="0"/>
                                        </a:rPr>
                                        <m:t>𝑧</m:t>
                                      </m:r>
                                    </m:den>
                                  </m:f>
                                </m:e>
                              </m:d>
                            </m:e>
                            <m:sup>
                              <m:r>
                                <a:rPr lang="es-UY" i="1">
                                  <a:latin typeface="Cambria Math" panose="02040503050406030204" pitchFamily="18" charset="0"/>
                                  <a:ea typeface="Cambria Math" panose="02040503050406030204" pitchFamily="18" charset="0"/>
                                </a:rPr>
                                <m:t>2</m:t>
                              </m:r>
                            </m:sup>
                          </m:sSup>
                        </m:e>
                      </m:d>
                    </m:oMath>
                  </m:oMathPara>
                </a14:m>
                <a:endParaRPr lang="es-UY" dirty="0"/>
              </a:p>
            </p:txBody>
          </p:sp>
        </mc:Choice>
        <mc:Fallback xmlns="">
          <p:sp>
            <p:nvSpPr>
              <p:cNvPr id="5" name="Rectángulo 4"/>
              <p:cNvSpPr>
                <a:spLocks noRot="1" noChangeAspect="1" noMove="1" noResize="1" noEditPoints="1" noAdjustHandles="1" noChangeArrowheads="1" noChangeShapeType="1" noTextEdit="1"/>
              </p:cNvSpPr>
              <p:nvPr/>
            </p:nvSpPr>
            <p:spPr>
              <a:xfrm>
                <a:off x="784556" y="298604"/>
                <a:ext cx="4530792" cy="714683"/>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5298841" y="343328"/>
                <a:ext cx="6279924" cy="72032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m:t>
                          </m:r>
                          <m:sSup>
                            <m:sSupPr>
                              <m:ctrlPr>
                                <a:rPr lang="es-UY" i="1">
                                  <a:latin typeface="Cambria Math" panose="02040503050406030204" pitchFamily="18" charset="0"/>
                                </a:rPr>
                              </m:ctrlPr>
                            </m:sSupPr>
                            <m:e>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r>
                                        <a:rPr lang="es-UY" i="1">
                                          <a:latin typeface="Cambria Math" panose="02040503050406030204" pitchFamily="18" charset="0"/>
                                        </a:rPr>
                                        <m:t>𝑧</m:t>
                                      </m:r>
                                    </m:e>
                                    <m:sup>
                                      <m:r>
                                        <a:rPr lang="es-UY" i="1">
                                          <a:latin typeface="Cambria Math" panose="02040503050406030204" pitchFamily="18" charset="0"/>
                                        </a:rPr>
                                        <m:t>2</m:t>
                                      </m:r>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e>
                            <m:sup>
                              <m:r>
                                <a:rPr lang="es-UY" i="1">
                                  <a:latin typeface="Cambria Math" panose="02040503050406030204" pitchFamily="18" charset="0"/>
                                </a:rPr>
                                <m:t>1/2</m:t>
                              </m:r>
                            </m:sup>
                          </m:sSup>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𝑖𝑘𝑧</m:t>
                          </m:r>
                        </m:sup>
                      </m:sSup>
                      <m:r>
                        <a:rPr lang="es-UY" i="1" smtClean="0">
                          <a:latin typeface="Cambria Math" panose="02040503050406030204" pitchFamily="18" charset="0"/>
                          <a:ea typeface="Cambria Math" panose="02040503050406030204" pitchFamily="18" charset="0"/>
                        </a:rPr>
                        <m:t>≅</m:t>
                      </m:r>
                      <m:sSup>
                        <m:sSupPr>
                          <m:ctrlPr>
                            <a:rPr lang="es-UY"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𝑖𝑘𝑧</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𝑖𝑘</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𝑧</m:t>
                              </m:r>
                            </m:den>
                          </m:f>
                        </m:sup>
                      </m:sSup>
                      <m:r>
                        <a:rPr lang="es-UY" b="0" i="1" smtClean="0">
                          <a:latin typeface="Cambria Math" panose="02040503050406030204" pitchFamily="18" charset="0"/>
                          <a:ea typeface="Cambria Math" panose="02040503050406030204" pitchFamily="18" charset="0"/>
                        </a:rPr>
                        <m:t>−1)≅</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𝑖𝑘𝑧</m:t>
                          </m:r>
                        </m:sup>
                      </m:sSup>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𝑘</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𝑧</m:t>
                              </m:r>
                            </m:den>
                          </m:f>
                        </m:e>
                      </m:d>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298841" y="343328"/>
                <a:ext cx="6279924" cy="720325"/>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Rectángulo 6"/>
              <p:cNvSpPr/>
              <p:nvPr/>
            </p:nvSpPr>
            <p:spPr>
              <a:xfrm>
                <a:off x="581620" y="1453860"/>
                <a:ext cx="4264436"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𝑧</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𝜋</m:t>
                          </m:r>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r>
                            <a:rPr lang="es-UY" b="0" i="1" smtClean="0">
                              <a:latin typeface="Cambria Math" panose="02040503050406030204" pitchFamily="18" charset="0"/>
                            </a:rPr>
                            <m:t>𝑧</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𝑘</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num>
                            <m:den>
                              <m:r>
                                <a:rPr lang="es-UY" b="0" i="1" smtClean="0">
                                  <a:latin typeface="Cambria Math" panose="02040503050406030204" pitchFamily="18" charset="0"/>
                                </a:rPr>
                                <m:t>𝑖𝑘</m:t>
                              </m:r>
                            </m:den>
                          </m:f>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𝑖𝑘𝑧</m:t>
                          </m:r>
                        </m:sup>
                      </m:sSup>
                    </m:oMath>
                  </m:oMathPara>
                </a14:m>
                <a:endParaRPr lang="es-UY" dirty="0"/>
              </a:p>
            </p:txBody>
          </p:sp>
        </mc:Choice>
        <mc:Fallback xmlns="">
          <p:sp>
            <p:nvSpPr>
              <p:cNvPr id="7" name="Rectángulo 6"/>
              <p:cNvSpPr>
                <a:spLocks noRot="1" noChangeAspect="1" noMove="1" noResize="1" noEditPoints="1" noAdjustHandles="1" noChangeArrowheads="1" noChangeShapeType="1" noTextEdit="1"/>
              </p:cNvSpPr>
              <p:nvPr/>
            </p:nvSpPr>
            <p:spPr>
              <a:xfrm>
                <a:off x="581620" y="1453860"/>
                <a:ext cx="4264436" cy="720325"/>
              </a:xfrm>
              <a:prstGeom prst="rect">
                <a:avLst/>
              </a:prstGeom>
              <a:blipFill rotWithShape="0">
                <a:blip r:embed="rId4"/>
                <a:stretch>
                  <a:fillRect/>
                </a:stretch>
              </a:blipFill>
            </p:spPr>
            <p:txBody>
              <a:bodyPr/>
              <a:lstStyle/>
              <a:p>
                <a:r>
                  <a:rPr lang="es-UY">
                    <a:noFill/>
                  </a:rPr>
                  <a:t> </a:t>
                </a:r>
              </a:p>
            </p:txBody>
          </p:sp>
        </mc:Fallback>
      </mc:AlternateContent>
      <p:grpSp>
        <p:nvGrpSpPr>
          <p:cNvPr id="12" name="Grupo 11">
            <a:extLst>
              <a:ext uri="{FF2B5EF4-FFF2-40B4-BE49-F238E27FC236}">
                <a16:creationId xmlns:a16="http://schemas.microsoft.com/office/drawing/2014/main" id="{0C475622-90AF-4F94-92A4-993CB37D27C4}"/>
              </a:ext>
            </a:extLst>
          </p:cNvPr>
          <p:cNvGrpSpPr/>
          <p:nvPr/>
        </p:nvGrpSpPr>
        <p:grpSpPr>
          <a:xfrm>
            <a:off x="68618" y="2614758"/>
            <a:ext cx="6242996" cy="3686943"/>
            <a:chOff x="68618" y="2614758"/>
            <a:chExt cx="6242996" cy="3686943"/>
          </a:xfrm>
        </p:grpSpPr>
        <p:grpSp>
          <p:nvGrpSpPr>
            <p:cNvPr id="3" name="Grupo 2">
              <a:extLst>
                <a:ext uri="{FF2B5EF4-FFF2-40B4-BE49-F238E27FC236}">
                  <a16:creationId xmlns:a16="http://schemas.microsoft.com/office/drawing/2014/main" id="{A4ACDBCE-FEB0-4AAD-8C0B-CD96DA7A8531}"/>
                </a:ext>
              </a:extLst>
            </p:cNvPr>
            <p:cNvGrpSpPr/>
            <p:nvPr/>
          </p:nvGrpSpPr>
          <p:grpSpPr>
            <a:xfrm>
              <a:off x="68618" y="2614758"/>
              <a:ext cx="6242996" cy="3686943"/>
              <a:chOff x="252510" y="2614758"/>
              <a:chExt cx="6242996" cy="3686943"/>
            </a:xfrm>
          </p:grpSpPr>
          <p:grpSp>
            <p:nvGrpSpPr>
              <p:cNvPr id="10" name="Grupo 9"/>
              <p:cNvGrpSpPr/>
              <p:nvPr/>
            </p:nvGrpSpPr>
            <p:grpSpPr>
              <a:xfrm>
                <a:off x="252510" y="2614758"/>
                <a:ext cx="6242996" cy="3265024"/>
                <a:chOff x="2509480" y="2366519"/>
                <a:chExt cx="6242996" cy="3265024"/>
              </a:xfrm>
            </p:grpSpPr>
            <p:pic>
              <p:nvPicPr>
                <p:cNvPr id="8" name="Imagen 7"/>
                <p:cNvPicPr>
                  <a:picLocks noChangeAspect="1"/>
                </p:cNvPicPr>
                <p:nvPr/>
              </p:nvPicPr>
              <p:blipFill rotWithShape="1">
                <a:blip r:embed="rId5"/>
                <a:srcRect b="2598"/>
                <a:stretch/>
              </p:blipFill>
              <p:spPr>
                <a:xfrm>
                  <a:off x="2509480" y="2366519"/>
                  <a:ext cx="6242996" cy="3265024"/>
                </a:xfrm>
                <a:prstGeom prst="rect">
                  <a:avLst/>
                </a:prstGeom>
              </p:spPr>
            </p:pic>
            <p:sp>
              <p:nvSpPr>
                <p:cNvPr id="9" name="Rectángulo 8"/>
                <p:cNvSpPr/>
                <p:nvPr/>
              </p:nvSpPr>
              <p:spPr>
                <a:xfrm>
                  <a:off x="3049952" y="3541486"/>
                  <a:ext cx="201248" cy="754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29B63013-1EA9-4CCE-B143-60AD813C3CFF}"/>
                      </a:ext>
                    </a:extLst>
                  </p:cNvPr>
                  <p:cNvSpPr txBox="1"/>
                  <p:nvPr/>
                </p:nvSpPr>
                <p:spPr>
                  <a:xfrm>
                    <a:off x="3374008" y="5653510"/>
                    <a:ext cx="478784" cy="648191"/>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𝑎</m:t>
                                  </m:r>
                                </m:e>
                                <m:sup>
                                  <m:r>
                                    <a:rPr lang="es-AR" b="0" i="1" smtClean="0">
                                      <a:latin typeface="Cambria Math" panose="02040503050406030204" pitchFamily="18" charset="0"/>
                                    </a:rPr>
                                    <m:t>2</m:t>
                                  </m:r>
                                </m:sup>
                              </m:sSup>
                            </m:num>
                            <m:den>
                              <m:r>
                                <a:rPr lang="es-AR" b="0" i="1" smtClean="0">
                                  <a:latin typeface="Cambria Math" panose="02040503050406030204" pitchFamily="18" charset="0"/>
                                </a:rPr>
                                <m:t>𝜆</m:t>
                              </m:r>
                            </m:den>
                          </m:f>
                        </m:oMath>
                      </m:oMathPara>
                    </a14:m>
                    <a:endParaRPr lang="es-AR" b="0" dirty="0"/>
                  </a:p>
                </p:txBody>
              </p:sp>
            </mc:Choice>
            <mc:Fallback xmlns="">
              <p:sp>
                <p:nvSpPr>
                  <p:cNvPr id="2" name="CuadroTexto 1">
                    <a:extLst>
                      <a:ext uri="{FF2B5EF4-FFF2-40B4-BE49-F238E27FC236}">
                        <a16:creationId xmlns:a16="http://schemas.microsoft.com/office/drawing/2014/main" id="{29B63013-1EA9-4CCE-B143-60AD813C3CFF}"/>
                      </a:ext>
                    </a:extLst>
                  </p:cNvPr>
                  <p:cNvSpPr txBox="1">
                    <a:spLocks noRot="1" noChangeAspect="1" noMove="1" noResize="1" noEditPoints="1" noAdjustHandles="1" noChangeArrowheads="1" noChangeShapeType="1" noTextEdit="1"/>
                  </p:cNvSpPr>
                  <p:nvPr/>
                </p:nvSpPr>
                <p:spPr>
                  <a:xfrm>
                    <a:off x="3374008" y="5653510"/>
                    <a:ext cx="478784" cy="648191"/>
                  </a:xfrm>
                  <a:prstGeom prst="rect">
                    <a:avLst/>
                  </a:prstGeom>
                  <a:blipFill>
                    <a:blip r:embed="rId6"/>
                    <a:stretch>
                      <a:fillRect/>
                    </a:stretch>
                  </a:blipFill>
                </p:spPr>
                <p:txBody>
                  <a:bodyPr/>
                  <a:lstStyle/>
                  <a:p>
                    <a:r>
                      <a:rPr lang="en-US">
                        <a:noFill/>
                      </a:rPr>
                      <a:t> </a:t>
                    </a:r>
                  </a:p>
                </p:txBody>
              </p:sp>
            </mc:Fallback>
          </mc:AlternateContent>
        </p:grpSp>
        <p:cxnSp>
          <p:nvCxnSpPr>
            <p:cNvPr id="13" name="Conector recto 12"/>
            <p:cNvCxnSpPr/>
            <p:nvPr/>
          </p:nvCxnSpPr>
          <p:spPr>
            <a:xfrm>
              <a:off x="3338148" y="3933371"/>
              <a:ext cx="29029" cy="1538515"/>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1" name="CuadroTexto 10"/>
              <p:cNvSpPr txBox="1"/>
              <p:nvPr/>
            </p:nvSpPr>
            <p:spPr>
              <a:xfrm>
                <a:off x="5544456" y="2080218"/>
                <a:ext cx="6313715" cy="1709507"/>
              </a:xfrm>
              <a:prstGeom prst="rect">
                <a:avLst/>
              </a:prstGeom>
              <a:noFill/>
            </p:spPr>
            <p:txBody>
              <a:bodyPr wrap="square" rtlCol="0">
                <a:spAutoFit/>
              </a:bodyPr>
              <a:lstStyle/>
              <a:p>
                <a:pPr>
                  <a:lnSpc>
                    <a:spcPct val="150000"/>
                  </a:lnSpc>
                </a:pPr>
                <a:r>
                  <a:rPr lang="es-UY" dirty="0"/>
                  <a:t>Podemos a partir de este resultado dividir el campo en dos zonas, una zona de campo cercano y una de campo lejano. Podemos establecer ese límite en la posición del último máximo ubicado en </a:t>
                </a:r>
                <a14:m>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𝑎</m:t>
                        </m:r>
                      </m:e>
                      <m:sup>
                        <m:r>
                          <a:rPr lang="es-UY" b="0" i="1" smtClean="0">
                            <a:latin typeface="Cambria Math" panose="02040503050406030204" pitchFamily="18" charset="0"/>
                          </a:rPr>
                          <m:t>2</m:t>
                        </m:r>
                      </m:sup>
                    </m:sSup>
                    <m:r>
                      <a:rPr lang="es-UY" b="0" i="1" smtClean="0">
                        <a:latin typeface="Cambria Math" panose="02040503050406030204" pitchFamily="18" charset="0"/>
                      </a:rPr>
                      <m:t>/</m:t>
                    </m:r>
                    <m:r>
                      <a:rPr lang="es-UY" b="0" i="1" smtClean="0">
                        <a:latin typeface="Cambria Math" panose="02040503050406030204" pitchFamily="18" charset="0"/>
                      </a:rPr>
                      <m:t>𝜆</m:t>
                    </m:r>
                  </m:oMath>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5544456" y="2080218"/>
                <a:ext cx="6313715" cy="1709507"/>
              </a:xfrm>
              <a:prstGeom prst="rect">
                <a:avLst/>
              </a:prstGeom>
              <a:blipFill rotWithShape="0">
                <a:blip r:embed="rId7"/>
                <a:stretch>
                  <a:fillRect l="-870" r="-1353" b="-213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BB59BE35-B460-E2C3-EDB4-346D2312D750}"/>
                  </a:ext>
                </a:extLst>
              </p:cNvPr>
              <p:cNvSpPr txBox="1"/>
              <p:nvPr/>
            </p:nvSpPr>
            <p:spPr>
              <a:xfrm>
                <a:off x="6706591" y="4375423"/>
                <a:ext cx="3686137" cy="6544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0</m:t>
                              </m:r>
                            </m:sub>
                          </m:sSub>
                        </m:num>
                        <m:den>
                          <m:r>
                            <a:rPr lang="es-AR" b="0" i="0" smtClean="0">
                              <a:latin typeface="Cambria Math" panose="02040503050406030204" pitchFamily="18" charset="0"/>
                            </a:rPr>
                            <m:t>2</m:t>
                          </m:r>
                        </m:den>
                      </m:f>
                      <m:d>
                        <m:dPr>
                          <m:begChr m:val="["/>
                          <m:endChr m:val="]"/>
                          <m:ctrlPr>
                            <a:rPr lang="es-AR" b="0" i="1"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𝑧</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𝑎</m:t>
                                          </m:r>
                                        </m:e>
                                        <m:sup>
                                          <m:r>
                                            <a:rPr lang="es-AR" b="0" i="1" smtClean="0">
                                              <a:latin typeface="Cambria Math" panose="02040503050406030204" pitchFamily="18" charset="0"/>
                                            </a:rPr>
                                            <m:t>2</m:t>
                                          </m:r>
                                        </m:sup>
                                      </m:sSup>
                                    </m:e>
                                  </m:d>
                                </m:e>
                                <m:sup>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2</m:t>
                                      </m:r>
                                    </m:den>
                                  </m:f>
                                </m:sup>
                              </m:sSup>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𝑖𝑘𝑧</m:t>
                              </m:r>
                            </m:sup>
                          </m:sSup>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s-AR" b="0" dirty="0"/>
              </a:p>
            </p:txBody>
          </p:sp>
        </mc:Choice>
        <mc:Fallback xmlns="">
          <p:sp>
            <p:nvSpPr>
              <p:cNvPr id="14" name="CuadroTexto 13">
                <a:extLst>
                  <a:ext uri="{FF2B5EF4-FFF2-40B4-BE49-F238E27FC236}">
                    <a16:creationId xmlns:a16="http://schemas.microsoft.com/office/drawing/2014/main" id="{BB59BE35-B460-E2C3-EDB4-346D2312D750}"/>
                  </a:ext>
                </a:extLst>
              </p:cNvPr>
              <p:cNvSpPr txBox="1">
                <a:spLocks noRot="1" noChangeAspect="1" noMove="1" noResize="1" noEditPoints="1" noAdjustHandles="1" noChangeArrowheads="1" noChangeShapeType="1" noTextEdit="1"/>
              </p:cNvSpPr>
              <p:nvPr/>
            </p:nvSpPr>
            <p:spPr>
              <a:xfrm>
                <a:off x="6706591" y="4375423"/>
                <a:ext cx="3686137" cy="654410"/>
              </a:xfrm>
              <a:prstGeom prst="rect">
                <a:avLst/>
              </a:prstGeom>
              <a:blipFill>
                <a:blip r:embed="rId8"/>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26609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o 18">
            <a:extLst>
              <a:ext uri="{FF2B5EF4-FFF2-40B4-BE49-F238E27FC236}">
                <a16:creationId xmlns:a16="http://schemas.microsoft.com/office/drawing/2014/main" id="{568E7E59-0784-4037-9FCD-EE028131C5A6}"/>
              </a:ext>
            </a:extLst>
          </p:cNvPr>
          <p:cNvGrpSpPr/>
          <p:nvPr/>
        </p:nvGrpSpPr>
        <p:grpSpPr>
          <a:xfrm>
            <a:off x="268177" y="1252965"/>
            <a:ext cx="6005750" cy="2942874"/>
            <a:chOff x="205660" y="1279840"/>
            <a:chExt cx="6005750" cy="2942874"/>
          </a:xfrm>
        </p:grpSpPr>
        <p:pic>
          <p:nvPicPr>
            <p:cNvPr id="14" name="Imagen 13"/>
            <p:cNvPicPr>
              <a:picLocks noChangeAspect="1"/>
            </p:cNvPicPr>
            <p:nvPr/>
          </p:nvPicPr>
          <p:blipFill>
            <a:blip r:embed="rId2"/>
            <a:stretch>
              <a:fillRect/>
            </a:stretch>
          </p:blipFill>
          <p:spPr>
            <a:xfrm>
              <a:off x="205660" y="1279840"/>
              <a:ext cx="6005750" cy="2942874"/>
            </a:xfrm>
            <a:prstGeom prst="rect">
              <a:avLst/>
            </a:prstGeom>
          </p:spPr>
        </p:pic>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9088BC6C-152F-43E8-9548-B69D844170DD}"/>
                    </a:ext>
                  </a:extLst>
                </p:cNvPr>
                <p:cNvSpPr txBox="1"/>
                <p:nvPr/>
              </p:nvSpPr>
              <p:spPr>
                <a:xfrm>
                  <a:off x="1076635" y="1830795"/>
                  <a:ext cx="368819"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𝜅</m:t>
                        </m:r>
                      </m:oMath>
                    </m:oMathPara>
                  </a14:m>
                  <a:endParaRPr lang="en-US" dirty="0"/>
                </a:p>
              </p:txBody>
            </p:sp>
          </mc:Choice>
          <mc:Fallback xmlns="">
            <p:sp>
              <p:nvSpPr>
                <p:cNvPr id="17" name="CuadroTexto 16">
                  <a:extLst>
                    <a:ext uri="{FF2B5EF4-FFF2-40B4-BE49-F238E27FC236}">
                      <a16:creationId xmlns:a16="http://schemas.microsoft.com/office/drawing/2014/main" id="{9088BC6C-152F-43E8-9548-B69D844170DD}"/>
                    </a:ext>
                  </a:extLst>
                </p:cNvPr>
                <p:cNvSpPr txBox="1">
                  <a:spLocks noRot="1" noChangeAspect="1" noMove="1" noResize="1" noEditPoints="1" noAdjustHandles="1" noChangeArrowheads="1" noChangeShapeType="1" noTextEdit="1"/>
                </p:cNvSpPr>
                <p:nvPr/>
              </p:nvSpPr>
              <p:spPr>
                <a:xfrm>
                  <a:off x="1076635" y="1830795"/>
                  <a:ext cx="368819"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C2808843-4D76-4CDC-ADD2-533939A89C8F}"/>
                    </a:ext>
                  </a:extLst>
                </p:cNvPr>
                <p:cNvSpPr txBox="1"/>
                <p:nvPr/>
              </p:nvSpPr>
              <p:spPr>
                <a:xfrm>
                  <a:off x="797746" y="3083873"/>
                  <a:ext cx="367665"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𝑏</m:t>
                        </m:r>
                      </m:oMath>
                    </m:oMathPara>
                  </a14:m>
                  <a:endParaRPr lang="en-US" dirty="0"/>
                </a:p>
              </p:txBody>
            </p:sp>
          </mc:Choice>
          <mc:Fallback xmlns="">
            <p:sp>
              <p:nvSpPr>
                <p:cNvPr id="18" name="CuadroTexto 17">
                  <a:extLst>
                    <a:ext uri="{FF2B5EF4-FFF2-40B4-BE49-F238E27FC236}">
                      <a16:creationId xmlns:a16="http://schemas.microsoft.com/office/drawing/2014/main" id="{C2808843-4D76-4CDC-ADD2-533939A89C8F}"/>
                    </a:ext>
                  </a:extLst>
                </p:cNvPr>
                <p:cNvSpPr txBox="1">
                  <a:spLocks noRot="1" noChangeAspect="1" noMove="1" noResize="1" noEditPoints="1" noAdjustHandles="1" noChangeArrowheads="1" noChangeShapeType="1" noTextEdit="1"/>
                </p:cNvSpPr>
                <p:nvPr/>
              </p:nvSpPr>
              <p:spPr>
                <a:xfrm>
                  <a:off x="797746" y="3083873"/>
                  <a:ext cx="367665" cy="369332"/>
                </a:xfrm>
                <a:prstGeom prst="rect">
                  <a:avLst/>
                </a:prstGeom>
                <a:blipFill>
                  <a:blip r:embed="rId4"/>
                  <a:stretch>
                    <a:fillRect/>
                  </a:stretch>
                </a:blipFill>
              </p:spPr>
              <p:txBody>
                <a:bodyPr/>
                <a:lstStyle/>
                <a:p>
                  <a:r>
                    <a:rPr lang="en-US">
                      <a:noFill/>
                    </a:rPr>
                    <a:t> </a:t>
                  </a:r>
                </a:p>
              </p:txBody>
            </p:sp>
          </mc:Fallback>
        </mc:AlternateContent>
      </p:grpSp>
      <p:sp>
        <p:nvSpPr>
          <p:cNvPr id="4" name="CuadroTexto 3"/>
          <p:cNvSpPr txBox="1"/>
          <p:nvPr/>
        </p:nvSpPr>
        <p:spPr>
          <a:xfrm>
            <a:off x="275771" y="304800"/>
            <a:ext cx="3050002" cy="369332"/>
          </a:xfrm>
          <a:prstGeom prst="rect">
            <a:avLst/>
          </a:prstGeom>
          <a:noFill/>
        </p:spPr>
        <p:txBody>
          <a:bodyPr wrap="none" rtlCol="0">
            <a:spAutoFit/>
          </a:bodyPr>
          <a:lstStyle/>
          <a:p>
            <a:r>
              <a:rPr lang="es-UY" dirty="0">
                <a:solidFill>
                  <a:srgbClr val="FF0000"/>
                </a:solidFill>
              </a:rPr>
              <a:t>Resonadores y filtros acústicos</a:t>
            </a:r>
          </a:p>
        </p:txBody>
      </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E7FBD64A-3715-4AF3-8177-1784EA820D10}"/>
                  </a:ext>
                </a:extLst>
              </p:cNvPr>
              <p:cNvSpPr txBox="1"/>
              <p:nvPr/>
            </p:nvSpPr>
            <p:spPr>
              <a:xfrm>
                <a:off x="3559944" y="304800"/>
                <a:ext cx="7998781" cy="1799723"/>
              </a:xfrm>
              <a:prstGeom prst="rect">
                <a:avLst/>
              </a:prstGeom>
              <a:noFill/>
            </p:spPr>
            <p:txBody>
              <a:bodyPr wrap="square" rtlCol="0">
                <a:spAutoFit/>
              </a:bodyPr>
              <a:lstStyle/>
              <a:p>
                <a:pPr>
                  <a:lnSpc>
                    <a:spcPct val="150000"/>
                  </a:lnSpc>
                </a:pPr>
                <a:r>
                  <a:rPr lang="es-AR" dirty="0"/>
                  <a:t>Consideremos una guía de ondas finita de sección circular que tiene una fuente en el extremo izquierdo 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r>
                  <a:rPr lang="en-US" dirty="0"/>
                  <a:t>. El </a:t>
                </a:r>
                <a:r>
                  <a:rPr lang="en-US" dirty="0" err="1"/>
                  <a:t>extremo</a:t>
                </a:r>
                <a:r>
                  <a:rPr lang="en-US" dirty="0"/>
                  <a:t> derecho </a:t>
                </a:r>
                <a:r>
                  <a:rPr lang="en-US" dirty="0" err="1"/>
                  <a:t>en</a:t>
                </a:r>
                <a:r>
                  <a:rPr lang="en-US" dirty="0"/>
                  <a:t> </a:t>
                </a:r>
                <a14:m>
                  <m:oMath xmlns:m="http://schemas.openxmlformats.org/officeDocument/2006/math">
                    <m:r>
                      <a:rPr lang="es-AR" i="1">
                        <a:latin typeface="Cambria Math" panose="02040503050406030204" pitchFamily="18" charset="0"/>
                      </a:rPr>
                      <m:t>𝑥</m:t>
                    </m:r>
                    <m:r>
                      <a:rPr lang="es-AR" i="1">
                        <a:latin typeface="Cambria Math" panose="02040503050406030204" pitchFamily="18" charset="0"/>
                      </a:rPr>
                      <m:t>=</m:t>
                    </m:r>
                    <m:r>
                      <a:rPr lang="es-AR" b="0" i="1" smtClean="0">
                        <a:latin typeface="Cambria Math" panose="02040503050406030204" pitchFamily="18" charset="0"/>
                      </a:rPr>
                      <m:t>𝐿</m:t>
                    </m:r>
                  </m:oMath>
                </a14:m>
                <a:r>
                  <a:rPr lang="en-US" dirty="0"/>
                  <a:t> termina </a:t>
                </a:r>
                <a:r>
                  <a:rPr lang="en-US" dirty="0" err="1"/>
                  <a:t>en</a:t>
                </a:r>
                <a:r>
                  <a:rPr lang="en-US" dirty="0"/>
                  <a:t> una </a:t>
                </a:r>
                <a:r>
                  <a:rPr lang="en-US" dirty="0" err="1"/>
                  <a:t>impedancia</a:t>
                </a:r>
                <a:r>
                  <a:rPr lang="en-US" dirty="0"/>
                  <a:t> </a:t>
                </a:r>
                <a:r>
                  <a:rPr lang="en-US" dirty="0" err="1"/>
                  <a:t>arbitraria</a:t>
                </a:r>
                <a:r>
                  <a:rPr lang="en-US" dirty="0"/>
                  <a:t> </a:t>
                </a:r>
                <a14:m>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m:t>
                        </m:r>
                        <m:r>
                          <a:rPr lang="es-AR" b="0" i="1" smtClean="0">
                            <a:latin typeface="Cambria Math" panose="02040503050406030204" pitchFamily="18" charset="0"/>
                          </a:rPr>
                          <m:t>𝑇</m:t>
                        </m:r>
                        <m:r>
                          <a:rPr lang="es-AR" b="0" i="1" smtClean="0">
                            <a:latin typeface="Cambria Math" panose="02040503050406030204" pitchFamily="18" charset="0"/>
                          </a:rPr>
                          <m:t>)</m:t>
                        </m:r>
                      </m:sup>
                    </m:sSubSup>
                  </m:oMath>
                </a14:m>
                <a:r>
                  <a:rPr lang="en-US" dirty="0"/>
                  <a:t>. </a:t>
                </a:r>
                <a:r>
                  <a:rPr lang="en-US" dirty="0" err="1"/>
                  <a:t>Supongamos</a:t>
                </a:r>
                <a:r>
                  <a:rPr lang="en-US" dirty="0"/>
                  <a:t> que la </a:t>
                </a:r>
                <a:r>
                  <a:rPr lang="en-US" dirty="0" err="1"/>
                  <a:t>frecuencia</a:t>
                </a:r>
                <a:r>
                  <a:rPr lang="en-US" dirty="0"/>
                  <a:t> de </a:t>
                </a:r>
                <a:r>
                  <a:rPr lang="en-US" dirty="0" err="1"/>
                  <a:t>vibración</a:t>
                </a:r>
                <a:r>
                  <a:rPr lang="en-US" dirty="0"/>
                  <a:t> </a:t>
                </a:r>
                <a14:m>
                  <m:oMath xmlns:m="http://schemas.openxmlformats.org/officeDocument/2006/math">
                    <m:r>
                      <a:rPr lang="es-AR" b="0" i="1" smtClean="0">
                        <a:latin typeface="Cambria Math" panose="02040503050406030204" pitchFamily="18" charset="0"/>
                      </a:rPr>
                      <m:t>𝜔</m:t>
                    </m:r>
                  </m:oMath>
                </a14:m>
                <a:r>
                  <a:rPr lang="en-US" dirty="0"/>
                  <a:t> de la </a:t>
                </a:r>
                <a:r>
                  <a:rPr lang="en-US" dirty="0" err="1"/>
                  <a:t>fuente</a:t>
                </a:r>
                <a:r>
                  <a:rPr lang="en-US" dirty="0"/>
                  <a:t> es </a:t>
                </a:r>
                <a:r>
                  <a:rPr lang="en-US" dirty="0" err="1"/>
                  <a:t>tal</a:t>
                </a:r>
                <a:r>
                  <a:rPr lang="en-US" dirty="0"/>
                  <a:t> que </a:t>
                </a:r>
                <a14:m>
                  <m:oMath xmlns:m="http://schemas.openxmlformats.org/officeDocument/2006/math">
                    <m:r>
                      <a:rPr lang="es-AR" b="0" i="1" smtClean="0">
                        <a:latin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𝜔</m:t>
                        </m:r>
                      </m:e>
                      <m:sub>
                        <m:r>
                          <a:rPr lang="es-AR" b="0" i="1" smtClean="0">
                            <a:latin typeface="Cambria Math" panose="02040503050406030204" pitchFamily="18" charset="0"/>
                            <a:ea typeface="Cambria Math" panose="02040503050406030204" pitchFamily="18" charset="0"/>
                          </a:rPr>
                          <m:t>11</m:t>
                        </m:r>
                      </m:sub>
                    </m:sSub>
                  </m:oMath>
                </a14:m>
                <a:r>
                  <a:rPr lang="en-US" dirty="0"/>
                  <a:t>, la </a:t>
                </a:r>
                <a:r>
                  <a:rPr lang="en-US" dirty="0" err="1"/>
                  <a:t>menor</a:t>
                </a:r>
                <a:r>
                  <a:rPr lang="en-US" dirty="0"/>
                  <a:t> </a:t>
                </a:r>
                <a:r>
                  <a:rPr lang="en-US" dirty="0" err="1"/>
                  <a:t>frecuencia</a:t>
                </a:r>
                <a:r>
                  <a:rPr lang="en-US" dirty="0"/>
                  <a:t> de </a:t>
                </a:r>
                <a:r>
                  <a:rPr lang="en-US" dirty="0" err="1"/>
                  <a:t>corte</a:t>
                </a:r>
                <a:r>
                  <a:rPr lang="en-US" dirty="0"/>
                  <a:t> de </a:t>
                </a:r>
                <a:r>
                  <a:rPr lang="en-US" dirty="0" err="1"/>
                  <a:t>modos</a:t>
                </a:r>
                <a:r>
                  <a:rPr lang="en-US" dirty="0"/>
                  <a:t> </a:t>
                </a:r>
                <a:r>
                  <a:rPr lang="en-US" dirty="0" err="1"/>
                  <a:t>dispersivos</a:t>
                </a:r>
                <a:r>
                  <a:rPr lang="en-US" dirty="0"/>
                  <a:t>.</a:t>
                </a:r>
              </a:p>
            </p:txBody>
          </p:sp>
        </mc:Choice>
        <mc:Fallback xmlns="">
          <p:sp>
            <p:nvSpPr>
              <p:cNvPr id="3" name="CuadroTexto 2">
                <a:extLst>
                  <a:ext uri="{FF2B5EF4-FFF2-40B4-BE49-F238E27FC236}">
                    <a16:creationId xmlns:a16="http://schemas.microsoft.com/office/drawing/2014/main" id="{E7FBD64A-3715-4AF3-8177-1784EA820D10}"/>
                  </a:ext>
                </a:extLst>
              </p:cNvPr>
              <p:cNvSpPr txBox="1">
                <a:spLocks noRot="1" noChangeAspect="1" noMove="1" noResize="1" noEditPoints="1" noAdjustHandles="1" noChangeArrowheads="1" noChangeShapeType="1" noTextEdit="1"/>
              </p:cNvSpPr>
              <p:nvPr/>
            </p:nvSpPr>
            <p:spPr>
              <a:xfrm>
                <a:off x="3559944" y="304800"/>
                <a:ext cx="7998781" cy="1799723"/>
              </a:xfrm>
              <a:prstGeom prst="rect">
                <a:avLst/>
              </a:prstGeom>
              <a:blipFill>
                <a:blip r:embed="rId5"/>
                <a:stretch>
                  <a:fillRect l="-686" b="-474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BA1DA59E-5C65-4591-9CFE-9E81966B2757}"/>
                  </a:ext>
                </a:extLst>
              </p:cNvPr>
              <p:cNvSpPr txBox="1"/>
              <p:nvPr/>
            </p:nvSpPr>
            <p:spPr>
              <a:xfrm>
                <a:off x="6702640" y="2344354"/>
                <a:ext cx="3372270"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𝑃</m:t>
                          </m:r>
                        </m:e>
                        <m:sup>
                          <m:r>
                            <a:rPr lang="es-AR" b="0" i="1" smtClean="0">
                              <a:latin typeface="Cambria Math" panose="02040503050406030204" pitchFamily="18" charset="0"/>
                              <a:ea typeface="Cambria Math" panose="02040503050406030204" pitchFamily="18" charset="0"/>
                            </a:rPr>
                            <m:t>′</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𝐴</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𝑡</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𝑘𝑥</m:t>
                          </m:r>
                          <m:r>
                            <a:rPr lang="es-AR" b="0" i="1" smtClean="0">
                              <a:latin typeface="Cambria Math" panose="02040503050406030204" pitchFamily="18" charset="0"/>
                              <a:ea typeface="Cambria Math" panose="02040503050406030204" pitchFamily="18" charset="0"/>
                            </a:rPr>
                            <m:t>)</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𝑡</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𝑘𝑥</m:t>
                          </m:r>
                          <m:r>
                            <a:rPr lang="es-AR" b="0" i="1" smtClean="0">
                              <a:latin typeface="Cambria Math" panose="02040503050406030204" pitchFamily="18" charset="0"/>
                              <a:ea typeface="Cambria Math" panose="02040503050406030204" pitchFamily="18" charset="0"/>
                            </a:rPr>
                            <m:t>)</m:t>
                          </m:r>
                        </m:sup>
                      </m:sSup>
                    </m:oMath>
                  </m:oMathPara>
                </a14:m>
                <a:endParaRPr lang="en-US" dirty="0"/>
              </a:p>
            </p:txBody>
          </p:sp>
        </mc:Choice>
        <mc:Fallback xmlns="">
          <p:sp>
            <p:nvSpPr>
              <p:cNvPr id="5" name="CuadroTexto 4">
                <a:extLst>
                  <a:ext uri="{FF2B5EF4-FFF2-40B4-BE49-F238E27FC236}">
                    <a16:creationId xmlns:a16="http://schemas.microsoft.com/office/drawing/2014/main" id="{BA1DA59E-5C65-4591-9CFE-9E81966B2757}"/>
                  </a:ext>
                </a:extLst>
              </p:cNvPr>
              <p:cNvSpPr txBox="1">
                <a:spLocks noRot="1" noChangeAspect="1" noMove="1" noResize="1" noEditPoints="1" noAdjustHandles="1" noChangeArrowheads="1" noChangeShapeType="1" noTextEdit="1"/>
              </p:cNvSpPr>
              <p:nvPr/>
            </p:nvSpPr>
            <p:spPr>
              <a:xfrm>
                <a:off x="6702640" y="2344354"/>
                <a:ext cx="3372270" cy="380810"/>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999AB4AC-1531-4FF2-96C0-59B4B3E3E957}"/>
                  </a:ext>
                </a:extLst>
              </p:cNvPr>
              <p:cNvSpPr txBox="1"/>
              <p:nvPr/>
            </p:nvSpPr>
            <p:spPr>
              <a:xfrm>
                <a:off x="6613863" y="3004845"/>
                <a:ext cx="4277581" cy="6560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m:t>
                          </m:r>
                          <m:r>
                            <a:rPr lang="es-AR" b="0" i="1" smtClean="0">
                              <a:latin typeface="Cambria Math" panose="02040503050406030204" pitchFamily="18" charset="0"/>
                            </a:rPr>
                            <m:t>𝑖</m:t>
                          </m:r>
                        </m:num>
                        <m:den>
                          <m:r>
                            <a:rPr lang="es-AR" b="0" i="1" smtClean="0">
                              <a:latin typeface="Cambria Math" panose="02040503050406030204" pitchFamily="18" charset="0"/>
                            </a:rPr>
                            <m:t>𝜔</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m:t>
                          </m:r>
                          <m:r>
                            <a:rPr lang="es-AR" b="0" i="1" smtClean="0">
                              <a:latin typeface="Cambria Math" panose="02040503050406030204" pitchFamily="18" charset="0"/>
                            </a:rPr>
                            <m:t>𝑖𝑘𝐴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e>
                              </m:d>
                            </m:sup>
                          </m:sSup>
                          <m:r>
                            <a:rPr lang="es-AR" b="0" i="1" smtClean="0">
                              <a:latin typeface="Cambria Math" panose="02040503050406030204" pitchFamily="18" charset="0"/>
                            </a:rPr>
                            <m:t>+</m:t>
                          </m:r>
                          <m:r>
                            <a:rPr lang="es-AR" b="0" i="1" smtClean="0">
                              <a:latin typeface="Cambria Math" panose="02040503050406030204" pitchFamily="18" charset="0"/>
                            </a:rPr>
                            <m:t>𝑖𝑘𝐵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e>
                              </m:d>
                            </m:sup>
                          </m:sSup>
                        </m:e>
                      </m:d>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6" name="CuadroTexto 5">
                <a:extLst>
                  <a:ext uri="{FF2B5EF4-FFF2-40B4-BE49-F238E27FC236}">
                    <a16:creationId xmlns:a16="http://schemas.microsoft.com/office/drawing/2014/main" id="{999AB4AC-1531-4FF2-96C0-59B4B3E3E957}"/>
                  </a:ext>
                </a:extLst>
              </p:cNvPr>
              <p:cNvSpPr txBox="1">
                <a:spLocks noRot="1" noChangeAspect="1" noMove="1" noResize="1" noEditPoints="1" noAdjustHandles="1" noChangeArrowheads="1" noChangeShapeType="1" noTextEdit="1"/>
              </p:cNvSpPr>
              <p:nvPr/>
            </p:nvSpPr>
            <p:spPr>
              <a:xfrm>
                <a:off x="6613863" y="3004845"/>
                <a:ext cx="4277581" cy="656077"/>
              </a:xfrm>
              <a:prstGeom prst="rect">
                <a:avLst/>
              </a:prstGeom>
              <a:blipFill>
                <a:blip r:embed="rId7"/>
                <a:stretch>
                  <a:fillRect/>
                </a:stretch>
              </a:blipFill>
            </p:spPr>
            <p:txBody>
              <a:bodyPr/>
              <a:lstStyle/>
              <a:p>
                <a:r>
                  <a:rPr lang="en-US">
                    <a:noFill/>
                  </a:rPr>
                  <a:t> </a:t>
                </a:r>
              </a:p>
            </p:txBody>
          </p:sp>
        </mc:Fallback>
      </mc:AlternateContent>
      <p:sp>
        <p:nvSpPr>
          <p:cNvPr id="7" name="CuadroTexto 6">
            <a:extLst>
              <a:ext uri="{FF2B5EF4-FFF2-40B4-BE49-F238E27FC236}">
                <a16:creationId xmlns:a16="http://schemas.microsoft.com/office/drawing/2014/main" id="{315E0E43-47FC-46A9-A748-2C4AC00F6C91}"/>
              </a:ext>
            </a:extLst>
          </p:cNvPr>
          <p:cNvSpPr txBox="1"/>
          <p:nvPr/>
        </p:nvSpPr>
        <p:spPr>
          <a:xfrm>
            <a:off x="981579" y="3853382"/>
            <a:ext cx="2289473" cy="369332"/>
          </a:xfrm>
          <a:prstGeom prst="rect">
            <a:avLst/>
          </a:prstGeom>
          <a:noFill/>
        </p:spPr>
        <p:txBody>
          <a:bodyPr wrap="none" rtlCol="0">
            <a:spAutoFit/>
          </a:bodyPr>
          <a:lstStyle/>
          <a:p>
            <a:r>
              <a:rPr lang="es-AR" dirty="0"/>
              <a:t>Condiciones de borde:</a:t>
            </a:r>
            <a:endParaRPr lang="en-US" dirty="0"/>
          </a:p>
        </p:txBody>
      </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F05417A0-A7B1-450E-81EC-DA1485BC07BE}"/>
                  </a:ext>
                </a:extLst>
              </p:cNvPr>
              <p:cNvSpPr txBox="1"/>
              <p:nvPr/>
            </p:nvSpPr>
            <p:spPr>
              <a:xfrm>
                <a:off x="1056443" y="4371397"/>
                <a:ext cx="1031629" cy="369332"/>
              </a:xfrm>
              <a:prstGeom prst="rect">
                <a:avLst/>
              </a:prstGeom>
              <a:noFill/>
            </p:spPr>
            <p:txBody>
              <a:bodyPr wrap="none" rtlCol="0">
                <a:spAutoFit/>
              </a:bodyPr>
              <a:lstStyle/>
              <a:p>
                <a:r>
                  <a:rPr lang="es-AR" dirty="0"/>
                  <a:t>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endParaRPr lang="en-US" dirty="0"/>
              </a:p>
            </p:txBody>
          </p:sp>
        </mc:Choice>
        <mc:Fallback xmlns="">
          <p:sp>
            <p:nvSpPr>
              <p:cNvPr id="8" name="CuadroTexto 7">
                <a:extLst>
                  <a:ext uri="{FF2B5EF4-FFF2-40B4-BE49-F238E27FC236}">
                    <a16:creationId xmlns:a16="http://schemas.microsoft.com/office/drawing/2014/main" id="{F05417A0-A7B1-450E-81EC-DA1485BC07BE}"/>
                  </a:ext>
                </a:extLst>
              </p:cNvPr>
              <p:cNvSpPr txBox="1">
                <a:spLocks noRot="1" noChangeAspect="1" noMove="1" noResize="1" noEditPoints="1" noAdjustHandles="1" noChangeArrowheads="1" noChangeShapeType="1" noTextEdit="1"/>
              </p:cNvSpPr>
              <p:nvPr/>
            </p:nvSpPr>
            <p:spPr>
              <a:xfrm>
                <a:off x="1056443" y="4371397"/>
                <a:ext cx="1031629" cy="369332"/>
              </a:xfrm>
              <a:prstGeom prst="rect">
                <a:avLst/>
              </a:prstGeom>
              <a:blipFill>
                <a:blip r:embed="rId8"/>
                <a:stretch>
                  <a:fillRect l="-4706"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8C31862B-5CE1-4A77-A543-2F9542FC9080}"/>
                  </a:ext>
                </a:extLst>
              </p:cNvPr>
              <p:cNvSpPr txBox="1"/>
              <p:nvPr/>
            </p:nvSpPr>
            <p:spPr>
              <a:xfrm>
                <a:off x="2355603" y="4362484"/>
                <a:ext cx="1940339"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m:t>
                      </m:r>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n-US" dirty="0"/>
              </a:p>
            </p:txBody>
          </p:sp>
        </mc:Choice>
        <mc:Fallback xmlns="">
          <p:sp>
            <p:nvSpPr>
              <p:cNvPr id="9" name="CuadroTexto 8">
                <a:extLst>
                  <a:ext uri="{FF2B5EF4-FFF2-40B4-BE49-F238E27FC236}">
                    <a16:creationId xmlns:a16="http://schemas.microsoft.com/office/drawing/2014/main" id="{8C31862B-5CE1-4A77-A543-2F9542FC9080}"/>
                  </a:ext>
                </a:extLst>
              </p:cNvPr>
              <p:cNvSpPr txBox="1">
                <a:spLocks noRot="1" noChangeAspect="1" noMove="1" noResize="1" noEditPoints="1" noAdjustHandles="1" noChangeArrowheads="1" noChangeShapeType="1" noTextEdit="1"/>
              </p:cNvSpPr>
              <p:nvPr/>
            </p:nvSpPr>
            <p:spPr>
              <a:xfrm>
                <a:off x="2355603" y="4362484"/>
                <a:ext cx="1940339" cy="378245"/>
              </a:xfrm>
              <a:prstGeom prst="rect">
                <a:avLst/>
              </a:prstGeom>
              <a:blipFill>
                <a:blip r:embed="rId9"/>
                <a:stretch>
                  <a:fillRect b="-1290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AA7755C2-B0E2-42A8-B3C0-3599B7508B51}"/>
                  </a:ext>
                </a:extLst>
              </p:cNvPr>
              <p:cNvSpPr txBox="1"/>
              <p:nvPr/>
            </p:nvSpPr>
            <p:spPr>
              <a:xfrm>
                <a:off x="2307583" y="4877424"/>
                <a:ext cx="2336473"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10" name="CuadroTexto 9">
                <a:extLst>
                  <a:ext uri="{FF2B5EF4-FFF2-40B4-BE49-F238E27FC236}">
                    <a16:creationId xmlns:a16="http://schemas.microsoft.com/office/drawing/2014/main" id="{AA7755C2-B0E2-42A8-B3C0-3599B7508B51}"/>
                  </a:ext>
                </a:extLst>
              </p:cNvPr>
              <p:cNvSpPr txBox="1">
                <a:spLocks noRot="1" noChangeAspect="1" noMove="1" noResize="1" noEditPoints="1" noAdjustHandles="1" noChangeArrowheads="1" noChangeShapeType="1" noTextEdit="1"/>
              </p:cNvSpPr>
              <p:nvPr/>
            </p:nvSpPr>
            <p:spPr>
              <a:xfrm>
                <a:off x="2307583" y="4877424"/>
                <a:ext cx="2336473" cy="65979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B76F6AB2-8408-4DD3-8CF0-55368BC28E7F}"/>
                  </a:ext>
                </a:extLst>
              </p:cNvPr>
              <p:cNvSpPr txBox="1"/>
              <p:nvPr/>
            </p:nvSpPr>
            <p:spPr>
              <a:xfrm>
                <a:off x="5036399" y="4492639"/>
                <a:ext cx="2499980"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ES" b="0" i="1" smtClean="0">
                              <a:latin typeface="Cambria Math" panose="02040503050406030204" pitchFamily="18" charset="0"/>
                            </a:rPr>
                          </m:ctrlPr>
                        </m:sSubPr>
                        <m:e>
                          <m:r>
                            <a:rPr lang="es-ES" b="0" i="1" smtClean="0">
                              <a:latin typeface="Cambria Math" panose="02040503050406030204" pitchFamily="18" charset="0"/>
                            </a:rPr>
                            <m:t>𝑧</m:t>
                          </m:r>
                        </m:e>
                        <m:sub>
                          <m:r>
                            <a:rPr lang="es-ES" b="0" i="1" smtClean="0">
                              <a:latin typeface="Cambria Math" panose="02040503050406030204" pitchFamily="18" charset="0"/>
                            </a:rPr>
                            <m:t>0</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num>
                        <m:den>
                          <m:r>
                            <a:rPr lang="es-AR" b="0" i="1" smtClean="0">
                              <a:latin typeface="Cambria Math" panose="02040503050406030204" pitchFamily="18" charset="0"/>
                            </a:rPr>
                            <m:t>𝑢</m:t>
                          </m:r>
                        </m:den>
                      </m:f>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𝐴</m:t>
                              </m:r>
                              <m:r>
                                <a:rPr lang="es-ES" b="0" i="1" smtClean="0">
                                  <a:latin typeface="Cambria Math" panose="02040503050406030204" pitchFamily="18" charset="0"/>
                                </a:rPr>
                                <m:t>+</m:t>
                              </m:r>
                              <m:r>
                                <a:rPr lang="es-AR" b="0" i="1" smtClean="0">
                                  <a:latin typeface="Cambria Math" panose="02040503050406030204" pitchFamily="18" charset="0"/>
                                </a:rPr>
                                <m:t>𝐵</m:t>
                              </m:r>
                            </m:num>
                            <m:den>
                              <m:r>
                                <a:rPr lang="es-AR" b="0" i="1" smtClean="0">
                                  <a:latin typeface="Cambria Math" panose="02040503050406030204" pitchFamily="18" charset="0"/>
                                </a:rPr>
                                <m:t>𝐴</m:t>
                              </m:r>
                              <m:r>
                                <a:rPr lang="es-ES" b="0" i="1" smtClean="0">
                                  <a:latin typeface="Cambria Math" panose="02040503050406030204" pitchFamily="18" charset="0"/>
                                </a:rPr>
                                <m:t>−</m:t>
                              </m:r>
                              <m:r>
                                <a:rPr lang="es-AR" b="0" i="1" smtClean="0">
                                  <a:latin typeface="Cambria Math" panose="02040503050406030204" pitchFamily="18" charset="0"/>
                                </a:rPr>
                                <m:t>𝐵</m:t>
                              </m:r>
                            </m:den>
                          </m:f>
                        </m:e>
                      </m:d>
                    </m:oMath>
                  </m:oMathPara>
                </a14:m>
                <a:endParaRPr lang="en-US" dirty="0"/>
              </a:p>
            </p:txBody>
          </p:sp>
        </mc:Choice>
        <mc:Fallback xmlns="">
          <p:sp>
            <p:nvSpPr>
              <p:cNvPr id="11" name="CuadroTexto 10">
                <a:extLst>
                  <a:ext uri="{FF2B5EF4-FFF2-40B4-BE49-F238E27FC236}">
                    <a16:creationId xmlns:a16="http://schemas.microsoft.com/office/drawing/2014/main" id="{B76F6AB2-8408-4DD3-8CF0-55368BC28E7F}"/>
                  </a:ext>
                </a:extLst>
              </p:cNvPr>
              <p:cNvSpPr txBox="1">
                <a:spLocks noRot="1" noChangeAspect="1" noMove="1" noResize="1" noEditPoints="1" noAdjustHandles="1" noChangeArrowheads="1" noChangeShapeType="1" noTextEdit="1"/>
              </p:cNvSpPr>
              <p:nvPr/>
            </p:nvSpPr>
            <p:spPr>
              <a:xfrm>
                <a:off x="5036399" y="4492639"/>
                <a:ext cx="2499980" cy="714683"/>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B2496526-7746-4529-8D4C-68A8460C3827}"/>
                  </a:ext>
                </a:extLst>
              </p:cNvPr>
              <p:cNvSpPr txBox="1"/>
              <p:nvPr/>
            </p:nvSpPr>
            <p:spPr>
              <a:xfrm>
                <a:off x="4974106" y="5364925"/>
                <a:ext cx="2624565" cy="699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ES" b="0" i="1" smtClean="0">
                              <a:latin typeface="Cambria Math" panose="02040503050406030204" pitchFamily="18" charset="0"/>
                            </a:rPr>
                          </m:ctrlPr>
                        </m:sSubPr>
                        <m:e>
                          <m:r>
                            <a:rPr lang="es-ES" b="0" i="1" smtClean="0">
                              <a:latin typeface="Cambria Math" panose="02040503050406030204" pitchFamily="18" charset="0"/>
                            </a:rPr>
                            <m:t>𝑧</m:t>
                          </m:r>
                        </m:e>
                        <m:sub>
                          <m:r>
                            <a:rPr lang="es-ES" b="0" i="1" smtClean="0">
                              <a:latin typeface="Cambria Math" panose="02040503050406030204" pitchFamily="18" charset="0"/>
                            </a:rPr>
                            <m:t>0</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𝑚</m:t>
                              </m:r>
                            </m:sub>
                            <m:sup>
                              <m:r>
                                <a:rPr lang="es-AR" b="0" i="1" smtClean="0">
                                  <a:latin typeface="Cambria Math" panose="02040503050406030204" pitchFamily="18" charset="0"/>
                                </a:rPr>
                                <m:t>(0)</m:t>
                              </m:r>
                            </m:sup>
                          </m:sSubSup>
                        </m:num>
                        <m:den>
                          <m:r>
                            <a:rPr lang="es-AR" i="1">
                              <a:latin typeface="Cambria Math" panose="02040503050406030204" pitchFamily="18" charset="0"/>
                            </a:rPr>
                            <m:t>𝜋</m:t>
                          </m:r>
                          <m:sSup>
                            <m:sSupPr>
                              <m:ctrlPr>
                                <a:rPr lang="es-AR" i="1">
                                  <a:latin typeface="Cambria Math" panose="02040503050406030204" pitchFamily="18" charset="0"/>
                                </a:rPr>
                              </m:ctrlPr>
                            </m:sSupPr>
                            <m:e>
                              <m:r>
                                <a:rPr lang="es-AR" i="1">
                                  <a:latin typeface="Cambria Math" panose="02040503050406030204" pitchFamily="18" charset="0"/>
                                </a:rPr>
                                <m:t>𝑎</m:t>
                              </m:r>
                            </m:e>
                            <m:sup>
                              <m:r>
                                <a:rPr lang="es-AR" i="1">
                                  <a:latin typeface="Cambria Math" panose="02040503050406030204" pitchFamily="18" charset="0"/>
                                </a:rPr>
                                <m:t>2</m:t>
                              </m:r>
                            </m:sup>
                          </m:sSup>
                        </m:den>
                      </m:f>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r>
                        <a:rPr lang="es-AR" b="0" i="1" smtClean="0">
                          <a:latin typeface="Cambria Math" panose="02040503050406030204" pitchFamily="18" charset="0"/>
                        </a:rPr>
                        <m:t>(</m:t>
                      </m:r>
                      <m:r>
                        <a:rPr lang="es-AR" b="0" i="1" smtClean="0">
                          <a:latin typeface="Cambria Math" panose="02040503050406030204" pitchFamily="18" charset="0"/>
                        </a:rPr>
                        <m:t>𝛼</m:t>
                      </m:r>
                      <m:r>
                        <a:rPr lang="es-AR" b="0" i="1" smtClean="0">
                          <a:latin typeface="Cambria Math" panose="02040503050406030204" pitchFamily="18" charset="0"/>
                        </a:rPr>
                        <m:t>+</m:t>
                      </m:r>
                      <m:r>
                        <a:rPr lang="es-AR" b="0" i="1" smtClean="0">
                          <a:latin typeface="Cambria Math" panose="02040503050406030204" pitchFamily="18" charset="0"/>
                        </a:rPr>
                        <m:t>𝑖</m:t>
                      </m:r>
                      <m:r>
                        <a:rPr lang="es-AR" b="0" i="1" smtClean="0">
                          <a:latin typeface="Cambria Math" panose="02040503050406030204" pitchFamily="18" charset="0"/>
                        </a:rPr>
                        <m:t>𝛽</m:t>
                      </m:r>
                      <m:r>
                        <a:rPr lang="es-AR" b="0" i="1" smtClean="0">
                          <a:latin typeface="Cambria Math" panose="02040503050406030204" pitchFamily="18" charset="0"/>
                        </a:rPr>
                        <m:t>)</m:t>
                      </m:r>
                    </m:oMath>
                  </m:oMathPara>
                </a14:m>
                <a:endParaRPr lang="en-US" dirty="0"/>
              </a:p>
            </p:txBody>
          </p:sp>
        </mc:Choice>
        <mc:Fallback xmlns="">
          <p:sp>
            <p:nvSpPr>
              <p:cNvPr id="15" name="CuadroTexto 14">
                <a:extLst>
                  <a:ext uri="{FF2B5EF4-FFF2-40B4-BE49-F238E27FC236}">
                    <a16:creationId xmlns:a16="http://schemas.microsoft.com/office/drawing/2014/main" id="{B2496526-7746-4529-8D4C-68A8460C3827}"/>
                  </a:ext>
                </a:extLst>
              </p:cNvPr>
              <p:cNvSpPr txBox="1">
                <a:spLocks noRot="1" noChangeAspect="1" noMove="1" noResize="1" noEditPoints="1" noAdjustHandles="1" noChangeArrowheads="1" noChangeShapeType="1" noTextEdit="1"/>
              </p:cNvSpPr>
              <p:nvPr/>
            </p:nvSpPr>
            <p:spPr>
              <a:xfrm>
                <a:off x="4974106" y="5364925"/>
                <a:ext cx="2624565" cy="699422"/>
              </a:xfrm>
              <a:prstGeom prst="rect">
                <a:avLst/>
              </a:prstGeom>
              <a:blipFill>
                <a:blip r:embed="rId1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A0C99D8E-C104-42E8-9469-AAD14A83651D}"/>
                  </a:ext>
                </a:extLst>
              </p:cNvPr>
              <p:cNvSpPr txBox="1"/>
              <p:nvPr/>
            </p:nvSpPr>
            <p:spPr>
              <a:xfrm>
                <a:off x="7858942" y="5590488"/>
                <a:ext cx="3604320" cy="369332"/>
              </a:xfrm>
              <a:prstGeom prst="rect">
                <a:avLst/>
              </a:prstGeom>
              <a:noFill/>
            </p:spPr>
            <p:txBody>
              <a:bodyPr wrap="none" rtlCol="0">
                <a:spAutoFit/>
              </a:bodyPr>
              <a:lstStyle/>
              <a:p>
                <a:r>
                  <a:rPr lang="es-AR" dirty="0"/>
                  <a:t>La condición de resonancia es </a:t>
                </a:r>
                <a14:m>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=0</m:t>
                    </m:r>
                  </m:oMath>
                </a14:m>
                <a:endParaRPr lang="en-US" dirty="0"/>
              </a:p>
            </p:txBody>
          </p:sp>
        </mc:Choice>
        <mc:Fallback xmlns="">
          <p:sp>
            <p:nvSpPr>
              <p:cNvPr id="2" name="CuadroTexto 1">
                <a:extLst>
                  <a:ext uri="{FF2B5EF4-FFF2-40B4-BE49-F238E27FC236}">
                    <a16:creationId xmlns:a16="http://schemas.microsoft.com/office/drawing/2014/main" id="{A0C99D8E-C104-42E8-9469-AAD14A83651D}"/>
                  </a:ext>
                </a:extLst>
              </p:cNvPr>
              <p:cNvSpPr txBox="1">
                <a:spLocks noRot="1" noChangeAspect="1" noMove="1" noResize="1" noEditPoints="1" noAdjustHandles="1" noChangeArrowheads="1" noChangeShapeType="1" noTextEdit="1"/>
              </p:cNvSpPr>
              <p:nvPr/>
            </p:nvSpPr>
            <p:spPr>
              <a:xfrm>
                <a:off x="7858942" y="5590488"/>
                <a:ext cx="3604320" cy="369332"/>
              </a:xfrm>
              <a:prstGeom prst="rect">
                <a:avLst/>
              </a:prstGeom>
              <a:blipFill>
                <a:blip r:embed="rId13"/>
                <a:stretch>
                  <a:fillRect l="-1354" t="-8197" b="-24590"/>
                </a:stretch>
              </a:blipFill>
            </p:spPr>
            <p:txBody>
              <a:bodyPr/>
              <a:lstStyle/>
              <a:p>
                <a:r>
                  <a:rPr lang="es-UY">
                    <a:noFill/>
                  </a:rPr>
                  <a:t> </a:t>
                </a:r>
              </a:p>
            </p:txBody>
          </p:sp>
        </mc:Fallback>
      </mc:AlternateContent>
      <p:sp>
        <p:nvSpPr>
          <p:cNvPr id="13" name="CuadroTexto 12">
            <a:extLst>
              <a:ext uri="{FF2B5EF4-FFF2-40B4-BE49-F238E27FC236}">
                <a16:creationId xmlns:a16="http://schemas.microsoft.com/office/drawing/2014/main" id="{950D51B7-078A-4DD8-94D5-6F9F1190F0E8}"/>
              </a:ext>
            </a:extLst>
          </p:cNvPr>
          <p:cNvSpPr txBox="1"/>
          <p:nvPr/>
        </p:nvSpPr>
        <p:spPr>
          <a:xfrm>
            <a:off x="275771" y="1020833"/>
            <a:ext cx="2851871" cy="369332"/>
          </a:xfrm>
          <a:prstGeom prst="rect">
            <a:avLst/>
          </a:prstGeom>
          <a:noFill/>
        </p:spPr>
        <p:txBody>
          <a:bodyPr wrap="none" rtlCol="0">
            <a:spAutoFit/>
          </a:bodyPr>
          <a:lstStyle/>
          <a:p>
            <a:r>
              <a:rPr lang="es-AR" dirty="0">
                <a:solidFill>
                  <a:srgbClr val="00B0F0"/>
                </a:solidFill>
              </a:rPr>
              <a:t>1) Tubo con extremo abierto</a:t>
            </a:r>
            <a:endParaRPr lang="en-US" dirty="0">
              <a:solidFill>
                <a:srgbClr val="00B0F0"/>
              </a:solidFill>
            </a:endParaRPr>
          </a:p>
        </p:txBody>
      </p:sp>
      <p:sp>
        <p:nvSpPr>
          <p:cNvPr id="16" name="CuadroTexto 15">
            <a:extLst>
              <a:ext uri="{FF2B5EF4-FFF2-40B4-BE49-F238E27FC236}">
                <a16:creationId xmlns:a16="http://schemas.microsoft.com/office/drawing/2014/main" id="{34607D54-47FD-4852-8E64-F491E513603A}"/>
              </a:ext>
            </a:extLst>
          </p:cNvPr>
          <p:cNvSpPr txBox="1"/>
          <p:nvPr/>
        </p:nvSpPr>
        <p:spPr>
          <a:xfrm>
            <a:off x="275771" y="658648"/>
            <a:ext cx="1391086" cy="369332"/>
          </a:xfrm>
          <a:prstGeom prst="rect">
            <a:avLst/>
          </a:prstGeom>
          <a:noFill/>
        </p:spPr>
        <p:txBody>
          <a:bodyPr wrap="none" rtlCol="0">
            <a:spAutoFit/>
          </a:bodyPr>
          <a:lstStyle/>
          <a:p>
            <a:r>
              <a:rPr lang="es-AR" dirty="0"/>
              <a:t>Resonadores</a:t>
            </a:r>
            <a:endParaRPr lang="en-US" dirty="0"/>
          </a:p>
        </p:txBody>
      </p:sp>
    </p:spTree>
    <p:extLst>
      <p:ext uri="{BB962C8B-B14F-4D97-AF65-F5344CB8AC3E}">
        <p14:creationId xmlns:p14="http://schemas.microsoft.com/office/powerpoint/2010/main" val="251824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P spid="11" grpId="0"/>
      <p:bldP spid="15" grpId="0"/>
      <p:bldP spid="2" grpId="0"/>
      <p:bldP spid="13"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89F96D16-C207-4493-BE25-C8F073D7BA84}"/>
                  </a:ext>
                </a:extLst>
              </p:cNvPr>
              <p:cNvSpPr txBox="1"/>
              <p:nvPr/>
            </p:nvSpPr>
            <p:spPr>
              <a:xfrm>
                <a:off x="559294" y="571754"/>
                <a:ext cx="1031564" cy="369332"/>
              </a:xfrm>
              <a:prstGeom prst="rect">
                <a:avLst/>
              </a:prstGeom>
              <a:noFill/>
            </p:spPr>
            <p:txBody>
              <a:bodyPr wrap="none" rtlCol="0">
                <a:spAutoFit/>
              </a:bodyPr>
              <a:lstStyle/>
              <a:p>
                <a:r>
                  <a:rPr lang="es-AR" dirty="0"/>
                  <a:t>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m:t>
                    </m:r>
                    <m:r>
                      <a:rPr lang="es-AR" b="0" i="1" smtClean="0">
                        <a:latin typeface="Cambria Math" panose="02040503050406030204" pitchFamily="18" charset="0"/>
                      </a:rPr>
                      <m:t>𝐿</m:t>
                    </m:r>
                  </m:oMath>
                </a14:m>
                <a:endParaRPr lang="en-US" dirty="0"/>
              </a:p>
            </p:txBody>
          </p:sp>
        </mc:Choice>
        <mc:Fallback xmlns="">
          <p:sp>
            <p:nvSpPr>
              <p:cNvPr id="4" name="CuadroTexto 3">
                <a:extLst>
                  <a:ext uri="{FF2B5EF4-FFF2-40B4-BE49-F238E27FC236}">
                    <a16:creationId xmlns:a16="http://schemas.microsoft.com/office/drawing/2014/main" id="{89F96D16-C207-4493-BE25-C8F073D7BA84}"/>
                  </a:ext>
                </a:extLst>
              </p:cNvPr>
              <p:cNvSpPr txBox="1">
                <a:spLocks noRot="1" noChangeAspect="1" noMove="1" noResize="1" noEditPoints="1" noAdjustHandles="1" noChangeArrowheads="1" noChangeShapeType="1" noTextEdit="1"/>
              </p:cNvSpPr>
              <p:nvPr/>
            </p:nvSpPr>
            <p:spPr>
              <a:xfrm>
                <a:off x="559294" y="571754"/>
                <a:ext cx="1031564" cy="369332"/>
              </a:xfrm>
              <a:prstGeom prst="rect">
                <a:avLst/>
              </a:prstGeom>
              <a:blipFill>
                <a:blip r:embed="rId2"/>
                <a:stretch>
                  <a:fillRect l="-5325"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2F171CA9-3A41-4926-B617-58D0B198A433}"/>
                  </a:ext>
                </a:extLst>
              </p:cNvPr>
              <p:cNvSpPr txBox="1"/>
              <p:nvPr/>
            </p:nvSpPr>
            <p:spPr>
              <a:xfrm>
                <a:off x="1858454" y="562841"/>
                <a:ext cx="2849178"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m:t>
                      </m:r>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n-US" dirty="0"/>
              </a:p>
            </p:txBody>
          </p:sp>
        </mc:Choice>
        <mc:Fallback xmlns="">
          <p:sp>
            <p:nvSpPr>
              <p:cNvPr id="5" name="CuadroTexto 4">
                <a:extLst>
                  <a:ext uri="{FF2B5EF4-FFF2-40B4-BE49-F238E27FC236}">
                    <a16:creationId xmlns:a16="http://schemas.microsoft.com/office/drawing/2014/main" id="{2F171CA9-3A41-4926-B617-58D0B198A433}"/>
                  </a:ext>
                </a:extLst>
              </p:cNvPr>
              <p:cNvSpPr txBox="1">
                <a:spLocks noRot="1" noChangeAspect="1" noMove="1" noResize="1" noEditPoints="1" noAdjustHandles="1" noChangeArrowheads="1" noChangeShapeType="1" noTextEdit="1"/>
              </p:cNvSpPr>
              <p:nvPr/>
            </p:nvSpPr>
            <p:spPr>
              <a:xfrm>
                <a:off x="1858454" y="562841"/>
                <a:ext cx="2849178" cy="378245"/>
              </a:xfrm>
              <a:prstGeom prst="rect">
                <a:avLst/>
              </a:prstGeom>
              <a:blipFill>
                <a:blip r:embed="rId3"/>
                <a:stretch>
                  <a:fillRect b="-145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99E4AA78-0292-4E4E-9DEA-716A05602003}"/>
                  </a:ext>
                </a:extLst>
              </p:cNvPr>
              <p:cNvSpPr txBox="1"/>
              <p:nvPr/>
            </p:nvSpPr>
            <p:spPr>
              <a:xfrm>
                <a:off x="1810434" y="1077781"/>
                <a:ext cx="3196388"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6" name="CuadroTexto 5">
                <a:extLst>
                  <a:ext uri="{FF2B5EF4-FFF2-40B4-BE49-F238E27FC236}">
                    <a16:creationId xmlns:a16="http://schemas.microsoft.com/office/drawing/2014/main" id="{99E4AA78-0292-4E4E-9DEA-716A05602003}"/>
                  </a:ext>
                </a:extLst>
              </p:cNvPr>
              <p:cNvSpPr txBox="1">
                <a:spLocks noRot="1" noChangeAspect="1" noMove="1" noResize="1" noEditPoints="1" noAdjustHandles="1" noChangeArrowheads="1" noChangeShapeType="1" noTextEdit="1"/>
              </p:cNvSpPr>
              <p:nvPr/>
            </p:nvSpPr>
            <p:spPr>
              <a:xfrm>
                <a:off x="1810434" y="1077781"/>
                <a:ext cx="3196388" cy="65979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9B5D5709-0C22-44EA-8536-EE7FCC54EB7C}"/>
                  </a:ext>
                </a:extLst>
              </p:cNvPr>
              <p:cNvSpPr txBox="1"/>
              <p:nvPr/>
            </p:nvSpPr>
            <p:spPr>
              <a:xfrm>
                <a:off x="5532547" y="751963"/>
                <a:ext cx="3788729" cy="7300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𝑧</m:t>
                          </m:r>
                        </m:e>
                        <m:sub>
                          <m:r>
                            <a:rPr lang="es-ES" b="0" i="1" smtClean="0">
                              <a:latin typeface="Cambria Math" panose="02040503050406030204" pitchFamily="18" charset="0"/>
                              <a:ea typeface="Cambria Math" panose="02040503050406030204" pitchFamily="18" charset="0"/>
                            </a:rPr>
                            <m:t>𝐿</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num>
                        <m:den>
                          <m:r>
                            <a:rPr lang="es-AR" b="0" i="1" smtClean="0">
                              <a:latin typeface="Cambria Math" panose="02040503050406030204" pitchFamily="18" charset="0"/>
                            </a:rPr>
                            <m:t>𝑢</m:t>
                          </m:r>
                        </m:den>
                      </m:f>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ES"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num>
                            <m:den>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ES"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den>
                          </m:f>
                        </m:e>
                      </m:d>
                    </m:oMath>
                  </m:oMathPara>
                </a14:m>
                <a:endParaRPr lang="en-US" dirty="0"/>
              </a:p>
            </p:txBody>
          </p:sp>
        </mc:Choice>
        <mc:Fallback xmlns="">
          <p:sp>
            <p:nvSpPr>
              <p:cNvPr id="7" name="CuadroTexto 6">
                <a:extLst>
                  <a:ext uri="{FF2B5EF4-FFF2-40B4-BE49-F238E27FC236}">
                    <a16:creationId xmlns:a16="http://schemas.microsoft.com/office/drawing/2014/main" id="{9B5D5709-0C22-44EA-8536-EE7FCC54EB7C}"/>
                  </a:ext>
                </a:extLst>
              </p:cNvPr>
              <p:cNvSpPr txBox="1">
                <a:spLocks noRot="1" noChangeAspect="1" noMove="1" noResize="1" noEditPoints="1" noAdjustHandles="1" noChangeArrowheads="1" noChangeShapeType="1" noTextEdit="1"/>
              </p:cNvSpPr>
              <p:nvPr/>
            </p:nvSpPr>
            <p:spPr>
              <a:xfrm>
                <a:off x="5532547" y="751963"/>
                <a:ext cx="3788729" cy="730072"/>
              </a:xfrm>
              <a:prstGeom prst="rect">
                <a:avLst/>
              </a:prstGeom>
              <a:blipFill>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03EAA5D8-9DC2-40C1-94FF-728BF7E8D24D}"/>
                  </a:ext>
                </a:extLst>
              </p:cNvPr>
              <p:cNvSpPr txBox="1"/>
              <p:nvPr/>
            </p:nvSpPr>
            <p:spPr>
              <a:xfrm>
                <a:off x="390618" y="2139519"/>
                <a:ext cx="5499134" cy="428707"/>
              </a:xfrm>
              <a:prstGeom prst="rect">
                <a:avLst/>
              </a:prstGeom>
              <a:noFill/>
            </p:spPr>
            <p:txBody>
              <a:bodyPr wrap="none" rtlCol="0">
                <a:spAutoFit/>
              </a:bodyPr>
              <a:lstStyle/>
              <a:p>
                <a14:m>
                  <m:oMath xmlns:m="http://schemas.openxmlformats.org/officeDocument/2006/math">
                    <m:sSubSup>
                      <m:sSubSupPr>
                        <m:ctrlPr>
                          <a:rPr lang="es-AR" i="1" smtClean="0">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𝑒</m:t>
                        </m:r>
                      </m:sub>
                      <m:sup>
                        <m:r>
                          <a:rPr lang="es-AR" i="1">
                            <a:latin typeface="Cambria Math" panose="02040503050406030204" pitchFamily="18" charset="0"/>
                          </a:rPr>
                          <m:t>(</m:t>
                        </m:r>
                        <m:r>
                          <a:rPr lang="es-AR" i="1">
                            <a:latin typeface="Cambria Math" panose="02040503050406030204" pitchFamily="18" charset="0"/>
                          </a:rPr>
                          <m:t>𝐿</m:t>
                        </m:r>
                        <m:r>
                          <a:rPr lang="es-AR" i="1">
                            <a:latin typeface="Cambria Math" panose="02040503050406030204" pitchFamily="18" charset="0"/>
                          </a:rPr>
                          <m:t>)</m:t>
                        </m:r>
                      </m:sup>
                    </m:sSubSup>
                    <m:r>
                      <a:rPr lang="es-AR" i="1">
                        <a:latin typeface="Cambria Math" panose="02040503050406030204" pitchFamily="18" charset="0"/>
                      </a:rPr>
                      <m:t> </m:t>
                    </m:r>
                  </m:oMath>
                </a14:m>
                <a:r>
                  <a:rPr lang="en-US" dirty="0"/>
                  <a:t>debe ser </a:t>
                </a:r>
                <a:r>
                  <a:rPr lang="en-US" dirty="0" err="1"/>
                  <a:t>igual</a:t>
                </a:r>
                <a:r>
                  <a:rPr lang="en-US" dirty="0"/>
                  <a:t> a la </a:t>
                </a:r>
                <a:r>
                  <a:rPr lang="en-US" dirty="0" err="1"/>
                  <a:t>impedancia</a:t>
                </a:r>
                <a:r>
                  <a:rPr lang="en-US" dirty="0"/>
                  <a:t> de </a:t>
                </a:r>
                <a:r>
                  <a:rPr lang="en-US" dirty="0" err="1"/>
                  <a:t>terminación</a:t>
                </a:r>
                <a:r>
                  <a:rPr lang="en-US" dirty="0"/>
                  <a:t> </a:t>
                </a:r>
                <a14:m>
                  <m:oMath xmlns:m="http://schemas.openxmlformats.org/officeDocument/2006/math">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𝑒</m:t>
                        </m:r>
                      </m:sub>
                      <m:sup>
                        <m:r>
                          <a:rPr lang="es-AR" i="1">
                            <a:latin typeface="Cambria Math" panose="02040503050406030204" pitchFamily="18" charset="0"/>
                          </a:rPr>
                          <m:t>(</m:t>
                        </m:r>
                        <m:r>
                          <a:rPr lang="es-AR" b="0" i="1" smtClean="0">
                            <a:latin typeface="Cambria Math" panose="02040503050406030204" pitchFamily="18" charset="0"/>
                          </a:rPr>
                          <m:t>𝑇</m:t>
                        </m:r>
                        <m:r>
                          <a:rPr lang="es-AR" i="1">
                            <a:latin typeface="Cambria Math" panose="02040503050406030204" pitchFamily="18" charset="0"/>
                          </a:rPr>
                          <m:t>)</m:t>
                        </m:r>
                      </m:sup>
                    </m:sSubSup>
                  </m:oMath>
                </a14:m>
                <a:endParaRPr lang="en-US" dirty="0"/>
              </a:p>
            </p:txBody>
          </p:sp>
        </mc:Choice>
        <mc:Fallback xmlns="">
          <p:sp>
            <p:nvSpPr>
              <p:cNvPr id="9" name="CuadroTexto 8">
                <a:extLst>
                  <a:ext uri="{FF2B5EF4-FFF2-40B4-BE49-F238E27FC236}">
                    <a16:creationId xmlns:a16="http://schemas.microsoft.com/office/drawing/2014/main" id="{03EAA5D8-9DC2-40C1-94FF-728BF7E8D24D}"/>
                  </a:ext>
                </a:extLst>
              </p:cNvPr>
              <p:cNvSpPr txBox="1">
                <a:spLocks noRot="1" noChangeAspect="1" noMove="1" noResize="1" noEditPoints="1" noAdjustHandles="1" noChangeArrowheads="1" noChangeShapeType="1" noTextEdit="1"/>
              </p:cNvSpPr>
              <p:nvPr/>
            </p:nvSpPr>
            <p:spPr>
              <a:xfrm>
                <a:off x="390618" y="2139519"/>
                <a:ext cx="5499134" cy="428707"/>
              </a:xfrm>
              <a:prstGeom prst="rect">
                <a:avLst/>
              </a:prstGeom>
              <a:blipFill>
                <a:blip r:embed="rId6"/>
                <a:stretch>
                  <a:fillRect b="-22857"/>
                </a:stretch>
              </a:blipFill>
            </p:spPr>
            <p:txBody>
              <a:bodyPr/>
              <a:lstStyle/>
              <a:p>
                <a:r>
                  <a:rPr lang="en-US">
                    <a:noFill/>
                  </a:rPr>
                  <a:t> </a:t>
                </a:r>
              </a:p>
            </p:txBody>
          </p:sp>
        </mc:Fallback>
      </mc:AlternateContent>
      <p:sp>
        <p:nvSpPr>
          <p:cNvPr id="10" name="CuadroTexto 9">
            <a:extLst>
              <a:ext uri="{FF2B5EF4-FFF2-40B4-BE49-F238E27FC236}">
                <a16:creationId xmlns:a16="http://schemas.microsoft.com/office/drawing/2014/main" id="{9C17CDB6-D1BC-41AA-92C5-C52BD5EAE6A5}"/>
              </a:ext>
            </a:extLst>
          </p:cNvPr>
          <p:cNvSpPr txBox="1"/>
          <p:nvPr/>
        </p:nvSpPr>
        <p:spPr>
          <a:xfrm>
            <a:off x="331495" y="2819769"/>
            <a:ext cx="9568773" cy="369332"/>
          </a:xfrm>
          <a:prstGeom prst="rect">
            <a:avLst/>
          </a:prstGeom>
          <a:noFill/>
        </p:spPr>
        <p:txBody>
          <a:bodyPr wrap="none" rtlCol="0">
            <a:spAutoFit/>
          </a:bodyPr>
          <a:lstStyle/>
          <a:p>
            <a:r>
              <a:rPr lang="es-AR" dirty="0"/>
              <a:t>Consideremos que el extremo derecho es abierto, ¿cuál es la impedancia de terminación adecuada?</a:t>
            </a:r>
            <a:endParaRPr lang="en-US"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BE60612B-941C-4601-9D5B-E3D6E9C71DD7}"/>
                  </a:ext>
                </a:extLst>
              </p:cNvPr>
              <p:cNvSpPr txBox="1"/>
              <p:nvPr/>
            </p:nvSpPr>
            <p:spPr>
              <a:xfrm>
                <a:off x="310718" y="3440644"/>
                <a:ext cx="5608010" cy="369332"/>
              </a:xfrm>
              <a:prstGeom prst="rect">
                <a:avLst/>
              </a:prstGeom>
              <a:noFill/>
            </p:spPr>
            <p:txBody>
              <a:bodyPr wrap="none" rtlCol="0">
                <a:spAutoFit/>
              </a:bodyPr>
              <a:lstStyle/>
              <a:p>
                <a:r>
                  <a:rPr lang="es-AR" dirty="0"/>
                  <a:t>En un primera aproximación podemos considerar </a:t>
                </a:r>
                <a14:m>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=0</m:t>
                    </m:r>
                  </m:oMath>
                </a14:m>
                <a:r>
                  <a:rPr lang="en-US" dirty="0"/>
                  <a:t> </a:t>
                </a:r>
              </a:p>
            </p:txBody>
          </p:sp>
        </mc:Choice>
        <mc:Fallback xmlns="">
          <p:sp>
            <p:nvSpPr>
              <p:cNvPr id="13" name="CuadroTexto 12">
                <a:extLst>
                  <a:ext uri="{FF2B5EF4-FFF2-40B4-BE49-F238E27FC236}">
                    <a16:creationId xmlns:a16="http://schemas.microsoft.com/office/drawing/2014/main" id="{BE60612B-941C-4601-9D5B-E3D6E9C71DD7}"/>
                  </a:ext>
                </a:extLst>
              </p:cNvPr>
              <p:cNvSpPr txBox="1">
                <a:spLocks noRot="1" noChangeAspect="1" noMove="1" noResize="1" noEditPoints="1" noAdjustHandles="1" noChangeArrowheads="1" noChangeShapeType="1" noTextEdit="1"/>
              </p:cNvSpPr>
              <p:nvPr/>
            </p:nvSpPr>
            <p:spPr>
              <a:xfrm>
                <a:off x="310718" y="3440644"/>
                <a:ext cx="5608010" cy="369332"/>
              </a:xfrm>
              <a:prstGeom prst="rect">
                <a:avLst/>
              </a:prstGeom>
              <a:blipFill>
                <a:blip r:embed="rId7"/>
                <a:stretch>
                  <a:fillRect l="-978"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ángulo 13">
                <a:extLst>
                  <a:ext uri="{FF2B5EF4-FFF2-40B4-BE49-F238E27FC236}">
                    <a16:creationId xmlns:a16="http://schemas.microsoft.com/office/drawing/2014/main" id="{2E6529B7-8BED-4D7F-AC90-6FB286CED1B2}"/>
                  </a:ext>
                </a:extLst>
              </p:cNvPr>
              <p:cNvSpPr/>
              <p:nvPr/>
            </p:nvSpPr>
            <p:spPr>
              <a:xfrm>
                <a:off x="6002162" y="3381269"/>
                <a:ext cx="114364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ea typeface="Cambria Math" panose="02040503050406030204" pitchFamily="18" charset="0"/>
                        </a:rPr>
                        <m:t>⇒</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𝑧</m:t>
                          </m:r>
                        </m:e>
                        <m:sub>
                          <m:r>
                            <a:rPr lang="es-ES" b="0" i="1" smtClean="0">
                              <a:latin typeface="Cambria Math" panose="02040503050406030204" pitchFamily="18" charset="0"/>
                              <a:ea typeface="Cambria Math" panose="02040503050406030204" pitchFamily="18" charset="0"/>
                            </a:rPr>
                            <m:t>𝐿</m:t>
                          </m:r>
                        </m:sub>
                      </m:sSub>
                      <m:r>
                        <a:rPr lang="es-AR" i="1">
                          <a:latin typeface="Cambria Math" panose="02040503050406030204" pitchFamily="18" charset="0"/>
                        </a:rPr>
                        <m:t>=0</m:t>
                      </m:r>
                    </m:oMath>
                  </m:oMathPara>
                </a14:m>
                <a:endParaRPr lang="en-US" dirty="0"/>
              </a:p>
            </p:txBody>
          </p:sp>
        </mc:Choice>
        <mc:Fallback xmlns="">
          <p:sp>
            <p:nvSpPr>
              <p:cNvPr id="14" name="Rectángulo 13">
                <a:extLst>
                  <a:ext uri="{FF2B5EF4-FFF2-40B4-BE49-F238E27FC236}">
                    <a16:creationId xmlns:a16="http://schemas.microsoft.com/office/drawing/2014/main" id="{2E6529B7-8BED-4D7F-AC90-6FB286CED1B2}"/>
                  </a:ext>
                </a:extLst>
              </p:cNvPr>
              <p:cNvSpPr>
                <a:spLocks noRot="1" noChangeAspect="1" noMove="1" noResize="1" noEditPoints="1" noAdjustHandles="1" noChangeArrowheads="1" noChangeShapeType="1" noTextEdit="1"/>
              </p:cNvSpPr>
              <p:nvPr/>
            </p:nvSpPr>
            <p:spPr>
              <a:xfrm>
                <a:off x="6002162" y="3381269"/>
                <a:ext cx="1143646" cy="36933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44CF0FBF-1136-41D3-86E4-83111A2F807D}"/>
                  </a:ext>
                </a:extLst>
              </p:cNvPr>
              <p:cNvSpPr txBox="1"/>
              <p:nvPr/>
            </p:nvSpPr>
            <p:spPr>
              <a:xfrm>
                <a:off x="310718" y="4133922"/>
                <a:ext cx="3858685" cy="369332"/>
              </a:xfrm>
              <a:prstGeom prst="rect">
                <a:avLst/>
              </a:prstGeom>
              <a:noFill/>
            </p:spPr>
            <p:txBody>
              <a:bodyPr wrap="none" rtlCol="0">
                <a:spAutoFit/>
              </a:bodyPr>
              <a:lstStyle/>
              <a:p>
                <a:r>
                  <a:rPr lang="es-AR" dirty="0"/>
                  <a:t>La condición de resonancia es </a:t>
                </a:r>
                <a14:m>
                  <m:oMath xmlns:m="http://schemas.openxmlformats.org/officeDocument/2006/math">
                    <m:r>
                      <a:rPr lang="es-AR" b="0" i="1" smtClean="0">
                        <a:latin typeface="Cambria Math" panose="02040503050406030204" pitchFamily="18" charset="0"/>
                      </a:rPr>
                      <m:t>𝑘𝐿</m:t>
                    </m:r>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oMath>
                </a14:m>
                <a:endParaRPr lang="en-US" dirty="0"/>
              </a:p>
            </p:txBody>
          </p:sp>
        </mc:Choice>
        <mc:Fallback xmlns="">
          <p:sp>
            <p:nvSpPr>
              <p:cNvPr id="15" name="CuadroTexto 14">
                <a:extLst>
                  <a:ext uri="{FF2B5EF4-FFF2-40B4-BE49-F238E27FC236}">
                    <a16:creationId xmlns:a16="http://schemas.microsoft.com/office/drawing/2014/main" id="{44CF0FBF-1136-41D3-86E4-83111A2F807D}"/>
                  </a:ext>
                </a:extLst>
              </p:cNvPr>
              <p:cNvSpPr txBox="1">
                <a:spLocks noRot="1" noChangeAspect="1" noMove="1" noResize="1" noEditPoints="1" noAdjustHandles="1" noChangeArrowheads="1" noChangeShapeType="1" noTextEdit="1"/>
              </p:cNvSpPr>
              <p:nvPr/>
            </p:nvSpPr>
            <p:spPr>
              <a:xfrm>
                <a:off x="310718" y="4133922"/>
                <a:ext cx="3858685" cy="369332"/>
              </a:xfrm>
              <a:prstGeom prst="rect">
                <a:avLst/>
              </a:prstGeom>
              <a:blipFill>
                <a:blip r:embed="rId9"/>
                <a:stretch>
                  <a:fillRect l="-1422" t="-8197" b="-24590"/>
                </a:stretch>
              </a:blipFill>
            </p:spPr>
            <p:txBody>
              <a:bodyPr/>
              <a:lstStyle/>
              <a:p>
                <a:r>
                  <a:rPr lang="en-US">
                    <a:noFill/>
                  </a:rPr>
                  <a:t> </a:t>
                </a:r>
              </a:p>
            </p:txBody>
          </p:sp>
        </mc:Fallback>
      </mc:AlternateContent>
      <p:grpSp>
        <p:nvGrpSpPr>
          <p:cNvPr id="2" name="Grupo 1">
            <a:extLst>
              <a:ext uri="{FF2B5EF4-FFF2-40B4-BE49-F238E27FC236}">
                <a16:creationId xmlns:a16="http://schemas.microsoft.com/office/drawing/2014/main" id="{45F01A88-97A9-464C-9252-A59408D963E8}"/>
              </a:ext>
            </a:extLst>
          </p:cNvPr>
          <p:cNvGrpSpPr/>
          <p:nvPr/>
        </p:nvGrpSpPr>
        <p:grpSpPr>
          <a:xfrm>
            <a:off x="4279037" y="4036139"/>
            <a:ext cx="5989513" cy="564898"/>
            <a:chOff x="4279037" y="4036139"/>
            <a:chExt cx="5989513" cy="564898"/>
          </a:xfrm>
        </p:grpSpPr>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2F6452E8-9791-476A-AFFF-94BDA9B4476D}"/>
                    </a:ext>
                  </a:extLst>
                </p:cNvPr>
                <p:cNvSpPr txBox="1"/>
                <p:nvPr/>
              </p:nvSpPr>
              <p:spPr>
                <a:xfrm>
                  <a:off x="4279037" y="4036139"/>
                  <a:ext cx="1262846" cy="564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𝑓</m:t>
                            </m:r>
                          </m:e>
                          <m:sub>
                            <m:r>
                              <a:rPr lang="es-AR" b="0" i="1" smtClean="0">
                                <a:latin typeface="Cambria Math" panose="02040503050406030204" pitchFamily="18" charset="0"/>
                                <a:ea typeface="Cambria Math" panose="02040503050406030204" pitchFamily="18" charset="0"/>
                              </a:rPr>
                              <m:t>𝑛</m:t>
                            </m:r>
                          </m:sub>
                        </m:sSub>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𝑛𝑐</m:t>
                            </m:r>
                          </m:num>
                          <m:den>
                            <m:r>
                              <a:rPr lang="es-AR" b="0" i="1" smtClean="0">
                                <a:latin typeface="Cambria Math" panose="02040503050406030204" pitchFamily="18" charset="0"/>
                                <a:ea typeface="Cambria Math" panose="02040503050406030204" pitchFamily="18" charset="0"/>
                              </a:rPr>
                              <m:t>2</m:t>
                            </m:r>
                            <m:r>
                              <a:rPr lang="es-AR" b="0" i="1" smtClean="0">
                                <a:latin typeface="Cambria Math" panose="02040503050406030204" pitchFamily="18" charset="0"/>
                                <a:ea typeface="Cambria Math" panose="02040503050406030204" pitchFamily="18" charset="0"/>
                              </a:rPr>
                              <m:t>𝐿</m:t>
                            </m:r>
                          </m:den>
                        </m:f>
                      </m:oMath>
                    </m:oMathPara>
                  </a14:m>
                  <a:endParaRPr lang="en-US" dirty="0"/>
                </a:p>
              </p:txBody>
            </p:sp>
          </mc:Choice>
          <mc:Fallback xmlns="">
            <p:sp>
              <p:nvSpPr>
                <p:cNvPr id="16" name="CuadroTexto 15">
                  <a:extLst>
                    <a:ext uri="{FF2B5EF4-FFF2-40B4-BE49-F238E27FC236}">
                      <a16:creationId xmlns:a16="http://schemas.microsoft.com/office/drawing/2014/main" id="{2F6452E8-9791-476A-AFFF-94BDA9B4476D}"/>
                    </a:ext>
                  </a:extLst>
                </p:cNvPr>
                <p:cNvSpPr txBox="1">
                  <a:spLocks noRot="1" noChangeAspect="1" noMove="1" noResize="1" noEditPoints="1" noAdjustHandles="1" noChangeArrowheads="1" noChangeShapeType="1" noTextEdit="1"/>
                </p:cNvSpPr>
                <p:nvPr/>
              </p:nvSpPr>
              <p:spPr>
                <a:xfrm>
                  <a:off x="4279037" y="4036139"/>
                  <a:ext cx="1262846" cy="564898"/>
                </a:xfrm>
                <a:prstGeom prst="rect">
                  <a:avLst/>
                </a:prstGeom>
                <a:blipFill>
                  <a:blip r:embed="rId10"/>
                  <a:stretch>
                    <a:fillRect/>
                  </a:stretch>
                </a:blipFill>
              </p:spPr>
              <p:txBody>
                <a:bodyPr/>
                <a:lstStyle/>
                <a:p>
                  <a:r>
                    <a:rPr lang="es-UY">
                      <a:noFill/>
                    </a:rPr>
                    <a:t> </a:t>
                  </a:r>
                </a:p>
              </p:txBody>
            </p:sp>
          </mc:Fallback>
        </mc:AlternateContent>
        <p:sp>
          <p:nvSpPr>
            <p:cNvPr id="17" name="CuadroTexto 16">
              <a:extLst>
                <a:ext uri="{FF2B5EF4-FFF2-40B4-BE49-F238E27FC236}">
                  <a16:creationId xmlns:a16="http://schemas.microsoft.com/office/drawing/2014/main" id="{06569D91-3392-44CA-8E1B-30674AF13456}"/>
                </a:ext>
              </a:extLst>
            </p:cNvPr>
            <p:cNvSpPr txBox="1"/>
            <p:nvPr/>
          </p:nvSpPr>
          <p:spPr>
            <a:xfrm>
              <a:off x="5651517" y="4108000"/>
              <a:ext cx="4617033" cy="369332"/>
            </a:xfrm>
            <a:prstGeom prst="rect">
              <a:avLst/>
            </a:prstGeom>
            <a:noFill/>
          </p:spPr>
          <p:txBody>
            <a:bodyPr wrap="none" rtlCol="0">
              <a:spAutoFit/>
            </a:bodyPr>
            <a:lstStyle/>
            <a:p>
              <a:r>
                <a:rPr lang="es-AR" dirty="0"/>
                <a:t>Frecuencias de resonancia con extremo abierto</a:t>
              </a:r>
              <a:endParaRPr lang="en-US" dirty="0"/>
            </a:p>
          </p:txBody>
        </p:sp>
      </p:grp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CA409F18-02CF-4487-B1BF-A61ABE41D3E5}"/>
                  </a:ext>
                </a:extLst>
              </p:cNvPr>
              <p:cNvSpPr txBox="1"/>
              <p:nvPr/>
            </p:nvSpPr>
            <p:spPr>
              <a:xfrm>
                <a:off x="240554" y="4775356"/>
                <a:ext cx="11523216" cy="1295163"/>
              </a:xfrm>
              <a:prstGeom prst="rect">
                <a:avLst/>
              </a:prstGeom>
              <a:noFill/>
            </p:spPr>
            <p:txBody>
              <a:bodyPr wrap="square" rtlCol="0">
                <a:spAutoFit/>
              </a:bodyPr>
              <a:lstStyle/>
              <a:p>
                <a:pPr>
                  <a:lnSpc>
                    <a:spcPct val="150000"/>
                  </a:lnSpc>
                </a:pPr>
                <a:r>
                  <a:rPr lang="es-AR" dirty="0"/>
                  <a:t>Sin embargo, las medidas experimentales tienen discrepancias con estos valores. Experimentalmente, las frecuencias de resonancia son un poco menores. Además, la boca de la guía emite ondas al espacio abierto. Esto no es compatible con la condición </a:t>
                </a:r>
                <a14:m>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=0</m:t>
                    </m:r>
                  </m:oMath>
                </a14:m>
                <a:r>
                  <a:rPr lang="en-US" dirty="0"/>
                  <a:t> </a:t>
                </a:r>
                <a:r>
                  <a:rPr lang="en-US" dirty="0" err="1"/>
                  <a:t>en</a:t>
                </a:r>
                <a:r>
                  <a:rPr lang="en-US" dirty="0"/>
                  <a:t> </a:t>
                </a:r>
                <a:r>
                  <a:rPr lang="en-US" dirty="0" err="1"/>
                  <a:t>el</a:t>
                </a:r>
                <a:r>
                  <a:rPr lang="en-US" dirty="0"/>
                  <a:t> </a:t>
                </a:r>
                <a:r>
                  <a:rPr lang="en-US" dirty="0" err="1"/>
                  <a:t>extremo</a:t>
                </a:r>
                <a:endParaRPr lang="en-US" dirty="0"/>
              </a:p>
            </p:txBody>
          </p:sp>
        </mc:Choice>
        <mc:Fallback xmlns="">
          <p:sp>
            <p:nvSpPr>
              <p:cNvPr id="18" name="CuadroTexto 17">
                <a:extLst>
                  <a:ext uri="{FF2B5EF4-FFF2-40B4-BE49-F238E27FC236}">
                    <a16:creationId xmlns:a16="http://schemas.microsoft.com/office/drawing/2014/main" id="{CA409F18-02CF-4487-B1BF-A61ABE41D3E5}"/>
                  </a:ext>
                </a:extLst>
              </p:cNvPr>
              <p:cNvSpPr txBox="1">
                <a:spLocks noRot="1" noChangeAspect="1" noMove="1" noResize="1" noEditPoints="1" noAdjustHandles="1" noChangeArrowheads="1" noChangeShapeType="1" noTextEdit="1"/>
              </p:cNvSpPr>
              <p:nvPr/>
            </p:nvSpPr>
            <p:spPr>
              <a:xfrm>
                <a:off x="240554" y="4775356"/>
                <a:ext cx="11523216" cy="1295163"/>
              </a:xfrm>
              <a:prstGeom prst="rect">
                <a:avLst/>
              </a:prstGeom>
              <a:blipFill>
                <a:blip r:embed="rId11"/>
                <a:stretch>
                  <a:fillRect l="-423" r="-370" b="-6573"/>
                </a:stretch>
              </a:blipFill>
            </p:spPr>
            <p:txBody>
              <a:bodyPr/>
              <a:lstStyle/>
              <a:p>
                <a:r>
                  <a:rPr lang="es-UY">
                    <a:noFill/>
                  </a:rPr>
                  <a:t> </a:t>
                </a:r>
              </a:p>
            </p:txBody>
          </p:sp>
        </mc:Fallback>
      </mc:AlternateContent>
    </p:spTree>
    <p:extLst>
      <p:ext uri="{BB962C8B-B14F-4D97-AF65-F5344CB8AC3E}">
        <p14:creationId xmlns:p14="http://schemas.microsoft.com/office/powerpoint/2010/main" val="11624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3" grpId="0"/>
      <p:bldP spid="14" grpId="0"/>
      <p:bldP spid="15"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0356A2EE-00A3-4CBA-B75C-5CEB745F84AC}"/>
                  </a:ext>
                </a:extLst>
              </p:cNvPr>
              <p:cNvSpPr txBox="1"/>
              <p:nvPr/>
            </p:nvSpPr>
            <p:spPr>
              <a:xfrm>
                <a:off x="887766" y="3586579"/>
                <a:ext cx="3046539" cy="153997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d>
                        <m:dPr>
                          <m:begChr m:val="{"/>
                          <m:endChr m:val=""/>
                          <m:ctrlPr>
                            <a:rPr lang="en-US" i="1" smtClean="0">
                              <a:latin typeface="Cambria Math" panose="02040503050406030204" pitchFamily="18" charset="0"/>
                              <a:ea typeface="Cambria Math" panose="02040503050406030204" pitchFamily="18" charset="0"/>
                            </a:rPr>
                          </m:ctrlPr>
                        </m:dPr>
                        <m:e>
                          <m:eqArr>
                            <m:eqArrPr>
                              <m:ctrlPr>
                                <a:rPr lang="en-US" b="0" i="1" smtClean="0">
                                  <a:latin typeface="Cambria Math" panose="02040503050406030204" pitchFamily="18" charset="0"/>
                                  <a:ea typeface="Cambria Math" panose="02040503050406030204" pitchFamily="18" charset="0"/>
                                </a:rPr>
                              </m:ctrlPr>
                            </m:eqArrPr>
                            <m:e>
                              <m:f>
                                <m:fPr>
                                  <m:ctrlPr>
                                    <a:rPr lang="es-AR" b="0" i="1" smtClean="0">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𝐴</m:t>
                                  </m:r>
                                  <m:r>
                                    <a:rPr lang="es-ES"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num>
                                <m:den>
                                  <m:r>
                                    <a:rPr lang="es-AR" b="0" i="1" smtClean="0">
                                      <a:latin typeface="Cambria Math" panose="02040503050406030204" pitchFamily="18" charset="0"/>
                                      <a:ea typeface="Cambria Math" panose="02040503050406030204" pitchFamily="18" charset="0"/>
                                    </a:rPr>
                                    <m:t>𝐴</m:t>
                                  </m:r>
                                  <m:r>
                                    <a:rPr lang="es-ES"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den>
                              </m:f>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𝛼</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𝛽</m:t>
                              </m:r>
                            </m:e>
                            <m:e/>
                            <m:e>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𝑖𝑘𝐿</m:t>
                                      </m:r>
                                    </m:sup>
                                  </m:sSup>
                                  <m:r>
                                    <a:rPr lang="es-ES" b="0" i="1" smtClean="0">
                                      <a:latin typeface="Cambria Math" panose="02040503050406030204" pitchFamily="18" charset="0"/>
                                    </a:rPr>
                                    <m:t>+</m:t>
                                  </m:r>
                                  <m:r>
                                    <a:rPr lang="es-AR" i="1">
                                      <a:latin typeface="Cambria Math" panose="02040503050406030204" pitchFamily="18" charset="0"/>
                                    </a:rPr>
                                    <m:t>𝐵</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𝑖𝑘𝐿</m:t>
                                      </m:r>
                                    </m:sup>
                                  </m:sSup>
                                </m:num>
                                <m:den>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𝑖𝑘𝐿</m:t>
                                      </m:r>
                                    </m:sup>
                                  </m:sSup>
                                  <m:r>
                                    <a:rPr lang="es-ES" b="0" i="1" smtClean="0">
                                      <a:latin typeface="Cambria Math" panose="02040503050406030204" pitchFamily="18" charset="0"/>
                                    </a:rPr>
                                    <m:t>−</m:t>
                                  </m:r>
                                  <m:r>
                                    <a:rPr lang="es-AR" i="1">
                                      <a:latin typeface="Cambria Math" panose="02040503050406030204" pitchFamily="18" charset="0"/>
                                    </a:rPr>
                                    <m:t>𝐵</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𝑖𝑘𝐿</m:t>
                                      </m:r>
                                    </m:sup>
                                  </m:sSup>
                                </m:den>
                              </m:f>
                              <m:r>
                                <a:rPr lang="es-AR" b="0" i="1" smtClean="0">
                                  <a:latin typeface="Cambria Math" panose="02040503050406030204" pitchFamily="18" charset="0"/>
                                </a:rPr>
                                <m:t>=</m:t>
                              </m:r>
                              <m:r>
                                <a:rPr lang="es-AR" b="0" i="1" smtClean="0">
                                  <a:latin typeface="Cambria Math" panose="02040503050406030204" pitchFamily="18" charset="0"/>
                                </a:rPr>
                                <m:t>𝑟</m:t>
                              </m:r>
                              <m:r>
                                <a:rPr lang="es-AR" b="0" i="1" smtClean="0">
                                  <a:latin typeface="Cambria Math" panose="02040503050406030204" pitchFamily="18" charset="0"/>
                                </a:rPr>
                                <m:t>+</m:t>
                              </m:r>
                              <m:r>
                                <a:rPr lang="es-AR" b="0" i="1" smtClean="0">
                                  <a:latin typeface="Cambria Math" panose="02040503050406030204" pitchFamily="18" charset="0"/>
                                </a:rPr>
                                <m:t>𝑖𝑥</m:t>
                              </m:r>
                            </m:e>
                          </m:eqArr>
                        </m:e>
                      </m:d>
                    </m:oMath>
                  </m:oMathPara>
                </a14:m>
                <a:endParaRPr lang="en-US" dirty="0"/>
              </a:p>
            </p:txBody>
          </p:sp>
        </mc:Choice>
        <mc:Fallback xmlns="">
          <p:sp>
            <p:nvSpPr>
              <p:cNvPr id="3" name="CuadroTexto 2">
                <a:extLst>
                  <a:ext uri="{FF2B5EF4-FFF2-40B4-BE49-F238E27FC236}">
                    <a16:creationId xmlns:a16="http://schemas.microsoft.com/office/drawing/2014/main" id="{0356A2EE-00A3-4CBA-B75C-5CEB745F84AC}"/>
                  </a:ext>
                </a:extLst>
              </p:cNvPr>
              <p:cNvSpPr txBox="1">
                <a:spLocks noRot="1" noChangeAspect="1" noMove="1" noResize="1" noEditPoints="1" noAdjustHandles="1" noChangeArrowheads="1" noChangeShapeType="1" noTextEdit="1"/>
              </p:cNvSpPr>
              <p:nvPr/>
            </p:nvSpPr>
            <p:spPr>
              <a:xfrm>
                <a:off x="887766" y="3586579"/>
                <a:ext cx="3046539" cy="1539973"/>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3885F330-B466-413C-9BC9-21EC7648D2D6}"/>
                  </a:ext>
                </a:extLst>
              </p:cNvPr>
              <p:cNvSpPr txBox="1"/>
              <p:nvPr/>
            </p:nvSpPr>
            <p:spPr>
              <a:xfrm>
                <a:off x="4500978" y="3781887"/>
                <a:ext cx="5047151" cy="369332"/>
              </a:xfrm>
              <a:prstGeom prst="rect">
                <a:avLst/>
              </a:prstGeom>
              <a:noFill/>
            </p:spPr>
            <p:txBody>
              <a:bodyPr wrap="none" rtlCol="0">
                <a:spAutoFit/>
              </a:bodyPr>
              <a:lstStyle/>
              <a:p>
                <a:r>
                  <a:rPr lang="es-AR" dirty="0"/>
                  <a:t>Las cuentas para hallar </a:t>
                </a:r>
                <a14:m>
                  <m:oMath xmlns:m="http://schemas.openxmlformats.org/officeDocument/2006/math">
                    <m:r>
                      <a:rPr lang="es-AR" b="0" i="1" smtClean="0">
                        <a:latin typeface="Cambria Math" panose="02040503050406030204" pitchFamily="18" charset="0"/>
                      </a:rPr>
                      <m:t>𝛽</m:t>
                    </m:r>
                  </m:oMath>
                </a14:m>
                <a:r>
                  <a:rPr lang="en-US" dirty="0"/>
                  <a:t> son </a:t>
                </a:r>
                <a:r>
                  <a:rPr lang="en-US" dirty="0" err="1"/>
                  <a:t>largas</a:t>
                </a:r>
                <a:r>
                  <a:rPr lang="en-US" dirty="0"/>
                  <a:t> </a:t>
                </a:r>
                <a:r>
                  <a:rPr lang="en-US" dirty="0" err="1"/>
                  <a:t>pero</a:t>
                </a:r>
                <a:r>
                  <a:rPr lang="en-US" dirty="0"/>
                  <a:t> no </a:t>
                </a:r>
                <a:r>
                  <a:rPr lang="en-US" dirty="0" err="1"/>
                  <a:t>difíciles</a:t>
                </a:r>
                <a:endParaRPr lang="en-US" dirty="0"/>
              </a:p>
            </p:txBody>
          </p:sp>
        </mc:Choice>
        <mc:Fallback xmlns="">
          <p:sp>
            <p:nvSpPr>
              <p:cNvPr id="4" name="CuadroTexto 3">
                <a:extLst>
                  <a:ext uri="{FF2B5EF4-FFF2-40B4-BE49-F238E27FC236}">
                    <a16:creationId xmlns:a16="http://schemas.microsoft.com/office/drawing/2014/main" id="{3885F330-B466-413C-9BC9-21EC7648D2D6}"/>
                  </a:ext>
                </a:extLst>
              </p:cNvPr>
              <p:cNvSpPr txBox="1">
                <a:spLocks noRot="1" noChangeAspect="1" noMove="1" noResize="1" noEditPoints="1" noAdjustHandles="1" noChangeArrowheads="1" noChangeShapeType="1" noTextEdit="1"/>
              </p:cNvSpPr>
              <p:nvPr/>
            </p:nvSpPr>
            <p:spPr>
              <a:xfrm>
                <a:off x="4500978" y="3781887"/>
                <a:ext cx="5047151" cy="369332"/>
              </a:xfrm>
              <a:prstGeom prst="rect">
                <a:avLst/>
              </a:prstGeom>
              <a:blipFill>
                <a:blip r:embed="rId3"/>
                <a:stretch>
                  <a:fillRect l="-966" t="-8197" r="-483"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0B04EE00-8AAE-4219-8199-9348F3DAFC1D}"/>
                  </a:ext>
                </a:extLst>
              </p:cNvPr>
              <p:cNvSpPr txBox="1"/>
              <p:nvPr/>
            </p:nvSpPr>
            <p:spPr>
              <a:xfrm>
                <a:off x="4962617" y="4356565"/>
                <a:ext cx="46070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m:t>
                      </m:r>
                      <m:r>
                        <a:rPr lang="es-AR" b="0" i="1" smtClean="0">
                          <a:latin typeface="Cambria Math" panose="02040503050406030204" pitchFamily="18" charset="0"/>
                        </a:rPr>
                        <m:t>𝑥</m:t>
                      </m:r>
                      <m:func>
                        <m:funcPr>
                          <m:ctrlPr>
                            <a:rPr lang="es-AR" b="0" i="1" smtClean="0">
                              <a:latin typeface="Cambria Math" panose="02040503050406030204" pitchFamily="18" charset="0"/>
                            </a:rPr>
                          </m:ctrlPr>
                        </m:funcPr>
                        <m:fName>
                          <m:sSup>
                            <m:sSupPr>
                              <m:ctrlPr>
                                <a:rPr lang="es-AR" b="0" i="1" smtClean="0">
                                  <a:latin typeface="Cambria Math" panose="02040503050406030204" pitchFamily="18" charset="0"/>
                                </a:rPr>
                              </m:ctrlPr>
                            </m:sSupPr>
                            <m:e>
                              <m:r>
                                <m:rPr>
                                  <m:sty m:val="p"/>
                                </m:rPr>
                                <a:rPr lang="es-AR" b="0" i="0" smtClean="0">
                                  <a:latin typeface="Cambria Math" panose="02040503050406030204" pitchFamily="18" charset="0"/>
                                </a:rPr>
                                <m:t>tan</m:t>
                              </m:r>
                            </m:e>
                            <m:sup>
                              <m:r>
                                <a:rPr lang="es-AR" b="0" i="1" smtClean="0">
                                  <a:latin typeface="Cambria Math" panose="02040503050406030204" pitchFamily="18" charset="0"/>
                                </a:rPr>
                                <m:t>2</m:t>
                              </m:r>
                            </m:sup>
                          </m:sSup>
                        </m:fName>
                        <m:e>
                          <m:d>
                            <m:dPr>
                              <m:ctrlPr>
                                <a:rPr lang="es-AR" b="0" i="1" smtClean="0">
                                  <a:latin typeface="Cambria Math" panose="02040503050406030204" pitchFamily="18" charset="0"/>
                                </a:rPr>
                              </m:ctrlPr>
                            </m:dPr>
                            <m:e>
                              <m:r>
                                <a:rPr lang="es-AR" b="0" i="1" smtClean="0">
                                  <a:latin typeface="Cambria Math" panose="02040503050406030204" pitchFamily="18" charset="0"/>
                                </a:rPr>
                                <m:t>𝑘𝐿</m:t>
                              </m:r>
                            </m:e>
                          </m:d>
                          <m:r>
                            <a:rPr lang="es-AR" b="0" i="1" smtClean="0">
                              <a:latin typeface="Cambria Math" panose="02040503050406030204" pitchFamily="18" charset="0"/>
                            </a:rPr>
                            <m:t>+</m:t>
                          </m:r>
                          <m:d>
                            <m:dPr>
                              <m:ctrlPr>
                                <a:rPr lang="es-AR" b="0" i="1"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𝑟</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𝑥</m:t>
                                  </m:r>
                                </m:e>
                                <m:sup>
                                  <m:r>
                                    <a:rPr lang="es-AR" b="0" i="1" smtClean="0">
                                      <a:latin typeface="Cambria Math" panose="02040503050406030204" pitchFamily="18" charset="0"/>
                                    </a:rPr>
                                    <m:t>2</m:t>
                                  </m:r>
                                </m:sup>
                              </m:sSup>
                              <m:r>
                                <a:rPr lang="es-AR" b="0" i="1" smtClean="0">
                                  <a:latin typeface="Cambria Math" panose="02040503050406030204" pitchFamily="18" charset="0"/>
                                </a:rPr>
                                <m:t>−1 </m:t>
                              </m:r>
                            </m:e>
                          </m:d>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r>
                                <a:rPr lang="es-AR" b="0" i="1" smtClean="0">
                                  <a:latin typeface="Cambria Math" panose="02040503050406030204" pitchFamily="18" charset="0"/>
                                </a:rPr>
                                <m:t>(</m:t>
                              </m:r>
                              <m:r>
                                <a:rPr lang="es-AR" b="0" i="1" smtClean="0">
                                  <a:latin typeface="Cambria Math" panose="02040503050406030204" pitchFamily="18" charset="0"/>
                                </a:rPr>
                                <m:t>𝑘𝐿</m:t>
                              </m:r>
                              <m:r>
                                <a:rPr lang="es-AR" b="0" i="1" smtClean="0">
                                  <a:latin typeface="Cambria Math" panose="02040503050406030204" pitchFamily="18" charset="0"/>
                                </a:rPr>
                                <m:t>)</m:t>
                              </m:r>
                            </m:e>
                          </m:func>
                        </m:e>
                      </m:func>
                      <m:r>
                        <a:rPr lang="es-AR" b="0" i="1" smtClean="0">
                          <a:latin typeface="Cambria Math" panose="02040503050406030204" pitchFamily="18" charset="0"/>
                        </a:rPr>
                        <m:t>−</m:t>
                      </m:r>
                      <m:r>
                        <a:rPr lang="es-AR" b="0" i="1" smtClean="0">
                          <a:latin typeface="Cambria Math" panose="02040503050406030204" pitchFamily="18" charset="0"/>
                        </a:rPr>
                        <m:t>𝑥</m:t>
                      </m:r>
                    </m:oMath>
                  </m:oMathPara>
                </a14:m>
                <a:endParaRPr lang="en-US" dirty="0"/>
              </a:p>
            </p:txBody>
          </p:sp>
        </mc:Choice>
        <mc:Fallback xmlns="">
          <p:sp>
            <p:nvSpPr>
              <p:cNvPr id="5" name="CuadroTexto 4">
                <a:extLst>
                  <a:ext uri="{FF2B5EF4-FFF2-40B4-BE49-F238E27FC236}">
                    <a16:creationId xmlns:a16="http://schemas.microsoft.com/office/drawing/2014/main" id="{0B04EE00-8AAE-4219-8199-9348F3DAFC1D}"/>
                  </a:ext>
                </a:extLst>
              </p:cNvPr>
              <p:cNvSpPr txBox="1">
                <a:spLocks noRot="1" noChangeAspect="1" noMove="1" noResize="1" noEditPoints="1" noAdjustHandles="1" noChangeArrowheads="1" noChangeShapeType="1" noTextEdit="1"/>
              </p:cNvSpPr>
              <p:nvPr/>
            </p:nvSpPr>
            <p:spPr>
              <a:xfrm>
                <a:off x="4962617" y="4356565"/>
                <a:ext cx="4607095" cy="369332"/>
              </a:xfrm>
              <a:prstGeom prst="rect">
                <a:avLst/>
              </a:prstGeom>
              <a:blipFill>
                <a:blip r:embed="rId4"/>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5DD4DC71-27FB-48FF-ABBE-D033DF03070E}"/>
                  </a:ext>
                </a:extLst>
              </p:cNvPr>
              <p:cNvSpPr txBox="1"/>
              <p:nvPr/>
            </p:nvSpPr>
            <p:spPr>
              <a:xfrm>
                <a:off x="5167827" y="4931243"/>
                <a:ext cx="384111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𝑥</m:t>
                      </m:r>
                      <m:func>
                        <m:funcPr>
                          <m:ctrlPr>
                            <a:rPr lang="es-AR" b="0" i="1" smtClean="0">
                              <a:latin typeface="Cambria Math" panose="02040503050406030204" pitchFamily="18" charset="0"/>
                              <a:ea typeface="Cambria Math" panose="02040503050406030204" pitchFamily="18" charset="0"/>
                            </a:rPr>
                          </m:ctrlPr>
                        </m:funcPr>
                        <m:fName>
                          <m:sSup>
                            <m:sSupPr>
                              <m:ctrlPr>
                                <a:rPr lang="es-AR" b="0" i="1" smtClean="0">
                                  <a:latin typeface="Cambria Math" panose="02040503050406030204" pitchFamily="18" charset="0"/>
                                  <a:ea typeface="Cambria Math" panose="02040503050406030204" pitchFamily="18" charset="0"/>
                                </a:rPr>
                              </m:ctrlPr>
                            </m:sSupPr>
                            <m:e>
                              <m:r>
                                <m:rPr>
                                  <m:sty m:val="p"/>
                                </m:rPr>
                                <a:rPr lang="es-AR" b="0" i="0" smtClean="0">
                                  <a:latin typeface="Cambria Math" panose="02040503050406030204" pitchFamily="18" charset="0"/>
                                  <a:ea typeface="Cambria Math" panose="02040503050406030204" pitchFamily="18" charset="0"/>
                                </a:rPr>
                                <m:t>tan</m:t>
                              </m:r>
                            </m:e>
                            <m:sup>
                              <m:r>
                                <a:rPr lang="es-AR" b="0" i="1" smtClean="0">
                                  <a:latin typeface="Cambria Math" panose="02040503050406030204" pitchFamily="18" charset="0"/>
                                  <a:ea typeface="Cambria Math" panose="02040503050406030204" pitchFamily="18" charset="0"/>
                                </a:rPr>
                                <m:t>2</m:t>
                              </m:r>
                            </m:sup>
                          </m:sSup>
                        </m:fName>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𝑘𝐿</m:t>
                              </m:r>
                            </m:e>
                          </m:d>
                          <m:r>
                            <a:rPr lang="es-AR" b="0" i="1" smtClean="0">
                              <a:latin typeface="Cambria Math" panose="02040503050406030204" pitchFamily="18" charset="0"/>
                              <a:ea typeface="Cambria Math" panose="02040503050406030204" pitchFamily="18" charset="0"/>
                            </a:rPr>
                            <m:t>+</m:t>
                          </m:r>
                          <m:d>
                            <m:dPr>
                              <m:ctrlPr>
                                <a:rPr lang="es-AR" b="0" i="1" smtClean="0">
                                  <a:latin typeface="Cambria Math" panose="02040503050406030204" pitchFamily="18" charset="0"/>
                                  <a:ea typeface="Cambria Math" panose="02040503050406030204" pitchFamily="18" charset="0"/>
                                </a:rPr>
                              </m:ctrlPr>
                            </m:dPr>
                            <m:e>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𝑥</m:t>
                                  </m:r>
                                </m:e>
                                <m:sup>
                                  <m:r>
                                    <a:rPr lang="es-AR" b="0" i="1" smtClean="0">
                                      <a:latin typeface="Cambria Math" panose="02040503050406030204" pitchFamily="18" charset="0"/>
                                      <a:ea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−1</m:t>
                              </m:r>
                            </m:e>
                          </m:d>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tan</m:t>
                              </m:r>
                            </m:fName>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𝑘𝐿</m:t>
                                  </m:r>
                                </m:e>
                              </m:d>
                            </m:e>
                          </m:func>
                        </m:e>
                      </m:func>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𝑥</m:t>
                      </m:r>
                    </m:oMath>
                  </m:oMathPara>
                </a14:m>
                <a:endParaRPr lang="en-US" dirty="0"/>
              </a:p>
            </p:txBody>
          </p:sp>
        </mc:Choice>
        <mc:Fallback xmlns="">
          <p:sp>
            <p:nvSpPr>
              <p:cNvPr id="6" name="CuadroTexto 5">
                <a:extLst>
                  <a:ext uri="{FF2B5EF4-FFF2-40B4-BE49-F238E27FC236}">
                    <a16:creationId xmlns:a16="http://schemas.microsoft.com/office/drawing/2014/main" id="{5DD4DC71-27FB-48FF-ABBE-D033DF03070E}"/>
                  </a:ext>
                </a:extLst>
              </p:cNvPr>
              <p:cNvSpPr txBox="1">
                <a:spLocks noRot="1" noChangeAspect="1" noMove="1" noResize="1" noEditPoints="1" noAdjustHandles="1" noChangeArrowheads="1" noChangeShapeType="1" noTextEdit="1"/>
              </p:cNvSpPr>
              <p:nvPr/>
            </p:nvSpPr>
            <p:spPr>
              <a:xfrm>
                <a:off x="5167827" y="4931243"/>
                <a:ext cx="3841116" cy="36933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F50AAA8F-BC30-4B3A-A0BF-C3FDA5BA9159}"/>
                  </a:ext>
                </a:extLst>
              </p:cNvPr>
              <p:cNvSpPr txBox="1"/>
              <p:nvPr/>
            </p:nvSpPr>
            <p:spPr>
              <a:xfrm>
                <a:off x="10150625" y="4356565"/>
                <a:ext cx="8947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𝑟</m:t>
                          </m:r>
                        </m:e>
                        <m:sup>
                          <m:r>
                            <a:rPr lang="es-AR" b="0" i="1" smtClean="0">
                              <a:latin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≅0</m:t>
                      </m:r>
                    </m:oMath>
                  </m:oMathPara>
                </a14:m>
                <a:endParaRPr lang="en-US" dirty="0"/>
              </a:p>
            </p:txBody>
          </p:sp>
        </mc:Choice>
        <mc:Fallback xmlns="">
          <p:sp>
            <p:nvSpPr>
              <p:cNvPr id="7" name="CuadroTexto 6">
                <a:extLst>
                  <a:ext uri="{FF2B5EF4-FFF2-40B4-BE49-F238E27FC236}">
                    <a16:creationId xmlns:a16="http://schemas.microsoft.com/office/drawing/2014/main" id="{F50AAA8F-BC30-4B3A-A0BF-C3FDA5BA9159}"/>
                  </a:ext>
                </a:extLst>
              </p:cNvPr>
              <p:cNvSpPr txBox="1">
                <a:spLocks noRot="1" noChangeAspect="1" noMove="1" noResize="1" noEditPoints="1" noAdjustHandles="1" noChangeArrowheads="1" noChangeShapeType="1" noTextEdit="1"/>
              </p:cNvSpPr>
              <p:nvPr/>
            </p:nvSpPr>
            <p:spPr>
              <a:xfrm>
                <a:off x="10150625" y="4356565"/>
                <a:ext cx="894797" cy="3693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EF0EE587-1515-4B49-97E1-7CDFA1F06E87}"/>
                  </a:ext>
                </a:extLst>
              </p:cNvPr>
              <p:cNvSpPr txBox="1"/>
              <p:nvPr/>
            </p:nvSpPr>
            <p:spPr>
              <a:xfrm>
                <a:off x="736846" y="5726097"/>
                <a:ext cx="6743962" cy="506870"/>
              </a:xfrm>
              <a:prstGeom prst="rect">
                <a:avLst/>
              </a:prstGeom>
              <a:noFill/>
            </p:spPr>
            <p:txBody>
              <a:bodyPr wrap="none" rtlCol="0">
                <a:spAutoFit/>
              </a:bodyPr>
              <a:lstStyle/>
              <a:p>
                <a:r>
                  <a:rPr lang="es-AR" dirty="0"/>
                  <a:t>La condición de resonancia </a:t>
                </a:r>
                <a14:m>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=0</m:t>
                    </m:r>
                  </m:oMath>
                </a14:m>
                <a:r>
                  <a:rPr lang="en-US" dirty="0"/>
                  <a:t> </a:t>
                </a:r>
                <a:r>
                  <a:rPr lang="en-US" dirty="0" err="1"/>
                  <a:t>implica</a:t>
                </a:r>
                <a:r>
                  <a:rPr lang="en-US" dirty="0"/>
                  <a:t> </a:t>
                </a:r>
                <a14:m>
                  <m:oMath xmlns:m="http://schemas.openxmlformats.org/officeDocument/2006/math">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d>
                          <m:dPr>
                            <m:ctrlPr>
                              <a:rPr lang="es-AR" b="0" i="1" smtClean="0">
                                <a:latin typeface="Cambria Math" panose="02040503050406030204" pitchFamily="18" charset="0"/>
                              </a:rPr>
                            </m:ctrlPr>
                          </m:dPr>
                          <m:e>
                            <m:r>
                              <a:rPr lang="es-AR" b="0" i="1" smtClean="0">
                                <a:latin typeface="Cambria Math" panose="02040503050406030204" pitchFamily="18" charset="0"/>
                              </a:rPr>
                              <m:t>𝑘𝐿</m:t>
                            </m:r>
                          </m:e>
                        </m:d>
                        <m:r>
                          <a:rPr lang="es-AR" b="0" i="1" smtClean="0">
                            <a:latin typeface="Cambria Math" panose="02040503050406030204" pitchFamily="18" charset="0"/>
                          </a:rPr>
                          <m:t>=−</m:t>
                        </m:r>
                        <m:r>
                          <a:rPr lang="es-AR" b="0" i="1" smtClean="0">
                            <a:latin typeface="Cambria Math" panose="02040503050406030204" pitchFamily="18" charset="0"/>
                          </a:rPr>
                          <m:t>𝑥</m:t>
                        </m:r>
                        <m:r>
                          <a:rPr lang="es-AR" b="0" i="1" smtClean="0">
                            <a:latin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func>
                  </m:oMath>
                </a14:m>
                <a:endParaRPr lang="en-US" dirty="0"/>
              </a:p>
            </p:txBody>
          </p:sp>
        </mc:Choice>
        <mc:Fallback xmlns="">
          <p:sp>
            <p:nvSpPr>
              <p:cNvPr id="8" name="CuadroTexto 7">
                <a:extLst>
                  <a:ext uri="{FF2B5EF4-FFF2-40B4-BE49-F238E27FC236}">
                    <a16:creationId xmlns:a16="http://schemas.microsoft.com/office/drawing/2014/main" id="{EF0EE587-1515-4B49-97E1-7CDFA1F06E87}"/>
                  </a:ext>
                </a:extLst>
              </p:cNvPr>
              <p:cNvSpPr txBox="1">
                <a:spLocks noRot="1" noChangeAspect="1" noMove="1" noResize="1" noEditPoints="1" noAdjustHandles="1" noChangeArrowheads="1" noChangeShapeType="1" noTextEdit="1"/>
              </p:cNvSpPr>
              <p:nvPr/>
            </p:nvSpPr>
            <p:spPr>
              <a:xfrm>
                <a:off x="736846" y="5726097"/>
                <a:ext cx="6743962" cy="506870"/>
              </a:xfrm>
              <a:prstGeom prst="rect">
                <a:avLst/>
              </a:prstGeom>
              <a:blipFill>
                <a:blip r:embed="rId7"/>
                <a:stretch>
                  <a:fillRect l="-814" b="-6024"/>
                </a:stretch>
              </a:blipFill>
            </p:spPr>
            <p:txBody>
              <a:bodyPr/>
              <a:lstStyle/>
              <a:p>
                <a:r>
                  <a:rPr lang="en-US">
                    <a:noFill/>
                  </a:rPr>
                  <a:t> </a:t>
                </a:r>
              </a:p>
            </p:txBody>
          </p:sp>
        </mc:Fallback>
      </mc:AlternateContent>
      <p:sp>
        <p:nvSpPr>
          <p:cNvPr id="9" name="CuadroTexto 8">
            <a:extLst>
              <a:ext uri="{FF2B5EF4-FFF2-40B4-BE49-F238E27FC236}">
                <a16:creationId xmlns:a16="http://schemas.microsoft.com/office/drawing/2014/main" id="{45A5E0F5-0AED-4B52-8EC1-E22246472202}"/>
              </a:ext>
            </a:extLst>
          </p:cNvPr>
          <p:cNvSpPr txBox="1"/>
          <p:nvPr/>
        </p:nvSpPr>
        <p:spPr>
          <a:xfrm>
            <a:off x="502417" y="314192"/>
            <a:ext cx="11398929" cy="880369"/>
          </a:xfrm>
          <a:prstGeom prst="rect">
            <a:avLst/>
          </a:prstGeom>
          <a:noFill/>
        </p:spPr>
        <p:txBody>
          <a:bodyPr wrap="square" rtlCol="0">
            <a:spAutoFit/>
          </a:bodyPr>
          <a:lstStyle/>
          <a:p>
            <a:pPr>
              <a:lnSpc>
                <a:spcPct val="150000"/>
              </a:lnSpc>
            </a:pPr>
            <a:r>
              <a:rPr lang="es-AR" dirty="0"/>
              <a:t>Debemos pensar la boca de la guía como un emisor circular plano. En este caso, la impedancia de terminación corresponde a la impedancia de radiación sobre la superficie de la sección circular:</a:t>
            </a:r>
            <a:endParaRPr lang="en-US" dirty="0"/>
          </a:p>
        </p:txBody>
      </p: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61403EBD-2F29-4FDD-A340-94D6289DE8BC}"/>
                  </a:ext>
                </a:extLst>
              </p:cNvPr>
              <p:cNvSpPr txBox="1"/>
              <p:nvPr/>
            </p:nvSpPr>
            <p:spPr>
              <a:xfrm>
                <a:off x="8365146" y="774054"/>
                <a:ext cx="14952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ES" b="0" i="1" smtClean="0">
                              <a:latin typeface="Cambria Math" panose="02040503050406030204" pitchFamily="18" charset="0"/>
                            </a:rPr>
                          </m:ctrlPr>
                        </m:sSubPr>
                        <m:e>
                          <m:r>
                            <a:rPr lang="es-ES" b="0" i="1" smtClean="0">
                              <a:latin typeface="Cambria Math" panose="02040503050406030204" pitchFamily="18" charset="0"/>
                            </a:rPr>
                            <m:t>𝑧</m:t>
                          </m:r>
                        </m:e>
                        <m:sub>
                          <m:r>
                            <a:rPr lang="es-ES" b="0" i="1" smtClean="0">
                              <a:latin typeface="Cambria Math" panose="02040503050406030204" pitchFamily="18" charset="0"/>
                            </a:rPr>
                            <m:t>𝐿</m:t>
                          </m:r>
                        </m:sub>
                      </m:sSub>
                      <m:r>
                        <a:rPr lang="es-AR" b="0" i="1" smtClean="0">
                          <a:latin typeface="Cambria Math" panose="02040503050406030204" pitchFamily="18" charset="0"/>
                        </a:rPr>
                        <m:t>=</m:t>
                      </m:r>
                      <m:f>
                        <m:fPr>
                          <m:type m:val="lin"/>
                          <m:ctrlPr>
                            <a:rPr lang="es-AR" b="0" i="1" smtClean="0">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𝑍</m:t>
                              </m:r>
                            </m:e>
                            <m:sub>
                              <m:r>
                                <a:rPr lang="es-AR" i="1">
                                  <a:latin typeface="Cambria Math" panose="02040503050406030204" pitchFamily="18" charset="0"/>
                                </a:rPr>
                                <m:t>𝑟</m:t>
                              </m:r>
                            </m:sub>
                          </m:sSub>
                        </m:num>
                        <m:den>
                          <m:r>
                            <a:rPr lang="es-AR" i="1">
                              <a:latin typeface="Cambria Math" panose="02040503050406030204" pitchFamily="18" charset="0"/>
                            </a:rPr>
                            <m:t>𝜋</m:t>
                          </m:r>
                          <m:sSup>
                            <m:sSupPr>
                              <m:ctrlPr>
                                <a:rPr lang="es-AR" i="1">
                                  <a:latin typeface="Cambria Math" panose="02040503050406030204" pitchFamily="18" charset="0"/>
                                </a:rPr>
                              </m:ctrlPr>
                            </m:sSupPr>
                            <m:e>
                              <m:r>
                                <a:rPr lang="es-AR" i="1">
                                  <a:latin typeface="Cambria Math" panose="02040503050406030204" pitchFamily="18" charset="0"/>
                                </a:rPr>
                                <m:t>𝑎</m:t>
                              </m:r>
                            </m:e>
                            <m:sup>
                              <m:r>
                                <a:rPr lang="es-AR" i="1">
                                  <a:latin typeface="Cambria Math" panose="02040503050406030204" pitchFamily="18" charset="0"/>
                                </a:rPr>
                                <m:t>2</m:t>
                              </m:r>
                            </m:sup>
                          </m:sSup>
                        </m:den>
                      </m:f>
                    </m:oMath>
                  </m:oMathPara>
                </a14:m>
                <a:endParaRPr lang="en-US" dirty="0"/>
              </a:p>
            </p:txBody>
          </p:sp>
        </mc:Choice>
        <mc:Fallback xmlns="">
          <p:sp>
            <p:nvSpPr>
              <p:cNvPr id="10" name="CuadroTexto 9">
                <a:extLst>
                  <a:ext uri="{FF2B5EF4-FFF2-40B4-BE49-F238E27FC236}">
                    <a16:creationId xmlns:a16="http://schemas.microsoft.com/office/drawing/2014/main" id="{61403EBD-2F29-4FDD-A340-94D6289DE8BC}"/>
                  </a:ext>
                </a:extLst>
              </p:cNvPr>
              <p:cNvSpPr txBox="1">
                <a:spLocks noRot="1" noChangeAspect="1" noMove="1" noResize="1" noEditPoints="1" noAdjustHandles="1" noChangeArrowheads="1" noChangeShapeType="1" noTextEdit="1"/>
              </p:cNvSpPr>
              <p:nvPr/>
            </p:nvSpPr>
            <p:spPr>
              <a:xfrm>
                <a:off x="8365146" y="774054"/>
                <a:ext cx="1495281" cy="369332"/>
              </a:xfrm>
              <a:prstGeom prst="rect">
                <a:avLst/>
              </a:prstGeom>
              <a:blipFill>
                <a:blip r:embed="rId8"/>
                <a:stretch>
                  <a:fillRect t="-116393" r="-15041" b="-17541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F5693CF2-71DD-4265-A92D-9C74B7622093}"/>
                  </a:ext>
                </a:extLst>
              </p:cNvPr>
              <p:cNvSpPr txBox="1"/>
              <p:nvPr/>
            </p:nvSpPr>
            <p:spPr>
              <a:xfrm>
                <a:off x="271072" y="1801333"/>
                <a:ext cx="5824928" cy="369332"/>
              </a:xfrm>
              <a:prstGeom prst="rect">
                <a:avLst/>
              </a:prstGeom>
              <a:noFill/>
            </p:spPr>
            <p:txBody>
              <a:bodyPr wrap="none" rtlCol="0">
                <a:spAutoFit/>
              </a:bodyPr>
              <a:lstStyle/>
              <a:p>
                <a:r>
                  <a:rPr lang="es-AR" dirty="0"/>
                  <a:t>Estamos considerando el límite de bajas frecuencias </a:t>
                </a:r>
                <a14:m>
                  <m:oMath xmlns:m="http://schemas.openxmlformats.org/officeDocument/2006/math">
                    <m:r>
                      <a:rPr lang="es-AR" b="0" i="1" smtClean="0">
                        <a:latin typeface="Cambria Math" panose="02040503050406030204" pitchFamily="18" charset="0"/>
                      </a:rPr>
                      <m:t>𝑘𝑎</m:t>
                    </m:r>
                    <m:r>
                      <a:rPr lang="es-AR" b="0" i="1" smtClean="0">
                        <a:latin typeface="Cambria Math" panose="02040503050406030204" pitchFamily="18" charset="0"/>
                        <a:ea typeface="Cambria Math" panose="02040503050406030204" pitchFamily="18" charset="0"/>
                      </a:rPr>
                      <m:t>≪1</m:t>
                    </m:r>
                  </m:oMath>
                </a14:m>
                <a:endParaRPr lang="en-US" dirty="0"/>
              </a:p>
            </p:txBody>
          </p:sp>
        </mc:Choice>
        <mc:Fallback xmlns="">
          <p:sp>
            <p:nvSpPr>
              <p:cNvPr id="12" name="CuadroTexto 11">
                <a:extLst>
                  <a:ext uri="{FF2B5EF4-FFF2-40B4-BE49-F238E27FC236}">
                    <a16:creationId xmlns:a16="http://schemas.microsoft.com/office/drawing/2014/main" id="{F5693CF2-71DD-4265-A92D-9C74B7622093}"/>
                  </a:ext>
                </a:extLst>
              </p:cNvPr>
              <p:cNvSpPr txBox="1">
                <a:spLocks noRot="1" noChangeAspect="1" noMove="1" noResize="1" noEditPoints="1" noAdjustHandles="1" noChangeArrowheads="1" noChangeShapeType="1" noTextEdit="1"/>
              </p:cNvSpPr>
              <p:nvPr/>
            </p:nvSpPr>
            <p:spPr>
              <a:xfrm>
                <a:off x="271072" y="1801333"/>
                <a:ext cx="5824928" cy="369332"/>
              </a:xfrm>
              <a:prstGeom prst="rect">
                <a:avLst/>
              </a:prstGeom>
              <a:blipFill>
                <a:blip r:embed="rId9"/>
                <a:stretch>
                  <a:fillRect l="-837"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ángulo 12">
                <a:extLst>
                  <a:ext uri="{FF2B5EF4-FFF2-40B4-BE49-F238E27FC236}">
                    <a16:creationId xmlns:a16="http://schemas.microsoft.com/office/drawing/2014/main" id="{3207AD3C-B114-4CB1-BD0F-7AE254282952}"/>
                  </a:ext>
                </a:extLst>
              </p:cNvPr>
              <p:cNvSpPr/>
              <p:nvPr/>
            </p:nvSpPr>
            <p:spPr>
              <a:xfrm>
                <a:off x="6096000" y="1623259"/>
                <a:ext cx="3958198"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𝑍</m:t>
                          </m:r>
                        </m:e>
                        <m:sub>
                          <m:r>
                            <a:rPr lang="es-AR" i="1">
                              <a:latin typeface="Cambria Math" panose="02040503050406030204" pitchFamily="18" charset="0"/>
                              <a:ea typeface="Cambria Math" panose="02040503050406030204" pitchFamily="18" charset="0"/>
                            </a:rPr>
                            <m:t>𝑟</m:t>
                          </m:r>
                        </m:sub>
                      </m:sSub>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r>
                        <a:rPr lang="es-AR" i="1">
                          <a:latin typeface="Cambria Math" panose="02040503050406030204" pitchFamily="18" charset="0"/>
                          <a:ea typeface="Cambria Math" panose="02040503050406030204" pitchFamily="18" charset="0"/>
                        </a:rPr>
                        <m:t>𝑐</m:t>
                      </m:r>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𝜋</m:t>
                          </m:r>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𝑎</m:t>
                              </m:r>
                            </m:e>
                            <m:sup>
                              <m:r>
                                <a:rPr lang="es-AR" i="1">
                                  <a:latin typeface="Cambria Math" panose="02040503050406030204" pitchFamily="18" charset="0"/>
                                  <a:ea typeface="Cambria Math" panose="02040503050406030204" pitchFamily="18" charset="0"/>
                                </a:rPr>
                                <m:t>2</m:t>
                              </m:r>
                            </m:sup>
                          </m:sSup>
                        </m:e>
                      </m:d>
                      <m:d>
                        <m:dPr>
                          <m:begChr m:val="["/>
                          <m:endChr m:val="]"/>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𝑘𝑎</m:t>
                                      </m:r>
                                    </m:e>
                                  </m:d>
                                </m:e>
                                <m:sup>
                                  <m:r>
                                    <a:rPr lang="es-AR" i="1">
                                      <a:latin typeface="Cambria Math" panose="02040503050406030204" pitchFamily="18" charset="0"/>
                                      <a:ea typeface="Cambria Math" panose="02040503050406030204" pitchFamily="18" charset="0"/>
                                    </a:rPr>
                                    <m:t>2</m:t>
                                  </m:r>
                                </m:sup>
                              </m:sSup>
                            </m:num>
                            <m:den>
                              <m:r>
                                <a:rPr lang="es-AR" i="1">
                                  <a:latin typeface="Cambria Math" panose="02040503050406030204" pitchFamily="18" charset="0"/>
                                  <a:ea typeface="Cambria Math" panose="02040503050406030204" pitchFamily="18" charset="0"/>
                                </a:rPr>
                                <m:t>2</m:t>
                              </m:r>
                            </m:den>
                          </m:f>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d>
                    </m:oMath>
                  </m:oMathPara>
                </a14:m>
                <a:endParaRPr lang="en-US" dirty="0"/>
              </a:p>
            </p:txBody>
          </p:sp>
        </mc:Choice>
        <mc:Fallback xmlns="">
          <p:sp>
            <p:nvSpPr>
              <p:cNvPr id="13" name="Rectángulo 12">
                <a:extLst>
                  <a:ext uri="{FF2B5EF4-FFF2-40B4-BE49-F238E27FC236}">
                    <a16:creationId xmlns:a16="http://schemas.microsoft.com/office/drawing/2014/main" id="{3207AD3C-B114-4CB1-BD0F-7AE254282952}"/>
                  </a:ext>
                </a:extLst>
              </p:cNvPr>
              <p:cNvSpPr>
                <a:spLocks noRot="1" noChangeAspect="1" noMove="1" noResize="1" noEditPoints="1" noAdjustHandles="1" noChangeArrowheads="1" noChangeShapeType="1" noTextEdit="1"/>
              </p:cNvSpPr>
              <p:nvPr/>
            </p:nvSpPr>
            <p:spPr>
              <a:xfrm>
                <a:off x="6096000" y="1623259"/>
                <a:ext cx="3958198" cy="720325"/>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0987D550-356D-4EAC-9451-34DB79B4A894}"/>
                  </a:ext>
                </a:extLst>
              </p:cNvPr>
              <p:cNvSpPr txBox="1"/>
              <p:nvPr/>
            </p:nvSpPr>
            <p:spPr>
              <a:xfrm>
                <a:off x="271072" y="2371796"/>
                <a:ext cx="5076711"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𝑧</m:t>
                          </m:r>
                        </m:e>
                        <m:sub>
                          <m:r>
                            <a:rPr lang="es-ES" b="0" i="1" smtClean="0">
                              <a:latin typeface="Cambria Math" panose="02040503050406030204" pitchFamily="18" charset="0"/>
                              <a:ea typeface="Cambria Math" panose="02040503050406030204" pitchFamily="18" charset="0"/>
                            </a:rPr>
                            <m:t>𝐿</m:t>
                          </m:r>
                        </m:sub>
                      </m:sSub>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𝑐</m:t>
                      </m:r>
                      <m:d>
                        <m:dPr>
                          <m:begChr m:val="["/>
                          <m:endChr m:val="]"/>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1</m:t>
                              </m:r>
                            </m:num>
                            <m:den>
                              <m:r>
                                <a:rPr lang="es-AR" b="0" i="1" smtClean="0">
                                  <a:latin typeface="Cambria Math" panose="02040503050406030204" pitchFamily="18" charset="0"/>
                                  <a:ea typeface="Cambria Math" panose="02040503050406030204" pitchFamily="18" charset="0"/>
                                </a:rPr>
                                <m:t>2</m:t>
                              </m:r>
                            </m:den>
                          </m:f>
                          <m:sSup>
                            <m:sSupPr>
                              <m:ctrlPr>
                                <a:rPr lang="es-AR" b="0" i="1" smtClean="0">
                                  <a:latin typeface="Cambria Math" panose="02040503050406030204" pitchFamily="18" charset="0"/>
                                  <a:ea typeface="Cambria Math" panose="02040503050406030204" pitchFamily="18" charset="0"/>
                                </a:rPr>
                              </m:ctrlPr>
                            </m:sSupPr>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𝑘𝑎</m:t>
                                  </m:r>
                                </m:e>
                              </m:d>
                            </m:e>
                            <m:sup>
                              <m:r>
                                <a:rPr lang="es-AR" b="0" i="1" smtClean="0">
                                  <a:latin typeface="Cambria Math" panose="02040503050406030204" pitchFamily="18" charset="0"/>
                                  <a:ea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m:t>
                          </m:r>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𝑘𝑎</m:t>
                          </m:r>
                        </m:e>
                      </m:d>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𝑐</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𝑟</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𝑖𝑥</m:t>
                      </m:r>
                      <m:r>
                        <a:rPr lang="es-AR"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14" name="CuadroTexto 13">
                <a:extLst>
                  <a:ext uri="{FF2B5EF4-FFF2-40B4-BE49-F238E27FC236}">
                    <a16:creationId xmlns:a16="http://schemas.microsoft.com/office/drawing/2014/main" id="{0987D550-356D-4EAC-9451-34DB79B4A894}"/>
                  </a:ext>
                </a:extLst>
              </p:cNvPr>
              <p:cNvSpPr txBox="1">
                <a:spLocks noRot="1" noChangeAspect="1" noMove="1" noResize="1" noEditPoints="1" noAdjustHandles="1" noChangeArrowheads="1" noChangeShapeType="1" noTextEdit="1"/>
              </p:cNvSpPr>
              <p:nvPr/>
            </p:nvSpPr>
            <p:spPr>
              <a:xfrm>
                <a:off x="271072" y="2371796"/>
                <a:ext cx="5076711" cy="714683"/>
              </a:xfrm>
              <a:prstGeom prst="rect">
                <a:avLst/>
              </a:prstGeom>
              <a:blipFill>
                <a:blip r:embed="rId11"/>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50966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DB706517-8416-43F9-BBCA-75AF0F7A55A6}"/>
                  </a:ext>
                </a:extLst>
              </p:cNvPr>
              <p:cNvSpPr/>
              <p:nvPr/>
            </p:nvSpPr>
            <p:spPr>
              <a:xfrm>
                <a:off x="490845" y="417235"/>
                <a:ext cx="2954077"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s-AR" i="1">
                              <a:latin typeface="Cambria Math" panose="02040503050406030204" pitchFamily="18" charset="0"/>
                            </a:rPr>
                          </m:ctrlPr>
                        </m:funcPr>
                        <m:fName>
                          <m:r>
                            <m:rPr>
                              <m:sty m:val="p"/>
                            </m:rPr>
                            <a:rPr lang="es-AR">
                              <a:latin typeface="Cambria Math" panose="02040503050406030204" pitchFamily="18" charset="0"/>
                            </a:rPr>
                            <m:t>tan</m:t>
                          </m:r>
                        </m:fName>
                        <m:e>
                          <m:d>
                            <m:dPr>
                              <m:ctrlPr>
                                <a:rPr lang="es-AR" i="1">
                                  <a:latin typeface="Cambria Math" panose="02040503050406030204" pitchFamily="18" charset="0"/>
                                </a:rPr>
                              </m:ctrlPr>
                            </m:dPr>
                            <m:e>
                              <m:r>
                                <a:rPr lang="es-AR" i="1">
                                  <a:latin typeface="Cambria Math" panose="02040503050406030204" pitchFamily="18" charset="0"/>
                                </a:rPr>
                                <m:t>𝑘𝐿</m:t>
                              </m:r>
                            </m:e>
                          </m:d>
                          <m:r>
                            <a:rPr lang="es-AR" i="1">
                              <a:latin typeface="Cambria Math" panose="02040503050406030204" pitchFamily="18" charset="0"/>
                            </a:rPr>
                            <m:t>=−</m:t>
                          </m:r>
                          <m:r>
                            <a:rPr lang="es-AR" i="1">
                              <a:latin typeface="Cambria Math" panose="02040503050406030204" pitchFamily="18" charset="0"/>
                            </a:rPr>
                            <m:t>𝑥</m:t>
                          </m:r>
                          <m:r>
                            <a:rPr lang="es-AR" i="1">
                              <a:latin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func>
                    </m:oMath>
                  </m:oMathPara>
                </a14:m>
                <a:endParaRPr lang="en-US" dirty="0"/>
              </a:p>
            </p:txBody>
          </p:sp>
        </mc:Choice>
        <mc:Fallback xmlns="">
          <p:sp>
            <p:nvSpPr>
              <p:cNvPr id="2" name="Rectángulo 1">
                <a:extLst>
                  <a:ext uri="{FF2B5EF4-FFF2-40B4-BE49-F238E27FC236}">
                    <a16:creationId xmlns:a16="http://schemas.microsoft.com/office/drawing/2014/main" id="{DB706517-8416-43F9-BBCA-75AF0F7A55A6}"/>
                  </a:ext>
                </a:extLst>
              </p:cNvPr>
              <p:cNvSpPr>
                <a:spLocks noRot="1" noChangeAspect="1" noMove="1" noResize="1" noEditPoints="1" noAdjustHandles="1" noChangeArrowheads="1" noChangeShapeType="1" noTextEdit="1"/>
              </p:cNvSpPr>
              <p:nvPr/>
            </p:nvSpPr>
            <p:spPr>
              <a:xfrm>
                <a:off x="490845" y="417235"/>
                <a:ext cx="2954077" cy="71468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E47FD1E0-3024-4296-AB69-576B49324FCB}"/>
                  </a:ext>
                </a:extLst>
              </p:cNvPr>
              <p:cNvSpPr txBox="1"/>
              <p:nvPr/>
            </p:nvSpPr>
            <p:spPr>
              <a:xfrm>
                <a:off x="639192" y="1589103"/>
                <a:ext cx="9597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𝑘𝑎</m:t>
                      </m:r>
                      <m:r>
                        <a:rPr lang="es-AR" b="0" i="1" smtClean="0">
                          <a:latin typeface="Cambria Math" panose="02040503050406030204" pitchFamily="18" charset="0"/>
                          <a:ea typeface="Cambria Math" panose="02040503050406030204" pitchFamily="18" charset="0"/>
                        </a:rPr>
                        <m:t>≪1</m:t>
                      </m:r>
                    </m:oMath>
                  </m:oMathPara>
                </a14:m>
                <a:endParaRPr lang="en-US" dirty="0"/>
              </a:p>
            </p:txBody>
          </p:sp>
        </mc:Choice>
        <mc:Fallback xmlns="">
          <p:sp>
            <p:nvSpPr>
              <p:cNvPr id="3" name="CuadroTexto 2">
                <a:extLst>
                  <a:ext uri="{FF2B5EF4-FFF2-40B4-BE49-F238E27FC236}">
                    <a16:creationId xmlns:a16="http://schemas.microsoft.com/office/drawing/2014/main" id="{E47FD1E0-3024-4296-AB69-576B49324FCB}"/>
                  </a:ext>
                </a:extLst>
              </p:cNvPr>
              <p:cNvSpPr txBox="1">
                <a:spLocks noRot="1" noChangeAspect="1" noMove="1" noResize="1" noEditPoints="1" noAdjustHandles="1" noChangeArrowheads="1" noChangeShapeType="1" noTextEdit="1"/>
              </p:cNvSpPr>
              <p:nvPr/>
            </p:nvSpPr>
            <p:spPr>
              <a:xfrm>
                <a:off x="639192" y="1589103"/>
                <a:ext cx="959750" cy="369332"/>
              </a:xfrm>
              <a:prstGeom prst="rect">
                <a:avLst/>
              </a:prstGeom>
              <a:blipFill>
                <a:blip r:embed="rId4"/>
                <a:stretch>
                  <a:fillRect/>
                </a:stretch>
              </a:blipFill>
            </p:spPr>
            <p:txBody>
              <a:bodyPr/>
              <a:lstStyle/>
              <a:p>
                <a:r>
                  <a:rPr lang="en-US">
                    <a:noFill/>
                  </a:rPr>
                  <a:t> </a:t>
                </a:r>
              </a:p>
            </p:txBody>
          </p:sp>
        </mc:Fallback>
      </mc:AlternateContent>
      <p:grpSp>
        <p:nvGrpSpPr>
          <p:cNvPr id="20" name="Grupo 19">
            <a:extLst>
              <a:ext uri="{FF2B5EF4-FFF2-40B4-BE49-F238E27FC236}">
                <a16:creationId xmlns:a16="http://schemas.microsoft.com/office/drawing/2014/main" id="{C43AF8AB-B2F7-4619-B94B-AA63C2995BD1}"/>
              </a:ext>
            </a:extLst>
          </p:cNvPr>
          <p:cNvGrpSpPr/>
          <p:nvPr/>
        </p:nvGrpSpPr>
        <p:grpSpPr>
          <a:xfrm>
            <a:off x="3347460" y="497150"/>
            <a:ext cx="3734923" cy="1461285"/>
            <a:chOff x="3347460" y="497150"/>
            <a:chExt cx="3734923" cy="1461285"/>
          </a:xfrm>
        </p:grpSpPr>
        <p:sp>
          <p:nvSpPr>
            <p:cNvPr id="6" name="Cerrar llave 5">
              <a:extLst>
                <a:ext uri="{FF2B5EF4-FFF2-40B4-BE49-F238E27FC236}">
                  <a16:creationId xmlns:a16="http://schemas.microsoft.com/office/drawing/2014/main" id="{3F7ECA13-D160-4BAB-9D5A-537617D932AC}"/>
                </a:ext>
              </a:extLst>
            </p:cNvPr>
            <p:cNvSpPr/>
            <p:nvPr/>
          </p:nvSpPr>
          <p:spPr>
            <a:xfrm>
              <a:off x="3347460" y="497150"/>
              <a:ext cx="194923" cy="1461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F43830A4-28F6-4E04-BECD-2A2D0514BF63}"/>
                    </a:ext>
                  </a:extLst>
                </p:cNvPr>
                <p:cNvSpPr txBox="1"/>
                <p:nvPr/>
              </p:nvSpPr>
              <p:spPr>
                <a:xfrm>
                  <a:off x="3755254" y="823674"/>
                  <a:ext cx="3327129" cy="8082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r>
                              <a:rPr lang="es-AR" b="0" i="1" smtClean="0">
                                <a:latin typeface="Cambria Math" panose="02040503050406030204" pitchFamily="18" charset="0"/>
                              </a:rPr>
                              <m:t>−</m:t>
                            </m:r>
                            <m:r>
                              <a:rPr lang="es-AR" b="0" i="1" smtClean="0">
                                <a:latin typeface="Cambria Math" panose="02040503050406030204" pitchFamily="18" charset="0"/>
                              </a:rPr>
                              <m:t>𝑘𝐿</m:t>
                            </m:r>
                            <m:r>
                              <a:rPr lang="es-AR" b="0" i="1" smtClean="0">
                                <a:latin typeface="Cambria Math" panose="02040503050406030204" pitchFamily="18" charset="0"/>
                              </a:rPr>
                              <m:t>)≅</m:t>
                            </m:r>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tan</m:t>
                                </m:r>
                              </m:fName>
                              <m:e>
                                <m:d>
                                  <m:dPr>
                                    <m:ctrlPr>
                                      <a:rPr lang="es-AR" b="0" i="1" smtClean="0">
                                        <a:latin typeface="Cambria Math" panose="02040503050406030204" pitchFamily="18" charset="0"/>
                                        <a:ea typeface="Cambria Math" panose="02040503050406030204" pitchFamily="18" charset="0"/>
                                      </a:rPr>
                                    </m:ctrlPr>
                                  </m:dPr>
                                  <m:e>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𝑘𝑎</m:t>
                                    </m:r>
                                  </m:e>
                                </m:d>
                              </m:e>
                            </m:func>
                          </m:e>
                        </m:func>
                      </m:oMath>
                    </m:oMathPara>
                  </a14:m>
                  <a:endParaRPr lang="en-US" dirty="0"/>
                </a:p>
              </p:txBody>
            </p:sp>
          </mc:Choice>
          <mc:Fallback xmlns="">
            <p:sp>
              <p:nvSpPr>
                <p:cNvPr id="7" name="CuadroTexto 6">
                  <a:extLst>
                    <a:ext uri="{FF2B5EF4-FFF2-40B4-BE49-F238E27FC236}">
                      <a16:creationId xmlns:a16="http://schemas.microsoft.com/office/drawing/2014/main" id="{F43830A4-28F6-4E04-BECD-2A2D0514BF63}"/>
                    </a:ext>
                  </a:extLst>
                </p:cNvPr>
                <p:cNvSpPr txBox="1">
                  <a:spLocks noRot="1" noChangeAspect="1" noMove="1" noResize="1" noEditPoints="1" noAdjustHandles="1" noChangeArrowheads="1" noChangeShapeType="1" noTextEdit="1"/>
                </p:cNvSpPr>
                <p:nvPr/>
              </p:nvSpPr>
              <p:spPr>
                <a:xfrm>
                  <a:off x="3755254" y="823674"/>
                  <a:ext cx="3327129" cy="808235"/>
                </a:xfrm>
                <a:prstGeom prst="rect">
                  <a:avLst/>
                </a:prstGeom>
                <a:blipFill>
                  <a:blip r:embed="rId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25026939-A135-4CB5-8673-A6D64613C893}"/>
                  </a:ext>
                </a:extLst>
              </p:cNvPr>
              <p:cNvSpPr txBox="1"/>
              <p:nvPr/>
            </p:nvSpPr>
            <p:spPr>
              <a:xfrm>
                <a:off x="7295254" y="874420"/>
                <a:ext cx="2624821"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𝑛</m:t>
                      </m:r>
                      <m:r>
                        <a:rPr lang="es-AR" b="0" i="1" smtClean="0">
                          <a:latin typeface="Cambria Math" panose="02040503050406030204" pitchFamily="18" charset="0"/>
                          <a:ea typeface="Cambria Math" panose="02040503050406030204" pitchFamily="18" charset="0"/>
                        </a:rPr>
                        <m:t>𝜋</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m:t>
                      </m:r>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m:t>
                          </m:r>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𝑎</m:t>
                          </m:r>
                        </m:e>
                      </m:d>
                    </m:oMath>
                  </m:oMathPara>
                </a14:m>
                <a:endParaRPr lang="es-AR" b="0" dirty="0">
                  <a:ea typeface="Cambria Math" panose="02040503050406030204" pitchFamily="18" charset="0"/>
                </a:endParaRPr>
              </a:p>
            </p:txBody>
          </p:sp>
        </mc:Choice>
        <mc:Fallback xmlns="">
          <p:sp>
            <p:nvSpPr>
              <p:cNvPr id="8" name="CuadroTexto 7">
                <a:extLst>
                  <a:ext uri="{FF2B5EF4-FFF2-40B4-BE49-F238E27FC236}">
                    <a16:creationId xmlns:a16="http://schemas.microsoft.com/office/drawing/2014/main" id="{25026939-A135-4CB5-8673-A6D64613C893}"/>
                  </a:ext>
                </a:extLst>
              </p:cNvPr>
              <p:cNvSpPr txBox="1">
                <a:spLocks noRot="1" noChangeAspect="1" noMove="1" noResize="1" noEditPoints="1" noAdjustHandles="1" noChangeArrowheads="1" noChangeShapeType="1" noTextEdit="1"/>
              </p:cNvSpPr>
              <p:nvPr/>
            </p:nvSpPr>
            <p:spPr>
              <a:xfrm>
                <a:off x="7295254" y="874420"/>
                <a:ext cx="2624821" cy="71468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94A9D598-2B7E-4287-858F-92F9E8574F1B}"/>
                  </a:ext>
                </a:extLst>
              </p:cNvPr>
              <p:cNvSpPr txBox="1"/>
              <p:nvPr/>
            </p:nvSpPr>
            <p:spPr>
              <a:xfrm>
                <a:off x="371194" y="2512381"/>
                <a:ext cx="3073727" cy="391582"/>
              </a:xfrm>
              <a:prstGeom prst="rect">
                <a:avLst/>
              </a:prstGeom>
              <a:noFill/>
            </p:spPr>
            <p:txBody>
              <a:bodyPr wrap="none" rtlCol="0">
                <a:spAutoFit/>
              </a:bodyPr>
              <a:lstStyle/>
              <a:p>
                <a:r>
                  <a:rPr lang="es-AR" dirty="0"/>
                  <a:t>Definimos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𝐿</m:t>
                        </m:r>
                      </m:e>
                      <m:sub>
                        <m:r>
                          <a:rPr lang="es-AR" b="0" i="1" smtClean="0">
                            <a:latin typeface="Cambria Math" panose="02040503050406030204" pitchFamily="18" charset="0"/>
                          </a:rPr>
                          <m:t>𝑒𝑓</m:t>
                        </m:r>
                      </m:sub>
                    </m:sSub>
                    <m:r>
                      <a:rPr lang="es-AR" b="0" i="1" smtClean="0">
                        <a:latin typeface="Cambria Math" panose="02040503050406030204" pitchFamily="18" charset="0"/>
                      </a:rPr>
                      <m:t>=</m:t>
                    </m:r>
                    <m:r>
                      <a:rPr lang="es-AR" b="0" i="1" smtClean="0">
                        <a:latin typeface="Cambria Math" panose="02040503050406030204" pitchFamily="18" charset="0"/>
                      </a:rPr>
                      <m:t>𝐿</m:t>
                    </m:r>
                    <m:r>
                      <a:rPr lang="es-AR" b="0" i="1" smtClean="0">
                        <a:latin typeface="Cambria Math" panose="02040503050406030204" pitchFamily="18" charset="0"/>
                      </a:rPr>
                      <m:t>+</m:t>
                    </m:r>
                    <m:d>
                      <m:dPr>
                        <m:ctrlPr>
                          <a:rPr lang="es-AR" b="0" i="1" smtClean="0">
                            <a:latin typeface="Cambria Math" panose="02040503050406030204" pitchFamily="18" charset="0"/>
                          </a:rPr>
                        </m:ctrlPr>
                      </m:dPr>
                      <m:e>
                        <m:f>
                          <m:fPr>
                            <m:type m:val="lin"/>
                            <m:ctrlPr>
                              <a:rPr lang="es-AR" i="1">
                                <a:latin typeface="Cambria Math" panose="02040503050406030204" pitchFamily="18" charset="0"/>
                              </a:rPr>
                            </m:ctrlPr>
                          </m:fPr>
                          <m:num>
                            <m:r>
                              <a:rPr lang="es-AR" b="0" i="1" smtClean="0">
                                <a:latin typeface="Cambria Math" panose="02040503050406030204" pitchFamily="18" charset="0"/>
                              </a:rPr>
                              <m:t>8</m:t>
                            </m:r>
                          </m:num>
                          <m:den>
                            <m:r>
                              <a:rPr lang="es-AR" b="0" i="1" smtClean="0">
                                <a:latin typeface="Cambria Math" panose="02040503050406030204" pitchFamily="18" charset="0"/>
                              </a:rPr>
                              <m:t>3</m:t>
                            </m:r>
                            <m:r>
                              <a:rPr lang="es-AR" b="0" i="1" smtClean="0">
                                <a:latin typeface="Cambria Math" panose="02040503050406030204" pitchFamily="18" charset="0"/>
                              </a:rPr>
                              <m:t>𝜋</m:t>
                            </m:r>
                          </m:den>
                        </m:f>
                      </m:e>
                    </m:d>
                    <m:r>
                      <a:rPr lang="es-AR" b="0" i="1" smtClean="0">
                        <a:latin typeface="Cambria Math" panose="02040503050406030204" pitchFamily="18" charset="0"/>
                      </a:rPr>
                      <m:t>𝑎</m:t>
                    </m:r>
                  </m:oMath>
                </a14:m>
                <a:endParaRPr lang="en-US" dirty="0"/>
              </a:p>
            </p:txBody>
          </p:sp>
        </mc:Choice>
        <mc:Fallback xmlns="">
          <p:sp>
            <p:nvSpPr>
              <p:cNvPr id="9" name="CuadroTexto 8">
                <a:extLst>
                  <a:ext uri="{FF2B5EF4-FFF2-40B4-BE49-F238E27FC236}">
                    <a16:creationId xmlns:a16="http://schemas.microsoft.com/office/drawing/2014/main" id="{94A9D598-2B7E-4287-858F-92F9E8574F1B}"/>
                  </a:ext>
                </a:extLst>
              </p:cNvPr>
              <p:cNvSpPr txBox="1">
                <a:spLocks noRot="1" noChangeAspect="1" noMove="1" noResize="1" noEditPoints="1" noAdjustHandles="1" noChangeArrowheads="1" noChangeShapeType="1" noTextEdit="1"/>
              </p:cNvSpPr>
              <p:nvPr/>
            </p:nvSpPr>
            <p:spPr>
              <a:xfrm>
                <a:off x="371194" y="2512381"/>
                <a:ext cx="3073727" cy="391582"/>
              </a:xfrm>
              <a:prstGeom prst="rect">
                <a:avLst/>
              </a:prstGeom>
              <a:blipFill>
                <a:blip r:embed="rId7"/>
                <a:stretch>
                  <a:fillRect l="-1786" t="-109375" r="-3770" b="-1640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CA7A7AE7-4DC2-49A8-A1C5-16C63D47B9E0}"/>
                  </a:ext>
                </a:extLst>
              </p:cNvPr>
              <p:cNvSpPr txBox="1"/>
              <p:nvPr/>
            </p:nvSpPr>
            <p:spPr>
              <a:xfrm>
                <a:off x="3755254" y="2547892"/>
                <a:ext cx="1540871"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𝑘</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𝐿</m:t>
                          </m:r>
                        </m:e>
                        <m:sub>
                          <m:r>
                            <a:rPr lang="es-AR" b="0" i="1" smtClean="0">
                              <a:latin typeface="Cambria Math" panose="02040503050406030204" pitchFamily="18" charset="0"/>
                            </a:rPr>
                            <m:t>𝑒𝑓</m:t>
                          </m:r>
                        </m:sub>
                      </m:sSub>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oMath>
                  </m:oMathPara>
                </a14:m>
                <a:endParaRPr lang="en-US" dirty="0"/>
              </a:p>
            </p:txBody>
          </p:sp>
        </mc:Choice>
        <mc:Fallback xmlns="">
          <p:sp>
            <p:nvSpPr>
              <p:cNvPr id="10" name="CuadroTexto 9">
                <a:extLst>
                  <a:ext uri="{FF2B5EF4-FFF2-40B4-BE49-F238E27FC236}">
                    <a16:creationId xmlns:a16="http://schemas.microsoft.com/office/drawing/2014/main" id="{CA7A7AE7-4DC2-49A8-A1C5-16C63D47B9E0}"/>
                  </a:ext>
                </a:extLst>
              </p:cNvPr>
              <p:cNvSpPr txBox="1">
                <a:spLocks noRot="1" noChangeAspect="1" noMove="1" noResize="1" noEditPoints="1" noAdjustHandles="1" noChangeArrowheads="1" noChangeShapeType="1" noTextEdit="1"/>
              </p:cNvSpPr>
              <p:nvPr/>
            </p:nvSpPr>
            <p:spPr>
              <a:xfrm>
                <a:off x="3755254" y="2547892"/>
                <a:ext cx="1540871" cy="391582"/>
              </a:xfrm>
              <a:prstGeom prst="rect">
                <a:avLst/>
              </a:prstGeom>
              <a:blipFill>
                <a:blip r:embed="rId8"/>
                <a:stretch>
                  <a:fillRect b="-93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B248BA2D-8B29-4336-B61E-8B74FE8B1D67}"/>
                  </a:ext>
                </a:extLst>
              </p:cNvPr>
              <p:cNvSpPr txBox="1"/>
              <p:nvPr/>
            </p:nvSpPr>
            <p:spPr>
              <a:xfrm>
                <a:off x="5606458" y="2385776"/>
                <a:ext cx="1464503" cy="6447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𝑓</m:t>
                          </m:r>
                        </m:e>
                        <m:sub>
                          <m:r>
                            <a:rPr lang="es-AR" b="0" i="1" smtClean="0">
                              <a:latin typeface="Cambria Math" panose="02040503050406030204" pitchFamily="18" charset="0"/>
                              <a:ea typeface="Cambria Math" panose="02040503050406030204" pitchFamily="18" charset="0"/>
                            </a:rPr>
                            <m:t>𝑛</m:t>
                          </m:r>
                        </m:sub>
                      </m:sSub>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𝑛𝑐</m:t>
                          </m:r>
                        </m:num>
                        <m:den>
                          <m:r>
                            <a:rPr lang="es-AR" b="0" i="1" smtClean="0">
                              <a:latin typeface="Cambria Math" panose="02040503050406030204" pitchFamily="18" charset="0"/>
                              <a:ea typeface="Cambria Math" panose="02040503050406030204" pitchFamily="18" charset="0"/>
                            </a:rPr>
                            <m:t>2</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𝐿</m:t>
                              </m:r>
                            </m:e>
                            <m:sub>
                              <m:r>
                                <a:rPr lang="es-AR" b="0" i="1" smtClean="0">
                                  <a:latin typeface="Cambria Math" panose="02040503050406030204" pitchFamily="18" charset="0"/>
                                  <a:ea typeface="Cambria Math" panose="02040503050406030204" pitchFamily="18" charset="0"/>
                                </a:rPr>
                                <m:t>𝑒𝑓</m:t>
                              </m:r>
                            </m:sub>
                          </m:sSub>
                        </m:den>
                      </m:f>
                    </m:oMath>
                  </m:oMathPara>
                </a14:m>
                <a:endParaRPr lang="en-US" dirty="0"/>
              </a:p>
            </p:txBody>
          </p:sp>
        </mc:Choice>
        <mc:Fallback xmlns="">
          <p:sp>
            <p:nvSpPr>
              <p:cNvPr id="11" name="CuadroTexto 10">
                <a:extLst>
                  <a:ext uri="{FF2B5EF4-FFF2-40B4-BE49-F238E27FC236}">
                    <a16:creationId xmlns:a16="http://schemas.microsoft.com/office/drawing/2014/main" id="{B248BA2D-8B29-4336-B61E-8B74FE8B1D67}"/>
                  </a:ext>
                </a:extLst>
              </p:cNvPr>
              <p:cNvSpPr txBox="1">
                <a:spLocks noRot="1" noChangeAspect="1" noMove="1" noResize="1" noEditPoints="1" noAdjustHandles="1" noChangeArrowheads="1" noChangeShapeType="1" noTextEdit="1"/>
              </p:cNvSpPr>
              <p:nvPr/>
            </p:nvSpPr>
            <p:spPr>
              <a:xfrm>
                <a:off x="5606458" y="2385776"/>
                <a:ext cx="1464503" cy="644792"/>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DEBA8E39-EFA1-40C0-BC50-AAAAA613B227}"/>
                  </a:ext>
                </a:extLst>
              </p:cNvPr>
              <p:cNvSpPr txBox="1"/>
              <p:nvPr/>
            </p:nvSpPr>
            <p:spPr>
              <a:xfrm>
                <a:off x="7822842" y="2315883"/>
                <a:ext cx="3824661" cy="644791"/>
              </a:xfrm>
              <a:prstGeom prst="rect">
                <a:avLst/>
              </a:prstGeom>
              <a:noFill/>
            </p:spPr>
            <p:txBody>
              <a:bodyPr wrap="square" rtlCol="0">
                <a:spAutoFit/>
              </a:bodyPr>
              <a:lstStyle/>
              <a:p>
                <a:r>
                  <a:rPr lang="es-AR" dirty="0"/>
                  <a:t>La corrección en la frecuencia de resonancia es pequeña si </a:t>
                </a:r>
                <a14:m>
                  <m:oMath xmlns:m="http://schemas.openxmlformats.org/officeDocument/2006/math">
                    <m:r>
                      <a:rPr lang="es-AR" b="0" i="1" smtClean="0">
                        <a:latin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𝑎</m:t>
                    </m:r>
                  </m:oMath>
                </a14:m>
                <a:endParaRPr lang="es-UY" dirty="0"/>
              </a:p>
            </p:txBody>
          </p:sp>
        </mc:Choice>
        <mc:Fallback xmlns="">
          <p:sp>
            <p:nvSpPr>
              <p:cNvPr id="5" name="CuadroTexto 4">
                <a:extLst>
                  <a:ext uri="{FF2B5EF4-FFF2-40B4-BE49-F238E27FC236}">
                    <a16:creationId xmlns:a16="http://schemas.microsoft.com/office/drawing/2014/main" id="{DEBA8E39-EFA1-40C0-BC50-AAAAA613B227}"/>
                  </a:ext>
                </a:extLst>
              </p:cNvPr>
              <p:cNvSpPr txBox="1">
                <a:spLocks noRot="1" noChangeAspect="1" noMove="1" noResize="1" noEditPoints="1" noAdjustHandles="1" noChangeArrowheads="1" noChangeShapeType="1" noTextEdit="1"/>
              </p:cNvSpPr>
              <p:nvPr/>
            </p:nvSpPr>
            <p:spPr>
              <a:xfrm>
                <a:off x="7822842" y="2315883"/>
                <a:ext cx="3824661" cy="644791"/>
              </a:xfrm>
              <a:prstGeom prst="rect">
                <a:avLst/>
              </a:prstGeom>
              <a:blipFill>
                <a:blip r:embed="rId11"/>
                <a:stretch>
                  <a:fillRect l="-1274" t="-5660" b="-14151"/>
                </a:stretch>
              </a:blipFill>
            </p:spPr>
            <p:txBody>
              <a:bodyPr/>
              <a:lstStyle/>
              <a:p>
                <a:r>
                  <a:rPr lang="es-UY">
                    <a:noFill/>
                  </a:rPr>
                  <a:t> </a:t>
                </a:r>
              </a:p>
            </p:txBody>
          </p:sp>
        </mc:Fallback>
      </mc:AlternateContent>
      <p:sp>
        <p:nvSpPr>
          <p:cNvPr id="14" name="CuadroTexto 13">
            <a:extLst>
              <a:ext uri="{FF2B5EF4-FFF2-40B4-BE49-F238E27FC236}">
                <a16:creationId xmlns:a16="http://schemas.microsoft.com/office/drawing/2014/main" id="{22CA95CD-629D-4F44-BF3C-34705AB9173C}"/>
              </a:ext>
            </a:extLst>
          </p:cNvPr>
          <p:cNvSpPr txBox="1"/>
          <p:nvPr/>
        </p:nvSpPr>
        <p:spPr>
          <a:xfrm>
            <a:off x="7728147" y="3087289"/>
            <a:ext cx="3616171" cy="1200329"/>
          </a:xfrm>
          <a:prstGeom prst="rect">
            <a:avLst/>
          </a:prstGeom>
          <a:noFill/>
        </p:spPr>
        <p:txBody>
          <a:bodyPr wrap="square" rtlCol="0">
            <a:spAutoFit/>
          </a:bodyPr>
          <a:lstStyle/>
          <a:p>
            <a:r>
              <a:rPr lang="es-AR" dirty="0"/>
              <a:t>Lo importante de la corrección es que modela correctamente el coeficiente de reflexión y permite emitir sonido fuera del tubo</a:t>
            </a:r>
            <a:endParaRPr lang="es-UY" dirty="0"/>
          </a:p>
        </p:txBody>
      </p:sp>
    </p:spTree>
    <p:extLst>
      <p:ext uri="{BB962C8B-B14F-4D97-AF65-F5344CB8AC3E}">
        <p14:creationId xmlns:p14="http://schemas.microsoft.com/office/powerpoint/2010/main" val="314391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11" grpId="0"/>
      <p:bldP spid="5"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2857" y="508000"/>
            <a:ext cx="2838982" cy="369332"/>
          </a:xfrm>
          <a:prstGeom prst="rect">
            <a:avLst/>
          </a:prstGeom>
          <a:noFill/>
        </p:spPr>
        <p:txBody>
          <a:bodyPr wrap="none" rtlCol="0">
            <a:spAutoFit/>
          </a:bodyPr>
          <a:lstStyle/>
          <a:p>
            <a:r>
              <a:rPr lang="es-UY" dirty="0">
                <a:solidFill>
                  <a:schemeClr val="accent1"/>
                </a:solidFill>
              </a:rPr>
              <a:t>IMPEDANCIA DE RADIACIÓN</a:t>
            </a:r>
          </a:p>
        </p:txBody>
      </p:sp>
      <p:sp>
        <p:nvSpPr>
          <p:cNvPr id="7" name="Forma libre 6"/>
          <p:cNvSpPr/>
          <p:nvPr/>
        </p:nvSpPr>
        <p:spPr>
          <a:xfrm>
            <a:off x="835851" y="1320609"/>
            <a:ext cx="2076629" cy="2207371"/>
          </a:xfrm>
          <a:custGeom>
            <a:avLst/>
            <a:gdLst>
              <a:gd name="connsiteX0" fmla="*/ 35006 w 2076629"/>
              <a:gd name="connsiteY0" fmla="*/ 812991 h 2207371"/>
              <a:gd name="connsiteX1" fmla="*/ 325292 w 2076629"/>
              <a:gd name="connsiteY1" fmla="*/ 217905 h 2207371"/>
              <a:gd name="connsiteX2" fmla="*/ 804263 w 2076629"/>
              <a:gd name="connsiteY2" fmla="*/ 191 h 2207371"/>
              <a:gd name="connsiteX3" fmla="*/ 1834778 w 2076629"/>
              <a:gd name="connsiteY3" fmla="*/ 246934 h 2207371"/>
              <a:gd name="connsiteX4" fmla="*/ 2023463 w 2076629"/>
              <a:gd name="connsiteY4" fmla="*/ 1219391 h 2207371"/>
              <a:gd name="connsiteX5" fmla="*/ 1080035 w 2076629"/>
              <a:gd name="connsiteY5" fmla="*/ 2206362 h 2207371"/>
              <a:gd name="connsiteX6" fmla="*/ 122092 w 2076629"/>
              <a:gd name="connsiteY6" fmla="*/ 1393562 h 2207371"/>
              <a:gd name="connsiteX7" fmla="*/ 35006 w 2076629"/>
              <a:gd name="connsiteY7" fmla="*/ 812991 h 2207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629" h="2207371">
                <a:moveTo>
                  <a:pt x="35006" y="812991"/>
                </a:moveTo>
                <a:cubicBezTo>
                  <a:pt x="68873" y="617048"/>
                  <a:pt x="197083" y="353372"/>
                  <a:pt x="325292" y="217905"/>
                </a:cubicBezTo>
                <a:cubicBezTo>
                  <a:pt x="453501" y="82438"/>
                  <a:pt x="552682" y="-4647"/>
                  <a:pt x="804263" y="191"/>
                </a:cubicBezTo>
                <a:cubicBezTo>
                  <a:pt x="1055844" y="5029"/>
                  <a:pt x="1631578" y="43734"/>
                  <a:pt x="1834778" y="246934"/>
                </a:cubicBezTo>
                <a:cubicBezTo>
                  <a:pt x="2037978" y="450134"/>
                  <a:pt x="2149253" y="892820"/>
                  <a:pt x="2023463" y="1219391"/>
                </a:cubicBezTo>
                <a:cubicBezTo>
                  <a:pt x="1897673" y="1545962"/>
                  <a:pt x="1396930" y="2177334"/>
                  <a:pt x="1080035" y="2206362"/>
                </a:cubicBezTo>
                <a:cubicBezTo>
                  <a:pt x="763140" y="2235390"/>
                  <a:pt x="296263" y="1630629"/>
                  <a:pt x="122092" y="1393562"/>
                </a:cubicBezTo>
                <a:cubicBezTo>
                  <a:pt x="-52079" y="1156495"/>
                  <a:pt x="1139" y="1008934"/>
                  <a:pt x="35006" y="812991"/>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8" name="Rectángulo redondeado 7"/>
          <p:cNvSpPr/>
          <p:nvPr/>
        </p:nvSpPr>
        <p:spPr>
          <a:xfrm>
            <a:off x="2177143" y="2627085"/>
            <a:ext cx="290285" cy="24674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9" name="CuadroTexto 8"/>
              <p:cNvSpPr txBox="1"/>
              <p:nvPr/>
            </p:nvSpPr>
            <p:spPr>
              <a:xfrm>
                <a:off x="1732091" y="2565790"/>
                <a:ext cx="4969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𝑑𝑆</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1732091" y="2565790"/>
                <a:ext cx="496931" cy="369332"/>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3646891" y="508000"/>
                <a:ext cx="7939314" cy="2957861"/>
              </a:xfrm>
              <a:prstGeom prst="rect">
                <a:avLst/>
              </a:prstGeom>
              <a:noFill/>
            </p:spPr>
            <p:txBody>
              <a:bodyPr wrap="square" rtlCol="0">
                <a:spAutoFit/>
              </a:bodyPr>
              <a:lstStyle/>
              <a:p>
                <a:pPr algn="just">
                  <a:lnSpc>
                    <a:spcPct val="150000"/>
                  </a:lnSpc>
                </a:pPr>
                <a:r>
                  <a:rPr lang="es-UY" dirty="0"/>
                  <a:t>Consideremos una fuente extendida de forma arbitraria. Consideremos un elemento de superficie </a:t>
                </a:r>
                <a14:m>
                  <m:oMath xmlns:m="http://schemas.openxmlformats.org/officeDocument/2006/math">
                    <m:r>
                      <a:rPr lang="es-UY" b="0" i="1" smtClean="0">
                        <a:latin typeface="Cambria Math" panose="02040503050406030204" pitchFamily="18" charset="0"/>
                      </a:rPr>
                      <m:t>𝑑𝑆</m:t>
                    </m:r>
                  </m:oMath>
                </a14:m>
                <a:r>
                  <a:rPr lang="es-UY" dirty="0"/>
                  <a:t> de la fuente. Supongamos por un momento que la fuente está en el vacío (no está rodeada de fluido). Para que el elemento de superficie vibre en forma armónica, debe haber una fuerza externa que lo haga vibrar. Consideremos que el elemento de superficie se comporta como un vibrador armónico amortiguado. Podemos escribir la ecuación de movimiento para el elemento de superficie como:</a:t>
                </a:r>
              </a:p>
            </p:txBody>
          </p:sp>
        </mc:Choice>
        <mc:Fallback xmlns="">
          <p:sp>
            <p:nvSpPr>
              <p:cNvPr id="10" name="CuadroTexto 9"/>
              <p:cNvSpPr txBox="1">
                <a:spLocks noRot="1" noChangeAspect="1" noMove="1" noResize="1" noEditPoints="1" noAdjustHandles="1" noChangeArrowheads="1" noChangeShapeType="1" noTextEdit="1"/>
              </p:cNvSpPr>
              <p:nvPr/>
            </p:nvSpPr>
            <p:spPr>
              <a:xfrm>
                <a:off x="3646891" y="508000"/>
                <a:ext cx="7939314" cy="2957861"/>
              </a:xfrm>
              <a:prstGeom prst="rect">
                <a:avLst/>
              </a:prstGeom>
              <a:blipFill rotWithShape="0">
                <a:blip r:embed="rId3"/>
                <a:stretch>
                  <a:fillRect l="-614" r="-614" b="-226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3646891" y="3527980"/>
                <a:ext cx="2493438" cy="6481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r>
                        <a:rPr lang="es-UY" b="0" i="1" smtClean="0">
                          <a:latin typeface="Cambria Math" panose="02040503050406030204" pitchFamily="18" charset="0"/>
                        </a:rPr>
                        <m:t>𝑏</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𝜉</m:t>
                          </m:r>
                        </m:num>
                        <m:den>
                          <m:r>
                            <a:rPr lang="es-UY" b="0" i="1" smtClean="0">
                              <a:latin typeface="Cambria Math" panose="02040503050406030204" pitchFamily="18" charset="0"/>
                              <a:ea typeface="Cambria Math" panose="02040503050406030204" pitchFamily="18" charset="0"/>
                            </a:rPr>
                            <m:t>𝑑𝑡</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𝜅𝜉</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𝜉</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𝑡</m:t>
                              </m:r>
                            </m:e>
                            <m:sup>
                              <m:r>
                                <a:rPr lang="es-UY" b="0" i="1" smtClean="0">
                                  <a:latin typeface="Cambria Math" panose="02040503050406030204" pitchFamily="18" charset="0"/>
                                  <a:ea typeface="Cambria Math" panose="02040503050406030204" pitchFamily="18" charset="0"/>
                                </a:rPr>
                                <m:t>2</m:t>
                              </m:r>
                            </m:sup>
                          </m:sSup>
                        </m:den>
                      </m:f>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3646891" y="3527980"/>
                <a:ext cx="2493438" cy="648126"/>
              </a:xfrm>
              <a:prstGeom prst="rect">
                <a:avLst/>
              </a:prstGeom>
              <a:blipFill rotWithShape="0">
                <a:blip r:embed="rId4"/>
                <a:stretch>
                  <a:fillRect/>
                </a:stretch>
              </a:blipFill>
            </p:spPr>
            <p:txBody>
              <a:bodyPr/>
              <a:lstStyle/>
              <a:p>
                <a:r>
                  <a:rPr lang="es-UY">
                    <a:noFill/>
                  </a:rPr>
                  <a:t> </a:t>
                </a:r>
              </a:p>
            </p:txBody>
          </p:sp>
        </mc:Fallback>
      </mc:AlternateContent>
      <p:sp>
        <p:nvSpPr>
          <p:cNvPr id="12" name="CuadroTexto 11"/>
          <p:cNvSpPr txBox="1"/>
          <p:nvPr/>
        </p:nvSpPr>
        <p:spPr>
          <a:xfrm>
            <a:off x="2418" y="4516335"/>
            <a:ext cx="3956276" cy="369332"/>
          </a:xfrm>
          <a:prstGeom prst="rect">
            <a:avLst/>
          </a:prstGeom>
          <a:noFill/>
        </p:spPr>
        <p:txBody>
          <a:bodyPr wrap="none" rtlCol="0">
            <a:spAutoFit/>
          </a:bodyPr>
          <a:lstStyle/>
          <a:p>
            <a:r>
              <a:rPr lang="es-UY" dirty="0"/>
              <a:t>Para un movimiento armónico tenemos:</a:t>
            </a:r>
          </a:p>
        </p:txBody>
      </p:sp>
      <mc:AlternateContent xmlns:mc="http://schemas.openxmlformats.org/markup-compatibility/2006" xmlns:a14="http://schemas.microsoft.com/office/drawing/2010/main">
        <mc:Choice Requires="a14">
          <p:sp>
            <p:nvSpPr>
              <p:cNvPr id="13" name="CuadroTexto 12"/>
              <p:cNvSpPr txBox="1"/>
              <p:nvPr/>
            </p:nvSpPr>
            <p:spPr>
              <a:xfrm>
                <a:off x="3971440" y="4427695"/>
                <a:ext cx="5179816"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r>
                        <a:rPr lang="es-UY" b="0" i="1" smtClean="0">
                          <a:latin typeface="Cambria Math" panose="02040503050406030204" pitchFamily="18" charset="0"/>
                        </a:rPr>
                        <m:t>𝑏𝑣</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𝑖</m:t>
                          </m:r>
                          <m:r>
                            <a:rPr lang="es-UY" b="0" i="1" smtClean="0">
                              <a:latin typeface="Cambria Math" panose="02040503050406030204" pitchFamily="18" charset="0"/>
                            </a:rPr>
                            <m:t>𝜔</m:t>
                          </m:r>
                        </m:den>
                      </m:f>
                      <m:r>
                        <a:rPr lang="es-UY" i="1">
                          <a:latin typeface="Cambria Math" panose="02040503050406030204" pitchFamily="18" charset="0"/>
                        </a:rPr>
                        <m:t>𝑣</m:t>
                      </m:r>
                      <m:r>
                        <a:rPr lang="es-UY" b="0" i="0" smtClean="0">
                          <a:latin typeface="Cambria Math" panose="02040503050406030204" pitchFamily="18" charset="0"/>
                        </a:rPr>
                        <m:t>=</m:t>
                      </m:r>
                      <m:r>
                        <a:rPr lang="es-UY" i="1">
                          <a:latin typeface="Cambria Math" panose="02040503050406030204" pitchFamily="18" charset="0"/>
                        </a:rPr>
                        <m:t>𝑖</m:t>
                      </m:r>
                      <m:r>
                        <a:rPr lang="es-UY" i="1">
                          <a:latin typeface="Cambria Math" panose="02040503050406030204" pitchFamily="18" charset="0"/>
                        </a:rPr>
                        <m:t>𝜔</m:t>
                      </m:r>
                      <m:r>
                        <a:rPr lang="es-UY" b="0" i="1" smtClean="0">
                          <a:latin typeface="Cambria Math" panose="02040503050406030204" pitchFamily="18" charset="0"/>
                        </a:rPr>
                        <m:t>𝑚</m:t>
                      </m:r>
                      <m:r>
                        <a:rPr lang="es-UY" i="1">
                          <a:latin typeface="Cambria Math" panose="02040503050406030204" pitchFamily="18" charset="0"/>
                        </a:rPr>
                        <m:t>𝑣</m:t>
                      </m:r>
                      <m:r>
                        <a:rPr lang="es-UY" b="0" i="0"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𝑏</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𝜅</m:t>
                                  </m:r>
                                </m:num>
                                <m:den>
                                  <m:r>
                                    <a:rPr lang="es-UY" b="0" i="1" smtClean="0">
                                      <a:latin typeface="Cambria Math" panose="02040503050406030204" pitchFamily="18" charset="0"/>
                                      <a:ea typeface="Cambria Math" panose="02040503050406030204" pitchFamily="18" charset="0"/>
                                    </a:rPr>
                                    <m:t>𝜔</m:t>
                                  </m:r>
                                </m:den>
                              </m:f>
                            </m:e>
                          </m:d>
                        </m:e>
                      </m:d>
                      <m:r>
                        <a:rPr lang="es-UY" b="0" i="1" smtClean="0">
                          <a:latin typeface="Cambria Math" panose="02040503050406030204" pitchFamily="18" charset="0"/>
                          <a:ea typeface="Cambria Math" panose="02040503050406030204" pitchFamily="18" charset="0"/>
                        </a:rPr>
                        <m:t>𝑣</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𝑓</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971440" y="4427695"/>
                <a:ext cx="5179816" cy="566694"/>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p:cNvSpPr txBox="1"/>
              <p:nvPr/>
            </p:nvSpPr>
            <p:spPr>
              <a:xfrm>
                <a:off x="6545942" y="3529775"/>
                <a:ext cx="5210629" cy="646331"/>
              </a:xfrm>
              <a:prstGeom prst="rect">
                <a:avLst/>
              </a:prstGeom>
              <a:noFill/>
            </p:spPr>
            <p:txBody>
              <a:bodyPr wrap="square" rtlCol="0">
                <a:spAutoFit/>
              </a:bodyPr>
              <a:lstStyle/>
              <a:p>
                <a:r>
                  <a:rPr lang="es-UY" b="0" dirty="0"/>
                  <a:t>Donde </a:t>
                </a:r>
                <a14:m>
                  <m:oMath xmlns:m="http://schemas.openxmlformats.org/officeDocument/2006/math">
                    <m:r>
                      <a:rPr lang="es-UY" b="0" i="1" smtClean="0">
                        <a:latin typeface="Cambria Math" panose="02040503050406030204" pitchFamily="18" charset="0"/>
                      </a:rPr>
                      <m:t>𝜉</m:t>
                    </m:r>
                  </m:oMath>
                </a14:m>
                <a:r>
                  <a:rPr lang="es-UY" dirty="0"/>
                  <a:t> es el desplazamiento normal del elemento de superficie. Sea </a:t>
                </a:r>
                <a14:m>
                  <m:oMath xmlns:m="http://schemas.openxmlformats.org/officeDocument/2006/math">
                    <m:r>
                      <a:rPr lang="es-UY" b="0" i="1" smtClean="0">
                        <a:latin typeface="Cambria Math" panose="02040503050406030204" pitchFamily="18" charset="0"/>
                      </a:rPr>
                      <m:t>𝑣</m:t>
                    </m:r>
                    <m:r>
                      <a:rPr lang="es-UY" b="0" i="1" smtClean="0">
                        <a:latin typeface="Cambria Math" panose="02040503050406030204" pitchFamily="18" charset="0"/>
                      </a:rPr>
                      <m:t>=</m:t>
                    </m:r>
                    <m:r>
                      <a:rPr lang="es-UY" b="0" i="1" smtClean="0">
                        <a:latin typeface="Cambria Math" panose="02040503050406030204" pitchFamily="18" charset="0"/>
                      </a:rPr>
                      <m:t>𝑑</m:t>
                    </m:r>
                    <m:r>
                      <a:rPr lang="es-UY" b="0" i="1" smtClean="0">
                        <a:latin typeface="Cambria Math" panose="02040503050406030204" pitchFamily="18" charset="0"/>
                      </a:rPr>
                      <m:t>𝜉</m:t>
                    </m:r>
                    <m:r>
                      <a:rPr lang="es-UY" b="0" i="1" smtClean="0">
                        <a:latin typeface="Cambria Math" panose="02040503050406030204" pitchFamily="18" charset="0"/>
                      </a:rPr>
                      <m:t>/</m:t>
                    </m:r>
                    <m:r>
                      <a:rPr lang="es-UY" b="0" i="1" smtClean="0">
                        <a:latin typeface="Cambria Math" panose="02040503050406030204" pitchFamily="18" charset="0"/>
                      </a:rPr>
                      <m:t>𝑑𝑡</m:t>
                    </m:r>
                  </m:oMath>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6545942" y="3529775"/>
                <a:ext cx="5210629" cy="646331"/>
              </a:xfrm>
              <a:prstGeom prst="rect">
                <a:avLst/>
              </a:prstGeom>
              <a:blipFill rotWithShape="0">
                <a:blip r:embed="rId6"/>
                <a:stretch>
                  <a:fillRect l="-1053" t="-4717" b="-14151"/>
                </a:stretch>
              </a:blipFill>
            </p:spPr>
            <p:txBody>
              <a:bodyPr/>
              <a:lstStyle/>
              <a:p>
                <a:r>
                  <a:rPr lang="es-UY">
                    <a:noFill/>
                  </a:rPr>
                  <a:t> </a:t>
                </a:r>
              </a:p>
            </p:txBody>
          </p:sp>
        </mc:Fallback>
      </mc:AlternateContent>
      <p:sp>
        <p:nvSpPr>
          <p:cNvPr id="3" name="CuadroTexto 2"/>
          <p:cNvSpPr txBox="1"/>
          <p:nvPr/>
        </p:nvSpPr>
        <p:spPr>
          <a:xfrm>
            <a:off x="0" y="5355153"/>
            <a:ext cx="5746638" cy="369332"/>
          </a:xfrm>
          <a:prstGeom prst="rect">
            <a:avLst/>
          </a:prstGeom>
          <a:noFill/>
        </p:spPr>
        <p:txBody>
          <a:bodyPr wrap="none" rtlCol="0">
            <a:spAutoFit/>
          </a:bodyPr>
          <a:lstStyle/>
          <a:p>
            <a:r>
              <a:rPr lang="es-UY" dirty="0"/>
              <a:t>La impedancia mecánica de este elemento de superficie es:</a:t>
            </a:r>
          </a:p>
        </p:txBody>
      </p:sp>
      <mc:AlternateContent xmlns:mc="http://schemas.openxmlformats.org/markup-compatibility/2006" xmlns:a14="http://schemas.microsoft.com/office/drawing/2010/main">
        <mc:Choice Requires="a14">
          <p:sp>
            <p:nvSpPr>
              <p:cNvPr id="6" name="CuadroTexto 5"/>
              <p:cNvSpPr txBox="1"/>
              <p:nvPr/>
            </p:nvSpPr>
            <p:spPr>
              <a:xfrm>
                <a:off x="5746638" y="5230311"/>
                <a:ext cx="2836546" cy="6190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𝑓</m:t>
                          </m:r>
                        </m:num>
                        <m:den>
                          <m:r>
                            <a:rPr lang="es-UY" b="0" i="1" smtClean="0">
                              <a:latin typeface="Cambria Math" panose="02040503050406030204" pitchFamily="18" charset="0"/>
                            </a:rPr>
                            <m:t>𝑣</m:t>
                          </m:r>
                        </m:den>
                      </m:f>
                      <m:r>
                        <a:rPr lang="es-UY" b="0" i="1" smtClean="0">
                          <a:latin typeface="Cambria Math" panose="02040503050406030204" pitchFamily="18" charset="0"/>
                        </a:rPr>
                        <m:t>=</m:t>
                      </m:r>
                      <m:r>
                        <a:rPr lang="es-UY" i="1">
                          <a:latin typeface="Cambria Math" panose="02040503050406030204" pitchFamily="18" charset="0"/>
                          <a:ea typeface="Cambria Math" panose="02040503050406030204" pitchFamily="18" charset="0"/>
                        </a:rPr>
                        <m:t>𝑏</m:t>
                      </m:r>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𝑚</m:t>
                          </m:r>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𝜅</m:t>
                              </m:r>
                            </m:num>
                            <m:den>
                              <m:r>
                                <a:rPr lang="es-UY" i="1">
                                  <a:latin typeface="Cambria Math" panose="02040503050406030204" pitchFamily="18" charset="0"/>
                                  <a:ea typeface="Cambria Math" panose="02040503050406030204" pitchFamily="18" charset="0"/>
                                </a:rPr>
                                <m:t>𝜔</m:t>
                              </m:r>
                            </m:den>
                          </m:f>
                        </m:e>
                      </m:d>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746638" y="5230311"/>
                <a:ext cx="2836546" cy="619016"/>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827935" y="5928153"/>
                <a:ext cx="4169090" cy="656013"/>
              </a:xfrm>
              <a:prstGeom prst="rect">
                <a:avLst/>
              </a:prstGeom>
              <a:noFill/>
            </p:spPr>
            <p:txBody>
              <a:bodyPr wrap="none" rtlCol="0">
                <a:spAutoFit/>
              </a:bodyPr>
              <a:lstStyle/>
              <a:p>
                <a:r>
                  <a:rPr lang="es-UY" dirty="0"/>
                  <a:t>La frecuencia de resonancia es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𝑟𝑒𝑠</m:t>
                        </m:r>
                      </m:sub>
                    </m:sSub>
                    <m:r>
                      <a:rPr lang="es-UY" b="0" i="1" smtClean="0">
                        <a:latin typeface="Cambria Math" panose="02040503050406030204" pitchFamily="18" charset="0"/>
                      </a:rPr>
                      <m:t>=</m:t>
                    </m:r>
                    <m:rad>
                      <m:radPr>
                        <m:degHide m:val="on"/>
                        <m:ctrlPr>
                          <a:rPr lang="es-UY" b="0" i="1" smtClean="0">
                            <a:latin typeface="Cambria Math" panose="02040503050406030204" pitchFamily="18" charset="0"/>
                          </a:rPr>
                        </m:ctrlPr>
                      </m:radPr>
                      <m:deg/>
                      <m:e>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𝑚</m:t>
                            </m:r>
                          </m:den>
                        </m:f>
                      </m:e>
                    </m:rad>
                  </m:oMath>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827935" y="5928153"/>
                <a:ext cx="4169090" cy="656013"/>
              </a:xfrm>
              <a:prstGeom prst="rect">
                <a:avLst/>
              </a:prstGeom>
              <a:blipFill rotWithShape="0">
                <a:blip r:embed="rId8"/>
                <a:stretch>
                  <a:fillRect l="-1316"/>
                </a:stretch>
              </a:blipFill>
            </p:spPr>
            <p:txBody>
              <a:bodyPr/>
              <a:lstStyle/>
              <a:p>
                <a:r>
                  <a:rPr lang="es-UY">
                    <a:noFill/>
                  </a:rPr>
                  <a:t> </a:t>
                </a:r>
              </a:p>
            </p:txBody>
          </p:sp>
        </mc:Fallback>
      </mc:AlternateContent>
    </p:spTree>
    <p:extLst>
      <p:ext uri="{BB962C8B-B14F-4D97-AF65-F5344CB8AC3E}">
        <p14:creationId xmlns:p14="http://schemas.microsoft.com/office/powerpoint/2010/main" val="67343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2" grpId="0"/>
      <p:bldP spid="3" grpId="0"/>
      <p:bldP spid="6"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uadroTexto 1"/>
              <p:cNvSpPr txBox="1"/>
              <p:nvPr/>
            </p:nvSpPr>
            <p:spPr>
              <a:xfrm>
                <a:off x="696686" y="333829"/>
                <a:ext cx="10842171" cy="1295868"/>
              </a:xfrm>
              <a:prstGeom prst="rect">
                <a:avLst/>
              </a:prstGeom>
              <a:noFill/>
            </p:spPr>
            <p:txBody>
              <a:bodyPr wrap="square" rtlCol="0">
                <a:spAutoFit/>
              </a:bodyPr>
              <a:lstStyle/>
              <a:p>
                <a:pPr>
                  <a:lnSpc>
                    <a:spcPct val="150000"/>
                  </a:lnSpc>
                </a:pPr>
                <a:r>
                  <a:rPr lang="es-UY" dirty="0"/>
                  <a:t>Si ahora la fuente está inmersa en un fluido, hay que considerar dentro de la ecuación de movimiento para el elemento </a:t>
                </a:r>
                <a14:m>
                  <m:oMath xmlns:m="http://schemas.openxmlformats.org/officeDocument/2006/math">
                    <m:r>
                      <a:rPr lang="es-UY" b="0" i="1" smtClean="0">
                        <a:latin typeface="Cambria Math" panose="02040503050406030204" pitchFamily="18" charset="0"/>
                      </a:rPr>
                      <m:t>𝑑𝑆</m:t>
                    </m:r>
                  </m:oMath>
                </a14:m>
                <a:r>
                  <a:rPr lang="es-UY" dirty="0"/>
                  <a:t> la fuerza que ejerce el fluido sobre él. Por lo tanto, la ecuación de movimiento se modifica de la siguiente manera:</a:t>
                </a:r>
              </a:p>
            </p:txBody>
          </p:sp>
        </mc:Choice>
        <mc:Fallback xmlns="">
          <p:sp>
            <p:nvSpPr>
              <p:cNvPr id="2" name="CuadroTexto 1"/>
              <p:cNvSpPr txBox="1">
                <a:spLocks noRot="1" noChangeAspect="1" noMove="1" noResize="1" noEditPoints="1" noAdjustHandles="1" noChangeArrowheads="1" noChangeShapeType="1" noTextEdit="1"/>
              </p:cNvSpPr>
              <p:nvPr/>
            </p:nvSpPr>
            <p:spPr>
              <a:xfrm>
                <a:off x="696686" y="333829"/>
                <a:ext cx="10842171" cy="1295868"/>
              </a:xfrm>
              <a:prstGeom prst="rect">
                <a:avLst/>
              </a:prstGeom>
              <a:blipFill rotWithShape="0">
                <a:blip r:embed="rId2"/>
                <a:stretch>
                  <a:fillRect l="-450" b="-70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Rectángulo 2"/>
              <p:cNvSpPr/>
              <p:nvPr/>
            </p:nvSpPr>
            <p:spPr>
              <a:xfrm>
                <a:off x="696686" y="1795825"/>
                <a:ext cx="2914516" cy="5666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rPr>
                        <m:t>𝑓</m:t>
                      </m:r>
                      <m:r>
                        <a:rPr lang="es-UY"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r>
                        <a:rPr lang="es-UY" i="1">
                          <a:latin typeface="Cambria Math" panose="02040503050406030204" pitchFamily="18" charset="0"/>
                        </a:rPr>
                        <m:t>𝑏𝑣</m:t>
                      </m:r>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𝑖</m:t>
                          </m:r>
                          <m:r>
                            <a:rPr lang="es-UY" i="1">
                              <a:latin typeface="Cambria Math" panose="02040503050406030204" pitchFamily="18" charset="0"/>
                            </a:rPr>
                            <m:t>𝜔</m:t>
                          </m:r>
                        </m:den>
                      </m:f>
                      <m:r>
                        <a:rPr lang="es-UY" i="1">
                          <a:latin typeface="Cambria Math" panose="02040503050406030204" pitchFamily="18" charset="0"/>
                        </a:rPr>
                        <m:t>𝑣</m:t>
                      </m:r>
                      <m:r>
                        <a:rPr lang="es-UY">
                          <a:latin typeface="Cambria Math" panose="02040503050406030204" pitchFamily="18" charset="0"/>
                        </a:rPr>
                        <m:t>=</m:t>
                      </m:r>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𝑚𝑣</m:t>
                      </m:r>
                    </m:oMath>
                  </m:oMathPara>
                </a14:m>
                <a:endParaRPr lang="es-UY" dirty="0"/>
              </a:p>
            </p:txBody>
          </p:sp>
        </mc:Choice>
        <mc:Fallback xmlns="">
          <p:sp>
            <p:nvSpPr>
              <p:cNvPr id="3" name="Rectángulo 2"/>
              <p:cNvSpPr>
                <a:spLocks noRot="1" noChangeAspect="1" noMove="1" noResize="1" noEditPoints="1" noAdjustHandles="1" noChangeArrowheads="1" noChangeShapeType="1" noTextEdit="1"/>
              </p:cNvSpPr>
              <p:nvPr/>
            </p:nvSpPr>
            <p:spPr>
              <a:xfrm>
                <a:off x="696686" y="1795825"/>
                <a:ext cx="2914516" cy="566694"/>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005943" y="1894506"/>
                <a:ext cx="7333546" cy="369332"/>
              </a:xfrm>
              <a:prstGeom prst="rect">
                <a:avLst/>
              </a:prstGeom>
              <a:noFill/>
            </p:spPr>
            <p:txBody>
              <a:bodyPr wrap="none" rtlCol="0">
                <a:spAutoFit/>
              </a:bodyPr>
              <a:lstStyle/>
              <a:p>
                <a:r>
                  <a:rPr lang="es-UY" dirty="0"/>
                  <a:t>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es la fuerza que ejerce el fluido sobre el elemento de superficie </a:t>
                </a:r>
                <a14:m>
                  <m:oMath xmlns:m="http://schemas.openxmlformats.org/officeDocument/2006/math">
                    <m:r>
                      <a:rPr lang="es-UY" b="0" i="1" smtClean="0">
                        <a:latin typeface="Cambria Math" panose="02040503050406030204" pitchFamily="18" charset="0"/>
                      </a:rPr>
                      <m:t>𝑑𝑆</m:t>
                    </m:r>
                  </m:oMath>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005943" y="1894506"/>
                <a:ext cx="7333546" cy="369332"/>
              </a:xfrm>
              <a:prstGeom prst="rect">
                <a:avLst/>
              </a:prstGeom>
              <a:blipFill rotWithShape="0">
                <a:blip r:embed="rId4"/>
                <a:stretch>
                  <a:fillRect l="-665"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696686" y="2627328"/>
                <a:ext cx="10642803" cy="1338828"/>
              </a:xfrm>
              <a:prstGeom prst="rect">
                <a:avLst/>
              </a:prstGeom>
              <a:noFill/>
            </p:spPr>
            <p:txBody>
              <a:bodyPr wrap="square" rtlCol="0">
                <a:spAutoFit/>
              </a:bodyPr>
              <a:lstStyle/>
              <a:p>
                <a:pPr>
                  <a:lnSpc>
                    <a:spcPct val="150000"/>
                  </a:lnSpc>
                </a:pPr>
                <a:r>
                  <a:rPr lang="es-UY" dirty="0"/>
                  <a:t>Podemos expresar esta fuerza como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𝑣</m:t>
                    </m:r>
                  </m:oMath>
                </a14:m>
                <a:r>
                  <a:rPr lang="es-UY" dirty="0"/>
                  <a:t>, 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oMath>
                </a14:m>
                <a:r>
                  <a:rPr lang="es-UY" dirty="0"/>
                  <a:t> se llama impedancia de radiación. Si además expresamos la impedancia de radiación en su parte real e imaginaria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𝜒</m:t>
                    </m:r>
                  </m:oMath>
                </a14:m>
                <a:r>
                  <a:rPr lang="es-UY" dirty="0"/>
                  <a:t>, la ecuación de movimiento toma la forma:</a:t>
                </a:r>
              </a:p>
            </p:txBody>
          </p:sp>
        </mc:Choice>
        <mc:Fallback xmlns="">
          <p:sp>
            <p:nvSpPr>
              <p:cNvPr id="6" name="CuadroTexto 5"/>
              <p:cNvSpPr txBox="1">
                <a:spLocks noRot="1" noChangeAspect="1" noMove="1" noResize="1" noEditPoints="1" noAdjustHandles="1" noChangeArrowheads="1" noChangeShapeType="1" noTextEdit="1"/>
              </p:cNvSpPr>
              <p:nvPr/>
            </p:nvSpPr>
            <p:spPr>
              <a:xfrm>
                <a:off x="696686" y="2627328"/>
                <a:ext cx="10642803" cy="1338828"/>
              </a:xfrm>
              <a:prstGeom prst="rect">
                <a:avLst/>
              </a:prstGeom>
              <a:blipFill rotWithShape="0">
                <a:blip r:embed="rId5"/>
                <a:stretch>
                  <a:fillRect l="-458" b="-318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773070" y="4230965"/>
                <a:ext cx="3232873" cy="474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𝑏</m:t>
                          </m:r>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𝑚</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𝜔</m:t>
                                  </m:r>
                                </m:den>
                              </m:f>
                              <m:r>
                                <a:rPr lang="es-UY" b="0" i="1" smtClean="0">
                                  <a:latin typeface="Cambria Math" panose="02040503050406030204" pitchFamily="18" charset="0"/>
                                </a:rPr>
                                <m:t>+</m:t>
                              </m:r>
                              <m:r>
                                <a:rPr lang="es-UY" b="0" i="1" smtClean="0">
                                  <a:latin typeface="Cambria Math" panose="02040503050406030204" pitchFamily="18" charset="0"/>
                                </a:rPr>
                                <m:t>𝜒</m:t>
                              </m:r>
                            </m:e>
                          </m:d>
                        </m:e>
                      </m:d>
                      <m:r>
                        <a:rPr lang="es-UY" b="0" i="1" smtClean="0">
                          <a:latin typeface="Cambria Math" panose="02040503050406030204" pitchFamily="18" charset="0"/>
                        </a:rPr>
                        <m:t>𝑣</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773070" y="4230965"/>
                <a:ext cx="3232873" cy="474361"/>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4739640" y="4264270"/>
                <a:ext cx="4452437" cy="369332"/>
              </a:xfrm>
              <a:prstGeom prst="rect">
                <a:avLst/>
              </a:prstGeom>
              <a:noFill/>
            </p:spPr>
            <p:txBody>
              <a:bodyPr wrap="none" rtlCol="0">
                <a:spAutoFit/>
              </a:bodyPr>
              <a:lstStyle/>
              <a:p>
                <a:r>
                  <a:rPr lang="es-UY" dirty="0"/>
                  <a:t>Definimos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𝜔</m:t>
                    </m:r>
                  </m:oMath>
                </a14:m>
                <a:r>
                  <a:rPr lang="es-UY" dirty="0"/>
                  <a:t>   como la masa reactiva</a:t>
                </a:r>
              </a:p>
            </p:txBody>
          </p:sp>
        </mc:Choice>
        <mc:Fallback xmlns="">
          <p:sp>
            <p:nvSpPr>
              <p:cNvPr id="8" name="CuadroTexto 7"/>
              <p:cNvSpPr txBox="1">
                <a:spLocks noRot="1" noChangeAspect="1" noMove="1" noResize="1" noEditPoints="1" noAdjustHandles="1" noChangeArrowheads="1" noChangeShapeType="1" noTextEdit="1"/>
              </p:cNvSpPr>
              <p:nvPr/>
            </p:nvSpPr>
            <p:spPr>
              <a:xfrm>
                <a:off x="4739640" y="4264270"/>
                <a:ext cx="4452437" cy="369332"/>
              </a:xfrm>
              <a:prstGeom prst="rect">
                <a:avLst/>
              </a:prstGeom>
              <a:blipFill rotWithShape="0">
                <a:blip r:embed="rId7"/>
                <a:stretch>
                  <a:fillRect l="-1233" t="-10000" r="-411"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696686" y="5282525"/>
                <a:ext cx="3592009" cy="474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𝑏</m:t>
                          </m:r>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𝑚</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𝜔</m:t>
                                  </m:r>
                                </m:den>
                              </m:f>
                            </m:e>
                          </m:d>
                        </m:e>
                      </m:d>
                      <m:r>
                        <a:rPr lang="es-UY" b="0" i="1" smtClean="0">
                          <a:latin typeface="Cambria Math" panose="02040503050406030204" pitchFamily="18" charset="0"/>
                        </a:rPr>
                        <m:t>𝑣</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696686" y="5282525"/>
                <a:ext cx="3592009" cy="474361"/>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4739640" y="5282525"/>
                <a:ext cx="3867982"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rPr>
                        <m:t>𝑏</m:t>
                      </m:r>
                      <m:r>
                        <a:rPr lang="es-UY" i="1">
                          <a:latin typeface="Cambria Math" panose="02040503050406030204" pitchFamily="18" charset="0"/>
                        </a:rPr>
                        <m:t>+</m:t>
                      </m:r>
                      <m:r>
                        <a:rPr lang="es-UY" i="1">
                          <a:latin typeface="Cambria Math" panose="02040503050406030204" pitchFamily="18" charset="0"/>
                        </a:rPr>
                        <m:t>𝑅</m:t>
                      </m:r>
                      <m:r>
                        <a:rPr lang="es-UY" i="1">
                          <a:latin typeface="Cambria Math" panose="02040503050406030204" pitchFamily="18" charset="0"/>
                        </a:rPr>
                        <m:t>+</m:t>
                      </m:r>
                      <m:r>
                        <a:rPr lang="es-UY" i="1">
                          <a:latin typeface="Cambria Math" panose="02040503050406030204" pitchFamily="18" charset="0"/>
                        </a:rPr>
                        <m:t>𝑖</m:t>
                      </m:r>
                      <m:d>
                        <m:dPr>
                          <m:ctrlPr>
                            <a:rPr lang="es-UY" i="1">
                              <a:latin typeface="Cambria Math" panose="02040503050406030204" pitchFamily="18" charset="0"/>
                            </a:rPr>
                          </m:ctrlPr>
                        </m:dPr>
                        <m:e>
                          <m:r>
                            <a:rPr lang="es-UY" i="1">
                              <a:latin typeface="Cambria Math" panose="02040503050406030204" pitchFamily="18" charset="0"/>
                            </a:rPr>
                            <m:t>𝜔</m:t>
                          </m:r>
                          <m:r>
                            <a:rPr lang="es-UY" i="1">
                              <a:latin typeface="Cambria Math" panose="02040503050406030204" pitchFamily="18" charset="0"/>
                            </a:rPr>
                            <m:t>(</m:t>
                          </m:r>
                          <m:r>
                            <a:rPr lang="es-UY" i="1">
                              <a:latin typeface="Cambria Math" panose="02040503050406030204" pitchFamily="18" charset="0"/>
                            </a:rPr>
                            <m:t>𝑚</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𝑚</m:t>
                              </m:r>
                            </m:e>
                            <m:sub>
                              <m:r>
                                <a:rPr lang="es-UY" i="1">
                                  <a:latin typeface="Cambria Math" panose="02040503050406030204" pitchFamily="18" charset="0"/>
                                </a:rPr>
                                <m:t>𝑟</m:t>
                              </m:r>
                            </m:sub>
                          </m:sSub>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𝜔</m:t>
                              </m:r>
                            </m:den>
                          </m:f>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4739640" y="5282525"/>
                <a:ext cx="3867982" cy="566694"/>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15259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57200" y="253325"/>
                <a:ext cx="3603486"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rPr>
                        <m:t>𝑏</m:t>
                      </m:r>
                      <m:r>
                        <a:rPr lang="es-UY" i="1">
                          <a:latin typeface="Cambria Math" panose="02040503050406030204" pitchFamily="18" charset="0"/>
                        </a:rPr>
                        <m:t>+</m:t>
                      </m:r>
                      <m:r>
                        <a:rPr lang="es-UY" i="1">
                          <a:latin typeface="Cambria Math" panose="02040503050406030204" pitchFamily="18" charset="0"/>
                        </a:rPr>
                        <m:t>𝑅</m:t>
                      </m:r>
                      <m:r>
                        <a:rPr lang="es-UY" i="1">
                          <a:latin typeface="Cambria Math" panose="02040503050406030204" pitchFamily="18" charset="0"/>
                        </a:rPr>
                        <m:t>+</m:t>
                      </m:r>
                      <m:r>
                        <a:rPr lang="es-UY" i="1">
                          <a:latin typeface="Cambria Math" panose="02040503050406030204" pitchFamily="18" charset="0"/>
                        </a:rPr>
                        <m:t>𝑖</m:t>
                      </m:r>
                      <m:d>
                        <m:dPr>
                          <m:ctrlPr>
                            <a:rPr lang="es-UY" i="1">
                              <a:latin typeface="Cambria Math" panose="02040503050406030204" pitchFamily="18" charset="0"/>
                            </a:rPr>
                          </m:ctrlPr>
                        </m:dPr>
                        <m:e>
                          <m:r>
                            <a:rPr lang="es-UY" i="1">
                              <a:latin typeface="Cambria Math" panose="02040503050406030204" pitchFamily="18" charset="0"/>
                            </a:rPr>
                            <m:t>𝜔</m:t>
                          </m:r>
                          <m:r>
                            <a:rPr lang="es-UY" i="1">
                              <a:latin typeface="Cambria Math" panose="02040503050406030204" pitchFamily="18" charset="0"/>
                            </a:rPr>
                            <m:t>(</m:t>
                          </m:r>
                          <m:r>
                            <a:rPr lang="es-UY" i="1">
                              <a:latin typeface="Cambria Math" panose="02040503050406030204" pitchFamily="18" charset="0"/>
                            </a:rPr>
                            <m:t>𝑚</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𝑚</m:t>
                              </m:r>
                            </m:e>
                            <m:sub>
                              <m:r>
                                <a:rPr lang="es-UY" i="1">
                                  <a:latin typeface="Cambria Math" panose="02040503050406030204" pitchFamily="18" charset="0"/>
                                </a:rPr>
                                <m:t>𝑟</m:t>
                              </m:r>
                            </m:sub>
                          </m:sSub>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𝜔</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57200" y="253325"/>
                <a:ext cx="3603486" cy="566694"/>
              </a:xfrm>
              <a:prstGeom prst="rect">
                <a:avLst/>
              </a:prstGeom>
              <a:blipFill rotWithShape="0">
                <a:blip r:embed="rId2"/>
                <a:stretch>
                  <a:fillRect/>
                </a:stretch>
              </a:blipFill>
            </p:spPr>
            <p:txBody>
              <a:bodyPr/>
              <a:lstStyle/>
              <a:p>
                <a:r>
                  <a:rPr lang="es-UY">
                    <a:noFill/>
                  </a:rPr>
                  <a:t> </a:t>
                </a:r>
              </a:p>
            </p:txBody>
          </p:sp>
        </mc:Fallback>
      </mc:AlternateContent>
      <p:sp>
        <p:nvSpPr>
          <p:cNvPr id="5" name="CuadroTexto 4"/>
          <p:cNvSpPr txBox="1"/>
          <p:nvPr/>
        </p:nvSpPr>
        <p:spPr>
          <a:xfrm>
            <a:off x="4335006" y="253325"/>
            <a:ext cx="6736080" cy="1711366"/>
          </a:xfrm>
          <a:prstGeom prst="rect">
            <a:avLst/>
          </a:prstGeom>
          <a:noFill/>
        </p:spPr>
        <p:txBody>
          <a:bodyPr wrap="square" rtlCol="0">
            <a:spAutoFit/>
          </a:bodyPr>
          <a:lstStyle/>
          <a:p>
            <a:pPr algn="just">
              <a:lnSpc>
                <a:spcPct val="150000"/>
              </a:lnSpc>
            </a:pPr>
            <a:r>
              <a:rPr lang="es-UY" dirty="0"/>
              <a:t>El efecto de la impedancia de radiación es agregar una impedancia en serie a la impedancia mecánica de vibración de la superficie. En particular, el efecto de la masa reactiva es modificar la frecuencia de resonancia</a:t>
            </a:r>
          </a:p>
        </p:txBody>
      </p:sp>
      <p:sp>
        <p:nvSpPr>
          <p:cNvPr id="2" name="CuadroTexto 1"/>
          <p:cNvSpPr txBox="1"/>
          <p:nvPr/>
        </p:nvSpPr>
        <p:spPr>
          <a:xfrm>
            <a:off x="0" y="2669153"/>
            <a:ext cx="5617307" cy="369332"/>
          </a:xfrm>
          <a:prstGeom prst="rect">
            <a:avLst/>
          </a:prstGeom>
          <a:noFill/>
        </p:spPr>
        <p:txBody>
          <a:bodyPr wrap="none" rtlCol="0">
            <a:spAutoFit/>
          </a:bodyPr>
          <a:lstStyle/>
          <a:p>
            <a:r>
              <a:rPr lang="es-UY" dirty="0">
                <a:solidFill>
                  <a:schemeClr val="accent1"/>
                </a:solidFill>
              </a:rPr>
              <a:t>Ejemplos: 1- Impedancia de radiación de la fuente circular</a:t>
            </a:r>
          </a:p>
        </p:txBody>
      </p:sp>
      <mc:AlternateContent xmlns:mc="http://schemas.openxmlformats.org/markup-compatibility/2006" xmlns:a14="http://schemas.microsoft.com/office/drawing/2010/main">
        <mc:Choice Requires="a14">
          <p:sp>
            <p:nvSpPr>
              <p:cNvPr id="3" name="CuadroTexto 2"/>
              <p:cNvSpPr txBox="1"/>
              <p:nvPr/>
            </p:nvSpPr>
            <p:spPr>
              <a:xfrm>
                <a:off x="133879" y="3069496"/>
                <a:ext cx="11295743" cy="1754326"/>
              </a:xfrm>
              <a:prstGeom prst="rect">
                <a:avLst/>
              </a:prstGeom>
              <a:noFill/>
            </p:spPr>
            <p:txBody>
              <a:bodyPr wrap="square" rtlCol="0">
                <a:spAutoFit/>
              </a:bodyPr>
              <a:lstStyle/>
              <a:p>
                <a:pPr>
                  <a:lnSpc>
                    <a:spcPct val="150000"/>
                  </a:lnSpc>
                </a:pPr>
                <a:r>
                  <a:rPr lang="es-UY" dirty="0"/>
                  <a:t>Consideremos de nuevo la fuente circular plana que vibra en “modo pistón”, es decir que toda la superficie vibra con la misma amplitud de vibración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oMath>
                </a14:m>
                <a:r>
                  <a:rPr lang="es-UY" dirty="0"/>
                  <a:t> en forma armónica con frecuencia </a:t>
                </a:r>
                <a14:m>
                  <m:oMath xmlns:m="http://schemas.openxmlformats.org/officeDocument/2006/math">
                    <m:r>
                      <a:rPr lang="es-UY" b="0" i="1" smtClean="0">
                        <a:latin typeface="Cambria Math" panose="02040503050406030204" pitchFamily="18" charset="0"/>
                      </a:rPr>
                      <m:t>𝜔</m:t>
                    </m:r>
                  </m:oMath>
                </a14:m>
                <a:r>
                  <a:rPr lang="es-UY" dirty="0"/>
                  <a:t>. Para calcular la impedancia de radiación, hay        			 que calcular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la fuerza del fluido sobre la superficie de la fuente debido a la presencia 				 de la onda </a:t>
                </a:r>
              </a:p>
            </p:txBody>
          </p:sp>
        </mc:Choice>
        <mc:Fallback xmlns="">
          <p:sp>
            <p:nvSpPr>
              <p:cNvPr id="3" name="CuadroTexto 2"/>
              <p:cNvSpPr txBox="1">
                <a:spLocks noRot="1" noChangeAspect="1" noMove="1" noResize="1" noEditPoints="1" noAdjustHandles="1" noChangeArrowheads="1" noChangeShapeType="1" noTextEdit="1"/>
              </p:cNvSpPr>
              <p:nvPr/>
            </p:nvSpPr>
            <p:spPr>
              <a:xfrm>
                <a:off x="133879" y="3069496"/>
                <a:ext cx="11295743" cy="1754326"/>
              </a:xfrm>
              <a:prstGeom prst="rect">
                <a:avLst/>
              </a:prstGeom>
              <a:blipFill rotWithShape="0">
                <a:blip r:embed="rId4"/>
                <a:stretch>
                  <a:fillRect l="-486" r="-648" b="-2439"/>
                </a:stretch>
              </a:blipFill>
            </p:spPr>
            <p:txBody>
              <a:bodyPr/>
              <a:lstStyle/>
              <a:p>
                <a:r>
                  <a:rPr lang="es-UY">
                    <a:noFill/>
                  </a:rPr>
                  <a:t> </a:t>
                </a:r>
              </a:p>
            </p:txBody>
          </p:sp>
        </mc:Fallback>
      </mc:AlternateContent>
      <p:pic>
        <p:nvPicPr>
          <p:cNvPr id="7" name="Imagen 6"/>
          <p:cNvPicPr>
            <a:picLocks noChangeAspect="1"/>
          </p:cNvPicPr>
          <p:nvPr/>
        </p:nvPicPr>
        <p:blipFill>
          <a:blip r:embed="rId5"/>
          <a:stretch>
            <a:fillRect/>
          </a:stretch>
        </p:blipFill>
        <p:spPr>
          <a:xfrm>
            <a:off x="73071" y="3946659"/>
            <a:ext cx="2735582" cy="2434877"/>
          </a:xfrm>
          <a:prstGeom prst="rect">
            <a:avLst/>
          </a:prstGeom>
        </p:spPr>
      </p:pic>
      <mc:AlternateContent xmlns:mc="http://schemas.openxmlformats.org/markup-compatibility/2006" xmlns:a14="http://schemas.microsoft.com/office/drawing/2010/main">
        <mc:Choice Requires="a14">
          <p:sp>
            <p:nvSpPr>
              <p:cNvPr id="8" name="CuadroTexto 7"/>
              <p:cNvSpPr txBox="1"/>
              <p:nvPr/>
            </p:nvSpPr>
            <p:spPr>
              <a:xfrm>
                <a:off x="2926081" y="4925912"/>
                <a:ext cx="9265920" cy="651928"/>
              </a:xfrm>
              <a:prstGeom prst="rect">
                <a:avLst/>
              </a:prstGeom>
              <a:noFill/>
            </p:spPr>
            <p:txBody>
              <a:bodyPr wrap="square" rtlCol="0">
                <a:spAutoFit/>
              </a:bodyPr>
              <a:lstStyle/>
              <a:p>
                <a:r>
                  <a:rPr lang="es-UY" dirty="0"/>
                  <a:t>Sea </a:t>
                </a:r>
                <a14:m>
                  <m:oMath xmlns:m="http://schemas.openxmlformats.org/officeDocument/2006/math">
                    <m:r>
                      <a:rPr lang="es-UY" b="0" i="1" smtClean="0">
                        <a:latin typeface="Cambria Math" panose="02040503050406030204" pitchFamily="18" charset="0"/>
                      </a:rPr>
                      <m:t>𝑑𝑃</m:t>
                    </m:r>
                    <m:r>
                      <a:rPr lang="es-UY" b="0" i="1" smtClean="0">
                        <a:latin typeface="Cambria Math" panose="02040503050406030204" pitchFamily="18" charset="0"/>
                      </a:rPr>
                      <m:t>′</m:t>
                    </m:r>
                  </m:oMath>
                </a14:m>
                <a:r>
                  <a:rPr lang="es-UY" dirty="0"/>
                  <a:t> la presión incremental que una superficie </a:t>
                </a:r>
                <a14:m>
                  <m:oMath xmlns:m="http://schemas.openxmlformats.org/officeDocument/2006/math">
                    <m:r>
                      <a:rPr lang="es-UY" b="0" i="1" smtClean="0">
                        <a:latin typeface="Cambria Math" panose="02040503050406030204" pitchFamily="18" charset="0"/>
                      </a:rPr>
                      <m:t>𝑑𝑆</m:t>
                    </m:r>
                  </m:oMath>
                </a14:m>
                <a:r>
                  <a:rPr lang="es-UY" dirty="0"/>
                  <a:t> genera sobre un elemento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La presión total sobre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está dada por:</a:t>
                </a:r>
              </a:p>
            </p:txBody>
          </p:sp>
        </mc:Choice>
        <mc:Fallback xmlns="">
          <p:sp>
            <p:nvSpPr>
              <p:cNvPr id="8" name="CuadroTexto 7"/>
              <p:cNvSpPr txBox="1">
                <a:spLocks noRot="1" noChangeAspect="1" noMove="1" noResize="1" noEditPoints="1" noAdjustHandles="1" noChangeArrowheads="1" noChangeShapeType="1" noTextEdit="1"/>
              </p:cNvSpPr>
              <p:nvPr/>
            </p:nvSpPr>
            <p:spPr>
              <a:xfrm>
                <a:off x="2926081" y="4925912"/>
                <a:ext cx="9265920" cy="651928"/>
              </a:xfrm>
              <a:prstGeom prst="rect">
                <a:avLst/>
              </a:prstGeom>
              <a:blipFill rotWithShape="0">
                <a:blip r:embed="rId6"/>
                <a:stretch>
                  <a:fillRect l="-526" t="-4673" b="-1308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5928360" y="5450547"/>
                <a:ext cx="3011978" cy="9561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𝑆</m:t>
                          </m:r>
                        </m:sub>
                        <m:sup/>
                        <m:e>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𝑘𝑟</m:t>
                                      </m:r>
                                    </m:e>
                                  </m:d>
                                </m:sup>
                              </m:sSup>
                            </m:num>
                            <m:den>
                              <m:r>
                                <a:rPr lang="es-UY" b="0" i="1" smtClean="0">
                                  <a:latin typeface="Cambria Math" panose="02040503050406030204" pitchFamily="18" charset="0"/>
                                </a:rPr>
                                <m:t>𝑟</m:t>
                              </m:r>
                            </m:den>
                          </m:f>
                          <m:r>
                            <a:rPr lang="es-UY" b="0" i="1" smtClean="0">
                              <a:latin typeface="Cambria Math" panose="02040503050406030204" pitchFamily="18" charset="0"/>
                            </a:rPr>
                            <m:t>𝑑𝑆</m:t>
                          </m:r>
                        </m:e>
                      </m:nary>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5928360" y="5450547"/>
                <a:ext cx="3011978" cy="956159"/>
              </a:xfrm>
              <a:prstGeom prst="rect">
                <a:avLst/>
              </a:prstGeom>
              <a:blipFill rotWithShape="0">
                <a:blip r:embed="rId7"/>
                <a:stretch>
                  <a:fillRect/>
                </a:stretch>
              </a:blipFill>
            </p:spPr>
            <p:txBody>
              <a:bodyPr/>
              <a:lstStyle/>
              <a:p>
                <a:r>
                  <a:rPr lang="es-UY">
                    <a:noFill/>
                  </a:rPr>
                  <a:t> </a:t>
                </a:r>
              </a:p>
            </p:txBody>
          </p:sp>
        </mc:Fallback>
      </mc:AlternateContent>
      <p:grpSp>
        <p:nvGrpSpPr>
          <p:cNvPr id="16" name="Grupo 15">
            <a:extLst>
              <a:ext uri="{FF2B5EF4-FFF2-40B4-BE49-F238E27FC236}">
                <a16:creationId xmlns:a16="http://schemas.microsoft.com/office/drawing/2014/main" id="{035FF6E7-9EAF-496B-BFED-DD2D327E3A32}"/>
              </a:ext>
            </a:extLst>
          </p:cNvPr>
          <p:cNvGrpSpPr/>
          <p:nvPr/>
        </p:nvGrpSpPr>
        <p:grpSpPr>
          <a:xfrm>
            <a:off x="3160450" y="820019"/>
            <a:ext cx="4378152" cy="1669307"/>
            <a:chOff x="3160450" y="820019"/>
            <a:chExt cx="4378152" cy="1669307"/>
          </a:xfrm>
        </p:grpSpPr>
        <mc:AlternateContent xmlns:mc="http://schemas.openxmlformats.org/markup-compatibility/2006" xmlns:a14="http://schemas.microsoft.com/office/drawing/2010/main">
          <mc:Choice Requires="a14">
            <p:sp>
              <p:nvSpPr>
                <p:cNvPr id="6" name="Rectángulo 5"/>
                <p:cNvSpPr/>
                <p:nvPr/>
              </p:nvSpPr>
              <p:spPr>
                <a:xfrm>
                  <a:off x="5617307" y="1578627"/>
                  <a:ext cx="1921295" cy="910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𝜔</m:t>
                            </m:r>
                          </m:e>
                          <m:sub>
                            <m:r>
                              <a:rPr lang="es-UY" i="1">
                                <a:latin typeface="Cambria Math" panose="02040503050406030204" pitchFamily="18" charset="0"/>
                              </a:rPr>
                              <m:t>𝑟𝑒𝑠</m:t>
                            </m:r>
                          </m:sub>
                        </m:sSub>
                        <m:r>
                          <a:rPr lang="es-UY" i="1">
                            <a:latin typeface="Cambria Math" panose="02040503050406030204" pitchFamily="18" charset="0"/>
                          </a:rPr>
                          <m:t>=</m:t>
                        </m:r>
                        <m:rad>
                          <m:radPr>
                            <m:degHide m:val="on"/>
                            <m:ctrlPr>
                              <a:rPr lang="es-UY" i="1">
                                <a:latin typeface="Cambria Math" panose="02040503050406030204" pitchFamily="18" charset="0"/>
                              </a:rPr>
                            </m:ctrlPr>
                          </m:radPr>
                          <m:deg/>
                          <m:e>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𝑚</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den>
                            </m:f>
                          </m:e>
                        </m:rad>
                      </m:oMath>
                    </m:oMathPara>
                  </a14:m>
                  <a:endParaRPr lang="es-UY" dirty="0"/>
                </a:p>
              </p:txBody>
            </p:sp>
          </mc:Choice>
          <mc:Fallback xmlns="">
            <p:sp>
              <p:nvSpPr>
                <p:cNvPr id="6" name="Rectángulo 5"/>
                <p:cNvSpPr>
                  <a:spLocks noRot="1" noChangeAspect="1" noMove="1" noResize="1" noEditPoints="1" noAdjustHandles="1" noChangeArrowheads="1" noChangeShapeType="1" noTextEdit="1"/>
                </p:cNvSpPr>
                <p:nvPr/>
              </p:nvSpPr>
              <p:spPr>
                <a:xfrm>
                  <a:off x="5617307" y="1578627"/>
                  <a:ext cx="1921295" cy="910699"/>
                </a:xfrm>
                <a:prstGeom prst="rect">
                  <a:avLst/>
                </a:prstGeom>
                <a:blipFill>
                  <a:blip r:embed="rId8"/>
                  <a:stretch>
                    <a:fillRect/>
                  </a:stretch>
                </a:blipFill>
              </p:spPr>
              <p:txBody>
                <a:bodyPr/>
                <a:lstStyle/>
                <a:p>
                  <a:r>
                    <a:rPr lang="en-US">
                      <a:noFill/>
                    </a:rPr>
                    <a:t> </a:t>
                  </a:r>
                </a:p>
              </p:txBody>
            </p:sp>
          </mc:Fallback>
        </mc:AlternateContent>
        <p:cxnSp>
          <p:nvCxnSpPr>
            <p:cNvPr id="11" name="Conector: angular 10">
              <a:extLst>
                <a:ext uri="{FF2B5EF4-FFF2-40B4-BE49-F238E27FC236}">
                  <a16:creationId xmlns:a16="http://schemas.microsoft.com/office/drawing/2014/main" id="{99665DE9-CEB7-4248-AB30-FDF706CB754C}"/>
                </a:ext>
              </a:extLst>
            </p:cNvPr>
            <p:cNvCxnSpPr/>
            <p:nvPr/>
          </p:nvCxnSpPr>
          <p:spPr>
            <a:xfrm>
              <a:off x="3160450" y="820019"/>
              <a:ext cx="1571348" cy="140827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upo 16">
            <a:extLst>
              <a:ext uri="{FF2B5EF4-FFF2-40B4-BE49-F238E27FC236}">
                <a16:creationId xmlns:a16="http://schemas.microsoft.com/office/drawing/2014/main" id="{4C677D07-75FF-4AF9-B61C-2B5CD29EA173}"/>
              </a:ext>
            </a:extLst>
          </p:cNvPr>
          <p:cNvGrpSpPr/>
          <p:nvPr/>
        </p:nvGrpSpPr>
        <p:grpSpPr>
          <a:xfrm>
            <a:off x="87648" y="820019"/>
            <a:ext cx="3391270" cy="1481933"/>
            <a:chOff x="87648" y="820019"/>
            <a:chExt cx="3391270" cy="1481933"/>
          </a:xfrm>
        </p:grpSpPr>
        <p:cxnSp>
          <p:nvCxnSpPr>
            <p:cNvPr id="13" name="Conector recto de flecha 12">
              <a:extLst>
                <a:ext uri="{FF2B5EF4-FFF2-40B4-BE49-F238E27FC236}">
                  <a16:creationId xmlns:a16="http://schemas.microsoft.com/office/drawing/2014/main" id="{FEDF204A-E55F-47AB-A855-1C1AE54DD1B4}"/>
                </a:ext>
              </a:extLst>
            </p:cNvPr>
            <p:cNvCxnSpPr/>
            <p:nvPr/>
          </p:nvCxnSpPr>
          <p:spPr>
            <a:xfrm flipH="1">
              <a:off x="1154097" y="820019"/>
              <a:ext cx="417251" cy="4583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738FD121-FBDB-4F21-9018-40AEDB860F62}"/>
                </a:ext>
              </a:extLst>
            </p:cNvPr>
            <p:cNvSpPr txBox="1"/>
            <p:nvPr/>
          </p:nvSpPr>
          <p:spPr>
            <a:xfrm>
              <a:off x="87648" y="1378622"/>
              <a:ext cx="3391270" cy="923330"/>
            </a:xfrm>
            <a:prstGeom prst="rect">
              <a:avLst/>
            </a:prstGeom>
            <a:noFill/>
          </p:spPr>
          <p:txBody>
            <a:bodyPr wrap="square" rtlCol="0">
              <a:spAutoFit/>
            </a:bodyPr>
            <a:lstStyle/>
            <a:p>
              <a:r>
                <a:rPr lang="es-AR" dirty="0"/>
                <a:t>La parte real de la impedancia de radiación implica propagación de potencia mecánica hacia el fluido</a:t>
              </a:r>
              <a:endParaRPr lang="en-US" dirty="0"/>
            </a:p>
          </p:txBody>
        </p:sp>
      </p:grpSp>
    </p:spTree>
    <p:extLst>
      <p:ext uri="{BB962C8B-B14F-4D97-AF65-F5344CB8AC3E}">
        <p14:creationId xmlns:p14="http://schemas.microsoft.com/office/powerpoint/2010/main" val="34490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uadroTexto 4"/>
              <p:cNvSpPr txBox="1"/>
              <p:nvPr/>
            </p:nvSpPr>
            <p:spPr>
              <a:xfrm>
                <a:off x="420914" y="464457"/>
                <a:ext cx="5601983" cy="369332"/>
              </a:xfrm>
              <a:prstGeom prst="rect">
                <a:avLst/>
              </a:prstGeom>
              <a:noFill/>
            </p:spPr>
            <p:txBody>
              <a:bodyPr wrap="none" rtlCol="0">
                <a:spAutoFit/>
              </a:bodyPr>
              <a:lstStyle/>
              <a:p>
                <a:r>
                  <a:rPr lang="es-UY" dirty="0"/>
                  <a:t>La fuerza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sobre la superficie de la fuente está dada por:</a:t>
                </a:r>
              </a:p>
            </p:txBody>
          </p:sp>
        </mc:Choice>
        <mc:Fallback xmlns="">
          <p:sp>
            <p:nvSpPr>
              <p:cNvPr id="5" name="CuadroTexto 4"/>
              <p:cNvSpPr txBox="1">
                <a:spLocks noRot="1" noChangeAspect="1" noMove="1" noResize="1" noEditPoints="1" noAdjustHandles="1" noChangeArrowheads="1" noChangeShapeType="1" noTextEdit="1"/>
              </p:cNvSpPr>
              <p:nvPr/>
            </p:nvSpPr>
            <p:spPr>
              <a:xfrm>
                <a:off x="420914" y="464457"/>
                <a:ext cx="5601983" cy="369332"/>
              </a:xfrm>
              <a:prstGeom prst="rect">
                <a:avLst/>
              </a:prstGeom>
              <a:blipFill rotWithShape="0">
                <a:blip r:embed="rId2"/>
                <a:stretch>
                  <a:fillRect l="-871" t="-8197" r="-109"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6197600" y="171043"/>
                <a:ext cx="1524072" cy="9516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𝑆</m:t>
                          </m:r>
                          <m:r>
                            <a:rPr lang="es-UY" b="0" i="1" smtClean="0">
                              <a:latin typeface="Cambria Math" panose="02040503050406030204" pitchFamily="18" charset="0"/>
                            </a:rPr>
                            <m:t>′</m:t>
                          </m:r>
                        </m:sub>
                        <m:sup/>
                        <m:e>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𝑑𝑆</m:t>
                          </m:r>
                          <m:r>
                            <a:rPr lang="es-UY" b="0" i="1" smtClean="0">
                              <a:latin typeface="Cambria Math" panose="02040503050406030204" pitchFamily="18" charset="0"/>
                            </a:rPr>
                            <m:t>′</m:t>
                          </m:r>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6197600" y="171043"/>
                <a:ext cx="1524072" cy="951671"/>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20914" y="1306286"/>
                <a:ext cx="4200894" cy="9851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b="0" i="1" smtClean="0">
                              <a:latin typeface="Cambria Math" panose="02040503050406030204" pitchFamily="18" charset="0"/>
                              <a:ea typeface="Cambria Math" panose="02040503050406030204" pitchFamily="18" charset="0"/>
                            </a:rPr>
                            <m:t>4</m:t>
                          </m:r>
                          <m:r>
                            <a:rPr lang="es-UY" b="0" i="1" smtClean="0">
                              <a:latin typeface="Cambria Math" panose="02040503050406030204" pitchFamily="18" charset="0"/>
                              <a:ea typeface="Cambria Math" panose="02040503050406030204" pitchFamily="18" charset="0"/>
                            </a:rPr>
                            <m:t>𝜋</m:t>
                          </m:r>
                        </m:den>
                      </m:f>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𝑆</m:t>
                          </m:r>
                          <m:r>
                            <a:rPr lang="es-UY" b="0" i="1" smtClean="0">
                              <a:latin typeface="Cambria Math" panose="02040503050406030204" pitchFamily="18" charset="0"/>
                              <a:ea typeface="Cambria Math" panose="02040503050406030204" pitchFamily="18" charset="0"/>
                            </a:rPr>
                            <m:t>′</m:t>
                          </m:r>
                        </m:sub>
                        <m:sup/>
                        <m:e>
                          <m:d>
                            <m:dPr>
                              <m:begChr m:val="["/>
                              <m:endChr m:val="]"/>
                              <m:ctrlPr>
                                <a:rPr lang="es-UY" b="0" i="1" smtClean="0">
                                  <a:latin typeface="Cambria Math" panose="02040503050406030204" pitchFamily="18" charset="0"/>
                                  <a:ea typeface="Cambria Math" panose="02040503050406030204" pitchFamily="18" charset="0"/>
                                </a:rPr>
                              </m:ctrlPr>
                            </m:dPr>
                            <m:e>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𝑠</m:t>
                                  </m:r>
                                </m:sub>
                                <m:sup/>
                                <m:e>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𝑖𝑘𝑟</m:t>
                                          </m:r>
                                        </m:sup>
                                      </m:sSup>
                                    </m:num>
                                    <m:den>
                                      <m:r>
                                        <a:rPr lang="es-UY" b="0" i="1" smtClean="0">
                                          <a:latin typeface="Cambria Math" panose="02040503050406030204" pitchFamily="18" charset="0"/>
                                          <a:ea typeface="Cambria Math" panose="02040503050406030204" pitchFamily="18" charset="0"/>
                                        </a:rPr>
                                        <m:t>𝑟</m:t>
                                      </m:r>
                                    </m:den>
                                  </m:f>
                                </m:e>
                              </m:nary>
                              <m:r>
                                <a:rPr lang="es-UY" b="0" i="1" smtClean="0">
                                  <a:latin typeface="Cambria Math" panose="02040503050406030204" pitchFamily="18" charset="0"/>
                                  <a:ea typeface="Cambria Math" panose="02040503050406030204" pitchFamily="18" charset="0"/>
                                </a:rPr>
                                <m:t>𝑑𝑆</m:t>
                              </m:r>
                            </m:e>
                          </m:d>
                          <m:r>
                            <a:rPr lang="es-UY" b="0" i="1" smtClean="0">
                              <a:latin typeface="Cambria Math" panose="02040503050406030204" pitchFamily="18" charset="0"/>
                              <a:ea typeface="Cambria Math" panose="02040503050406030204" pitchFamily="18" charset="0"/>
                            </a:rPr>
                            <m:t>𝑑𝑆</m:t>
                          </m:r>
                          <m:r>
                            <a:rPr lang="es-UY" b="0" i="1" smtClean="0">
                              <a:latin typeface="Cambria Math" panose="02040503050406030204" pitchFamily="18" charset="0"/>
                              <a:ea typeface="Cambria Math" panose="02040503050406030204" pitchFamily="18" charset="0"/>
                            </a:rPr>
                            <m:t>′</m:t>
                          </m:r>
                        </m:e>
                      </m:nary>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20914" y="1306286"/>
                <a:ext cx="4200894" cy="985141"/>
              </a:xfrm>
              <a:prstGeom prst="rect">
                <a:avLst/>
              </a:prstGeom>
              <a:blipFill rotWithShape="0">
                <a:blip r:embed="rId4"/>
                <a:stretch>
                  <a:fillRect/>
                </a:stretch>
              </a:blipFill>
            </p:spPr>
            <p:txBody>
              <a:bodyPr/>
              <a:lstStyle/>
              <a:p>
                <a:r>
                  <a:rPr lang="es-UY">
                    <a:noFill/>
                  </a:rPr>
                  <a:t> </a:t>
                </a:r>
              </a:p>
            </p:txBody>
          </p:sp>
        </mc:Fallback>
      </mc:AlternateContent>
      <p:pic>
        <p:nvPicPr>
          <p:cNvPr id="8" name="Imagen 7"/>
          <p:cNvPicPr>
            <a:picLocks noChangeAspect="1"/>
          </p:cNvPicPr>
          <p:nvPr/>
        </p:nvPicPr>
        <p:blipFill>
          <a:blip r:embed="rId5"/>
          <a:stretch>
            <a:fillRect/>
          </a:stretch>
        </p:blipFill>
        <p:spPr>
          <a:xfrm>
            <a:off x="184068" y="2536810"/>
            <a:ext cx="2735582" cy="2434877"/>
          </a:xfrm>
          <a:prstGeom prst="rect">
            <a:avLst/>
          </a:prstGeom>
        </p:spPr>
      </p:pic>
      <mc:AlternateContent xmlns:mc="http://schemas.openxmlformats.org/markup-compatibility/2006" xmlns:a14="http://schemas.microsoft.com/office/drawing/2010/main">
        <mc:Choice Requires="a14">
          <p:sp>
            <p:nvSpPr>
              <p:cNvPr id="10" name="CuadroTexto 9"/>
              <p:cNvSpPr txBox="1"/>
              <p:nvPr/>
            </p:nvSpPr>
            <p:spPr>
              <a:xfrm>
                <a:off x="4659087" y="1368097"/>
                <a:ext cx="6647542" cy="923330"/>
              </a:xfrm>
              <a:prstGeom prst="rect">
                <a:avLst/>
              </a:prstGeom>
              <a:noFill/>
            </p:spPr>
            <p:txBody>
              <a:bodyPr wrap="square" rtlCol="0">
                <a:spAutoFit/>
              </a:bodyPr>
              <a:lstStyle/>
              <a:p>
                <a:r>
                  <a:rPr lang="es-UY" dirty="0"/>
                  <a:t>Las superficies de integración </a:t>
                </a:r>
                <a14:m>
                  <m:oMath xmlns:m="http://schemas.openxmlformats.org/officeDocument/2006/math">
                    <m:r>
                      <a:rPr lang="es-UY" b="0" i="1" smtClean="0">
                        <a:latin typeface="Cambria Math" panose="02040503050406030204" pitchFamily="18" charset="0"/>
                      </a:rPr>
                      <m:t>𝑆</m:t>
                    </m:r>
                  </m:oMath>
                </a14:m>
                <a:r>
                  <a:rPr lang="es-UY" dirty="0"/>
                  <a:t> y </a:t>
                </a:r>
                <a14:m>
                  <m:oMath xmlns:m="http://schemas.openxmlformats.org/officeDocument/2006/math">
                    <m:r>
                      <a:rPr lang="es-UY" b="0" i="1" smtClean="0">
                        <a:latin typeface="Cambria Math" panose="02040503050406030204" pitchFamily="18" charset="0"/>
                      </a:rPr>
                      <m:t>𝑆</m:t>
                    </m:r>
                    <m:r>
                      <a:rPr lang="es-UY" b="0" i="1" smtClean="0">
                        <a:latin typeface="Cambria Math" panose="02040503050406030204" pitchFamily="18" charset="0"/>
                      </a:rPr>
                      <m:t>′</m:t>
                    </m:r>
                  </m:oMath>
                </a14:m>
                <a:r>
                  <a:rPr lang="es-UY" dirty="0"/>
                  <a:t> son la misma. La integral se puede simplificar si la primera integración se hace hasta el radio </a:t>
                </a:r>
                <a14:m>
                  <m:oMath xmlns:m="http://schemas.openxmlformats.org/officeDocument/2006/math">
                    <m:r>
                      <a:rPr lang="es-UY" b="0" i="1" smtClean="0">
                        <a:latin typeface="Cambria Math" panose="02040503050406030204" pitchFamily="18" charset="0"/>
                      </a:rPr>
                      <m:t>𝜎</m:t>
                    </m:r>
                  </m:oMath>
                </a14:m>
                <a:r>
                  <a:rPr lang="es-UY" dirty="0"/>
                  <a:t> donde está ubicada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a:t>
                </a:r>
              </a:p>
            </p:txBody>
          </p:sp>
        </mc:Choice>
        <mc:Fallback xmlns="">
          <p:sp>
            <p:nvSpPr>
              <p:cNvPr id="10" name="CuadroTexto 9"/>
              <p:cNvSpPr txBox="1">
                <a:spLocks noRot="1" noChangeAspect="1" noMove="1" noResize="1" noEditPoints="1" noAdjustHandles="1" noChangeArrowheads="1" noChangeShapeType="1" noTextEdit="1"/>
              </p:cNvSpPr>
              <p:nvPr/>
            </p:nvSpPr>
            <p:spPr>
              <a:xfrm>
                <a:off x="4659087" y="1368097"/>
                <a:ext cx="6647542" cy="923330"/>
              </a:xfrm>
              <a:prstGeom prst="rect">
                <a:avLst/>
              </a:prstGeom>
              <a:blipFill rotWithShape="0">
                <a:blip r:embed="rId6"/>
                <a:stretch>
                  <a:fillRect l="-733" t="-3289" b="-921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Rectángulo 10"/>
              <p:cNvSpPr/>
              <p:nvPr/>
            </p:nvSpPr>
            <p:spPr>
              <a:xfrm>
                <a:off x="3897163" y="2536810"/>
                <a:ext cx="6192080" cy="97372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b>
                                <m:sup>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𝜎</m:t>
                                      </m:r>
                                      <m:r>
                                        <m:rPr>
                                          <m:sty m:val="p"/>
                                        </m:rPr>
                                        <a:rPr lang="es-UY" b="0" i="0" smtClean="0">
                                          <a:latin typeface="Cambria Math" panose="02040503050406030204" pitchFamily="18" charset="0"/>
                                          <a:ea typeface="Cambria Math" panose="02040503050406030204" pitchFamily="18" charset="0"/>
                                        </a:rPr>
                                        <m:t>cos</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m:t>
                                      </m:r>
                                    </m:sup>
                                    <m:e>
                                      <m:r>
                                        <a:rPr lang="es-UY" b="0" i="1" smtClean="0">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𝑟</m:t>
                                      </m:r>
                                      <m:f>
                                        <m:fPr>
                                          <m:ctrlPr>
                                            <a:rPr lang="es-UY" b="0" i="1" smtClean="0">
                                              <a:latin typeface="Cambria Math" panose="02040503050406030204" pitchFamily="18" charset="0"/>
                                              <a:ea typeface="Cambria Math" panose="02040503050406030204" pitchFamily="18" charset="0"/>
                                            </a:rPr>
                                          </m:ctrlPr>
                                        </m:fPr>
                                        <m:num>
                                          <m:sSup>
                                            <m:sSupPr>
                                              <m:ctrlPr>
                                                <a:rPr lang="es-UY"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𝑖𝑘𝑟</m:t>
                                              </m:r>
                                            </m:sup>
                                          </m:sSup>
                                        </m:num>
                                        <m:den>
                                          <m:r>
                                            <a:rPr lang="es-UY" b="0" i="1" smtClean="0">
                                              <a:latin typeface="Cambria Math" panose="02040503050406030204" pitchFamily="18" charset="0"/>
                                              <a:ea typeface="Cambria Math" panose="02040503050406030204" pitchFamily="18" charset="0"/>
                                            </a:rPr>
                                            <m:t>𝑟</m:t>
                                          </m:r>
                                        </m:den>
                                      </m:f>
                                      <m:r>
                                        <a:rPr lang="es-UY" b="0" i="1" smtClean="0">
                                          <a:latin typeface="Cambria Math" panose="02040503050406030204" pitchFamily="18" charset="0"/>
                                          <a:ea typeface="Cambria Math" panose="02040503050406030204" pitchFamily="18" charset="0"/>
                                        </a:rPr>
                                        <m:t>𝑑𝑟𝑑</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e>
                                  </m:nary>
                                </m:e>
                              </m:nary>
                            </m:e>
                          </m:nary>
                        </m:e>
                      </m:nary>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11" name="Rectángulo 10"/>
              <p:cNvSpPr>
                <a:spLocks noRot="1" noChangeAspect="1" noMove="1" noResize="1" noEditPoints="1" noAdjustHandles="1" noChangeArrowheads="1" noChangeShapeType="1" noTextEdit="1"/>
              </p:cNvSpPr>
              <p:nvPr/>
            </p:nvSpPr>
            <p:spPr>
              <a:xfrm>
                <a:off x="3897163" y="2536810"/>
                <a:ext cx="6192080" cy="973728"/>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3897163" y="3755921"/>
                <a:ext cx="4591000" cy="9400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𝜃</m:t>
                              </m:r>
                              <m:r>
                                <a:rPr lang="es-UY" b="0" i="1" smtClean="0">
                                  <a:latin typeface="Cambria Math" panose="02040503050406030204" pitchFamily="18" charset="0"/>
                                </a:rPr>
                                <m:t>)</m:t>
                              </m:r>
                            </m:e>
                          </m:func>
                        </m:sup>
                        <m:e>
                          <m:sSup>
                            <m:sSupPr>
                              <m:ctrlPr>
                                <a:rPr lang="es-UY"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𝑖𝑘𝑟</m:t>
                              </m:r>
                            </m:sup>
                          </m:sSup>
                          <m:r>
                            <a:rPr lang="es-UY" b="0" i="1" smtClean="0">
                              <a:latin typeface="Cambria Math" panose="02040503050406030204" pitchFamily="18" charset="0"/>
                            </a:rPr>
                            <m:t>𝑑𝑟</m:t>
                          </m:r>
                          <m:r>
                            <a:rPr lang="es-UY" b="0" i="1" smtClean="0">
                              <a:latin typeface="Cambria Math" panose="02040503050406030204" pitchFamily="18" charset="0"/>
                            </a:rPr>
                            <m:t>=−</m:t>
                          </m:r>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−2</m:t>
                                  </m:r>
                                  <m:r>
                                    <a:rPr lang="es-UY" b="0" i="1" smtClean="0">
                                      <a:latin typeface="Cambria Math" panose="02040503050406030204" pitchFamily="18" charset="0"/>
                                    </a:rPr>
                                    <m:t>𝑖𝑘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sup>
                              </m:sSup>
                              <m:r>
                                <a:rPr lang="es-UY" b="0" i="1" smtClean="0">
                                  <a:latin typeface="Cambria Math" panose="02040503050406030204" pitchFamily="18" charset="0"/>
                                </a:rPr>
                                <m:t>−1</m:t>
                              </m:r>
                            </m:e>
                          </m:d>
                        </m:e>
                      </m:nary>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897163" y="3755921"/>
                <a:ext cx="4591000" cy="940066"/>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3221905" y="4992914"/>
                <a:ext cx="5321457"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m:t>
                          </m:r>
                          <m:r>
                            <a:rPr lang="es-UY" b="0" i="1" smtClean="0">
                              <a:latin typeface="Cambria Math" panose="02040503050406030204" pitchFamily="18" charset="0"/>
                            </a:rPr>
                            <m:t>𝑖</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−1</m:t>
                              </m:r>
                            </m:e>
                          </m:func>
                        </m:e>
                      </m:func>
                      <m:r>
                        <a:rPr lang="es-UY" b="0" i="1" smtClean="0">
                          <a:latin typeface="Cambria Math" panose="02040503050406030204" pitchFamily="18" charset="0"/>
                        </a:rPr>
                        <m:t>]</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221905" y="4992914"/>
                <a:ext cx="5321457" cy="714683"/>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33822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399220" y="359667"/>
                <a:ext cx="8851782" cy="9719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𝑖𝑘</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b>
                                <m:sup>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p>
                                <m:e>
                                  <m:r>
                                    <a:rPr lang="es-UY" b="0" i="1" smtClean="0">
                                      <a:latin typeface="Cambria Math" panose="02040503050406030204" pitchFamily="18" charset="0"/>
                                      <a:ea typeface="Cambria Math" panose="02040503050406030204" pitchFamily="18" charset="0"/>
                                    </a:rPr>
                                    <m:t>𝜎</m:t>
                                  </m:r>
                                  <m:d>
                                    <m:dPr>
                                      <m:begChr m:val="["/>
                                      <m:endChr m:val="]"/>
                                      <m:ctrlPr>
                                        <a:rPr lang="es-UY" i="1">
                                          <a:latin typeface="Cambria Math" panose="02040503050406030204" pitchFamily="18" charset="0"/>
                                        </a:rPr>
                                      </m:ctrlPr>
                                    </m:dPr>
                                    <m:e>
                                      <m:func>
                                        <m:funcPr>
                                          <m:ctrlPr>
                                            <a:rPr lang="es-UY" i="1">
                                              <a:latin typeface="Cambria Math" panose="02040503050406030204" pitchFamily="18" charset="0"/>
                                            </a:rPr>
                                          </m:ctrlPr>
                                        </m:funcPr>
                                        <m:fName>
                                          <m:r>
                                            <a:rPr lang="es-UY" b="0" i="0" smtClean="0">
                                              <a:latin typeface="Cambria Math" panose="02040503050406030204" pitchFamily="18" charset="0"/>
                                            </a:rPr>
                                            <m:t>(</m:t>
                                          </m:r>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r>
                                            <a:rPr lang="es-UY" i="1">
                                              <a:latin typeface="Cambria Math" panose="02040503050406030204" pitchFamily="18" charset="0"/>
                                            </a:rPr>
                                            <m:t>−1</m:t>
                                          </m:r>
                                          <m:r>
                                            <a:rPr lang="es-UY" b="0" i="1" smtClean="0">
                                              <a:latin typeface="Cambria Math" panose="02040503050406030204" pitchFamily="18" charset="0"/>
                                            </a:rPr>
                                            <m:t>)</m:t>
                                          </m:r>
                                          <m:r>
                                            <a:rPr lang="es-UY" i="1">
                                              <a:latin typeface="Cambria Math" panose="02040503050406030204" pitchFamily="18" charset="0"/>
                                            </a:rPr>
                                            <m:t>−</m:t>
                                          </m:r>
                                          <m:r>
                                            <a:rPr lang="es-UY" i="1">
                                              <a:latin typeface="Cambria Math" panose="02040503050406030204" pitchFamily="18" charset="0"/>
                                            </a:rPr>
                                            <m:t>𝑖</m:t>
                                          </m:r>
                                          <m:func>
                                            <m:funcPr>
                                              <m:ctrlPr>
                                                <a:rPr lang="es-UY" i="1">
                                                  <a:latin typeface="Cambria Math" panose="02040503050406030204" pitchFamily="18" charset="0"/>
                                                </a:rPr>
                                              </m:ctrlPr>
                                            </m:funcPr>
                                            <m:fName>
                                              <m:r>
                                                <m:rPr>
                                                  <m:sty m:val="p"/>
                                                </m:rPr>
                                                <a:rPr lang="es-UY">
                                                  <a:latin typeface="Cambria Math" panose="02040503050406030204" pitchFamily="18" charset="0"/>
                                                </a:rPr>
                                                <m:t>sin</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e>
                                          </m:func>
                                        </m:e>
                                      </m:func>
                                    </m:e>
                                  </m:d>
                                  <m:r>
                                    <a:rPr lang="es-UY" b="0" i="1" smtClean="0">
                                      <a:latin typeface="Cambria Math" panose="02040503050406030204" pitchFamily="18" charset="0"/>
                                    </a:rPr>
                                    <m:t>𝑑</m:t>
                                  </m:r>
                                  <m:r>
                                    <a:rPr lang="es-UY" b="0" i="1" smtClean="0">
                                      <a:latin typeface="Cambria Math" panose="02040503050406030204" pitchFamily="18" charset="0"/>
                                    </a:rPr>
                                    <m:t>𝜃</m:t>
                                  </m:r>
                                </m:e>
                              </m:nary>
                            </m:e>
                          </m:nary>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399220" y="359667"/>
                <a:ext cx="8851782" cy="971933"/>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275772" y="1551799"/>
                <a:ext cx="6312241" cy="97193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m:t>
                          </m:r>
                          <m:r>
                            <a:rPr lang="es-UY" b="0" i="1" smtClean="0">
                              <a:latin typeface="Cambria Math" panose="02040503050406030204" pitchFamily="18" charset="0"/>
                            </a:rPr>
                            <m:t>𝜋</m:t>
                          </m:r>
                          <m:r>
                            <a:rPr lang="es-UY" b="0" i="1" smtClean="0">
                              <a:latin typeface="Cambria Math" panose="02040503050406030204" pitchFamily="18" charset="0"/>
                            </a:rPr>
                            <m:t>/2</m:t>
                          </m:r>
                        </m:sub>
                        <m:sup>
                          <m:r>
                            <a:rPr lang="es-UY" b="0" i="1" smtClean="0">
                              <a:latin typeface="Cambria Math" panose="02040503050406030204" pitchFamily="18" charset="0"/>
                            </a:rPr>
                            <m:t>𝜋</m:t>
                          </m:r>
                          <m:r>
                            <a:rPr lang="es-UY" b="0" i="1" smtClean="0">
                              <a:latin typeface="Cambria Math" panose="02040503050406030204" pitchFamily="18" charset="0"/>
                            </a:rPr>
                            <m:t>/2</m:t>
                          </m:r>
                        </m:sup>
                        <m:e>
                          <m:func>
                            <m:funcPr>
                              <m:ctrlPr>
                                <a:rPr lang="es-UY" b="0" i="1" smtClean="0">
                                  <a:latin typeface="Cambria Math" panose="02040503050406030204" pitchFamily="18" charset="0"/>
                                </a:rPr>
                              </m:ctrlPr>
                            </m:funcPr>
                            <m:fName>
                              <m:r>
                                <a:rPr lang="es-UY" b="0" i="0" smtClean="0">
                                  <a:latin typeface="Cambria Math" panose="02040503050406030204" pitchFamily="18" charset="0"/>
                                </a:rPr>
                                <m:t>[</m:t>
                              </m:r>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−1]</m:t>
                              </m:r>
                            </m:e>
                          </m:func>
                        </m:e>
                      </m:nary>
                      <m:r>
                        <a:rPr lang="es-UY" b="0" i="1" smtClean="0">
                          <a:latin typeface="Cambria Math" panose="02040503050406030204" pitchFamily="18" charset="0"/>
                        </a:rPr>
                        <m:t>𝑑</m:t>
                      </m:r>
                      <m:r>
                        <a:rPr lang="es-UY" b="0" i="1" smtClean="0">
                          <a:latin typeface="Cambria Math" panose="02040503050406030204" pitchFamily="18" charset="0"/>
                        </a:rPr>
                        <m:t>𝜃</m:t>
                      </m:r>
                      <m:r>
                        <a:rPr lang="es-UY" b="0" i="1" smtClean="0">
                          <a:latin typeface="Cambria Math" panose="02040503050406030204" pitchFamily="18" charset="0"/>
                        </a:rPr>
                        <m:t>=2</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𝜋</m:t>
                          </m:r>
                          <m:r>
                            <a:rPr lang="es-UY" b="0" i="1" smtClean="0">
                              <a:latin typeface="Cambria Math" panose="02040503050406030204" pitchFamily="18" charset="0"/>
                            </a:rPr>
                            <m:t>/2</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e>
                          </m:func>
                          <m:r>
                            <a:rPr lang="es-UY" b="0" i="1" smtClean="0">
                              <a:latin typeface="Cambria Math" panose="02040503050406030204" pitchFamily="18" charset="0"/>
                            </a:rPr>
                            <m:t>𝑑</m:t>
                          </m:r>
                          <m:r>
                            <a:rPr lang="es-UY" b="0" i="1" smtClean="0">
                              <a:latin typeface="Cambria Math" panose="02040503050406030204" pitchFamily="18" charset="0"/>
                            </a:rPr>
                            <m:t>𝜃</m:t>
                          </m:r>
                        </m:e>
                      </m:nary>
                      <m:r>
                        <a:rPr lang="es-UY" b="0" i="1" smtClean="0">
                          <a:latin typeface="Cambria Math" panose="02040503050406030204" pitchFamily="18" charset="0"/>
                        </a:rPr>
                        <m:t>−</m:t>
                      </m:r>
                      <m:r>
                        <a:rPr lang="es-UY" b="0" i="1" smtClean="0">
                          <a:latin typeface="Cambria Math" panose="02040503050406030204" pitchFamily="18" charset="0"/>
                        </a:rPr>
                        <m:t>𝜋</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275772" y="1551799"/>
                <a:ext cx="6312241" cy="971933"/>
              </a:xfrm>
              <a:prstGeom prst="rect">
                <a:avLst/>
              </a:prstGeom>
              <a:blipFill>
                <a:blip r:embed="rId3"/>
                <a:stretch>
                  <a:fillRect/>
                </a:stretch>
              </a:blipFill>
            </p:spPr>
            <p:txBody>
              <a:bodyPr/>
              <a:lstStyle/>
              <a:p>
                <a:r>
                  <a:rPr lang="en-US">
                    <a:noFill/>
                  </a:rPr>
                  <a:t> </a:t>
                </a:r>
              </a:p>
            </p:txBody>
          </p:sp>
        </mc:Fallback>
      </mc:AlternateContent>
      <p:grpSp>
        <p:nvGrpSpPr>
          <p:cNvPr id="8" name="Grupo 7"/>
          <p:cNvGrpSpPr/>
          <p:nvPr/>
        </p:nvGrpSpPr>
        <p:grpSpPr>
          <a:xfrm>
            <a:off x="3623609" y="2411728"/>
            <a:ext cx="2403004" cy="634304"/>
            <a:chOff x="3954252" y="2844277"/>
            <a:chExt cx="2403004" cy="634304"/>
          </a:xfrm>
        </p:grpSpPr>
        <p:sp>
          <p:nvSpPr>
            <p:cNvPr id="6" name="Cerrar llave 5"/>
            <p:cNvSpPr/>
            <p:nvPr/>
          </p:nvSpPr>
          <p:spPr>
            <a:xfrm rot="5400000">
              <a:off x="5068406" y="1730123"/>
              <a:ext cx="174696" cy="2403004"/>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7" name="CuadroTexto 6"/>
                <p:cNvSpPr txBox="1"/>
                <p:nvPr/>
              </p:nvSpPr>
              <p:spPr>
                <a:xfrm>
                  <a:off x="4499428" y="3109249"/>
                  <a:ext cx="138550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499428" y="3109249"/>
                  <a:ext cx="1385507" cy="369332"/>
                </a:xfrm>
                <a:prstGeom prst="rect">
                  <a:avLst/>
                </a:prstGeom>
                <a:blipFill rotWithShape="0">
                  <a:blip r:embed="rId4"/>
                  <a:stretch>
                    <a:fillRect b="-13115"/>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9" name="Rectángulo 8"/>
              <p:cNvSpPr/>
              <p:nvPr/>
            </p:nvSpPr>
            <p:spPr>
              <a:xfrm>
                <a:off x="275772" y="3077717"/>
                <a:ext cx="6563913" cy="9719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i="1">
                              <a:latin typeface="Cambria Math" panose="02040503050406030204" pitchFamily="18" charset="0"/>
                            </a:rPr>
                            <m:t>−</m:t>
                          </m:r>
                          <m:r>
                            <a:rPr lang="es-UY" i="1">
                              <a:latin typeface="Cambria Math" panose="02040503050406030204" pitchFamily="18" charset="0"/>
                            </a:rPr>
                            <m:t>𝜋</m:t>
                          </m:r>
                          <m:r>
                            <a:rPr lang="es-UY" i="1">
                              <a:latin typeface="Cambria Math" panose="02040503050406030204" pitchFamily="18" charset="0"/>
                            </a:rPr>
                            <m:t>/2</m:t>
                          </m:r>
                        </m:sub>
                        <m:sup>
                          <m:r>
                            <a:rPr lang="es-UY" i="1">
                              <a:latin typeface="Cambria Math" panose="02040503050406030204" pitchFamily="18" charset="0"/>
                            </a:rPr>
                            <m:t>𝜋</m:t>
                          </m:r>
                          <m:r>
                            <a:rPr lang="es-UY" i="1">
                              <a:latin typeface="Cambria Math" panose="02040503050406030204" pitchFamily="18" charset="0"/>
                            </a:rPr>
                            <m:t>/2</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𝜃</m:t>
                                  </m:r>
                                  <m:r>
                                    <a:rPr lang="es-UY" b="0" i="1" smtClean="0">
                                      <a:latin typeface="Cambria Math" panose="02040503050406030204" pitchFamily="18" charset="0"/>
                                    </a:rPr>
                                    <m:t>)</m:t>
                                  </m:r>
                                </m:e>
                              </m:func>
                              <m:r>
                                <a:rPr lang="es-UY" b="0" i="1" smtClean="0">
                                  <a:latin typeface="Cambria Math" panose="02040503050406030204" pitchFamily="18" charset="0"/>
                                </a:rPr>
                                <m:t>)</m:t>
                              </m:r>
                            </m:e>
                          </m:func>
                        </m:e>
                      </m:nary>
                      <m:r>
                        <a:rPr lang="es-UY" i="1">
                          <a:latin typeface="Cambria Math" panose="02040503050406030204" pitchFamily="18" charset="0"/>
                        </a:rPr>
                        <m:t>𝑑</m:t>
                      </m:r>
                      <m:r>
                        <a:rPr lang="es-UY" i="1">
                          <a:latin typeface="Cambria Math" panose="02040503050406030204" pitchFamily="18" charset="0"/>
                        </a:rPr>
                        <m:t>𝜃</m:t>
                      </m:r>
                      <m:r>
                        <a:rPr lang="es-UY" i="1">
                          <a:latin typeface="Cambria Math" panose="02040503050406030204" pitchFamily="18" charset="0"/>
                        </a:rPr>
                        <m:t>=2</m:t>
                      </m:r>
                      <m:nary>
                        <m:naryPr>
                          <m:limLoc m:val="undOvr"/>
                          <m:ctrlPr>
                            <a:rPr lang="es-UY" i="1">
                              <a:latin typeface="Cambria Math" panose="02040503050406030204" pitchFamily="18" charset="0"/>
                            </a:rPr>
                          </m:ctrlPr>
                        </m:naryPr>
                        <m:sub>
                          <m:r>
                            <m:rPr>
                              <m:brk m:alnAt="24"/>
                            </m:rPr>
                            <a:rPr lang="es-UY" i="1">
                              <a:latin typeface="Cambria Math" panose="02040503050406030204" pitchFamily="18" charset="0"/>
                            </a:rPr>
                            <m:t>0</m:t>
                          </m:r>
                        </m:sub>
                        <m:sup>
                          <m:r>
                            <a:rPr lang="es-UY" i="1">
                              <a:latin typeface="Cambria Math" panose="02040503050406030204" pitchFamily="18" charset="0"/>
                            </a:rPr>
                            <m:t>𝜋</m:t>
                          </m:r>
                          <m:r>
                            <a:rPr lang="es-UY" i="1">
                              <a:latin typeface="Cambria Math" panose="02040503050406030204" pitchFamily="18" charset="0"/>
                            </a:rPr>
                            <m:t>/2</m:t>
                          </m:r>
                        </m:sup>
                        <m:e>
                          <m:func>
                            <m:funcPr>
                              <m:ctrlPr>
                                <a:rPr lang="es-UY" i="1">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e>
                          </m:func>
                          <m:r>
                            <a:rPr lang="es-UY" i="1">
                              <a:latin typeface="Cambria Math" panose="02040503050406030204" pitchFamily="18" charset="0"/>
                            </a:rPr>
                            <m:t>𝑑</m:t>
                          </m:r>
                          <m:r>
                            <a:rPr lang="es-UY" i="1">
                              <a:latin typeface="Cambria Math" panose="02040503050406030204" pitchFamily="18" charset="0"/>
                            </a:rPr>
                            <m:t>𝜃</m:t>
                          </m:r>
                        </m:e>
                      </m:nary>
                      <m:r>
                        <a:rPr lang="es-UY" b="0" i="1" smtClean="0">
                          <a:latin typeface="Cambria Math" panose="02040503050406030204" pitchFamily="18" charset="0"/>
                        </a:rPr>
                        <m:t>=</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r>
                        <a:rPr lang="es-UY" b="0" i="1" smtClean="0">
                          <a:latin typeface="Cambria Math" panose="02040503050406030204" pitchFamily="18" charset="0"/>
                        </a:rPr>
                        <m:t>)</m:t>
                      </m:r>
                    </m:oMath>
                  </m:oMathPara>
                </a14:m>
                <a:endParaRPr lang="es-UY" dirty="0"/>
              </a:p>
            </p:txBody>
          </p:sp>
        </mc:Choice>
        <mc:Fallback xmlns="">
          <p:sp>
            <p:nvSpPr>
              <p:cNvPr id="9" name="Rectángulo 8"/>
              <p:cNvSpPr>
                <a:spLocks noRot="1" noChangeAspect="1" noMove="1" noResize="1" noEditPoints="1" noAdjustHandles="1" noChangeArrowheads="1" noChangeShapeType="1" noTextEdit="1"/>
              </p:cNvSpPr>
              <p:nvPr/>
            </p:nvSpPr>
            <p:spPr>
              <a:xfrm>
                <a:off x="275772" y="3077717"/>
                <a:ext cx="6563913" cy="971933"/>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7039428" y="3409149"/>
                <a:ext cx="3518656"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oMath>
                </a14:m>
                <a:r>
                  <a:rPr lang="es-UY" dirty="0"/>
                  <a:t> función de </a:t>
                </a:r>
                <a:r>
                  <a:rPr lang="es-UY" dirty="0" err="1"/>
                  <a:t>Struve</a:t>
                </a:r>
                <a:r>
                  <a:rPr lang="es-UY" dirty="0"/>
                  <a:t> de orden cero</a:t>
                </a:r>
              </a:p>
            </p:txBody>
          </p:sp>
        </mc:Choice>
        <mc:Fallback xmlns="">
          <p:sp>
            <p:nvSpPr>
              <p:cNvPr id="10" name="CuadroTexto 9"/>
              <p:cNvSpPr txBox="1">
                <a:spLocks noRot="1" noChangeAspect="1" noMove="1" noResize="1" noEditPoints="1" noAdjustHandles="1" noChangeArrowheads="1" noChangeShapeType="1" noTextEdit="1"/>
              </p:cNvSpPr>
              <p:nvPr/>
            </p:nvSpPr>
            <p:spPr>
              <a:xfrm>
                <a:off x="7039428" y="3409149"/>
                <a:ext cx="3518656" cy="369332"/>
              </a:xfrm>
              <a:prstGeom prst="rect">
                <a:avLst/>
              </a:prstGeom>
              <a:blipFill rotWithShape="0">
                <a:blip r:embed="rId6"/>
                <a:stretch>
                  <a:fillRect t="-8197" r="-520"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Rectángulo 10"/>
              <p:cNvSpPr/>
              <p:nvPr/>
            </p:nvSpPr>
            <p:spPr>
              <a:xfrm>
                <a:off x="537027" y="4339065"/>
                <a:ext cx="6790642" cy="9271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𝑖𝑘</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r>
                                <a:rPr lang="es-UY" i="1">
                                  <a:latin typeface="Cambria Math" panose="02040503050406030204" pitchFamily="18" charset="0"/>
                                  <a:ea typeface="Cambria Math" panose="02040503050406030204" pitchFamily="18" charset="0"/>
                                </a:rPr>
                                <m:t>𝜎</m:t>
                              </m:r>
                              <m:d>
                                <m:dPr>
                                  <m:begChr m:val="["/>
                                  <m:endChr m:val="]"/>
                                  <m:ctrlPr>
                                    <a:rPr lang="es-UY" i="1">
                                      <a:latin typeface="Cambria Math" panose="02040503050406030204" pitchFamily="18" charset="0"/>
                                    </a:rPr>
                                  </m:ctrlPr>
                                </m:dPr>
                                <m:e>
                                  <m:r>
                                    <a:rPr lang="es-UY" b="0" i="1" smtClean="0">
                                      <a:latin typeface="Cambria Math" panose="02040503050406030204" pitchFamily="18" charset="0"/>
                                    </a:rPr>
                                    <m:t>𝜋</m:t>
                                  </m:r>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r>
                                        <a:rPr lang="es-UY" b="0" i="1" smtClean="0">
                                          <a:latin typeface="Cambria Math" panose="02040503050406030204" pitchFamily="18" charset="0"/>
                                        </a:rPr>
                                        <m:t>−1</m:t>
                                      </m:r>
                                    </m:e>
                                  </m:d>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e>
                              </m:d>
                            </m:e>
                          </m:nary>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11" name="Rectángulo 10"/>
              <p:cNvSpPr>
                <a:spLocks noRot="1" noChangeAspect="1" noMove="1" noResize="1" noEditPoints="1" noAdjustHandles="1" noChangeArrowheads="1" noChangeShapeType="1" noTextEdit="1"/>
              </p:cNvSpPr>
              <p:nvPr/>
            </p:nvSpPr>
            <p:spPr>
              <a:xfrm>
                <a:off x="537027" y="4339065"/>
                <a:ext cx="6790642" cy="9271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ángulo 11"/>
              <p:cNvSpPr/>
              <p:nvPr/>
            </p:nvSpPr>
            <p:spPr>
              <a:xfrm>
                <a:off x="720189" y="5340411"/>
                <a:ext cx="6119496"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𝑐</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𝑈</m:t>
                          </m:r>
                        </m:e>
                        <m:sub>
                          <m:r>
                            <a:rPr lang="es-UY" i="1">
                              <a:latin typeface="Cambria Math" panose="02040503050406030204" pitchFamily="18" charset="0"/>
                              <a:ea typeface="Cambria Math" panose="02040503050406030204" pitchFamily="18" charset="0"/>
                            </a:rPr>
                            <m:t>0</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𝜋</m:t>
                          </m:r>
                          <m:nary>
                            <m:naryPr>
                              <m:limLoc m:val="undOvr"/>
                              <m:ctrlPr>
                                <a:rPr lang="es-UY" i="1">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𝑎</m:t>
                              </m:r>
                            </m:sup>
                            <m:e>
                              <m:r>
                                <a:rPr lang="es-UY" i="1">
                                  <a:latin typeface="Cambria Math" panose="02040503050406030204" pitchFamily="18" charset="0"/>
                                  <a:ea typeface="Cambria Math" panose="02040503050406030204" pitchFamily="18" charset="0"/>
                                </a:rPr>
                                <m:t>𝜎</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𝐽</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m:t>
                                      </m:r>
                                      <m:r>
                                        <a:rPr lang="es-UY" i="1">
                                          <a:latin typeface="Cambria Math" panose="02040503050406030204" pitchFamily="18" charset="0"/>
                                          <a:ea typeface="Cambria Math" panose="02040503050406030204" pitchFamily="18" charset="0"/>
                                        </a:rPr>
                                        <m:t>𝜎</m:t>
                                      </m:r>
                                    </m:e>
                                  </m:d>
                                  <m:r>
                                    <a:rPr lang="es-UY" i="1">
                                      <a:latin typeface="Cambria Math" panose="02040503050406030204" pitchFamily="18" charset="0"/>
                                      <a:ea typeface="Cambria Math" panose="02040503050406030204" pitchFamily="18" charset="0"/>
                                    </a:rPr>
                                    <m:t>−1</m:t>
                                  </m:r>
                                </m:e>
                              </m:d>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𝜎</m:t>
                              </m:r>
                            </m:e>
                          </m:nary>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𝜋</m:t>
                          </m:r>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0</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𝜎</m:t>
                                  </m:r>
                                </m:e>
                              </m:d>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e>
                      </m:d>
                    </m:oMath>
                  </m:oMathPara>
                </a14:m>
                <a:endParaRPr lang="es-UY" dirty="0"/>
              </a:p>
            </p:txBody>
          </p:sp>
        </mc:Choice>
        <mc:Fallback xmlns="">
          <p:sp>
            <p:nvSpPr>
              <p:cNvPr id="12" name="Rectángulo 11"/>
              <p:cNvSpPr>
                <a:spLocks noRot="1" noChangeAspect="1" noMove="1" noResize="1" noEditPoints="1" noAdjustHandles="1" noChangeArrowheads="1" noChangeShapeType="1" noTextEdit="1"/>
              </p:cNvSpPr>
              <p:nvPr/>
            </p:nvSpPr>
            <p:spPr>
              <a:xfrm>
                <a:off x="720189" y="5340411"/>
                <a:ext cx="6119496" cy="97270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D750ACD9-F8DA-4585-A2F0-A564B908C9D2}"/>
                  </a:ext>
                </a:extLst>
              </p:cNvPr>
              <p:cNvSpPr/>
              <p:nvPr/>
            </p:nvSpPr>
            <p:spPr>
              <a:xfrm>
                <a:off x="6463755" y="1854277"/>
                <a:ext cx="198105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rPr>
                        <m:t>=</m:t>
                      </m:r>
                      <m:r>
                        <a:rPr lang="es-UY" i="1">
                          <a:latin typeface="Cambria Math" panose="02040503050406030204" pitchFamily="18" charset="0"/>
                        </a:rPr>
                        <m:t>𝜋</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𝐽</m:t>
                          </m:r>
                        </m:e>
                        <m:sub>
                          <m:r>
                            <a:rPr lang="es-UY" i="1">
                              <a:latin typeface="Cambria Math" panose="02040503050406030204" pitchFamily="18" charset="0"/>
                            </a:rPr>
                            <m:t>0</m:t>
                          </m:r>
                        </m:sub>
                      </m:sSub>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e>
                      </m:d>
                      <m:r>
                        <a:rPr lang="es-UY" i="1">
                          <a:latin typeface="Cambria Math" panose="02040503050406030204" pitchFamily="18" charset="0"/>
                        </a:rPr>
                        <m:t>−1)</m:t>
                      </m:r>
                    </m:oMath>
                  </m:oMathPara>
                </a14:m>
                <a:endParaRPr lang="en-US" dirty="0"/>
              </a:p>
            </p:txBody>
          </p:sp>
        </mc:Choice>
        <mc:Fallback xmlns="">
          <p:sp>
            <p:nvSpPr>
              <p:cNvPr id="2" name="Rectángulo 1">
                <a:extLst>
                  <a:ext uri="{FF2B5EF4-FFF2-40B4-BE49-F238E27FC236}">
                    <a16:creationId xmlns:a16="http://schemas.microsoft.com/office/drawing/2014/main" id="{D750ACD9-F8DA-4585-A2F0-A564B908C9D2}"/>
                  </a:ext>
                </a:extLst>
              </p:cNvPr>
              <p:cNvSpPr>
                <a:spLocks noRot="1" noChangeAspect="1" noMove="1" noResize="1" noEditPoints="1" noAdjustHandles="1" noChangeArrowheads="1" noChangeShapeType="1" noTextEdit="1"/>
              </p:cNvSpPr>
              <p:nvPr/>
            </p:nvSpPr>
            <p:spPr>
              <a:xfrm>
                <a:off x="6463755" y="1854277"/>
                <a:ext cx="1981055" cy="369332"/>
              </a:xfrm>
              <a:prstGeom prst="rect">
                <a:avLst/>
              </a:prstGeom>
              <a:blipFill>
                <a:blip r:embed="rId9"/>
                <a:stretch>
                  <a:fillRect b="-13115"/>
                </a:stretch>
              </a:blipFill>
            </p:spPr>
            <p:txBody>
              <a:bodyPr/>
              <a:lstStyle/>
              <a:p>
                <a:r>
                  <a:rPr lang="en-US">
                    <a:noFill/>
                  </a:rPr>
                  <a:t> </a:t>
                </a:r>
              </a:p>
            </p:txBody>
          </p:sp>
        </mc:Fallback>
      </mc:AlternateContent>
    </p:spTree>
    <p:extLst>
      <p:ext uri="{BB962C8B-B14F-4D97-AF65-F5344CB8AC3E}">
        <p14:creationId xmlns:p14="http://schemas.microsoft.com/office/powerpoint/2010/main" val="151099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638629" y="653143"/>
                <a:ext cx="9302418" cy="93288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𝑎</m:t>
                          </m:r>
                        </m:sup>
                        <m:e>
                          <m:r>
                            <a:rPr lang="es-UY" b="0" i="1" smtClean="0">
                              <a:latin typeface="Cambria Math" panose="02040503050406030204" pitchFamily="18" charset="0"/>
                            </a:rPr>
                            <m:t>𝜎</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r>
                            <a:rPr lang="es-UY" b="0" i="1" smtClean="0">
                              <a:latin typeface="Cambria Math" panose="02040503050406030204" pitchFamily="18" charset="0"/>
                            </a:rPr>
                            <m:t>𝑑</m:t>
                          </m:r>
                          <m:r>
                            <a:rPr lang="es-UY" b="0" i="1" smtClean="0">
                              <a:latin typeface="Cambria Math" panose="02040503050406030204" pitchFamily="18" charset="0"/>
                            </a:rPr>
                            <m:t>𝜎</m:t>
                          </m:r>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𝑎</m:t>
                          </m:r>
                        </m:sup>
                        <m:e>
                          <m:f>
                            <m:fPr>
                              <m:ctrlPr>
                                <a:rPr lang="es-UY" i="1">
                                  <a:latin typeface="Cambria Math" panose="02040503050406030204" pitchFamily="18" charset="0"/>
                                </a:rPr>
                              </m:ctrlPr>
                            </m:fPr>
                            <m:num>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num>
                            <m:den>
                              <m:r>
                                <a:rPr lang="es-UY" i="1">
                                  <a:latin typeface="Cambria Math" panose="02040503050406030204" pitchFamily="18" charset="0"/>
                                </a:rPr>
                                <m:t>2</m:t>
                              </m:r>
                              <m:r>
                                <a:rPr lang="es-UY" i="1">
                                  <a:latin typeface="Cambria Math" panose="02040503050406030204" pitchFamily="18" charset="0"/>
                                </a:rPr>
                                <m:t>𝑘</m:t>
                              </m:r>
                            </m:den>
                          </m:f>
                          <m:sSub>
                            <m:sSubPr>
                              <m:ctrlPr>
                                <a:rPr lang="es-UY" i="1">
                                  <a:latin typeface="Cambria Math" panose="02040503050406030204" pitchFamily="18" charset="0"/>
                                </a:rPr>
                              </m:ctrlPr>
                            </m:sSubPr>
                            <m:e>
                              <m:r>
                                <a:rPr lang="es-UY" i="1">
                                  <a:latin typeface="Cambria Math" panose="02040503050406030204" pitchFamily="18" charset="0"/>
                                </a:rPr>
                                <m:t>𝐽</m:t>
                              </m:r>
                            </m:e>
                            <m:sub>
                              <m:r>
                                <a:rPr lang="es-UY" i="1">
                                  <a:latin typeface="Cambria Math" panose="02040503050406030204" pitchFamily="18" charset="0"/>
                                </a:rPr>
                                <m:t>0</m:t>
                              </m:r>
                            </m:sub>
                          </m:sSub>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e>
                          </m:d>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𝑘𝑑</m:t>
                              </m:r>
                              <m:r>
                                <a:rPr lang="es-UY" b="0" i="1" smtClean="0">
                                  <a:latin typeface="Cambria Math" panose="02040503050406030204" pitchFamily="18" charset="0"/>
                                </a:rPr>
                                <m:t>𝜎</m:t>
                              </m:r>
                            </m:num>
                            <m:den>
                              <m:r>
                                <a:rPr lang="es-UY" b="0" i="1" smtClean="0">
                                  <a:latin typeface="Cambria Math" panose="02040503050406030204" pitchFamily="18" charset="0"/>
                                </a:rPr>
                                <m:t>2</m:t>
                              </m:r>
                              <m:r>
                                <a:rPr lang="es-UY" b="0" i="1" smtClean="0">
                                  <a:latin typeface="Cambria Math" panose="02040503050406030204" pitchFamily="18" charset="0"/>
                                </a:rPr>
                                <m:t>𝑘</m:t>
                              </m:r>
                            </m:den>
                          </m:f>
                        </m:e>
                      </m:nary>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4</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den>
                      </m:f>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𝑘𝑎</m:t>
                          </m:r>
                        </m:sup>
                        <m:e>
                          <m:r>
                            <a:rPr lang="es-UY" b="0" i="1" smtClean="0">
                              <a:latin typeface="Cambria Math" panose="02040503050406030204" pitchFamily="18" charset="0"/>
                            </a:rPr>
                            <m:t>𝑥</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e>
                          </m:d>
                          <m:r>
                            <a:rPr lang="es-UY" b="0" i="1" smtClean="0">
                              <a:latin typeface="Cambria Math" panose="02040503050406030204" pitchFamily="18" charset="0"/>
                            </a:rPr>
                            <m:t>𝑑𝑥</m:t>
                          </m:r>
                        </m:e>
                      </m:nary>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4</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den>
                      </m:f>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m:t>
                          </m:r>
                          <m:r>
                            <a:rPr lang="es-UY" b="0" i="1" smtClean="0">
                              <a:latin typeface="Cambria Math" panose="02040503050406030204" pitchFamily="18" charset="0"/>
                            </a:rPr>
                            <m:t>𝑥</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sub>
                          <m: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𝑘𝑎</m:t>
                          </m:r>
                        </m:sup>
                      </m:sSub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1</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𝑘𝑎</m:t>
                                  </m:r>
                                </m:e>
                              </m:d>
                            </m:num>
                            <m:den>
                              <m:r>
                                <a:rPr lang="es-UY" b="0" i="1" smtClean="0">
                                  <a:latin typeface="Cambria Math" panose="02040503050406030204" pitchFamily="18" charset="0"/>
                                </a:rPr>
                                <m:t>2</m:t>
                              </m:r>
                              <m:r>
                                <a:rPr lang="es-UY" b="0" i="1" smtClean="0">
                                  <a:latin typeface="Cambria Math" panose="02040503050406030204" pitchFamily="18" charset="0"/>
                                </a:rPr>
                                <m:t>𝑘𝑎</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638629" y="653143"/>
                <a:ext cx="9302418" cy="932884"/>
              </a:xfrm>
              <a:prstGeom prst="rect">
                <a:avLst/>
              </a:prstGeom>
              <a:blipFill rotWithShape="0">
                <a:blip r:embed="rId2"/>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56C00410-085A-4ABB-B019-140CB35692CB}"/>
              </a:ext>
            </a:extLst>
          </p:cNvPr>
          <p:cNvGrpSpPr/>
          <p:nvPr/>
        </p:nvGrpSpPr>
        <p:grpSpPr>
          <a:xfrm>
            <a:off x="3541485" y="1262743"/>
            <a:ext cx="1354345" cy="848303"/>
            <a:chOff x="3541485" y="1262743"/>
            <a:chExt cx="1354345" cy="848303"/>
          </a:xfrm>
        </p:grpSpPr>
        <mc:AlternateContent xmlns:mc="http://schemas.openxmlformats.org/markup-compatibility/2006" xmlns:a14="http://schemas.microsoft.com/office/drawing/2010/main">
          <mc:Choice Requires="a14">
            <p:sp>
              <p:nvSpPr>
                <p:cNvPr id="6" name="CuadroTexto 5"/>
                <p:cNvSpPr txBox="1"/>
                <p:nvPr/>
              </p:nvSpPr>
              <p:spPr>
                <a:xfrm>
                  <a:off x="3541485" y="1741714"/>
                  <a:ext cx="1354345" cy="369332"/>
                </a:xfrm>
                <a:prstGeom prst="rect">
                  <a:avLst/>
                </a:prstGeom>
                <a:noFill/>
              </p:spPr>
              <p:txBody>
                <a:bodyPr wrap="none" rtlCol="0">
                  <a:spAutoFit/>
                </a:bodyPr>
                <a:lstStyle/>
                <a:p>
                  <a:r>
                    <a:rPr lang="es-UY" dirty="0"/>
                    <a:t>c.v. </a:t>
                  </a:r>
                  <a14:m>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oMath>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541485" y="1741714"/>
                  <a:ext cx="1354345" cy="369332"/>
                </a:xfrm>
                <a:prstGeom prst="rect">
                  <a:avLst/>
                </a:prstGeom>
                <a:blipFill>
                  <a:blip r:embed="rId3"/>
                  <a:stretch>
                    <a:fillRect l="-4054" t="-10000" b="-26667"/>
                  </a:stretch>
                </a:blipFill>
              </p:spPr>
              <p:txBody>
                <a:bodyPr/>
                <a:lstStyle/>
                <a:p>
                  <a:r>
                    <a:rPr lang="en-US">
                      <a:noFill/>
                    </a:rPr>
                    <a:t> </a:t>
                  </a:r>
                </a:p>
              </p:txBody>
            </p:sp>
          </mc:Fallback>
        </mc:AlternateContent>
        <p:cxnSp>
          <p:nvCxnSpPr>
            <p:cNvPr id="8" name="Conector recto de flecha 7"/>
            <p:cNvCxnSpPr>
              <a:stCxn id="6" idx="0"/>
            </p:cNvCxnSpPr>
            <p:nvPr/>
          </p:nvCxnSpPr>
          <p:spPr>
            <a:xfrm flipV="1">
              <a:off x="4218658" y="1262743"/>
              <a:ext cx="353342" cy="478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9" name="Rectángulo 8"/>
              <p:cNvSpPr/>
              <p:nvPr/>
            </p:nvSpPr>
            <p:spPr>
              <a:xfrm>
                <a:off x="638629" y="2323586"/>
                <a:ext cx="3444982" cy="9045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𝑎</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𝐻</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m:t>
                              </m:r>
                              <m:r>
                                <a:rPr lang="es-UY" i="1">
                                  <a:latin typeface="Cambria Math" panose="02040503050406030204" pitchFamily="18" charset="0"/>
                                  <a:ea typeface="Cambria Math" panose="02040503050406030204" pitchFamily="18" charset="0"/>
                                </a:rPr>
                                <m:t>𝜎</m:t>
                              </m:r>
                            </m:e>
                          </m:d>
                        </m:e>
                      </m:nary>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9" name="Rectángulo 8"/>
              <p:cNvSpPr>
                <a:spLocks noRot="1" noChangeAspect="1" noMove="1" noResize="1" noEditPoints="1" noAdjustHandles="1" noChangeArrowheads="1" noChangeShapeType="1" noTextEdit="1"/>
              </p:cNvSpPr>
              <p:nvPr/>
            </p:nvSpPr>
            <p:spPr>
              <a:xfrm>
                <a:off x="638629" y="2323586"/>
                <a:ext cx="3444982" cy="904543"/>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638629" y="3611328"/>
                <a:ext cx="4975657"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𝑐</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𝑈</m:t>
                          </m:r>
                        </m:e>
                        <m:sub>
                          <m:r>
                            <a:rPr lang="es-UY" i="1">
                              <a:latin typeface="Cambria Math" panose="02040503050406030204" pitchFamily="18" charset="0"/>
                              <a:ea typeface="Cambria Math" panose="02040503050406030204" pitchFamily="18" charset="0"/>
                            </a:rPr>
                            <m:t>0</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638629" y="3611328"/>
                <a:ext cx="4975657" cy="708720"/>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4572000" y="2494245"/>
                <a:ext cx="3467359"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1</m:t>
                        </m:r>
                      </m:sub>
                    </m:sSub>
                  </m:oMath>
                </a14:m>
                <a:r>
                  <a:rPr lang="es-UY" dirty="0"/>
                  <a:t> función de </a:t>
                </a:r>
                <a:r>
                  <a:rPr lang="es-UY" dirty="0" err="1"/>
                  <a:t>Struve</a:t>
                </a:r>
                <a:r>
                  <a:rPr lang="es-UY" dirty="0"/>
                  <a:t> de orden uno</a:t>
                </a:r>
              </a:p>
            </p:txBody>
          </p:sp>
        </mc:Choice>
        <mc:Fallback xmlns="">
          <p:sp>
            <p:nvSpPr>
              <p:cNvPr id="11" name="CuadroTexto 10"/>
              <p:cNvSpPr txBox="1">
                <a:spLocks noRot="1" noChangeAspect="1" noMove="1" noResize="1" noEditPoints="1" noAdjustHandles="1" noChangeArrowheads="1" noChangeShapeType="1" noTextEdit="1"/>
              </p:cNvSpPr>
              <p:nvPr/>
            </p:nvSpPr>
            <p:spPr>
              <a:xfrm>
                <a:off x="4572000" y="2494245"/>
                <a:ext cx="3467359" cy="369332"/>
              </a:xfrm>
              <a:prstGeom prst="rect">
                <a:avLst/>
              </a:prstGeom>
              <a:blipFill rotWithShape="0">
                <a:blip r:embed="rId6"/>
                <a:stretch>
                  <a:fillRect t="-8197" r="-52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5950857" y="3611328"/>
                <a:ext cx="5526448"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𝐽</m:t>
                                  </m:r>
                                </m:e>
                                <m:sub>
                                  <m:r>
                                    <a:rPr lang="es-UY" i="1">
                                      <a:latin typeface="Cambria Math" panose="02040503050406030204" pitchFamily="18" charset="0"/>
                                      <a:ea typeface="Cambria Math" panose="02040503050406030204" pitchFamily="18" charset="0"/>
                                    </a:rPr>
                                    <m:t>1</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e>
                              </m:d>
                            </m:num>
                            <m:den>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den>
                          </m:f>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
                            <m:fPr>
                              <m:ctrlPr>
                                <a:rPr lang="es-UY" i="1">
                                  <a:latin typeface="Cambria Math" panose="02040503050406030204" pitchFamily="18" charset="0"/>
                                  <a:ea typeface="Cambria Math" panose="02040503050406030204" pitchFamily="18" charset="0"/>
                                </a:rPr>
                              </m:ctrlPr>
                            </m:fPr>
                            <m:num>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𝐻</m:t>
                                  </m:r>
                                </m:e>
                                <m:sub>
                                  <m:r>
                                    <a:rPr lang="es-UY" i="1">
                                      <a:latin typeface="Cambria Math" panose="02040503050406030204" pitchFamily="18" charset="0"/>
                                      <a:ea typeface="Cambria Math" panose="02040503050406030204" pitchFamily="18" charset="0"/>
                                    </a:rPr>
                                    <m:t>1</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e>
                              </m:d>
                            </m:num>
                            <m:den>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950857" y="3611328"/>
                <a:ext cx="5526448" cy="708720"/>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493487" y="4757682"/>
                <a:ext cx="3251275"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493487" y="4757682"/>
                <a:ext cx="3251275" cy="708720"/>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083611" y="4757682"/>
                <a:ext cx="2966966"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083611" y="4757682"/>
                <a:ext cx="2966966" cy="708720"/>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00422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93487" y="534025"/>
                <a:ext cx="2986780"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93487" y="534025"/>
                <a:ext cx="2986780" cy="70872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083611" y="534025"/>
                <a:ext cx="2645661"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083611" y="534025"/>
                <a:ext cx="2645661" cy="708720"/>
              </a:xfrm>
              <a:prstGeom prst="rect">
                <a:avLst/>
              </a:prstGeom>
              <a:blipFill>
                <a:blip r:embed="rId3"/>
                <a:stretch>
                  <a:fillRect/>
                </a:stretch>
              </a:blipFill>
            </p:spPr>
            <p:txBody>
              <a:bodyPr/>
              <a:lstStyle/>
              <a:p>
                <a:r>
                  <a:rPr lang="en-US">
                    <a:noFill/>
                  </a:rPr>
                  <a:t> </a:t>
                </a:r>
              </a:p>
            </p:txBody>
          </p:sp>
        </mc:Fallback>
      </mc:AlternateContent>
      <p:grpSp>
        <p:nvGrpSpPr>
          <p:cNvPr id="9" name="Grupo 8"/>
          <p:cNvGrpSpPr/>
          <p:nvPr/>
        </p:nvGrpSpPr>
        <p:grpSpPr>
          <a:xfrm>
            <a:off x="342969" y="1618704"/>
            <a:ext cx="4028608" cy="3272610"/>
            <a:chOff x="342969" y="1618704"/>
            <a:chExt cx="4028608" cy="3272610"/>
          </a:xfrm>
        </p:grpSpPr>
        <p:pic>
          <p:nvPicPr>
            <p:cNvPr id="6" name="Imagen 5"/>
            <p:cNvPicPr>
              <a:picLocks noChangeAspect="1"/>
            </p:cNvPicPr>
            <p:nvPr/>
          </p:nvPicPr>
          <p:blipFill>
            <a:blip r:embed="rId4"/>
            <a:stretch>
              <a:fillRect/>
            </a:stretch>
          </p:blipFill>
          <p:spPr>
            <a:xfrm>
              <a:off x="342969" y="1618704"/>
              <a:ext cx="4028608" cy="3272610"/>
            </a:xfrm>
            <a:prstGeom prst="rect">
              <a:avLst/>
            </a:prstGeom>
          </p:spPr>
        </p:pic>
        <mc:AlternateContent xmlns:mc="http://schemas.openxmlformats.org/markup-compatibility/2006" xmlns:a14="http://schemas.microsoft.com/office/drawing/2010/main">
          <mc:Choice Requires="a14">
            <p:sp>
              <p:nvSpPr>
                <p:cNvPr id="7" name="CuadroTexto 6"/>
                <p:cNvSpPr txBox="1"/>
                <p:nvPr/>
              </p:nvSpPr>
              <p:spPr>
                <a:xfrm>
                  <a:off x="3411044" y="2496458"/>
                  <a:ext cx="714555"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3411044" y="2496458"/>
                  <a:ext cx="714555" cy="369332"/>
                </a:xfrm>
                <a:prstGeom prst="rect">
                  <a:avLst/>
                </a:prstGeom>
                <a:blipFill rotWithShape="0">
                  <a:blip r:embed="rId5"/>
                  <a:stretch>
                    <a:fillRect b="-1333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2008652" y="3070343"/>
                  <a:ext cx="697242"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2008652" y="3070343"/>
                  <a:ext cx="697242" cy="369332"/>
                </a:xfrm>
                <a:prstGeom prst="rect">
                  <a:avLst/>
                </a:prstGeom>
                <a:blipFill rotWithShape="0">
                  <a:blip r:embed="rId6"/>
                  <a:stretch>
                    <a:fillRect b="-13333"/>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0" name="CuadroTexto 9"/>
              <p:cNvSpPr txBox="1"/>
              <p:nvPr/>
            </p:nvSpPr>
            <p:spPr>
              <a:xfrm>
                <a:off x="4876800" y="1770660"/>
                <a:ext cx="6720114" cy="923330"/>
              </a:xfrm>
              <a:prstGeom prst="rect">
                <a:avLst/>
              </a:prstGeom>
              <a:noFill/>
            </p:spPr>
            <p:txBody>
              <a:bodyPr wrap="square" rtlCol="0">
                <a:spAutoFit/>
              </a:bodyPr>
              <a:lstStyle/>
              <a:p>
                <a:r>
                  <a:rPr lang="es-UY" dirty="0"/>
                  <a:t>Si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r>
                  <a:rPr lang="es-UY" dirty="0"/>
                  <a:t> La fuente se comporta como una fuente simple con la parte reactiva dominando la impedancia de radiación. La masa reactiva está dada por </a:t>
                </a:r>
              </a:p>
            </p:txBody>
          </p:sp>
        </mc:Choice>
        <mc:Fallback xmlns="">
          <p:sp>
            <p:nvSpPr>
              <p:cNvPr id="10" name="CuadroTexto 9"/>
              <p:cNvSpPr txBox="1">
                <a:spLocks noRot="1" noChangeAspect="1" noMove="1" noResize="1" noEditPoints="1" noAdjustHandles="1" noChangeArrowheads="1" noChangeShapeType="1" noTextEdit="1"/>
              </p:cNvSpPr>
              <p:nvPr/>
            </p:nvSpPr>
            <p:spPr>
              <a:xfrm>
                <a:off x="4876800" y="1770660"/>
                <a:ext cx="6720114" cy="923330"/>
              </a:xfrm>
              <a:prstGeom prst="rect">
                <a:avLst/>
              </a:prstGeom>
              <a:blipFill rotWithShape="0">
                <a:blip r:embed="rId7"/>
                <a:stretch>
                  <a:fillRect l="-726" t="-3289" r="-1089" b="-921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4937082" y="2852573"/>
                <a:ext cx="126002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𝜔</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4937082" y="2852573"/>
                <a:ext cx="1260024" cy="369332"/>
              </a:xfrm>
              <a:prstGeom prst="rect">
                <a:avLst/>
              </a:prstGeom>
              <a:blipFill rotWithShape="0">
                <a:blip r:embed="rId8"/>
                <a:stretch>
                  <a:fillRect b="-11475"/>
                </a:stretch>
              </a:blipFill>
            </p:spPr>
            <p:txBody>
              <a:bodyPr/>
              <a:lstStyle/>
              <a:p>
                <a:r>
                  <a:rPr lang="es-UY">
                    <a:noFill/>
                  </a:rPr>
                  <a:t> </a:t>
                </a:r>
              </a:p>
            </p:txBody>
          </p:sp>
        </mc:Fallback>
      </mc:AlternateContent>
      <p:sp>
        <p:nvSpPr>
          <p:cNvPr id="12" name="CuadroTexto 11"/>
          <p:cNvSpPr txBox="1"/>
          <p:nvPr/>
        </p:nvSpPr>
        <p:spPr>
          <a:xfrm>
            <a:off x="4888568" y="3439675"/>
            <a:ext cx="3348289" cy="369332"/>
          </a:xfrm>
          <a:prstGeom prst="rect">
            <a:avLst/>
          </a:prstGeom>
          <a:noFill/>
        </p:spPr>
        <p:txBody>
          <a:bodyPr wrap="none" rtlCol="0">
            <a:spAutoFit/>
          </a:bodyPr>
          <a:lstStyle/>
          <a:p>
            <a:r>
              <a:rPr lang="es-UY" dirty="0"/>
              <a:t>En el límite de bajas frecuencias:  </a:t>
            </a:r>
          </a:p>
        </p:txBody>
      </p:sp>
      <mc:AlternateContent xmlns:mc="http://schemas.openxmlformats.org/markup-compatibility/2006" xmlns:a14="http://schemas.microsoft.com/office/drawing/2010/main">
        <mc:Choice Requires="a14">
          <p:sp>
            <p:nvSpPr>
              <p:cNvPr id="13" name="CuadroTexto 12"/>
              <p:cNvSpPr txBox="1"/>
              <p:nvPr/>
            </p:nvSpPr>
            <p:spPr>
              <a:xfrm>
                <a:off x="8135257" y="3261217"/>
                <a:ext cx="2426049"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8</m:t>
                              </m:r>
                            </m:num>
                            <m:den>
                              <m:r>
                                <a:rPr lang="es-UY" b="0" i="1" smtClean="0">
                                  <a:latin typeface="Cambria Math" panose="02040503050406030204" pitchFamily="18" charset="0"/>
                                  <a:ea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𝜋</m:t>
                              </m:r>
                            </m:den>
                          </m:f>
                        </m:e>
                      </m:d>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r>
                        <a:rPr lang="es-UY" b="0" i="1" smtClean="0">
                          <a:latin typeface="Cambria Math" panose="02040503050406030204" pitchFamily="18" charset="0"/>
                          <a:ea typeface="Cambria Math" panose="02040503050406030204" pitchFamily="18" charset="0"/>
                        </a:rPr>
                        <m:t>𝑘𝑎</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8135257" y="3261217"/>
                <a:ext cx="2426049" cy="714683"/>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888568" y="4026777"/>
                <a:ext cx="2939843" cy="612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𝜋</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e>
                      </m:d>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8</m:t>
                          </m:r>
                          <m:r>
                            <a:rPr lang="es-UY" b="0" i="1" smtClean="0">
                              <a:latin typeface="Cambria Math" panose="02040503050406030204" pitchFamily="18" charset="0"/>
                              <a:ea typeface="Cambria Math" panose="02040503050406030204" pitchFamily="18" charset="0"/>
                            </a:rPr>
                            <m:t>𝑎</m:t>
                          </m:r>
                        </m:num>
                        <m:den>
                          <m:r>
                            <a:rPr lang="es-UY" b="0" i="1" smtClean="0">
                              <a:latin typeface="Cambria Math" panose="02040503050406030204" pitchFamily="18" charset="0"/>
                              <a:ea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𝜋</m:t>
                          </m:r>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𝑟</m:t>
                          </m:r>
                        </m:sub>
                      </m:sSub>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888568" y="4026777"/>
                <a:ext cx="2939843" cy="612796"/>
              </a:xfrm>
              <a:prstGeom prst="rect">
                <a:avLst/>
              </a:prstGeom>
              <a:blipFill rotWithShape="0">
                <a:blip r:embed="rId10"/>
                <a:stretch>
                  <a:fillRect/>
                </a:stretch>
              </a:blipFill>
            </p:spPr>
            <p:txBody>
              <a:bodyPr/>
              <a:lstStyle/>
              <a:p>
                <a:r>
                  <a:rPr lang="es-UY">
                    <a:noFill/>
                  </a:rPr>
                  <a:t> </a:t>
                </a:r>
              </a:p>
            </p:txBody>
          </p:sp>
        </mc:Fallback>
      </mc:AlternateContent>
      <p:sp>
        <p:nvSpPr>
          <p:cNvPr id="16" name="CuadroTexto 15"/>
          <p:cNvSpPr txBox="1"/>
          <p:nvPr/>
        </p:nvSpPr>
        <p:spPr>
          <a:xfrm>
            <a:off x="1478280" y="5654040"/>
            <a:ext cx="2406428" cy="369332"/>
          </a:xfrm>
          <a:prstGeom prst="rect">
            <a:avLst/>
          </a:prstGeom>
          <a:noFill/>
        </p:spPr>
        <p:txBody>
          <a:bodyPr wrap="none" rtlCol="0">
            <a:spAutoFit/>
          </a:bodyPr>
          <a:lstStyle/>
          <a:p>
            <a:r>
              <a:rPr lang="es-UY" dirty="0"/>
              <a:t>                                          </a:t>
            </a:r>
          </a:p>
        </p:txBody>
      </p:sp>
      <mc:AlternateContent xmlns:mc="http://schemas.openxmlformats.org/markup-compatibility/2006" xmlns:a14="http://schemas.microsoft.com/office/drawing/2010/main">
        <mc:Choice Requires="a14">
          <p:sp>
            <p:nvSpPr>
              <p:cNvPr id="2" name="CuadroTexto 1"/>
              <p:cNvSpPr txBox="1"/>
              <p:nvPr/>
            </p:nvSpPr>
            <p:spPr>
              <a:xfrm>
                <a:off x="7828411" y="4081462"/>
                <a:ext cx="4012882" cy="923330"/>
              </a:xfrm>
              <a:prstGeom prst="rect">
                <a:avLst/>
              </a:prstGeom>
              <a:noFill/>
            </p:spPr>
            <p:txBody>
              <a:bodyPr wrap="square" rtlCol="0">
                <a:spAutoFit/>
              </a:bodyPr>
              <a:lstStyle/>
              <a:p>
                <a:r>
                  <a:rPr lang="es-UY" dirty="0"/>
                  <a:t>En el límite de bajas frecuencias, el comportamiento del fluido es imponer una masa extra a la fuente dada por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𝑉</m:t>
                        </m:r>
                      </m:e>
                      <m:sub>
                        <m:r>
                          <a:rPr lang="es-UY" b="0" i="1" smtClean="0">
                            <a:latin typeface="Cambria Math" panose="02040503050406030204" pitchFamily="18" charset="0"/>
                          </a:rPr>
                          <m:t>𝑟</m:t>
                        </m:r>
                      </m:sub>
                    </m:sSub>
                  </m:oMath>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7828411" y="4081462"/>
                <a:ext cx="4012882" cy="923330"/>
              </a:xfrm>
              <a:prstGeom prst="rect">
                <a:avLst/>
              </a:prstGeom>
              <a:blipFill rotWithShape="0">
                <a:blip r:embed="rId11"/>
                <a:stretch>
                  <a:fillRect l="-1216" t="-3974" b="-993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493487" y="5654040"/>
                <a:ext cx="9250033" cy="369332"/>
              </a:xfrm>
              <a:prstGeom prst="rect">
                <a:avLst/>
              </a:prstGeom>
              <a:noFill/>
            </p:spPr>
            <p:txBody>
              <a:bodyPr wrap="none" rtlCol="0">
                <a:spAutoFit/>
              </a:bodyPr>
              <a:lstStyle/>
              <a:p>
                <a:r>
                  <a:rPr lang="es-UY" dirty="0"/>
                  <a:t>En el límite de altas frecuencias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r>
                  <a:rPr lang="es-UY" dirty="0"/>
                  <a:t> </a:t>
                </a:r>
                <a:r>
                  <a:rPr lang="es-UY" dirty="0">
                    <a:latin typeface="Cambria Math" panose="02040503050406030204" pitchFamily="18" charset="0"/>
                    <a:ea typeface="Cambria Math" panose="02040503050406030204" pitchFamily="18" charset="0"/>
                  </a:rPr>
                  <a:t>⇒ </a:t>
                </a:r>
                <a14:m>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≅0</m:t>
                    </m:r>
                    <m:r>
                      <a:rPr lang="es-UY" b="0" i="0" smtClean="0">
                        <a:latin typeface="Cambria Math" panose="02040503050406030204" pitchFamily="18" charset="0"/>
                        <a:ea typeface="Cambria Math" panose="02040503050406030204" pitchFamily="18" charset="0"/>
                      </a:rPr>
                      <m:t>, </m:t>
                    </m:r>
                  </m:oMath>
                </a14:m>
                <a:r>
                  <a:rPr lang="es-UY" dirty="0"/>
                  <a:t>La fuente transmite toda la potencia al fluido</a:t>
                </a:r>
              </a:p>
            </p:txBody>
          </p:sp>
        </mc:Choice>
        <mc:Fallback xmlns="">
          <p:sp>
            <p:nvSpPr>
              <p:cNvPr id="3" name="CuadroTexto 2"/>
              <p:cNvSpPr txBox="1">
                <a:spLocks noRot="1" noChangeAspect="1" noMove="1" noResize="1" noEditPoints="1" noAdjustHandles="1" noChangeArrowheads="1" noChangeShapeType="1" noTextEdit="1"/>
              </p:cNvSpPr>
              <p:nvPr/>
            </p:nvSpPr>
            <p:spPr>
              <a:xfrm>
                <a:off x="493487" y="5654040"/>
                <a:ext cx="9250033" cy="369332"/>
              </a:xfrm>
              <a:prstGeom prst="rect">
                <a:avLst/>
              </a:prstGeom>
              <a:blipFill rotWithShape="0">
                <a:blip r:embed="rId12"/>
                <a:stretch>
                  <a:fillRect l="-593" t="-13333" b="-25000"/>
                </a:stretch>
              </a:blipFill>
            </p:spPr>
            <p:txBody>
              <a:bodyPr/>
              <a:lstStyle/>
              <a:p>
                <a:r>
                  <a:rPr lang="es-UY">
                    <a:noFill/>
                  </a:rPr>
                  <a:t> </a:t>
                </a:r>
              </a:p>
            </p:txBody>
          </p:sp>
        </mc:Fallback>
      </mc:AlternateContent>
    </p:spTree>
    <p:extLst>
      <p:ext uri="{BB962C8B-B14F-4D97-AF65-F5344CB8AC3E}">
        <p14:creationId xmlns:p14="http://schemas.microsoft.com/office/powerpoint/2010/main" val="115848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1886" y="448467"/>
            <a:ext cx="5685018" cy="369332"/>
          </a:xfrm>
          <a:prstGeom prst="rect">
            <a:avLst/>
          </a:prstGeom>
          <a:noFill/>
        </p:spPr>
        <p:txBody>
          <a:bodyPr wrap="none" rtlCol="0">
            <a:spAutoFit/>
          </a:bodyPr>
          <a:lstStyle/>
          <a:p>
            <a:r>
              <a:rPr lang="es-UY" dirty="0">
                <a:solidFill>
                  <a:schemeClr val="accent1"/>
                </a:solidFill>
              </a:rPr>
              <a:t>Ejemplos: 2- Impedancia de radiación de la esfera pulsante</a:t>
            </a:r>
          </a:p>
        </p:txBody>
      </p:sp>
      <p:sp>
        <p:nvSpPr>
          <p:cNvPr id="5" name="CuadroTexto 4"/>
          <p:cNvSpPr txBox="1"/>
          <p:nvPr/>
        </p:nvSpPr>
        <p:spPr>
          <a:xfrm>
            <a:off x="391886" y="1103086"/>
            <a:ext cx="6032677" cy="369332"/>
          </a:xfrm>
          <a:prstGeom prst="rect">
            <a:avLst/>
          </a:prstGeom>
          <a:noFill/>
        </p:spPr>
        <p:txBody>
          <a:bodyPr wrap="none" rtlCol="0">
            <a:spAutoFit/>
          </a:bodyPr>
          <a:lstStyle/>
          <a:p>
            <a:r>
              <a:rPr lang="es-UY" dirty="0"/>
              <a:t>La impedancia de radiación de la esfera pulsante es (ejercicio):</a:t>
            </a:r>
          </a:p>
        </p:txBody>
      </p:sp>
      <mc:AlternateContent xmlns:mc="http://schemas.openxmlformats.org/markup-compatibility/2006" xmlns:a14="http://schemas.microsoft.com/office/drawing/2010/main">
        <mc:Choice Requires="a14">
          <p:sp>
            <p:nvSpPr>
              <p:cNvPr id="6" name="CuadroTexto 5"/>
              <p:cNvSpPr txBox="1"/>
              <p:nvPr/>
            </p:nvSpPr>
            <p:spPr>
              <a:xfrm>
                <a:off x="391886" y="1757705"/>
                <a:ext cx="3829895" cy="6580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1" smtClean="0">
                          <a:latin typeface="Cambria Math" panose="02040503050406030204" pitchFamily="18" charset="0"/>
                        </a:rPr>
                        <m:t>𝑐</m:t>
                      </m:r>
                      <m:d>
                        <m:dPr>
                          <m:ctrlPr>
                            <a:rPr lang="es-UY" b="0" i="1" smtClean="0">
                              <a:latin typeface="Cambria Math" panose="02040503050406030204" pitchFamily="18" charset="0"/>
                            </a:rPr>
                          </m:ctrlPr>
                        </m:dPr>
                        <m:e>
                          <m:r>
                            <a:rPr lang="es-UY" b="0" i="1" smtClean="0">
                              <a:latin typeface="Cambria Math" panose="02040503050406030204" pitchFamily="18" charset="0"/>
                            </a:rPr>
                            <m:t>4</m:t>
                          </m:r>
                          <m:r>
                            <a:rPr lang="es-UY" b="0" i="1" smtClean="0">
                              <a:latin typeface="Cambria Math" panose="02040503050406030204" pitchFamily="18" charset="0"/>
                            </a:rPr>
                            <m:t>𝜋</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f>
                        <m:fPr>
                          <m:ctrlPr>
                            <a:rPr lang="es-UY" b="0" i="1" smtClean="0">
                              <a:latin typeface="Cambria Math" panose="02040503050406030204" pitchFamily="18" charset="0"/>
                            </a:rPr>
                          </m:ctrlPr>
                        </m:fPr>
                        <m:num>
                          <m:r>
                            <a:rPr lang="es-UY" b="0" i="1" smtClean="0">
                              <a:latin typeface="Cambria Math" panose="02040503050406030204" pitchFamily="18" charset="0"/>
                            </a:rPr>
                            <m:t>𝑘𝑎</m:t>
                          </m:r>
                        </m:num>
                        <m:den>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𝑘𝑎</m:t>
                                      </m:r>
                                    </m:e>
                                  </m:d>
                                </m:e>
                                <m:sup>
                                  <m:r>
                                    <a:rPr lang="es-UY" b="0" i="1" smtClean="0">
                                      <a:latin typeface="Cambria Math" panose="02040503050406030204" pitchFamily="18" charset="0"/>
                                    </a:rPr>
                                    <m:t>2</m:t>
                                  </m:r>
                                </m:sup>
                              </m:sSup>
                              <m:r>
                                <a:rPr lang="es-UY" b="0" i="1" smtClean="0">
                                  <a:latin typeface="Cambria Math" panose="02040503050406030204" pitchFamily="18" charset="0"/>
                                </a:rPr>
                                <m:t>+1</m:t>
                              </m:r>
                            </m:e>
                          </m:d>
                        </m:den>
                      </m:f>
                      <m:r>
                        <a:rPr lang="es-UY" b="0" i="1" smtClean="0">
                          <a:latin typeface="Cambria Math" panose="02040503050406030204" pitchFamily="18" charset="0"/>
                        </a:rPr>
                        <m:t>(</m:t>
                      </m:r>
                      <m:r>
                        <a:rPr lang="es-UY" b="0" i="1" smtClean="0">
                          <a:latin typeface="Cambria Math" panose="02040503050406030204" pitchFamily="18" charset="0"/>
                        </a:rPr>
                        <m:t>𝑘𝑎</m:t>
                      </m:r>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91886" y="1757705"/>
                <a:ext cx="3829895" cy="658001"/>
              </a:xfrm>
              <a:prstGeom prst="rect">
                <a:avLst/>
              </a:prstGeom>
              <a:blipFill rotWithShape="0">
                <a:blip r:embed="rId2"/>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F0454DDA-3D0B-43D3-A4F3-84233E9A9348}"/>
              </a:ext>
            </a:extLst>
          </p:cNvPr>
          <p:cNvGrpSpPr/>
          <p:nvPr/>
        </p:nvGrpSpPr>
        <p:grpSpPr>
          <a:xfrm>
            <a:off x="8345714" y="988448"/>
            <a:ext cx="1296000" cy="1296000"/>
            <a:chOff x="8345714" y="988448"/>
            <a:chExt cx="1296000" cy="1296000"/>
          </a:xfrm>
        </p:grpSpPr>
        <p:sp>
          <p:nvSpPr>
            <p:cNvPr id="7" name="Elipse 6"/>
            <p:cNvSpPr/>
            <p:nvPr/>
          </p:nvSpPr>
          <p:spPr>
            <a:xfrm>
              <a:off x="8345714" y="988448"/>
              <a:ext cx="1296000" cy="129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9" name="Conector recto 8"/>
            <p:cNvCxnSpPr>
              <a:endCxn id="7" idx="7"/>
            </p:cNvCxnSpPr>
            <p:nvPr/>
          </p:nvCxnSpPr>
          <p:spPr>
            <a:xfrm flipV="1">
              <a:off x="8993714" y="1178243"/>
              <a:ext cx="458205" cy="458205"/>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CuadroTexto 9"/>
                <p:cNvSpPr txBox="1"/>
                <p:nvPr/>
              </p:nvSpPr>
              <p:spPr>
                <a:xfrm>
                  <a:off x="8949076" y="1121081"/>
                  <a:ext cx="4085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𝑎</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8949076" y="1121081"/>
                  <a:ext cx="408593" cy="369332"/>
                </a:xfrm>
                <a:prstGeom prst="rect">
                  <a:avLst/>
                </a:prstGeom>
                <a:blipFill>
                  <a:blip r:embed="rId3"/>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1" name="CuadroTexto 10"/>
              <p:cNvSpPr txBox="1"/>
              <p:nvPr/>
            </p:nvSpPr>
            <p:spPr>
              <a:xfrm>
                <a:off x="391886" y="2700993"/>
                <a:ext cx="3166315" cy="6878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f>
                        <m:fPr>
                          <m:ctrlPr>
                            <a:rPr lang="es-UY" i="1">
                              <a:latin typeface="Cambria Math" panose="02040503050406030204" pitchFamily="18" charset="0"/>
                            </a:rPr>
                          </m:ctrlPr>
                        </m:fPr>
                        <m:num>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i="1">
                                      <a:latin typeface="Cambria Math" panose="02040503050406030204" pitchFamily="18" charset="0"/>
                                    </a:rPr>
                                    <m:t>𝑘𝑎</m:t>
                                  </m:r>
                                </m:e>
                              </m:d>
                            </m:e>
                            <m:sup>
                              <m:r>
                                <a:rPr lang="es-UY" b="0" i="1" smtClean="0">
                                  <a:latin typeface="Cambria Math" panose="02040503050406030204" pitchFamily="18" charset="0"/>
                                </a:rPr>
                                <m:t>2</m:t>
                              </m:r>
                            </m:sup>
                          </m:sSup>
                        </m:num>
                        <m:den>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𝑘𝑎</m:t>
                                      </m:r>
                                    </m:e>
                                  </m:d>
                                </m:e>
                                <m:sup>
                                  <m:r>
                                    <a:rPr lang="es-UY" i="1">
                                      <a:latin typeface="Cambria Math" panose="02040503050406030204" pitchFamily="18" charset="0"/>
                                    </a:rPr>
                                    <m:t>2</m:t>
                                  </m:r>
                                </m:sup>
                              </m:sSup>
                              <m:r>
                                <a:rPr lang="es-UY" i="1">
                                  <a:latin typeface="Cambria Math" panose="02040503050406030204" pitchFamily="18" charset="0"/>
                                </a:rPr>
                                <m:t>+1</m:t>
                              </m:r>
                            </m:e>
                          </m:d>
                        </m:den>
                      </m:f>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391886" y="2700993"/>
                <a:ext cx="3166315" cy="687881"/>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3824515" y="2700993"/>
                <a:ext cx="3149003" cy="6580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f>
                        <m:fPr>
                          <m:ctrlPr>
                            <a:rPr lang="es-UY" i="1">
                              <a:latin typeface="Cambria Math" panose="02040503050406030204" pitchFamily="18" charset="0"/>
                            </a:rPr>
                          </m:ctrlPr>
                        </m:fPr>
                        <m:num>
                          <m:r>
                            <a:rPr lang="es-UY" b="0" i="1" smtClean="0">
                              <a:latin typeface="Cambria Math" panose="02040503050406030204" pitchFamily="18" charset="0"/>
                            </a:rPr>
                            <m:t>𝑘𝑎</m:t>
                          </m:r>
                        </m:num>
                        <m:den>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𝑘𝑎</m:t>
                                      </m:r>
                                    </m:e>
                                  </m:d>
                                </m:e>
                                <m:sup>
                                  <m:r>
                                    <a:rPr lang="es-UY" i="1">
                                      <a:latin typeface="Cambria Math" panose="02040503050406030204" pitchFamily="18" charset="0"/>
                                    </a:rPr>
                                    <m:t>2</m:t>
                                  </m:r>
                                </m:sup>
                              </m:sSup>
                              <m:r>
                                <a:rPr lang="es-UY" i="1">
                                  <a:latin typeface="Cambria Math" panose="02040503050406030204" pitchFamily="18" charset="0"/>
                                </a:rPr>
                                <m:t>+1</m:t>
                              </m:r>
                            </m:e>
                          </m:d>
                        </m:den>
                      </m:f>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824515" y="2700993"/>
                <a:ext cx="3149003" cy="658001"/>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391886" y="4064001"/>
                <a:ext cx="3775521" cy="369332"/>
              </a:xfrm>
              <a:prstGeom prst="rect">
                <a:avLst/>
              </a:prstGeom>
              <a:noFill/>
            </p:spPr>
            <p:txBody>
              <a:bodyPr wrap="none" rtlCol="0">
                <a:spAutoFit/>
              </a:bodyPr>
              <a:lstStyle/>
              <a:p>
                <a:r>
                  <a:rPr lang="es-UY" dirty="0"/>
                  <a:t>En el límite de baja frecuencia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91886" y="4064001"/>
                <a:ext cx="3775521" cy="369332"/>
              </a:xfrm>
              <a:prstGeom prst="rect">
                <a:avLst/>
              </a:prstGeom>
              <a:blipFill rotWithShape="0">
                <a:blip r:embed="rId6"/>
                <a:stretch>
                  <a:fillRect l="-1290"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060871" y="3895474"/>
                <a:ext cx="5768952" cy="6176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b="0" i="1" smtClean="0">
                          <a:latin typeface="Cambria Math" panose="02040503050406030204" pitchFamily="18" charset="0"/>
                        </a:rPr>
                        <m:t>𝑘</m:t>
                      </m:r>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b="0" i="1" smtClean="0">
                                  <a:latin typeface="Cambria Math" panose="02040503050406030204" pitchFamily="18" charset="0"/>
                                </a:rPr>
                                <m:t>3</m:t>
                              </m:r>
                            </m:sup>
                          </m:sSup>
                        </m:e>
                      </m:d>
                      <m:r>
                        <a:rPr lang="es-UY" b="0" i="1"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𝜒</m:t>
                          </m:r>
                        </m:num>
                        <m:den>
                          <m:r>
                            <a:rPr lang="es-UY" b="0" i="1" smtClean="0">
                              <a:latin typeface="Cambria Math" panose="02040503050406030204" pitchFamily="18" charset="0"/>
                              <a:ea typeface="Cambria Math" panose="02040503050406030204" pitchFamily="18" charset="0"/>
                            </a:rPr>
                            <m:t>𝜔</m:t>
                          </m:r>
                        </m:den>
                      </m:f>
                      <m:r>
                        <a:rPr lang="es-UY" b="0" i="1" smtClean="0">
                          <a:latin typeface="Cambria Math" panose="02040503050406030204" pitchFamily="18" charset="0"/>
                          <a:ea typeface="Cambria Math" panose="02040503050406030204" pitchFamily="18" charset="0"/>
                        </a:rPr>
                        <m:t>≅3</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4</m:t>
                              </m:r>
                            </m:num>
                            <m:den>
                              <m:r>
                                <a:rPr lang="es-UY" b="0" i="1" smtClean="0">
                                  <a:latin typeface="Cambria Math" panose="02040503050406030204" pitchFamily="18" charset="0"/>
                                  <a:ea typeface="Cambria Math" panose="02040503050406030204" pitchFamily="18" charset="0"/>
                                </a:rPr>
                                <m:t>3</m:t>
                              </m:r>
                            </m:den>
                          </m:f>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3</m:t>
                              </m:r>
                            </m:sup>
                          </m:sSup>
                        </m:e>
                      </m:d>
                      <m:r>
                        <a:rPr lang="es-UY" b="0" i="1" smtClean="0">
                          <a:latin typeface="Cambria Math" panose="02040503050406030204" pitchFamily="18" charset="0"/>
                          <a:ea typeface="Cambria Math" panose="02040503050406030204" pitchFamily="18" charset="0"/>
                        </a:rPr>
                        <m:t>=3</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𝑎</m:t>
                          </m:r>
                        </m:sub>
                      </m:sSub>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060871" y="3895474"/>
                <a:ext cx="5768952" cy="617605"/>
              </a:xfrm>
              <a:prstGeom prst="rect">
                <a:avLst/>
              </a:prstGeom>
              <a:blipFill>
                <a:blip r:embed="rId7"/>
                <a:stretch>
                  <a:fillRect b="-8911"/>
                </a:stretch>
              </a:blipFill>
            </p:spPr>
            <p:txBody>
              <a:bodyPr/>
              <a:lstStyle/>
              <a:p>
                <a:r>
                  <a:rPr lang="en-US">
                    <a:noFill/>
                  </a:rPr>
                  <a:t> </a:t>
                </a:r>
              </a:p>
            </p:txBody>
          </p:sp>
        </mc:Fallback>
      </mc:AlternateContent>
      <p:sp>
        <p:nvSpPr>
          <p:cNvPr id="15" name="Elipse 14"/>
          <p:cNvSpPr/>
          <p:nvPr/>
        </p:nvSpPr>
        <p:spPr>
          <a:xfrm>
            <a:off x="8098976" y="761929"/>
            <a:ext cx="1800000" cy="1800000"/>
          </a:xfrm>
          <a:prstGeom prst="ellipse">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6" name="CuadroTexto 15"/>
          <p:cNvSpPr txBox="1"/>
          <p:nvPr/>
        </p:nvSpPr>
        <p:spPr>
          <a:xfrm>
            <a:off x="391886" y="4739128"/>
            <a:ext cx="8270726" cy="369332"/>
          </a:xfrm>
          <a:prstGeom prst="rect">
            <a:avLst/>
          </a:prstGeom>
          <a:noFill/>
        </p:spPr>
        <p:txBody>
          <a:bodyPr wrap="none" rtlCol="0">
            <a:spAutoFit/>
          </a:bodyPr>
          <a:lstStyle/>
          <a:p>
            <a:r>
              <a:rPr lang="es-UY" dirty="0"/>
              <a:t>La masa reactiva ocupa un volumen que es tres veces el volumen de la esfera pulsante</a:t>
            </a:r>
          </a:p>
        </p:txBody>
      </p:sp>
      <mc:AlternateContent xmlns:mc="http://schemas.openxmlformats.org/markup-compatibility/2006" xmlns:a14="http://schemas.microsoft.com/office/drawing/2010/main">
        <mc:Choice Requires="a14">
          <p:sp>
            <p:nvSpPr>
              <p:cNvPr id="17" name="CuadroTexto 16"/>
              <p:cNvSpPr txBox="1"/>
              <p:nvPr/>
            </p:nvSpPr>
            <p:spPr>
              <a:xfrm>
                <a:off x="391886" y="5566072"/>
                <a:ext cx="4892045" cy="369332"/>
              </a:xfrm>
              <a:prstGeom prst="rect">
                <a:avLst/>
              </a:prstGeom>
              <a:noFill/>
            </p:spPr>
            <p:txBody>
              <a:bodyPr wrap="none" rtlCol="0">
                <a:spAutoFit/>
              </a:bodyPr>
              <a:lstStyle/>
              <a:p>
                <a:r>
                  <a:rPr lang="es-UY" dirty="0"/>
                  <a:t>En el límite de alta frecuencia,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 ⇒</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91886" y="5566072"/>
                <a:ext cx="4892045" cy="369332"/>
              </a:xfrm>
              <a:prstGeom prst="rect">
                <a:avLst/>
              </a:prstGeom>
              <a:blipFill rotWithShape="0">
                <a:blip r:embed="rId8"/>
                <a:stretch>
                  <a:fillRect l="-996" t="-8197" b="-24590"/>
                </a:stretch>
              </a:blipFill>
            </p:spPr>
            <p:txBody>
              <a:bodyPr/>
              <a:lstStyle/>
              <a:p>
                <a:r>
                  <a:rPr lang="es-UY">
                    <a:noFill/>
                  </a:rPr>
                  <a:t> </a:t>
                </a:r>
              </a:p>
            </p:txBody>
          </p:sp>
        </mc:Fallback>
      </mc:AlternateContent>
    </p:spTree>
    <p:extLst>
      <p:ext uri="{BB962C8B-B14F-4D97-AF65-F5344CB8AC3E}">
        <p14:creationId xmlns:p14="http://schemas.microsoft.com/office/powerpoint/2010/main" val="43607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p:bldP spid="14" grpId="0"/>
      <p:bldP spid="15" grpId="0" animBg="1"/>
      <p:bldP spid="16" grpId="0"/>
      <p:bldP spid="17"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TotalTime>
  <Words>1420</Words>
  <Application>Microsoft Office PowerPoint</Application>
  <PresentationFormat>Panorámica</PresentationFormat>
  <Paragraphs>125</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3</cp:revision>
  <dcterms:created xsi:type="dcterms:W3CDTF">2020-07-10T16:24:56Z</dcterms:created>
  <dcterms:modified xsi:type="dcterms:W3CDTF">2025-06-18T12:28:19Z</dcterms:modified>
</cp:coreProperties>
</file>