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3" r:id="rId3"/>
    <p:sldId id="271" r:id="rId4"/>
    <p:sldId id="274" r:id="rId5"/>
    <p:sldId id="448" r:id="rId6"/>
    <p:sldId id="275" r:id="rId7"/>
    <p:sldId id="284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35D2F-D418-4358-9F4E-C62D65DCE659}" v="1" dt="2025-06-30T14:54:27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5ED35D2F-D418-4358-9F4E-C62D65DCE659}"/>
    <pc:docChg chg="custSel addSld delSld modSld">
      <pc:chgData name="Nicolas Benech" userId="0051dd42c30e75a5" providerId="LiveId" clId="{5ED35D2F-D418-4358-9F4E-C62D65DCE659}" dt="2025-06-30T14:55:28.620" v="4" actId="2696"/>
      <pc:docMkLst>
        <pc:docMk/>
      </pc:docMkLst>
      <pc:sldChg chg="delSp new del mod">
        <pc:chgData name="Nicolas Benech" userId="0051dd42c30e75a5" providerId="LiveId" clId="{5ED35D2F-D418-4358-9F4E-C62D65DCE659}" dt="2025-06-30T14:55:28.620" v="4" actId="2696"/>
        <pc:sldMkLst>
          <pc:docMk/>
          <pc:sldMk cId="1105484849" sldId="256"/>
        </pc:sldMkLst>
        <pc:spChg chg="del">
          <ac:chgData name="Nicolas Benech" userId="0051dd42c30e75a5" providerId="LiveId" clId="{5ED35D2F-D418-4358-9F4E-C62D65DCE659}" dt="2025-06-30T14:54:22.827" v="1" actId="478"/>
          <ac:spMkLst>
            <pc:docMk/>
            <pc:sldMk cId="1105484849" sldId="256"/>
            <ac:spMk id="2" creationId="{80630D6C-EC0D-49C0-CEA9-076E3CF6B9FB}"/>
          </ac:spMkLst>
        </pc:spChg>
        <pc:spChg chg="del">
          <ac:chgData name="Nicolas Benech" userId="0051dd42c30e75a5" providerId="LiveId" clId="{5ED35D2F-D418-4358-9F4E-C62D65DCE659}" dt="2025-06-30T14:54:24.720" v="2" actId="478"/>
          <ac:spMkLst>
            <pc:docMk/>
            <pc:sldMk cId="1105484849" sldId="256"/>
            <ac:spMk id="3" creationId="{16A69A79-A303-42BD-9350-AA31F1D55AEC}"/>
          </ac:spMkLst>
        </pc:spChg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414171140" sldId="270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1916915776" sldId="271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2514774283" sldId="274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161190541" sldId="275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2189547845" sldId="276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1564814146" sldId="277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3790798452" sldId="278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2287915966" sldId="279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4048656100" sldId="280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1241397338" sldId="281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1668879388" sldId="282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3172737012" sldId="283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3072327853" sldId="284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826811037" sldId="285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472444560" sldId="286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4112600125" sldId="287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10733402" sldId="288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479312939" sldId="289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3151715691" sldId="290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374506123" sldId="291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588007757" sldId="292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4179429796" sldId="293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056473026" sldId="294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1156111144" sldId="295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111049172" sldId="296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1200685254" sldId="297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3787233316" sldId="298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3326301153" sldId="299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619708125" sldId="300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1825395355" sldId="301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365833678" sldId="303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380121723" sldId="304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3298733377" sldId="305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4092960775" sldId="306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925649456" sldId="307"/>
        </pc:sldMkLst>
      </pc:sldChg>
      <pc:sldChg chg="add">
        <pc:chgData name="Nicolas Benech" userId="0051dd42c30e75a5" providerId="LiveId" clId="{5ED35D2F-D418-4358-9F4E-C62D65DCE659}" dt="2025-06-30T14:54:27.039" v="3"/>
        <pc:sldMkLst>
          <pc:docMk/>
          <pc:sldMk cId="3477966479" sldId="448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2114994586" sldId="449"/>
        </pc:sldMkLst>
      </pc:sldChg>
      <pc:sldChg chg="add del">
        <pc:chgData name="Nicolas Benech" userId="0051dd42c30e75a5" providerId="LiveId" clId="{5ED35D2F-D418-4358-9F4E-C62D65DCE659}" dt="2025-06-30T14:55:28.620" v="4" actId="2696"/>
        <pc:sldMkLst>
          <pc:docMk/>
          <pc:sldMk cId="1740524773" sldId="45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06AD6-FDBB-A84E-3A6D-89B1ACBBB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2B43EF-A6EA-244A-6357-D95222996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9B677-A760-3FEE-FE29-64C028E0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53F765-3C25-41CC-4613-995BCCBA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28ACE-36FB-3372-6E88-1B4F3272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491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297BF-8EE7-AF19-D8B7-0EFEFFB3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50FEDC-3685-EA16-51A5-509ED5C5D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D42EA-ECDB-7BB7-60D7-1481B11A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3356B-E89A-8A89-E350-2DF08746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83F1F-BF9B-7E19-92FB-E7B3B9B5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550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0A9BFA-5B8F-10B7-04CD-4F2409BF2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83CB00-0A2B-944D-06AB-53EBD1F38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95499-B9EB-D891-9AC0-5DF260B8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65E59-B065-BF42-8FF4-92C4B29D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768D4-7F06-AD48-1FEE-3F559186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45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53305-AA5B-FA25-80A7-0709906A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3C4922-013D-5623-9342-5E1E8E4B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6AC63-C0C3-57F1-64C8-90ABC650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80EFF-ADF3-899C-E83A-E28BBFEB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42D1D-5E7F-110F-627F-CFF1B9B3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182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D174-5AFF-177E-CCE1-5CF9BE8F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724A5-78A3-4525-335F-6FF3FDAEF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653B0D-4A46-2FC9-6FA8-15783ED6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294CB-6127-857A-37D8-331506FD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8344C5-BB42-6495-DA0F-B8B4C614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0450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A7054-B4F1-1E55-B431-0F9435A2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53254-46EF-37C7-25EB-1962FD31D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6B760A-A07D-7E4C-A38F-F3D0A011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AC8A5C-833D-CA8E-E989-212DF786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F73D3-F75E-4A65-EE03-047E1047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F5497-5B0C-C576-62DB-8345BFF6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6502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ECA74-100C-C046-4509-B670292C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7C1248-2BC7-FCEC-E09A-35F20DEF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E962C0-3DBF-3D70-8988-04A9777F6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AEC9D0-5558-4988-5E15-7D8AA753D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BA4A66-34FD-4148-BADF-B8ED436BF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F2C3D9-E7D0-D799-46E0-3326B2A9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B774F3-52F8-F735-8B45-FA13C9B0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B2F82E-36E6-1A7A-EE97-D4FB5A82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46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F3512-D921-779B-F64C-35816B3E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17F064-FD6E-FE08-962E-5945DD17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9B8560-B447-B021-4DFC-48C4EF2E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C97FD3-826C-DA21-AA83-8CF584D4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824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B5AD28-ACE8-650B-0027-6BC9B7CA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34C068-07F4-70DA-A783-14B983AC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F60432-9355-5792-A23C-943176AD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9003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CDB95-2D37-F6C7-DF0C-76BD1BCD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3B2D7-35BC-37FF-4E04-0F874793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6F454B-6BD0-F7D5-2511-36B662951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D96D67-4976-DE85-636F-3970949A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EB96B2-31D9-732C-70E9-321B104F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374FD-079E-8697-0CAA-2CC6E001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3976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4075-DF0A-1E3E-F2F2-DA541079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FD0075-EE49-B935-43E7-EFAF7543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6466B-4FD8-5D60-47F4-60A03DBFA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DC4567-5A36-6904-0499-FE07C1EC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B08B6-DA8A-9865-EB4E-51EF9DB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974711-C9D8-EBAE-B723-B0412FA2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1741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28D467-B64C-AB4D-67B9-CAB59A01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6C944-808C-D5AB-0230-F131E9F46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4F15F-6B6C-7145-2CD1-A703010CE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6E45A-6765-49E6-9162-1C8F0979CA0C}" type="datetimeFigureOut">
              <a:rPr lang="es-UY" smtClean="0"/>
              <a:t>30/6/2025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AE5C1C-0AFF-F90C-AEC7-877E43CE5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E8A1-A5C1-4ADD-41FA-56FE52A87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4F559-BD01-4380-9F62-DEB90F4DECD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8597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94.png"/><Relationship Id="rId7" Type="http://schemas.openxmlformats.org/officeDocument/2006/relationships/image" Target="../media/image25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281.png"/><Relationship Id="rId4" Type="http://schemas.openxmlformats.org/officeDocument/2006/relationships/image" Target="../media/image241.png"/><Relationship Id="rId9" Type="http://schemas.openxmlformats.org/officeDocument/2006/relationships/image" Target="../media/image270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112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5" Type="http://schemas.openxmlformats.org/officeDocument/2006/relationships/image" Target="../media/image2110.png"/><Relationship Id="rId10" Type="http://schemas.openxmlformats.org/officeDocument/2006/relationships/image" Target="../media/image11100.png"/><Relationship Id="rId4" Type="http://schemas.openxmlformats.org/officeDocument/2006/relationships/image" Target="../media/image21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130.png"/><Relationship Id="rId18" Type="http://schemas.openxmlformats.org/officeDocument/2006/relationships/image" Target="../media/image3510.png"/><Relationship Id="rId3" Type="http://schemas.openxmlformats.org/officeDocument/2006/relationships/image" Target="../media/image94.png"/><Relationship Id="rId7" Type="http://schemas.openxmlformats.org/officeDocument/2006/relationships/image" Target="../media/image2910.png"/><Relationship Id="rId12" Type="http://schemas.openxmlformats.org/officeDocument/2006/relationships/image" Target="../media/image1600.png"/><Relationship Id="rId17" Type="http://schemas.openxmlformats.org/officeDocument/2006/relationships/image" Target="../media/image3420.png"/><Relationship Id="rId16" Type="http://schemas.openxmlformats.org/officeDocument/2006/relationships/image" Target="../media/image3320.png"/><Relationship Id="rId20" Type="http://schemas.openxmlformats.org/officeDocument/2006/relationships/image" Target="../media/image6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500.png"/><Relationship Id="rId5" Type="http://schemas.openxmlformats.org/officeDocument/2006/relationships/image" Target="../media/image96.png"/><Relationship Id="rId15" Type="http://schemas.openxmlformats.org/officeDocument/2006/relationships/image" Target="../media/image321.png"/><Relationship Id="rId10" Type="http://schemas.openxmlformats.org/officeDocument/2006/relationships/image" Target="../media/image1400.png"/><Relationship Id="rId19" Type="http://schemas.openxmlformats.org/officeDocument/2006/relationships/image" Target="../media/image3610.png"/><Relationship Id="rId4" Type="http://schemas.openxmlformats.org/officeDocument/2006/relationships/image" Target="../media/image241.png"/><Relationship Id="rId9" Type="http://schemas.openxmlformats.org/officeDocument/2006/relationships/image" Target="../media/image613.png"/><Relationship Id="rId14" Type="http://schemas.openxmlformats.org/officeDocument/2006/relationships/image" Target="../media/image17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413.png"/><Relationship Id="rId3" Type="http://schemas.openxmlformats.org/officeDocument/2006/relationships/image" Target="../media/image1020.png"/><Relationship Id="rId12" Type="http://schemas.openxmlformats.org/officeDocument/2006/relationships/image" Target="../media/image111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0.png"/><Relationship Id="rId11" Type="http://schemas.openxmlformats.org/officeDocument/2006/relationships/image" Target="../media/image300.png"/><Relationship Id="rId5" Type="http://schemas.openxmlformats.org/officeDocument/2006/relationships/image" Target="../media/image3820.png"/><Relationship Id="rId10" Type="http://schemas.openxmlformats.org/officeDocument/2006/relationships/image" Target="../media/image1.png"/><Relationship Id="rId4" Type="http://schemas.openxmlformats.org/officeDocument/2006/relationships/image" Target="../media/image2600.png"/><Relationship Id="rId9" Type="http://schemas.openxmlformats.org/officeDocument/2006/relationships/image" Target="../media/image3920.png"/><Relationship Id="rId14" Type="http://schemas.openxmlformats.org/officeDocument/2006/relationships/image" Target="../media/image4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0.png"/><Relationship Id="rId13" Type="http://schemas.openxmlformats.org/officeDocument/2006/relationships/image" Target="../media/image4110.png"/><Relationship Id="rId3" Type="http://schemas.openxmlformats.org/officeDocument/2006/relationships/image" Target="../media/image4340.png"/><Relationship Id="rId7" Type="http://schemas.openxmlformats.org/officeDocument/2006/relationships/image" Target="../media/image4400.png"/><Relationship Id="rId12" Type="http://schemas.openxmlformats.org/officeDocument/2006/relationships/image" Target="../media/image400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0.png"/><Relationship Id="rId11" Type="http://schemas.openxmlformats.org/officeDocument/2006/relationships/image" Target="../media/image4810.png"/><Relationship Id="rId5" Type="http://schemas.openxmlformats.org/officeDocument/2006/relationships/image" Target="../media/image3310.png"/><Relationship Id="rId10" Type="http://schemas.openxmlformats.org/officeDocument/2006/relationships/image" Target="../media/image4700.png"/><Relationship Id="rId4" Type="http://schemas.openxmlformats.org/officeDocument/2006/relationships/image" Target="../media/image320.png"/><Relationship Id="rId9" Type="http://schemas.openxmlformats.org/officeDocument/2006/relationships/image" Target="../media/image46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0.png"/><Relationship Id="rId3" Type="http://schemas.openxmlformats.org/officeDocument/2006/relationships/image" Target="../media/image4300.png"/><Relationship Id="rId7" Type="http://schemas.openxmlformats.org/officeDocument/2006/relationships/image" Target="../media/image5210.png"/><Relationship Id="rId2" Type="http://schemas.openxmlformats.org/officeDocument/2006/relationships/image" Target="../media/image4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0.png"/><Relationship Id="rId5" Type="http://schemas.openxmlformats.org/officeDocument/2006/relationships/image" Target="../media/image5001.png"/><Relationship Id="rId10" Type="http://schemas.openxmlformats.org/officeDocument/2006/relationships/image" Target="../media/image5400.png"/><Relationship Id="rId4" Type="http://schemas.openxmlformats.org/officeDocument/2006/relationships/image" Target="../media/image492.png"/><Relationship Id="rId9" Type="http://schemas.openxmlformats.org/officeDocument/2006/relationships/image" Target="../media/image49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3" Type="http://schemas.openxmlformats.org/officeDocument/2006/relationships/image" Target="../media/image5201.png"/><Relationship Id="rId7" Type="http://schemas.openxmlformats.org/officeDocument/2006/relationships/image" Target="../media/image6100.png"/><Relationship Id="rId2" Type="http://schemas.openxmlformats.org/officeDocument/2006/relationships/image" Target="../media/image5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0.png"/><Relationship Id="rId5" Type="http://schemas.openxmlformats.org/officeDocument/2006/relationships/image" Target="../media/image5600.png"/><Relationship Id="rId4" Type="http://schemas.openxmlformats.org/officeDocument/2006/relationships/image" Target="../media/image5300.png"/><Relationship Id="rId9" Type="http://schemas.openxmlformats.org/officeDocument/2006/relationships/image" Target="../media/image6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2.tif"/><Relationship Id="rId7" Type="http://schemas.openxmlformats.org/officeDocument/2006/relationships/image" Target="../media/image671.png"/><Relationship Id="rId2" Type="http://schemas.openxmlformats.org/officeDocument/2006/relationships/image" Target="../media/image6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11" Type="http://schemas.openxmlformats.org/officeDocument/2006/relationships/image" Target="../media/image750.png"/><Relationship Id="rId5" Type="http://schemas.openxmlformats.org/officeDocument/2006/relationships/image" Target="../media/image642.png"/><Relationship Id="rId10" Type="http://schemas.openxmlformats.org/officeDocument/2006/relationships/image" Target="../media/image741.png"/><Relationship Id="rId4" Type="http://schemas.openxmlformats.org/officeDocument/2006/relationships/image" Target="../media/image3.tif"/><Relationship Id="rId9" Type="http://schemas.openxmlformats.org/officeDocument/2006/relationships/image" Target="../media/image6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2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2" Type="http://schemas.openxmlformats.org/officeDocument/2006/relationships/image" Target="../media/image7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0.png"/><Relationship Id="rId5" Type="http://schemas.openxmlformats.org/officeDocument/2006/relationships/image" Target="../media/image641.png"/><Relationship Id="rId10" Type="http://schemas.openxmlformats.org/officeDocument/2006/relationships/image" Target="../media/image761.png"/><Relationship Id="rId4" Type="http://schemas.openxmlformats.org/officeDocument/2006/relationships/image" Target="../media/image630.png"/><Relationship Id="rId9" Type="http://schemas.openxmlformats.org/officeDocument/2006/relationships/image" Target="../media/image7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1.png"/><Relationship Id="rId4" Type="http://schemas.openxmlformats.org/officeDocument/2006/relationships/image" Target="../media/image7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A7719D4-812B-4EB3-8D7B-4260C872A562}"/>
                  </a:ext>
                </a:extLst>
              </p:cNvPr>
              <p:cNvSpPr txBox="1"/>
              <p:nvPr/>
            </p:nvSpPr>
            <p:spPr>
              <a:xfrm>
                <a:off x="4953740" y="310434"/>
                <a:ext cx="68286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La superficie de integración se compone de la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UY" dirty="0"/>
                  <a:t> que es el plano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y la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 dirty="0"/>
                  <a:t> que es la </a:t>
                </a:r>
                <a:r>
                  <a:rPr lang="es-UY" dirty="0" err="1"/>
                  <a:t>semi-esfera</a:t>
                </a:r>
                <a:r>
                  <a:rPr lang="es-UY" dirty="0"/>
                  <a:t> de radio infinito. La integral sobre esta última superficie es nula debido a la condición de radiación de Sommerfeld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A7719D4-812B-4EB3-8D7B-4260C872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740" y="310434"/>
                <a:ext cx="6828686" cy="1200329"/>
              </a:xfrm>
              <a:prstGeom prst="rect">
                <a:avLst/>
              </a:prstGeom>
              <a:blipFill>
                <a:blip r:embed="rId2"/>
                <a:stretch>
                  <a:fillRect l="-804" t="-3046" r="-446" b="-710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>
            <a:extLst>
              <a:ext uri="{FF2B5EF4-FFF2-40B4-BE49-F238E27FC236}">
                <a16:creationId xmlns:a16="http://schemas.microsoft.com/office/drawing/2014/main" id="{1078DCFD-9E7E-45A5-92D0-7060E8856067}"/>
              </a:ext>
            </a:extLst>
          </p:cNvPr>
          <p:cNvGrpSpPr/>
          <p:nvPr/>
        </p:nvGrpSpPr>
        <p:grpSpPr>
          <a:xfrm>
            <a:off x="274247" y="329762"/>
            <a:ext cx="4767591" cy="2716556"/>
            <a:chOff x="363024" y="310435"/>
            <a:chExt cx="4767591" cy="2716556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580738D1-6704-4E2F-A900-AC5DB16F1DBD}"/>
                </a:ext>
              </a:extLst>
            </p:cNvPr>
            <p:cNvCxnSpPr/>
            <p:nvPr/>
          </p:nvCxnSpPr>
          <p:spPr>
            <a:xfrm flipV="1">
              <a:off x="2343705" y="461639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1410CE31-0CDA-4775-BF4A-BD5E60F150A4}"/>
                </a:ext>
              </a:extLst>
            </p:cNvPr>
            <p:cNvCxnSpPr/>
            <p:nvPr/>
          </p:nvCxnSpPr>
          <p:spPr>
            <a:xfrm flipV="1">
              <a:off x="2343705" y="1865791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724F5C72-044E-4E07-BF08-E89C905A4108}"/>
                </a:ext>
              </a:extLst>
            </p:cNvPr>
            <p:cNvSpPr/>
            <p:nvPr/>
          </p:nvSpPr>
          <p:spPr>
            <a:xfrm>
              <a:off x="497150" y="461639"/>
              <a:ext cx="3142694" cy="2389573"/>
            </a:xfrm>
            <a:prstGeom prst="arc">
              <a:avLst>
                <a:gd name="adj1" fmla="val 16954144"/>
                <a:gd name="adj2" fmla="val 45467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4639E7DA-9C26-4E41-B675-FDA25426C7EE}"/>
                </a:ext>
              </a:extLst>
            </p:cNvPr>
            <p:cNvCxnSpPr>
              <a:cxnSpLocks/>
            </p:cNvCxnSpPr>
            <p:nvPr/>
          </p:nvCxnSpPr>
          <p:spPr>
            <a:xfrm>
              <a:off x="497150" y="1656425"/>
              <a:ext cx="44565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9A8D101-6FFF-476D-8739-1FB6FBA4E3C3}"/>
                    </a:ext>
                  </a:extLst>
                </p:cNvPr>
                <p:cNvSpPr txBox="1"/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9A8D101-6FFF-476D-8739-1FB6FBA4E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5520038-8BF1-4C02-8541-CC4003235288}"/>
                </a:ext>
              </a:extLst>
            </p:cNvPr>
            <p:cNvSpPr/>
            <p:nvPr/>
          </p:nvSpPr>
          <p:spPr>
            <a:xfrm>
              <a:off x="543039" y="16207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A7755AC-3B95-46AB-91C9-EE5DA2D81C43}"/>
                    </a:ext>
                  </a:extLst>
                </p:cNvPr>
                <p:cNvSpPr txBox="1"/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A7755AC-3B95-46AB-91C9-EE5DA2D81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D01A3B25-F479-4D7B-8989-EED1D263FC65}"/>
                </a:ext>
              </a:extLst>
            </p:cNvPr>
            <p:cNvSpPr/>
            <p:nvPr/>
          </p:nvSpPr>
          <p:spPr>
            <a:xfrm>
              <a:off x="1166291" y="310435"/>
              <a:ext cx="1056439" cy="271655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06EBF525-0DE8-4782-B406-A6766D409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235" y="624396"/>
              <a:ext cx="822960" cy="2116182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1EDF42DE-D6FB-41EF-B786-75671FD63F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10" y="1188538"/>
              <a:ext cx="365760" cy="94052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76E63A6C-708A-4ACB-A882-966D5AF94212}"/>
                    </a:ext>
                  </a:extLst>
                </p:cNvPr>
                <p:cNvSpPr txBox="1"/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76E63A6C-708A-4ACB-A882-966D5AF94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93688249-A018-42B4-B1E0-D12F6BAAB319}"/>
                    </a:ext>
                  </a:extLst>
                </p:cNvPr>
                <p:cNvSpPr txBox="1"/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93688249-A018-42B4-B1E0-D12F6BAAB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B888C290-E3F1-44EF-AC3A-408CE6FEFE5F}"/>
                  </a:ext>
                </a:extLst>
              </p:cNvPr>
              <p:cNvSpPr/>
              <p:nvPr/>
            </p:nvSpPr>
            <p:spPr>
              <a:xfrm>
                <a:off x="663533" y="3001743"/>
                <a:ext cx="9674380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B888C290-E3F1-44EF-AC3A-408CE6FEF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3" y="3001743"/>
                <a:ext cx="9674380" cy="9857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2DBD8FD-F8BF-46FA-99D3-D5B0A6EDB414}"/>
                  </a:ext>
                </a:extLst>
              </p:cNvPr>
              <p:cNvSpPr/>
              <p:nvPr/>
            </p:nvSpPr>
            <p:spPr>
              <a:xfrm>
                <a:off x="1301778" y="4350162"/>
                <a:ext cx="4441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s-A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por construcción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2DBD8FD-F8BF-46FA-99D3-D5B0A6EDB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78" y="4350162"/>
                <a:ext cx="4441857" cy="369332"/>
              </a:xfrm>
              <a:prstGeom prst="rect">
                <a:avLst/>
              </a:prstGeom>
              <a:blipFill>
                <a:blip r:embed="rId8"/>
                <a:stretch>
                  <a:fillRect t="-23333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AEC2414-071E-4A15-A8E6-D9B768B67245}"/>
                  </a:ext>
                </a:extLst>
              </p:cNvPr>
              <p:cNvSpPr/>
              <p:nvPr/>
            </p:nvSpPr>
            <p:spPr>
              <a:xfrm>
                <a:off x="719463" y="5082194"/>
                <a:ext cx="7730001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AEC2414-071E-4A15-A8E6-D9B768B67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63" y="5082194"/>
                <a:ext cx="7730001" cy="9841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DE010FC-DEC3-4D75-89BA-6B46E89F7DAE}"/>
                  </a:ext>
                </a:extLst>
              </p:cNvPr>
              <p:cNvSpPr txBox="1"/>
              <p:nvPr/>
            </p:nvSpPr>
            <p:spPr>
              <a:xfrm>
                <a:off x="5379868" y="1746618"/>
                <a:ext cx="6402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Como el plano es rígido, la función de Green apropiada para hallar el campo 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DE010FC-DEC3-4D75-89BA-6B46E89F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8" y="1746618"/>
                <a:ext cx="6402558" cy="646331"/>
              </a:xfrm>
              <a:prstGeom prst="rect">
                <a:avLst/>
              </a:prstGeom>
              <a:blipFill>
                <a:blip r:embed="rId10"/>
                <a:stretch>
                  <a:fillRect l="-857" t="-5660" r="-476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DF201D29-7AF6-4404-82B2-4B2EB4DBA03C}"/>
              </a:ext>
            </a:extLst>
          </p:cNvPr>
          <p:cNvSpPr txBox="1"/>
          <p:nvPr/>
        </p:nvSpPr>
        <p:spPr>
          <a:xfrm>
            <a:off x="6530172" y="3838643"/>
            <a:ext cx="324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Integral de Rayleigh-Sommerfeld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41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F94F6CE-ECE7-49ED-82AC-1B86704DE083}"/>
              </a:ext>
            </a:extLst>
          </p:cNvPr>
          <p:cNvSpPr/>
          <p:nvPr/>
        </p:nvSpPr>
        <p:spPr>
          <a:xfrm>
            <a:off x="1151138" y="1779970"/>
            <a:ext cx="4944862" cy="308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C886D83-CFCC-42DD-B7EA-E59B95CCF690}"/>
              </a:ext>
            </a:extLst>
          </p:cNvPr>
          <p:cNvSpPr/>
          <p:nvPr/>
        </p:nvSpPr>
        <p:spPr>
          <a:xfrm>
            <a:off x="2675512" y="2672844"/>
            <a:ext cx="1896113" cy="1299242"/>
          </a:xfrm>
          <a:custGeom>
            <a:avLst/>
            <a:gdLst>
              <a:gd name="connsiteX0" fmla="*/ 460628 w 1729310"/>
              <a:gd name="connsiteY0" fmla="*/ 111510 h 1144080"/>
              <a:gd name="connsiteX1" fmla="*/ 43377 w 1729310"/>
              <a:gd name="connsiteY1" fmla="*/ 377840 h 1144080"/>
              <a:gd name="connsiteX2" fmla="*/ 61132 w 1729310"/>
              <a:gd name="connsiteY2" fmla="*/ 599782 h 1144080"/>
              <a:gd name="connsiteX3" fmla="*/ 469505 w 1729310"/>
              <a:gd name="connsiteY3" fmla="*/ 1123564 h 1144080"/>
              <a:gd name="connsiteX4" fmla="*/ 1232985 w 1729310"/>
              <a:gd name="connsiteY4" fmla="*/ 972644 h 1144080"/>
              <a:gd name="connsiteX5" fmla="*/ 1721257 w 1729310"/>
              <a:gd name="connsiteY5" fmla="*/ 368962 h 1144080"/>
              <a:gd name="connsiteX6" fmla="*/ 842367 w 1729310"/>
              <a:gd name="connsiteY6" fmla="*/ 13855 h 1144080"/>
              <a:gd name="connsiteX7" fmla="*/ 460628 w 1729310"/>
              <a:gd name="connsiteY7" fmla="*/ 111510 h 11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310" h="1144080">
                <a:moveTo>
                  <a:pt x="460628" y="111510"/>
                </a:moveTo>
                <a:cubicBezTo>
                  <a:pt x="327463" y="172174"/>
                  <a:pt x="109960" y="296461"/>
                  <a:pt x="43377" y="377840"/>
                </a:cubicBezTo>
                <a:cubicBezTo>
                  <a:pt x="-23206" y="459219"/>
                  <a:pt x="-9889" y="475495"/>
                  <a:pt x="61132" y="599782"/>
                </a:cubicBezTo>
                <a:cubicBezTo>
                  <a:pt x="132153" y="724069"/>
                  <a:pt x="274196" y="1061420"/>
                  <a:pt x="469505" y="1123564"/>
                </a:cubicBezTo>
                <a:cubicBezTo>
                  <a:pt x="664814" y="1185708"/>
                  <a:pt x="1024360" y="1098411"/>
                  <a:pt x="1232985" y="972644"/>
                </a:cubicBezTo>
                <a:cubicBezTo>
                  <a:pt x="1441610" y="846877"/>
                  <a:pt x="1786360" y="528760"/>
                  <a:pt x="1721257" y="368962"/>
                </a:cubicBezTo>
                <a:cubicBezTo>
                  <a:pt x="1656154" y="209164"/>
                  <a:pt x="1048033" y="61203"/>
                  <a:pt x="842367" y="13855"/>
                </a:cubicBezTo>
                <a:cubicBezTo>
                  <a:pt x="636701" y="-33493"/>
                  <a:pt x="593793" y="50846"/>
                  <a:pt x="460628" y="1115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C52F8B3-1364-4872-9042-5057DC814246}"/>
                  </a:ext>
                </a:extLst>
              </p:cNvPr>
              <p:cNvSpPr/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C52F8B3-1364-4872-9042-5057DC814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3D857C8-AD64-4B07-8993-4AB73AFA9939}"/>
                  </a:ext>
                </a:extLst>
              </p:cNvPr>
              <p:cNvSpPr txBox="1"/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AR" sz="1200" dirty="0"/>
                  <a:t>Plano rígido </a:t>
                </a:r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sz="12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3D857C8-AD64-4B07-8993-4AB73AFA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FEC01AC8-6371-47A3-B6EA-4B64932C7707}"/>
              </a:ext>
            </a:extLst>
          </p:cNvPr>
          <p:cNvGrpSpPr/>
          <p:nvPr/>
        </p:nvGrpSpPr>
        <p:grpSpPr>
          <a:xfrm>
            <a:off x="2426268" y="2772053"/>
            <a:ext cx="701335" cy="656947"/>
            <a:chOff x="3079167" y="3109407"/>
            <a:chExt cx="701335" cy="65694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A684860-267A-4838-ADB5-F79F7FA69337}"/>
                </a:ext>
              </a:extLst>
            </p:cNvPr>
            <p:cNvSpPr/>
            <p:nvPr/>
          </p:nvSpPr>
          <p:spPr>
            <a:xfrm>
              <a:off x="3079167" y="3109407"/>
              <a:ext cx="701335" cy="6569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52CC241-58BC-46F4-86F2-790406ADA891}"/>
                </a:ext>
              </a:extLst>
            </p:cNvPr>
            <p:cNvSpPr/>
            <p:nvPr/>
          </p:nvSpPr>
          <p:spPr>
            <a:xfrm>
              <a:off x="3419626" y="341879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75EE0C9-4C07-49A9-B3E3-575D870297FD}"/>
                    </a:ext>
                  </a:extLst>
                </p:cNvPr>
                <p:cNvSpPr txBox="1"/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75EE0C9-4C07-49A9-B3E3-575D87029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402" t="-2174" r="-14433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62DB7DC-49E6-4188-8056-5DEA6DFAF946}"/>
                  </a:ext>
                </a:extLst>
              </p:cNvPr>
              <p:cNvSpPr txBox="1"/>
              <p:nvPr/>
            </p:nvSpPr>
            <p:spPr>
              <a:xfrm>
                <a:off x="452761" y="1065320"/>
                <a:ext cx="6685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3) El cuadrado cae parcialmente dentro de la sombra de la apertura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62DB7DC-49E6-4188-8056-5DEA6DFAF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1065320"/>
                <a:ext cx="6685292" cy="369332"/>
              </a:xfrm>
              <a:prstGeom prst="rect">
                <a:avLst/>
              </a:prstGeom>
              <a:blipFill>
                <a:blip r:embed="rId5"/>
                <a:stretch>
                  <a:fillRect l="-729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27E4A65B-6092-4152-9868-E0D93C17A125}"/>
              </a:ext>
            </a:extLst>
          </p:cNvPr>
          <p:cNvSpPr txBox="1"/>
          <p:nvPr/>
        </p:nvSpPr>
        <p:spPr>
          <a:xfrm>
            <a:off x="6262035" y="1746251"/>
            <a:ext cx="48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este caso, solo una porción del cuadrado contribuye a la integral. El campo acústico es menor que dentro de la sombra geométrica de la abertura dando lugar a una zona de transición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9079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49F3234-4E55-4548-98A0-5C8A212B07E1}"/>
              </a:ext>
            </a:extLst>
          </p:cNvPr>
          <p:cNvSpPr txBox="1"/>
          <p:nvPr/>
        </p:nvSpPr>
        <p:spPr>
          <a:xfrm>
            <a:off x="961453" y="181084"/>
            <a:ext cx="51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Podemos resumir estas tres zonas en una sola figura:</a:t>
            </a:r>
            <a:endParaRPr lang="es-UY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51B5D-7078-4101-A7E1-A69BD74C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1" y="535436"/>
            <a:ext cx="6294269" cy="2755404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C5DB4CC-30CB-4921-A579-23540E58480D}"/>
              </a:ext>
            </a:extLst>
          </p:cNvPr>
          <p:cNvGrpSpPr/>
          <p:nvPr/>
        </p:nvGrpSpPr>
        <p:grpSpPr>
          <a:xfrm>
            <a:off x="1775534" y="3998407"/>
            <a:ext cx="3045041" cy="2572549"/>
            <a:chOff x="1775534" y="3998407"/>
            <a:chExt cx="3045041" cy="2572549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65A27456-94BA-4996-BE8F-BE74B874C105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34" y="3998407"/>
              <a:ext cx="0" cy="9464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BBB98293-245F-4C1B-9975-70634D590DF5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34" y="5624501"/>
              <a:ext cx="0" cy="9464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9D2A6241-1847-401D-B471-59437345D284}"/>
                </a:ext>
              </a:extLst>
            </p:cNvPr>
            <p:cNvCxnSpPr/>
            <p:nvPr/>
          </p:nvCxnSpPr>
          <p:spPr>
            <a:xfrm flipV="1">
              <a:off x="1775534" y="4252404"/>
              <a:ext cx="3045041" cy="6924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B62D9DDD-9D18-4FB7-B027-2029AE752F36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34" y="5615126"/>
              <a:ext cx="3045041" cy="6924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7D1986-8E57-430A-9069-902AD9992063}"/>
              </a:ext>
            </a:extLst>
          </p:cNvPr>
          <p:cNvSpPr txBox="1"/>
          <p:nvPr/>
        </p:nvSpPr>
        <p:spPr>
          <a:xfrm>
            <a:off x="5291091" y="4944862"/>
            <a:ext cx="560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efecto de la difracción consiste en “ensanchar” el haz que pasa por la abertura. Además, la zona de iluminación directa es finita.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8791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D4A40D-A4F1-43C0-95F8-B1CB1CB97FC5}"/>
              </a:ext>
            </a:extLst>
          </p:cNvPr>
          <p:cNvSpPr txBox="1"/>
          <p:nvPr/>
        </p:nvSpPr>
        <p:spPr>
          <a:xfrm>
            <a:off x="355107" y="497150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Aproximación de Fraunhofer</a:t>
            </a:r>
            <a:endParaRPr lang="es-UY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CB684B-0B32-4418-AC5D-72DAF516D53F}"/>
              </a:ext>
            </a:extLst>
          </p:cNvPr>
          <p:cNvSpPr txBox="1"/>
          <p:nvPr/>
        </p:nvSpPr>
        <p:spPr>
          <a:xfrm>
            <a:off x="292963" y="1207363"/>
            <a:ext cx="409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la aproximación de Fresnel para la fase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913A65A-8278-428F-8FDB-CE903D14A826}"/>
                  </a:ext>
                </a:extLst>
              </p:cNvPr>
              <p:cNvSpPr/>
              <p:nvPr/>
            </p:nvSpPr>
            <p:spPr>
              <a:xfrm>
                <a:off x="4392547" y="1037669"/>
                <a:ext cx="449212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913A65A-8278-428F-8FDB-CE903D14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47" y="1037669"/>
                <a:ext cx="4492127" cy="708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DC5C1F-419F-4BCA-9B74-A14D601677A7}"/>
                  </a:ext>
                </a:extLst>
              </p:cNvPr>
              <p:cNvSpPr txBox="1"/>
              <p:nvPr/>
            </p:nvSpPr>
            <p:spPr>
              <a:xfrm>
                <a:off x="4643021" y="1961965"/>
                <a:ext cx="5285614" cy="799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DC5C1F-419F-4BCA-9B74-A14D6016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021" y="1961965"/>
                <a:ext cx="5285614" cy="799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73C5EA-AC66-49BA-8FF5-BB9F8F9AB03F}"/>
                  </a:ext>
                </a:extLst>
              </p:cNvPr>
              <p:cNvSpPr txBox="1"/>
              <p:nvPr/>
            </p:nvSpPr>
            <p:spPr>
              <a:xfrm>
                <a:off x="497150" y="3355758"/>
                <a:ext cx="11478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En la aproximación de Fraunhofer (también llamada campo lejano), se supone que </a:t>
                </a:r>
                <a:r>
                  <a:rPr lang="es-AR" i="1" dirty="0"/>
                  <a:t>z</a:t>
                </a:r>
                <a:r>
                  <a:rPr lang="es-AR" dirty="0"/>
                  <a:t> es mucho mayor a las dimensiones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73C5EA-AC66-49BA-8FF5-BB9F8F9AB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" y="3355758"/>
                <a:ext cx="11478827" cy="646331"/>
              </a:xfrm>
              <a:prstGeom prst="rect">
                <a:avLst/>
              </a:prstGeom>
              <a:blipFill>
                <a:blip r:embed="rId4"/>
                <a:stretch>
                  <a:fillRect l="-478" t="-4673" b="-1308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DBCC11-2ECA-45A1-AA13-79B0F4247447}"/>
                  </a:ext>
                </a:extLst>
              </p:cNvPr>
              <p:cNvSpPr/>
              <p:nvPr/>
            </p:nvSpPr>
            <p:spPr>
              <a:xfrm>
                <a:off x="2612711" y="4010716"/>
                <a:ext cx="4576188" cy="799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DBCC11-2ECA-45A1-AA13-79B0F4247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11" y="4010716"/>
                <a:ext cx="4576188" cy="799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D3355AA-6333-499B-9FDC-D247B9A8967A}"/>
                  </a:ext>
                </a:extLst>
              </p:cNvPr>
              <p:cNvSpPr/>
              <p:nvPr/>
            </p:nvSpPr>
            <p:spPr>
              <a:xfrm>
                <a:off x="0" y="5119879"/>
                <a:ext cx="7488076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𝑖𝑘𝑥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D3355AA-6333-499B-9FDC-D247B9A89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9879"/>
                <a:ext cx="7488076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BFA264FA-C0C9-43E4-847D-54C1283DA768}"/>
              </a:ext>
            </a:extLst>
          </p:cNvPr>
          <p:cNvSpPr/>
          <p:nvPr/>
        </p:nvSpPr>
        <p:spPr>
          <a:xfrm>
            <a:off x="2612711" y="5050994"/>
            <a:ext cx="4901999" cy="1074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4A31E7-FED6-4C7E-88CA-82171E106940}"/>
              </a:ext>
            </a:extLst>
          </p:cNvPr>
          <p:cNvSpPr txBox="1"/>
          <p:nvPr/>
        </p:nvSpPr>
        <p:spPr>
          <a:xfrm>
            <a:off x="2221417" y="6194627"/>
            <a:ext cx="547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Proporcional a la transformada de Fourier de la abertura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A0C784-6B96-462B-A385-7AEDC685D466}"/>
                  </a:ext>
                </a:extLst>
              </p:cNvPr>
              <p:cNvSpPr txBox="1"/>
              <p:nvPr/>
            </p:nvSpPr>
            <p:spPr>
              <a:xfrm>
                <a:off x="7868498" y="4746095"/>
                <a:ext cx="203235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A0C784-6B96-462B-A385-7AEDC685D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98" y="4746095"/>
                <a:ext cx="2032351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243EED4-9820-4E04-8AF5-3B0F9D0EB79A}"/>
                  </a:ext>
                </a:extLst>
              </p:cNvPr>
              <p:cNvSpPr txBox="1"/>
              <p:nvPr/>
            </p:nvSpPr>
            <p:spPr>
              <a:xfrm>
                <a:off x="7882026" y="5471577"/>
                <a:ext cx="2005293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243EED4-9820-4E04-8AF5-3B0F9D0EB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26" y="5471577"/>
                <a:ext cx="2005293" cy="564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C00DD7C7-351F-48EA-BE77-6CB43A52B7A3}"/>
              </a:ext>
            </a:extLst>
          </p:cNvPr>
          <p:cNvGrpSpPr/>
          <p:nvPr/>
        </p:nvGrpSpPr>
        <p:grpSpPr>
          <a:xfrm>
            <a:off x="7488076" y="6194627"/>
            <a:ext cx="3747565" cy="374432"/>
            <a:chOff x="7488076" y="6194627"/>
            <a:chExt cx="3747565" cy="374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35D67ABF-69D7-4060-A203-5663A4A19DBC}"/>
                    </a:ext>
                  </a:extLst>
                </p:cNvPr>
                <p:cNvSpPr txBox="1"/>
                <p:nvPr/>
              </p:nvSpPr>
              <p:spPr>
                <a:xfrm>
                  <a:off x="7488076" y="6199727"/>
                  <a:ext cx="1227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35D67ABF-69D7-4060-A203-5663A4A19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076" y="6199727"/>
                  <a:ext cx="122738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9E22600-A4AA-4A83-A0B7-FF206CD919CC}"/>
                </a:ext>
              </a:extLst>
            </p:cNvPr>
            <p:cNvSpPr txBox="1"/>
            <p:nvPr/>
          </p:nvSpPr>
          <p:spPr>
            <a:xfrm>
              <a:off x="8705525" y="6194627"/>
              <a:ext cx="253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Diagrama de directividad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6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5010E4-AEC8-4AF6-BCCA-FDA2B3F7D07F}"/>
              </a:ext>
            </a:extLst>
          </p:cNvPr>
          <p:cNvSpPr txBox="1"/>
          <p:nvPr/>
        </p:nvSpPr>
        <p:spPr>
          <a:xfrm>
            <a:off x="541538" y="47939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Ejemplos: </a:t>
            </a:r>
            <a:endParaRPr lang="es-UY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85206F-E9C6-4730-A3BE-E2D51738AC7F}"/>
              </a:ext>
            </a:extLst>
          </p:cNvPr>
          <p:cNvSpPr txBox="1"/>
          <p:nvPr/>
        </p:nvSpPr>
        <p:spPr>
          <a:xfrm>
            <a:off x="470517" y="1122084"/>
            <a:ext cx="335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1) Difracción por abertura circular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3003086-80E3-4A2D-982A-EB7C190024A9}"/>
                  </a:ext>
                </a:extLst>
              </p:cNvPr>
              <p:cNvSpPr txBox="1"/>
              <p:nvPr/>
            </p:nvSpPr>
            <p:spPr>
              <a:xfrm>
                <a:off x="848705" y="1648456"/>
                <a:ext cx="1691425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3003086-80E3-4A2D-982A-EB7C19002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" y="1648456"/>
                <a:ext cx="1691425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8134E4B5-0A08-4A4A-ADFE-578464632086}"/>
              </a:ext>
            </a:extLst>
          </p:cNvPr>
          <p:cNvSpPr txBox="1"/>
          <p:nvPr/>
        </p:nvSpPr>
        <p:spPr>
          <a:xfrm>
            <a:off x="541538" y="3545958"/>
            <a:ext cx="373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Difracción por abertura rectangular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117D2E6-67C9-4F1B-A7A0-B10E22F3D353}"/>
                  </a:ext>
                </a:extLst>
              </p:cNvPr>
              <p:cNvSpPr txBox="1"/>
              <p:nvPr/>
            </p:nvSpPr>
            <p:spPr>
              <a:xfrm>
                <a:off x="227267" y="4236366"/>
                <a:ext cx="528426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117D2E6-67C9-4F1B-A7A0-B10E22F3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7" y="4236366"/>
                <a:ext cx="5284267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E6029BA8-3952-40EF-8E8B-79D459192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3728303"/>
            <a:ext cx="2647950" cy="2612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B1A5E0-5E51-49E8-9A60-99D69DC2B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477" y="517154"/>
            <a:ext cx="2579374" cy="26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F5DEF92-D9DC-4E11-BF89-DCFACB39A623}"/>
              </a:ext>
            </a:extLst>
          </p:cNvPr>
          <p:cNvGrpSpPr/>
          <p:nvPr/>
        </p:nvGrpSpPr>
        <p:grpSpPr>
          <a:xfrm>
            <a:off x="354146" y="62651"/>
            <a:ext cx="4767591" cy="2716556"/>
            <a:chOff x="363024" y="310435"/>
            <a:chExt cx="4767591" cy="2716556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9843CD3B-28D5-4E5A-9F32-94DDD90F2905}"/>
                </a:ext>
              </a:extLst>
            </p:cNvPr>
            <p:cNvCxnSpPr/>
            <p:nvPr/>
          </p:nvCxnSpPr>
          <p:spPr>
            <a:xfrm flipV="1">
              <a:off x="2343705" y="461639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799F914D-0CDE-43E2-80C3-9985C295A8D9}"/>
                </a:ext>
              </a:extLst>
            </p:cNvPr>
            <p:cNvCxnSpPr/>
            <p:nvPr/>
          </p:nvCxnSpPr>
          <p:spPr>
            <a:xfrm flipV="1">
              <a:off x="2343705" y="1865791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99C1EE43-3BF3-4BBF-BE96-96B6EB6CC799}"/>
                </a:ext>
              </a:extLst>
            </p:cNvPr>
            <p:cNvSpPr/>
            <p:nvPr/>
          </p:nvSpPr>
          <p:spPr>
            <a:xfrm>
              <a:off x="497150" y="461639"/>
              <a:ext cx="3142694" cy="2389573"/>
            </a:xfrm>
            <a:prstGeom prst="arc">
              <a:avLst>
                <a:gd name="adj1" fmla="val 16954144"/>
                <a:gd name="adj2" fmla="val 45467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A4ED8D2-2BA8-41A5-A83B-93FCA19B18E6}"/>
                </a:ext>
              </a:extLst>
            </p:cNvPr>
            <p:cNvCxnSpPr>
              <a:cxnSpLocks/>
            </p:cNvCxnSpPr>
            <p:nvPr/>
          </p:nvCxnSpPr>
          <p:spPr>
            <a:xfrm>
              <a:off x="497150" y="1656425"/>
              <a:ext cx="44565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B3214522-DC9A-48E3-96B0-909D83E9214E}"/>
                    </a:ext>
                  </a:extLst>
                </p:cNvPr>
                <p:cNvSpPr txBox="1"/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9A8D101-6FFF-476D-8739-1FB6FBA4E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318EE7F-9637-4DEB-8E75-2A9464372AE3}"/>
                </a:ext>
              </a:extLst>
            </p:cNvPr>
            <p:cNvSpPr/>
            <p:nvPr/>
          </p:nvSpPr>
          <p:spPr>
            <a:xfrm>
              <a:off x="543039" y="16207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CCEDCBC-C6C6-4AF0-BFA1-2C471F7E2887}"/>
                    </a:ext>
                  </a:extLst>
                </p:cNvPr>
                <p:cNvSpPr txBox="1"/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A7755AC-3B95-46AB-91C9-EE5DA2D81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4F5661DB-67F8-4005-94CC-A1BD57DCC4ED}"/>
                </a:ext>
              </a:extLst>
            </p:cNvPr>
            <p:cNvSpPr/>
            <p:nvPr/>
          </p:nvSpPr>
          <p:spPr>
            <a:xfrm>
              <a:off x="1166291" y="310435"/>
              <a:ext cx="1056439" cy="271655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D0CBD3F3-4AC3-4BC4-B311-A673F3AA2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235" y="624396"/>
              <a:ext cx="822960" cy="2116182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D635128A-547F-4C4C-867C-9C5871115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10" y="1188538"/>
              <a:ext cx="365760" cy="94052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8DABF025-2304-4DF3-9100-9E528F162B2B}"/>
                    </a:ext>
                  </a:extLst>
                </p:cNvPr>
                <p:cNvSpPr txBox="1"/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76E63A6C-708A-4ACB-A882-966D5AF94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2D1EF0CD-7F40-479E-A843-8B232E89C029}"/>
                    </a:ext>
                  </a:extLst>
                </p:cNvPr>
                <p:cNvSpPr txBox="1"/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93688249-A018-42B4-B1E0-D12F6BAAB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B32BA55-1374-421B-A45A-D5DAD8F812CA}"/>
                  </a:ext>
                </a:extLst>
              </p:cNvPr>
              <p:cNvSpPr/>
              <p:nvPr/>
            </p:nvSpPr>
            <p:spPr>
              <a:xfrm>
                <a:off x="6973596" y="436749"/>
                <a:ext cx="3555525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B32BA55-1374-421B-A45A-D5DAD8F81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96" y="436749"/>
                <a:ext cx="3555525" cy="9841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F13F3EE-31EF-4CEE-9E10-2E486BF41ED8}"/>
                  </a:ext>
                </a:extLst>
              </p:cNvPr>
              <p:cNvSpPr txBox="1"/>
              <p:nvPr/>
            </p:nvSpPr>
            <p:spPr>
              <a:xfrm>
                <a:off x="5548545" y="1926050"/>
                <a:ext cx="6292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En el </a:t>
                </a:r>
                <a:r>
                  <a:rPr lang="es-AR" dirty="0" err="1"/>
                  <a:t>semi-espacio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 dirty="0"/>
                  <a:t> no hay fuentes. ¿Cómo se construye entonces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s-UY" dirty="0"/>
                  <a:t> con la fuente y su imagen? 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F13F3EE-31EF-4CEE-9E10-2E486BF4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45" y="1926050"/>
                <a:ext cx="6292474" cy="646331"/>
              </a:xfrm>
              <a:prstGeom prst="rect">
                <a:avLst/>
              </a:prstGeom>
              <a:blipFill>
                <a:blip r:embed="rId8"/>
                <a:stretch>
                  <a:fillRect l="-775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E1F0D8-CBF2-42A4-866C-A76AECBEE4FD}"/>
                  </a:ext>
                </a:extLst>
              </p:cNvPr>
              <p:cNvSpPr txBox="1"/>
              <p:nvPr/>
            </p:nvSpPr>
            <p:spPr>
              <a:xfrm>
                <a:off x="231797" y="2781918"/>
                <a:ext cx="5729454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E1F0D8-CBF2-42A4-866C-A76AECBEE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97" y="2781918"/>
                <a:ext cx="5729454" cy="712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CFEA6CD7-CC16-4D2F-847F-3C3CC862A619}"/>
              </a:ext>
            </a:extLst>
          </p:cNvPr>
          <p:cNvGrpSpPr/>
          <p:nvPr/>
        </p:nvGrpSpPr>
        <p:grpSpPr>
          <a:xfrm>
            <a:off x="7453438" y="2892942"/>
            <a:ext cx="3954367" cy="3107184"/>
            <a:chOff x="7488949" y="2941964"/>
            <a:chExt cx="3954367" cy="3107184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C7A91BC-6AA7-40B2-A748-F4FB29555E25}"/>
                </a:ext>
              </a:extLst>
            </p:cNvPr>
            <p:cNvGrpSpPr/>
            <p:nvPr/>
          </p:nvGrpSpPr>
          <p:grpSpPr>
            <a:xfrm>
              <a:off x="7503438" y="2941964"/>
              <a:ext cx="3939878" cy="2732557"/>
              <a:chOff x="1360091" y="-24868"/>
              <a:chExt cx="3939878" cy="2732557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122CB584-78D9-4A8D-9E6A-A2B6E0688704}"/>
                  </a:ext>
                </a:extLst>
              </p:cNvPr>
              <p:cNvGrpSpPr/>
              <p:nvPr/>
            </p:nvGrpSpPr>
            <p:grpSpPr>
              <a:xfrm>
                <a:off x="1360091" y="-24868"/>
                <a:ext cx="3939878" cy="2732557"/>
                <a:chOff x="1360091" y="-24868"/>
                <a:chExt cx="3939878" cy="2732557"/>
              </a:xfrm>
            </p:grpSpPr>
            <p:cxnSp>
              <p:nvCxnSpPr>
                <p:cNvPr id="23" name="Conector recto de flecha 22">
                  <a:extLst>
                    <a:ext uri="{FF2B5EF4-FFF2-40B4-BE49-F238E27FC236}">
                      <a16:creationId xmlns:a16="http://schemas.microsoft.com/office/drawing/2014/main" id="{B836B589-C622-42EA-89B6-10FB954FA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31472" y="159798"/>
                  <a:ext cx="0" cy="25478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cto de flecha 23">
                  <a:extLst>
                    <a:ext uri="{FF2B5EF4-FFF2-40B4-BE49-F238E27FC236}">
                      <a16:creationId xmlns:a16="http://schemas.microsoft.com/office/drawing/2014/main" id="{53F40CFF-E6B6-4DB1-B8D0-2B266B54BF33}"/>
                    </a:ext>
                  </a:extLst>
                </p:cNvPr>
                <p:cNvCxnSpPr/>
                <p:nvPr/>
              </p:nvCxnSpPr>
              <p:spPr>
                <a:xfrm>
                  <a:off x="1544715" y="1704513"/>
                  <a:ext cx="375525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uadroTexto 24">
                      <a:extLst>
                        <a:ext uri="{FF2B5EF4-FFF2-40B4-BE49-F238E27FC236}">
                          <a16:creationId xmlns:a16="http://schemas.microsoft.com/office/drawing/2014/main" id="{1E4B2B4C-8F8A-4AF7-8B31-A7ABB3A941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8028" y="-24868"/>
                      <a:ext cx="3537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0" name="CuadroTexto 9">
                      <a:extLst>
                        <a:ext uri="{FF2B5EF4-FFF2-40B4-BE49-F238E27FC236}">
                          <a16:creationId xmlns:a16="http://schemas.microsoft.com/office/drawing/2014/main" id="{C76269C4-074A-41A6-8BD8-9BBDFB858E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8028" y="-24868"/>
                      <a:ext cx="35375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Conector recto de flecha 25">
                  <a:extLst>
                    <a:ext uri="{FF2B5EF4-FFF2-40B4-BE49-F238E27FC236}">
                      <a16:creationId xmlns:a16="http://schemas.microsoft.com/office/drawing/2014/main" id="{B08B657D-8C44-45D3-A419-3CCF64708349}"/>
                    </a:ext>
                  </a:extLst>
                </p:cNvPr>
                <p:cNvCxnSpPr/>
                <p:nvPr/>
              </p:nvCxnSpPr>
              <p:spPr>
                <a:xfrm flipV="1">
                  <a:off x="3231472" y="719091"/>
                  <a:ext cx="1225118" cy="9854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de flecha 26">
                  <a:extLst>
                    <a:ext uri="{FF2B5EF4-FFF2-40B4-BE49-F238E27FC236}">
                      <a16:creationId xmlns:a16="http://schemas.microsoft.com/office/drawing/2014/main" id="{6F286B16-CECC-40B6-8D68-50AF2752FA66}"/>
                    </a:ext>
                  </a:extLst>
                </p:cNvPr>
                <p:cNvCxnSpPr/>
                <p:nvPr/>
              </p:nvCxnSpPr>
              <p:spPr>
                <a:xfrm flipH="1">
                  <a:off x="2228295" y="1704513"/>
                  <a:ext cx="1003177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de flecha 27">
                  <a:extLst>
                    <a:ext uri="{FF2B5EF4-FFF2-40B4-BE49-F238E27FC236}">
                      <a16:creationId xmlns:a16="http://schemas.microsoft.com/office/drawing/2014/main" id="{78F4AC17-002F-4F59-89F9-E3F02EB61E8C}"/>
                    </a:ext>
                  </a:extLst>
                </p:cNvPr>
                <p:cNvCxnSpPr/>
                <p:nvPr/>
              </p:nvCxnSpPr>
              <p:spPr>
                <a:xfrm flipH="1">
                  <a:off x="1802171" y="1695640"/>
                  <a:ext cx="455101" cy="204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F95DACDE-FBE2-4650-866D-7096FA06C8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0091" y="1815824"/>
                      <a:ext cx="391774" cy="3767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1" i="0" smtClean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</m:acc>
                          </m:oMath>
                        </m:oMathPara>
                      </a14:m>
                      <a:endParaRPr lang="es-UY" b="1" dirty="0"/>
                    </a:p>
                  </p:txBody>
                </p:sp>
              </mc:Choice>
              <mc:Fallback xmlns="">
                <p:sp>
                  <p:nvSpPr>
                    <p:cNvPr id="24" name="CuadroTexto 23">
                      <a:extLst>
                        <a:ext uri="{FF2B5EF4-FFF2-40B4-BE49-F238E27FC236}">
                          <a16:creationId xmlns:a16="http://schemas.microsoft.com/office/drawing/2014/main" id="{E3D15B0C-B94E-46BC-825C-50E7A4348E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0091" y="1815824"/>
                      <a:ext cx="391774" cy="37677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t="-1613" r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Conector recto de flecha 29">
                  <a:extLst>
                    <a:ext uri="{FF2B5EF4-FFF2-40B4-BE49-F238E27FC236}">
                      <a16:creationId xmlns:a16="http://schemas.microsoft.com/office/drawing/2014/main" id="{5EF97380-2383-491A-81D4-D33B721503B6}"/>
                    </a:ext>
                  </a:extLst>
                </p:cNvPr>
                <p:cNvCxnSpPr/>
                <p:nvPr/>
              </p:nvCxnSpPr>
              <p:spPr>
                <a:xfrm>
                  <a:off x="2257272" y="1695640"/>
                  <a:ext cx="0" cy="3906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8F16DBE7-B46B-4D82-AA3F-3CD4556A8F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80698" y="1964449"/>
                      <a:ext cx="3802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1" i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acc>
                          </m:oMath>
                        </m:oMathPara>
                      </a14:m>
                      <a:endParaRPr lang="es-UY" b="1" dirty="0"/>
                    </a:p>
                  </p:txBody>
                </p:sp>
              </mc:Choice>
              <mc:Fallback xmlns="">
                <p:sp>
                  <p:nvSpPr>
                    <p:cNvPr id="27" name="CuadroTexto 26">
                      <a:extLst>
                        <a:ext uri="{FF2B5EF4-FFF2-40B4-BE49-F238E27FC236}">
                          <a16:creationId xmlns:a16="http://schemas.microsoft.com/office/drawing/2014/main" id="{8651C0E7-886F-43BB-9D45-B2806DBBB6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80698" y="1964449"/>
                      <a:ext cx="380232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8197" r="-80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D13CC70-E735-4AF6-86A1-11F6F0282DE5}"/>
                  </a:ext>
                </a:extLst>
              </p:cNvPr>
              <p:cNvCxnSpPr/>
              <p:nvPr/>
            </p:nvCxnSpPr>
            <p:spPr>
              <a:xfrm flipH="1">
                <a:off x="4438169" y="654288"/>
                <a:ext cx="27299" cy="199805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A1C86F54-3769-4CFA-8172-75B1AD103FBA}"/>
                </a:ext>
              </a:extLst>
            </p:cNvPr>
            <p:cNvGrpSpPr/>
            <p:nvPr/>
          </p:nvGrpSpPr>
          <p:grpSpPr>
            <a:xfrm>
              <a:off x="7488949" y="4007559"/>
              <a:ext cx="882693" cy="615235"/>
              <a:chOff x="1360091" y="1071526"/>
              <a:chExt cx="882693" cy="615235"/>
            </a:xfrm>
          </p:grpSpPr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406DED42-E8AB-44CB-A40D-E657735670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87683" y="1482574"/>
                <a:ext cx="455101" cy="20418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471164AB-B7F9-4D9F-B962-93E51AB66064}"/>
                      </a:ext>
                    </a:extLst>
                  </p:cNvPr>
                  <p:cNvSpPr txBox="1"/>
                  <p:nvPr/>
                </p:nvSpPr>
                <p:spPr>
                  <a:xfrm>
                    <a:off x="1360091" y="1071526"/>
                    <a:ext cx="401072" cy="3767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A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</m:oMath>
                    </a14:m>
                    <a:r>
                      <a:rPr lang="es-UY" b="1" dirty="0"/>
                      <a:t>’</a:t>
                    </a:r>
                  </a:p>
                </p:txBody>
              </p:sp>
            </mc:Choice>
            <mc:Fallback xmlns=""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D227D525-C38C-4E54-99F2-1F79AEA7CC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0091" y="1071526"/>
                    <a:ext cx="401072" cy="37677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452" r="-13636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EBF2B770-DC4B-4678-881D-570B4E4167C2}"/>
                </a:ext>
              </a:extLst>
            </p:cNvPr>
            <p:cNvGrpSpPr/>
            <p:nvPr/>
          </p:nvGrpSpPr>
          <p:grpSpPr>
            <a:xfrm>
              <a:off x="8384452" y="4631673"/>
              <a:ext cx="2927426" cy="1417475"/>
              <a:chOff x="2255594" y="1695640"/>
              <a:chExt cx="2927426" cy="1417475"/>
            </a:xfrm>
          </p:grpSpPr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id="{41D10FD3-07E4-42BB-ADAE-097405129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55594" y="1695640"/>
                <a:ext cx="2228295" cy="100231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8400F790-751A-4050-B27E-150EB9D359EA}"/>
                  </a:ext>
                </a:extLst>
              </p:cNvPr>
              <p:cNvSpPr/>
              <p:nvPr/>
            </p:nvSpPr>
            <p:spPr>
              <a:xfrm>
                <a:off x="4392449" y="265234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787ABF7C-7503-4F22-82B5-DF27D91D4873}"/>
                  </a:ext>
                </a:extLst>
              </p:cNvPr>
              <p:cNvSpPr txBox="1"/>
              <p:nvPr/>
            </p:nvSpPr>
            <p:spPr>
              <a:xfrm>
                <a:off x="3693317" y="2743783"/>
                <a:ext cx="1489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Fuente virtual</a:t>
                </a:r>
                <a:endParaRPr lang="es-UY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5ED4319A-4EE1-40C4-B5B5-4C90CBDAE7B9}"/>
                      </a:ext>
                    </a:extLst>
                  </p:cNvPr>
                  <p:cNvSpPr txBox="1"/>
                  <p:nvPr/>
                </p:nvSpPr>
                <p:spPr>
                  <a:xfrm>
                    <a:off x="3999924" y="2075433"/>
                    <a:ext cx="4109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59344FE5-34B6-4C56-A168-75AAAEA33D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9924" y="2075433"/>
                    <a:ext cx="41094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22951" r="-22059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B4C47200-4C39-4CD1-860A-BCB102E53BA7}"/>
                </a:ext>
              </a:extLst>
            </p:cNvPr>
            <p:cNvCxnSpPr/>
            <p:nvPr/>
          </p:nvCxnSpPr>
          <p:spPr>
            <a:xfrm>
              <a:off x="9344715" y="4662472"/>
              <a:ext cx="1206697" cy="965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843E644E-D95B-4D11-B70D-E07E7346131A}"/>
                    </a:ext>
                  </a:extLst>
                </p:cNvPr>
                <p:cNvSpPr txBox="1"/>
                <p:nvPr/>
              </p:nvSpPr>
              <p:spPr>
                <a:xfrm>
                  <a:off x="10123107" y="3934940"/>
                  <a:ext cx="42229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843E644E-D95B-4D11-B70D-E07E734613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3107" y="3934940"/>
                  <a:ext cx="422295" cy="391582"/>
                </a:xfrm>
                <a:prstGeom prst="rect">
                  <a:avLst/>
                </a:prstGeom>
                <a:blipFill>
                  <a:blip r:embed="rId15"/>
                  <a:stretch>
                    <a:fillRect t="-20000" r="-21739" b="-923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31BB9CAA-A35C-4970-A1D5-3482C5846C7B}"/>
                </a:ext>
              </a:extLst>
            </p:cNvPr>
            <p:cNvSpPr/>
            <p:nvPr/>
          </p:nvSpPr>
          <p:spPr>
            <a:xfrm>
              <a:off x="10571972" y="36486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21AB9610-156E-4B8A-B7B8-43A188E6DF11}"/>
                </a:ext>
              </a:extLst>
            </p:cNvPr>
            <p:cNvCxnSpPr/>
            <p:nvPr/>
          </p:nvCxnSpPr>
          <p:spPr>
            <a:xfrm flipH="1">
              <a:off x="8371642" y="3675886"/>
              <a:ext cx="2228295" cy="1002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7F7C7CA-2BC2-403D-BB4C-FA4577CD3DE4}"/>
                    </a:ext>
                  </a:extLst>
                </p:cNvPr>
                <p:cNvSpPr txBox="1"/>
                <p:nvPr/>
              </p:nvSpPr>
              <p:spPr>
                <a:xfrm>
                  <a:off x="8746844" y="4003067"/>
                  <a:ext cx="391774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7F7C7CA-2BC2-403D-BB4C-FA4577CD3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844" y="4003067"/>
                  <a:ext cx="391774" cy="4029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B09848D3-A478-475C-A84E-F7F5AB9B113D}"/>
                  </a:ext>
                </a:extLst>
              </p:cNvPr>
              <p:cNvSpPr txBox="1"/>
              <p:nvPr/>
            </p:nvSpPr>
            <p:spPr>
              <a:xfrm>
                <a:off x="285716" y="3691598"/>
                <a:ext cx="6004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El campo llega al </a:t>
                </a:r>
                <a:r>
                  <a:rPr lang="es-AR" dirty="0" err="1"/>
                  <a:t>semi-espacio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 dirty="0"/>
                  <a:t> a través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B09848D3-A478-475C-A84E-F7F5AB9B1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16" y="3691598"/>
                <a:ext cx="6004977" cy="369332"/>
              </a:xfrm>
              <a:prstGeom prst="rect">
                <a:avLst/>
              </a:prstGeom>
              <a:blipFill>
                <a:blip r:embed="rId17"/>
                <a:stretch>
                  <a:fillRect l="-91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57">
            <a:extLst>
              <a:ext uri="{FF2B5EF4-FFF2-40B4-BE49-F238E27FC236}">
                <a16:creationId xmlns:a16="http://schemas.microsoft.com/office/drawing/2014/main" id="{716CBD37-FF1A-4957-92BD-A802FBFBC7C8}"/>
              </a:ext>
            </a:extLst>
          </p:cNvPr>
          <p:cNvSpPr txBox="1"/>
          <p:nvPr/>
        </p:nvSpPr>
        <p:spPr>
          <a:xfrm>
            <a:off x="332697" y="4261000"/>
            <a:ext cx="42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abertura funciona como fuente de ondas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9CE97C1E-730F-4E19-8114-CB4A25A5C395}"/>
                  </a:ext>
                </a:extLst>
              </p:cNvPr>
              <p:cNvSpPr txBox="1"/>
              <p:nvPr/>
            </p:nvSpPr>
            <p:spPr>
              <a:xfrm>
                <a:off x="4636542" y="4250743"/>
                <a:ext cx="117301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9CE97C1E-730F-4E19-8114-CB4A25A5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542" y="4250743"/>
                <a:ext cx="1173013" cy="391582"/>
              </a:xfrm>
              <a:prstGeom prst="rect">
                <a:avLst/>
              </a:prstGeom>
              <a:blipFill>
                <a:blip r:embed="rId18"/>
                <a:stretch>
                  <a:fillRect t="-20000" b="-923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CF5AE589-ED85-46DA-8A0B-BF79F4423E75}"/>
                  </a:ext>
                </a:extLst>
              </p:cNvPr>
              <p:cNvSpPr/>
              <p:nvPr/>
            </p:nvSpPr>
            <p:spPr>
              <a:xfrm>
                <a:off x="271068" y="4759633"/>
                <a:ext cx="11773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CF5AE589-ED85-46DA-8A0B-BF79F4423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68" y="4759633"/>
                <a:ext cx="1177310" cy="391582"/>
              </a:xfrm>
              <a:prstGeom prst="rect">
                <a:avLst/>
              </a:prstGeom>
              <a:blipFill>
                <a:blip r:embed="rId19"/>
                <a:stretch>
                  <a:fillRect t="-20313" r="-15979" b="-9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4049A399-4230-4523-A903-87C693F48C4D}"/>
                  </a:ext>
                </a:extLst>
              </p:cNvPr>
              <p:cNvSpPr/>
              <p:nvPr/>
            </p:nvSpPr>
            <p:spPr>
              <a:xfrm>
                <a:off x="1658741" y="5271738"/>
                <a:ext cx="3773469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4049A399-4230-4523-A903-87C693F48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41" y="5271738"/>
                <a:ext cx="3773469" cy="7126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7" grpId="0"/>
      <p:bldP spid="58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5A5BF57-6BCB-4EE0-B657-F3462C5C7C2A}"/>
              </a:ext>
            </a:extLst>
          </p:cNvPr>
          <p:cNvSpPr txBox="1"/>
          <p:nvPr/>
        </p:nvSpPr>
        <p:spPr>
          <a:xfrm>
            <a:off x="609600" y="533400"/>
            <a:ext cx="431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pantalla es rígida, excepto en la abertura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1976030-E68D-4379-BEA9-DD538C99D7E4}"/>
                  </a:ext>
                </a:extLst>
              </p:cNvPr>
              <p:cNvSpPr txBox="1"/>
              <p:nvPr/>
            </p:nvSpPr>
            <p:spPr>
              <a:xfrm>
                <a:off x="4919626" y="225976"/>
                <a:ext cx="4331122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1976030-E68D-4379-BEA9-DD538C99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26" y="225976"/>
                <a:ext cx="4331122" cy="984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DD70C1D-F618-4155-A696-9C470898AEB7}"/>
                  </a:ext>
                </a:extLst>
              </p:cNvPr>
              <p:cNvSpPr txBox="1"/>
              <p:nvPr/>
            </p:nvSpPr>
            <p:spPr>
              <a:xfrm>
                <a:off x="609600" y="1514475"/>
                <a:ext cx="265886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DD70C1D-F618-4155-A696-9C470898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14475"/>
                <a:ext cx="265886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835B0A0-17A7-4425-95C0-773B8B152FE1}"/>
                  </a:ext>
                </a:extLst>
              </p:cNvPr>
              <p:cNvSpPr txBox="1"/>
              <p:nvPr/>
            </p:nvSpPr>
            <p:spPr>
              <a:xfrm>
                <a:off x="3724275" y="1514475"/>
                <a:ext cx="3273588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835B0A0-17A7-4425-95C0-773B8B152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75" y="1514475"/>
                <a:ext cx="3273588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7BC5293-4F35-4D13-8A6F-88E670BCD650}"/>
                  </a:ext>
                </a:extLst>
              </p:cNvPr>
              <p:cNvSpPr txBox="1"/>
              <p:nvPr/>
            </p:nvSpPr>
            <p:spPr>
              <a:xfrm>
                <a:off x="609600" y="2645326"/>
                <a:ext cx="5420908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7BC5293-4F35-4D13-8A6F-88E670BCD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5326"/>
                <a:ext cx="5420908" cy="984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9381AE5-90DB-4D95-860C-DC94F33EEAA4}"/>
                  </a:ext>
                </a:extLst>
              </p:cNvPr>
              <p:cNvSpPr/>
              <p:nvPr/>
            </p:nvSpPr>
            <p:spPr>
              <a:xfrm>
                <a:off x="7320155" y="1470183"/>
                <a:ext cx="2124812" cy="628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s-UY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acc>
                      <m:r>
                        <a:rPr lang="es-A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9381AE5-90DB-4D95-860C-DC94F33EE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55" y="1470183"/>
                <a:ext cx="2124812" cy="628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C9B8FA2-A479-4286-9897-605959783D39}"/>
                  </a:ext>
                </a:extLst>
              </p:cNvPr>
              <p:cNvSpPr txBox="1"/>
              <p:nvPr/>
            </p:nvSpPr>
            <p:spPr>
              <a:xfrm>
                <a:off x="325515" y="4355068"/>
                <a:ext cx="4752198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C9B8FA2-A479-4286-9897-60595978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15" y="4355068"/>
                <a:ext cx="4752198" cy="681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EAF3F2E-9F1F-48CB-9B59-F76AC41AAEFF}"/>
                  </a:ext>
                </a:extLst>
              </p:cNvPr>
              <p:cNvSpPr txBox="1"/>
              <p:nvPr/>
            </p:nvSpPr>
            <p:spPr>
              <a:xfrm>
                <a:off x="325515" y="3807621"/>
                <a:ext cx="8515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asumimos que el campo en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s-UY" dirty="0"/>
                  <a:t> es el mismo que si no hubiera pantalla rígida: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EAF3F2E-9F1F-48CB-9B59-F76AC41AA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15" y="3807621"/>
                <a:ext cx="8515152" cy="369332"/>
              </a:xfrm>
              <a:prstGeom prst="rect">
                <a:avLst/>
              </a:prstGeom>
              <a:blipFill>
                <a:blip r:embed="rId9"/>
                <a:stretch>
                  <a:fillRect l="-573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 descr="Imagen que contiene cuarto, iluminado, luz, grande&#10;&#10;Descripción generada automáticamente">
            <a:extLst>
              <a:ext uri="{FF2B5EF4-FFF2-40B4-BE49-F238E27FC236}">
                <a16:creationId xmlns:a16="http://schemas.microsoft.com/office/drawing/2014/main" id="{5D0F340A-D8C4-4910-84B8-A71138946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01" y="4124566"/>
            <a:ext cx="3838603" cy="1929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2D56BDD-B2E6-44A3-BE42-DA0ECAEAA6A5}"/>
                  </a:ext>
                </a:extLst>
              </p:cNvPr>
              <p:cNvSpPr txBox="1"/>
              <p:nvPr/>
            </p:nvSpPr>
            <p:spPr>
              <a:xfrm>
                <a:off x="470517" y="5575177"/>
                <a:ext cx="7622984" cy="83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e>
                      </m:d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2D56BDD-B2E6-44A3-BE42-DA0ECAEA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7" y="5575177"/>
                <a:ext cx="7622984" cy="8322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E350BEB-79DD-4250-9851-EDBD16C004B3}"/>
              </a:ext>
            </a:extLst>
          </p:cNvPr>
          <p:cNvCxnSpPr/>
          <p:nvPr/>
        </p:nvCxnSpPr>
        <p:spPr>
          <a:xfrm flipV="1">
            <a:off x="8282866" y="4891598"/>
            <a:ext cx="1420427" cy="18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67438B4-FE75-436A-81CB-02F4E1559275}"/>
                  </a:ext>
                </a:extLst>
              </p:cNvPr>
              <p:cNvSpPr txBox="1"/>
              <p:nvPr/>
            </p:nvSpPr>
            <p:spPr>
              <a:xfrm>
                <a:off x="9383697" y="4891598"/>
                <a:ext cx="2048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sz="14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67438B4-FE75-436A-81CB-02F4E155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697" y="4891598"/>
                <a:ext cx="204800" cy="215444"/>
              </a:xfrm>
              <a:prstGeom prst="rect">
                <a:avLst/>
              </a:prstGeom>
              <a:blipFill>
                <a:blip r:embed="rId12"/>
                <a:stretch>
                  <a:fillRect l="-20588" b="-8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2F929D96-FBC0-4F79-918F-2ABE282C48C5}"/>
              </a:ext>
            </a:extLst>
          </p:cNvPr>
          <p:cNvGrpSpPr/>
          <p:nvPr/>
        </p:nvGrpSpPr>
        <p:grpSpPr>
          <a:xfrm>
            <a:off x="6250658" y="5325770"/>
            <a:ext cx="1712611" cy="527393"/>
            <a:chOff x="6250658" y="5325770"/>
            <a:chExt cx="1712611" cy="527393"/>
          </a:xfrm>
        </p:grpSpPr>
        <p:sp>
          <p:nvSpPr>
            <p:cNvPr id="21" name="Cerrar llave 20">
              <a:extLst>
                <a:ext uri="{FF2B5EF4-FFF2-40B4-BE49-F238E27FC236}">
                  <a16:creationId xmlns:a16="http://schemas.microsoft.com/office/drawing/2014/main" id="{37FB68C5-FB3C-462F-BF45-038D19B0A503}"/>
                </a:ext>
              </a:extLst>
            </p:cNvPr>
            <p:cNvSpPr/>
            <p:nvPr/>
          </p:nvSpPr>
          <p:spPr>
            <a:xfrm rot="16200000">
              <a:off x="7060334" y="4950228"/>
              <a:ext cx="93259" cy="1712611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32EFD29C-66AE-44D5-AB2F-7832B0730DFD}"/>
                    </a:ext>
                  </a:extLst>
                </p:cNvPr>
                <p:cNvSpPr txBox="1"/>
                <p:nvPr/>
              </p:nvSpPr>
              <p:spPr>
                <a:xfrm>
                  <a:off x="6625357" y="5325770"/>
                  <a:ext cx="9632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32EFD29C-66AE-44D5-AB2F-7832B0730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357" y="5325770"/>
                  <a:ext cx="96321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85BDE5-85D9-4698-BC00-255EEB38393E}"/>
                  </a:ext>
                </a:extLst>
              </p:cNvPr>
              <p:cNvSpPr txBox="1"/>
              <p:nvPr/>
            </p:nvSpPr>
            <p:spPr>
              <a:xfrm>
                <a:off x="9588497" y="1592332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s-A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es-A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85BDE5-85D9-4698-BC00-255EEB383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497" y="1592332"/>
                <a:ext cx="1165704" cy="369332"/>
              </a:xfrm>
              <a:prstGeom prst="rect">
                <a:avLst/>
              </a:prstGeom>
              <a:blipFill>
                <a:blip r:embed="rId14"/>
                <a:stretch>
                  <a:fillRect t="-8197" r="-13613"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9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CCBA00A-2D45-4509-A720-831BF87F47DA}"/>
                  </a:ext>
                </a:extLst>
              </p:cNvPr>
              <p:cNvSpPr txBox="1"/>
              <p:nvPr/>
            </p:nvSpPr>
            <p:spPr>
              <a:xfrm>
                <a:off x="488272" y="355107"/>
                <a:ext cx="1450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CCBA00A-2D45-4509-A720-831BF87F4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2" y="355107"/>
                <a:ext cx="1450462" cy="369332"/>
              </a:xfrm>
              <a:prstGeom prst="rect">
                <a:avLst/>
              </a:prstGeom>
              <a:blipFill>
                <a:blip r:embed="rId2"/>
                <a:stretch>
                  <a:fillRect l="-336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6035F79-BC45-4500-B171-81F88D4546ED}"/>
                  </a:ext>
                </a:extLst>
              </p:cNvPr>
              <p:cNvSpPr/>
              <p:nvPr/>
            </p:nvSpPr>
            <p:spPr>
              <a:xfrm>
                <a:off x="488272" y="1037837"/>
                <a:ext cx="2843920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𝑖𝑘𝐴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6035F79-BC45-4500-B171-81F88D454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2" y="1037837"/>
                <a:ext cx="2843920" cy="685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7D1DABC1-843D-4A53-AC4D-94AF1C0911D8}"/>
              </a:ext>
            </a:extLst>
          </p:cNvPr>
          <p:cNvSpPr txBox="1"/>
          <p:nvPr/>
        </p:nvSpPr>
        <p:spPr>
          <a:xfrm>
            <a:off x="1938734" y="355107"/>
            <a:ext cx="668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onda que arriba a la abertura se comporta como una onda “plana”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1BDAD92-5E1E-49C6-9800-68C34DF22396}"/>
                  </a:ext>
                </a:extLst>
              </p:cNvPr>
              <p:cNvSpPr txBox="1"/>
              <p:nvPr/>
            </p:nvSpPr>
            <p:spPr>
              <a:xfrm>
                <a:off x="3426781" y="1211348"/>
                <a:ext cx="2243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No depende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1BDAD92-5E1E-49C6-9800-68C34DF2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781" y="1211348"/>
                <a:ext cx="2243243" cy="369332"/>
              </a:xfrm>
              <a:prstGeom prst="rect">
                <a:avLst/>
              </a:prstGeom>
              <a:blipFill>
                <a:blip r:embed="rId4"/>
                <a:stretch>
                  <a:fillRect l="-217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ADB627-3936-425B-8047-AA0FAB12F8C7}"/>
                  </a:ext>
                </a:extLst>
              </p:cNvPr>
              <p:cNvSpPr txBox="1"/>
              <p:nvPr/>
            </p:nvSpPr>
            <p:spPr>
              <a:xfrm>
                <a:off x="423169" y="1979501"/>
                <a:ext cx="6362896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𝑖𝑘𝐴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ADB627-3936-425B-8047-AA0FAB12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9" y="1979501"/>
                <a:ext cx="6362896" cy="984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A92BFC2-6638-4F25-B878-810F8F2C0E07}"/>
                  </a:ext>
                </a:extLst>
              </p:cNvPr>
              <p:cNvSpPr txBox="1"/>
              <p:nvPr/>
            </p:nvSpPr>
            <p:spPr>
              <a:xfrm>
                <a:off x="1224992" y="3362502"/>
                <a:ext cx="3323410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A92BFC2-6638-4F25-B878-810F8F2C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92" y="3362502"/>
                <a:ext cx="3323410" cy="984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F1360E89-3E5A-465E-873A-5209DFFDBD94}"/>
              </a:ext>
            </a:extLst>
          </p:cNvPr>
          <p:cNvGrpSpPr/>
          <p:nvPr/>
        </p:nvGrpSpPr>
        <p:grpSpPr>
          <a:xfrm>
            <a:off x="6311062" y="3169328"/>
            <a:ext cx="5173648" cy="2804747"/>
            <a:chOff x="6311062" y="3169328"/>
            <a:chExt cx="5173648" cy="2804747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40CB81BB-0101-4239-87A7-0B54AC2EB074}"/>
                </a:ext>
              </a:extLst>
            </p:cNvPr>
            <p:cNvCxnSpPr/>
            <p:nvPr/>
          </p:nvCxnSpPr>
          <p:spPr>
            <a:xfrm flipV="1">
              <a:off x="8291743" y="3364333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227D630-2DBF-4507-BDFD-073BD48C206D}"/>
                </a:ext>
              </a:extLst>
            </p:cNvPr>
            <p:cNvCxnSpPr/>
            <p:nvPr/>
          </p:nvCxnSpPr>
          <p:spPr>
            <a:xfrm flipV="1">
              <a:off x="8291743" y="4892777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7C9A5443-FBE1-4D64-B38A-71AC561BBDD6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88" y="4603509"/>
              <a:ext cx="44565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66CFCF6F-6BDF-4184-A02C-B7E7D9B71C6E}"/>
                    </a:ext>
                  </a:extLst>
                </p:cNvPr>
                <p:cNvSpPr txBox="1"/>
                <p:nvPr/>
              </p:nvSpPr>
              <p:spPr>
                <a:xfrm>
                  <a:off x="10724902" y="4628209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66CFCF6F-6BDF-4184-A02C-B7E7D9B71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4902" y="4628209"/>
                  <a:ext cx="35375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9DDDCC2-967E-4CA1-B070-56B25A2A2A96}"/>
                </a:ext>
              </a:extLst>
            </p:cNvPr>
            <p:cNvSpPr/>
            <p:nvPr/>
          </p:nvSpPr>
          <p:spPr>
            <a:xfrm>
              <a:off x="6491077" y="456786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06B224C2-C7D3-49C3-9532-9D68E2879120}"/>
                    </a:ext>
                  </a:extLst>
                </p:cNvPr>
                <p:cNvSpPr txBox="1"/>
                <p:nvPr/>
              </p:nvSpPr>
              <p:spPr>
                <a:xfrm>
                  <a:off x="6311062" y="4688159"/>
                  <a:ext cx="624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06B224C2-C7D3-49C3-9532-9D68E28791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062" y="4688159"/>
                  <a:ext cx="62459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223DCC66-A65F-4AB3-BDE0-331C0EFCDB5D}"/>
                </a:ext>
              </a:extLst>
            </p:cNvPr>
            <p:cNvSpPr/>
            <p:nvPr/>
          </p:nvSpPr>
          <p:spPr>
            <a:xfrm>
              <a:off x="7114329" y="3257519"/>
              <a:ext cx="1056439" cy="271655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700EB5B3-C659-4A83-8450-2097761AE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273" y="3571480"/>
              <a:ext cx="822960" cy="2116182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4FAC36FD-F54A-453D-9E5D-5414B42E6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0348" y="4135622"/>
              <a:ext cx="365760" cy="94052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6B1E2F13-521F-4B91-B2F3-E0FAD9B77C64}"/>
                    </a:ext>
                  </a:extLst>
                </p:cNvPr>
                <p:cNvSpPr txBox="1"/>
                <p:nvPr/>
              </p:nvSpPr>
              <p:spPr>
                <a:xfrm>
                  <a:off x="7937289" y="3408723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6B1E2F13-521F-4B91-B2F3-E0FAD9B77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289" y="3408723"/>
                  <a:ext cx="45127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D7E3BF51-0DAE-462D-B400-EEE8B3F718C9}"/>
                </a:ext>
              </a:extLst>
            </p:cNvPr>
            <p:cNvCxnSpPr/>
            <p:nvPr/>
          </p:nvCxnSpPr>
          <p:spPr>
            <a:xfrm flipV="1">
              <a:off x="8291743" y="3169328"/>
              <a:ext cx="2032987" cy="1444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394A43D-B1BD-402C-A728-328FAEBC1641}"/>
                    </a:ext>
                  </a:extLst>
                </p:cNvPr>
                <p:cNvSpPr txBox="1"/>
                <p:nvPr/>
              </p:nvSpPr>
              <p:spPr>
                <a:xfrm>
                  <a:off x="10085801" y="3257519"/>
                  <a:ext cx="1398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394A43D-B1BD-402C-A728-328FAEBC1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5801" y="3257519"/>
                  <a:ext cx="1398909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1EAB9155-AE7D-4858-BC3E-C75D77F54CE3}"/>
                </a:ext>
              </a:extLst>
            </p:cNvPr>
            <p:cNvCxnSpPr/>
            <p:nvPr/>
          </p:nvCxnSpPr>
          <p:spPr>
            <a:xfrm>
              <a:off x="8291743" y="4603509"/>
              <a:ext cx="0" cy="2093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D6B883F4-D8C4-4C6E-8269-36DCC401E45F}"/>
                    </a:ext>
                  </a:extLst>
                </p:cNvPr>
                <p:cNvSpPr txBox="1"/>
                <p:nvPr/>
              </p:nvSpPr>
              <p:spPr>
                <a:xfrm>
                  <a:off x="8218989" y="4596962"/>
                  <a:ext cx="14035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D6B883F4-D8C4-4C6E-8269-36DCC401E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9" y="4596962"/>
                  <a:ext cx="1403589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22951"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040CFBC-1D9C-4889-9ED2-1B8F3A576139}"/>
                  </a:ext>
                </a:extLst>
              </p:cNvPr>
              <p:cNvSpPr txBox="1"/>
              <p:nvPr/>
            </p:nvSpPr>
            <p:spPr>
              <a:xfrm>
                <a:off x="275208" y="5202315"/>
                <a:ext cx="430143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040CFBC-1D9C-4889-9ED2-1B8F3A57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8" y="5202315"/>
                <a:ext cx="4301434" cy="379656"/>
              </a:xfrm>
              <a:prstGeom prst="rect">
                <a:avLst/>
              </a:prstGeom>
              <a:blipFill>
                <a:blip r:embed="rId12"/>
                <a:stretch>
                  <a:fillRect t="-19048" b="-634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DEC9BD3-F95E-417B-B86B-66428331AB32}"/>
                  </a:ext>
                </a:extLst>
              </p:cNvPr>
              <p:cNvSpPr txBox="1"/>
              <p:nvPr/>
            </p:nvSpPr>
            <p:spPr>
              <a:xfrm>
                <a:off x="1004331" y="5728322"/>
                <a:ext cx="3676840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DEC9BD3-F95E-417B-B86B-66428331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31" y="5728322"/>
                <a:ext cx="3676840" cy="7745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7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C48C449-C7C9-4C48-B35A-8B5F7E4E89E5}"/>
                  </a:ext>
                </a:extLst>
              </p:cNvPr>
              <p:cNvSpPr txBox="1"/>
              <p:nvPr/>
            </p:nvSpPr>
            <p:spPr>
              <a:xfrm>
                <a:off x="551570" y="401720"/>
                <a:ext cx="4587987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C48C449-C7C9-4C48-B35A-8B5F7E4E8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70" y="401720"/>
                <a:ext cx="4587987" cy="774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52E11B0-C4BB-46C4-AE3C-5157841DB802}"/>
                  </a:ext>
                </a:extLst>
              </p:cNvPr>
              <p:cNvSpPr txBox="1"/>
              <p:nvPr/>
            </p:nvSpPr>
            <p:spPr>
              <a:xfrm>
                <a:off x="656947" y="1553593"/>
                <a:ext cx="2393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52E11B0-C4BB-46C4-AE3C-5157841D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7" y="1553593"/>
                <a:ext cx="239366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634043BB-5AAD-47D6-84C7-201C04464E73}"/>
              </a:ext>
            </a:extLst>
          </p:cNvPr>
          <p:cNvGrpSpPr/>
          <p:nvPr/>
        </p:nvGrpSpPr>
        <p:grpSpPr>
          <a:xfrm>
            <a:off x="5139557" y="514905"/>
            <a:ext cx="4537846" cy="1408020"/>
            <a:chOff x="5139557" y="514905"/>
            <a:chExt cx="4537846" cy="1408020"/>
          </a:xfrm>
        </p:grpSpPr>
        <p:sp>
          <p:nvSpPr>
            <p:cNvPr id="5" name="Cerrar llave 4">
              <a:extLst>
                <a:ext uri="{FF2B5EF4-FFF2-40B4-BE49-F238E27FC236}">
                  <a16:creationId xmlns:a16="http://schemas.microsoft.com/office/drawing/2014/main" id="{E0890BD2-F540-400E-B8B4-FEF0DD19424F}"/>
                </a:ext>
              </a:extLst>
            </p:cNvPr>
            <p:cNvSpPr/>
            <p:nvPr/>
          </p:nvSpPr>
          <p:spPr>
            <a:xfrm>
              <a:off x="5139557" y="514905"/>
              <a:ext cx="45719" cy="14080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B4EF5EDF-17CD-48BA-A308-DAF7D3C30F71}"/>
                    </a:ext>
                  </a:extLst>
                </p:cNvPr>
                <p:cNvSpPr/>
                <p:nvPr/>
              </p:nvSpPr>
              <p:spPr>
                <a:xfrm>
                  <a:off x="5185276" y="864555"/>
                  <a:ext cx="4492127" cy="708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A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A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B4EF5EDF-17CD-48BA-A308-DAF7D3C30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76" y="864555"/>
                  <a:ext cx="4492127" cy="7087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C7B4C23D-AFE4-413C-B325-8CE711EF0D4F}"/>
              </a:ext>
            </a:extLst>
          </p:cNvPr>
          <p:cNvSpPr txBox="1"/>
          <p:nvPr/>
        </p:nvSpPr>
        <p:spPr>
          <a:xfrm>
            <a:off x="9727544" y="1034249"/>
            <a:ext cx="106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la fase</a:t>
            </a:r>
            <a:endParaRPr lang="es-UY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C842D0B-F527-4EA6-845D-3441D7CBC416}"/>
              </a:ext>
            </a:extLst>
          </p:cNvPr>
          <p:cNvGrpSpPr/>
          <p:nvPr/>
        </p:nvGrpSpPr>
        <p:grpSpPr>
          <a:xfrm>
            <a:off x="5185276" y="1851444"/>
            <a:ext cx="2933304" cy="369332"/>
            <a:chOff x="5185276" y="1851444"/>
            <a:chExt cx="293330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825300B6-EB2D-41D1-A7E3-F5E51D31C339}"/>
                    </a:ext>
                  </a:extLst>
                </p:cNvPr>
                <p:cNvSpPr/>
                <p:nvPr/>
              </p:nvSpPr>
              <p:spPr>
                <a:xfrm>
                  <a:off x="5185276" y="1851444"/>
                  <a:ext cx="13563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825300B6-EB2D-41D1-A7E3-F5E51D31C3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76" y="1851444"/>
                  <a:ext cx="135639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0E7FA5C-3440-436C-BF9D-402B252879EF}"/>
                </a:ext>
              </a:extLst>
            </p:cNvPr>
            <p:cNvSpPr txBox="1"/>
            <p:nvPr/>
          </p:nvSpPr>
          <p:spPr>
            <a:xfrm>
              <a:off x="6587392" y="185144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En la amplitud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1669059-9381-4A2A-9EB0-37F0E1EEFF13}"/>
                  </a:ext>
                </a:extLst>
              </p:cNvPr>
              <p:cNvSpPr/>
              <p:nvPr/>
            </p:nvSpPr>
            <p:spPr>
              <a:xfrm>
                <a:off x="194486" y="2803745"/>
                <a:ext cx="7236853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1669059-9381-4A2A-9EB0-37F0E1EEF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6" y="2803745"/>
                <a:ext cx="7236853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FBC3786D-BF83-48A0-ADF8-F00BB19FB292}"/>
              </a:ext>
            </a:extLst>
          </p:cNvPr>
          <p:cNvSpPr txBox="1"/>
          <p:nvPr/>
        </p:nvSpPr>
        <p:spPr>
          <a:xfrm>
            <a:off x="7625919" y="3077345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Aproximación de Fresnel</a:t>
            </a:r>
            <a:endParaRPr lang="es-UY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A5AB1D-9C90-4DB5-AFBA-DADEA57DCAB3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UY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AF585A0-13F7-40D9-8CD2-ECA0917E6D74}"/>
              </a:ext>
            </a:extLst>
          </p:cNvPr>
          <p:cNvGrpSpPr/>
          <p:nvPr/>
        </p:nvGrpSpPr>
        <p:grpSpPr>
          <a:xfrm>
            <a:off x="194486" y="3808630"/>
            <a:ext cx="5849166" cy="910700"/>
            <a:chOff x="194486" y="3808630"/>
            <a:chExt cx="5849166" cy="910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C89E3ACA-DA46-4CD1-8719-59AA7DB10F8F}"/>
                    </a:ext>
                  </a:extLst>
                </p:cNvPr>
                <p:cNvSpPr txBox="1"/>
                <p:nvPr/>
              </p:nvSpPr>
              <p:spPr>
                <a:xfrm>
                  <a:off x="2182338" y="3808631"/>
                  <a:ext cx="1924437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C89E3ACA-DA46-4CD1-8719-59AA7DB10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338" y="3808631"/>
                  <a:ext cx="1924437" cy="9106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78FB0B6-0271-452E-8E2B-E16E1B86848F}"/>
                    </a:ext>
                  </a:extLst>
                </p:cNvPr>
                <p:cNvSpPr txBox="1"/>
                <p:nvPr/>
              </p:nvSpPr>
              <p:spPr>
                <a:xfrm>
                  <a:off x="4106775" y="3808630"/>
                  <a:ext cx="1936877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78FB0B6-0271-452E-8E2B-E16E1B868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6775" y="3808630"/>
                  <a:ext cx="1936877" cy="9106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E8EF2FC-AF93-4BF2-8337-E33018D45D07}"/>
                </a:ext>
              </a:extLst>
            </p:cNvPr>
            <p:cNvSpPr txBox="1"/>
            <p:nvPr/>
          </p:nvSpPr>
          <p:spPr>
            <a:xfrm>
              <a:off x="194486" y="4118581"/>
              <a:ext cx="198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Cambio de variable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7C5257E-5C25-4EA2-A5A4-BB391DDF7970}"/>
                  </a:ext>
                </a:extLst>
              </p:cNvPr>
              <p:cNvSpPr/>
              <p:nvPr/>
            </p:nvSpPr>
            <p:spPr>
              <a:xfrm>
                <a:off x="194486" y="4950748"/>
                <a:ext cx="6926320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7C5257E-5C25-4EA2-A5A4-BB391DDF7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6" y="4950748"/>
                <a:ext cx="6926320" cy="9165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2732B35-073A-40D1-AF7D-F70EF61FD007}"/>
                  </a:ext>
                </a:extLst>
              </p:cNvPr>
              <p:cNvSpPr txBox="1"/>
              <p:nvPr/>
            </p:nvSpPr>
            <p:spPr>
              <a:xfrm>
                <a:off x="6857048" y="3940354"/>
                <a:ext cx="2523063" cy="4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b="0" dirty="0"/>
                  <a:t>Recordemos que: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2732B35-073A-40D1-AF7D-F70EF61FD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048" y="3940354"/>
                <a:ext cx="2523063" cy="485518"/>
              </a:xfrm>
              <a:prstGeom prst="rect">
                <a:avLst/>
              </a:prstGeom>
              <a:blipFill>
                <a:blip r:embed="rId10"/>
                <a:stretch>
                  <a:fillRect l="-2174" b="-75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9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1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BB36AC-185A-4A43-A080-83D96FAF1F1E}"/>
                  </a:ext>
                </a:extLst>
              </p:cNvPr>
              <p:cNvSpPr txBox="1"/>
              <p:nvPr/>
            </p:nvSpPr>
            <p:spPr>
              <a:xfrm>
                <a:off x="532660" y="372862"/>
                <a:ext cx="5190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Definimos las integrales de Fresnel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como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BB36AC-185A-4A43-A080-83D96FAF1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0" y="372862"/>
                <a:ext cx="5190267" cy="369332"/>
              </a:xfrm>
              <a:prstGeom prst="rect">
                <a:avLst/>
              </a:prstGeom>
              <a:blipFill>
                <a:blip r:embed="rId2"/>
                <a:stretch>
                  <a:fillRect l="-939" t="-8197" r="-11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1417E20-4371-4D3D-8D40-BB7087B73817}"/>
                  </a:ext>
                </a:extLst>
              </p:cNvPr>
              <p:cNvSpPr txBox="1"/>
              <p:nvPr/>
            </p:nvSpPr>
            <p:spPr>
              <a:xfrm>
                <a:off x="532660" y="976543"/>
                <a:ext cx="2481833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1417E20-4371-4D3D-8D40-BB7087B73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0" y="976543"/>
                <a:ext cx="2481833" cy="904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3975501-E366-4CBF-8D53-40927C87F344}"/>
                  </a:ext>
                </a:extLst>
              </p:cNvPr>
              <p:cNvSpPr txBox="1"/>
              <p:nvPr/>
            </p:nvSpPr>
            <p:spPr>
              <a:xfrm>
                <a:off x="3614167" y="976543"/>
                <a:ext cx="2429704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3975501-E366-4CBF-8D53-40927C87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167" y="976543"/>
                <a:ext cx="2429704" cy="904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9F942B5-30A5-4F9E-A49E-567BD25A46A3}"/>
                  </a:ext>
                </a:extLst>
              </p:cNvPr>
              <p:cNvSpPr txBox="1"/>
              <p:nvPr/>
            </p:nvSpPr>
            <p:spPr>
              <a:xfrm>
                <a:off x="6643545" y="955576"/>
                <a:ext cx="3729995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𝑖𝑆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9F942B5-30A5-4F9E-A49E-567BD25A4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545" y="955576"/>
                <a:ext cx="3729995" cy="925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38D53DA-E1C8-4F98-9ECB-8B9D0C6951B8}"/>
                  </a:ext>
                </a:extLst>
              </p:cNvPr>
              <p:cNvSpPr txBox="1"/>
              <p:nvPr/>
            </p:nvSpPr>
            <p:spPr>
              <a:xfrm>
                <a:off x="6547371" y="2084520"/>
                <a:ext cx="3738651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𝑖𝑆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38D53DA-E1C8-4F98-9ECB-8B9D0C69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371" y="2084520"/>
                <a:ext cx="3738651" cy="925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E065273-145F-40FA-85A5-64037749988C}"/>
                  </a:ext>
                </a:extLst>
              </p:cNvPr>
              <p:cNvSpPr txBox="1"/>
              <p:nvPr/>
            </p:nvSpPr>
            <p:spPr>
              <a:xfrm>
                <a:off x="337351" y="4385569"/>
                <a:ext cx="11143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Los límites de integración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UY" dirty="0"/>
                  <a:t> 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UY" dirty="0"/>
                  <a:t> dependen de la forma geométrica de la abertura y del punto de observación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E065273-145F-40FA-85A5-640377499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1" y="4385569"/>
                <a:ext cx="11143692" cy="369332"/>
              </a:xfrm>
              <a:prstGeom prst="rect">
                <a:avLst/>
              </a:prstGeom>
              <a:blipFill>
                <a:blip r:embed="rId7"/>
                <a:stretch>
                  <a:fillRect l="-43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668751BE-BF25-46F2-AAC3-B940F5214890}"/>
              </a:ext>
            </a:extLst>
          </p:cNvPr>
          <p:cNvGrpSpPr/>
          <p:nvPr/>
        </p:nvGrpSpPr>
        <p:grpSpPr>
          <a:xfrm>
            <a:off x="532660" y="3213464"/>
            <a:ext cx="7743597" cy="950985"/>
            <a:chOff x="532660" y="3213464"/>
            <a:chExt cx="7743597" cy="95098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B94432D-6E66-4C31-9BAC-D2A765D888F5}"/>
                </a:ext>
              </a:extLst>
            </p:cNvPr>
            <p:cNvSpPr txBox="1"/>
            <p:nvPr/>
          </p:nvSpPr>
          <p:spPr>
            <a:xfrm>
              <a:off x="532660" y="3542190"/>
              <a:ext cx="326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Debido a los cambios de variable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9D0D03F-35EB-4212-B1BC-1C07B3DA063D}"/>
                    </a:ext>
                  </a:extLst>
                </p:cNvPr>
                <p:cNvSpPr/>
                <p:nvPr/>
              </p:nvSpPr>
              <p:spPr>
                <a:xfrm>
                  <a:off x="4171562" y="3253750"/>
                  <a:ext cx="1924438" cy="910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9D0D03F-35EB-4212-B1BC-1C07B3DA0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562" y="3253750"/>
                  <a:ext cx="1924438" cy="9106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01D8559C-1A01-49D6-8B9B-D90A5E4F5096}"/>
                    </a:ext>
                  </a:extLst>
                </p:cNvPr>
                <p:cNvSpPr txBox="1"/>
                <p:nvPr/>
              </p:nvSpPr>
              <p:spPr>
                <a:xfrm>
                  <a:off x="6339380" y="3213464"/>
                  <a:ext cx="1936877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01D8559C-1A01-49D6-8B9B-D90A5E4F50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380" y="3213464"/>
                  <a:ext cx="1936877" cy="9106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249C30-C7AF-4558-8F12-4D5CCDBEF2A8}"/>
              </a:ext>
            </a:extLst>
          </p:cNvPr>
          <p:cNvSpPr txBox="1"/>
          <p:nvPr/>
        </p:nvSpPr>
        <p:spPr>
          <a:xfrm>
            <a:off x="532660" y="5353234"/>
            <a:ext cx="1114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Sin embargo, analizando las integrales de Fresnel, podemos sacar conclusiones generales independientes de la forma geométrica particular de la abertura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11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D977192-A1C5-4A01-940F-ADC015469534}"/>
                  </a:ext>
                </a:extLst>
              </p:cNvPr>
              <p:cNvSpPr txBox="1"/>
              <p:nvPr/>
            </p:nvSpPr>
            <p:spPr>
              <a:xfrm>
                <a:off x="443883" y="366534"/>
                <a:ext cx="3466783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𝑖𝑆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D977192-A1C5-4A01-940F-ADC01546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366534"/>
                <a:ext cx="3466783" cy="925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3B8B08CE-520F-4052-9150-E4BA8A3CC84F}"/>
              </a:ext>
            </a:extLst>
          </p:cNvPr>
          <p:cNvGrpSpPr/>
          <p:nvPr/>
        </p:nvGrpSpPr>
        <p:grpSpPr>
          <a:xfrm>
            <a:off x="4579526" y="234992"/>
            <a:ext cx="6823804" cy="2645364"/>
            <a:chOff x="4579526" y="234992"/>
            <a:chExt cx="6823804" cy="2645364"/>
          </a:xfrm>
        </p:grpSpPr>
        <p:pic>
          <p:nvPicPr>
            <p:cNvPr id="5" name="Imagen 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977A1C0-3D53-4625-911D-DD12BC2B3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1"/>
            <a:stretch/>
          </p:blipFill>
          <p:spPr>
            <a:xfrm>
              <a:off x="4579526" y="234992"/>
              <a:ext cx="3291840" cy="264536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6F65283-B64C-4E05-9BD4-EBB2078D7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" r="6242"/>
            <a:stretch/>
          </p:blipFill>
          <p:spPr>
            <a:xfrm>
              <a:off x="8020050" y="234995"/>
              <a:ext cx="3383280" cy="2596783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7EC35AE-8FEB-4090-8D5F-E8FF340195EE}"/>
                </a:ext>
              </a:extLst>
            </p:cNvPr>
            <p:cNvSpPr txBox="1"/>
            <p:nvPr/>
          </p:nvSpPr>
          <p:spPr>
            <a:xfrm rot="16200000">
              <a:off x="7799205" y="1097131"/>
              <a:ext cx="5517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AR" i="1" dirty="0"/>
                <a:t>S</a:t>
              </a:r>
              <a:r>
                <a:rPr lang="es-AR" dirty="0"/>
                <a:t>(</a:t>
              </a:r>
              <a:r>
                <a:rPr lang="es-AR" i="1" dirty="0"/>
                <a:t>X</a:t>
              </a:r>
              <a:r>
                <a:rPr lang="es-AR" dirty="0"/>
                <a:t>)</a:t>
              </a:r>
              <a:endParaRPr lang="es-UY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EAEE47-C5DB-4B8B-9DAC-8BE2AD892678}"/>
              </a:ext>
            </a:extLst>
          </p:cNvPr>
          <p:cNvSpPr txBox="1"/>
          <p:nvPr/>
        </p:nvSpPr>
        <p:spPr>
          <a:xfrm>
            <a:off x="250055" y="2974019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Podemos tomar como un límite razonable de la integral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2BAD3E1-6A4B-49AE-B6FB-470AE0DDAF6D}"/>
                  </a:ext>
                </a:extLst>
              </p:cNvPr>
              <p:cNvSpPr txBox="1"/>
              <p:nvPr/>
            </p:nvSpPr>
            <p:spPr>
              <a:xfrm>
                <a:off x="250055" y="3652404"/>
                <a:ext cx="127483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2BAD3E1-6A4B-49AE-B6FB-470AE0DD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5" y="3652404"/>
                <a:ext cx="1274836" cy="401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BF65722-E573-4E29-A356-6B7ED11E4F1A}"/>
                  </a:ext>
                </a:extLst>
              </p:cNvPr>
              <p:cNvSpPr txBox="1"/>
              <p:nvPr/>
            </p:nvSpPr>
            <p:spPr>
              <a:xfrm>
                <a:off x="100612" y="4738832"/>
                <a:ext cx="11073416" cy="3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La zona de mayor contribución a la integral es un cuadrado de lado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rad>
                  </m:oMath>
                </a14:m>
                <a:r>
                  <a:rPr lang="es-UY" dirty="0"/>
                  <a:t> y centrado en el punto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BF65722-E573-4E29-A356-6B7ED11E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2" y="4738832"/>
                <a:ext cx="11073416" cy="398186"/>
              </a:xfrm>
              <a:prstGeom prst="rect">
                <a:avLst/>
              </a:prstGeom>
              <a:blipFill>
                <a:blip r:embed="rId6"/>
                <a:stretch>
                  <a:fillRect l="-496" b="-227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DD699CE7-292A-4478-9254-D1CAFE053C95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CC75E47-5BCF-4183-BBEC-371CF2CC88B2}"/>
                  </a:ext>
                </a:extLst>
              </p:cNvPr>
              <p:cNvSpPr txBox="1"/>
              <p:nvPr/>
            </p:nvSpPr>
            <p:spPr>
              <a:xfrm>
                <a:off x="5723439" y="3380639"/>
                <a:ext cx="308796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CC75E47-5BCF-4183-BBEC-371CF2CC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39" y="3380639"/>
                <a:ext cx="3087961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050C9F0-3518-4EC3-875C-BAC280935646}"/>
                  </a:ext>
                </a:extLst>
              </p:cNvPr>
              <p:cNvSpPr txBox="1"/>
              <p:nvPr/>
            </p:nvSpPr>
            <p:spPr>
              <a:xfrm>
                <a:off x="2059805" y="3398040"/>
                <a:ext cx="310578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050C9F0-3518-4EC3-875C-BAC280935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05" y="3398040"/>
                <a:ext cx="310578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D5ECBF8B-66AE-41CE-BF32-2828D89AF86F}"/>
              </a:ext>
            </a:extLst>
          </p:cNvPr>
          <p:cNvGrpSpPr/>
          <p:nvPr/>
        </p:nvGrpSpPr>
        <p:grpSpPr>
          <a:xfrm>
            <a:off x="5114925" y="366534"/>
            <a:ext cx="2647950" cy="2005191"/>
            <a:chOff x="5114925" y="366534"/>
            <a:chExt cx="2647950" cy="200519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2DCFB53-DD7D-447D-83E1-17E573B414FC}"/>
                </a:ext>
              </a:extLst>
            </p:cNvPr>
            <p:cNvCxnSpPr/>
            <p:nvPr/>
          </p:nvCxnSpPr>
          <p:spPr>
            <a:xfrm flipV="1">
              <a:off x="6619875" y="366534"/>
              <a:ext cx="0" cy="2005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800FE484-818D-4C49-AE20-8834EC57CA93}"/>
                </a:ext>
              </a:extLst>
            </p:cNvPr>
            <p:cNvCxnSpPr/>
            <p:nvPr/>
          </p:nvCxnSpPr>
          <p:spPr>
            <a:xfrm>
              <a:off x="5114925" y="1190625"/>
              <a:ext cx="2647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BF6F40F-2C25-4256-BC3D-CA1DD6C894EA}"/>
              </a:ext>
            </a:extLst>
          </p:cNvPr>
          <p:cNvGrpSpPr/>
          <p:nvPr/>
        </p:nvGrpSpPr>
        <p:grpSpPr>
          <a:xfrm>
            <a:off x="8601075" y="347483"/>
            <a:ext cx="2647950" cy="2005191"/>
            <a:chOff x="8601075" y="347483"/>
            <a:chExt cx="2647950" cy="2005191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FDCBE34-B0EF-4116-8DB3-1B117E8302CA}"/>
                </a:ext>
              </a:extLst>
            </p:cNvPr>
            <p:cNvCxnSpPr/>
            <p:nvPr/>
          </p:nvCxnSpPr>
          <p:spPr>
            <a:xfrm>
              <a:off x="8601075" y="1076325"/>
              <a:ext cx="2647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7F5FF7D-08C0-428D-AF9F-F2EC598CD87F}"/>
                </a:ext>
              </a:extLst>
            </p:cNvPr>
            <p:cNvCxnSpPr/>
            <p:nvPr/>
          </p:nvCxnSpPr>
          <p:spPr>
            <a:xfrm flipV="1">
              <a:off x="10115550" y="347483"/>
              <a:ext cx="0" cy="2005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0AFBD21-0160-448D-8DE9-33652A8B1075}"/>
              </a:ext>
            </a:extLst>
          </p:cNvPr>
          <p:cNvGrpSpPr/>
          <p:nvPr/>
        </p:nvGrpSpPr>
        <p:grpSpPr>
          <a:xfrm>
            <a:off x="7466464" y="5235981"/>
            <a:ext cx="997746" cy="944572"/>
            <a:chOff x="7466464" y="5235981"/>
            <a:chExt cx="997746" cy="944572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48B3451-7348-40D6-8FAC-82247B59B2F8}"/>
                </a:ext>
              </a:extLst>
            </p:cNvPr>
            <p:cNvGrpSpPr/>
            <p:nvPr/>
          </p:nvGrpSpPr>
          <p:grpSpPr>
            <a:xfrm>
              <a:off x="7762875" y="5523606"/>
              <a:ext cx="701335" cy="656947"/>
              <a:chOff x="3079167" y="3109407"/>
              <a:chExt cx="701335" cy="656947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A631AD6-769F-4B7C-9167-E7EE167B9068}"/>
                  </a:ext>
                </a:extLst>
              </p:cNvPr>
              <p:cNvSpPr/>
              <p:nvPr/>
            </p:nvSpPr>
            <p:spPr>
              <a:xfrm>
                <a:off x="3079167" y="3109407"/>
                <a:ext cx="701335" cy="6569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C8DCDC87-D6AE-4030-86E2-CD58A439F293}"/>
                  </a:ext>
                </a:extLst>
              </p:cNvPr>
              <p:cNvSpPr/>
              <p:nvPr/>
            </p:nvSpPr>
            <p:spPr>
              <a:xfrm>
                <a:off x="3419626" y="341879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uadroTexto 23">
                    <a:extLst>
                      <a:ext uri="{FF2B5EF4-FFF2-40B4-BE49-F238E27FC236}">
                        <a16:creationId xmlns:a16="http://schemas.microsoft.com/office/drawing/2014/main" id="{0265844A-5640-4AE0-8C14-8D9BAC77364E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7FFC430B-338E-494A-8C45-85F879B940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265" t="-2222" r="-1326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9AF09FB-8BA8-455E-A12D-1791D8B04E56}"/>
                    </a:ext>
                  </a:extLst>
                </p:cNvPr>
                <p:cNvSpPr txBox="1"/>
                <p:nvPr/>
              </p:nvSpPr>
              <p:spPr>
                <a:xfrm>
                  <a:off x="7832311" y="5235981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9AF09FB-8BA8-455E-A12D-1791D8B04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2311" y="5235981"/>
                  <a:ext cx="562462" cy="30251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1BCABE0A-D737-4674-B6F9-39D542D4EFCB}"/>
                    </a:ext>
                  </a:extLst>
                </p:cNvPr>
                <p:cNvSpPr txBox="1"/>
                <p:nvPr/>
              </p:nvSpPr>
              <p:spPr>
                <a:xfrm rot="16200000">
                  <a:off x="7336493" y="5748062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1BCABE0A-D737-4674-B6F9-39D542D4E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36493" y="5748062"/>
                  <a:ext cx="562462" cy="30251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23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4F8BA4-D44E-4314-99CE-2696BDA1112B}"/>
              </a:ext>
            </a:extLst>
          </p:cNvPr>
          <p:cNvSpPr txBox="1"/>
          <p:nvPr/>
        </p:nvSpPr>
        <p:spPr>
          <a:xfrm>
            <a:off x="346229" y="426128"/>
            <a:ext cx="686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Tenemos diferentes situaciones dependiendo del punto de observación: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F76A0EC-7F5F-4D7E-A73B-EB4E98A2291F}"/>
                  </a:ext>
                </a:extLst>
              </p:cNvPr>
              <p:cNvSpPr txBox="1"/>
              <p:nvPr/>
            </p:nvSpPr>
            <p:spPr>
              <a:xfrm>
                <a:off x="452761" y="1065320"/>
                <a:ext cx="7732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1) El cuadrado cae enteramente dentro de la sombra geométrica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F76A0EC-7F5F-4D7E-A73B-EB4E98A2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1065320"/>
                <a:ext cx="7732245" cy="369332"/>
              </a:xfrm>
              <a:prstGeom prst="rect">
                <a:avLst/>
              </a:prstGeom>
              <a:blipFill>
                <a:blip r:embed="rId2"/>
                <a:stretch>
                  <a:fillRect l="-63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CE950CB4-E03C-4FAD-807B-2F6663C49CA1}"/>
              </a:ext>
            </a:extLst>
          </p:cNvPr>
          <p:cNvGrpSpPr/>
          <p:nvPr/>
        </p:nvGrpSpPr>
        <p:grpSpPr>
          <a:xfrm>
            <a:off x="1151138" y="1779970"/>
            <a:ext cx="4944862" cy="3084992"/>
            <a:chOff x="1151138" y="1779970"/>
            <a:chExt cx="4944862" cy="308499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06D6D3F-3926-4132-AF59-8364854BF960}"/>
                </a:ext>
              </a:extLst>
            </p:cNvPr>
            <p:cNvSpPr/>
            <p:nvPr/>
          </p:nvSpPr>
          <p:spPr>
            <a:xfrm>
              <a:off x="1151138" y="1779970"/>
              <a:ext cx="4944862" cy="3084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F09BCE8-37E8-4B59-871E-05DEE78F908E}"/>
                </a:ext>
              </a:extLst>
            </p:cNvPr>
            <p:cNvSpPr/>
            <p:nvPr/>
          </p:nvSpPr>
          <p:spPr>
            <a:xfrm>
              <a:off x="2675512" y="2672844"/>
              <a:ext cx="1896113" cy="1299242"/>
            </a:xfrm>
            <a:custGeom>
              <a:avLst/>
              <a:gdLst>
                <a:gd name="connsiteX0" fmla="*/ 460628 w 1729310"/>
                <a:gd name="connsiteY0" fmla="*/ 111510 h 1144080"/>
                <a:gd name="connsiteX1" fmla="*/ 43377 w 1729310"/>
                <a:gd name="connsiteY1" fmla="*/ 377840 h 1144080"/>
                <a:gd name="connsiteX2" fmla="*/ 61132 w 1729310"/>
                <a:gd name="connsiteY2" fmla="*/ 599782 h 1144080"/>
                <a:gd name="connsiteX3" fmla="*/ 469505 w 1729310"/>
                <a:gd name="connsiteY3" fmla="*/ 1123564 h 1144080"/>
                <a:gd name="connsiteX4" fmla="*/ 1232985 w 1729310"/>
                <a:gd name="connsiteY4" fmla="*/ 972644 h 1144080"/>
                <a:gd name="connsiteX5" fmla="*/ 1721257 w 1729310"/>
                <a:gd name="connsiteY5" fmla="*/ 368962 h 1144080"/>
                <a:gd name="connsiteX6" fmla="*/ 842367 w 1729310"/>
                <a:gd name="connsiteY6" fmla="*/ 13855 h 1144080"/>
                <a:gd name="connsiteX7" fmla="*/ 460628 w 1729310"/>
                <a:gd name="connsiteY7" fmla="*/ 111510 h 114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310" h="1144080">
                  <a:moveTo>
                    <a:pt x="460628" y="111510"/>
                  </a:moveTo>
                  <a:cubicBezTo>
                    <a:pt x="327463" y="172174"/>
                    <a:pt x="109960" y="296461"/>
                    <a:pt x="43377" y="377840"/>
                  </a:cubicBezTo>
                  <a:cubicBezTo>
                    <a:pt x="-23206" y="459219"/>
                    <a:pt x="-9889" y="475495"/>
                    <a:pt x="61132" y="599782"/>
                  </a:cubicBezTo>
                  <a:cubicBezTo>
                    <a:pt x="132153" y="724069"/>
                    <a:pt x="274196" y="1061420"/>
                    <a:pt x="469505" y="1123564"/>
                  </a:cubicBezTo>
                  <a:cubicBezTo>
                    <a:pt x="664814" y="1185708"/>
                    <a:pt x="1024360" y="1098411"/>
                    <a:pt x="1232985" y="972644"/>
                  </a:cubicBezTo>
                  <a:cubicBezTo>
                    <a:pt x="1441610" y="846877"/>
                    <a:pt x="1786360" y="528760"/>
                    <a:pt x="1721257" y="368962"/>
                  </a:cubicBezTo>
                  <a:cubicBezTo>
                    <a:pt x="1656154" y="209164"/>
                    <a:pt x="1048033" y="61203"/>
                    <a:pt x="842367" y="13855"/>
                  </a:cubicBezTo>
                  <a:cubicBezTo>
                    <a:pt x="636701" y="-33493"/>
                    <a:pt x="593793" y="50846"/>
                    <a:pt x="460628" y="11151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D80E0DE0-C047-4A72-B318-ABF6774B3237}"/>
                    </a:ext>
                  </a:extLst>
                </p:cNvPr>
                <p:cNvSpPr/>
                <p:nvPr/>
              </p:nvSpPr>
              <p:spPr>
                <a:xfrm>
                  <a:off x="3889790" y="2953134"/>
                  <a:ext cx="364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AR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D80E0DE0-C047-4A72-B318-ABF6774B3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790" y="2953134"/>
                  <a:ext cx="36420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FE3D5938-8135-40C7-872A-68F7752C89E0}"/>
                    </a:ext>
                  </a:extLst>
                </p:cNvPr>
                <p:cNvSpPr txBox="1"/>
                <p:nvPr/>
              </p:nvSpPr>
              <p:spPr>
                <a:xfrm>
                  <a:off x="1233996" y="1855433"/>
                  <a:ext cx="132600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s-AR" sz="1200" dirty="0"/>
                    <a:t>Plano rígido </a:t>
                  </a:r>
                  <a14:m>
                    <m:oMath xmlns:m="http://schemas.openxmlformats.org/officeDocument/2006/math"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FE3D5938-8135-40C7-872A-68F7752C8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996" y="1855433"/>
                  <a:ext cx="1326004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F944C00-2F52-4D6B-93DE-DD3196C6822D}"/>
                </a:ext>
              </a:extLst>
            </p:cNvPr>
            <p:cNvGrpSpPr/>
            <p:nvPr/>
          </p:nvGrpSpPr>
          <p:grpSpPr>
            <a:xfrm>
              <a:off x="3079167" y="3109407"/>
              <a:ext cx="701335" cy="656947"/>
              <a:chOff x="3079167" y="3109407"/>
              <a:chExt cx="701335" cy="656947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9400848C-8149-4545-80F9-ABE5B4263632}"/>
                  </a:ext>
                </a:extLst>
              </p:cNvPr>
              <p:cNvSpPr/>
              <p:nvPr/>
            </p:nvSpPr>
            <p:spPr>
              <a:xfrm>
                <a:off x="3079167" y="3109407"/>
                <a:ext cx="701335" cy="6569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7F599CD3-25BF-45BC-83D0-4040E3495A1F}"/>
                  </a:ext>
                </a:extLst>
              </p:cNvPr>
              <p:cNvSpPr/>
              <p:nvPr/>
            </p:nvSpPr>
            <p:spPr>
              <a:xfrm>
                <a:off x="3419626" y="341879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uadroTexto 14">
                    <a:extLst>
                      <a:ext uri="{FF2B5EF4-FFF2-40B4-BE49-F238E27FC236}">
                        <a16:creationId xmlns:a16="http://schemas.microsoft.com/office/drawing/2014/main" id="{ABF1DF3F-78EA-431A-ACDD-5CBE0220796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5" name="CuadroTexto 14">
                    <a:extLst>
                      <a:ext uri="{FF2B5EF4-FFF2-40B4-BE49-F238E27FC236}">
                        <a16:creationId xmlns:a16="http://schemas.microsoft.com/office/drawing/2014/main" id="{ABF1DF3F-78EA-431A-ACDD-5CBE022079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265" t="-4444" r="-1326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BC7EB5-E3F8-4B5C-8153-2B7B3F8DCEE1}"/>
                  </a:ext>
                </a:extLst>
              </p:cNvPr>
              <p:cNvSpPr txBox="1"/>
              <p:nvPr/>
            </p:nvSpPr>
            <p:spPr>
              <a:xfrm>
                <a:off x="6569476" y="1855433"/>
                <a:ext cx="50129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El cuadrado amarillo representa la parte de la apertura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s-UY" dirty="0"/>
                  <a:t> que contribuye a la integral</a:t>
                </a: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BC7EB5-E3F8-4B5C-8153-2B7B3F8DC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76" y="1855433"/>
                <a:ext cx="5012924" cy="646331"/>
              </a:xfrm>
              <a:prstGeom prst="rect">
                <a:avLst/>
              </a:prstGeom>
              <a:blipFill>
                <a:blip r:embed="rId6"/>
                <a:stretch>
                  <a:fillRect l="-1095" t="-471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CCD19A41-EF69-4AF5-9371-B53FAEE51B67}"/>
              </a:ext>
            </a:extLst>
          </p:cNvPr>
          <p:cNvSpPr txBox="1"/>
          <p:nvPr/>
        </p:nvSpPr>
        <p:spPr>
          <a:xfrm>
            <a:off x="6569476" y="4155935"/>
            <a:ext cx="489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este caso, el campo acústico es aproximadamente igual al campo del espacio libre, sin pantalla</a:t>
            </a:r>
            <a:endParaRPr lang="es-UY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F3CA48B-C7DF-4987-8351-3DE122632D1F}"/>
              </a:ext>
            </a:extLst>
          </p:cNvPr>
          <p:cNvGrpSpPr/>
          <p:nvPr/>
        </p:nvGrpSpPr>
        <p:grpSpPr>
          <a:xfrm>
            <a:off x="7417179" y="2665509"/>
            <a:ext cx="997746" cy="944572"/>
            <a:chOff x="7417179" y="2665509"/>
            <a:chExt cx="997746" cy="944572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29F1DF-94BB-40A5-A585-D630015AE428}"/>
                </a:ext>
              </a:extLst>
            </p:cNvPr>
            <p:cNvGrpSpPr/>
            <p:nvPr/>
          </p:nvGrpSpPr>
          <p:grpSpPr>
            <a:xfrm>
              <a:off x="7713590" y="2953134"/>
              <a:ext cx="701335" cy="656947"/>
              <a:chOff x="3079167" y="3109407"/>
              <a:chExt cx="701335" cy="656947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4262809-6B83-4D3E-82E3-738C44A56DA1}"/>
                  </a:ext>
                </a:extLst>
              </p:cNvPr>
              <p:cNvSpPr/>
              <p:nvPr/>
            </p:nvSpPr>
            <p:spPr>
              <a:xfrm>
                <a:off x="3079167" y="3109407"/>
                <a:ext cx="701335" cy="6569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8FF9BC9A-6901-426B-A217-E3D142E1F780}"/>
                  </a:ext>
                </a:extLst>
              </p:cNvPr>
              <p:cNvSpPr/>
              <p:nvPr/>
            </p:nvSpPr>
            <p:spPr>
              <a:xfrm>
                <a:off x="3419626" y="341879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7FFC430B-338E-494A-8C45-85F879B940A1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7FFC430B-338E-494A-8C45-85F879B940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265" t="-2222" r="-1326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317E5EF3-E740-4899-AA45-849F5C4ECDAA}"/>
                    </a:ext>
                  </a:extLst>
                </p:cNvPr>
                <p:cNvSpPr txBox="1"/>
                <p:nvPr/>
              </p:nvSpPr>
              <p:spPr>
                <a:xfrm>
                  <a:off x="7783026" y="2665509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317E5EF3-E740-4899-AA45-849F5C4EC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026" y="2665509"/>
                  <a:ext cx="562462" cy="3025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6DEAA9F2-A03D-45D7-A4F1-DA58AD734481}"/>
                    </a:ext>
                  </a:extLst>
                </p:cNvPr>
                <p:cNvSpPr txBox="1"/>
                <p:nvPr/>
              </p:nvSpPr>
              <p:spPr>
                <a:xfrm rot="16200000">
                  <a:off x="7287208" y="3177590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6DEAA9F2-A03D-45D7-A4F1-DA58AD734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287208" y="3177590"/>
                  <a:ext cx="562462" cy="30251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467E5A-3DF8-4E91-8C59-E0C2FD77A05E}"/>
                  </a:ext>
                </a:extLst>
              </p:cNvPr>
              <p:cNvSpPr txBox="1"/>
              <p:nvPr/>
            </p:nvSpPr>
            <p:spPr>
              <a:xfrm>
                <a:off x="8345488" y="1065320"/>
                <a:ext cx="3064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UY" dirty="0"/>
                  <a:t> en el cuadrado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467E5A-3DF8-4E91-8C59-E0C2FD77A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88" y="1065320"/>
                <a:ext cx="3064237" cy="369332"/>
              </a:xfrm>
              <a:prstGeom prst="rect">
                <a:avLst/>
              </a:prstGeom>
              <a:blipFill>
                <a:blip r:embed="rId10"/>
                <a:stretch>
                  <a:fillRect t="-10000" r="-994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CB72D70-3503-4AD4-A883-421EE7186AB4}"/>
              </a:ext>
            </a:extLst>
          </p:cNvPr>
          <p:cNvSpPr/>
          <p:nvPr/>
        </p:nvSpPr>
        <p:spPr>
          <a:xfrm>
            <a:off x="1151138" y="1779970"/>
            <a:ext cx="4944862" cy="308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D82E0729-E993-4FB6-9B61-94663532B052}"/>
              </a:ext>
            </a:extLst>
          </p:cNvPr>
          <p:cNvSpPr/>
          <p:nvPr/>
        </p:nvSpPr>
        <p:spPr>
          <a:xfrm>
            <a:off x="2675512" y="2672844"/>
            <a:ext cx="1896113" cy="1299242"/>
          </a:xfrm>
          <a:custGeom>
            <a:avLst/>
            <a:gdLst>
              <a:gd name="connsiteX0" fmla="*/ 460628 w 1729310"/>
              <a:gd name="connsiteY0" fmla="*/ 111510 h 1144080"/>
              <a:gd name="connsiteX1" fmla="*/ 43377 w 1729310"/>
              <a:gd name="connsiteY1" fmla="*/ 377840 h 1144080"/>
              <a:gd name="connsiteX2" fmla="*/ 61132 w 1729310"/>
              <a:gd name="connsiteY2" fmla="*/ 599782 h 1144080"/>
              <a:gd name="connsiteX3" fmla="*/ 469505 w 1729310"/>
              <a:gd name="connsiteY3" fmla="*/ 1123564 h 1144080"/>
              <a:gd name="connsiteX4" fmla="*/ 1232985 w 1729310"/>
              <a:gd name="connsiteY4" fmla="*/ 972644 h 1144080"/>
              <a:gd name="connsiteX5" fmla="*/ 1721257 w 1729310"/>
              <a:gd name="connsiteY5" fmla="*/ 368962 h 1144080"/>
              <a:gd name="connsiteX6" fmla="*/ 842367 w 1729310"/>
              <a:gd name="connsiteY6" fmla="*/ 13855 h 1144080"/>
              <a:gd name="connsiteX7" fmla="*/ 460628 w 1729310"/>
              <a:gd name="connsiteY7" fmla="*/ 111510 h 11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310" h="1144080">
                <a:moveTo>
                  <a:pt x="460628" y="111510"/>
                </a:moveTo>
                <a:cubicBezTo>
                  <a:pt x="327463" y="172174"/>
                  <a:pt x="109960" y="296461"/>
                  <a:pt x="43377" y="377840"/>
                </a:cubicBezTo>
                <a:cubicBezTo>
                  <a:pt x="-23206" y="459219"/>
                  <a:pt x="-9889" y="475495"/>
                  <a:pt x="61132" y="599782"/>
                </a:cubicBezTo>
                <a:cubicBezTo>
                  <a:pt x="132153" y="724069"/>
                  <a:pt x="274196" y="1061420"/>
                  <a:pt x="469505" y="1123564"/>
                </a:cubicBezTo>
                <a:cubicBezTo>
                  <a:pt x="664814" y="1185708"/>
                  <a:pt x="1024360" y="1098411"/>
                  <a:pt x="1232985" y="972644"/>
                </a:cubicBezTo>
                <a:cubicBezTo>
                  <a:pt x="1441610" y="846877"/>
                  <a:pt x="1786360" y="528760"/>
                  <a:pt x="1721257" y="368962"/>
                </a:cubicBezTo>
                <a:cubicBezTo>
                  <a:pt x="1656154" y="209164"/>
                  <a:pt x="1048033" y="61203"/>
                  <a:pt x="842367" y="13855"/>
                </a:cubicBezTo>
                <a:cubicBezTo>
                  <a:pt x="636701" y="-33493"/>
                  <a:pt x="593793" y="50846"/>
                  <a:pt x="460628" y="1115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ECE54035-8861-440E-AE23-6E4C372B6742}"/>
                  </a:ext>
                </a:extLst>
              </p:cNvPr>
              <p:cNvSpPr/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ECE54035-8861-440E-AE23-6E4C372B6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363C403-BBEF-4F0E-8500-E5DF157F061C}"/>
                  </a:ext>
                </a:extLst>
              </p:cNvPr>
              <p:cNvSpPr txBox="1"/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AR" sz="1200" dirty="0"/>
                  <a:t>Plano rígido </a:t>
                </a:r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sz="12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363C403-BBEF-4F0E-8500-E5DF157F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19940572-694B-48E8-A761-67D7E5C459FF}"/>
              </a:ext>
            </a:extLst>
          </p:cNvPr>
          <p:cNvSpPr txBox="1"/>
          <p:nvPr/>
        </p:nvSpPr>
        <p:spPr>
          <a:xfrm>
            <a:off x="452761" y="1065320"/>
            <a:ext cx="653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El cuadrado cae enteramente dentro de la zona de pantalla rígida</a:t>
            </a:r>
            <a:endParaRPr lang="es-UY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7AD22DE-E2EB-4A3D-99BD-0365AF12AC75}"/>
              </a:ext>
            </a:extLst>
          </p:cNvPr>
          <p:cNvGrpSpPr/>
          <p:nvPr/>
        </p:nvGrpSpPr>
        <p:grpSpPr>
          <a:xfrm>
            <a:off x="4501432" y="3433103"/>
            <a:ext cx="701335" cy="656947"/>
            <a:chOff x="3079167" y="3109407"/>
            <a:chExt cx="701335" cy="65694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76CCCE6-21A9-4CE8-BB34-C6F1130D0C56}"/>
                </a:ext>
              </a:extLst>
            </p:cNvPr>
            <p:cNvSpPr/>
            <p:nvPr/>
          </p:nvSpPr>
          <p:spPr>
            <a:xfrm>
              <a:off x="3079167" y="3109407"/>
              <a:ext cx="701335" cy="6569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A9CDC04-956B-472D-837A-56077B1F142A}"/>
                </a:ext>
              </a:extLst>
            </p:cNvPr>
            <p:cNvSpPr/>
            <p:nvPr/>
          </p:nvSpPr>
          <p:spPr>
            <a:xfrm>
              <a:off x="3419626" y="341879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DF93146A-D1A6-479B-AC90-8C43EF578530}"/>
                    </a:ext>
                  </a:extLst>
                </p:cNvPr>
                <p:cNvSpPr txBox="1"/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DF93146A-D1A6-479B-AC90-8C43EF578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265" t="-4444" r="-13265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77E4CDB-9AD4-4325-A1C6-62E6C1DB65FA}"/>
              </a:ext>
            </a:extLst>
          </p:cNvPr>
          <p:cNvSpPr txBox="1"/>
          <p:nvPr/>
        </p:nvSpPr>
        <p:spPr>
          <a:xfrm>
            <a:off x="6288668" y="2145203"/>
            <a:ext cx="489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este caso, el campo acústico es aproximadamente nulo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FAD0579-5CC8-47F3-BDA1-0060053E0F0D}"/>
                  </a:ext>
                </a:extLst>
              </p:cNvPr>
              <p:cNvSpPr txBox="1"/>
              <p:nvPr/>
            </p:nvSpPr>
            <p:spPr>
              <a:xfrm>
                <a:off x="7111492" y="1065320"/>
                <a:ext cx="3064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en el cuadrado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FAD0579-5CC8-47F3-BDA1-0060053E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92" y="1065320"/>
                <a:ext cx="3064237" cy="369332"/>
              </a:xfrm>
              <a:prstGeom prst="rect">
                <a:avLst/>
              </a:prstGeom>
              <a:blipFill>
                <a:blip r:embed="rId5"/>
                <a:stretch>
                  <a:fillRect t="-10000" r="-996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14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882</Words>
  <Application>Microsoft Office PowerPoint</Application>
  <PresentationFormat>Panorámica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Benech</dc:creator>
  <cp:lastModifiedBy>Nicolas Benech</cp:lastModifiedBy>
  <cp:revision>1</cp:revision>
  <dcterms:created xsi:type="dcterms:W3CDTF">2025-06-30T14:54:19Z</dcterms:created>
  <dcterms:modified xsi:type="dcterms:W3CDTF">2025-06-30T14:55:40Z</dcterms:modified>
</cp:coreProperties>
</file>