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91" r:id="rId4"/>
    <p:sldId id="292" r:id="rId5"/>
    <p:sldId id="307" r:id="rId6"/>
    <p:sldId id="293" r:id="rId7"/>
    <p:sldId id="282" r:id="rId8"/>
    <p:sldId id="285" r:id="rId9"/>
    <p:sldId id="286" r:id="rId10"/>
    <p:sldId id="287" r:id="rId11"/>
    <p:sldId id="288" r:id="rId12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B0C379-F9C9-4FC3-840D-F944191D9FDF}" v="2" dt="2025-07-03T14:29:31.8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7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Benech" userId="0051dd42c30e75a5" providerId="LiveId" clId="{C7B0C379-F9C9-4FC3-840D-F944191D9FDF}"/>
    <pc:docChg chg="custSel addSld delSld modSld">
      <pc:chgData name="Nicolas Benech" userId="0051dd42c30e75a5" providerId="LiveId" clId="{C7B0C379-F9C9-4FC3-840D-F944191D9FDF}" dt="2025-07-03T14:29:54.043" v="8" actId="2696"/>
      <pc:docMkLst>
        <pc:docMk/>
      </pc:docMkLst>
      <pc:sldChg chg="delSp new del mod">
        <pc:chgData name="Nicolas Benech" userId="0051dd42c30e75a5" providerId="LiveId" clId="{C7B0C379-F9C9-4FC3-840D-F944191D9FDF}" dt="2025-06-30T16:58:28.647" v="5" actId="47"/>
        <pc:sldMkLst>
          <pc:docMk/>
          <pc:sldMk cId="1441295405" sldId="256"/>
        </pc:sldMkLst>
      </pc:sldChg>
      <pc:sldChg chg="add">
        <pc:chgData name="Nicolas Benech" userId="0051dd42c30e75a5" providerId="LiveId" clId="{C7B0C379-F9C9-4FC3-840D-F944191D9FDF}" dt="2025-06-30T14:55:31.466" v="3"/>
        <pc:sldMkLst>
          <pc:docMk/>
          <pc:sldMk cId="1668879388" sldId="282"/>
        </pc:sldMkLst>
      </pc:sldChg>
      <pc:sldChg chg="add">
        <pc:chgData name="Nicolas Benech" userId="0051dd42c30e75a5" providerId="LiveId" clId="{C7B0C379-F9C9-4FC3-840D-F944191D9FDF}" dt="2025-06-30T14:55:31.466" v="3"/>
        <pc:sldMkLst>
          <pc:docMk/>
          <pc:sldMk cId="826811037" sldId="285"/>
        </pc:sldMkLst>
      </pc:sldChg>
      <pc:sldChg chg="add">
        <pc:chgData name="Nicolas Benech" userId="0051dd42c30e75a5" providerId="LiveId" clId="{C7B0C379-F9C9-4FC3-840D-F944191D9FDF}" dt="2025-06-30T14:55:31.466" v="3"/>
        <pc:sldMkLst>
          <pc:docMk/>
          <pc:sldMk cId="2472444560" sldId="286"/>
        </pc:sldMkLst>
      </pc:sldChg>
      <pc:sldChg chg="add">
        <pc:chgData name="Nicolas Benech" userId="0051dd42c30e75a5" providerId="LiveId" clId="{C7B0C379-F9C9-4FC3-840D-F944191D9FDF}" dt="2025-06-30T14:55:31.466" v="3"/>
        <pc:sldMkLst>
          <pc:docMk/>
          <pc:sldMk cId="4112600125" sldId="287"/>
        </pc:sldMkLst>
      </pc:sldChg>
      <pc:sldChg chg="add">
        <pc:chgData name="Nicolas Benech" userId="0051dd42c30e75a5" providerId="LiveId" clId="{C7B0C379-F9C9-4FC3-840D-F944191D9FDF}" dt="2025-06-30T14:55:31.466" v="3"/>
        <pc:sldMkLst>
          <pc:docMk/>
          <pc:sldMk cId="210733402" sldId="288"/>
        </pc:sldMkLst>
      </pc:sldChg>
      <pc:sldChg chg="add del">
        <pc:chgData name="Nicolas Benech" userId="0051dd42c30e75a5" providerId="LiveId" clId="{C7B0C379-F9C9-4FC3-840D-F944191D9FDF}" dt="2025-07-03T14:29:27.479" v="6" actId="2696"/>
        <pc:sldMkLst>
          <pc:docMk/>
          <pc:sldMk cId="479312939" sldId="289"/>
        </pc:sldMkLst>
      </pc:sldChg>
      <pc:sldChg chg="add">
        <pc:chgData name="Nicolas Benech" userId="0051dd42c30e75a5" providerId="LiveId" clId="{C7B0C379-F9C9-4FC3-840D-F944191D9FDF}" dt="2025-07-03T14:29:31.810" v="7"/>
        <pc:sldMkLst>
          <pc:docMk/>
          <pc:sldMk cId="2333474023" sldId="289"/>
        </pc:sldMkLst>
      </pc:sldChg>
      <pc:sldChg chg="add">
        <pc:chgData name="Nicolas Benech" userId="0051dd42c30e75a5" providerId="LiveId" clId="{C7B0C379-F9C9-4FC3-840D-F944191D9FDF}" dt="2025-07-03T14:29:31.810" v="7"/>
        <pc:sldMkLst>
          <pc:docMk/>
          <pc:sldMk cId="1169576629" sldId="290"/>
        </pc:sldMkLst>
      </pc:sldChg>
      <pc:sldChg chg="add del">
        <pc:chgData name="Nicolas Benech" userId="0051dd42c30e75a5" providerId="LiveId" clId="{C7B0C379-F9C9-4FC3-840D-F944191D9FDF}" dt="2025-07-03T14:29:27.479" v="6" actId="2696"/>
        <pc:sldMkLst>
          <pc:docMk/>
          <pc:sldMk cId="3151715691" sldId="290"/>
        </pc:sldMkLst>
      </pc:sldChg>
      <pc:sldChg chg="add del">
        <pc:chgData name="Nicolas Benech" userId="0051dd42c30e75a5" providerId="LiveId" clId="{C7B0C379-F9C9-4FC3-840D-F944191D9FDF}" dt="2025-07-03T14:29:27.479" v="6" actId="2696"/>
        <pc:sldMkLst>
          <pc:docMk/>
          <pc:sldMk cId="2374506123" sldId="291"/>
        </pc:sldMkLst>
      </pc:sldChg>
      <pc:sldChg chg="add">
        <pc:chgData name="Nicolas Benech" userId="0051dd42c30e75a5" providerId="LiveId" clId="{C7B0C379-F9C9-4FC3-840D-F944191D9FDF}" dt="2025-07-03T14:29:31.810" v="7"/>
        <pc:sldMkLst>
          <pc:docMk/>
          <pc:sldMk cId="2950676101" sldId="291"/>
        </pc:sldMkLst>
      </pc:sldChg>
      <pc:sldChg chg="add">
        <pc:chgData name="Nicolas Benech" userId="0051dd42c30e75a5" providerId="LiveId" clId="{C7B0C379-F9C9-4FC3-840D-F944191D9FDF}" dt="2025-07-03T14:29:31.810" v="7"/>
        <pc:sldMkLst>
          <pc:docMk/>
          <pc:sldMk cId="441713224" sldId="292"/>
        </pc:sldMkLst>
      </pc:sldChg>
      <pc:sldChg chg="add del">
        <pc:chgData name="Nicolas Benech" userId="0051dd42c30e75a5" providerId="LiveId" clId="{C7B0C379-F9C9-4FC3-840D-F944191D9FDF}" dt="2025-07-03T14:29:27.479" v="6" actId="2696"/>
        <pc:sldMkLst>
          <pc:docMk/>
          <pc:sldMk cId="2588007757" sldId="292"/>
        </pc:sldMkLst>
      </pc:sldChg>
      <pc:sldChg chg="add">
        <pc:chgData name="Nicolas Benech" userId="0051dd42c30e75a5" providerId="LiveId" clId="{C7B0C379-F9C9-4FC3-840D-F944191D9FDF}" dt="2025-07-03T14:29:31.810" v="7"/>
        <pc:sldMkLst>
          <pc:docMk/>
          <pc:sldMk cId="2706461746" sldId="293"/>
        </pc:sldMkLst>
      </pc:sldChg>
      <pc:sldChg chg="modSp add del mod">
        <pc:chgData name="Nicolas Benech" userId="0051dd42c30e75a5" providerId="LiveId" clId="{C7B0C379-F9C9-4FC3-840D-F944191D9FDF}" dt="2025-07-03T14:29:27.479" v="6" actId="2696"/>
        <pc:sldMkLst>
          <pc:docMk/>
          <pc:sldMk cId="4179429796" sldId="293"/>
        </pc:sldMkLst>
      </pc:sldChg>
      <pc:sldChg chg="add del">
        <pc:chgData name="Nicolas Benech" userId="0051dd42c30e75a5" providerId="LiveId" clId="{C7B0C379-F9C9-4FC3-840D-F944191D9FDF}" dt="2025-07-03T14:29:54.043" v="8" actId="2696"/>
        <pc:sldMkLst>
          <pc:docMk/>
          <pc:sldMk cId="2056473026" sldId="294"/>
        </pc:sldMkLst>
      </pc:sldChg>
      <pc:sldChg chg="add del">
        <pc:chgData name="Nicolas Benech" userId="0051dd42c30e75a5" providerId="LiveId" clId="{C7B0C379-F9C9-4FC3-840D-F944191D9FDF}" dt="2025-07-03T14:29:54.043" v="8" actId="2696"/>
        <pc:sldMkLst>
          <pc:docMk/>
          <pc:sldMk cId="1156111144" sldId="295"/>
        </pc:sldMkLst>
      </pc:sldChg>
      <pc:sldChg chg="add del">
        <pc:chgData name="Nicolas Benech" userId="0051dd42c30e75a5" providerId="LiveId" clId="{C7B0C379-F9C9-4FC3-840D-F944191D9FDF}" dt="2025-07-03T14:29:54.043" v="8" actId="2696"/>
        <pc:sldMkLst>
          <pc:docMk/>
          <pc:sldMk cId="2111049172" sldId="296"/>
        </pc:sldMkLst>
      </pc:sldChg>
      <pc:sldChg chg="add del">
        <pc:chgData name="Nicolas Benech" userId="0051dd42c30e75a5" providerId="LiveId" clId="{C7B0C379-F9C9-4FC3-840D-F944191D9FDF}" dt="2025-07-03T14:29:54.043" v="8" actId="2696"/>
        <pc:sldMkLst>
          <pc:docMk/>
          <pc:sldMk cId="1200685254" sldId="297"/>
        </pc:sldMkLst>
      </pc:sldChg>
      <pc:sldChg chg="add del">
        <pc:chgData name="Nicolas Benech" userId="0051dd42c30e75a5" providerId="LiveId" clId="{C7B0C379-F9C9-4FC3-840D-F944191D9FDF}" dt="2025-07-03T14:29:54.043" v="8" actId="2696"/>
        <pc:sldMkLst>
          <pc:docMk/>
          <pc:sldMk cId="3787233316" sldId="298"/>
        </pc:sldMkLst>
      </pc:sldChg>
      <pc:sldChg chg="add del">
        <pc:chgData name="Nicolas Benech" userId="0051dd42c30e75a5" providerId="LiveId" clId="{C7B0C379-F9C9-4FC3-840D-F944191D9FDF}" dt="2025-07-03T14:29:54.043" v="8" actId="2696"/>
        <pc:sldMkLst>
          <pc:docMk/>
          <pc:sldMk cId="3326301153" sldId="299"/>
        </pc:sldMkLst>
      </pc:sldChg>
      <pc:sldChg chg="add del">
        <pc:chgData name="Nicolas Benech" userId="0051dd42c30e75a5" providerId="LiveId" clId="{C7B0C379-F9C9-4FC3-840D-F944191D9FDF}" dt="2025-07-03T14:29:54.043" v="8" actId="2696"/>
        <pc:sldMkLst>
          <pc:docMk/>
          <pc:sldMk cId="619708125" sldId="300"/>
        </pc:sldMkLst>
      </pc:sldChg>
      <pc:sldChg chg="add del">
        <pc:chgData name="Nicolas Benech" userId="0051dd42c30e75a5" providerId="LiveId" clId="{C7B0C379-F9C9-4FC3-840D-F944191D9FDF}" dt="2025-07-03T14:29:54.043" v="8" actId="2696"/>
        <pc:sldMkLst>
          <pc:docMk/>
          <pc:sldMk cId="1825395355" sldId="301"/>
        </pc:sldMkLst>
      </pc:sldChg>
      <pc:sldChg chg="add del">
        <pc:chgData name="Nicolas Benech" userId="0051dd42c30e75a5" providerId="LiveId" clId="{C7B0C379-F9C9-4FC3-840D-F944191D9FDF}" dt="2025-07-03T14:29:54.043" v="8" actId="2696"/>
        <pc:sldMkLst>
          <pc:docMk/>
          <pc:sldMk cId="365833678" sldId="303"/>
        </pc:sldMkLst>
      </pc:sldChg>
      <pc:sldChg chg="add del">
        <pc:chgData name="Nicolas Benech" userId="0051dd42c30e75a5" providerId="LiveId" clId="{C7B0C379-F9C9-4FC3-840D-F944191D9FDF}" dt="2025-07-03T14:29:54.043" v="8" actId="2696"/>
        <pc:sldMkLst>
          <pc:docMk/>
          <pc:sldMk cId="2380121723" sldId="304"/>
        </pc:sldMkLst>
      </pc:sldChg>
      <pc:sldChg chg="add del">
        <pc:chgData name="Nicolas Benech" userId="0051dd42c30e75a5" providerId="LiveId" clId="{C7B0C379-F9C9-4FC3-840D-F944191D9FDF}" dt="2025-07-03T14:29:54.043" v="8" actId="2696"/>
        <pc:sldMkLst>
          <pc:docMk/>
          <pc:sldMk cId="3298733377" sldId="305"/>
        </pc:sldMkLst>
      </pc:sldChg>
      <pc:sldChg chg="add del">
        <pc:chgData name="Nicolas Benech" userId="0051dd42c30e75a5" providerId="LiveId" clId="{C7B0C379-F9C9-4FC3-840D-F944191D9FDF}" dt="2025-07-03T14:29:54.043" v="8" actId="2696"/>
        <pc:sldMkLst>
          <pc:docMk/>
          <pc:sldMk cId="4092960775" sldId="306"/>
        </pc:sldMkLst>
      </pc:sldChg>
      <pc:sldChg chg="add">
        <pc:chgData name="Nicolas Benech" userId="0051dd42c30e75a5" providerId="LiveId" clId="{C7B0C379-F9C9-4FC3-840D-F944191D9FDF}" dt="2025-07-03T14:29:31.810" v="7"/>
        <pc:sldMkLst>
          <pc:docMk/>
          <pc:sldMk cId="1038910065" sldId="307"/>
        </pc:sldMkLst>
      </pc:sldChg>
      <pc:sldChg chg="add del">
        <pc:chgData name="Nicolas Benech" userId="0051dd42c30e75a5" providerId="LiveId" clId="{C7B0C379-F9C9-4FC3-840D-F944191D9FDF}" dt="2025-07-03T14:29:27.479" v="6" actId="2696"/>
        <pc:sldMkLst>
          <pc:docMk/>
          <pc:sldMk cId="2925649456" sldId="307"/>
        </pc:sldMkLst>
      </pc:sldChg>
      <pc:sldChg chg="add del">
        <pc:chgData name="Nicolas Benech" userId="0051dd42c30e75a5" providerId="LiveId" clId="{C7B0C379-F9C9-4FC3-840D-F944191D9FDF}" dt="2025-07-03T14:29:54.043" v="8" actId="2696"/>
        <pc:sldMkLst>
          <pc:docMk/>
          <pc:sldMk cId="2114994586" sldId="449"/>
        </pc:sldMkLst>
      </pc:sldChg>
      <pc:sldChg chg="add del">
        <pc:chgData name="Nicolas Benech" userId="0051dd42c30e75a5" providerId="LiveId" clId="{C7B0C379-F9C9-4FC3-840D-F944191D9FDF}" dt="2025-06-30T16:58:28.647" v="5" actId="47"/>
        <pc:sldMkLst>
          <pc:docMk/>
          <pc:sldMk cId="1740524773" sldId="450"/>
        </pc:sldMkLst>
      </pc:sldChg>
      <pc:sldChg chg="add del">
        <pc:chgData name="Nicolas Benech" userId="0051dd42c30e75a5" providerId="LiveId" clId="{C7B0C379-F9C9-4FC3-840D-F944191D9FDF}" dt="2025-06-30T16:58:28.647" v="5" actId="47"/>
        <pc:sldMkLst>
          <pc:docMk/>
          <pc:sldMk cId="1105484849" sldId="451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7-24T12:47:09.8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87 372 848 0 0,'0'15'2427'0'0,"-1"3"-888"0"0,-22-92-1769 0 0,16 57-168 0 0,1-1-1 0 0,1 0 0 0 0,-6-35 0 0 0,6 28 11 0 0,-3-12 107 0 0,3 18 242 0 0,1 1 0 0 0,1 0 0 0 0,-1-22 0 0 0,-1-27-1267 0 0,5 66 1284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775BA3-92B7-F0AF-8676-8EB9241DEA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524A3D-5356-65C7-D465-96B99EE28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81BEBB-20C9-376B-E7C1-8A45E4618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B614-9CC3-4D06-9A54-EEC432DD2CD8}" type="datetimeFigureOut">
              <a:rPr lang="es-UY" smtClean="0"/>
              <a:t>3/7/2025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BBDDAA-F6B3-90C1-0604-7EA50276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026EB6-5761-6766-F1F8-A7234415E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6F93-D355-43D7-8C7C-0EA7DA224DE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932987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4D3945-FED8-29E1-3836-B0E4894C9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A1BB17B-EF13-B661-9937-1B3543CBB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6530C1-9C2B-1169-7CA9-553AA2485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B614-9CC3-4D06-9A54-EEC432DD2CD8}" type="datetimeFigureOut">
              <a:rPr lang="es-UY" smtClean="0"/>
              <a:t>3/7/2025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45E671-B666-E778-5BBA-8F76AFC2E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F57DB0-B599-B4D3-7186-8C680221E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6F93-D355-43D7-8C7C-0EA7DA224DE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81871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4D7CD24-275A-B1DE-2E36-1C329250D6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8D140F3-CBD4-38AF-8695-5BEFAFFDF3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6269EA-6C9F-52E7-0188-D9C56D3C4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B614-9CC3-4D06-9A54-EEC432DD2CD8}" type="datetimeFigureOut">
              <a:rPr lang="es-UY" smtClean="0"/>
              <a:t>3/7/2025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B3C468-4586-8241-1777-927FEAA42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AC48DD-08F8-6010-0FA8-354550688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6F93-D355-43D7-8C7C-0EA7DA224DE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660320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B13AD2-047A-9314-4D51-CE5DEA4E8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C19B62-33D7-4696-0AC8-510449FA3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265E41-DE82-C53C-AC7D-68FD80A1A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B614-9CC3-4D06-9A54-EEC432DD2CD8}" type="datetimeFigureOut">
              <a:rPr lang="es-UY" smtClean="0"/>
              <a:t>3/7/2025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FA38DE-209B-E89B-46C0-BFC8E63A9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770968-9182-A231-CF32-8929A9427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6F93-D355-43D7-8C7C-0EA7DA224DE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5472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C39AE0-5958-B653-E0C7-D20B1798D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037201-1DDE-8EBA-1CA6-8B69EBBDD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8EF1E8-090B-FEC7-4BD4-90281CD00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B614-9CC3-4D06-9A54-EEC432DD2CD8}" type="datetimeFigureOut">
              <a:rPr lang="es-UY" smtClean="0"/>
              <a:t>3/7/2025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2A935C-FF80-DBF3-4CA8-2986B89A5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0E83FD-87C0-9AC3-01DD-4967A9B10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6F93-D355-43D7-8C7C-0EA7DA224DE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0194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07C4FC-17F6-B96A-9229-474A9966E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D9F311-538F-EF74-9589-C0BEEF7B15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15CAA45-274A-EE2D-01FE-F87F66BD2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397A4D-0EED-E568-C324-5CA22E551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B614-9CC3-4D06-9A54-EEC432DD2CD8}" type="datetimeFigureOut">
              <a:rPr lang="es-UY" smtClean="0"/>
              <a:t>3/7/2025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748C3F-2F11-EA68-B519-D194B1449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6EF212-F796-2FE4-3C49-F0B4D26BF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6F93-D355-43D7-8C7C-0EA7DA224DE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94003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9D0291-C4E5-33FD-5C04-8C4133F9E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B2F487-91E6-387E-0286-BA70C1350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C017BA5-6991-8330-64C8-FCC9152F9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134BC78-C4C5-533F-41B4-89FF936506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B2E6B37-8858-A899-6FF5-9235C24F9D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C204BE8-344E-9694-B90E-B0E0A2643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B614-9CC3-4D06-9A54-EEC432DD2CD8}" type="datetimeFigureOut">
              <a:rPr lang="es-UY" smtClean="0"/>
              <a:t>3/7/2025</a:t>
            </a:fld>
            <a:endParaRPr lang="es-U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AF41F26-8D98-EA55-4D32-6F4417C4C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E017E18-E58B-D046-940C-223386293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6F93-D355-43D7-8C7C-0EA7DA224DE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82842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334563-DF45-3070-149C-06EFE0D81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BC4132A-6E54-4EE4-4507-AB156DD0D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B614-9CC3-4D06-9A54-EEC432DD2CD8}" type="datetimeFigureOut">
              <a:rPr lang="es-UY" smtClean="0"/>
              <a:t>3/7/2025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D2F688B-E243-D928-EDEE-1AB9B13DF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533FC0F-5410-D300-8059-E06BE2105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6F93-D355-43D7-8C7C-0EA7DA224DE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53008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923F183-2F9C-F615-A4AA-D1DBBA211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B614-9CC3-4D06-9A54-EEC432DD2CD8}" type="datetimeFigureOut">
              <a:rPr lang="es-UY" smtClean="0"/>
              <a:t>3/7/2025</a:t>
            </a:fld>
            <a:endParaRPr lang="es-U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7130FC2-A2B3-18EB-E723-39EB197C9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50D9F7C-FA1A-A578-011E-6F4FB77FC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6F93-D355-43D7-8C7C-0EA7DA224DE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4696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0DBB01-F36D-F667-FDC6-637619B2D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0BCBF1-A318-7AF5-AF54-C06483383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99F56CF-F7EA-4757-CDEF-D16BFA1EB3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725FB9-4AC5-04A8-63DA-09E5C87A9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B614-9CC3-4D06-9A54-EEC432DD2CD8}" type="datetimeFigureOut">
              <a:rPr lang="es-UY" smtClean="0"/>
              <a:t>3/7/2025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27F52C-2D35-E10D-E13B-E864182EB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D1CFBE-1F1F-FCE2-2039-AB4DE302E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6F93-D355-43D7-8C7C-0EA7DA224DE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1083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D87CFC-DDD3-5F97-635E-7CD42BA95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5ECBF2A-6D6A-D854-3223-342117C618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F94F44-42D5-B78B-0562-10766C290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0D99B70-2564-1A7C-9F8B-648B13706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B614-9CC3-4D06-9A54-EEC432DD2CD8}" type="datetimeFigureOut">
              <a:rPr lang="es-UY" smtClean="0"/>
              <a:t>3/7/2025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7FC383-43A7-B10B-4E02-004D97A18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1E39071-AACC-4184-0178-7472DBF30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16F93-D355-43D7-8C7C-0EA7DA224DE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2272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D419AE8-C82E-A362-6F2E-1990B8324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41FD19-8C8E-689D-1691-BD24329B4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F3E888-62B3-5C2A-194D-48852D46A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4EB614-9CC3-4D06-9A54-EEC432DD2CD8}" type="datetimeFigureOut">
              <a:rPr lang="es-UY" smtClean="0"/>
              <a:t>3/7/2025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B01288-FC66-2221-D678-E6B5F6BD3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ADB151-09E8-DB0B-9CF0-16DA4A5D74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C16F93-D355-43D7-8C7C-0EA7DA224DE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59344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0.png"/><Relationship Id="rId13" Type="http://schemas.openxmlformats.org/officeDocument/2006/relationships/image" Target="../media/image1410.png"/><Relationship Id="rId3" Type="http://schemas.openxmlformats.org/officeDocument/2006/relationships/image" Target="../media/image410.png"/><Relationship Id="rId7" Type="http://schemas.openxmlformats.org/officeDocument/2006/relationships/image" Target="../media/image80.png"/><Relationship Id="rId12" Type="http://schemas.openxmlformats.org/officeDocument/2006/relationships/image" Target="../media/image13000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11" Type="http://schemas.openxmlformats.org/officeDocument/2006/relationships/image" Target="../media/image120.png"/><Relationship Id="rId5" Type="http://schemas.openxmlformats.org/officeDocument/2006/relationships/image" Target="../media/image6220.png"/><Relationship Id="rId10" Type="http://schemas.openxmlformats.org/officeDocument/2006/relationships/image" Target="../media/image23.png"/><Relationship Id="rId4" Type="http://schemas.openxmlformats.org/officeDocument/2006/relationships/image" Target="../media/image51000.png"/><Relationship Id="rId9" Type="http://schemas.openxmlformats.org/officeDocument/2006/relationships/image" Target="../media/image22.png"/><Relationship Id="rId14" Type="http://schemas.openxmlformats.org/officeDocument/2006/relationships/image" Target="../media/image15000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32.png"/><Relationship Id="rId7" Type="http://schemas.openxmlformats.org/officeDocument/2006/relationships/image" Target="../media/image136.png"/><Relationship Id="rId2" Type="http://schemas.openxmlformats.org/officeDocument/2006/relationships/image" Target="../media/image102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3.png"/><Relationship Id="rId3" Type="http://schemas.openxmlformats.org/officeDocument/2006/relationships/image" Target="../media/image138.png"/><Relationship Id="rId7" Type="http://schemas.openxmlformats.org/officeDocument/2006/relationships/image" Target="../media/image14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14000.png"/><Relationship Id="rId4" Type="http://schemas.openxmlformats.org/officeDocument/2006/relationships/image" Target="../media/image139.png"/><Relationship Id="rId9" Type="http://schemas.openxmlformats.org/officeDocument/2006/relationships/image" Target="../media/image110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0.png"/><Relationship Id="rId13" Type="http://schemas.openxmlformats.org/officeDocument/2006/relationships/image" Target="../media/image2301.png"/><Relationship Id="rId18" Type="http://schemas.openxmlformats.org/officeDocument/2006/relationships/image" Target="../media/image28.png"/><Relationship Id="rId3" Type="http://schemas.openxmlformats.org/officeDocument/2006/relationships/image" Target="../media/image6220.png"/><Relationship Id="rId21" Type="http://schemas.openxmlformats.org/officeDocument/2006/relationships/image" Target="../media/image30.png"/><Relationship Id="rId7" Type="http://schemas.openxmlformats.org/officeDocument/2006/relationships/image" Target="../media/image17000.png"/><Relationship Id="rId12" Type="http://schemas.openxmlformats.org/officeDocument/2006/relationships/image" Target="../media/image2200.png"/><Relationship Id="rId17" Type="http://schemas.openxmlformats.org/officeDocument/2006/relationships/image" Target="../media/image27.png"/><Relationship Id="rId2" Type="http://schemas.openxmlformats.org/officeDocument/2006/relationships/image" Target="../media/image51000.png"/><Relationship Id="rId16" Type="http://schemas.openxmlformats.org/officeDocument/2006/relationships/image" Target="../media/image26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0.png"/><Relationship Id="rId11" Type="http://schemas.openxmlformats.org/officeDocument/2006/relationships/image" Target="../media/image210.png"/><Relationship Id="rId5" Type="http://schemas.openxmlformats.org/officeDocument/2006/relationships/image" Target="../media/image80.png"/><Relationship Id="rId10" Type="http://schemas.openxmlformats.org/officeDocument/2006/relationships/image" Target="../media/image24.png"/><Relationship Id="rId19" Type="http://schemas.openxmlformats.org/officeDocument/2006/relationships/image" Target="../media/image25.png"/><Relationship Id="rId4" Type="http://schemas.openxmlformats.org/officeDocument/2006/relationships/image" Target="../media/image16000.png"/><Relationship Id="rId9" Type="http://schemas.openxmlformats.org/officeDocument/2006/relationships/image" Target="../media/image1900.png"/><Relationship Id="rId14" Type="http://schemas.openxmlformats.org/officeDocument/2006/relationships/image" Target="../media/image240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1.png"/><Relationship Id="rId7" Type="http://schemas.openxmlformats.org/officeDocument/2006/relationships/image" Target="../media/image34.png"/><Relationship Id="rId2" Type="http://schemas.openxmlformats.org/officeDocument/2006/relationships/image" Target="../media/image29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10.png"/><Relationship Id="rId9" Type="http://schemas.openxmlformats.org/officeDocument/2006/relationships/image" Target="../media/image3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4.png"/><Relationship Id="rId3" Type="http://schemas.openxmlformats.org/officeDocument/2006/relationships/image" Target="../media/image1.png"/><Relationship Id="rId7" Type="http://schemas.openxmlformats.org/officeDocument/2006/relationships/image" Target="../media/image40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00.png"/><Relationship Id="rId5" Type="http://schemas.openxmlformats.org/officeDocument/2006/relationships/image" Target="../media/image3800.png"/><Relationship Id="rId10" Type="http://schemas.openxmlformats.org/officeDocument/2006/relationships/customXml" Target="../ink/ink1.xml"/><Relationship Id="rId19" Type="http://schemas.openxmlformats.org/officeDocument/2006/relationships/image" Target="../media/image47.png"/><Relationship Id="rId4" Type="http://schemas.openxmlformats.org/officeDocument/2006/relationships/image" Target="../media/image39.png"/><Relationship Id="rId9" Type="http://schemas.openxmlformats.org/officeDocument/2006/relationships/image" Target="../media/image4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4.png"/><Relationship Id="rId7" Type="http://schemas.openxmlformats.org/officeDocument/2006/relationships/image" Target="../media/image48100.png"/><Relationship Id="rId2" Type="http://schemas.openxmlformats.org/officeDocument/2006/relationships/image" Target="../media/image43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4601.png"/><Relationship Id="rId4" Type="http://schemas.openxmlformats.org/officeDocument/2006/relationships/image" Target="../media/image450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00.png"/><Relationship Id="rId2" Type="http://schemas.openxmlformats.org/officeDocument/2006/relationships/image" Target="../media/image4700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1090.png"/><Relationship Id="rId7" Type="http://schemas.openxmlformats.org/officeDocument/2006/relationships/image" Target="../media/image50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50.png"/><Relationship Id="rId5" Type="http://schemas.openxmlformats.org/officeDocument/2006/relationships/image" Target="../media/image1140.png"/><Relationship Id="rId4" Type="http://schemas.openxmlformats.org/officeDocument/2006/relationships/image" Target="../media/image4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91.png"/><Relationship Id="rId7" Type="http://schemas.openxmlformats.org/officeDocument/2006/relationships/image" Target="../media/image10.png"/><Relationship Id="rId2" Type="http://schemas.openxmlformats.org/officeDocument/2006/relationships/image" Target="../media/image11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5" Type="http://schemas.openxmlformats.org/officeDocument/2006/relationships/image" Target="../media/image82.png"/><Relationship Id="rId4" Type="http://schemas.openxmlformats.org/officeDocument/2006/relationships/image" Target="../media/image7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png"/><Relationship Id="rId3" Type="http://schemas.openxmlformats.org/officeDocument/2006/relationships/image" Target="../media/image1212.png"/><Relationship Id="rId7" Type="http://schemas.openxmlformats.org/officeDocument/2006/relationships/image" Target="../media/image129.png"/><Relationship Id="rId2" Type="http://schemas.openxmlformats.org/officeDocument/2006/relationships/image" Target="../media/image1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8.png"/><Relationship Id="rId5" Type="http://schemas.openxmlformats.org/officeDocument/2006/relationships/image" Target="../media/image1270.png"/><Relationship Id="rId10" Type="http://schemas.openxmlformats.org/officeDocument/2006/relationships/image" Target="../media/image15.png"/><Relationship Id="rId4" Type="http://schemas.openxmlformats.org/officeDocument/2006/relationships/image" Target="../media/image1260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98DDFBD-EE37-4AA8-BB91-16EED8DCE9CE}"/>
              </a:ext>
            </a:extLst>
          </p:cNvPr>
          <p:cNvSpPr txBox="1"/>
          <p:nvPr/>
        </p:nvSpPr>
        <p:spPr>
          <a:xfrm>
            <a:off x="363984" y="373789"/>
            <a:ext cx="4785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chemeClr val="accent1"/>
                </a:solidFill>
              </a:rPr>
              <a:t>Límite de resolución angular: Criterio de Rayleigh</a:t>
            </a:r>
            <a:endParaRPr lang="es-UY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3278D6F3-88EF-4534-B331-814CFBA0D773}"/>
                  </a:ext>
                </a:extLst>
              </p:cNvPr>
              <p:cNvSpPr txBox="1"/>
              <p:nvPr/>
            </p:nvSpPr>
            <p:spPr>
              <a:xfrm>
                <a:off x="5639410" y="558455"/>
                <a:ext cx="675381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/>
                  <a:t>Consideremos una fuente simple del lado izquierdo de la pantalla ubicada en un punto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s-AR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3278D6F3-88EF-4534-B331-814CFBA0D7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9410" y="558455"/>
                <a:ext cx="6753818" cy="646331"/>
              </a:xfrm>
              <a:prstGeom prst="rect">
                <a:avLst/>
              </a:prstGeom>
              <a:blipFill>
                <a:blip r:embed="rId2"/>
                <a:stretch>
                  <a:fillRect l="-722" t="-5660" b="-1415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CuadroTexto 26">
            <a:extLst>
              <a:ext uri="{FF2B5EF4-FFF2-40B4-BE49-F238E27FC236}">
                <a16:creationId xmlns:a16="http://schemas.microsoft.com/office/drawing/2014/main" id="{3AD833CF-3E2B-41EB-9F5C-2029A211B8FF}"/>
              </a:ext>
            </a:extLst>
          </p:cNvPr>
          <p:cNvSpPr txBox="1"/>
          <p:nvPr/>
        </p:nvSpPr>
        <p:spPr>
          <a:xfrm>
            <a:off x="5639409" y="1329872"/>
            <a:ext cx="5698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El campo creado por esta fuente en un punto arbitrario de la abertura tiene la expresión: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E7909B80-6290-4341-973B-18CFF4CF1FD9}"/>
                  </a:ext>
                </a:extLst>
              </p:cNvPr>
              <p:cNvSpPr txBox="1"/>
              <p:nvPr/>
            </p:nvSpPr>
            <p:spPr>
              <a:xfrm>
                <a:off x="7392140" y="2166018"/>
                <a:ext cx="2649571" cy="6328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𝑖𝑘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e>
                              </m:d>
                            </m:sup>
                          </m:sSup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E7909B80-6290-4341-973B-18CFF4CF1F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2140" y="2166018"/>
                <a:ext cx="2649571" cy="6328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7E076F89-D1A9-4F22-86A2-FDF7D7DB3422}"/>
                  </a:ext>
                </a:extLst>
              </p:cNvPr>
              <p:cNvSpPr txBox="1"/>
              <p:nvPr/>
            </p:nvSpPr>
            <p:spPr>
              <a:xfrm>
                <a:off x="6383045" y="3255692"/>
                <a:ext cx="3950633" cy="3815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7E076F89-D1A9-4F22-86A2-FDF7D7DB34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3045" y="3255692"/>
                <a:ext cx="3950633" cy="381579"/>
              </a:xfrm>
              <a:prstGeom prst="rect">
                <a:avLst/>
              </a:prstGeom>
              <a:blipFill>
                <a:blip r:embed="rId8"/>
                <a:stretch>
                  <a:fillRect t="-1904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o 2">
            <a:extLst>
              <a:ext uri="{FF2B5EF4-FFF2-40B4-BE49-F238E27FC236}">
                <a16:creationId xmlns:a16="http://schemas.microsoft.com/office/drawing/2014/main" id="{D3F83DF1-46FF-4C62-AE55-E0A3920E10DC}"/>
              </a:ext>
            </a:extLst>
          </p:cNvPr>
          <p:cNvGrpSpPr/>
          <p:nvPr/>
        </p:nvGrpSpPr>
        <p:grpSpPr>
          <a:xfrm>
            <a:off x="504630" y="1204786"/>
            <a:ext cx="4645151" cy="2939992"/>
            <a:chOff x="504630" y="1204786"/>
            <a:chExt cx="4645151" cy="2939992"/>
          </a:xfrm>
        </p:grpSpPr>
        <p:grpSp>
          <p:nvGrpSpPr>
            <p:cNvPr id="32" name="Grupo 31">
              <a:extLst>
                <a:ext uri="{FF2B5EF4-FFF2-40B4-BE49-F238E27FC236}">
                  <a16:creationId xmlns:a16="http://schemas.microsoft.com/office/drawing/2014/main" id="{4D9B7276-B1A9-44C6-B17F-BFE9F16B7B6D}"/>
                </a:ext>
              </a:extLst>
            </p:cNvPr>
            <p:cNvGrpSpPr/>
            <p:nvPr/>
          </p:nvGrpSpPr>
          <p:grpSpPr>
            <a:xfrm>
              <a:off x="504630" y="1204786"/>
              <a:ext cx="4645151" cy="2939992"/>
              <a:chOff x="1348009" y="1523503"/>
              <a:chExt cx="4645151" cy="2939992"/>
            </a:xfrm>
          </p:grpSpPr>
          <p:grpSp>
            <p:nvGrpSpPr>
              <p:cNvPr id="17" name="Grupo 16">
                <a:extLst>
                  <a:ext uri="{FF2B5EF4-FFF2-40B4-BE49-F238E27FC236}">
                    <a16:creationId xmlns:a16="http://schemas.microsoft.com/office/drawing/2014/main" id="{983A0437-2739-416E-978C-AF3AF70AC46E}"/>
                  </a:ext>
                </a:extLst>
              </p:cNvPr>
              <p:cNvGrpSpPr/>
              <p:nvPr/>
            </p:nvGrpSpPr>
            <p:grpSpPr>
              <a:xfrm>
                <a:off x="1359695" y="1523503"/>
                <a:ext cx="4633465" cy="2939992"/>
                <a:chOff x="4555656" y="1070742"/>
                <a:chExt cx="4633465" cy="2939992"/>
              </a:xfrm>
            </p:grpSpPr>
            <p:grpSp>
              <p:nvGrpSpPr>
                <p:cNvPr id="16" name="Grupo 15">
                  <a:extLst>
                    <a:ext uri="{FF2B5EF4-FFF2-40B4-BE49-F238E27FC236}">
                      <a16:creationId xmlns:a16="http://schemas.microsoft.com/office/drawing/2014/main" id="{E9FBFB86-27B0-4710-959E-33F746FEC97E}"/>
                    </a:ext>
                  </a:extLst>
                </p:cNvPr>
                <p:cNvGrpSpPr/>
                <p:nvPr/>
              </p:nvGrpSpPr>
              <p:grpSpPr>
                <a:xfrm>
                  <a:off x="4555656" y="1070742"/>
                  <a:ext cx="4456590" cy="2939992"/>
                  <a:chOff x="596215" y="2505072"/>
                  <a:chExt cx="4456590" cy="2939992"/>
                </a:xfrm>
              </p:grpSpPr>
              <p:cxnSp>
                <p:nvCxnSpPr>
                  <p:cNvPr id="4" name="Conector recto 3">
                    <a:extLst>
                      <a:ext uri="{FF2B5EF4-FFF2-40B4-BE49-F238E27FC236}">
                        <a16:creationId xmlns:a16="http://schemas.microsoft.com/office/drawing/2014/main" id="{FBB571F9-1639-4ECD-B084-390F6C4974D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442770" y="2505072"/>
                    <a:ext cx="0" cy="985421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" name="Conector recto 4">
                    <a:extLst>
                      <a:ext uri="{FF2B5EF4-FFF2-40B4-BE49-F238E27FC236}">
                        <a16:creationId xmlns:a16="http://schemas.microsoft.com/office/drawing/2014/main" id="{6AD527D3-372E-4936-A81F-F2927D98A89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442770" y="4459643"/>
                    <a:ext cx="0" cy="985421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Conector recto de flecha 6">
                    <a:extLst>
                      <a:ext uri="{FF2B5EF4-FFF2-40B4-BE49-F238E27FC236}">
                        <a16:creationId xmlns:a16="http://schemas.microsoft.com/office/drawing/2014/main" id="{F8A70566-47B2-478A-B96F-2F526763EBB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96215" y="3975068"/>
                    <a:ext cx="4456590" cy="1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" name="CuadroTexto 7">
                      <a:extLst>
                        <a:ext uri="{FF2B5EF4-FFF2-40B4-BE49-F238E27FC236}">
                          <a16:creationId xmlns:a16="http://schemas.microsoft.com/office/drawing/2014/main" id="{13E0C3C8-A607-4147-B26A-483727CB9D1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835370" y="2540738"/>
                      <a:ext cx="353751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oMath>
                        </m:oMathPara>
                      </a14:m>
                      <a:endParaRPr lang="es-UY" dirty="0"/>
                    </a:p>
                  </p:txBody>
                </p:sp>
              </mc:Choice>
              <mc:Fallback xmlns="">
                <p:sp>
                  <p:nvSpPr>
                    <p:cNvPr id="8" name="CuadroTexto 7">
                      <a:extLst>
                        <a:ext uri="{FF2B5EF4-FFF2-40B4-BE49-F238E27FC236}">
                          <a16:creationId xmlns:a16="http://schemas.microsoft.com/office/drawing/2014/main" id="{13E0C3C8-A607-4147-B26A-483727CB9D14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835370" y="2540738"/>
                      <a:ext cx="353751" cy="369332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UY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9" name="Elipse 8">
                <a:extLst>
                  <a:ext uri="{FF2B5EF4-FFF2-40B4-BE49-F238E27FC236}">
                    <a16:creationId xmlns:a16="http://schemas.microsoft.com/office/drawing/2014/main" id="{D1464ECA-F486-4AFC-8199-C29E7C82E3AC}"/>
                  </a:ext>
                </a:extLst>
              </p:cNvPr>
              <p:cNvSpPr/>
              <p:nvPr/>
            </p:nvSpPr>
            <p:spPr>
              <a:xfrm rot="20808308">
                <a:off x="1348009" y="353768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cxnSp>
            <p:nvCxnSpPr>
              <p:cNvPr id="20" name="Conector recto 19">
                <a:extLst>
                  <a:ext uri="{FF2B5EF4-FFF2-40B4-BE49-F238E27FC236}">
                    <a16:creationId xmlns:a16="http://schemas.microsoft.com/office/drawing/2014/main" id="{13F15AC1-A199-4F6A-9675-F3F4EDB1996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383293" y="2993499"/>
                <a:ext cx="1822957" cy="58091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CuadroTexto 21">
                    <a:extLst>
                      <a:ext uri="{FF2B5EF4-FFF2-40B4-BE49-F238E27FC236}">
                        <a16:creationId xmlns:a16="http://schemas.microsoft.com/office/drawing/2014/main" id="{C701A41E-B281-4E99-8C75-EFE8CC5CBDC5}"/>
                      </a:ext>
                    </a:extLst>
                  </p:cNvPr>
                  <p:cNvSpPr txBox="1"/>
                  <p:nvPr/>
                </p:nvSpPr>
                <p:spPr>
                  <a:xfrm>
                    <a:off x="1453148" y="3537907"/>
                    <a:ext cx="42851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22" name="CuadroTexto 21">
                    <a:extLst>
                      <a:ext uri="{FF2B5EF4-FFF2-40B4-BE49-F238E27FC236}">
                        <a16:creationId xmlns:a16="http://schemas.microsoft.com/office/drawing/2014/main" id="{C701A41E-B281-4E99-8C75-EFE8CC5CBDC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53148" y="3537907"/>
                    <a:ext cx="428514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t="-22951" r="-22857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5" name="Conector recto de flecha 24">
                <a:extLst>
                  <a:ext uri="{FF2B5EF4-FFF2-40B4-BE49-F238E27FC236}">
                    <a16:creationId xmlns:a16="http://schemas.microsoft.com/office/drawing/2014/main" id="{47AF869D-F4F4-497E-8535-A4FBFD1EFDE2}"/>
                  </a:ext>
                </a:extLst>
              </p:cNvPr>
              <p:cNvCxnSpPr/>
              <p:nvPr/>
            </p:nvCxnSpPr>
            <p:spPr>
              <a:xfrm flipV="1">
                <a:off x="3206250" y="2645546"/>
                <a:ext cx="0" cy="34795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CuadroTexto 25">
                    <a:extLst>
                      <a:ext uri="{FF2B5EF4-FFF2-40B4-BE49-F238E27FC236}">
                        <a16:creationId xmlns:a16="http://schemas.microsoft.com/office/drawing/2014/main" id="{11D53889-840F-4EC7-AA37-A93812E17048}"/>
                      </a:ext>
                    </a:extLst>
                  </p:cNvPr>
                  <p:cNvSpPr txBox="1"/>
                  <p:nvPr/>
                </p:nvSpPr>
                <p:spPr>
                  <a:xfrm>
                    <a:off x="3184996" y="2372862"/>
                    <a:ext cx="40299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26" name="CuadroTexto 25">
                    <a:extLst>
                      <a:ext uri="{FF2B5EF4-FFF2-40B4-BE49-F238E27FC236}">
                        <a16:creationId xmlns:a16="http://schemas.microsoft.com/office/drawing/2014/main" id="{11D53889-840F-4EC7-AA37-A93812E1704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84996" y="2372862"/>
                    <a:ext cx="402994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t="-22951" r="-24242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9" name="Arco 28">
                <a:extLst>
                  <a:ext uri="{FF2B5EF4-FFF2-40B4-BE49-F238E27FC236}">
                    <a16:creationId xmlns:a16="http://schemas.microsoft.com/office/drawing/2014/main" id="{4474ECAD-227E-4C95-99F4-271E5B0E5BE1}"/>
                  </a:ext>
                </a:extLst>
              </p:cNvPr>
              <p:cNvSpPr/>
              <p:nvPr/>
            </p:nvSpPr>
            <p:spPr>
              <a:xfrm rot="11401090">
                <a:off x="1938155" y="2694797"/>
                <a:ext cx="428514" cy="654306"/>
              </a:xfrm>
              <a:prstGeom prst="arc">
                <a:avLst/>
              </a:prstGeom>
              <a:ln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1" name="CuadroTexto 30">
                    <a:extLst>
                      <a:ext uri="{FF2B5EF4-FFF2-40B4-BE49-F238E27FC236}">
                        <a16:creationId xmlns:a16="http://schemas.microsoft.com/office/drawing/2014/main" id="{A56B56AB-5376-45B8-8ED4-9407171E2678}"/>
                      </a:ext>
                    </a:extLst>
                  </p:cNvPr>
                  <p:cNvSpPr txBox="1"/>
                  <p:nvPr/>
                </p:nvSpPr>
                <p:spPr>
                  <a:xfrm>
                    <a:off x="1507521" y="3020411"/>
                    <a:ext cx="46660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31" name="CuadroTexto 30">
                    <a:extLst>
                      <a:ext uri="{FF2B5EF4-FFF2-40B4-BE49-F238E27FC236}">
                        <a16:creationId xmlns:a16="http://schemas.microsoft.com/office/drawing/2014/main" id="{A56B56AB-5376-45B8-8ED4-9407171E267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07521" y="3020411"/>
                    <a:ext cx="466602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4" name="Arco 33">
              <a:extLst>
                <a:ext uri="{FF2B5EF4-FFF2-40B4-BE49-F238E27FC236}">
                  <a16:creationId xmlns:a16="http://schemas.microsoft.com/office/drawing/2014/main" id="{45BDCA56-BA19-48BF-8BFC-A08CFB3ED07E}"/>
                </a:ext>
              </a:extLst>
            </p:cNvPr>
            <p:cNvSpPr/>
            <p:nvPr/>
          </p:nvSpPr>
          <p:spPr>
            <a:xfrm rot="13736820">
              <a:off x="2145494" y="2366460"/>
              <a:ext cx="523781" cy="594804"/>
            </a:xfrm>
            <a:prstGeom prst="arc">
              <a:avLst>
                <a:gd name="adj1" fmla="val 17497658"/>
                <a:gd name="adj2" fmla="val 1504853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CuadroTexto 34">
                  <a:extLst>
                    <a:ext uri="{FF2B5EF4-FFF2-40B4-BE49-F238E27FC236}">
                      <a16:creationId xmlns:a16="http://schemas.microsoft.com/office/drawing/2014/main" id="{3C7217E4-989F-42D7-841A-6C95FA87D3E3}"/>
                    </a:ext>
                  </a:extLst>
                </p:cNvPr>
                <p:cNvSpPr txBox="1"/>
                <p:nvPr/>
              </p:nvSpPr>
              <p:spPr>
                <a:xfrm>
                  <a:off x="1819908" y="2271047"/>
                  <a:ext cx="3824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i="1">
                            <a:latin typeface="Cambria Math" panose="02040503050406030204" pitchFamily="18" charset="0"/>
                          </a:rPr>
                          <m:t>𝛼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5" name="CuadroTexto 34">
                  <a:extLst>
                    <a:ext uri="{FF2B5EF4-FFF2-40B4-BE49-F238E27FC236}">
                      <a16:creationId xmlns:a16="http://schemas.microsoft.com/office/drawing/2014/main" id="{3C7217E4-989F-42D7-841A-6C95FA87D3E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9908" y="2271047"/>
                  <a:ext cx="382412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6" name="Conector recto de flecha 35">
              <a:extLst>
                <a:ext uri="{FF2B5EF4-FFF2-40B4-BE49-F238E27FC236}">
                  <a16:creationId xmlns:a16="http://schemas.microsoft.com/office/drawing/2014/main" id="{9EF74CB4-544B-4A11-99F0-B137B6830935}"/>
                </a:ext>
              </a:extLst>
            </p:cNvPr>
            <p:cNvCxnSpPr>
              <a:cxnSpLocks/>
            </p:cNvCxnSpPr>
            <p:nvPr/>
          </p:nvCxnSpPr>
          <p:spPr>
            <a:xfrm>
              <a:off x="2364348" y="2674539"/>
              <a:ext cx="0" cy="347953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Arco 36">
              <a:extLst>
                <a:ext uri="{FF2B5EF4-FFF2-40B4-BE49-F238E27FC236}">
                  <a16:creationId xmlns:a16="http://schemas.microsoft.com/office/drawing/2014/main" id="{6D4D6EDB-60FE-47BC-AEC4-E4376918A06E}"/>
                </a:ext>
              </a:extLst>
            </p:cNvPr>
            <p:cNvSpPr/>
            <p:nvPr/>
          </p:nvSpPr>
          <p:spPr>
            <a:xfrm rot="8151885">
              <a:off x="2002198" y="2368327"/>
              <a:ext cx="523781" cy="594804"/>
            </a:xfrm>
            <a:prstGeom prst="arc">
              <a:avLst>
                <a:gd name="adj1" fmla="val 17497658"/>
                <a:gd name="adj2" fmla="val 879169"/>
              </a:avLst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CuadroTexto 37">
                  <a:extLst>
                    <a:ext uri="{FF2B5EF4-FFF2-40B4-BE49-F238E27FC236}">
                      <a16:creationId xmlns:a16="http://schemas.microsoft.com/office/drawing/2014/main" id="{B6111CDA-B78F-4F1F-81AC-28FDCD98E889}"/>
                    </a:ext>
                  </a:extLst>
                </p:cNvPr>
                <p:cNvSpPr txBox="1"/>
                <p:nvPr/>
              </p:nvSpPr>
              <p:spPr>
                <a:xfrm>
                  <a:off x="1767266" y="2787290"/>
                  <a:ext cx="3824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i="1">
                            <a:latin typeface="Cambria Math" panose="02040503050406030204" pitchFamily="18" charset="0"/>
                          </a:rPr>
                          <m:t>𝛼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8" name="CuadroTexto 37">
                  <a:extLst>
                    <a:ext uri="{FF2B5EF4-FFF2-40B4-BE49-F238E27FC236}">
                      <a16:creationId xmlns:a16="http://schemas.microsoft.com/office/drawing/2014/main" id="{B6111CDA-B78F-4F1F-81AC-28FDCD98E88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7266" y="2787290"/>
                  <a:ext cx="382412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914DEFA4-5A23-448C-835D-61DA74F136B9}"/>
                  </a:ext>
                </a:extLst>
              </p:cNvPr>
              <p:cNvSpPr txBox="1"/>
              <p:nvPr/>
            </p:nvSpPr>
            <p:spPr>
              <a:xfrm>
                <a:off x="4972905" y="4791109"/>
                <a:ext cx="4506811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≫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|"/>
                          <m:endChr m:val="|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func>
                            <m:func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A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914DEFA4-5A23-448C-835D-61DA74F13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2905" y="4791109"/>
                <a:ext cx="4506811" cy="71468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ángulo 39">
                <a:extLst>
                  <a:ext uri="{FF2B5EF4-FFF2-40B4-BE49-F238E27FC236}">
                    <a16:creationId xmlns:a16="http://schemas.microsoft.com/office/drawing/2014/main" id="{A24C9DA2-0F7B-4E34-992C-452B92EB7C42}"/>
                  </a:ext>
                </a:extLst>
              </p:cNvPr>
              <p:cNvSpPr/>
              <p:nvPr/>
            </p:nvSpPr>
            <p:spPr>
              <a:xfrm>
                <a:off x="7149173" y="3703150"/>
                <a:ext cx="3734292" cy="8832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  <m:func>
                                <m:func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AR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0" name="Rectángulo 39">
                <a:extLst>
                  <a:ext uri="{FF2B5EF4-FFF2-40B4-BE49-F238E27FC236}">
                    <a16:creationId xmlns:a16="http://schemas.microsoft.com/office/drawing/2014/main" id="{A24C9DA2-0F7B-4E34-992C-452B92EB7C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173" y="3703150"/>
                <a:ext cx="3734292" cy="88325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uadroTexto 40">
                <a:extLst>
                  <a:ext uri="{FF2B5EF4-FFF2-40B4-BE49-F238E27FC236}">
                    <a16:creationId xmlns:a16="http://schemas.microsoft.com/office/drawing/2014/main" id="{19FC952C-49E6-47A1-85F7-CF152C454D33}"/>
                  </a:ext>
                </a:extLst>
              </p:cNvPr>
              <p:cNvSpPr txBox="1"/>
              <p:nvPr/>
            </p:nvSpPr>
            <p:spPr>
              <a:xfrm>
                <a:off x="284085" y="5770485"/>
                <a:ext cx="38791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𝑖𝑘</m:t>
                      </m:r>
                      <m:d>
                        <m:dPr>
                          <m:begChr m:val="|"/>
                          <m:endChr m:val="|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𝑖𝑘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𝑖𝑘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func>
                        <m:func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1" name="CuadroTexto 40">
                <a:extLst>
                  <a:ext uri="{FF2B5EF4-FFF2-40B4-BE49-F238E27FC236}">
                    <a16:creationId xmlns:a16="http://schemas.microsoft.com/office/drawing/2014/main" id="{19FC952C-49E6-47A1-85F7-CF152C454D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085" y="5770485"/>
                <a:ext cx="3879139" cy="369332"/>
              </a:xfrm>
              <a:prstGeom prst="rect">
                <a:avLst/>
              </a:prstGeom>
              <a:blipFill>
                <a:blip r:embed="rId13"/>
                <a:stretch>
                  <a:fillRect t="-23333"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E6A9384C-F4E4-4786-B4FC-5678AF6C2976}"/>
                  </a:ext>
                </a:extLst>
              </p:cNvPr>
              <p:cNvSpPr txBox="1"/>
              <p:nvPr/>
            </p:nvSpPr>
            <p:spPr>
              <a:xfrm>
                <a:off x="4796030" y="5758839"/>
                <a:ext cx="3552639" cy="567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d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𝑖𝑘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p>
                      </m:sSup>
                      <m:sSup>
                        <m:sSupPr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𝑖𝑘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AR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E6A9384C-F4E4-4786-B4FC-5678AF6C29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6030" y="5758839"/>
                <a:ext cx="3552639" cy="56746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347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7" grpId="0"/>
      <p:bldP spid="28" grpId="0"/>
      <p:bldP spid="33" grpId="0"/>
      <p:bldP spid="39" grpId="0"/>
      <p:bldP spid="40" grpId="0"/>
      <p:bldP spid="41" grpId="0"/>
      <p:bldP spid="4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38CEE9A-B658-44EA-AC95-65AB829D45D2}"/>
              </a:ext>
            </a:extLst>
          </p:cNvPr>
          <p:cNvSpPr txBox="1"/>
          <p:nvPr/>
        </p:nvSpPr>
        <p:spPr>
          <a:xfrm>
            <a:off x="704850" y="380999"/>
            <a:ext cx="11315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Hay componentes del espectro angular que no se propagan. La difracción funciona entonces como un filtro para el espectro angular 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2951DA2F-EAD7-41B2-A0B5-A0BFD1F0348D}"/>
                  </a:ext>
                </a:extLst>
              </p:cNvPr>
              <p:cNvSpPr txBox="1"/>
              <p:nvPr/>
            </p:nvSpPr>
            <p:spPr>
              <a:xfrm>
                <a:off x="704850" y="1052131"/>
                <a:ext cx="9076523" cy="916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undOvr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+∞</m:t>
                              </m:r>
                            </m:sup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d>
                                <m:d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;0</m:t>
                                  </m:r>
                                </m:e>
                              </m:d>
                              <m:sSup>
                                <m:s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𝑖𝑘</m:t>
                                  </m:r>
                                  <m:sSup>
                                    <m:sSup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1−</m:t>
                                          </m:r>
                                          <m:d>
                                            <m:dPr>
                                              <m:ctrlP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p>
                                                <m:sSupPr>
                                                  <m:ctrlPr>
                                                    <a:rPr lang="es-AR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s-AR" i="1">
                                                      <a:latin typeface="Cambria Math" panose="02040503050406030204" pitchFamily="18" charset="0"/>
                                                    </a:rPr>
                                                    <m:t>𝛼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s-AR" i="1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s-AR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s-AR" i="1">
                                                      <a:latin typeface="Cambria Math" panose="02040503050406030204" pitchFamily="18" charset="0"/>
                                                    </a:rPr>
                                                    <m:t>𝛽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s-AR" i="1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e>
                                          </m:d>
                                        </m:e>
                                      </m:d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p>
                              </m:s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𝑐𝑖𝑟𝑐</m:t>
                              </m:r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  <m:sup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𝛽</m:t>
                                          </m:r>
                                        </m:e>
                                        <m:sup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e>
                              </m:d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</m:e>
                          </m:nary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2951DA2F-EAD7-41B2-A0B5-A0BFD1F034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850" y="1052131"/>
                <a:ext cx="9076523" cy="9165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036137DA-555A-47D6-83BC-D5245136162F}"/>
                  </a:ext>
                </a:extLst>
              </p:cNvPr>
              <p:cNvSpPr txBox="1"/>
              <p:nvPr/>
            </p:nvSpPr>
            <p:spPr>
              <a:xfrm>
                <a:off x="904875" y="2390775"/>
                <a:ext cx="2884059" cy="7101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𝑐𝑖𝑟𝑐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𝑠𝑖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&lt;1</m:t>
                              </m:r>
                            </m:e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0 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𝑒𝑛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𝑜𝑡𝑟𝑜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𝑐𝑎𝑠𝑜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036137DA-555A-47D6-83BC-D524513616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875" y="2390775"/>
                <a:ext cx="2884059" cy="7101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>
            <a:extLst>
              <a:ext uri="{FF2B5EF4-FFF2-40B4-BE49-F238E27FC236}">
                <a16:creationId xmlns:a16="http://schemas.microsoft.com/office/drawing/2014/main" id="{EFC29355-FD3F-4627-9CC9-EE0C4260FE1D}"/>
              </a:ext>
            </a:extLst>
          </p:cNvPr>
          <p:cNvGrpSpPr/>
          <p:nvPr/>
        </p:nvGrpSpPr>
        <p:grpSpPr>
          <a:xfrm>
            <a:off x="4885706" y="2200275"/>
            <a:ext cx="933076" cy="1291683"/>
            <a:chOff x="4885706" y="2200275"/>
            <a:chExt cx="933076" cy="129168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uadroTexto 6">
                  <a:extLst>
                    <a:ext uri="{FF2B5EF4-FFF2-40B4-BE49-F238E27FC236}">
                      <a16:creationId xmlns:a16="http://schemas.microsoft.com/office/drawing/2014/main" id="{66758CDE-CD80-46DD-BC33-AB9CEF8FECFA}"/>
                    </a:ext>
                  </a:extLst>
                </p:cNvPr>
                <p:cNvSpPr txBox="1"/>
                <p:nvPr/>
              </p:nvSpPr>
              <p:spPr>
                <a:xfrm>
                  <a:off x="4885706" y="2200275"/>
                  <a:ext cx="923843" cy="6182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7" name="CuadroTexto 6">
                  <a:extLst>
                    <a:ext uri="{FF2B5EF4-FFF2-40B4-BE49-F238E27FC236}">
                      <a16:creationId xmlns:a16="http://schemas.microsoft.com/office/drawing/2014/main" id="{66758CDE-CD80-46DD-BC33-AB9CEF8FECF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85706" y="2200275"/>
                  <a:ext cx="923843" cy="61824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EA4CB0B4-F163-4B1B-A7CD-938C24696932}"/>
                    </a:ext>
                  </a:extLst>
                </p:cNvPr>
                <p:cNvSpPr txBox="1"/>
                <p:nvPr/>
              </p:nvSpPr>
              <p:spPr>
                <a:xfrm>
                  <a:off x="4885706" y="2866146"/>
                  <a:ext cx="933076" cy="62581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EA4CB0B4-F163-4B1B-A7CD-938C246969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85706" y="2866146"/>
                  <a:ext cx="933076" cy="62581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2506101F-4057-454F-AB4B-6E74ED462776}"/>
              </a:ext>
            </a:extLst>
          </p:cNvPr>
          <p:cNvGrpSpPr/>
          <p:nvPr/>
        </p:nvGrpSpPr>
        <p:grpSpPr>
          <a:xfrm>
            <a:off x="6010275" y="2390775"/>
            <a:ext cx="2477889" cy="1038225"/>
            <a:chOff x="6010275" y="2390775"/>
            <a:chExt cx="2477889" cy="1038225"/>
          </a:xfrm>
        </p:grpSpPr>
        <p:sp>
          <p:nvSpPr>
            <p:cNvPr id="9" name="Cerrar llave 8">
              <a:extLst>
                <a:ext uri="{FF2B5EF4-FFF2-40B4-BE49-F238E27FC236}">
                  <a16:creationId xmlns:a16="http://schemas.microsoft.com/office/drawing/2014/main" id="{EB9B57D6-3AA4-44E0-ADAA-A200AF46F505}"/>
                </a:ext>
              </a:extLst>
            </p:cNvPr>
            <p:cNvSpPr/>
            <p:nvPr/>
          </p:nvSpPr>
          <p:spPr>
            <a:xfrm>
              <a:off x="6010275" y="2390775"/>
              <a:ext cx="85725" cy="1038225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ángulo 9">
                  <a:extLst>
                    <a:ext uri="{FF2B5EF4-FFF2-40B4-BE49-F238E27FC236}">
                      <a16:creationId xmlns:a16="http://schemas.microsoft.com/office/drawing/2014/main" id="{4B1E9524-6111-4DA5-8560-CA19E5FAFEBF}"/>
                    </a:ext>
                  </a:extLst>
                </p:cNvPr>
                <p:cNvSpPr/>
                <p:nvPr/>
              </p:nvSpPr>
              <p:spPr>
                <a:xfrm>
                  <a:off x="6394450" y="2582041"/>
                  <a:ext cx="2093714" cy="65569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AR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p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AR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A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p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sSup>
                              <m:s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Rectángulo 9">
                  <a:extLst>
                    <a:ext uri="{FF2B5EF4-FFF2-40B4-BE49-F238E27FC236}">
                      <a16:creationId xmlns:a16="http://schemas.microsoft.com/office/drawing/2014/main" id="{4B1E9524-6111-4DA5-8560-CA19E5FAFEB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94450" y="2582041"/>
                  <a:ext cx="2093714" cy="65569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97B09C1D-EB6A-4285-974C-71B1FFFD77A7}"/>
                  </a:ext>
                </a:extLst>
              </p:cNvPr>
              <p:cNvSpPr txBox="1"/>
              <p:nvPr/>
            </p:nvSpPr>
            <p:spPr>
              <a:xfrm>
                <a:off x="781050" y="4029075"/>
                <a:ext cx="1817229" cy="396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97B09C1D-EB6A-4285-974C-71B1FFFD7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050" y="4029075"/>
                <a:ext cx="1817229" cy="396775"/>
              </a:xfrm>
              <a:prstGeom prst="rect">
                <a:avLst/>
              </a:prstGeom>
              <a:blipFill>
                <a:blip r:embed="rId7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11">
            <a:extLst>
              <a:ext uri="{FF2B5EF4-FFF2-40B4-BE49-F238E27FC236}">
                <a16:creationId xmlns:a16="http://schemas.microsoft.com/office/drawing/2014/main" id="{90B83E64-8108-4088-8051-9222BAFD442B}"/>
              </a:ext>
            </a:extLst>
          </p:cNvPr>
          <p:cNvSpPr txBox="1"/>
          <p:nvPr/>
        </p:nvSpPr>
        <p:spPr>
          <a:xfrm>
            <a:off x="2754800" y="4029075"/>
            <a:ext cx="573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La difracción es un filtro </a:t>
            </a:r>
            <a:r>
              <a:rPr lang="es-AR" dirty="0" err="1"/>
              <a:t>pasabajos</a:t>
            </a:r>
            <a:r>
              <a:rPr lang="es-AR" dirty="0"/>
              <a:t> para el espectro angular</a:t>
            </a:r>
            <a:endParaRPr lang="es-UY" dirty="0"/>
          </a:p>
        </p:txBody>
      </p:sp>
      <p:grpSp>
        <p:nvGrpSpPr>
          <p:cNvPr id="23" name="Grupo 22">
            <a:extLst>
              <a:ext uri="{FF2B5EF4-FFF2-40B4-BE49-F238E27FC236}">
                <a16:creationId xmlns:a16="http://schemas.microsoft.com/office/drawing/2014/main" id="{5AE0DC05-3EFF-4D59-B550-488B19F9985D}"/>
              </a:ext>
            </a:extLst>
          </p:cNvPr>
          <p:cNvGrpSpPr/>
          <p:nvPr/>
        </p:nvGrpSpPr>
        <p:grpSpPr>
          <a:xfrm>
            <a:off x="2841196" y="4651813"/>
            <a:ext cx="8781475" cy="1534965"/>
            <a:chOff x="2841196" y="4651813"/>
            <a:chExt cx="8781475" cy="1534965"/>
          </a:xfrm>
        </p:grpSpPr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6B5DD4F4-3827-4B61-9F8F-C4C44729CE7D}"/>
                </a:ext>
              </a:extLst>
            </p:cNvPr>
            <p:cNvGrpSpPr/>
            <p:nvPr/>
          </p:nvGrpSpPr>
          <p:grpSpPr>
            <a:xfrm>
              <a:off x="2841196" y="4764444"/>
              <a:ext cx="1895475" cy="1422334"/>
              <a:chOff x="8610600" y="2486024"/>
              <a:chExt cx="1895475" cy="1422334"/>
            </a:xfrm>
          </p:grpSpPr>
          <p:grpSp>
            <p:nvGrpSpPr>
              <p:cNvPr id="14" name="Grupo 13">
                <a:extLst>
                  <a:ext uri="{FF2B5EF4-FFF2-40B4-BE49-F238E27FC236}">
                    <a16:creationId xmlns:a16="http://schemas.microsoft.com/office/drawing/2014/main" id="{DFC05FB8-FF2A-494B-B3C5-B86EB3FB205B}"/>
                  </a:ext>
                </a:extLst>
              </p:cNvPr>
              <p:cNvGrpSpPr/>
              <p:nvPr/>
            </p:nvGrpSpPr>
            <p:grpSpPr>
              <a:xfrm>
                <a:off x="9128834" y="2557102"/>
                <a:ext cx="1377241" cy="1351256"/>
                <a:chOff x="1775534" y="3998407"/>
                <a:chExt cx="3045041" cy="2572549"/>
              </a:xfrm>
            </p:grpSpPr>
            <p:cxnSp>
              <p:nvCxnSpPr>
                <p:cNvPr id="17" name="Conector recto 16">
                  <a:extLst>
                    <a:ext uri="{FF2B5EF4-FFF2-40B4-BE49-F238E27FC236}">
                      <a16:creationId xmlns:a16="http://schemas.microsoft.com/office/drawing/2014/main" id="{F2FD8F64-8695-4F68-96FE-242E1384A6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775534" y="3998407"/>
                  <a:ext cx="0" cy="946455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Conector recto 17">
                  <a:extLst>
                    <a:ext uri="{FF2B5EF4-FFF2-40B4-BE49-F238E27FC236}">
                      <a16:creationId xmlns:a16="http://schemas.microsoft.com/office/drawing/2014/main" id="{D3343231-C4B7-4121-BE51-E1A5183B161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775534" y="5624501"/>
                  <a:ext cx="0" cy="946455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Conector recto 18">
                  <a:extLst>
                    <a:ext uri="{FF2B5EF4-FFF2-40B4-BE49-F238E27FC236}">
                      <a16:creationId xmlns:a16="http://schemas.microsoft.com/office/drawing/2014/main" id="{7EC7FA79-70D0-44C7-AD12-CA3173DC17A7}"/>
                    </a:ext>
                  </a:extLst>
                </p:cNvPr>
                <p:cNvCxnSpPr/>
                <p:nvPr/>
              </p:nvCxnSpPr>
              <p:spPr>
                <a:xfrm flipV="1">
                  <a:off x="1775534" y="4252404"/>
                  <a:ext cx="3045041" cy="69245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Conector recto 19">
                  <a:extLst>
                    <a:ext uri="{FF2B5EF4-FFF2-40B4-BE49-F238E27FC236}">
                      <a16:creationId xmlns:a16="http://schemas.microsoft.com/office/drawing/2014/main" id="{443C68D7-E77C-4EBE-92F2-3FEB5F6910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775534" y="5615126"/>
                  <a:ext cx="3045041" cy="69245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" name="Conector recto 14">
                <a:extLst>
                  <a:ext uri="{FF2B5EF4-FFF2-40B4-BE49-F238E27FC236}">
                    <a16:creationId xmlns:a16="http://schemas.microsoft.com/office/drawing/2014/main" id="{A83EECED-F63F-477C-8A24-573421A785F5}"/>
                  </a:ext>
                </a:extLst>
              </p:cNvPr>
              <p:cNvCxnSpPr/>
              <p:nvPr/>
            </p:nvCxnSpPr>
            <p:spPr>
              <a:xfrm>
                <a:off x="8610600" y="2486025"/>
                <a:ext cx="0" cy="142233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ector recto 15">
                <a:extLst>
                  <a:ext uri="{FF2B5EF4-FFF2-40B4-BE49-F238E27FC236}">
                    <a16:creationId xmlns:a16="http://schemas.microsoft.com/office/drawing/2014/main" id="{14E5603E-262D-4AB4-A802-38F58CA4F19E}"/>
                  </a:ext>
                </a:extLst>
              </p:cNvPr>
              <p:cNvCxnSpPr/>
              <p:nvPr/>
            </p:nvCxnSpPr>
            <p:spPr>
              <a:xfrm>
                <a:off x="8886825" y="2486024"/>
                <a:ext cx="0" cy="142233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CuadroTexto 20">
              <a:extLst>
                <a:ext uri="{FF2B5EF4-FFF2-40B4-BE49-F238E27FC236}">
                  <a16:creationId xmlns:a16="http://schemas.microsoft.com/office/drawing/2014/main" id="{182CB033-B157-455A-BA16-DA628CB395C9}"/>
                </a:ext>
              </a:extLst>
            </p:cNvPr>
            <p:cNvSpPr txBox="1"/>
            <p:nvPr/>
          </p:nvSpPr>
          <p:spPr>
            <a:xfrm>
              <a:off x="5353657" y="4651813"/>
              <a:ext cx="62690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dirty="0"/>
                <a:t>La difracción introduce dispersión geométrica. La velocidad de fase depende de la frecuencia</a:t>
              </a:r>
              <a:endParaRPr lang="es-UY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32955FE7-8E3F-4B26-BC51-B9E465207C9E}"/>
                  </a:ext>
                </a:extLst>
              </p:cNvPr>
              <p:cNvSpPr txBox="1"/>
              <p:nvPr/>
            </p:nvSpPr>
            <p:spPr>
              <a:xfrm>
                <a:off x="5486400" y="5684719"/>
                <a:ext cx="3976666" cy="7260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  <m:sup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</m:d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𝛽</m:t>
                                          </m:r>
                                        </m:e>
                                        <m:sup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32955FE7-8E3F-4B26-BC51-B9E465207C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684719"/>
                <a:ext cx="3976666" cy="7260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260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  <p:bldP spid="12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64292E1D-5B2E-4AB1-9B3A-AEA401595989}"/>
              </a:ext>
            </a:extLst>
          </p:cNvPr>
          <p:cNvSpPr txBox="1"/>
          <p:nvPr/>
        </p:nvSpPr>
        <p:spPr>
          <a:xfrm>
            <a:off x="600075" y="342900"/>
            <a:ext cx="2499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rgbClr val="00B0F0"/>
                </a:solidFill>
              </a:rPr>
              <a:t>Función de transferencia</a:t>
            </a:r>
            <a:endParaRPr lang="es-UY" dirty="0">
              <a:solidFill>
                <a:srgbClr val="00B0F0"/>
              </a:solidFill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2774197D-519F-4E64-A9E3-938F64BD353C}"/>
              </a:ext>
            </a:extLst>
          </p:cNvPr>
          <p:cNvGrpSpPr/>
          <p:nvPr/>
        </p:nvGrpSpPr>
        <p:grpSpPr>
          <a:xfrm>
            <a:off x="3334398" y="980407"/>
            <a:ext cx="3683957" cy="1313026"/>
            <a:chOff x="3334398" y="980407"/>
            <a:chExt cx="3683957" cy="1313026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753A1928-A008-49AA-B4E8-821C9FB7F4E2}"/>
                </a:ext>
              </a:extLst>
            </p:cNvPr>
            <p:cNvSpPr txBox="1"/>
            <p:nvPr/>
          </p:nvSpPr>
          <p:spPr>
            <a:xfrm>
              <a:off x="3334398" y="980407"/>
              <a:ext cx="368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Definimos la función de transferencia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D745413F-1B8F-4910-8920-7D0D24CAF7F6}"/>
                    </a:ext>
                  </a:extLst>
                </p:cNvPr>
                <p:cNvSpPr txBox="1"/>
                <p:nvPr/>
              </p:nvSpPr>
              <p:spPr>
                <a:xfrm>
                  <a:off x="3409024" y="1598306"/>
                  <a:ext cx="2255617" cy="6951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d>
                          <m:d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d>
                              <m:d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,0</m:t>
                                </m:r>
                              </m:e>
                            </m:d>
                          </m:num>
                          <m:den>
                            <m:sSubSup>
                              <m:sSub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d>
                              <m:d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,0</m:t>
                                </m:r>
                              </m:e>
                            </m:d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D745413F-1B8F-4910-8920-7D0D24CAF7F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09024" y="1598306"/>
                  <a:ext cx="2255617" cy="69512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765F4552-A1DD-4C9C-9341-BA95120E5B9F}"/>
              </a:ext>
            </a:extLst>
          </p:cNvPr>
          <p:cNvGrpSpPr/>
          <p:nvPr/>
        </p:nvGrpSpPr>
        <p:grpSpPr>
          <a:xfrm>
            <a:off x="458844" y="909073"/>
            <a:ext cx="1983209" cy="1986919"/>
            <a:chOff x="4112791" y="456312"/>
            <a:chExt cx="1983209" cy="1986919"/>
          </a:xfrm>
        </p:grpSpPr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9843FBA2-8349-4B83-BA5F-345E7F07588A}"/>
                </a:ext>
              </a:extLst>
            </p:cNvPr>
            <p:cNvGrpSpPr/>
            <p:nvPr/>
          </p:nvGrpSpPr>
          <p:grpSpPr>
            <a:xfrm>
              <a:off x="4718759" y="896978"/>
              <a:ext cx="1377241" cy="1351257"/>
              <a:chOff x="1775534" y="3998406"/>
              <a:chExt cx="3045041" cy="2572550"/>
            </a:xfrm>
          </p:grpSpPr>
          <p:cxnSp>
            <p:nvCxnSpPr>
              <p:cNvPr id="11" name="Conector recto 10">
                <a:extLst>
                  <a:ext uri="{FF2B5EF4-FFF2-40B4-BE49-F238E27FC236}">
                    <a16:creationId xmlns:a16="http://schemas.microsoft.com/office/drawing/2014/main" id="{43B0F0E2-03F9-46BD-BDAE-93448B62C8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75534" y="3998406"/>
                <a:ext cx="0" cy="94645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Conector recto 11">
                <a:extLst>
                  <a:ext uri="{FF2B5EF4-FFF2-40B4-BE49-F238E27FC236}">
                    <a16:creationId xmlns:a16="http://schemas.microsoft.com/office/drawing/2014/main" id="{A659C928-DB27-40CC-88FE-B6F46C137B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75534" y="5624501"/>
                <a:ext cx="0" cy="94645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Conector recto 12">
                <a:extLst>
                  <a:ext uri="{FF2B5EF4-FFF2-40B4-BE49-F238E27FC236}">
                    <a16:creationId xmlns:a16="http://schemas.microsoft.com/office/drawing/2014/main" id="{5C93AEE9-1263-4317-9B10-07AA094A846D}"/>
                  </a:ext>
                </a:extLst>
              </p:cNvPr>
              <p:cNvCxnSpPr/>
              <p:nvPr/>
            </p:nvCxnSpPr>
            <p:spPr>
              <a:xfrm flipV="1">
                <a:off x="1775534" y="4252404"/>
                <a:ext cx="3045041" cy="69245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ector recto 13">
                <a:extLst>
                  <a:ext uri="{FF2B5EF4-FFF2-40B4-BE49-F238E27FC236}">
                    <a16:creationId xmlns:a16="http://schemas.microsoft.com/office/drawing/2014/main" id="{9D2E6398-F669-4E7C-8039-0AC2AB2D12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75534" y="5615126"/>
                <a:ext cx="3045041" cy="69245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8297C9B8-8125-4C79-9425-387EFF93AE0E}"/>
                </a:ext>
              </a:extLst>
            </p:cNvPr>
            <p:cNvCxnSpPr/>
            <p:nvPr/>
          </p:nvCxnSpPr>
          <p:spPr>
            <a:xfrm>
              <a:off x="4830840" y="852533"/>
              <a:ext cx="0" cy="14223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>
              <a:extLst>
                <a:ext uri="{FF2B5EF4-FFF2-40B4-BE49-F238E27FC236}">
                  <a16:creationId xmlns:a16="http://schemas.microsoft.com/office/drawing/2014/main" id="{95026203-E9D3-4FBC-AA79-AC0D38F2FA17}"/>
                </a:ext>
              </a:extLst>
            </p:cNvPr>
            <p:cNvCxnSpPr/>
            <p:nvPr/>
          </p:nvCxnSpPr>
          <p:spPr>
            <a:xfrm>
              <a:off x="4636553" y="852534"/>
              <a:ext cx="0" cy="14223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ángulo 14">
                  <a:extLst>
                    <a:ext uri="{FF2B5EF4-FFF2-40B4-BE49-F238E27FC236}">
                      <a16:creationId xmlns:a16="http://schemas.microsoft.com/office/drawing/2014/main" id="{B6A56DF5-2247-4535-9087-320A31951B16}"/>
                    </a:ext>
                  </a:extLst>
                </p:cNvPr>
                <p:cNvSpPr/>
                <p:nvPr/>
              </p:nvSpPr>
              <p:spPr>
                <a:xfrm>
                  <a:off x="4112791" y="456312"/>
                  <a:ext cx="1211935" cy="36958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AR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d>
                          <m:dPr>
                            <m:ctrlPr>
                              <a:rPr lang="es-A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,0</m:t>
                            </m:r>
                          </m:e>
                        </m:d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Rectángulo 14">
                  <a:extLst>
                    <a:ext uri="{FF2B5EF4-FFF2-40B4-BE49-F238E27FC236}">
                      <a16:creationId xmlns:a16="http://schemas.microsoft.com/office/drawing/2014/main" id="{B6A56DF5-2247-4535-9087-320A31951B1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2791" y="456312"/>
                  <a:ext cx="1211935" cy="369588"/>
                </a:xfrm>
                <a:prstGeom prst="rect">
                  <a:avLst/>
                </a:prstGeom>
                <a:blipFill>
                  <a:blip r:embed="rId3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Rectángulo 15">
                  <a:extLst>
                    <a:ext uri="{FF2B5EF4-FFF2-40B4-BE49-F238E27FC236}">
                      <a16:creationId xmlns:a16="http://schemas.microsoft.com/office/drawing/2014/main" id="{C181229C-1B8A-482D-924C-7E54D82BC87D}"/>
                    </a:ext>
                  </a:extLst>
                </p:cNvPr>
                <p:cNvSpPr/>
                <p:nvPr/>
              </p:nvSpPr>
              <p:spPr>
                <a:xfrm>
                  <a:off x="4756268" y="2073899"/>
                  <a:ext cx="121193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AR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d>
                          <m:dPr>
                            <m:ctrlPr>
                              <a:rPr lang="es-A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,0</m:t>
                            </m:r>
                          </m:e>
                        </m:d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6" name="Rectángulo 15">
                  <a:extLst>
                    <a:ext uri="{FF2B5EF4-FFF2-40B4-BE49-F238E27FC236}">
                      <a16:creationId xmlns:a16="http://schemas.microsoft.com/office/drawing/2014/main" id="{C181229C-1B8A-482D-924C-7E54D82BC87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56268" y="2073899"/>
                  <a:ext cx="1211935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FB2B3111-DBD8-4FE5-B91C-4417CC712928}"/>
                  </a:ext>
                </a:extLst>
              </p:cNvPr>
              <p:cNvSpPr txBox="1"/>
              <p:nvPr/>
            </p:nvSpPr>
            <p:spPr>
              <a:xfrm>
                <a:off x="5971713" y="1711348"/>
                <a:ext cx="3494483" cy="3695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Sup>
                        <m:sSubSup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,0</m:t>
                          </m:r>
                        </m:e>
                      </m:d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sSubSup>
                        <m:sSubSup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,0</m:t>
                          </m: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FB2B3111-DBD8-4FE5-B91C-4417CC712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1713" y="1711348"/>
                <a:ext cx="3494483" cy="369588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uadroTexto 18">
            <a:extLst>
              <a:ext uri="{FF2B5EF4-FFF2-40B4-BE49-F238E27FC236}">
                <a16:creationId xmlns:a16="http://schemas.microsoft.com/office/drawing/2014/main" id="{A34E52AF-937F-412E-A8FE-06D6DDB6D470}"/>
              </a:ext>
            </a:extLst>
          </p:cNvPr>
          <p:cNvSpPr txBox="1"/>
          <p:nvPr/>
        </p:nvSpPr>
        <p:spPr>
          <a:xfrm>
            <a:off x="275207" y="3129218"/>
            <a:ext cx="3478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En virtud del teorema del producto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9F7B8E44-134B-4BA8-B41D-DBC6FC55BDC9}"/>
                  </a:ext>
                </a:extLst>
              </p:cNvPr>
              <p:cNvSpPr txBox="1"/>
              <p:nvPr/>
            </p:nvSpPr>
            <p:spPr>
              <a:xfrm>
                <a:off x="3753788" y="3087540"/>
                <a:ext cx="4524059" cy="411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;0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⊗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;0)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9F7B8E44-134B-4BA8-B41D-DBC6FC55BD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788" y="3087540"/>
                <a:ext cx="4524059" cy="411010"/>
              </a:xfrm>
              <a:prstGeom prst="rect">
                <a:avLst/>
              </a:prstGeom>
              <a:blipFill>
                <a:blip r:embed="rId6"/>
                <a:stretch>
                  <a:fillRect b="-735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4136E61E-221B-4C09-8FDD-42F7A41CBCBE}"/>
                  </a:ext>
                </a:extLst>
              </p:cNvPr>
              <p:cNvSpPr txBox="1"/>
              <p:nvPr/>
            </p:nvSpPr>
            <p:spPr>
              <a:xfrm>
                <a:off x="337351" y="4119239"/>
                <a:ext cx="9890656" cy="411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Ejemplo: Si la onda incidente es una onda plana que se propaga según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s-AR" dirty="0"/>
                  <a:t>, </a:t>
                </a:r>
                <a14:m>
                  <m:oMath xmlns:m="http://schemas.openxmlformats.org/officeDocument/2006/math">
                    <m:r>
                      <a:rPr lang="es-A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;0</m:t>
                        </m:r>
                      </m:e>
                    </m:d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AR" dirty="0"/>
                  <a:t> </a:t>
                </a:r>
                <a:endParaRPr lang="es-UY" dirty="0"/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4136E61E-221B-4C09-8FDD-42F7A41CBC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51" y="4119239"/>
                <a:ext cx="9890656" cy="411010"/>
              </a:xfrm>
              <a:prstGeom prst="rect">
                <a:avLst/>
              </a:prstGeom>
              <a:blipFill>
                <a:blip r:embed="rId7"/>
                <a:stretch>
                  <a:fillRect l="-493" t="-2985" b="-1940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ángulo 22">
                <a:extLst>
                  <a:ext uri="{FF2B5EF4-FFF2-40B4-BE49-F238E27FC236}">
                    <a16:creationId xmlns:a16="http://schemas.microsoft.com/office/drawing/2014/main" id="{7F3BE6F1-C089-4C75-98BD-1758B9D4FA15}"/>
                  </a:ext>
                </a:extLst>
              </p:cNvPr>
              <p:cNvSpPr/>
              <p:nvPr/>
            </p:nvSpPr>
            <p:spPr>
              <a:xfrm>
                <a:off x="458844" y="4893991"/>
                <a:ext cx="3038076" cy="4110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;0</m:t>
                          </m:r>
                        </m:e>
                      </m:d>
                      <m:r>
                        <a:rPr lang="es-A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3" name="Rectángulo 22">
                <a:extLst>
                  <a:ext uri="{FF2B5EF4-FFF2-40B4-BE49-F238E27FC236}">
                    <a16:creationId xmlns:a16="http://schemas.microsoft.com/office/drawing/2014/main" id="{7F3BE6F1-C089-4C75-98BD-1758B9D4FA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44" y="4893991"/>
                <a:ext cx="3038076" cy="411010"/>
              </a:xfrm>
              <a:prstGeom prst="rect">
                <a:avLst/>
              </a:prstGeom>
              <a:blipFill>
                <a:blip r:embed="rId8"/>
                <a:stretch>
                  <a:fillRect b="-746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uadroTexto 23">
            <a:extLst>
              <a:ext uri="{FF2B5EF4-FFF2-40B4-BE49-F238E27FC236}">
                <a16:creationId xmlns:a16="http://schemas.microsoft.com/office/drawing/2014/main" id="{5FC2AD2C-CC93-4677-8338-17B0C2AE4BD7}"/>
              </a:ext>
            </a:extLst>
          </p:cNvPr>
          <p:cNvSpPr txBox="1"/>
          <p:nvPr/>
        </p:nvSpPr>
        <p:spPr>
          <a:xfrm>
            <a:off x="3585113" y="4930505"/>
            <a:ext cx="8047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El espectro angular luego de la abertura es la transformada de Fourier de la pantalla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82186586-E128-4863-B5B2-5F22F8B67A5C}"/>
                  </a:ext>
                </a:extLst>
              </p:cNvPr>
              <p:cNvSpPr txBox="1"/>
              <p:nvPr/>
            </p:nvSpPr>
            <p:spPr>
              <a:xfrm>
                <a:off x="610118" y="5529935"/>
                <a:ext cx="9074857" cy="916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undOvr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+∞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</m:e>
                              </m:d>
                              <m:sSup>
                                <m:s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𝑖𝑘</m:t>
                                  </m:r>
                                  <m:sSup>
                                    <m:sSup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1−</m:t>
                                          </m:r>
                                          <m:d>
                                            <m:dPr>
                                              <m:ctrlP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p>
                                                <m:sSupPr>
                                                  <m:ctrlPr>
                                                    <a:rPr lang="es-AR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s-AR" i="1">
                                                      <a:latin typeface="Cambria Math" panose="02040503050406030204" pitchFamily="18" charset="0"/>
                                                    </a:rPr>
                                                    <m:t>𝛼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s-AR" i="1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s-AR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s-AR" i="1">
                                                      <a:latin typeface="Cambria Math" panose="02040503050406030204" pitchFamily="18" charset="0"/>
                                                    </a:rPr>
                                                    <m:t>𝛽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s-AR" i="1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e>
                                          </m:d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p>
                              </m:s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𝑐𝑖𝑟𝑐</m:t>
                              </m:r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  <m:sup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𝛽</m:t>
                                          </m:r>
                                        </m:e>
                                        <m:sup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e>
                              </m:d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</m:e>
                          </m:nary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82186586-E128-4863-B5B2-5F22F8B67A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118" y="5529935"/>
                <a:ext cx="9074857" cy="9165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733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2" grpId="0"/>
      <p:bldP spid="23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4E05A19-95E1-47CF-B70D-115CB53BE4FE}"/>
              </a:ext>
            </a:extLst>
          </p:cNvPr>
          <p:cNvGrpSpPr/>
          <p:nvPr/>
        </p:nvGrpSpPr>
        <p:grpSpPr>
          <a:xfrm>
            <a:off x="504630" y="1204786"/>
            <a:ext cx="4645151" cy="2939992"/>
            <a:chOff x="1348009" y="1523503"/>
            <a:chExt cx="4645151" cy="2939992"/>
          </a:xfrm>
        </p:grpSpPr>
        <p:grpSp>
          <p:nvGrpSpPr>
            <p:cNvPr id="5" name="Grupo 4">
              <a:extLst>
                <a:ext uri="{FF2B5EF4-FFF2-40B4-BE49-F238E27FC236}">
                  <a16:creationId xmlns:a16="http://schemas.microsoft.com/office/drawing/2014/main" id="{9C4EC0C7-32BF-43BE-BA72-89046870CC3B}"/>
                </a:ext>
              </a:extLst>
            </p:cNvPr>
            <p:cNvGrpSpPr/>
            <p:nvPr/>
          </p:nvGrpSpPr>
          <p:grpSpPr>
            <a:xfrm>
              <a:off x="1359695" y="1523503"/>
              <a:ext cx="4633465" cy="2939992"/>
              <a:chOff x="4555656" y="1070742"/>
              <a:chExt cx="4633465" cy="2939992"/>
            </a:xfrm>
          </p:grpSpPr>
          <p:grpSp>
            <p:nvGrpSpPr>
              <p:cNvPr id="13" name="Grupo 12">
                <a:extLst>
                  <a:ext uri="{FF2B5EF4-FFF2-40B4-BE49-F238E27FC236}">
                    <a16:creationId xmlns:a16="http://schemas.microsoft.com/office/drawing/2014/main" id="{7731E724-1D05-46AF-804C-3AD9BAA556F4}"/>
                  </a:ext>
                </a:extLst>
              </p:cNvPr>
              <p:cNvGrpSpPr/>
              <p:nvPr/>
            </p:nvGrpSpPr>
            <p:grpSpPr>
              <a:xfrm>
                <a:off x="4555656" y="1070742"/>
                <a:ext cx="4456590" cy="2939992"/>
                <a:chOff x="596215" y="2505072"/>
                <a:chExt cx="4456590" cy="2939992"/>
              </a:xfrm>
            </p:grpSpPr>
            <p:cxnSp>
              <p:nvCxnSpPr>
                <p:cNvPr id="15" name="Conector recto 14">
                  <a:extLst>
                    <a:ext uri="{FF2B5EF4-FFF2-40B4-BE49-F238E27FC236}">
                      <a16:creationId xmlns:a16="http://schemas.microsoft.com/office/drawing/2014/main" id="{D57859AA-3BA6-413A-97AB-2535D69478B2}"/>
                    </a:ext>
                  </a:extLst>
                </p:cNvPr>
                <p:cNvCxnSpPr/>
                <p:nvPr/>
              </p:nvCxnSpPr>
              <p:spPr>
                <a:xfrm flipV="1">
                  <a:off x="2442770" y="2505072"/>
                  <a:ext cx="0" cy="985421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Conector recto 15">
                  <a:extLst>
                    <a:ext uri="{FF2B5EF4-FFF2-40B4-BE49-F238E27FC236}">
                      <a16:creationId xmlns:a16="http://schemas.microsoft.com/office/drawing/2014/main" id="{D4589F2B-9AA0-4873-9D02-659C2BF120DF}"/>
                    </a:ext>
                  </a:extLst>
                </p:cNvPr>
                <p:cNvCxnSpPr/>
                <p:nvPr/>
              </p:nvCxnSpPr>
              <p:spPr>
                <a:xfrm flipV="1">
                  <a:off x="2442770" y="4459643"/>
                  <a:ext cx="0" cy="985421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Conector recto de flecha 16">
                  <a:extLst>
                    <a:ext uri="{FF2B5EF4-FFF2-40B4-BE49-F238E27FC236}">
                      <a16:creationId xmlns:a16="http://schemas.microsoft.com/office/drawing/2014/main" id="{6F3AC976-4422-41EA-91D9-3662CA64AF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6215" y="3975068"/>
                  <a:ext cx="4456590" cy="1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CuadroTexto 13">
                    <a:extLst>
                      <a:ext uri="{FF2B5EF4-FFF2-40B4-BE49-F238E27FC236}">
                        <a16:creationId xmlns:a16="http://schemas.microsoft.com/office/drawing/2014/main" id="{6C2E32AC-7F5F-4838-8E87-3C8194352769}"/>
                      </a:ext>
                    </a:extLst>
                  </p:cNvPr>
                  <p:cNvSpPr txBox="1"/>
                  <p:nvPr/>
                </p:nvSpPr>
                <p:spPr>
                  <a:xfrm>
                    <a:off x="8835370" y="2540738"/>
                    <a:ext cx="353751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4" name="CuadroTexto 13">
                    <a:extLst>
                      <a:ext uri="{FF2B5EF4-FFF2-40B4-BE49-F238E27FC236}">
                        <a16:creationId xmlns:a16="http://schemas.microsoft.com/office/drawing/2014/main" id="{6C2E32AC-7F5F-4838-8E87-3C819435276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835370" y="2540738"/>
                    <a:ext cx="353751" cy="369332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" name="Elipse 5">
              <a:extLst>
                <a:ext uri="{FF2B5EF4-FFF2-40B4-BE49-F238E27FC236}">
                  <a16:creationId xmlns:a16="http://schemas.microsoft.com/office/drawing/2014/main" id="{A628860F-612B-40FD-AF67-021A6E35A10F}"/>
                </a:ext>
              </a:extLst>
            </p:cNvPr>
            <p:cNvSpPr/>
            <p:nvPr/>
          </p:nvSpPr>
          <p:spPr>
            <a:xfrm rot="20808308">
              <a:off x="1348009" y="35376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cxnSp>
          <p:nvCxnSpPr>
            <p:cNvPr id="7" name="Conector recto 6">
              <a:extLst>
                <a:ext uri="{FF2B5EF4-FFF2-40B4-BE49-F238E27FC236}">
                  <a16:creationId xmlns:a16="http://schemas.microsoft.com/office/drawing/2014/main" id="{8B9C6CE1-6633-4874-9A4B-7500975797F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3293" y="2993499"/>
              <a:ext cx="1822957" cy="580910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113EBAE3-1BBA-4F1C-BCB3-436518EB6EAE}"/>
                    </a:ext>
                  </a:extLst>
                </p:cNvPr>
                <p:cNvSpPr txBox="1"/>
                <p:nvPr/>
              </p:nvSpPr>
              <p:spPr>
                <a:xfrm>
                  <a:off x="1453148" y="3537907"/>
                  <a:ext cx="42851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acc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113EBAE3-1BBA-4F1C-BCB3-436518EB6EA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53148" y="3537907"/>
                  <a:ext cx="428514" cy="369332"/>
                </a:xfrm>
                <a:prstGeom prst="rect">
                  <a:avLst/>
                </a:prstGeom>
                <a:blipFill>
                  <a:blip r:embed="rId3"/>
                  <a:stretch>
                    <a:fillRect t="-22951" r="-2285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Conector recto de flecha 8">
              <a:extLst>
                <a:ext uri="{FF2B5EF4-FFF2-40B4-BE49-F238E27FC236}">
                  <a16:creationId xmlns:a16="http://schemas.microsoft.com/office/drawing/2014/main" id="{88F6AEF0-DAA8-49D7-A1B2-D4A81163FEDC}"/>
                </a:ext>
              </a:extLst>
            </p:cNvPr>
            <p:cNvCxnSpPr/>
            <p:nvPr/>
          </p:nvCxnSpPr>
          <p:spPr>
            <a:xfrm flipV="1">
              <a:off x="3206250" y="2645546"/>
              <a:ext cx="0" cy="34795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08D3DDDD-78D7-4566-8F12-E69C95BF8714}"/>
                    </a:ext>
                  </a:extLst>
                </p:cNvPr>
                <p:cNvSpPr txBox="1"/>
                <p:nvPr/>
              </p:nvSpPr>
              <p:spPr>
                <a:xfrm>
                  <a:off x="2900913" y="2301838"/>
                  <a:ext cx="40299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acc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08D3DDDD-78D7-4566-8F12-E69C95BF871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00913" y="2301838"/>
                  <a:ext cx="402994" cy="369332"/>
                </a:xfrm>
                <a:prstGeom prst="rect">
                  <a:avLst/>
                </a:prstGeom>
                <a:blipFill>
                  <a:blip r:embed="rId4"/>
                  <a:stretch>
                    <a:fillRect t="-22951" r="-2272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Arco 10">
              <a:extLst>
                <a:ext uri="{FF2B5EF4-FFF2-40B4-BE49-F238E27FC236}">
                  <a16:creationId xmlns:a16="http://schemas.microsoft.com/office/drawing/2014/main" id="{7CCF43EF-1D6D-49D4-BF41-9441306D2D65}"/>
                </a:ext>
              </a:extLst>
            </p:cNvPr>
            <p:cNvSpPr/>
            <p:nvPr/>
          </p:nvSpPr>
          <p:spPr>
            <a:xfrm rot="11401090">
              <a:off x="1938155" y="2694797"/>
              <a:ext cx="428514" cy="654306"/>
            </a:xfrm>
            <a:prstGeom prst="arc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uadroTexto 11">
                  <a:extLst>
                    <a:ext uri="{FF2B5EF4-FFF2-40B4-BE49-F238E27FC236}">
                      <a16:creationId xmlns:a16="http://schemas.microsoft.com/office/drawing/2014/main" id="{BD414FB0-D98C-456C-BB74-DB193DD46B83}"/>
                    </a:ext>
                  </a:extLst>
                </p:cNvPr>
                <p:cNvSpPr txBox="1"/>
                <p:nvPr/>
              </p:nvSpPr>
              <p:spPr>
                <a:xfrm>
                  <a:off x="1507521" y="3020411"/>
                  <a:ext cx="46660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2" name="CuadroTexto 11">
                  <a:extLst>
                    <a:ext uri="{FF2B5EF4-FFF2-40B4-BE49-F238E27FC236}">
                      <a16:creationId xmlns:a16="http://schemas.microsoft.com/office/drawing/2014/main" id="{BD414FB0-D98C-456C-BB74-DB193DD46B8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07521" y="3020411"/>
                  <a:ext cx="466602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8" name="Arco 17">
            <a:extLst>
              <a:ext uri="{FF2B5EF4-FFF2-40B4-BE49-F238E27FC236}">
                <a16:creationId xmlns:a16="http://schemas.microsoft.com/office/drawing/2014/main" id="{3E3D2594-5AE6-4BEA-B473-2C1B4243730B}"/>
              </a:ext>
            </a:extLst>
          </p:cNvPr>
          <p:cNvSpPr/>
          <p:nvPr/>
        </p:nvSpPr>
        <p:spPr>
          <a:xfrm rot="13736820">
            <a:off x="2145494" y="2366460"/>
            <a:ext cx="523781" cy="594804"/>
          </a:xfrm>
          <a:prstGeom prst="arc">
            <a:avLst>
              <a:gd name="adj1" fmla="val 17497658"/>
              <a:gd name="adj2" fmla="val 15048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7C32EA37-EB73-4CEB-A7B2-60DEDE092D10}"/>
                  </a:ext>
                </a:extLst>
              </p:cNvPr>
              <p:cNvSpPr txBox="1"/>
              <p:nvPr/>
            </p:nvSpPr>
            <p:spPr>
              <a:xfrm>
                <a:off x="1819908" y="2271047"/>
                <a:ext cx="382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7C32EA37-EB73-4CEB-A7B2-60DEDE092D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908" y="2271047"/>
                <a:ext cx="38241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AC36ABD9-5491-4216-80FC-EFEF83F60D60}"/>
                  </a:ext>
                </a:extLst>
              </p:cNvPr>
              <p:cNvSpPr txBox="1"/>
              <p:nvPr/>
            </p:nvSpPr>
            <p:spPr>
              <a:xfrm>
                <a:off x="314400" y="227939"/>
                <a:ext cx="7481984" cy="583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d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𝑖𝑘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p>
                      </m:sSup>
                      <m:sSup>
                        <m:sSupPr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𝑖𝑘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AR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d>
                            </m:e>
                          </m:func>
                        </m:sup>
                      </m:sSup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s-A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𝑖𝑘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p>
                      </m:sSup>
                      <m:sSup>
                        <m:sSup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𝑖𝑘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AR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d>
                            </m:e>
                          </m:func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AC36ABD9-5491-4216-80FC-EFEF83F60D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00" y="227939"/>
                <a:ext cx="7481984" cy="58349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Grupo 31">
            <a:extLst>
              <a:ext uri="{FF2B5EF4-FFF2-40B4-BE49-F238E27FC236}">
                <a16:creationId xmlns:a16="http://schemas.microsoft.com/office/drawing/2014/main" id="{F3D21FA8-10C3-4719-BCA6-C6D98F4BB2B9}"/>
              </a:ext>
            </a:extLst>
          </p:cNvPr>
          <p:cNvGrpSpPr/>
          <p:nvPr/>
        </p:nvGrpSpPr>
        <p:grpSpPr>
          <a:xfrm>
            <a:off x="2177462" y="1996663"/>
            <a:ext cx="1459525" cy="862911"/>
            <a:chOff x="2159706" y="2005541"/>
            <a:chExt cx="1459525" cy="862911"/>
          </a:xfrm>
        </p:grpSpPr>
        <p:cxnSp>
          <p:nvCxnSpPr>
            <p:cNvPr id="25" name="Conector recto de flecha 24">
              <a:extLst>
                <a:ext uri="{FF2B5EF4-FFF2-40B4-BE49-F238E27FC236}">
                  <a16:creationId xmlns:a16="http://schemas.microsoft.com/office/drawing/2014/main" id="{EEAF64EE-6170-4C2B-9328-53336F914C90}"/>
                </a:ext>
              </a:extLst>
            </p:cNvPr>
            <p:cNvCxnSpPr/>
            <p:nvPr/>
          </p:nvCxnSpPr>
          <p:spPr>
            <a:xfrm flipV="1">
              <a:off x="2345115" y="2439446"/>
              <a:ext cx="850846" cy="241858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Arco 25">
              <a:extLst>
                <a:ext uri="{FF2B5EF4-FFF2-40B4-BE49-F238E27FC236}">
                  <a16:creationId xmlns:a16="http://schemas.microsoft.com/office/drawing/2014/main" id="{6EBE2275-9B26-4CAD-8D10-5034C260F565}"/>
                </a:ext>
              </a:extLst>
            </p:cNvPr>
            <p:cNvSpPr/>
            <p:nvPr/>
          </p:nvSpPr>
          <p:spPr>
            <a:xfrm>
              <a:off x="2159706" y="2352453"/>
              <a:ext cx="488258" cy="515999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CuadroTexto 26">
                  <a:extLst>
                    <a:ext uri="{FF2B5EF4-FFF2-40B4-BE49-F238E27FC236}">
                      <a16:creationId xmlns:a16="http://schemas.microsoft.com/office/drawing/2014/main" id="{3F6719D0-D4E2-4DC0-B348-ABEA37B4E114}"/>
                    </a:ext>
                  </a:extLst>
                </p:cNvPr>
                <p:cNvSpPr txBox="1"/>
                <p:nvPr/>
              </p:nvSpPr>
              <p:spPr>
                <a:xfrm>
                  <a:off x="2403835" y="2005541"/>
                  <a:ext cx="12153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7" name="CuadroTexto 26">
                  <a:extLst>
                    <a:ext uri="{FF2B5EF4-FFF2-40B4-BE49-F238E27FC236}">
                      <a16:creationId xmlns:a16="http://schemas.microsoft.com/office/drawing/2014/main" id="{3F6719D0-D4E2-4DC0-B348-ABEA37B4E11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3835" y="2005541"/>
                  <a:ext cx="1215396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CuadroTexto 28">
                  <a:extLst>
                    <a:ext uri="{FF2B5EF4-FFF2-40B4-BE49-F238E27FC236}">
                      <a16:creationId xmlns:a16="http://schemas.microsoft.com/office/drawing/2014/main" id="{5C76D86A-9B2F-48C5-8372-D312720AC5C6}"/>
                    </a:ext>
                  </a:extLst>
                </p:cNvPr>
                <p:cNvSpPr txBox="1"/>
                <p:nvPr/>
              </p:nvSpPr>
              <p:spPr>
                <a:xfrm>
                  <a:off x="3080161" y="2295652"/>
                  <a:ext cx="438838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9" name="CuadroTexto 28">
                  <a:extLst>
                    <a:ext uri="{FF2B5EF4-FFF2-40B4-BE49-F238E27FC236}">
                      <a16:creationId xmlns:a16="http://schemas.microsoft.com/office/drawing/2014/main" id="{5C76D86A-9B2F-48C5-8372-D312720AC5C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80161" y="2295652"/>
                  <a:ext cx="438838" cy="410305"/>
                </a:xfrm>
                <a:prstGeom prst="rect">
                  <a:avLst/>
                </a:prstGeom>
                <a:blipFill>
                  <a:blip r:embed="rId9"/>
                  <a:stretch>
                    <a:fillRect b="-149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C50952CC-9607-4CC8-B9AD-23F02D41C3BE}"/>
                  </a:ext>
                </a:extLst>
              </p:cNvPr>
              <p:cNvSpPr txBox="1"/>
              <p:nvPr/>
            </p:nvSpPr>
            <p:spPr>
              <a:xfrm>
                <a:off x="5293594" y="1127648"/>
                <a:ext cx="3948517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func>
                        <m:func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func>
                        <m:func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</m:d>
                        </m:e>
                      </m:fun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C50952CC-9607-4CC8-B9AD-23F02D41C3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3594" y="1127648"/>
                <a:ext cx="3948517" cy="410305"/>
              </a:xfrm>
              <a:prstGeom prst="rect">
                <a:avLst/>
              </a:prstGeom>
              <a:blipFill>
                <a:blip r:embed="rId10"/>
                <a:stretch>
                  <a:fillRect t="-10448" r="-4938" b="-1194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178F96B0-458D-43C3-B1AA-848BA647DB9E}"/>
                  </a:ext>
                </a:extLst>
              </p:cNvPr>
              <p:cNvSpPr txBox="1"/>
              <p:nvPr/>
            </p:nvSpPr>
            <p:spPr>
              <a:xfrm>
                <a:off x="3760811" y="1127649"/>
                <a:ext cx="1388970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Definimos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acc>
                      </m:e>
                      <m:sub>
                        <m:r>
                          <a:rPr lang="es-AR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178F96B0-458D-43C3-B1AA-848BA647DB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0811" y="1127649"/>
                <a:ext cx="1388970" cy="410305"/>
              </a:xfrm>
              <a:prstGeom prst="rect">
                <a:avLst/>
              </a:prstGeom>
              <a:blipFill>
                <a:blip r:embed="rId11"/>
                <a:stretch>
                  <a:fillRect l="-3947" b="-2388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E83BA0FE-1877-4B0B-89A2-925C08606E76}"/>
              </a:ext>
            </a:extLst>
          </p:cNvPr>
          <p:cNvCxnSpPr>
            <a:cxnSpLocks/>
          </p:cNvCxnSpPr>
          <p:nvPr/>
        </p:nvCxnSpPr>
        <p:spPr>
          <a:xfrm>
            <a:off x="2362871" y="2672426"/>
            <a:ext cx="2502092" cy="11288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117DC02E-6181-46EA-B27F-282793C81CB8}"/>
                  </a:ext>
                </a:extLst>
              </p:cNvPr>
              <p:cNvSpPr txBox="1"/>
              <p:nvPr/>
            </p:nvSpPr>
            <p:spPr>
              <a:xfrm>
                <a:off x="4406476" y="3768900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117DC02E-6181-46EA-B27F-282793C81C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476" y="3768900"/>
                <a:ext cx="351635" cy="369332"/>
              </a:xfrm>
              <a:prstGeom prst="rect">
                <a:avLst/>
              </a:prstGeom>
              <a:blipFill>
                <a:blip r:embed="rId12"/>
                <a:stretch>
                  <a:fillRect t="-22951" r="-25862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A8DBE57A-91A6-45C8-ADE9-53FDC351134F}"/>
                  </a:ext>
                </a:extLst>
              </p:cNvPr>
              <p:cNvSpPr txBox="1"/>
              <p:nvPr/>
            </p:nvSpPr>
            <p:spPr>
              <a:xfrm>
                <a:off x="5820989" y="2923109"/>
                <a:ext cx="2442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d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s-A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cos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A8DBE57A-91A6-45C8-ADE9-53FDC35113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0989" y="2923109"/>
                <a:ext cx="2442464" cy="369332"/>
              </a:xfrm>
              <a:prstGeom prst="rect">
                <a:avLst/>
              </a:prstGeom>
              <a:blipFill>
                <a:blip r:embed="rId13"/>
                <a:stretch>
                  <a:fillRect t="-23333"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C2FDAEFE-0190-4828-9CCC-689AEE535315}"/>
                  </a:ext>
                </a:extLst>
              </p:cNvPr>
              <p:cNvSpPr txBox="1"/>
              <p:nvPr/>
            </p:nvSpPr>
            <p:spPr>
              <a:xfrm>
                <a:off x="222119" y="4295058"/>
                <a:ext cx="6929269" cy="9841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s-AR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sSup>
                        <m:sSup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𝑖𝑘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nary>
                        <m:naryPr>
                          <m:limLoc m:val="undOvr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4"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m:rPr>
                                  <m:brk m:alnAt="24"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/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</m:d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</m:d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C2FDAEFE-0190-4828-9CCC-689AEE5353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119" y="4295058"/>
                <a:ext cx="6929269" cy="98418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CuadroTexto 44">
                <a:extLst>
                  <a:ext uri="{FF2B5EF4-FFF2-40B4-BE49-F238E27FC236}">
                    <a16:creationId xmlns:a16="http://schemas.microsoft.com/office/drawing/2014/main" id="{2A038288-1191-47D1-BF72-345D251896AA}"/>
                  </a:ext>
                </a:extLst>
              </p:cNvPr>
              <p:cNvSpPr txBox="1"/>
              <p:nvPr/>
            </p:nvSpPr>
            <p:spPr>
              <a:xfrm>
                <a:off x="4484880" y="1733065"/>
                <a:ext cx="7798482" cy="9841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s-AR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𝑖𝑘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sup>
                      </m:sSup>
                      <m:nary>
                        <m:naryPr>
                          <m:limLoc m:val="undOvr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4"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m:rPr>
                                  <m:brk m:alnAt="24"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/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⃗"/>
                                              <m:ctrlP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sub>
                                      </m:s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⃗"/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</m:d>
                                </m:den>
                              </m:f>
                              <m:sSup>
                                <m:s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𝑖𝑘</m:t>
                                  </m:r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⃗"/>
                                              <m:ctrlP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sub>
                                      </m:s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⃗"/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</m:d>
                                </m:sup>
                              </m:sSup>
                            </m:e>
                          </m:d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</m:d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5" name="CuadroTexto 44">
                <a:extLst>
                  <a:ext uri="{FF2B5EF4-FFF2-40B4-BE49-F238E27FC236}">
                    <a16:creationId xmlns:a16="http://schemas.microsoft.com/office/drawing/2014/main" id="{2A038288-1191-47D1-BF72-345D251896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880" y="1733065"/>
                <a:ext cx="7798482" cy="98418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ángulo 45">
                <a:extLst>
                  <a:ext uri="{FF2B5EF4-FFF2-40B4-BE49-F238E27FC236}">
                    <a16:creationId xmlns:a16="http://schemas.microsoft.com/office/drawing/2014/main" id="{B1254D73-B25C-4480-BB15-92D527AD08D3}"/>
                  </a:ext>
                </a:extLst>
              </p:cNvPr>
              <p:cNvSpPr/>
              <p:nvPr/>
            </p:nvSpPr>
            <p:spPr>
              <a:xfrm>
                <a:off x="1201648" y="5357531"/>
                <a:ext cx="4945906" cy="9841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s-AR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sSup>
                        <m:sSup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𝑖𝑘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nary>
                        <m:naryPr>
                          <m:limLoc m:val="undOvr"/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4"/>
                                </m:r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m:rPr>
                                  <m:brk m:alnAt="24"/>
                                </m:r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/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d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m:rPr>
                                  <m:sty m:val="p"/>
                                </m:rPr>
                                <a:rPr lang="es-A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acc>
                                <m:accPr>
                                  <m:chr m:val="⃗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acc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6" name="Rectángulo 45">
                <a:extLst>
                  <a:ext uri="{FF2B5EF4-FFF2-40B4-BE49-F238E27FC236}">
                    <a16:creationId xmlns:a16="http://schemas.microsoft.com/office/drawing/2014/main" id="{B1254D73-B25C-4480-BB15-92D527AD08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648" y="5357531"/>
                <a:ext cx="4945906" cy="98418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CuadroTexto 46">
                <a:extLst>
                  <a:ext uri="{FF2B5EF4-FFF2-40B4-BE49-F238E27FC236}">
                    <a16:creationId xmlns:a16="http://schemas.microsoft.com/office/drawing/2014/main" id="{0A8782A0-93CF-4B09-A181-D6947386D4FF}"/>
                  </a:ext>
                </a:extLst>
              </p:cNvPr>
              <p:cNvSpPr txBox="1"/>
              <p:nvPr/>
            </p:nvSpPr>
            <p:spPr>
              <a:xfrm>
                <a:off x="6865115" y="5615171"/>
                <a:ext cx="1519006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AR" b="0" i="0" smtClean="0">
                          <a:latin typeface="Cambria Math" panose="02040503050406030204" pitchFamily="18" charset="0"/>
                        </a:rPr>
                        <m:t>Δ</m:t>
                      </m:r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s-UY" i="1" dirty="0"/>
              </a:p>
            </p:txBody>
          </p:sp>
        </mc:Choice>
        <mc:Fallback xmlns="">
          <p:sp>
            <p:nvSpPr>
              <p:cNvPr id="47" name="CuadroTexto 46">
                <a:extLst>
                  <a:ext uri="{FF2B5EF4-FFF2-40B4-BE49-F238E27FC236}">
                    <a16:creationId xmlns:a16="http://schemas.microsoft.com/office/drawing/2014/main" id="{0A8782A0-93CF-4B09-A181-D6947386D4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115" y="5615171"/>
                <a:ext cx="1519006" cy="410369"/>
              </a:xfrm>
              <a:prstGeom prst="rect">
                <a:avLst/>
              </a:prstGeom>
              <a:blipFill>
                <a:blip r:embed="rId18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upo 20">
            <a:extLst>
              <a:ext uri="{FF2B5EF4-FFF2-40B4-BE49-F238E27FC236}">
                <a16:creationId xmlns:a16="http://schemas.microsoft.com/office/drawing/2014/main" id="{8D3B3866-86F7-4468-9188-10D02620432C}"/>
              </a:ext>
            </a:extLst>
          </p:cNvPr>
          <p:cNvGrpSpPr/>
          <p:nvPr/>
        </p:nvGrpSpPr>
        <p:grpSpPr>
          <a:xfrm>
            <a:off x="2007190" y="2492312"/>
            <a:ext cx="1206527" cy="772380"/>
            <a:chOff x="2007190" y="2492312"/>
            <a:chExt cx="1206527" cy="772380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4EE80B3F-9507-4858-BDFD-0A804DF0CAF9}"/>
                </a:ext>
              </a:extLst>
            </p:cNvPr>
            <p:cNvGrpSpPr/>
            <p:nvPr/>
          </p:nvGrpSpPr>
          <p:grpSpPr>
            <a:xfrm>
              <a:off x="2007190" y="2492312"/>
              <a:ext cx="1206527" cy="772380"/>
              <a:chOff x="2007190" y="2492312"/>
              <a:chExt cx="1206527" cy="772380"/>
            </a:xfrm>
          </p:grpSpPr>
          <p:cxnSp>
            <p:nvCxnSpPr>
              <p:cNvPr id="43" name="Conector recto de flecha 42">
                <a:extLst>
                  <a:ext uri="{FF2B5EF4-FFF2-40B4-BE49-F238E27FC236}">
                    <a16:creationId xmlns:a16="http://schemas.microsoft.com/office/drawing/2014/main" id="{AEE3C9E8-34FB-43AF-99AD-DEC54A942D85}"/>
                  </a:ext>
                </a:extLst>
              </p:cNvPr>
              <p:cNvCxnSpPr/>
              <p:nvPr/>
            </p:nvCxnSpPr>
            <p:spPr>
              <a:xfrm>
                <a:off x="2362871" y="2672426"/>
                <a:ext cx="850846" cy="371688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4" name="CuadroTexto 43">
                    <a:extLst>
                      <a:ext uri="{FF2B5EF4-FFF2-40B4-BE49-F238E27FC236}">
                        <a16:creationId xmlns:a16="http://schemas.microsoft.com/office/drawing/2014/main" id="{2CEEEFF8-997F-4680-804E-4E2DF71E8E16}"/>
                      </a:ext>
                    </a:extLst>
                  </p:cNvPr>
                  <p:cNvSpPr txBox="1"/>
                  <p:nvPr/>
                </p:nvSpPr>
                <p:spPr>
                  <a:xfrm>
                    <a:off x="2466455" y="2854387"/>
                    <a:ext cx="471539" cy="41030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44" name="CuadroTexto 43">
                    <a:extLst>
                      <a:ext uri="{FF2B5EF4-FFF2-40B4-BE49-F238E27FC236}">
                        <a16:creationId xmlns:a16="http://schemas.microsoft.com/office/drawing/2014/main" id="{2CEEEFF8-997F-4680-804E-4E2DF71E8E1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66455" y="2854387"/>
                    <a:ext cx="471539" cy="410305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" name="Arco 1">
                <a:extLst>
                  <a:ext uri="{FF2B5EF4-FFF2-40B4-BE49-F238E27FC236}">
                    <a16:creationId xmlns:a16="http://schemas.microsoft.com/office/drawing/2014/main" id="{A4851138-924A-47ED-9515-9B7B5054846E}"/>
                  </a:ext>
                </a:extLst>
              </p:cNvPr>
              <p:cNvSpPr/>
              <p:nvPr/>
            </p:nvSpPr>
            <p:spPr>
              <a:xfrm>
                <a:off x="2007190" y="2492312"/>
                <a:ext cx="727969" cy="728575"/>
              </a:xfrm>
              <a:prstGeom prst="arc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CuadroTexto 19">
                  <a:extLst>
                    <a:ext uri="{FF2B5EF4-FFF2-40B4-BE49-F238E27FC236}">
                      <a16:creationId xmlns:a16="http://schemas.microsoft.com/office/drawing/2014/main" id="{ED8B05CB-7729-4085-9E33-62121E5A2E85}"/>
                    </a:ext>
                  </a:extLst>
                </p:cNvPr>
                <p:cNvSpPr txBox="1"/>
                <p:nvPr/>
              </p:nvSpPr>
              <p:spPr>
                <a:xfrm>
                  <a:off x="2804045" y="2595905"/>
                  <a:ext cx="37003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0" name="CuadroTexto 19">
                  <a:extLst>
                    <a:ext uri="{FF2B5EF4-FFF2-40B4-BE49-F238E27FC236}">
                      <a16:creationId xmlns:a16="http://schemas.microsoft.com/office/drawing/2014/main" id="{ED8B05CB-7729-4085-9E33-62121E5A2E8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04045" y="2595905"/>
                  <a:ext cx="370037" cy="369332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C31932B1-145C-4968-83D0-B72A37F6EF9F}"/>
                  </a:ext>
                </a:extLst>
              </p:cNvPr>
              <p:cNvSpPr txBox="1"/>
              <p:nvPr/>
            </p:nvSpPr>
            <p:spPr>
              <a:xfrm>
                <a:off x="5820989" y="3346306"/>
                <a:ext cx="5418919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𝑖𝑘</m:t>
                      </m:r>
                      <m:d>
                        <m:dPr>
                          <m:begChr m:val="|"/>
                          <m:endChr m:val="|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𝑖𝑘𝑟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𝑖𝑘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func>
                        <m:func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</m:e>
                      </m:fun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𝑖𝑘𝑟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C31932B1-145C-4968-83D0-B72A37F6EF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0989" y="3346306"/>
                <a:ext cx="5418919" cy="410305"/>
              </a:xfrm>
              <a:prstGeom prst="rect">
                <a:avLst/>
              </a:prstGeom>
              <a:blipFill>
                <a:blip r:embed="rId21"/>
                <a:stretch>
                  <a:fillRect t="-10448" r="-337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9576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8" grpId="0"/>
      <p:bldP spid="39" grpId="0"/>
      <p:bldP spid="45" grpId="0"/>
      <p:bldP spid="46" grpId="0"/>
      <p:bldP spid="47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>
                <a:extLst>
                  <a:ext uri="{FF2B5EF4-FFF2-40B4-BE49-F238E27FC236}">
                    <a16:creationId xmlns:a16="http://schemas.microsoft.com/office/drawing/2014/main" id="{75D76AC2-44F2-451F-8824-62BE93CAC692}"/>
                  </a:ext>
                </a:extLst>
              </p:cNvPr>
              <p:cNvSpPr/>
              <p:nvPr/>
            </p:nvSpPr>
            <p:spPr>
              <a:xfrm>
                <a:off x="935318" y="386036"/>
                <a:ext cx="7573227" cy="9165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′(</m:t>
                      </m:r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)≅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s-AR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sSup>
                        <m:sSup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𝑖𝑘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nary>
                        <m:naryPr>
                          <m:limLoc m:val="undOvr"/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−∞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undOvr"/>
                              <m:ctrlPr>
                                <a:rPr lang="es-A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+∞</m:t>
                              </m:r>
                            </m:sup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e>
                              </m:d>
                              <m:sSup>
                                <m:s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s-AR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s-AR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Δ</m:t>
                                  </m:r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  <m:r>
                                    <a:rPr lang="es-AR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Δ</m:t>
                                  </m:r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Rectángulo 3">
                <a:extLst>
                  <a:ext uri="{FF2B5EF4-FFF2-40B4-BE49-F238E27FC236}">
                    <a16:creationId xmlns:a16="http://schemas.microsoft.com/office/drawing/2014/main" id="{75D76AC2-44F2-451F-8824-62BE93CAC6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318" y="386036"/>
                <a:ext cx="7573227" cy="9165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>
            <a:extLst>
              <a:ext uri="{FF2B5EF4-FFF2-40B4-BE49-F238E27FC236}">
                <a16:creationId xmlns:a16="http://schemas.microsoft.com/office/drawing/2014/main" id="{8A06D0CD-0550-4049-AEDB-5DB3310B6D83}"/>
              </a:ext>
            </a:extLst>
          </p:cNvPr>
          <p:cNvGrpSpPr/>
          <p:nvPr/>
        </p:nvGrpSpPr>
        <p:grpSpPr>
          <a:xfrm>
            <a:off x="3970178" y="266330"/>
            <a:ext cx="6116483" cy="1691390"/>
            <a:chOff x="3970178" y="266330"/>
            <a:chExt cx="6116483" cy="1691390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BF158123-1C4E-4C9F-9368-2459CE21FAE9}"/>
                </a:ext>
              </a:extLst>
            </p:cNvPr>
            <p:cNvSpPr/>
            <p:nvPr/>
          </p:nvSpPr>
          <p:spPr>
            <a:xfrm>
              <a:off x="4474346" y="266330"/>
              <a:ext cx="4034199" cy="111858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AB30A29E-3D7D-4357-90BE-C9FAFBBF6BC1}"/>
                    </a:ext>
                  </a:extLst>
                </p:cNvPr>
                <p:cNvSpPr txBox="1"/>
                <p:nvPr/>
              </p:nvSpPr>
              <p:spPr>
                <a:xfrm>
                  <a:off x="3970178" y="1546197"/>
                  <a:ext cx="6116483" cy="41152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AR" dirty="0"/>
                    <a:t>Difracción de Fraunhofer con variable conjugada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s-AR" b="0" i="0" smtClean="0">
                          <a:latin typeface="Cambria Math" panose="02040503050406030204" pitchFamily="18" charset="0"/>
                        </a:rPr>
                        <m:t>Δ</m:t>
                      </m:r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s-AR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dirty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s-AR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AB30A29E-3D7D-4357-90BE-C9FAFBBF6B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0178" y="1546197"/>
                  <a:ext cx="6116483" cy="411523"/>
                </a:xfrm>
                <a:prstGeom prst="rect">
                  <a:avLst/>
                </a:prstGeom>
                <a:blipFill>
                  <a:blip r:embed="rId3"/>
                  <a:stretch>
                    <a:fillRect l="-797" b="-23881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CFD8FA8A-2D8C-4C06-A425-B0DAD05DDBEC}"/>
              </a:ext>
            </a:extLst>
          </p:cNvPr>
          <p:cNvGrpSpPr/>
          <p:nvPr/>
        </p:nvGrpSpPr>
        <p:grpSpPr>
          <a:xfrm>
            <a:off x="759848" y="2474551"/>
            <a:ext cx="4633465" cy="3409025"/>
            <a:chOff x="169300" y="1456746"/>
            <a:chExt cx="4633465" cy="3409025"/>
          </a:xfrm>
        </p:grpSpPr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6A58899F-410E-4EC5-8843-8F17FCB9E4F1}"/>
                </a:ext>
              </a:extLst>
            </p:cNvPr>
            <p:cNvGrpSpPr/>
            <p:nvPr/>
          </p:nvGrpSpPr>
          <p:grpSpPr>
            <a:xfrm>
              <a:off x="169300" y="1620212"/>
              <a:ext cx="4633465" cy="2939992"/>
              <a:chOff x="4555656" y="1070742"/>
              <a:chExt cx="4633465" cy="2939992"/>
            </a:xfrm>
          </p:grpSpPr>
          <p:grpSp>
            <p:nvGrpSpPr>
              <p:cNvPr id="16" name="Grupo 15">
                <a:extLst>
                  <a:ext uri="{FF2B5EF4-FFF2-40B4-BE49-F238E27FC236}">
                    <a16:creationId xmlns:a16="http://schemas.microsoft.com/office/drawing/2014/main" id="{152D3B7A-5955-48E0-9B40-3BC09D90A699}"/>
                  </a:ext>
                </a:extLst>
              </p:cNvPr>
              <p:cNvGrpSpPr/>
              <p:nvPr/>
            </p:nvGrpSpPr>
            <p:grpSpPr>
              <a:xfrm>
                <a:off x="4555656" y="1070742"/>
                <a:ext cx="4456590" cy="2939992"/>
                <a:chOff x="596215" y="2505072"/>
                <a:chExt cx="4456590" cy="2939992"/>
              </a:xfrm>
            </p:grpSpPr>
            <p:cxnSp>
              <p:nvCxnSpPr>
                <p:cNvPr id="18" name="Conector recto 17">
                  <a:extLst>
                    <a:ext uri="{FF2B5EF4-FFF2-40B4-BE49-F238E27FC236}">
                      <a16:creationId xmlns:a16="http://schemas.microsoft.com/office/drawing/2014/main" id="{D3D30081-A560-470B-BC3F-BE8E3480D219}"/>
                    </a:ext>
                  </a:extLst>
                </p:cNvPr>
                <p:cNvCxnSpPr/>
                <p:nvPr/>
              </p:nvCxnSpPr>
              <p:spPr>
                <a:xfrm flipV="1">
                  <a:off x="2442770" y="2505072"/>
                  <a:ext cx="0" cy="985421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Conector recto 18">
                  <a:extLst>
                    <a:ext uri="{FF2B5EF4-FFF2-40B4-BE49-F238E27FC236}">
                      <a16:creationId xmlns:a16="http://schemas.microsoft.com/office/drawing/2014/main" id="{3BDA25D8-8FE9-4744-ABFA-B8D93836D20D}"/>
                    </a:ext>
                  </a:extLst>
                </p:cNvPr>
                <p:cNvCxnSpPr/>
                <p:nvPr/>
              </p:nvCxnSpPr>
              <p:spPr>
                <a:xfrm flipV="1">
                  <a:off x="2442770" y="4459643"/>
                  <a:ext cx="0" cy="985421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Conector recto de flecha 19">
                  <a:extLst>
                    <a:ext uri="{FF2B5EF4-FFF2-40B4-BE49-F238E27FC236}">
                      <a16:creationId xmlns:a16="http://schemas.microsoft.com/office/drawing/2014/main" id="{40EAD303-B981-4B4C-B5A0-ACEBCAEFA7A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6215" y="3975068"/>
                  <a:ext cx="4456590" cy="1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CuadroTexto 16">
                    <a:extLst>
                      <a:ext uri="{FF2B5EF4-FFF2-40B4-BE49-F238E27FC236}">
                        <a16:creationId xmlns:a16="http://schemas.microsoft.com/office/drawing/2014/main" id="{2064A122-D5AF-47FB-BFEA-24D0E2C4533A}"/>
                      </a:ext>
                    </a:extLst>
                  </p:cNvPr>
                  <p:cNvSpPr txBox="1"/>
                  <p:nvPr/>
                </p:nvSpPr>
                <p:spPr>
                  <a:xfrm>
                    <a:off x="8835370" y="2540738"/>
                    <a:ext cx="353751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7" name="CuadroTexto 16">
                    <a:extLst>
                      <a:ext uri="{FF2B5EF4-FFF2-40B4-BE49-F238E27FC236}">
                        <a16:creationId xmlns:a16="http://schemas.microsoft.com/office/drawing/2014/main" id="{2064A122-D5AF-47FB-BFEA-24D0E2C4533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835370" y="2540738"/>
                    <a:ext cx="353751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9" name="Conector recto 28">
              <a:extLst>
                <a:ext uri="{FF2B5EF4-FFF2-40B4-BE49-F238E27FC236}">
                  <a16:creationId xmlns:a16="http://schemas.microsoft.com/office/drawing/2014/main" id="{7BD01D51-00FD-4369-9D5B-BB16AF919D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88554" y="1456746"/>
              <a:ext cx="3941" cy="34090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371AE19C-FDBF-4FE3-89B7-6B1E6047A933}"/>
              </a:ext>
            </a:extLst>
          </p:cNvPr>
          <p:cNvGrpSpPr/>
          <p:nvPr/>
        </p:nvGrpSpPr>
        <p:grpSpPr>
          <a:xfrm>
            <a:off x="706674" y="2706556"/>
            <a:ext cx="5563003" cy="2335737"/>
            <a:chOff x="703912" y="2673212"/>
            <a:chExt cx="5563003" cy="23357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738A19A5-C434-499F-B4F1-19285D19C099}"/>
                    </a:ext>
                  </a:extLst>
                </p:cNvPr>
                <p:cNvSpPr txBox="1"/>
                <p:nvPr/>
              </p:nvSpPr>
              <p:spPr>
                <a:xfrm>
                  <a:off x="734056" y="4639617"/>
                  <a:ext cx="42851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acc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738A19A5-C434-499F-B4F1-19285D19C09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4056" y="4639617"/>
                  <a:ext cx="428514" cy="369332"/>
                </a:xfrm>
                <a:prstGeom prst="rect">
                  <a:avLst/>
                </a:prstGeom>
                <a:blipFill>
                  <a:blip r:embed="rId5"/>
                  <a:stretch>
                    <a:fillRect t="-23333" r="-21429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AA13ED4D-2786-4845-B86C-5E4BB145A49D}"/>
                </a:ext>
              </a:extLst>
            </p:cNvPr>
            <p:cNvGrpSpPr/>
            <p:nvPr/>
          </p:nvGrpSpPr>
          <p:grpSpPr>
            <a:xfrm>
              <a:off x="703912" y="2673212"/>
              <a:ext cx="5563003" cy="2030818"/>
              <a:chOff x="628917" y="2700021"/>
              <a:chExt cx="5563003" cy="2030818"/>
            </a:xfrm>
          </p:grpSpPr>
          <p:sp>
            <p:nvSpPr>
              <p:cNvPr id="9" name="Elipse 8">
                <a:extLst>
                  <a:ext uri="{FF2B5EF4-FFF2-40B4-BE49-F238E27FC236}">
                    <a16:creationId xmlns:a16="http://schemas.microsoft.com/office/drawing/2014/main" id="{63666772-DCA8-4334-99B7-F832DF027BA3}"/>
                  </a:ext>
                </a:extLst>
              </p:cNvPr>
              <p:cNvSpPr/>
              <p:nvPr/>
            </p:nvSpPr>
            <p:spPr>
              <a:xfrm rot="20808308">
                <a:off x="628917" y="463939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grpSp>
            <p:nvGrpSpPr>
              <p:cNvPr id="35" name="Grupo 34">
                <a:extLst>
                  <a:ext uri="{FF2B5EF4-FFF2-40B4-BE49-F238E27FC236}">
                    <a16:creationId xmlns:a16="http://schemas.microsoft.com/office/drawing/2014/main" id="{EA5C7839-E47D-40E7-BD81-F760F4174DC2}"/>
                  </a:ext>
                </a:extLst>
              </p:cNvPr>
              <p:cNvGrpSpPr/>
              <p:nvPr/>
            </p:nvGrpSpPr>
            <p:grpSpPr>
              <a:xfrm>
                <a:off x="663076" y="2700021"/>
                <a:ext cx="5528844" cy="1982336"/>
                <a:chOff x="664201" y="2693783"/>
                <a:chExt cx="5528844" cy="1982336"/>
              </a:xfrm>
            </p:grpSpPr>
            <p:cxnSp>
              <p:nvCxnSpPr>
                <p:cNvPr id="10" name="Conector recto 9">
                  <a:extLst>
                    <a:ext uri="{FF2B5EF4-FFF2-40B4-BE49-F238E27FC236}">
                      <a16:creationId xmlns:a16="http://schemas.microsoft.com/office/drawing/2014/main" id="{1ABE1E07-AF65-4D11-BA77-E26CA1EF02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64201" y="4095209"/>
                  <a:ext cx="1822957" cy="58091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>
                  <a:extLst>
                    <a:ext uri="{FF2B5EF4-FFF2-40B4-BE49-F238E27FC236}">
                      <a16:creationId xmlns:a16="http://schemas.microsoft.com/office/drawing/2014/main" id="{E7720B6B-C825-4FA6-831F-8BEC81B78093}"/>
                    </a:ext>
                  </a:extLst>
                </p:cNvPr>
                <p:cNvCxnSpPr/>
                <p:nvPr/>
              </p:nvCxnSpPr>
              <p:spPr>
                <a:xfrm flipV="1">
                  <a:off x="2487158" y="3311371"/>
                  <a:ext cx="2102597" cy="783838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4" name="Grupo 33">
                  <a:extLst>
                    <a:ext uri="{FF2B5EF4-FFF2-40B4-BE49-F238E27FC236}">
                      <a16:creationId xmlns:a16="http://schemas.microsoft.com/office/drawing/2014/main" id="{0034C2C2-707D-4BA2-889C-D6ED9447E687}"/>
                    </a:ext>
                  </a:extLst>
                </p:cNvPr>
                <p:cNvGrpSpPr/>
                <p:nvPr/>
              </p:nvGrpSpPr>
              <p:grpSpPr>
                <a:xfrm>
                  <a:off x="4585814" y="2693783"/>
                  <a:ext cx="1607231" cy="1189476"/>
                  <a:chOff x="6901314" y="2237173"/>
                  <a:chExt cx="857769" cy="1349274"/>
                </a:xfrm>
              </p:grpSpPr>
              <p:sp>
                <p:nvSpPr>
                  <p:cNvPr id="32" name="Forma libre: forma 31">
                    <a:extLst>
                      <a:ext uri="{FF2B5EF4-FFF2-40B4-BE49-F238E27FC236}">
                        <a16:creationId xmlns:a16="http://schemas.microsoft.com/office/drawing/2014/main" id="{1C4193D8-809F-46AE-BC4B-293BBAF110DF}"/>
                      </a:ext>
                    </a:extLst>
                  </p:cNvPr>
                  <p:cNvSpPr/>
                  <p:nvPr/>
                </p:nvSpPr>
                <p:spPr>
                  <a:xfrm>
                    <a:off x="6901314" y="2237173"/>
                    <a:ext cx="857769" cy="692458"/>
                  </a:xfrm>
                  <a:custGeom>
                    <a:avLst/>
                    <a:gdLst>
                      <a:gd name="connsiteX0" fmla="*/ 58779 w 857769"/>
                      <a:gd name="connsiteY0" fmla="*/ 0 h 692458"/>
                      <a:gd name="connsiteX1" fmla="*/ 165311 w 857769"/>
                      <a:gd name="connsiteY1" fmla="*/ 62144 h 692458"/>
                      <a:gd name="connsiteX2" fmla="*/ 14391 w 857769"/>
                      <a:gd name="connsiteY2" fmla="*/ 186431 h 692458"/>
                      <a:gd name="connsiteX3" fmla="*/ 591439 w 857769"/>
                      <a:gd name="connsiteY3" fmla="*/ 426128 h 692458"/>
                      <a:gd name="connsiteX4" fmla="*/ 804503 w 857769"/>
                      <a:gd name="connsiteY4" fmla="*/ 577048 h 692458"/>
                      <a:gd name="connsiteX5" fmla="*/ 857769 w 857769"/>
                      <a:gd name="connsiteY5" fmla="*/ 692458 h 69245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57769" h="692458">
                        <a:moveTo>
                          <a:pt x="58779" y="0"/>
                        </a:moveTo>
                        <a:cubicBezTo>
                          <a:pt x="115744" y="15536"/>
                          <a:pt x="172709" y="31072"/>
                          <a:pt x="165311" y="62144"/>
                        </a:cubicBezTo>
                        <a:cubicBezTo>
                          <a:pt x="157913" y="93216"/>
                          <a:pt x="-56630" y="125767"/>
                          <a:pt x="14391" y="186431"/>
                        </a:cubicBezTo>
                        <a:cubicBezTo>
                          <a:pt x="85412" y="247095"/>
                          <a:pt x="459754" y="361025"/>
                          <a:pt x="591439" y="426128"/>
                        </a:cubicBezTo>
                        <a:cubicBezTo>
                          <a:pt x="723124" y="491231"/>
                          <a:pt x="760115" y="532660"/>
                          <a:pt x="804503" y="577048"/>
                        </a:cubicBezTo>
                        <a:cubicBezTo>
                          <a:pt x="848891" y="621436"/>
                          <a:pt x="853330" y="656947"/>
                          <a:pt x="857769" y="692458"/>
                        </a:cubicBezTo>
                      </a:path>
                    </a:pathLst>
                  </a:cu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UY"/>
                  </a:p>
                </p:txBody>
              </p:sp>
              <p:sp>
                <p:nvSpPr>
                  <p:cNvPr id="33" name="Forma libre: forma 32">
                    <a:extLst>
                      <a:ext uri="{FF2B5EF4-FFF2-40B4-BE49-F238E27FC236}">
                        <a16:creationId xmlns:a16="http://schemas.microsoft.com/office/drawing/2014/main" id="{8BE9BCFD-19A3-47EF-A503-00E9773FADC9}"/>
                      </a:ext>
                    </a:extLst>
                  </p:cNvPr>
                  <p:cNvSpPr/>
                  <p:nvPr/>
                </p:nvSpPr>
                <p:spPr>
                  <a:xfrm flipV="1">
                    <a:off x="6901314" y="2893989"/>
                    <a:ext cx="857769" cy="692458"/>
                  </a:xfrm>
                  <a:custGeom>
                    <a:avLst/>
                    <a:gdLst>
                      <a:gd name="connsiteX0" fmla="*/ 58779 w 857769"/>
                      <a:gd name="connsiteY0" fmla="*/ 0 h 692458"/>
                      <a:gd name="connsiteX1" fmla="*/ 165311 w 857769"/>
                      <a:gd name="connsiteY1" fmla="*/ 62144 h 692458"/>
                      <a:gd name="connsiteX2" fmla="*/ 14391 w 857769"/>
                      <a:gd name="connsiteY2" fmla="*/ 186431 h 692458"/>
                      <a:gd name="connsiteX3" fmla="*/ 591439 w 857769"/>
                      <a:gd name="connsiteY3" fmla="*/ 426128 h 692458"/>
                      <a:gd name="connsiteX4" fmla="*/ 804503 w 857769"/>
                      <a:gd name="connsiteY4" fmla="*/ 577048 h 692458"/>
                      <a:gd name="connsiteX5" fmla="*/ 857769 w 857769"/>
                      <a:gd name="connsiteY5" fmla="*/ 692458 h 69245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857769" h="692458">
                        <a:moveTo>
                          <a:pt x="58779" y="0"/>
                        </a:moveTo>
                        <a:cubicBezTo>
                          <a:pt x="115744" y="15536"/>
                          <a:pt x="172709" y="31072"/>
                          <a:pt x="165311" y="62144"/>
                        </a:cubicBezTo>
                        <a:cubicBezTo>
                          <a:pt x="157913" y="93216"/>
                          <a:pt x="-56630" y="125767"/>
                          <a:pt x="14391" y="186431"/>
                        </a:cubicBezTo>
                        <a:cubicBezTo>
                          <a:pt x="85412" y="247095"/>
                          <a:pt x="459754" y="361025"/>
                          <a:pt x="591439" y="426128"/>
                        </a:cubicBezTo>
                        <a:cubicBezTo>
                          <a:pt x="723124" y="491231"/>
                          <a:pt x="760115" y="532660"/>
                          <a:pt x="804503" y="577048"/>
                        </a:cubicBezTo>
                        <a:cubicBezTo>
                          <a:pt x="848891" y="621436"/>
                          <a:pt x="853330" y="656947"/>
                          <a:pt x="857769" y="692458"/>
                        </a:cubicBezTo>
                      </a:path>
                    </a:pathLst>
                  </a:cu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UY"/>
                  </a:p>
                </p:txBody>
              </p:sp>
            </p:grpSp>
          </p:grpSp>
        </p:grp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A576EB25-E8D0-491C-878D-E4D01EAE2776}"/>
              </a:ext>
            </a:extLst>
          </p:cNvPr>
          <p:cNvGrpSpPr/>
          <p:nvPr/>
        </p:nvGrpSpPr>
        <p:grpSpPr>
          <a:xfrm>
            <a:off x="671514" y="3539327"/>
            <a:ext cx="5598163" cy="2028057"/>
            <a:chOff x="571284" y="3441949"/>
            <a:chExt cx="5598163" cy="2028057"/>
          </a:xfrm>
        </p:grpSpPr>
        <p:grpSp>
          <p:nvGrpSpPr>
            <p:cNvPr id="36" name="Grupo 35">
              <a:extLst>
                <a:ext uri="{FF2B5EF4-FFF2-40B4-BE49-F238E27FC236}">
                  <a16:creationId xmlns:a16="http://schemas.microsoft.com/office/drawing/2014/main" id="{204A643F-22A9-41BE-A756-CF338C8A7B3C}"/>
                </a:ext>
              </a:extLst>
            </p:cNvPr>
            <p:cNvGrpSpPr/>
            <p:nvPr/>
          </p:nvGrpSpPr>
          <p:grpSpPr>
            <a:xfrm flipV="1">
              <a:off x="640603" y="3487670"/>
              <a:ext cx="5528844" cy="1982336"/>
              <a:chOff x="664201" y="2693783"/>
              <a:chExt cx="5528844" cy="1982336"/>
            </a:xfrm>
          </p:grpSpPr>
          <p:cxnSp>
            <p:nvCxnSpPr>
              <p:cNvPr id="37" name="Conector recto 36">
                <a:extLst>
                  <a:ext uri="{FF2B5EF4-FFF2-40B4-BE49-F238E27FC236}">
                    <a16:creationId xmlns:a16="http://schemas.microsoft.com/office/drawing/2014/main" id="{8EE37FE8-E01E-4E0F-8C32-80364CC2042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4201" y="4095209"/>
                <a:ext cx="1822957" cy="58091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ector recto 37">
                <a:extLst>
                  <a:ext uri="{FF2B5EF4-FFF2-40B4-BE49-F238E27FC236}">
                    <a16:creationId xmlns:a16="http://schemas.microsoft.com/office/drawing/2014/main" id="{A6CF7945-A273-4FF5-A109-2A7139C41EB1}"/>
                  </a:ext>
                </a:extLst>
              </p:cNvPr>
              <p:cNvCxnSpPr/>
              <p:nvPr/>
            </p:nvCxnSpPr>
            <p:spPr>
              <a:xfrm flipV="1">
                <a:off x="2487158" y="3311371"/>
                <a:ext cx="2102597" cy="783838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9" name="Grupo 38">
                <a:extLst>
                  <a:ext uri="{FF2B5EF4-FFF2-40B4-BE49-F238E27FC236}">
                    <a16:creationId xmlns:a16="http://schemas.microsoft.com/office/drawing/2014/main" id="{CCC02AD3-37D2-4BE4-8285-6F017005806A}"/>
                  </a:ext>
                </a:extLst>
              </p:cNvPr>
              <p:cNvGrpSpPr/>
              <p:nvPr/>
            </p:nvGrpSpPr>
            <p:grpSpPr>
              <a:xfrm>
                <a:off x="4585814" y="2693783"/>
                <a:ext cx="1607231" cy="1189476"/>
                <a:chOff x="6901314" y="2237173"/>
                <a:chExt cx="857769" cy="1349274"/>
              </a:xfrm>
            </p:grpSpPr>
            <p:sp>
              <p:nvSpPr>
                <p:cNvPr id="40" name="Forma libre: forma 39">
                  <a:extLst>
                    <a:ext uri="{FF2B5EF4-FFF2-40B4-BE49-F238E27FC236}">
                      <a16:creationId xmlns:a16="http://schemas.microsoft.com/office/drawing/2014/main" id="{CD771449-FC28-4C1D-833B-47C5BBB9CAB6}"/>
                    </a:ext>
                  </a:extLst>
                </p:cNvPr>
                <p:cNvSpPr/>
                <p:nvPr/>
              </p:nvSpPr>
              <p:spPr>
                <a:xfrm>
                  <a:off x="6901314" y="2237173"/>
                  <a:ext cx="857769" cy="692458"/>
                </a:xfrm>
                <a:custGeom>
                  <a:avLst/>
                  <a:gdLst>
                    <a:gd name="connsiteX0" fmla="*/ 58779 w 857769"/>
                    <a:gd name="connsiteY0" fmla="*/ 0 h 692458"/>
                    <a:gd name="connsiteX1" fmla="*/ 165311 w 857769"/>
                    <a:gd name="connsiteY1" fmla="*/ 62144 h 692458"/>
                    <a:gd name="connsiteX2" fmla="*/ 14391 w 857769"/>
                    <a:gd name="connsiteY2" fmla="*/ 186431 h 692458"/>
                    <a:gd name="connsiteX3" fmla="*/ 591439 w 857769"/>
                    <a:gd name="connsiteY3" fmla="*/ 426128 h 692458"/>
                    <a:gd name="connsiteX4" fmla="*/ 804503 w 857769"/>
                    <a:gd name="connsiteY4" fmla="*/ 577048 h 692458"/>
                    <a:gd name="connsiteX5" fmla="*/ 857769 w 857769"/>
                    <a:gd name="connsiteY5" fmla="*/ 692458 h 6924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57769" h="692458">
                      <a:moveTo>
                        <a:pt x="58779" y="0"/>
                      </a:moveTo>
                      <a:cubicBezTo>
                        <a:pt x="115744" y="15536"/>
                        <a:pt x="172709" y="31072"/>
                        <a:pt x="165311" y="62144"/>
                      </a:cubicBezTo>
                      <a:cubicBezTo>
                        <a:pt x="157913" y="93216"/>
                        <a:pt x="-56630" y="125767"/>
                        <a:pt x="14391" y="186431"/>
                      </a:cubicBezTo>
                      <a:cubicBezTo>
                        <a:pt x="85412" y="247095"/>
                        <a:pt x="459754" y="361025"/>
                        <a:pt x="591439" y="426128"/>
                      </a:cubicBezTo>
                      <a:cubicBezTo>
                        <a:pt x="723124" y="491231"/>
                        <a:pt x="760115" y="532660"/>
                        <a:pt x="804503" y="577048"/>
                      </a:cubicBezTo>
                      <a:cubicBezTo>
                        <a:pt x="848891" y="621436"/>
                        <a:pt x="853330" y="656947"/>
                        <a:pt x="857769" y="692458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UY"/>
                </a:p>
              </p:txBody>
            </p:sp>
            <p:sp>
              <p:nvSpPr>
                <p:cNvPr id="41" name="Forma libre: forma 40">
                  <a:extLst>
                    <a:ext uri="{FF2B5EF4-FFF2-40B4-BE49-F238E27FC236}">
                      <a16:creationId xmlns:a16="http://schemas.microsoft.com/office/drawing/2014/main" id="{C4CBBD14-01A7-4B36-A263-93CF034DE07C}"/>
                    </a:ext>
                  </a:extLst>
                </p:cNvPr>
                <p:cNvSpPr/>
                <p:nvPr/>
              </p:nvSpPr>
              <p:spPr>
                <a:xfrm flipV="1">
                  <a:off x="6901314" y="2893989"/>
                  <a:ext cx="857769" cy="692458"/>
                </a:xfrm>
                <a:custGeom>
                  <a:avLst/>
                  <a:gdLst>
                    <a:gd name="connsiteX0" fmla="*/ 58779 w 857769"/>
                    <a:gd name="connsiteY0" fmla="*/ 0 h 692458"/>
                    <a:gd name="connsiteX1" fmla="*/ 165311 w 857769"/>
                    <a:gd name="connsiteY1" fmla="*/ 62144 h 692458"/>
                    <a:gd name="connsiteX2" fmla="*/ 14391 w 857769"/>
                    <a:gd name="connsiteY2" fmla="*/ 186431 h 692458"/>
                    <a:gd name="connsiteX3" fmla="*/ 591439 w 857769"/>
                    <a:gd name="connsiteY3" fmla="*/ 426128 h 692458"/>
                    <a:gd name="connsiteX4" fmla="*/ 804503 w 857769"/>
                    <a:gd name="connsiteY4" fmla="*/ 577048 h 692458"/>
                    <a:gd name="connsiteX5" fmla="*/ 857769 w 857769"/>
                    <a:gd name="connsiteY5" fmla="*/ 692458 h 6924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57769" h="692458">
                      <a:moveTo>
                        <a:pt x="58779" y="0"/>
                      </a:moveTo>
                      <a:cubicBezTo>
                        <a:pt x="115744" y="15536"/>
                        <a:pt x="172709" y="31072"/>
                        <a:pt x="165311" y="62144"/>
                      </a:cubicBezTo>
                      <a:cubicBezTo>
                        <a:pt x="157913" y="93216"/>
                        <a:pt x="-56630" y="125767"/>
                        <a:pt x="14391" y="186431"/>
                      </a:cubicBezTo>
                      <a:cubicBezTo>
                        <a:pt x="85412" y="247095"/>
                        <a:pt x="459754" y="361025"/>
                        <a:pt x="591439" y="426128"/>
                      </a:cubicBezTo>
                      <a:cubicBezTo>
                        <a:pt x="723124" y="491231"/>
                        <a:pt x="760115" y="532660"/>
                        <a:pt x="804503" y="577048"/>
                      </a:cubicBezTo>
                      <a:cubicBezTo>
                        <a:pt x="848891" y="621436"/>
                        <a:pt x="853330" y="656947"/>
                        <a:pt x="857769" y="692458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UY"/>
                </a:p>
              </p:txBody>
            </p:sp>
          </p:grpSp>
        </p:grpSp>
        <p:sp>
          <p:nvSpPr>
            <p:cNvPr id="42" name="Elipse 41">
              <a:extLst>
                <a:ext uri="{FF2B5EF4-FFF2-40B4-BE49-F238E27FC236}">
                  <a16:creationId xmlns:a16="http://schemas.microsoft.com/office/drawing/2014/main" id="{E073B207-BD32-4F03-B110-1DF17645D4B7}"/>
                </a:ext>
              </a:extLst>
            </p:cNvPr>
            <p:cNvSpPr/>
            <p:nvPr/>
          </p:nvSpPr>
          <p:spPr>
            <a:xfrm rot="20808308">
              <a:off x="571284" y="344194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</p:grpSp>
      <p:sp>
        <p:nvSpPr>
          <p:cNvPr id="43" name="CuadroTexto 42">
            <a:extLst>
              <a:ext uri="{FF2B5EF4-FFF2-40B4-BE49-F238E27FC236}">
                <a16:creationId xmlns:a16="http://schemas.microsoft.com/office/drawing/2014/main" id="{912214D3-65A0-4D94-A00F-E1B649426EDE}"/>
              </a:ext>
            </a:extLst>
          </p:cNvPr>
          <p:cNvSpPr txBox="1"/>
          <p:nvPr/>
        </p:nvSpPr>
        <p:spPr>
          <a:xfrm>
            <a:off x="6688410" y="2396971"/>
            <a:ext cx="4708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Una segunda fuente produce un patrón de difracción que se superpone con el anterior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A1DD80B6-E616-45FA-8D5E-F90D6872DF35}"/>
                  </a:ext>
                </a:extLst>
              </p:cNvPr>
              <p:cNvSpPr txBox="1"/>
              <p:nvPr/>
            </p:nvSpPr>
            <p:spPr>
              <a:xfrm>
                <a:off x="6576291" y="3311371"/>
                <a:ext cx="513541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/>
                  <a:t>Si la separación angular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s-AR" dirty="0"/>
                  <a:t> entre las fuentes disminuye, los patrones de difracción se “confunden” </a:t>
                </a:r>
                <a:endParaRPr lang="es-UY" dirty="0"/>
              </a:p>
            </p:txBody>
          </p:sp>
        </mc:Choice>
        <mc:Fallback xmlns="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A1DD80B6-E616-45FA-8D5E-F90D6872DF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6291" y="3311371"/>
                <a:ext cx="5135418" cy="646331"/>
              </a:xfrm>
              <a:prstGeom prst="rect">
                <a:avLst/>
              </a:prstGeom>
              <a:blipFill>
                <a:blip r:embed="rId6"/>
                <a:stretch>
                  <a:fillRect l="-1069" t="-4717" r="-1663" b="-1415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upo 11">
            <a:extLst>
              <a:ext uri="{FF2B5EF4-FFF2-40B4-BE49-F238E27FC236}">
                <a16:creationId xmlns:a16="http://schemas.microsoft.com/office/drawing/2014/main" id="{2168DB24-116D-412F-BA68-D9D0F8441E08}"/>
              </a:ext>
            </a:extLst>
          </p:cNvPr>
          <p:cNvGrpSpPr/>
          <p:nvPr/>
        </p:nvGrpSpPr>
        <p:grpSpPr>
          <a:xfrm>
            <a:off x="654320" y="3109914"/>
            <a:ext cx="1756163" cy="1652799"/>
            <a:chOff x="608645" y="3013208"/>
            <a:chExt cx="1756163" cy="1652799"/>
          </a:xfrm>
        </p:grpSpPr>
        <p:sp>
          <p:nvSpPr>
            <p:cNvPr id="45" name="Arco 44">
              <a:extLst>
                <a:ext uri="{FF2B5EF4-FFF2-40B4-BE49-F238E27FC236}">
                  <a16:creationId xmlns:a16="http://schemas.microsoft.com/office/drawing/2014/main" id="{B78FDD49-94E3-48CB-A2EC-C45131F4D06B}"/>
                </a:ext>
              </a:extLst>
            </p:cNvPr>
            <p:cNvSpPr/>
            <p:nvPr/>
          </p:nvSpPr>
          <p:spPr>
            <a:xfrm rot="12851150">
              <a:off x="1000042" y="3013208"/>
              <a:ext cx="1364766" cy="1652799"/>
            </a:xfrm>
            <a:prstGeom prst="arc">
              <a:avLst>
                <a:gd name="adj1" fmla="val 16578323"/>
                <a:gd name="adj2" fmla="val 20785123"/>
              </a:avLst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CuadroTexto 45">
                  <a:extLst>
                    <a:ext uri="{FF2B5EF4-FFF2-40B4-BE49-F238E27FC236}">
                      <a16:creationId xmlns:a16="http://schemas.microsoft.com/office/drawing/2014/main" id="{A7DA836F-738E-461E-9AFE-8EA50E5014BA}"/>
                    </a:ext>
                  </a:extLst>
                </p:cNvPr>
                <p:cNvSpPr txBox="1"/>
                <p:nvPr/>
              </p:nvSpPr>
              <p:spPr>
                <a:xfrm>
                  <a:off x="608645" y="3907362"/>
                  <a:ext cx="38401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46" name="CuadroTexto 45">
                  <a:extLst>
                    <a:ext uri="{FF2B5EF4-FFF2-40B4-BE49-F238E27FC236}">
                      <a16:creationId xmlns:a16="http://schemas.microsoft.com/office/drawing/2014/main" id="{A7DA836F-738E-461E-9AFE-8EA50E5014B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8645" y="3907362"/>
                  <a:ext cx="384016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DA2E0D1-12C2-4324-A1E2-504239F1E9E3}"/>
              </a:ext>
            </a:extLst>
          </p:cNvPr>
          <p:cNvSpPr txBox="1"/>
          <p:nvPr/>
        </p:nvSpPr>
        <p:spPr>
          <a:xfrm>
            <a:off x="6576291" y="4200998"/>
            <a:ext cx="5460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En ese caso, no es posible distinguir 2 fuentes diferentes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CD182659-9CF3-4D72-B2E9-43AE563481B5}"/>
                  </a:ext>
                </a:extLst>
              </p:cNvPr>
              <p:cNvSpPr txBox="1"/>
              <p:nvPr/>
            </p:nvSpPr>
            <p:spPr>
              <a:xfrm>
                <a:off x="6688411" y="5008948"/>
                <a:ext cx="468054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/>
                  <a:t>¿Cuál es la separación angular mínima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es-AR" dirty="0"/>
                  <a:t> entre fuentes para que sean distinguibles luego de la difracción?</a:t>
                </a:r>
                <a:endParaRPr lang="es-UY" dirty="0"/>
              </a:p>
            </p:txBody>
          </p:sp>
        </mc:Choice>
        <mc:Fallback xmlns=""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CD182659-9CF3-4D72-B2E9-43AE563481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8411" y="5008948"/>
                <a:ext cx="4680544" cy="923330"/>
              </a:xfrm>
              <a:prstGeom prst="rect">
                <a:avLst/>
              </a:prstGeom>
              <a:blipFill>
                <a:blip r:embed="rId8"/>
                <a:stretch>
                  <a:fillRect l="-1042" t="-3974" r="-130" b="-993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upo 24">
            <a:extLst>
              <a:ext uri="{FF2B5EF4-FFF2-40B4-BE49-F238E27FC236}">
                <a16:creationId xmlns:a16="http://schemas.microsoft.com/office/drawing/2014/main" id="{FDF47EEA-C61F-4F1A-954D-9DD6BFEABF31}"/>
              </a:ext>
            </a:extLst>
          </p:cNvPr>
          <p:cNvGrpSpPr/>
          <p:nvPr/>
        </p:nvGrpSpPr>
        <p:grpSpPr>
          <a:xfrm>
            <a:off x="2536264" y="3429356"/>
            <a:ext cx="672309" cy="709059"/>
            <a:chOff x="2536264" y="3429356"/>
            <a:chExt cx="672309" cy="709059"/>
          </a:xfrm>
        </p:grpSpPr>
        <p:cxnSp>
          <p:nvCxnSpPr>
            <p:cNvPr id="22" name="Conector recto de flecha 21">
              <a:extLst>
                <a:ext uri="{FF2B5EF4-FFF2-40B4-BE49-F238E27FC236}">
                  <a16:creationId xmlns:a16="http://schemas.microsoft.com/office/drawing/2014/main" id="{1DC67C28-F6CB-4737-8E86-891CA5E63F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36264" y="3854704"/>
              <a:ext cx="672309" cy="28371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CuadroTexto 23">
                  <a:extLst>
                    <a:ext uri="{FF2B5EF4-FFF2-40B4-BE49-F238E27FC236}">
                      <a16:creationId xmlns:a16="http://schemas.microsoft.com/office/drawing/2014/main" id="{19E5D3B5-781C-4253-856B-FF8E28FDD8E8}"/>
                    </a:ext>
                  </a:extLst>
                </p:cNvPr>
                <p:cNvSpPr txBox="1"/>
                <p:nvPr/>
              </p:nvSpPr>
              <p:spPr>
                <a:xfrm>
                  <a:off x="2763326" y="3429356"/>
                  <a:ext cx="438838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4" name="CuadroTexto 23">
                  <a:extLst>
                    <a:ext uri="{FF2B5EF4-FFF2-40B4-BE49-F238E27FC236}">
                      <a16:creationId xmlns:a16="http://schemas.microsoft.com/office/drawing/2014/main" id="{19E5D3B5-781C-4253-856B-FF8E28FDD8E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63326" y="3429356"/>
                  <a:ext cx="438838" cy="410305"/>
                </a:xfrm>
                <a:prstGeom prst="rect">
                  <a:avLst/>
                </a:prstGeom>
                <a:blipFill>
                  <a:blip r:embed="rId9"/>
                  <a:stretch>
                    <a:fillRect b="-149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95067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8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25E5B44-70B6-4617-8F51-11DCF7E6AE3B}"/>
              </a:ext>
            </a:extLst>
          </p:cNvPr>
          <p:cNvSpPr txBox="1"/>
          <p:nvPr/>
        </p:nvSpPr>
        <p:spPr>
          <a:xfrm>
            <a:off x="323273" y="535709"/>
            <a:ext cx="4671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Criterio de Rayleigh para separación de fuentes:</a:t>
            </a:r>
            <a:endParaRPr lang="es-UY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A561B12-EB05-45FF-B1C1-A9674CC0D448}"/>
              </a:ext>
            </a:extLst>
          </p:cNvPr>
          <p:cNvSpPr txBox="1"/>
          <p:nvPr/>
        </p:nvSpPr>
        <p:spPr>
          <a:xfrm>
            <a:off x="323273" y="1099128"/>
            <a:ext cx="9228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El límite de resolución se da cuando el máximo de un patrón coincide con el primer cero del otro</a:t>
            </a:r>
            <a:endParaRPr lang="es-UY" dirty="0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A80E6446-6FA3-4E7A-A682-459BF91657F5}"/>
              </a:ext>
            </a:extLst>
          </p:cNvPr>
          <p:cNvGrpSpPr/>
          <p:nvPr/>
        </p:nvGrpSpPr>
        <p:grpSpPr>
          <a:xfrm>
            <a:off x="323273" y="1899821"/>
            <a:ext cx="4332302" cy="3935305"/>
            <a:chOff x="323273" y="1899821"/>
            <a:chExt cx="4332302" cy="393530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DCB0D41B-B504-4413-B09B-C13348C644BF}"/>
                    </a:ext>
                  </a:extLst>
                </p:cNvPr>
                <p:cNvSpPr txBox="1"/>
                <p:nvPr/>
              </p:nvSpPr>
              <p:spPr>
                <a:xfrm>
                  <a:off x="426128" y="1899821"/>
                  <a:ext cx="356937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AR" dirty="0"/>
                    <a:t>Ejemplo abertura circular de radio </a:t>
                  </a:r>
                  <a14:m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DCB0D41B-B504-4413-B09B-C13348C644B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6128" y="1899821"/>
                  <a:ext cx="3569375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1538" t="-10000" b="-2666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" name="Picture 2" descr="See the source image">
              <a:extLst>
                <a:ext uri="{FF2B5EF4-FFF2-40B4-BE49-F238E27FC236}">
                  <a16:creationId xmlns:a16="http://schemas.microsoft.com/office/drawing/2014/main" id="{3C17BEDE-8C39-4C4E-ABDE-B7989993717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70" t="2829" r="2341" b="5013"/>
            <a:stretch/>
          </p:blipFill>
          <p:spPr bwMode="auto">
            <a:xfrm>
              <a:off x="323273" y="2523294"/>
              <a:ext cx="4332302" cy="3311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F87F82C2-888A-46FC-88F0-0B4DB1D8C568}"/>
              </a:ext>
            </a:extLst>
          </p:cNvPr>
          <p:cNvGrpSpPr/>
          <p:nvPr/>
        </p:nvGrpSpPr>
        <p:grpSpPr>
          <a:xfrm>
            <a:off x="4994680" y="1905248"/>
            <a:ext cx="6593495" cy="769378"/>
            <a:chOff x="4994680" y="1905248"/>
            <a:chExt cx="6593495" cy="769378"/>
          </a:xfrm>
        </p:grpSpPr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B1091AD0-7103-4A2E-BDA0-072779C4E713}"/>
                </a:ext>
              </a:extLst>
            </p:cNvPr>
            <p:cNvSpPr txBox="1"/>
            <p:nvPr/>
          </p:nvSpPr>
          <p:spPr>
            <a:xfrm>
              <a:off x="4994680" y="2101986"/>
              <a:ext cx="47072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El diagrama de directividad para la intensidad es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5EE37BB8-C646-4840-8209-3D2EEE726E9F}"/>
                    </a:ext>
                  </a:extLst>
                </p:cNvPr>
                <p:cNvSpPr txBox="1"/>
                <p:nvPr/>
              </p:nvSpPr>
              <p:spPr>
                <a:xfrm>
                  <a:off x="9691310" y="1905248"/>
                  <a:ext cx="1896865" cy="76937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  <m:t>𝐽</m:t>
                                        </m:r>
                                      </m:e>
                                      <m:sub>
                                        <m: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  <m:t>𝑘𝑎</m:t>
                                        </m:r>
                                        <m:func>
                                          <m:funcPr>
                                            <m:ctrlPr>
                                              <a:rPr lang="es-AR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s-AR" b="0" i="0" smtClean="0">
                                                <a:latin typeface="Cambria Math" panose="02040503050406030204" pitchFamily="18" charset="0"/>
                                              </a:rPr>
                                              <m:t>sin</m:t>
                                            </m:r>
                                          </m:fName>
                                          <m:e>
                                            <m:d>
                                              <m:dPr>
                                                <m:ctrlPr>
                                                  <a:rPr lang="es-AR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s-AR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𝜃</m:t>
                                                </m:r>
                                              </m:e>
                                            </m:d>
                                          </m:e>
                                        </m:func>
                                      </m:e>
                                    </m:d>
                                  </m:num>
                                  <m:den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𝑘𝑎</m:t>
                                    </m:r>
                                    <m:func>
                                      <m:funcPr>
                                        <m:ctrlPr>
                                          <a:rPr lang="es-A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s-AR">
                                            <a:latin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es-A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s-AR" i="1">
                                                <a:latin typeface="Cambria Math" panose="02040503050406030204" pitchFamily="18" charset="0"/>
                                              </a:rPr>
                                              <m:t>𝜃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5EE37BB8-C646-4840-8209-3D2EEE726E9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91310" y="1905248"/>
                  <a:ext cx="1896865" cy="76937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400B56FE-F35B-4811-B605-64D2FD10967E}"/>
                  </a:ext>
                </a:extLst>
              </p:cNvPr>
              <p:cNvSpPr txBox="1"/>
              <p:nvPr/>
            </p:nvSpPr>
            <p:spPr>
              <a:xfrm>
                <a:off x="4937325" y="3034737"/>
                <a:ext cx="50202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El primer cero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UY" dirty="0"/>
                  <a:t> se da cuando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𝑘𝑎</m:t>
                    </m:r>
                    <m:func>
                      <m:func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AR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≅3,85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400B56FE-F35B-4811-B605-64D2FD109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325" y="3034737"/>
                <a:ext cx="5020285" cy="369332"/>
              </a:xfrm>
              <a:prstGeom prst="rect">
                <a:avLst/>
              </a:prstGeom>
              <a:blipFill>
                <a:blip r:embed="rId5"/>
                <a:stretch>
                  <a:fillRect l="-1094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D89999B9-E0C2-44F5-8AB6-A0B0D3DF1156}"/>
                  </a:ext>
                </a:extLst>
              </p:cNvPr>
              <p:cNvSpPr txBox="1"/>
              <p:nvPr/>
            </p:nvSpPr>
            <p:spPr>
              <a:xfrm>
                <a:off x="5193437" y="3492583"/>
                <a:ext cx="2029273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unc>
                        <m:func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≅0,61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D89999B9-E0C2-44F5-8AB6-A0B0D3DF11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3437" y="3492583"/>
                <a:ext cx="202927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A68BF27C-679C-4CC0-A9B4-AD456F7775B1}"/>
                  </a:ext>
                </a:extLst>
              </p:cNvPr>
              <p:cNvSpPr txBox="1"/>
              <p:nvPr/>
            </p:nvSpPr>
            <p:spPr>
              <a:xfrm>
                <a:off x="7546556" y="3552086"/>
                <a:ext cx="2144754" cy="4993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Si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, 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≅0,61</m:t>
                    </m:r>
                    <m:f>
                      <m:fPr>
                        <m:ctrlP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A68BF27C-679C-4CC0-A9B4-AD456F7775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6556" y="3552086"/>
                <a:ext cx="2144754" cy="499304"/>
              </a:xfrm>
              <a:prstGeom prst="rect">
                <a:avLst/>
              </a:prstGeom>
              <a:blipFill>
                <a:blip r:embed="rId7"/>
                <a:stretch>
                  <a:fillRect l="-2557" b="-731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259B5CCB-C472-455F-9AF4-F21F443B1F70}"/>
                  </a:ext>
                </a:extLst>
              </p:cNvPr>
              <p:cNvSpPr txBox="1"/>
              <p:nvPr/>
            </p:nvSpPr>
            <p:spPr>
              <a:xfrm>
                <a:off x="4937325" y="4442495"/>
                <a:ext cx="63040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La separación angular entre las fuentes en el límite  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s-A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259B5CCB-C472-455F-9AF4-F21F443B1F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325" y="4442495"/>
                <a:ext cx="6304033" cy="369332"/>
              </a:xfrm>
              <a:prstGeom prst="rect">
                <a:avLst/>
              </a:prstGeom>
              <a:blipFill>
                <a:blip r:embed="rId8"/>
                <a:stretch>
                  <a:fillRect l="-870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EE2DD17E-3057-4325-A9AD-6656929EFA04}"/>
                  </a:ext>
                </a:extLst>
              </p:cNvPr>
              <p:cNvSpPr txBox="1"/>
              <p:nvPr/>
            </p:nvSpPr>
            <p:spPr>
              <a:xfrm>
                <a:off x="5325252" y="5015135"/>
                <a:ext cx="5268686" cy="4993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A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s-AR" dirty="0"/>
                  <a:t> El criterio de Rayleigh establece que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≅0,61</m:t>
                    </m:r>
                    <m:f>
                      <m:fPr>
                        <m:ctrlP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EE2DD17E-3057-4325-A9AD-6656929EFA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5252" y="5015135"/>
                <a:ext cx="5268686" cy="499304"/>
              </a:xfrm>
              <a:prstGeom prst="rect">
                <a:avLst/>
              </a:prstGeom>
              <a:blipFill>
                <a:blip r:embed="rId9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0" name="Entrada de lápiz 19">
                <a:extLst>
                  <a:ext uri="{FF2B5EF4-FFF2-40B4-BE49-F238E27FC236}">
                    <a16:creationId xmlns:a16="http://schemas.microsoft.com/office/drawing/2014/main" id="{6F0F5D1F-0A6C-46FF-BDAC-FA3D611EA85D}"/>
                  </a:ext>
                </a:extLst>
              </p14:cNvPr>
              <p14:cNvContentPartPr/>
              <p14:nvPr/>
            </p14:nvContentPartPr>
            <p14:xfrm>
              <a:off x="2636913" y="3888028"/>
              <a:ext cx="31680" cy="146160"/>
            </p14:xfrm>
          </p:contentPart>
        </mc:Choice>
        <mc:Fallback xmlns="">
          <p:pic>
            <p:nvPicPr>
              <p:cNvPr id="20" name="Entrada de lápiz 19">
                <a:extLst>
                  <a:ext uri="{FF2B5EF4-FFF2-40B4-BE49-F238E27FC236}">
                    <a16:creationId xmlns:a16="http://schemas.microsoft.com/office/drawing/2014/main" id="{6F0F5D1F-0A6C-46FF-BDAC-FA3D611EA85D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627913" y="3879028"/>
                <a:ext cx="49320" cy="16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4171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7A462AB-3CB1-4888-8011-E58FA4ACDA2F}"/>
              </a:ext>
            </a:extLst>
          </p:cNvPr>
          <p:cNvSpPr txBox="1"/>
          <p:nvPr/>
        </p:nvSpPr>
        <p:spPr>
          <a:xfrm>
            <a:off x="523783" y="612559"/>
            <a:ext cx="10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chemeClr val="accent1"/>
                </a:solidFill>
              </a:rPr>
              <a:t>Ejemplo:</a:t>
            </a:r>
            <a:endParaRPr lang="es-UY" dirty="0">
              <a:solidFill>
                <a:schemeClr val="accent1"/>
              </a:solidFill>
            </a:endParaRP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8CFD1DE2-768E-46C5-892B-1EBD7B59974E}"/>
              </a:ext>
            </a:extLst>
          </p:cNvPr>
          <p:cNvGrpSpPr/>
          <p:nvPr/>
        </p:nvGrpSpPr>
        <p:grpSpPr>
          <a:xfrm>
            <a:off x="513985" y="1251751"/>
            <a:ext cx="2770310" cy="823858"/>
            <a:chOff x="513985" y="1251751"/>
            <a:chExt cx="2770310" cy="823858"/>
          </a:xfrm>
        </p:grpSpPr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05549907-FBB5-44E4-99A0-60CE5A79058D}"/>
                </a:ext>
              </a:extLst>
            </p:cNvPr>
            <p:cNvSpPr txBox="1"/>
            <p:nvPr/>
          </p:nvSpPr>
          <p:spPr>
            <a:xfrm>
              <a:off x="523783" y="1251751"/>
              <a:ext cx="26292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Radio de la pupila </a:t>
              </a:r>
              <a:r>
                <a:rPr lang="es-AR" dirty="0">
                  <a:sym typeface="Symbol" panose="05050102010706020507" pitchFamily="18" charset="2"/>
                </a:rPr>
                <a:t></a:t>
              </a:r>
              <a:r>
                <a:rPr lang="es-AR" dirty="0"/>
                <a:t> 1 mm</a:t>
              </a:r>
              <a:endParaRPr lang="es-UY" dirty="0"/>
            </a:p>
          </p:txBody>
        </p:sp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D8E4B91D-9A3C-478E-8A91-B228DB3DBF52}"/>
                </a:ext>
              </a:extLst>
            </p:cNvPr>
            <p:cNvSpPr txBox="1"/>
            <p:nvPr/>
          </p:nvSpPr>
          <p:spPr>
            <a:xfrm>
              <a:off x="513985" y="1706277"/>
              <a:ext cx="27703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Longitud de onda </a:t>
              </a:r>
              <a:r>
                <a:rPr lang="es-AR" dirty="0">
                  <a:sym typeface="Symbol" panose="05050102010706020507" pitchFamily="18" charset="2"/>
                </a:rPr>
                <a:t> 500 nm</a:t>
              </a:r>
              <a:endParaRPr lang="es-UY" dirty="0"/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9AC3D75E-DFF7-41A8-93CF-57AB3EE6C376}"/>
              </a:ext>
            </a:extLst>
          </p:cNvPr>
          <p:cNvGrpSpPr/>
          <p:nvPr/>
        </p:nvGrpSpPr>
        <p:grpSpPr>
          <a:xfrm>
            <a:off x="4243526" y="1263741"/>
            <a:ext cx="3684369" cy="714683"/>
            <a:chOff x="4243526" y="1263741"/>
            <a:chExt cx="3684369" cy="714683"/>
          </a:xfrm>
        </p:grpSpPr>
        <p:sp>
          <p:nvSpPr>
            <p:cNvPr id="5" name="Cerrar llave 4">
              <a:extLst>
                <a:ext uri="{FF2B5EF4-FFF2-40B4-BE49-F238E27FC236}">
                  <a16:creationId xmlns:a16="http://schemas.microsoft.com/office/drawing/2014/main" id="{6A9DEEDC-F2FB-4BCE-B0C9-9CC00E6C5CF2}"/>
                </a:ext>
              </a:extLst>
            </p:cNvPr>
            <p:cNvSpPr/>
            <p:nvPr/>
          </p:nvSpPr>
          <p:spPr>
            <a:xfrm>
              <a:off x="4243526" y="1313895"/>
              <a:ext cx="45719" cy="64807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80A00692-4823-44AB-A07B-7DCDD139FB0A}"/>
                    </a:ext>
                  </a:extLst>
                </p:cNvPr>
                <p:cNvSpPr txBox="1"/>
                <p:nvPr/>
              </p:nvSpPr>
              <p:spPr>
                <a:xfrm>
                  <a:off x="4447712" y="1263741"/>
                  <a:ext cx="3480183" cy="7146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=0,61</m:t>
                        </m:r>
                        <m:d>
                          <m:d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num>
                              <m:den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den>
                            </m:f>
                          </m:e>
                        </m:d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≈6×</m:t>
                        </m:r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−4</m:t>
                            </m:r>
                          </m:sup>
                        </m:sSup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𝑟𝑎𝑑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80A00692-4823-44AB-A07B-7DCDD139FB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7712" y="1263741"/>
                  <a:ext cx="3480183" cy="714683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42E24011-2A90-46B4-B508-34F23C9221ED}"/>
              </a:ext>
            </a:extLst>
          </p:cNvPr>
          <p:cNvGrpSpPr/>
          <p:nvPr/>
        </p:nvGrpSpPr>
        <p:grpSpPr>
          <a:xfrm>
            <a:off x="6328021" y="2890132"/>
            <a:ext cx="5476337" cy="714683"/>
            <a:chOff x="6328021" y="2890132"/>
            <a:chExt cx="5476337" cy="71468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CuadroTexto 23">
                  <a:extLst>
                    <a:ext uri="{FF2B5EF4-FFF2-40B4-BE49-F238E27FC236}">
                      <a16:creationId xmlns:a16="http://schemas.microsoft.com/office/drawing/2014/main" id="{3166AC67-D20F-4FAA-B39E-5F40F2826ACF}"/>
                    </a:ext>
                  </a:extLst>
                </p:cNvPr>
                <p:cNvSpPr txBox="1"/>
                <p:nvPr/>
              </p:nvSpPr>
              <p:spPr>
                <a:xfrm>
                  <a:off x="6328021" y="2890132"/>
                  <a:ext cx="3081934" cy="7146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0,75</m:t>
                            </m:r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</m:t>
                            </m:r>
                          </m:den>
                        </m:f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d>
                              <m:d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s-E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s-E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E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es-E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𝑚𝑖𝑛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s-E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A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𝑚𝑖𝑛</m:t>
                                </m:r>
                              </m:sub>
                            </m:sSub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4" name="CuadroTexto 23">
                  <a:extLst>
                    <a:ext uri="{FF2B5EF4-FFF2-40B4-BE49-F238E27FC236}">
                      <a16:creationId xmlns:a16="http://schemas.microsoft.com/office/drawing/2014/main" id="{3166AC67-D20F-4FAA-B39E-5F40F2826AC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28021" y="2890132"/>
                  <a:ext cx="3081934" cy="71468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CuadroTexto 24">
                  <a:extLst>
                    <a:ext uri="{FF2B5EF4-FFF2-40B4-BE49-F238E27FC236}">
                      <a16:creationId xmlns:a16="http://schemas.microsoft.com/office/drawing/2014/main" id="{F22DAFAF-5B18-4917-B4D9-0AA1EB3D5D9C}"/>
                    </a:ext>
                  </a:extLst>
                </p:cNvPr>
                <p:cNvSpPr txBox="1"/>
                <p:nvPr/>
              </p:nvSpPr>
              <p:spPr>
                <a:xfrm>
                  <a:off x="9310918" y="2901487"/>
                  <a:ext cx="2493440" cy="66518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1,5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s-A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𝑚𝑖𝑛</m:t>
                                </m:r>
                              </m:sub>
                            </m:sSub>
                          </m:den>
                        </m:f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≅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2500 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5" name="CuadroTexto 24">
                  <a:extLst>
                    <a:ext uri="{FF2B5EF4-FFF2-40B4-BE49-F238E27FC236}">
                      <a16:creationId xmlns:a16="http://schemas.microsoft.com/office/drawing/2014/main" id="{F22DAFAF-5B18-4917-B4D9-0AA1EB3D5D9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10918" y="2901487"/>
                  <a:ext cx="2493440" cy="66518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7CB36EA2-3739-4952-8E06-F0648C8B3A74}"/>
              </a:ext>
            </a:extLst>
          </p:cNvPr>
          <p:cNvGrpSpPr/>
          <p:nvPr/>
        </p:nvGrpSpPr>
        <p:grpSpPr>
          <a:xfrm>
            <a:off x="275208" y="3311371"/>
            <a:ext cx="4874893" cy="1402756"/>
            <a:chOff x="275208" y="3311371"/>
            <a:chExt cx="4874893" cy="1402756"/>
          </a:xfrm>
        </p:grpSpPr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E4A642A-D4FB-4B24-A4BE-7B3598CC8BFC}"/>
                </a:ext>
              </a:extLst>
            </p:cNvPr>
            <p:cNvGrpSpPr/>
            <p:nvPr/>
          </p:nvGrpSpPr>
          <p:grpSpPr>
            <a:xfrm>
              <a:off x="275208" y="3311371"/>
              <a:ext cx="4190260" cy="1402756"/>
              <a:chOff x="275208" y="3311371"/>
              <a:chExt cx="4190260" cy="1402756"/>
            </a:xfrm>
          </p:grpSpPr>
          <p:sp>
            <p:nvSpPr>
              <p:cNvPr id="7" name="Elipse 6">
                <a:extLst>
                  <a:ext uri="{FF2B5EF4-FFF2-40B4-BE49-F238E27FC236}">
                    <a16:creationId xmlns:a16="http://schemas.microsoft.com/office/drawing/2014/main" id="{444ADE38-F570-48DF-82A0-1615B6A8B65B}"/>
                  </a:ext>
                </a:extLst>
              </p:cNvPr>
              <p:cNvSpPr/>
              <p:nvPr/>
            </p:nvSpPr>
            <p:spPr>
              <a:xfrm>
                <a:off x="1838406" y="3311371"/>
                <a:ext cx="105804" cy="1176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9" name="Elipse 8">
                <a:extLst>
                  <a:ext uri="{FF2B5EF4-FFF2-40B4-BE49-F238E27FC236}">
                    <a16:creationId xmlns:a16="http://schemas.microsoft.com/office/drawing/2014/main" id="{C85CC493-B249-4D68-BB19-A153FAE7E887}"/>
                  </a:ext>
                </a:extLst>
              </p:cNvPr>
              <p:cNvSpPr/>
              <p:nvPr/>
            </p:nvSpPr>
            <p:spPr>
              <a:xfrm>
                <a:off x="1838406" y="4005309"/>
                <a:ext cx="105804" cy="1176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cxnSp>
            <p:nvCxnSpPr>
              <p:cNvPr id="10" name="Conector recto 9">
                <a:extLst>
                  <a:ext uri="{FF2B5EF4-FFF2-40B4-BE49-F238E27FC236}">
                    <a16:creationId xmlns:a16="http://schemas.microsoft.com/office/drawing/2014/main" id="{584DE82F-5CD5-4381-8833-D616F0BCA57E}"/>
                  </a:ext>
                </a:extLst>
              </p:cNvPr>
              <p:cNvCxnSpPr>
                <a:stCxn id="7" idx="2"/>
              </p:cNvCxnSpPr>
              <p:nvPr/>
            </p:nvCxnSpPr>
            <p:spPr>
              <a:xfrm>
                <a:off x="1838406" y="3370186"/>
                <a:ext cx="2609306" cy="31404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ector recto 11">
                <a:extLst>
                  <a:ext uri="{FF2B5EF4-FFF2-40B4-BE49-F238E27FC236}">
                    <a16:creationId xmlns:a16="http://schemas.microsoft.com/office/drawing/2014/main" id="{DEE141F8-F74A-4790-903F-71610A408206}"/>
                  </a:ext>
                </a:extLst>
              </p:cNvPr>
              <p:cNvCxnSpPr>
                <a:stCxn id="9" idx="2"/>
              </p:cNvCxnSpPr>
              <p:nvPr/>
            </p:nvCxnSpPr>
            <p:spPr>
              <a:xfrm flipV="1">
                <a:off x="1838406" y="3710866"/>
                <a:ext cx="2609306" cy="35325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ector recto 13">
                <a:extLst>
                  <a:ext uri="{FF2B5EF4-FFF2-40B4-BE49-F238E27FC236}">
                    <a16:creationId xmlns:a16="http://schemas.microsoft.com/office/drawing/2014/main" id="{D2218384-5C8E-4797-B4C4-F32DF7EA79E8}"/>
                  </a:ext>
                </a:extLst>
              </p:cNvPr>
              <p:cNvCxnSpPr/>
              <p:nvPr/>
            </p:nvCxnSpPr>
            <p:spPr>
              <a:xfrm>
                <a:off x="1622776" y="3325795"/>
                <a:ext cx="0" cy="752753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ector recto 15">
                <a:extLst>
                  <a:ext uri="{FF2B5EF4-FFF2-40B4-BE49-F238E27FC236}">
                    <a16:creationId xmlns:a16="http://schemas.microsoft.com/office/drawing/2014/main" id="{B20D3FB5-E0EB-4043-A7BA-37D870983803}"/>
                  </a:ext>
                </a:extLst>
              </p:cNvPr>
              <p:cNvCxnSpPr/>
              <p:nvPr/>
            </p:nvCxnSpPr>
            <p:spPr>
              <a:xfrm>
                <a:off x="1891308" y="4296792"/>
                <a:ext cx="2556404" cy="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984907A2-07D2-45CC-9A9D-D63A4A3380E0}"/>
                  </a:ext>
                </a:extLst>
              </p:cNvPr>
              <p:cNvSpPr txBox="1"/>
              <p:nvPr/>
            </p:nvSpPr>
            <p:spPr>
              <a:xfrm>
                <a:off x="1028889" y="3527209"/>
                <a:ext cx="7136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1,5 m</a:t>
                </a:r>
                <a:endParaRPr lang="es-UY" dirty="0"/>
              </a:p>
            </p:txBody>
          </p:sp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95E4AD26-7C5A-4A83-8670-1F3AA31C6C71}"/>
                  </a:ext>
                </a:extLst>
              </p:cNvPr>
              <p:cNvSpPr txBox="1"/>
              <p:nvPr/>
            </p:nvSpPr>
            <p:spPr>
              <a:xfrm>
                <a:off x="2979392" y="4344795"/>
                <a:ext cx="3273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i="1" dirty="0"/>
                  <a:t>D</a:t>
                </a:r>
                <a:endParaRPr lang="es-UY" i="1" dirty="0"/>
              </a:p>
            </p:txBody>
          </p:sp>
          <p:cxnSp>
            <p:nvCxnSpPr>
              <p:cNvPr id="21" name="Conector recto 20">
                <a:extLst>
                  <a:ext uri="{FF2B5EF4-FFF2-40B4-BE49-F238E27FC236}">
                    <a16:creationId xmlns:a16="http://schemas.microsoft.com/office/drawing/2014/main" id="{4562E7CF-85A4-4CE8-A35B-14418EC78981}"/>
                  </a:ext>
                </a:extLst>
              </p:cNvPr>
              <p:cNvCxnSpPr/>
              <p:nvPr/>
            </p:nvCxnSpPr>
            <p:spPr>
              <a:xfrm flipH="1">
                <a:off x="275208" y="3701989"/>
                <a:ext cx="4190260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Arco 21">
                <a:extLst>
                  <a:ext uri="{FF2B5EF4-FFF2-40B4-BE49-F238E27FC236}">
                    <a16:creationId xmlns:a16="http://schemas.microsoft.com/office/drawing/2014/main" id="{291444A9-5775-45C2-B24D-6519F8F9C87B}"/>
                  </a:ext>
                </a:extLst>
              </p:cNvPr>
              <p:cNvSpPr/>
              <p:nvPr/>
            </p:nvSpPr>
            <p:spPr>
              <a:xfrm rot="10800000">
                <a:off x="2192786" y="3334489"/>
                <a:ext cx="878885" cy="752753"/>
              </a:xfrm>
              <a:prstGeom prst="arc">
                <a:avLst>
                  <a:gd name="adj1" fmla="val 19185061"/>
                  <a:gd name="adj2" fmla="val 2499339"/>
                </a:avLst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CuadroTexto 22">
                    <a:extLst>
                      <a:ext uri="{FF2B5EF4-FFF2-40B4-BE49-F238E27FC236}">
                        <a16:creationId xmlns:a16="http://schemas.microsoft.com/office/drawing/2014/main" id="{3AB6FE50-8471-40A5-AF2C-E26C63969115}"/>
                      </a:ext>
                    </a:extLst>
                  </p:cNvPr>
                  <p:cNvSpPr txBox="1"/>
                  <p:nvPr/>
                </p:nvSpPr>
                <p:spPr>
                  <a:xfrm>
                    <a:off x="1891308" y="3508443"/>
                    <a:ext cx="38401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23" name="CuadroTexto 22">
                    <a:extLst>
                      <a:ext uri="{FF2B5EF4-FFF2-40B4-BE49-F238E27FC236}">
                        <a16:creationId xmlns:a16="http://schemas.microsoft.com/office/drawing/2014/main" id="{3AB6FE50-8471-40A5-AF2C-E26C6396911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91308" y="3508443"/>
                    <a:ext cx="384016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13333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pic>
          <p:nvPicPr>
            <p:cNvPr id="1026" name="Picture 2" descr="See the source image">
              <a:extLst>
                <a:ext uri="{FF2B5EF4-FFF2-40B4-BE49-F238E27FC236}">
                  <a16:creationId xmlns:a16="http://schemas.microsoft.com/office/drawing/2014/main" id="{7D87939D-23A4-48F1-911F-BDA4090B772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82" t="11825" r="72745" b="74951"/>
            <a:stretch/>
          </p:blipFill>
          <p:spPr bwMode="auto">
            <a:xfrm>
              <a:off x="4499198" y="3519798"/>
              <a:ext cx="650903" cy="3022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DB4B9A9F-C919-4D76-A673-41B832E9869C}"/>
                  </a:ext>
                </a:extLst>
              </p:cNvPr>
              <p:cNvSpPr txBox="1"/>
              <p:nvPr/>
            </p:nvSpPr>
            <p:spPr>
              <a:xfrm>
                <a:off x="71021" y="4809037"/>
                <a:ext cx="72695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¿Cuál es el mayor valor de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s-UY" dirty="0"/>
                  <a:t> para la cual el observador distingue 2 fuentes?</a:t>
                </a: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DB4B9A9F-C919-4D76-A673-41B832E98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21" y="4809037"/>
                <a:ext cx="7269554" cy="369332"/>
              </a:xfrm>
              <a:prstGeom prst="rect">
                <a:avLst/>
              </a:prstGeom>
              <a:blipFill>
                <a:blip r:embed="rId7"/>
                <a:stretch>
                  <a:fillRect l="-755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891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o 26">
            <a:extLst>
              <a:ext uri="{FF2B5EF4-FFF2-40B4-BE49-F238E27FC236}">
                <a16:creationId xmlns:a16="http://schemas.microsoft.com/office/drawing/2014/main" id="{E28D7E70-C91C-4B0D-83FA-D69718BC9716}"/>
              </a:ext>
            </a:extLst>
          </p:cNvPr>
          <p:cNvGrpSpPr/>
          <p:nvPr/>
        </p:nvGrpSpPr>
        <p:grpSpPr>
          <a:xfrm>
            <a:off x="834503" y="1249175"/>
            <a:ext cx="4634875" cy="2939992"/>
            <a:chOff x="514906" y="1204786"/>
            <a:chExt cx="4634875" cy="2939992"/>
          </a:xfrm>
        </p:grpSpPr>
        <p:grpSp>
          <p:nvGrpSpPr>
            <p:cNvPr id="5" name="Grupo 4">
              <a:extLst>
                <a:ext uri="{FF2B5EF4-FFF2-40B4-BE49-F238E27FC236}">
                  <a16:creationId xmlns:a16="http://schemas.microsoft.com/office/drawing/2014/main" id="{9E711245-2AA7-460F-B1F7-60868D50266F}"/>
                </a:ext>
              </a:extLst>
            </p:cNvPr>
            <p:cNvGrpSpPr/>
            <p:nvPr/>
          </p:nvGrpSpPr>
          <p:grpSpPr>
            <a:xfrm>
              <a:off x="516316" y="1204786"/>
              <a:ext cx="4633465" cy="2939992"/>
              <a:chOff x="4555656" y="1070742"/>
              <a:chExt cx="4633465" cy="2939992"/>
            </a:xfrm>
          </p:grpSpPr>
          <p:grpSp>
            <p:nvGrpSpPr>
              <p:cNvPr id="13" name="Grupo 12">
                <a:extLst>
                  <a:ext uri="{FF2B5EF4-FFF2-40B4-BE49-F238E27FC236}">
                    <a16:creationId xmlns:a16="http://schemas.microsoft.com/office/drawing/2014/main" id="{A296B409-099C-40CA-96B8-852C814368D3}"/>
                  </a:ext>
                </a:extLst>
              </p:cNvPr>
              <p:cNvGrpSpPr/>
              <p:nvPr/>
            </p:nvGrpSpPr>
            <p:grpSpPr>
              <a:xfrm>
                <a:off x="4555656" y="1070742"/>
                <a:ext cx="4456590" cy="2939992"/>
                <a:chOff x="596215" y="2505072"/>
                <a:chExt cx="4456590" cy="2939992"/>
              </a:xfrm>
            </p:grpSpPr>
            <p:cxnSp>
              <p:nvCxnSpPr>
                <p:cNvPr id="15" name="Conector recto 14">
                  <a:extLst>
                    <a:ext uri="{FF2B5EF4-FFF2-40B4-BE49-F238E27FC236}">
                      <a16:creationId xmlns:a16="http://schemas.microsoft.com/office/drawing/2014/main" id="{9BF89499-0141-441F-A37C-7E0AFE52574B}"/>
                    </a:ext>
                  </a:extLst>
                </p:cNvPr>
                <p:cNvCxnSpPr/>
                <p:nvPr/>
              </p:nvCxnSpPr>
              <p:spPr>
                <a:xfrm flipV="1">
                  <a:off x="2442770" y="2505072"/>
                  <a:ext cx="0" cy="985421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Conector recto 15">
                  <a:extLst>
                    <a:ext uri="{FF2B5EF4-FFF2-40B4-BE49-F238E27FC236}">
                      <a16:creationId xmlns:a16="http://schemas.microsoft.com/office/drawing/2014/main" id="{9EB595B2-BCE2-426C-B82F-89287F3601DF}"/>
                    </a:ext>
                  </a:extLst>
                </p:cNvPr>
                <p:cNvCxnSpPr/>
                <p:nvPr/>
              </p:nvCxnSpPr>
              <p:spPr>
                <a:xfrm flipV="1">
                  <a:off x="2442770" y="4459643"/>
                  <a:ext cx="0" cy="985421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Conector recto de flecha 16">
                  <a:extLst>
                    <a:ext uri="{FF2B5EF4-FFF2-40B4-BE49-F238E27FC236}">
                      <a16:creationId xmlns:a16="http://schemas.microsoft.com/office/drawing/2014/main" id="{BC764CEF-4077-44C4-BE0E-F4C10C56A4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6215" y="3975068"/>
                  <a:ext cx="4456590" cy="1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CuadroTexto 13">
                    <a:extLst>
                      <a:ext uri="{FF2B5EF4-FFF2-40B4-BE49-F238E27FC236}">
                        <a16:creationId xmlns:a16="http://schemas.microsoft.com/office/drawing/2014/main" id="{4816A123-C450-4C35-AB4C-3156B6FAB8A5}"/>
                      </a:ext>
                    </a:extLst>
                  </p:cNvPr>
                  <p:cNvSpPr txBox="1"/>
                  <p:nvPr/>
                </p:nvSpPr>
                <p:spPr>
                  <a:xfrm>
                    <a:off x="8835370" y="2540738"/>
                    <a:ext cx="353751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4" name="CuadroTexto 13">
                    <a:extLst>
                      <a:ext uri="{FF2B5EF4-FFF2-40B4-BE49-F238E27FC236}">
                        <a16:creationId xmlns:a16="http://schemas.microsoft.com/office/drawing/2014/main" id="{4816A123-C450-4C35-AB4C-3156B6FAB8A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835370" y="2540738"/>
                    <a:ext cx="353751" cy="369332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7" name="Conector recto 6">
              <a:extLst>
                <a:ext uri="{FF2B5EF4-FFF2-40B4-BE49-F238E27FC236}">
                  <a16:creationId xmlns:a16="http://schemas.microsoft.com/office/drawing/2014/main" id="{A8BBFF75-FD93-4042-BCAE-C1C9B66C568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9914" y="2674782"/>
              <a:ext cx="1822957" cy="58091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de flecha 8">
              <a:extLst>
                <a:ext uri="{FF2B5EF4-FFF2-40B4-BE49-F238E27FC236}">
                  <a16:creationId xmlns:a16="http://schemas.microsoft.com/office/drawing/2014/main" id="{A30F4424-8E8A-4E5F-A08B-64A0B5FA34CB}"/>
                </a:ext>
              </a:extLst>
            </p:cNvPr>
            <p:cNvCxnSpPr/>
            <p:nvPr/>
          </p:nvCxnSpPr>
          <p:spPr>
            <a:xfrm flipV="1">
              <a:off x="2362871" y="2326829"/>
              <a:ext cx="0" cy="34795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3ABCD7B3-27CE-4FA2-8E96-AE57B1B3DC28}"/>
                    </a:ext>
                  </a:extLst>
                </p:cNvPr>
                <p:cNvSpPr txBox="1"/>
                <p:nvPr/>
              </p:nvSpPr>
              <p:spPr>
                <a:xfrm>
                  <a:off x="2341617" y="2054145"/>
                  <a:ext cx="40299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acc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3ABCD7B3-27CE-4FA2-8E96-AE57B1B3DC2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41617" y="2054145"/>
                  <a:ext cx="402994" cy="369332"/>
                </a:xfrm>
                <a:prstGeom prst="rect">
                  <a:avLst/>
                </a:prstGeom>
                <a:blipFill>
                  <a:blip r:embed="rId3"/>
                  <a:stretch>
                    <a:fillRect t="-22951" r="-2272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BC7E5952-7E15-4D87-BF52-93A8AA45A864}"/>
                </a:ext>
              </a:extLst>
            </p:cNvPr>
            <p:cNvGrpSpPr/>
            <p:nvPr/>
          </p:nvGrpSpPr>
          <p:grpSpPr>
            <a:xfrm rot="20461063">
              <a:off x="514906" y="1853132"/>
              <a:ext cx="2159947" cy="2224211"/>
              <a:chOff x="7661429" y="1204785"/>
              <a:chExt cx="2159947" cy="2224211"/>
            </a:xfrm>
          </p:grpSpPr>
          <p:sp>
            <p:nvSpPr>
              <p:cNvPr id="23" name="Arco 22">
                <a:extLst>
                  <a:ext uri="{FF2B5EF4-FFF2-40B4-BE49-F238E27FC236}">
                    <a16:creationId xmlns:a16="http://schemas.microsoft.com/office/drawing/2014/main" id="{AE834C30-2070-4FE1-82AB-F01767DDA415}"/>
                  </a:ext>
                </a:extLst>
              </p:cNvPr>
              <p:cNvSpPr/>
              <p:nvPr/>
            </p:nvSpPr>
            <p:spPr>
              <a:xfrm flipH="1">
                <a:off x="7661429" y="1204785"/>
                <a:ext cx="1278381" cy="2224211"/>
              </a:xfrm>
              <a:prstGeom prst="arc">
                <a:avLst>
                  <a:gd name="adj1" fmla="val 18045226"/>
                  <a:gd name="adj2" fmla="val 3320199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24" name="Arco 23">
                <a:extLst>
                  <a:ext uri="{FF2B5EF4-FFF2-40B4-BE49-F238E27FC236}">
                    <a16:creationId xmlns:a16="http://schemas.microsoft.com/office/drawing/2014/main" id="{32A6F728-EA25-4DA3-8F8E-C02B8D42A903}"/>
                  </a:ext>
                </a:extLst>
              </p:cNvPr>
              <p:cNvSpPr/>
              <p:nvPr/>
            </p:nvSpPr>
            <p:spPr>
              <a:xfrm flipH="1">
                <a:off x="8102212" y="1380999"/>
                <a:ext cx="1278381" cy="1838191"/>
              </a:xfrm>
              <a:prstGeom prst="arc">
                <a:avLst>
                  <a:gd name="adj1" fmla="val 18045226"/>
                  <a:gd name="adj2" fmla="val 3320199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25" name="Arco 24">
                <a:extLst>
                  <a:ext uri="{FF2B5EF4-FFF2-40B4-BE49-F238E27FC236}">
                    <a16:creationId xmlns:a16="http://schemas.microsoft.com/office/drawing/2014/main" id="{C5C0C7F2-3DD5-4529-A27B-00E208782717}"/>
                  </a:ext>
                </a:extLst>
              </p:cNvPr>
              <p:cNvSpPr/>
              <p:nvPr/>
            </p:nvSpPr>
            <p:spPr>
              <a:xfrm flipH="1">
                <a:off x="8542995" y="1557307"/>
                <a:ext cx="1278381" cy="1519166"/>
              </a:xfrm>
              <a:prstGeom prst="arc">
                <a:avLst>
                  <a:gd name="adj1" fmla="val 18045226"/>
                  <a:gd name="adj2" fmla="val 3320199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</p:grpSp>
      </p:grpSp>
      <p:sp>
        <p:nvSpPr>
          <p:cNvPr id="28" name="CuadroTexto 27">
            <a:extLst>
              <a:ext uri="{FF2B5EF4-FFF2-40B4-BE49-F238E27FC236}">
                <a16:creationId xmlns:a16="http://schemas.microsoft.com/office/drawing/2014/main" id="{B858BE9D-5AFD-4EE4-8913-2F531E5B9210}"/>
              </a:ext>
            </a:extLst>
          </p:cNvPr>
          <p:cNvSpPr txBox="1"/>
          <p:nvPr/>
        </p:nvSpPr>
        <p:spPr>
          <a:xfrm>
            <a:off x="630315" y="470517"/>
            <a:ext cx="7652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¿Cómo es el patrón de difracción si la onda incidente es una onda convergente?</a:t>
            </a:r>
            <a:endParaRPr lang="es-UY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5367FC98-33DA-4E3F-8FCC-56C3C20C67A9}"/>
              </a:ext>
            </a:extLst>
          </p:cNvPr>
          <p:cNvSpPr txBox="1"/>
          <p:nvPr/>
        </p:nvSpPr>
        <p:spPr>
          <a:xfrm>
            <a:off x="3363066" y="1020622"/>
            <a:ext cx="966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Ejercicio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706461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2CF4280-F4AA-432D-B33A-82433D911F5F}"/>
              </a:ext>
            </a:extLst>
          </p:cNvPr>
          <p:cNvSpPr txBox="1"/>
          <p:nvPr/>
        </p:nvSpPr>
        <p:spPr>
          <a:xfrm>
            <a:off x="523783" y="310718"/>
            <a:ext cx="4246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chemeClr val="accent5"/>
                </a:solidFill>
              </a:rPr>
              <a:t>Espectro angular y función de transferencia</a:t>
            </a:r>
            <a:endParaRPr lang="es-UY" dirty="0">
              <a:solidFill>
                <a:schemeClr val="accent5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014A5DFE-EA6C-48E6-B02C-645460FDC2CA}"/>
                  </a:ext>
                </a:extLst>
              </p:cNvPr>
              <p:cNvSpPr txBox="1"/>
              <p:nvPr/>
            </p:nvSpPr>
            <p:spPr>
              <a:xfrm>
                <a:off x="523783" y="962025"/>
                <a:ext cx="9857507" cy="438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Consideremos una onda plana que se propaga en una dirección arbitraria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  <m:r>
                      <a:rPr lang="es-AR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AR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AR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AR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s-AR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s-AR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AR" b="0" i="1" dirty="0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s-AR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s-AR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AR" b="0" i="1" dirty="0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e>
                    </m:d>
                    <m:r>
                      <a:rPr lang="es-AR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AR" b="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s-AR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AR" b="0" i="1" dirty="0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s-AR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AR" b="0" i="1" dirty="0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s-AR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AR" b="0" i="1" dirty="0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s-AR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014A5DFE-EA6C-48E6-B02C-645460FDC2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83" y="962025"/>
                <a:ext cx="9857507" cy="438582"/>
              </a:xfrm>
              <a:prstGeom prst="rect">
                <a:avLst/>
              </a:prstGeom>
              <a:blipFill>
                <a:blip r:embed="rId2"/>
                <a:stretch>
                  <a:fillRect l="-557" b="-1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>
                <a:extLst>
                  <a:ext uri="{FF2B5EF4-FFF2-40B4-BE49-F238E27FC236}">
                    <a16:creationId xmlns:a16="http://schemas.microsoft.com/office/drawing/2014/main" id="{8ABFFB8F-1EB8-405A-B24B-DE957C73D0FA}"/>
                  </a:ext>
                </a:extLst>
              </p:cNvPr>
              <p:cNvSpPr/>
              <p:nvPr/>
            </p:nvSpPr>
            <p:spPr>
              <a:xfrm>
                <a:off x="523783" y="1606034"/>
                <a:ext cx="55885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AR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AR" i="1" dirty="0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s-AR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AR" i="1" dirty="0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s-AR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AR" i="1" dirty="0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s-AR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UY" dirty="0"/>
                  <a:t> cosenos directores y cumplen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AR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AR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AR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3" name="Rectángulo 2">
                <a:extLst>
                  <a:ext uri="{FF2B5EF4-FFF2-40B4-BE49-F238E27FC236}">
                    <a16:creationId xmlns:a16="http://schemas.microsoft.com/office/drawing/2014/main" id="{8ABFFB8F-1EB8-405A-B24B-DE957C73D0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83" y="1606034"/>
                <a:ext cx="5588518" cy="369332"/>
              </a:xfrm>
              <a:prstGeom prst="rect">
                <a:avLst/>
              </a:prstGeom>
              <a:blipFill>
                <a:blip r:embed="rId3"/>
                <a:stretch>
                  <a:fillRect l="-327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upo 4">
            <a:extLst>
              <a:ext uri="{FF2B5EF4-FFF2-40B4-BE49-F238E27FC236}">
                <a16:creationId xmlns:a16="http://schemas.microsoft.com/office/drawing/2014/main" id="{2815E4A1-E605-45A0-A85C-0E5AE701DC7A}"/>
              </a:ext>
            </a:extLst>
          </p:cNvPr>
          <p:cNvGrpSpPr/>
          <p:nvPr/>
        </p:nvGrpSpPr>
        <p:grpSpPr>
          <a:xfrm>
            <a:off x="1284722" y="2381250"/>
            <a:ext cx="783356" cy="1590675"/>
            <a:chOff x="1284722" y="2381250"/>
            <a:chExt cx="783356" cy="1590675"/>
          </a:xfrm>
        </p:grpSpPr>
        <p:cxnSp>
          <p:nvCxnSpPr>
            <p:cNvPr id="6" name="Conector recto 5">
              <a:extLst>
                <a:ext uri="{FF2B5EF4-FFF2-40B4-BE49-F238E27FC236}">
                  <a16:creationId xmlns:a16="http://schemas.microsoft.com/office/drawing/2014/main" id="{ACD7B647-3879-45AA-845D-C71CFA02D060}"/>
                </a:ext>
              </a:extLst>
            </p:cNvPr>
            <p:cNvCxnSpPr>
              <a:cxnSpLocks/>
            </p:cNvCxnSpPr>
            <p:nvPr/>
          </p:nvCxnSpPr>
          <p:spPr>
            <a:xfrm>
              <a:off x="1676400" y="2800350"/>
              <a:ext cx="0" cy="11715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CuadroTexto 8">
                  <a:extLst>
                    <a:ext uri="{FF2B5EF4-FFF2-40B4-BE49-F238E27FC236}">
                      <a16:creationId xmlns:a16="http://schemas.microsoft.com/office/drawing/2014/main" id="{6F991E35-3CEF-4622-BE78-C2113BF1C390}"/>
                    </a:ext>
                  </a:extLst>
                </p:cNvPr>
                <p:cNvSpPr txBox="1"/>
                <p:nvPr/>
              </p:nvSpPr>
              <p:spPr>
                <a:xfrm>
                  <a:off x="1284722" y="2381250"/>
                  <a:ext cx="78335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9" name="CuadroTexto 8">
                  <a:extLst>
                    <a:ext uri="{FF2B5EF4-FFF2-40B4-BE49-F238E27FC236}">
                      <a16:creationId xmlns:a16="http://schemas.microsoft.com/office/drawing/2014/main" id="{6F991E35-3CEF-4622-BE78-C2113BF1C39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84722" y="2381250"/>
                  <a:ext cx="783356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9C1B5EA-97AD-4BDD-A428-7432B036CCEE}"/>
                  </a:ext>
                </a:extLst>
              </p:cNvPr>
              <p:cNvSpPr txBox="1"/>
              <p:nvPr/>
            </p:nvSpPr>
            <p:spPr>
              <a:xfrm>
                <a:off x="5953125" y="2196584"/>
                <a:ext cx="40147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El campo acústico en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s-UY" dirty="0"/>
                  <a:t> es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,0)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9C1B5EA-97AD-4BDD-A428-7432B036CC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125" y="2196584"/>
                <a:ext cx="4014753" cy="369332"/>
              </a:xfrm>
              <a:prstGeom prst="rect">
                <a:avLst/>
              </a:prstGeom>
              <a:blipFill>
                <a:blip r:embed="rId5"/>
                <a:stretch>
                  <a:fillRect l="-1368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54065B2A-3F4D-459C-B8C0-B2D8968595DC}"/>
                  </a:ext>
                </a:extLst>
              </p:cNvPr>
              <p:cNvSpPr txBox="1"/>
              <p:nvPr/>
            </p:nvSpPr>
            <p:spPr>
              <a:xfrm>
                <a:off x="4486275" y="2715562"/>
                <a:ext cx="611504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/>
                  <a:t>Definimos el espectro angular del campo como la transformada de Fourier 2D en las direcciones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54065B2A-3F4D-459C-B8C0-B2D8968595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275" y="2715562"/>
                <a:ext cx="6115047" cy="646331"/>
              </a:xfrm>
              <a:prstGeom prst="rect">
                <a:avLst/>
              </a:prstGeom>
              <a:blipFill>
                <a:blip r:embed="rId6"/>
                <a:stretch>
                  <a:fillRect l="-897" t="-4717" r="-897" b="-1415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1BA1936D-978C-4E54-B9E0-6E89B51F0F17}"/>
                  </a:ext>
                </a:extLst>
              </p:cNvPr>
              <p:cNvSpPr txBox="1"/>
              <p:nvPr/>
            </p:nvSpPr>
            <p:spPr>
              <a:xfrm>
                <a:off x="4486275" y="3686175"/>
                <a:ext cx="5645648" cy="916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;0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limLoc m:val="undOvr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undOvr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+∞</m:t>
                              </m:r>
                            </m:sup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′(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,0)</m:t>
                              </m:r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</m:e>
                          </m:nary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𝑑𝑥𝑑𝑦</m:t>
                          </m:r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1BA1936D-978C-4E54-B9E0-6E89B51F0F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275" y="3686175"/>
                <a:ext cx="5645648" cy="9165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53EA07E1-5CA7-4B79-B279-5F52A9CF32FD}"/>
                  </a:ext>
                </a:extLst>
              </p:cNvPr>
              <p:cNvSpPr txBox="1"/>
              <p:nvPr/>
            </p:nvSpPr>
            <p:spPr>
              <a:xfrm>
                <a:off x="777172" y="5157294"/>
                <a:ext cx="5776325" cy="916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, 0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undOvr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+∞</m:t>
                              </m:r>
                            </m:sup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;0)</m:t>
                              </m:r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</m:e>
                          </m:nary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53EA07E1-5CA7-4B79-B279-5F52A9CF3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172" y="5157294"/>
                <a:ext cx="5776325" cy="9165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887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2A08139A-AA79-4D3A-B853-9CEE6DC8D0E8}"/>
              </a:ext>
            </a:extLst>
          </p:cNvPr>
          <p:cNvCxnSpPr>
            <a:cxnSpLocks/>
          </p:cNvCxnSpPr>
          <p:nvPr/>
        </p:nvCxnSpPr>
        <p:spPr>
          <a:xfrm>
            <a:off x="1152525" y="866775"/>
            <a:ext cx="0" cy="11715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C8E407AE-1B0F-4A65-AE69-7476ABEF77B2}"/>
                  </a:ext>
                </a:extLst>
              </p:cNvPr>
              <p:cNvSpPr txBox="1"/>
              <p:nvPr/>
            </p:nvSpPr>
            <p:spPr>
              <a:xfrm>
                <a:off x="760847" y="447675"/>
                <a:ext cx="7833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C8E407AE-1B0F-4A65-AE69-7476ABEF77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847" y="447675"/>
                <a:ext cx="783356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B0AF3C25-A177-4006-BDA8-716C01E2928A}"/>
              </a:ext>
            </a:extLst>
          </p:cNvPr>
          <p:cNvCxnSpPr>
            <a:cxnSpLocks/>
          </p:cNvCxnSpPr>
          <p:nvPr/>
        </p:nvCxnSpPr>
        <p:spPr>
          <a:xfrm>
            <a:off x="2676525" y="866775"/>
            <a:ext cx="0" cy="117157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E389E615-2911-498A-846A-344E9EA3000E}"/>
                  </a:ext>
                </a:extLst>
              </p:cNvPr>
              <p:cNvSpPr txBox="1"/>
              <p:nvPr/>
            </p:nvSpPr>
            <p:spPr>
              <a:xfrm>
                <a:off x="2284847" y="447675"/>
                <a:ext cx="7833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E389E615-2911-498A-846A-344E9EA300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4847" y="447675"/>
                <a:ext cx="78335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>
            <a:extLst>
              <a:ext uri="{FF2B5EF4-FFF2-40B4-BE49-F238E27FC236}">
                <a16:creationId xmlns:a16="http://schemas.microsoft.com/office/drawing/2014/main" id="{BC773600-AA61-4D19-A81D-65CF7FAEED4D}"/>
              </a:ext>
            </a:extLst>
          </p:cNvPr>
          <p:cNvSpPr txBox="1"/>
          <p:nvPr/>
        </p:nvSpPr>
        <p:spPr>
          <a:xfrm>
            <a:off x="3943350" y="561975"/>
            <a:ext cx="3879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¿Cómo se propaga el espectro angular?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51D46E33-B706-4C55-AADC-4F09174D3A70}"/>
                  </a:ext>
                </a:extLst>
              </p:cNvPr>
              <p:cNvSpPr txBox="1"/>
              <p:nvPr/>
            </p:nvSpPr>
            <p:spPr>
              <a:xfrm>
                <a:off x="3415597" y="1121817"/>
                <a:ext cx="5752216" cy="916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undOvr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+∞</m:t>
                              </m:r>
                            </m:sup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</m:e>
                          </m:nary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51D46E33-B706-4C55-AADC-4F09174D3A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5597" y="1121817"/>
                <a:ext cx="5752216" cy="9165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A6F7261-D64B-42DB-B154-E26759B08585}"/>
                  </a:ext>
                </a:extLst>
              </p:cNvPr>
              <p:cNvSpPr txBox="1"/>
              <p:nvPr/>
            </p:nvSpPr>
            <p:spPr>
              <a:xfrm>
                <a:off x="371475" y="5057775"/>
                <a:ext cx="10096354" cy="916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s-AR" b="0" i="0" smtClean="0">
                              <a:latin typeface="Cambria Math" panose="02040503050406030204" pitchFamily="18" charset="0"/>
                            </a:rPr>
                            <m:t>∇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AR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undOvr"/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s-AR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b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+∞</m:t>
                              </m:r>
                            </m:sup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𝑑</m:t>
                                          </m:r>
                                        </m:e>
                                        <m:sup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  <m:d>
                                        <m:dPr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sub>
                                          </m:sSub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</m:sSub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;</m:t>
                                          </m:r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  <m:sSup>
                                        <m:sSupPr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p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p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d>
                                        <m:dPr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Sup>
                                            <m:sSubSupPr>
                                              <m:ctrlP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sub>
                                            <m:sup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</m:d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d>
                                    <m:d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</m:s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;</m:t>
                                      </m:r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d>
                                </m:e>
                              </m:d>
                              <m:sSup>
                                <m:s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</m:e>
                          </m:nary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nary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A6F7261-D64B-42DB-B154-E26759B085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75" y="5057775"/>
                <a:ext cx="10096354" cy="9165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D4858ED8-3AE7-4321-8992-0B860CC8426C}"/>
                  </a:ext>
                </a:extLst>
              </p:cNvPr>
              <p:cNvSpPr txBox="1"/>
              <p:nvPr/>
            </p:nvSpPr>
            <p:spPr>
              <a:xfrm>
                <a:off x="476250" y="3505200"/>
                <a:ext cx="10120463" cy="916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s-AR" b="0" i="0" smtClean="0">
                              <a:latin typeface="Cambria Math" panose="02040503050406030204" pitchFamily="18" charset="0"/>
                            </a:rPr>
                            <m:t>∇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AR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undOvr"/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s-AR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b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+∞</m:t>
                              </m:r>
                            </m:sup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𝑑</m:t>
                                          </m:r>
                                        </m:e>
                                        <m:sup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  <m:d>
                                        <m:d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sub>
                                          </m:s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</m:s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;</m:t>
                                          </m:r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  <m:sSup>
                                        <m:sSup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p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  <m:sup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Sup>
                                        <m:sSubSup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  <m:sup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d>
                                    <m:d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</m:s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;</m:t>
                                      </m:r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d>
                                </m:e>
                              </m:d>
                              <m:sSup>
                                <m:s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</m:e>
                          </m:nary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D4858ED8-3AE7-4321-8992-0B860CC842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" y="3505200"/>
                <a:ext cx="10120463" cy="9165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>
            <a:extLst>
              <a:ext uri="{FF2B5EF4-FFF2-40B4-BE49-F238E27FC236}">
                <a16:creationId xmlns:a16="http://schemas.microsoft.com/office/drawing/2014/main" id="{E343E086-681D-4EF3-A22D-BA088903A285}"/>
              </a:ext>
            </a:extLst>
          </p:cNvPr>
          <p:cNvGrpSpPr/>
          <p:nvPr/>
        </p:nvGrpSpPr>
        <p:grpSpPr>
          <a:xfrm>
            <a:off x="371475" y="2587109"/>
            <a:ext cx="7192102" cy="369332"/>
            <a:chOff x="371475" y="2587109"/>
            <a:chExt cx="7192102" cy="369332"/>
          </a:xfrm>
        </p:grpSpPr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C36582AD-D53C-4285-A489-22226F9BC90D}"/>
                </a:ext>
              </a:extLst>
            </p:cNvPr>
            <p:cNvSpPr txBox="1"/>
            <p:nvPr/>
          </p:nvSpPr>
          <p:spPr>
            <a:xfrm>
              <a:off x="371475" y="2587109"/>
              <a:ext cx="5061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La presión acústica cumple la ecuación de </a:t>
              </a:r>
              <a:r>
                <a:rPr lang="es-AR" dirty="0" err="1"/>
                <a:t>Hemholtz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CuadroTexto 13">
                  <a:extLst>
                    <a:ext uri="{FF2B5EF4-FFF2-40B4-BE49-F238E27FC236}">
                      <a16:creationId xmlns:a16="http://schemas.microsoft.com/office/drawing/2014/main" id="{7049B25D-682E-474E-906B-1384F7867938}"/>
                    </a:ext>
                  </a:extLst>
                </p:cNvPr>
                <p:cNvSpPr txBox="1"/>
                <p:nvPr/>
              </p:nvSpPr>
              <p:spPr>
                <a:xfrm>
                  <a:off x="5695950" y="2587109"/>
                  <a:ext cx="186762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∇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4" name="CuadroTexto 13">
                  <a:extLst>
                    <a:ext uri="{FF2B5EF4-FFF2-40B4-BE49-F238E27FC236}">
                      <a16:creationId xmlns:a16="http://schemas.microsoft.com/office/drawing/2014/main" id="{7049B25D-682E-474E-906B-1384F78679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95950" y="2587109"/>
                  <a:ext cx="1867627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2681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E13B098C-A937-49C4-97BA-DE8FD9A2107B}"/>
              </a:ext>
            </a:extLst>
          </p:cNvPr>
          <p:cNvGrpSpPr/>
          <p:nvPr/>
        </p:nvGrpSpPr>
        <p:grpSpPr>
          <a:xfrm>
            <a:off x="714375" y="354527"/>
            <a:ext cx="10325968" cy="669927"/>
            <a:chOff x="714375" y="354527"/>
            <a:chExt cx="10325968" cy="669927"/>
          </a:xfrm>
        </p:grpSpPr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773DEB39-2456-415D-83AE-79363A3CB913}"/>
                </a:ext>
              </a:extLst>
            </p:cNvPr>
            <p:cNvSpPr txBox="1"/>
            <p:nvPr/>
          </p:nvSpPr>
          <p:spPr>
            <a:xfrm>
              <a:off x="714375" y="504825"/>
              <a:ext cx="50829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La ecuación de propagación del espectro angular es: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ángulo 4">
                  <a:extLst>
                    <a:ext uri="{FF2B5EF4-FFF2-40B4-BE49-F238E27FC236}">
                      <a16:creationId xmlns:a16="http://schemas.microsoft.com/office/drawing/2014/main" id="{7611D54F-F87F-4162-B1C5-C1D29BACE965}"/>
                    </a:ext>
                  </a:extLst>
                </p:cNvPr>
                <p:cNvSpPr/>
                <p:nvPr/>
              </p:nvSpPr>
              <p:spPr>
                <a:xfrm>
                  <a:off x="5797305" y="354527"/>
                  <a:ext cx="5243038" cy="66992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AR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AR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d>
                              <m:dPr>
                                <m:ctrlPr>
                                  <a:rPr lang="es-A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;</m:t>
                                </m:r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d>
                          </m:num>
                          <m:den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p>
                              <m:sSupPr>
                                <m:ctrlPr>
                                  <a:rPr lang="es-AR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p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s-AR" i="1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s-A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AR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p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s-A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  <m:sup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  <m:sup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d>
                          </m:e>
                        </m:d>
                        <m:r>
                          <a:rPr lang="es-AR" i="1">
                            <a:latin typeface="Cambria Math" panose="02040503050406030204" pitchFamily="18" charset="0"/>
                          </a:rPr>
                          <m:t>𝐴</m:t>
                        </m:r>
                        <m:d>
                          <m:dPr>
                            <m:ctrlPr>
                              <a:rPr lang="es-A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A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s-A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;</m:t>
                            </m:r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5" name="Rectángulo 4">
                  <a:extLst>
                    <a:ext uri="{FF2B5EF4-FFF2-40B4-BE49-F238E27FC236}">
                      <a16:creationId xmlns:a16="http://schemas.microsoft.com/office/drawing/2014/main" id="{7611D54F-F87F-4162-B1C5-C1D29BACE96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97305" y="354527"/>
                  <a:ext cx="5243038" cy="66992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D2E19096-9CAF-42C7-A050-38C00F99B06B}"/>
              </a:ext>
            </a:extLst>
          </p:cNvPr>
          <p:cNvGrpSpPr/>
          <p:nvPr/>
        </p:nvGrpSpPr>
        <p:grpSpPr>
          <a:xfrm>
            <a:off x="819150" y="1264427"/>
            <a:ext cx="6620268" cy="498983"/>
            <a:chOff x="819150" y="1264427"/>
            <a:chExt cx="6620268" cy="498983"/>
          </a:xfrm>
        </p:grpSpPr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91AD683E-836B-4BA2-A470-951BA7496895}"/>
                </a:ext>
              </a:extLst>
            </p:cNvPr>
            <p:cNvSpPr txBox="1"/>
            <p:nvPr/>
          </p:nvSpPr>
          <p:spPr>
            <a:xfrm>
              <a:off x="819150" y="1394078"/>
              <a:ext cx="17954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Cuya solución es: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uadroTexto 6">
                  <a:extLst>
                    <a:ext uri="{FF2B5EF4-FFF2-40B4-BE49-F238E27FC236}">
                      <a16:creationId xmlns:a16="http://schemas.microsoft.com/office/drawing/2014/main" id="{DF15AC9C-FD19-47EF-921D-395A4089D485}"/>
                    </a:ext>
                  </a:extLst>
                </p:cNvPr>
                <p:cNvSpPr txBox="1"/>
                <p:nvPr/>
              </p:nvSpPr>
              <p:spPr>
                <a:xfrm>
                  <a:off x="2828925" y="1264427"/>
                  <a:ext cx="4610493" cy="4989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d>
                          <m:d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;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;0)</m:t>
                        </m:r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𝑖𝑘</m:t>
                            </m:r>
                            <m:sSup>
                              <m:s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d>
                                      <m:dPr>
                                        <m:ctrlP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s-AR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AR" b="0" i="1" smtClean="0">
                                                <a:latin typeface="Cambria Math" panose="02040503050406030204" pitchFamily="18" charset="0"/>
                                              </a:rPr>
                                              <m:t>𝛼</m:t>
                                            </m:r>
                                          </m:e>
                                          <m:sup>
                                            <m:r>
                                              <a:rPr lang="es-AR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es-AR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AR" b="0" i="1" smtClean="0">
                                                <a:latin typeface="Cambria Math" panose="02040503050406030204" pitchFamily="18" charset="0"/>
                                              </a:rPr>
                                              <m:t>𝛽</m:t>
                                            </m:r>
                                          </m:e>
                                          <m:sup>
                                            <m:r>
                                              <a:rPr lang="es-AR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</m:d>
                              </m:e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1/2</m:t>
                                </m:r>
                              </m:sup>
                            </m:s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7" name="CuadroTexto 6">
                  <a:extLst>
                    <a:ext uri="{FF2B5EF4-FFF2-40B4-BE49-F238E27FC236}">
                      <a16:creationId xmlns:a16="http://schemas.microsoft.com/office/drawing/2014/main" id="{DF15AC9C-FD19-47EF-921D-395A4089D48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28925" y="1264427"/>
                  <a:ext cx="4610493" cy="49898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0A77B489-6D00-4A14-9AC2-3424B895BAF6}"/>
                  </a:ext>
                </a:extLst>
              </p:cNvPr>
              <p:cNvSpPr txBox="1"/>
              <p:nvPr/>
            </p:nvSpPr>
            <p:spPr>
              <a:xfrm>
                <a:off x="714375" y="2184924"/>
                <a:ext cx="5147691" cy="379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Para una onda plana, </a:t>
                </a:r>
                <a14:m>
                  <m:oMath xmlns:m="http://schemas.openxmlformats.org/officeDocument/2006/math">
                    <m:r>
                      <a:rPr lang="es-AR" i="1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s-A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d>
                              <m:dPr>
                                <m:ctrlPr>
                                  <a:rPr lang="es-A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p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p>
                                    <m: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</m:d>
                      </m:e>
                      <m:sup>
                        <m:r>
                          <a:rPr lang="es-AR" i="1">
                            <a:latin typeface="Cambria Math" panose="02040503050406030204" pitchFamily="18" charset="0"/>
                          </a:rPr>
                          <m:t>1/2</m:t>
                        </m:r>
                      </m:sup>
                    </m:sSup>
                    <m:r>
                      <a:rPr lang="es-A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0A77B489-6D00-4A14-9AC2-3424B895BA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75" y="2184924"/>
                <a:ext cx="5147691" cy="379656"/>
              </a:xfrm>
              <a:prstGeom prst="rect">
                <a:avLst/>
              </a:prstGeom>
              <a:blipFill>
                <a:blip r:embed="rId4"/>
                <a:stretch>
                  <a:fillRect l="-947" t="-4762" b="-2381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F6DDC859-4CDD-462A-9ADE-114A7FD177AB}"/>
                  </a:ext>
                </a:extLst>
              </p:cNvPr>
              <p:cNvSpPr txBox="1"/>
              <p:nvPr/>
            </p:nvSpPr>
            <p:spPr>
              <a:xfrm>
                <a:off x="438150" y="3048064"/>
                <a:ext cx="6492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Sin embargo, si la onda difracta, puede suceder que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AR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AR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&gt;1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F6DDC859-4CDD-462A-9ADE-114A7FD177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50" y="3048064"/>
                <a:ext cx="6492739" cy="369332"/>
              </a:xfrm>
              <a:prstGeom prst="rect">
                <a:avLst/>
              </a:prstGeom>
              <a:blipFill>
                <a:blip r:embed="rId5"/>
                <a:stretch>
                  <a:fillRect l="-845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upo 18">
            <a:extLst>
              <a:ext uri="{FF2B5EF4-FFF2-40B4-BE49-F238E27FC236}">
                <a16:creationId xmlns:a16="http://schemas.microsoft.com/office/drawing/2014/main" id="{4B2FB1DB-2C0E-42DB-BF10-886BC5C26AE2}"/>
              </a:ext>
            </a:extLst>
          </p:cNvPr>
          <p:cNvGrpSpPr/>
          <p:nvPr/>
        </p:nvGrpSpPr>
        <p:grpSpPr>
          <a:xfrm>
            <a:off x="8610600" y="2501354"/>
            <a:ext cx="1895475" cy="1422334"/>
            <a:chOff x="8610600" y="2486024"/>
            <a:chExt cx="1895475" cy="1422334"/>
          </a:xfrm>
        </p:grpSpPr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C77336A5-0384-4AED-AC84-E1EEC4ED1F1B}"/>
                </a:ext>
              </a:extLst>
            </p:cNvPr>
            <p:cNvGrpSpPr/>
            <p:nvPr/>
          </p:nvGrpSpPr>
          <p:grpSpPr>
            <a:xfrm>
              <a:off x="9128834" y="2557102"/>
              <a:ext cx="1377241" cy="1351256"/>
              <a:chOff x="1775534" y="3998407"/>
              <a:chExt cx="3045041" cy="2572549"/>
            </a:xfrm>
          </p:grpSpPr>
          <p:cxnSp>
            <p:nvCxnSpPr>
              <p:cNvPr id="10" name="Conector recto 9">
                <a:extLst>
                  <a:ext uri="{FF2B5EF4-FFF2-40B4-BE49-F238E27FC236}">
                    <a16:creationId xmlns:a16="http://schemas.microsoft.com/office/drawing/2014/main" id="{BE389126-81F2-420C-BE89-4DC539DE5A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75534" y="3998407"/>
                <a:ext cx="0" cy="94645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Conector recto 10">
                <a:extLst>
                  <a:ext uri="{FF2B5EF4-FFF2-40B4-BE49-F238E27FC236}">
                    <a16:creationId xmlns:a16="http://schemas.microsoft.com/office/drawing/2014/main" id="{12C13136-68BB-48FA-9F1C-B2B6D45841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75534" y="5624501"/>
                <a:ext cx="0" cy="94645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Conector recto 11">
                <a:extLst>
                  <a:ext uri="{FF2B5EF4-FFF2-40B4-BE49-F238E27FC236}">
                    <a16:creationId xmlns:a16="http://schemas.microsoft.com/office/drawing/2014/main" id="{B78205EA-96F8-492A-9C76-8FE575112CC1}"/>
                  </a:ext>
                </a:extLst>
              </p:cNvPr>
              <p:cNvCxnSpPr/>
              <p:nvPr/>
            </p:nvCxnSpPr>
            <p:spPr>
              <a:xfrm flipV="1">
                <a:off x="1775534" y="4252404"/>
                <a:ext cx="3045041" cy="69245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ector recto 12">
                <a:extLst>
                  <a:ext uri="{FF2B5EF4-FFF2-40B4-BE49-F238E27FC236}">
                    <a16:creationId xmlns:a16="http://schemas.microsoft.com/office/drawing/2014/main" id="{133D59D9-EDE4-4E1A-9BF7-FF35E039BC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75534" y="5615126"/>
                <a:ext cx="3045041" cy="69245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E760B846-3CF1-4951-B22F-41C7F0A5466C}"/>
                </a:ext>
              </a:extLst>
            </p:cNvPr>
            <p:cNvCxnSpPr/>
            <p:nvPr/>
          </p:nvCxnSpPr>
          <p:spPr>
            <a:xfrm>
              <a:off x="8610600" y="2486025"/>
              <a:ext cx="0" cy="14223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97FED03B-177A-49B9-B583-7AA63D8A8DD6}"/>
                </a:ext>
              </a:extLst>
            </p:cNvPr>
            <p:cNvCxnSpPr/>
            <p:nvPr/>
          </p:nvCxnSpPr>
          <p:spPr>
            <a:xfrm>
              <a:off x="8886825" y="2486024"/>
              <a:ext cx="0" cy="14223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91E71EB6-D256-4F81-A76E-9589EBE3188F}"/>
                  </a:ext>
                </a:extLst>
              </p:cNvPr>
              <p:cNvSpPr txBox="1"/>
              <p:nvPr/>
            </p:nvSpPr>
            <p:spPr>
              <a:xfrm>
                <a:off x="438150" y="4122444"/>
                <a:ext cx="3551293" cy="411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;0)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91E71EB6-D256-4F81-A76E-9589EBE318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50" y="4122444"/>
                <a:ext cx="3551293" cy="411010"/>
              </a:xfrm>
              <a:prstGeom prst="rect">
                <a:avLst/>
              </a:prstGeom>
              <a:blipFill>
                <a:blip r:embed="rId6"/>
                <a:stretch>
                  <a:fillRect b="-735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0ED59EBF-9A2B-4C78-95D4-EE071D1CB6D4}"/>
                  </a:ext>
                </a:extLst>
              </p:cNvPr>
              <p:cNvSpPr txBox="1"/>
              <p:nvPr/>
            </p:nvSpPr>
            <p:spPr>
              <a:xfrm>
                <a:off x="561975" y="4772025"/>
                <a:ext cx="2632003" cy="379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  <m: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0ED59EBF-9A2B-4C78-95D4-EE071D1CB6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75" y="4772025"/>
                <a:ext cx="2632003" cy="379656"/>
              </a:xfrm>
              <a:prstGeom prst="rect">
                <a:avLst/>
              </a:prstGeom>
              <a:blipFill>
                <a:blip r:embed="rId7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uadroTexto 21">
            <a:extLst>
              <a:ext uri="{FF2B5EF4-FFF2-40B4-BE49-F238E27FC236}">
                <a16:creationId xmlns:a16="http://schemas.microsoft.com/office/drawing/2014/main" id="{C43ED9A3-9868-4320-A96B-4469F0785421}"/>
              </a:ext>
            </a:extLst>
          </p:cNvPr>
          <p:cNvSpPr txBox="1"/>
          <p:nvPr/>
        </p:nvSpPr>
        <p:spPr>
          <a:xfrm>
            <a:off x="544219" y="3605626"/>
            <a:ext cx="1325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En ese caso: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A2F6DFB0-ED3D-4414-B9F2-24F4007A9D99}"/>
                  </a:ext>
                </a:extLst>
              </p:cNvPr>
              <p:cNvSpPr txBox="1"/>
              <p:nvPr/>
            </p:nvSpPr>
            <p:spPr>
              <a:xfrm>
                <a:off x="2379891" y="5390252"/>
                <a:ext cx="5980676" cy="916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nary>
                            <m:naryPr>
                              <m:limLoc m:val="undOvr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+∞</m:t>
                              </m:r>
                            </m:sup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;0)</m:t>
                              </m:r>
                              <m:sSup>
                                <m:s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p>
                              </m:sSup>
                            </m:e>
                          </m:nary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A2F6DFB0-ED3D-4414-B9F2-24F4007A9D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9891" y="5390252"/>
                <a:ext cx="5980676" cy="9165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68C9DA55-A27A-4688-9629-5A68DE0C6982}"/>
                  </a:ext>
                </a:extLst>
              </p:cNvPr>
              <p:cNvSpPr txBox="1"/>
              <p:nvPr/>
            </p:nvSpPr>
            <p:spPr>
              <a:xfrm>
                <a:off x="8696325" y="5638800"/>
                <a:ext cx="30103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Es una onda evanescente en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68C9DA55-A27A-4688-9629-5A68DE0C69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6325" y="5638800"/>
                <a:ext cx="3010376" cy="369332"/>
              </a:xfrm>
              <a:prstGeom prst="rect">
                <a:avLst/>
              </a:prstGeom>
              <a:blipFill>
                <a:blip r:embed="rId9"/>
                <a:stretch>
                  <a:fillRect l="-1826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274FA7B4-9032-466D-8DFA-15537276BBE1}"/>
              </a:ext>
            </a:extLst>
          </p:cNvPr>
          <p:cNvCxnSpPr/>
          <p:nvPr/>
        </p:nvCxnSpPr>
        <p:spPr>
          <a:xfrm>
            <a:off x="8610600" y="3231472"/>
            <a:ext cx="44131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BE5F1B53-9177-4783-8C7C-37C93F1A5A3F}"/>
              </a:ext>
            </a:extLst>
          </p:cNvPr>
          <p:cNvCxnSpPr>
            <a:cxnSpLocks/>
          </p:cNvCxnSpPr>
          <p:nvPr/>
        </p:nvCxnSpPr>
        <p:spPr>
          <a:xfrm flipV="1">
            <a:off x="9375560" y="2858610"/>
            <a:ext cx="452021" cy="12576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upo 29">
            <a:extLst>
              <a:ext uri="{FF2B5EF4-FFF2-40B4-BE49-F238E27FC236}">
                <a16:creationId xmlns:a16="http://schemas.microsoft.com/office/drawing/2014/main" id="{19FDEACE-4671-4D65-AA34-8D478EE7F591}"/>
              </a:ext>
            </a:extLst>
          </p:cNvPr>
          <p:cNvGrpSpPr/>
          <p:nvPr/>
        </p:nvGrpSpPr>
        <p:grpSpPr>
          <a:xfrm>
            <a:off x="8396260" y="4143283"/>
            <a:ext cx="2429743" cy="369332"/>
            <a:chOff x="8610600" y="4327949"/>
            <a:chExt cx="2429743" cy="369332"/>
          </a:xfrm>
        </p:grpSpPr>
        <p:cxnSp>
          <p:nvCxnSpPr>
            <p:cNvPr id="28" name="Conector recto de flecha 27">
              <a:extLst>
                <a:ext uri="{FF2B5EF4-FFF2-40B4-BE49-F238E27FC236}">
                  <a16:creationId xmlns:a16="http://schemas.microsoft.com/office/drawing/2014/main" id="{953A2BE0-A211-44DC-9C8D-8DCE42D9B2F6}"/>
                </a:ext>
              </a:extLst>
            </p:cNvPr>
            <p:cNvCxnSpPr/>
            <p:nvPr/>
          </p:nvCxnSpPr>
          <p:spPr>
            <a:xfrm>
              <a:off x="8610600" y="4394447"/>
              <a:ext cx="230005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CuadroTexto 28">
                  <a:extLst>
                    <a:ext uri="{FF2B5EF4-FFF2-40B4-BE49-F238E27FC236}">
                      <a16:creationId xmlns:a16="http://schemas.microsoft.com/office/drawing/2014/main" id="{D68719C6-78C3-4CD6-8F52-D4CFF7D1F906}"/>
                    </a:ext>
                  </a:extLst>
                </p:cNvPr>
                <p:cNvSpPr txBox="1"/>
                <p:nvPr/>
              </p:nvSpPr>
              <p:spPr>
                <a:xfrm>
                  <a:off x="10686592" y="4327949"/>
                  <a:ext cx="35375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9" name="CuadroTexto 28">
                  <a:extLst>
                    <a:ext uri="{FF2B5EF4-FFF2-40B4-BE49-F238E27FC236}">
                      <a16:creationId xmlns:a16="http://schemas.microsoft.com/office/drawing/2014/main" id="{D68719C6-78C3-4CD6-8F52-D4CFF7D1F9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86592" y="4327949"/>
                  <a:ext cx="353751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47244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20" grpId="0"/>
      <p:bldP spid="21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852</Words>
  <Application>Microsoft Office PowerPoint</Application>
  <PresentationFormat>Panorámica</PresentationFormat>
  <Paragraphs>118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Aptos</vt:lpstr>
      <vt:lpstr>Aptos Display</vt:lpstr>
      <vt:lpstr>Arial</vt:lpstr>
      <vt:lpstr>Cambria Math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Nicolas Benech</dc:creator>
  <cp:lastModifiedBy>Nicolas Benech</cp:lastModifiedBy>
  <cp:revision>1</cp:revision>
  <dcterms:created xsi:type="dcterms:W3CDTF">2025-06-30T14:54:52Z</dcterms:created>
  <dcterms:modified xsi:type="dcterms:W3CDTF">2025-07-03T14:30:04Z</dcterms:modified>
</cp:coreProperties>
</file>