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295" r:id="rId3"/>
    <p:sldId id="449" r:id="rId4"/>
    <p:sldId id="296" r:id="rId5"/>
    <p:sldId id="297" r:id="rId6"/>
    <p:sldId id="298" r:id="rId7"/>
    <p:sldId id="299" r:id="rId8"/>
    <p:sldId id="300" r:id="rId9"/>
    <p:sldId id="301" r:id="rId10"/>
    <p:sldId id="306" r:id="rId11"/>
    <p:sldId id="303" r:id="rId12"/>
    <p:sldId id="304" r:id="rId13"/>
    <p:sldId id="305" r:id="rId14"/>
    <p:sldId id="256" r:id="rId15"/>
  </p:sldIdLst>
  <p:sldSz cx="12192000" cy="6858000"/>
  <p:notesSz cx="6858000" cy="9144000"/>
  <p:defaultTextStyle>
    <a:defPPr>
      <a:defRPr lang="es-U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6B0739-6BD9-46A0-BF9E-09EB045A14A6}" v="1" dt="2025-07-03T14:29:58.3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074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as Benech" userId="0051dd42c30e75a5" providerId="LiveId" clId="{1C6B0739-6BD9-46A0-BF9E-09EB045A14A6}"/>
    <pc:docChg chg="custSel addSld modSld">
      <pc:chgData name="Nicolas Benech" userId="0051dd42c30e75a5" providerId="LiveId" clId="{1C6B0739-6BD9-46A0-BF9E-09EB045A14A6}" dt="2025-07-03T14:29:58.360" v="3"/>
      <pc:docMkLst>
        <pc:docMk/>
      </pc:docMkLst>
      <pc:sldChg chg="delSp new mod">
        <pc:chgData name="Nicolas Benech" userId="0051dd42c30e75a5" providerId="LiveId" clId="{1C6B0739-6BD9-46A0-BF9E-09EB045A14A6}" dt="2025-07-03T14:29:03.088" v="2" actId="478"/>
        <pc:sldMkLst>
          <pc:docMk/>
          <pc:sldMk cId="2208963305" sldId="256"/>
        </pc:sldMkLst>
        <pc:spChg chg="del">
          <ac:chgData name="Nicolas Benech" userId="0051dd42c30e75a5" providerId="LiveId" clId="{1C6B0739-6BD9-46A0-BF9E-09EB045A14A6}" dt="2025-07-03T14:28:59.903" v="1" actId="478"/>
          <ac:spMkLst>
            <pc:docMk/>
            <pc:sldMk cId="2208963305" sldId="256"/>
            <ac:spMk id="2" creationId="{8C9BF5DC-F061-F0DF-1894-BB9B8F76A766}"/>
          </ac:spMkLst>
        </pc:spChg>
        <pc:spChg chg="del">
          <ac:chgData name="Nicolas Benech" userId="0051dd42c30e75a5" providerId="LiveId" clId="{1C6B0739-6BD9-46A0-BF9E-09EB045A14A6}" dt="2025-07-03T14:29:03.088" v="2" actId="478"/>
          <ac:spMkLst>
            <pc:docMk/>
            <pc:sldMk cId="2208963305" sldId="256"/>
            <ac:spMk id="3" creationId="{67B9501B-85DA-6CFA-1948-E7B51E42C121}"/>
          </ac:spMkLst>
        </pc:spChg>
      </pc:sldChg>
      <pc:sldChg chg="add">
        <pc:chgData name="Nicolas Benech" userId="0051dd42c30e75a5" providerId="LiveId" clId="{1C6B0739-6BD9-46A0-BF9E-09EB045A14A6}" dt="2025-07-03T14:29:58.360" v="3"/>
        <pc:sldMkLst>
          <pc:docMk/>
          <pc:sldMk cId="2056473026" sldId="294"/>
        </pc:sldMkLst>
      </pc:sldChg>
      <pc:sldChg chg="add">
        <pc:chgData name="Nicolas Benech" userId="0051dd42c30e75a5" providerId="LiveId" clId="{1C6B0739-6BD9-46A0-BF9E-09EB045A14A6}" dt="2025-07-03T14:29:58.360" v="3"/>
        <pc:sldMkLst>
          <pc:docMk/>
          <pc:sldMk cId="1156111144" sldId="295"/>
        </pc:sldMkLst>
      </pc:sldChg>
      <pc:sldChg chg="add">
        <pc:chgData name="Nicolas Benech" userId="0051dd42c30e75a5" providerId="LiveId" clId="{1C6B0739-6BD9-46A0-BF9E-09EB045A14A6}" dt="2025-07-03T14:29:58.360" v="3"/>
        <pc:sldMkLst>
          <pc:docMk/>
          <pc:sldMk cId="2111049172" sldId="296"/>
        </pc:sldMkLst>
      </pc:sldChg>
      <pc:sldChg chg="add">
        <pc:chgData name="Nicolas Benech" userId="0051dd42c30e75a5" providerId="LiveId" clId="{1C6B0739-6BD9-46A0-BF9E-09EB045A14A6}" dt="2025-07-03T14:29:58.360" v="3"/>
        <pc:sldMkLst>
          <pc:docMk/>
          <pc:sldMk cId="1200685254" sldId="297"/>
        </pc:sldMkLst>
      </pc:sldChg>
      <pc:sldChg chg="add">
        <pc:chgData name="Nicolas Benech" userId="0051dd42c30e75a5" providerId="LiveId" clId="{1C6B0739-6BD9-46A0-BF9E-09EB045A14A6}" dt="2025-07-03T14:29:58.360" v="3"/>
        <pc:sldMkLst>
          <pc:docMk/>
          <pc:sldMk cId="3787233316" sldId="298"/>
        </pc:sldMkLst>
      </pc:sldChg>
      <pc:sldChg chg="add">
        <pc:chgData name="Nicolas Benech" userId="0051dd42c30e75a5" providerId="LiveId" clId="{1C6B0739-6BD9-46A0-BF9E-09EB045A14A6}" dt="2025-07-03T14:29:58.360" v="3"/>
        <pc:sldMkLst>
          <pc:docMk/>
          <pc:sldMk cId="3326301153" sldId="299"/>
        </pc:sldMkLst>
      </pc:sldChg>
      <pc:sldChg chg="add">
        <pc:chgData name="Nicolas Benech" userId="0051dd42c30e75a5" providerId="LiveId" clId="{1C6B0739-6BD9-46A0-BF9E-09EB045A14A6}" dt="2025-07-03T14:29:58.360" v="3"/>
        <pc:sldMkLst>
          <pc:docMk/>
          <pc:sldMk cId="619708125" sldId="300"/>
        </pc:sldMkLst>
      </pc:sldChg>
      <pc:sldChg chg="add">
        <pc:chgData name="Nicolas Benech" userId="0051dd42c30e75a5" providerId="LiveId" clId="{1C6B0739-6BD9-46A0-BF9E-09EB045A14A6}" dt="2025-07-03T14:29:58.360" v="3"/>
        <pc:sldMkLst>
          <pc:docMk/>
          <pc:sldMk cId="1825395355" sldId="301"/>
        </pc:sldMkLst>
      </pc:sldChg>
      <pc:sldChg chg="add">
        <pc:chgData name="Nicolas Benech" userId="0051dd42c30e75a5" providerId="LiveId" clId="{1C6B0739-6BD9-46A0-BF9E-09EB045A14A6}" dt="2025-07-03T14:29:58.360" v="3"/>
        <pc:sldMkLst>
          <pc:docMk/>
          <pc:sldMk cId="365833678" sldId="303"/>
        </pc:sldMkLst>
      </pc:sldChg>
      <pc:sldChg chg="add">
        <pc:chgData name="Nicolas Benech" userId="0051dd42c30e75a5" providerId="LiveId" clId="{1C6B0739-6BD9-46A0-BF9E-09EB045A14A6}" dt="2025-07-03T14:29:58.360" v="3"/>
        <pc:sldMkLst>
          <pc:docMk/>
          <pc:sldMk cId="2380121723" sldId="304"/>
        </pc:sldMkLst>
      </pc:sldChg>
      <pc:sldChg chg="add">
        <pc:chgData name="Nicolas Benech" userId="0051dd42c30e75a5" providerId="LiveId" clId="{1C6B0739-6BD9-46A0-BF9E-09EB045A14A6}" dt="2025-07-03T14:29:58.360" v="3"/>
        <pc:sldMkLst>
          <pc:docMk/>
          <pc:sldMk cId="3298733377" sldId="305"/>
        </pc:sldMkLst>
      </pc:sldChg>
      <pc:sldChg chg="add">
        <pc:chgData name="Nicolas Benech" userId="0051dd42c30e75a5" providerId="LiveId" clId="{1C6B0739-6BD9-46A0-BF9E-09EB045A14A6}" dt="2025-07-03T14:29:58.360" v="3"/>
        <pc:sldMkLst>
          <pc:docMk/>
          <pc:sldMk cId="4092960775" sldId="306"/>
        </pc:sldMkLst>
      </pc:sldChg>
      <pc:sldChg chg="add">
        <pc:chgData name="Nicolas Benech" userId="0051dd42c30e75a5" providerId="LiveId" clId="{1C6B0739-6BD9-46A0-BF9E-09EB045A14A6}" dt="2025-07-03T14:29:58.360" v="3"/>
        <pc:sldMkLst>
          <pc:docMk/>
          <pc:sldMk cId="2114994586" sldId="44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8FAC38-27EE-2F60-29BB-BCBAA75D0F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2FFE630-8290-22DB-BC59-6186BEFA8A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U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B92F71-0803-039C-10D4-62E977E37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C0A08-7F38-4E8F-9BB9-44E74DA93556}" type="datetimeFigureOut">
              <a:rPr lang="es-UY" smtClean="0"/>
              <a:t>3/7/2025</a:t>
            </a:fld>
            <a:endParaRPr lang="es-U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54837B-F449-05DD-09D6-C31F988C9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97B6E37-E5CF-6ED4-2058-AC7B570CA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63D00-0AC7-4E9A-9DBD-7E98C4A5F8EC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661194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EF7C24-657E-39F5-B5AF-486575DFC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12E42C3-4328-6722-1E84-3954C6D6D1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830435-5341-E08B-9ED4-260DAFA8A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C0A08-7F38-4E8F-9BB9-44E74DA93556}" type="datetimeFigureOut">
              <a:rPr lang="es-UY" smtClean="0"/>
              <a:t>3/7/2025</a:t>
            </a:fld>
            <a:endParaRPr lang="es-U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68B8FC-7009-EBF4-DF72-645631C21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8A010A-8387-BE5F-905B-BFE13A2E6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63D00-0AC7-4E9A-9DBD-7E98C4A5F8EC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729779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12C9A17-1C29-5118-7EB0-0B2758C085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6D79D9D-CFB4-B9F9-8845-2A1F8FFC3E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B5BDE31-B01B-0DC9-7F72-67F0C7865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C0A08-7F38-4E8F-9BB9-44E74DA93556}" type="datetimeFigureOut">
              <a:rPr lang="es-UY" smtClean="0"/>
              <a:t>3/7/2025</a:t>
            </a:fld>
            <a:endParaRPr lang="es-U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EBB39E2-370D-8691-DEC0-2EA5BCFBE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7E3F573-A7BC-E55B-BD9F-4E1EFAD35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63D00-0AC7-4E9A-9DBD-7E98C4A5F8EC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521585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A61016-853F-7063-C71A-E91CFDDC2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AA48861-BFEE-9C1F-4C8C-D955D34121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F6ED23D-A1B6-4649-1ADB-FF5CBA7F0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C0A08-7F38-4E8F-9BB9-44E74DA93556}" type="datetimeFigureOut">
              <a:rPr lang="es-UY" smtClean="0"/>
              <a:t>3/7/2025</a:t>
            </a:fld>
            <a:endParaRPr lang="es-U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035F87D-DB7A-5AAE-6409-56ED18BB3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8B2A83-9842-CCB6-EA34-3958C79AC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63D00-0AC7-4E9A-9DBD-7E98C4A5F8EC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645326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05DB8D-3B3F-BAE7-89DE-9E9C2875C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152164A-9143-DFC1-267F-71FF1167A4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97C410E-7679-6A3E-5155-9A1ABEBE5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C0A08-7F38-4E8F-9BB9-44E74DA93556}" type="datetimeFigureOut">
              <a:rPr lang="es-UY" smtClean="0"/>
              <a:t>3/7/2025</a:t>
            </a:fld>
            <a:endParaRPr lang="es-U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FBFA504-71B4-B387-67D4-1391E89CF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1D45E6-25D8-AF08-BA0E-3EC26E73A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63D00-0AC7-4E9A-9DBD-7E98C4A5F8EC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645481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EDB1F2-24A8-73F3-B1D0-38FEC2225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B452D9-A20D-AEDE-B8C3-D5C73A1E0B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887690E-752C-0425-579E-2BFE8B4D4C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AC69DED-2AC9-D652-C3AB-8B967A80F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C0A08-7F38-4E8F-9BB9-44E74DA93556}" type="datetimeFigureOut">
              <a:rPr lang="es-UY" smtClean="0"/>
              <a:t>3/7/2025</a:t>
            </a:fld>
            <a:endParaRPr lang="es-U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4AE6ECB-F905-08E3-D30B-7E7B186A7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CBB5C9F-F39E-95DE-7A06-835D0FFBA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63D00-0AC7-4E9A-9DBD-7E98C4A5F8EC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931971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07CE73-5EDC-77A8-3DC0-697C0C629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98E8143-D951-9D41-75AD-01B6F9D0A3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5D0EF8B-098A-3F44-8075-6BAC95EE3A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2CF8FB7-2164-DA1D-A044-68DE6DA149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32BF94-DD80-585E-646D-F659B2F656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EB0D73C-E34D-43B0-7D28-05C991667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C0A08-7F38-4E8F-9BB9-44E74DA93556}" type="datetimeFigureOut">
              <a:rPr lang="es-UY" smtClean="0"/>
              <a:t>3/7/2025</a:t>
            </a:fld>
            <a:endParaRPr lang="es-UY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2743B70-2F77-6762-40A3-E96230454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5D617BF-64A7-F90A-0DF4-B52A0B1BA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63D00-0AC7-4E9A-9DBD-7E98C4A5F8EC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893482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90C890-D94E-7745-FFE8-8E2DCBE04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83869C9-CCA5-F0DF-7D9F-10A14C3BC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C0A08-7F38-4E8F-9BB9-44E74DA93556}" type="datetimeFigureOut">
              <a:rPr lang="es-UY" smtClean="0"/>
              <a:t>3/7/2025</a:t>
            </a:fld>
            <a:endParaRPr lang="es-UY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5C38DE2-BB2D-0FDF-F047-C5936E5AD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BB4F5AB-8EE1-AD22-7107-2C79AC9F2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63D00-0AC7-4E9A-9DBD-7E98C4A5F8EC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613762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C0FF036-E7F1-2066-2437-116AC566C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C0A08-7F38-4E8F-9BB9-44E74DA93556}" type="datetimeFigureOut">
              <a:rPr lang="es-UY" smtClean="0"/>
              <a:t>3/7/2025</a:t>
            </a:fld>
            <a:endParaRPr lang="es-UY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A1CB94A-09D1-94AB-F367-1F0A6E742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39355ED-612B-701E-F6E5-8F67DA69B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63D00-0AC7-4E9A-9DBD-7E98C4A5F8EC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55961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29DDFB-0204-3089-1494-EEE4FDB67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C57E508-87B6-77BA-9265-1ECFD6D04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C22AC22-589B-6A77-A5E3-A0BE1E0C8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ACCF745-04EE-22C8-587A-C45FAE054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C0A08-7F38-4E8F-9BB9-44E74DA93556}" type="datetimeFigureOut">
              <a:rPr lang="es-UY" smtClean="0"/>
              <a:t>3/7/2025</a:t>
            </a:fld>
            <a:endParaRPr lang="es-U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2F3A1B5-8FC8-F875-ACB1-CF5A89916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506DD10-17A4-9647-1DD2-5F2B77625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63D00-0AC7-4E9A-9DBD-7E98C4A5F8EC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631891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AB547F-9BD0-B9FB-F2E4-FAC7C1BEB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88F1F87-A031-A6DD-CA61-F6B1507847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UY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44F957-2F31-A161-60D4-33CF720D02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160016C-D2D3-D911-135A-A91D90B04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5C0A08-7F38-4E8F-9BB9-44E74DA93556}" type="datetimeFigureOut">
              <a:rPr lang="es-UY" smtClean="0"/>
              <a:t>3/7/2025</a:t>
            </a:fld>
            <a:endParaRPr lang="es-U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9522554-BBEC-B22E-EBB2-C48B09251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20FC370-90FF-1B57-39FF-AF79046AF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63D00-0AC7-4E9A-9DBD-7E98C4A5F8EC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739285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CD69C5A-A88C-0157-A129-7322D4B41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1CB5B0D-5458-305E-7769-C22BF72D0C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74C9601-FF43-608F-C775-7BE5F34DFA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F5C0A08-7F38-4E8F-9BB9-44E74DA93556}" type="datetimeFigureOut">
              <a:rPr lang="es-UY" smtClean="0"/>
              <a:t>3/7/2025</a:t>
            </a:fld>
            <a:endParaRPr lang="es-U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046075-0FF4-98E4-82B6-F9DBEE96A0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U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7DF3313-FDA7-033A-D93D-F4486EF297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6B63D00-0AC7-4E9A-9DBD-7E98C4A5F8EC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507093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02.png"/><Relationship Id="rId7" Type="http://schemas.openxmlformats.org/officeDocument/2006/relationships/image" Target="../media/image54.png"/><Relationship Id="rId2" Type="http://schemas.openxmlformats.org/officeDocument/2006/relationships/image" Target="../media/image49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jpe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669AcEBpdsY?feature=oembed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4.png"/><Relationship Id="rId3" Type="http://schemas.openxmlformats.org/officeDocument/2006/relationships/image" Target="../media/image1113.png"/><Relationship Id="rId7" Type="http://schemas.openxmlformats.org/officeDocument/2006/relationships/image" Target="../media/image21000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0.png"/><Relationship Id="rId5" Type="http://schemas.openxmlformats.org/officeDocument/2006/relationships/image" Target="../media/image61.png"/><Relationship Id="rId4" Type="http://schemas.openxmlformats.org/officeDocument/2006/relationships/image" Target="../media/image216.png"/><Relationship Id="rId9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1.png"/><Relationship Id="rId3" Type="http://schemas.openxmlformats.org/officeDocument/2006/relationships/image" Target="../media/image611.png"/><Relationship Id="rId7" Type="http://schemas.openxmlformats.org/officeDocument/2006/relationships/image" Target="../media/image1002.png"/><Relationship Id="rId2" Type="http://schemas.openxmlformats.org/officeDocument/2006/relationships/image" Target="../media/image5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02.png"/><Relationship Id="rId5" Type="http://schemas.openxmlformats.org/officeDocument/2006/relationships/image" Target="../media/image81.png"/><Relationship Id="rId4" Type="http://schemas.openxmlformats.org/officeDocument/2006/relationships/image" Target="../media/image77.png"/><Relationship Id="rId9" Type="http://schemas.openxmlformats.org/officeDocument/2006/relationships/image" Target="../media/image1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10.png"/><Relationship Id="rId3" Type="http://schemas.openxmlformats.org/officeDocument/2006/relationships/image" Target="../media/image1401.png"/><Relationship Id="rId7" Type="http://schemas.openxmlformats.org/officeDocument/2006/relationships/image" Target="../media/image1810.png"/><Relationship Id="rId2" Type="http://schemas.openxmlformats.org/officeDocument/2006/relationships/image" Target="../media/image13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1.png"/><Relationship Id="rId5" Type="http://schemas.openxmlformats.org/officeDocument/2006/relationships/image" Target="../media/image1601.png"/><Relationship Id="rId4" Type="http://schemas.openxmlformats.org/officeDocument/2006/relationships/image" Target="../media/image150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1.png"/><Relationship Id="rId7" Type="http://schemas.openxmlformats.org/officeDocument/2006/relationships/image" Target="../media/image2501.png"/><Relationship Id="rId2" Type="http://schemas.openxmlformats.org/officeDocument/2006/relationships/image" Target="../media/image20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10.png"/><Relationship Id="rId5" Type="http://schemas.openxmlformats.org/officeDocument/2006/relationships/image" Target="../media/image2310.png"/><Relationship Id="rId4" Type="http://schemas.openxmlformats.org/officeDocument/2006/relationships/image" Target="../media/image22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0.png"/><Relationship Id="rId3" Type="http://schemas.openxmlformats.org/officeDocument/2006/relationships/image" Target="../media/image2701.png"/><Relationship Id="rId7" Type="http://schemas.openxmlformats.org/officeDocument/2006/relationships/image" Target="../media/image3120.png"/><Relationship Id="rId12" Type="http://schemas.openxmlformats.org/officeDocument/2006/relationships/image" Target="../media/image3600.png"/><Relationship Id="rId2" Type="http://schemas.openxmlformats.org/officeDocument/2006/relationships/image" Target="../media/image26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00.png"/><Relationship Id="rId11" Type="http://schemas.openxmlformats.org/officeDocument/2006/relationships/image" Target="../media/image3500.png"/><Relationship Id="rId5" Type="http://schemas.openxmlformats.org/officeDocument/2006/relationships/image" Target="../media/image2911.png"/><Relationship Id="rId10" Type="http://schemas.openxmlformats.org/officeDocument/2006/relationships/image" Target="../media/image3400.png"/><Relationship Id="rId4" Type="http://schemas.openxmlformats.org/officeDocument/2006/relationships/image" Target="../media/image2801.png"/><Relationship Id="rId9" Type="http://schemas.openxmlformats.org/officeDocument/2006/relationships/image" Target="../media/image330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01.png"/><Relationship Id="rId3" Type="http://schemas.openxmlformats.org/officeDocument/2006/relationships/image" Target="../media/image3910.png"/><Relationship Id="rId7" Type="http://schemas.openxmlformats.org/officeDocument/2006/relationships/image" Target="../media/image4301.png"/><Relationship Id="rId2" Type="http://schemas.openxmlformats.org/officeDocument/2006/relationships/image" Target="../media/image3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01.png"/><Relationship Id="rId11" Type="http://schemas.openxmlformats.org/officeDocument/2006/relationships/image" Target="../media/image4701.png"/><Relationship Id="rId5" Type="http://schemas.openxmlformats.org/officeDocument/2006/relationships/image" Target="../media/image4111.png"/><Relationship Id="rId10" Type="http://schemas.openxmlformats.org/officeDocument/2006/relationships/image" Target="../media/image462.png"/><Relationship Id="rId4" Type="http://schemas.openxmlformats.org/officeDocument/2006/relationships/image" Target="../media/image4001.png"/><Relationship Id="rId9" Type="http://schemas.openxmlformats.org/officeDocument/2006/relationships/image" Target="../media/image45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59.png"/><Relationship Id="rId7" Type="http://schemas.openxmlformats.org/officeDocument/2006/relationships/image" Target="../media/image66.png"/><Relationship Id="rId2" Type="http://schemas.openxmlformats.org/officeDocument/2006/relationships/image" Target="../media/image4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1.emf"/><Relationship Id="rId2" Type="http://schemas.openxmlformats.org/officeDocument/2006/relationships/image" Target="../media/image7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Relationship Id="rId9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02B2E24-05B5-4AC3-AEA4-14D264C55CAC}"/>
              </a:ext>
            </a:extLst>
          </p:cNvPr>
          <p:cNvSpPr txBox="1"/>
          <p:nvPr/>
        </p:nvSpPr>
        <p:spPr>
          <a:xfrm>
            <a:off x="825623" y="328474"/>
            <a:ext cx="2225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b="1" dirty="0">
                <a:solidFill>
                  <a:srgbClr val="FF0000"/>
                </a:solidFill>
              </a:rPr>
              <a:t>ACÚSTICA NO-LINEAL</a:t>
            </a:r>
            <a:endParaRPr lang="es-UY" b="1" dirty="0">
              <a:solidFill>
                <a:srgbClr val="FF0000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FF9680F-48EF-4B1D-97DB-D29B4BF672AC}"/>
              </a:ext>
            </a:extLst>
          </p:cNvPr>
          <p:cNvSpPr txBox="1"/>
          <p:nvPr/>
        </p:nvSpPr>
        <p:spPr>
          <a:xfrm>
            <a:off x="3320698" y="305141"/>
            <a:ext cx="2486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(Tratamiento cualitativo)</a:t>
            </a:r>
            <a:endParaRPr lang="es-UY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306BD6C-036C-425C-A186-1D3E7BB5D28A}"/>
              </a:ext>
            </a:extLst>
          </p:cNvPr>
          <p:cNvSpPr txBox="1"/>
          <p:nvPr/>
        </p:nvSpPr>
        <p:spPr>
          <a:xfrm>
            <a:off x="639192" y="1057935"/>
            <a:ext cx="11153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Vamos a reescribir las ecuaciones de estado, continuidad y movimiento manteniendo términos hasta segundo orden</a:t>
            </a:r>
            <a:endParaRPr lang="es-UY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05DAE45-CABD-4E56-98E1-43610ED4A2EF}"/>
              </a:ext>
            </a:extLst>
          </p:cNvPr>
          <p:cNvSpPr txBox="1"/>
          <p:nvPr/>
        </p:nvSpPr>
        <p:spPr>
          <a:xfrm>
            <a:off x="639192" y="2024109"/>
            <a:ext cx="2054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Ecuación de estado:</a:t>
            </a:r>
            <a:endParaRPr lang="es-UY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2C43281E-18C6-441C-8873-204B2012243A}"/>
                  </a:ext>
                </a:extLst>
              </p:cNvPr>
              <p:cNvSpPr txBox="1"/>
              <p:nvPr/>
            </p:nvSpPr>
            <p:spPr>
              <a:xfrm>
                <a:off x="2694050" y="1873633"/>
                <a:ext cx="3668761" cy="7581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num>
                                <m:den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𝜕𝜌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</m:e>
                                    <m:sup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num>
                                <m:den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p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′2</m:t>
                          </m:r>
                        </m:sup>
                      </m:sSup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2C43281E-18C6-441C-8873-204B201224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4050" y="1873633"/>
                <a:ext cx="3668761" cy="75815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upo 11">
            <a:extLst>
              <a:ext uri="{FF2B5EF4-FFF2-40B4-BE49-F238E27FC236}">
                <a16:creationId xmlns:a16="http://schemas.microsoft.com/office/drawing/2014/main" id="{813110ED-620F-43AC-A8E7-A858992B93DE}"/>
              </a:ext>
            </a:extLst>
          </p:cNvPr>
          <p:cNvGrpSpPr/>
          <p:nvPr/>
        </p:nvGrpSpPr>
        <p:grpSpPr>
          <a:xfrm>
            <a:off x="3311367" y="2502623"/>
            <a:ext cx="699230" cy="637390"/>
            <a:chOff x="3506676" y="2518626"/>
            <a:chExt cx="699230" cy="637390"/>
          </a:xfrm>
        </p:grpSpPr>
        <p:sp>
          <p:nvSpPr>
            <p:cNvPr id="10" name="Cerrar llave 9">
              <a:extLst>
                <a:ext uri="{FF2B5EF4-FFF2-40B4-BE49-F238E27FC236}">
                  <a16:creationId xmlns:a16="http://schemas.microsoft.com/office/drawing/2014/main" id="{AC5CF331-0279-4782-9181-B642E82E9708}"/>
                </a:ext>
              </a:extLst>
            </p:cNvPr>
            <p:cNvSpPr/>
            <p:nvPr/>
          </p:nvSpPr>
          <p:spPr>
            <a:xfrm rot="5400000">
              <a:off x="3754214" y="2276992"/>
              <a:ext cx="194412" cy="677679"/>
            </a:xfrm>
            <a:prstGeom prst="rightBrac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CuadroTexto 10">
                  <a:extLst>
                    <a:ext uri="{FF2B5EF4-FFF2-40B4-BE49-F238E27FC236}">
                      <a16:creationId xmlns:a16="http://schemas.microsoft.com/office/drawing/2014/main" id="{D1E3B73E-86B0-4737-A78A-B2B1944AC616}"/>
                    </a:ext>
                  </a:extLst>
                </p:cNvPr>
                <p:cNvSpPr txBox="1"/>
                <p:nvPr/>
              </p:nvSpPr>
              <p:spPr>
                <a:xfrm>
                  <a:off x="3506676" y="2786684"/>
                  <a:ext cx="69923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s-A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1" name="CuadroTexto 10">
                  <a:extLst>
                    <a:ext uri="{FF2B5EF4-FFF2-40B4-BE49-F238E27FC236}">
                      <a16:creationId xmlns:a16="http://schemas.microsoft.com/office/drawing/2014/main" id="{D1E3B73E-86B0-4737-A78A-B2B1944AC6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6676" y="2786684"/>
                  <a:ext cx="699230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3A466B8-8BE5-41FD-AE99-4216A9EB71D4}"/>
              </a:ext>
            </a:extLst>
          </p:cNvPr>
          <p:cNvSpPr txBox="1"/>
          <p:nvPr/>
        </p:nvSpPr>
        <p:spPr>
          <a:xfrm>
            <a:off x="765703" y="3429000"/>
            <a:ext cx="1187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Definimos </a:t>
            </a:r>
            <a:endParaRPr lang="es-UY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50293A70-C72B-4D02-8FF5-C9C536689C08}"/>
                  </a:ext>
                </a:extLst>
              </p:cNvPr>
              <p:cNvSpPr txBox="1"/>
              <p:nvPr/>
            </p:nvSpPr>
            <p:spPr>
              <a:xfrm>
                <a:off x="1953400" y="3445445"/>
                <a:ext cx="11413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50293A70-C72B-4D02-8FF5-C9C536689C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3400" y="3445445"/>
                <a:ext cx="1141338" cy="369332"/>
              </a:xfrm>
              <a:prstGeom prst="rect">
                <a:avLst/>
              </a:prstGeom>
              <a:blipFill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6C8E419D-6CF5-4D1A-BB69-7A1B636BB558}"/>
                  </a:ext>
                </a:extLst>
              </p:cNvPr>
              <p:cNvSpPr txBox="1"/>
              <p:nvPr/>
            </p:nvSpPr>
            <p:spPr>
              <a:xfrm>
                <a:off x="3252153" y="3286027"/>
                <a:ext cx="1744517" cy="7581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</m:e>
                                    <m:sup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num>
                                <m:den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p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6C8E419D-6CF5-4D1A-BB69-7A1B636BB5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2153" y="3286027"/>
                <a:ext cx="1744517" cy="75815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5F1B7EE1-9183-4E78-9C6F-A90331637E64}"/>
                  </a:ext>
                </a:extLst>
              </p:cNvPr>
              <p:cNvSpPr txBox="1"/>
              <p:nvPr/>
            </p:nvSpPr>
            <p:spPr>
              <a:xfrm>
                <a:off x="5584054" y="3266071"/>
                <a:ext cx="2658100" cy="6951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sSup>
                        <m:sSup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′2</m:t>
                          </m:r>
                        </m:sup>
                      </m:sSup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5F1B7EE1-9183-4E78-9C6F-A90331637E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4054" y="3266071"/>
                <a:ext cx="2658100" cy="69519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CuadroTexto 18">
            <a:extLst>
              <a:ext uri="{FF2B5EF4-FFF2-40B4-BE49-F238E27FC236}">
                <a16:creationId xmlns:a16="http://schemas.microsoft.com/office/drawing/2014/main" id="{8C5E5213-19B9-4215-8F6D-DECB9825DD20}"/>
              </a:ext>
            </a:extLst>
          </p:cNvPr>
          <p:cNvSpPr txBox="1"/>
          <p:nvPr/>
        </p:nvSpPr>
        <p:spPr>
          <a:xfrm>
            <a:off x="765703" y="4660777"/>
            <a:ext cx="2554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Ecuación de movimiento:</a:t>
            </a:r>
            <a:endParaRPr lang="es-UY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uadroTexto 19">
                <a:extLst>
                  <a:ext uri="{FF2B5EF4-FFF2-40B4-BE49-F238E27FC236}">
                    <a16:creationId xmlns:a16="http://schemas.microsoft.com/office/drawing/2014/main" id="{B8A5AA5A-68A3-4690-B86D-11AF7B81CD36}"/>
                  </a:ext>
                </a:extLst>
              </p:cNvPr>
              <p:cNvSpPr txBox="1"/>
              <p:nvPr/>
            </p:nvSpPr>
            <p:spPr>
              <a:xfrm>
                <a:off x="3433037" y="4483677"/>
                <a:ext cx="1563633" cy="5464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i="1" smtClean="0">
                          <a:latin typeface="Cambria Math" panose="02040503050406030204" pitchFamily="18" charset="0"/>
                        </a:rPr>
                        <m:t>𝜌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s-AR" b="0" i="0" smtClean="0">
                          <a:latin typeface="Cambria Math" panose="02040503050406030204" pitchFamily="18" charset="0"/>
                        </a:rPr>
                        <m:t>∇</m:t>
                      </m:r>
                      <m:sSup>
                        <m:sSup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20" name="CuadroTexto 19">
                <a:extLst>
                  <a:ext uri="{FF2B5EF4-FFF2-40B4-BE49-F238E27FC236}">
                    <a16:creationId xmlns:a16="http://schemas.microsoft.com/office/drawing/2014/main" id="{B8A5AA5A-68A3-4690-B86D-11AF7B81CD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3037" y="4483677"/>
                <a:ext cx="1563633" cy="5464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25D92610-2A8E-45C1-8C8B-49B7209879C0}"/>
                  </a:ext>
                </a:extLst>
              </p:cNvPr>
              <p:cNvSpPr txBox="1"/>
              <p:nvPr/>
            </p:nvSpPr>
            <p:spPr>
              <a:xfrm>
                <a:off x="765703" y="5327320"/>
                <a:ext cx="2142381" cy="6387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⃗"/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es-A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</m:d>
                      <m:acc>
                        <m:accPr>
                          <m:chr m:val="⃗"/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25D92610-2A8E-45C1-8C8B-49B7209879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703" y="5327320"/>
                <a:ext cx="2142381" cy="6387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Cerrar llave 21">
            <a:extLst>
              <a:ext uri="{FF2B5EF4-FFF2-40B4-BE49-F238E27FC236}">
                <a16:creationId xmlns:a16="http://schemas.microsoft.com/office/drawing/2014/main" id="{F95B2B13-22FD-4203-8E03-F4A8097A6FB7}"/>
              </a:ext>
            </a:extLst>
          </p:cNvPr>
          <p:cNvSpPr/>
          <p:nvPr/>
        </p:nvSpPr>
        <p:spPr>
          <a:xfrm>
            <a:off x="5174351" y="4756892"/>
            <a:ext cx="45719" cy="185697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uadroTexto 22">
                <a:extLst>
                  <a:ext uri="{FF2B5EF4-FFF2-40B4-BE49-F238E27FC236}">
                    <a16:creationId xmlns:a16="http://schemas.microsoft.com/office/drawing/2014/main" id="{CCD55CB0-CDD2-40A5-9D04-72E84690CEF8}"/>
                  </a:ext>
                </a:extLst>
              </p:cNvPr>
              <p:cNvSpPr txBox="1"/>
              <p:nvPr/>
            </p:nvSpPr>
            <p:spPr>
              <a:xfrm>
                <a:off x="719984" y="6078630"/>
                <a:ext cx="13663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23" name="CuadroTexto 22">
                <a:extLst>
                  <a:ext uri="{FF2B5EF4-FFF2-40B4-BE49-F238E27FC236}">
                    <a16:creationId xmlns:a16="http://schemas.microsoft.com/office/drawing/2014/main" id="{CCD55CB0-CDD2-40A5-9D04-72E84690CE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984" y="6078630"/>
                <a:ext cx="1366336" cy="369332"/>
              </a:xfrm>
              <a:prstGeom prst="rect">
                <a:avLst/>
              </a:prstGeom>
              <a:blipFill>
                <a:blip r:embed="rId9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uadroTexto 23">
                <a:extLst>
                  <a:ext uri="{FF2B5EF4-FFF2-40B4-BE49-F238E27FC236}">
                    <a16:creationId xmlns:a16="http://schemas.microsoft.com/office/drawing/2014/main" id="{9D32C695-CE8F-42F1-906E-D3ACBF1329B6}"/>
                  </a:ext>
                </a:extLst>
              </p:cNvPr>
              <p:cNvSpPr txBox="1"/>
              <p:nvPr/>
            </p:nvSpPr>
            <p:spPr>
              <a:xfrm>
                <a:off x="5298905" y="5255581"/>
                <a:ext cx="3680431" cy="6387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⃗"/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s-AR" b="0" i="0" smtClean="0">
                          <a:latin typeface="Cambria Math" panose="02040503050406030204" pitchFamily="18" charset="0"/>
                        </a:rPr>
                        <m:t>∇</m:t>
                      </m:r>
                      <m:sSup>
                        <m:sSup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≅−</m:t>
                      </m:r>
                      <m:sSup>
                        <m:sSupPr>
                          <m:ctrlP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⃗"/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es-AR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</m:d>
                      <m:acc>
                        <m:accPr>
                          <m:chr m:val="⃗"/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24" name="CuadroTexto 23">
                <a:extLst>
                  <a:ext uri="{FF2B5EF4-FFF2-40B4-BE49-F238E27FC236}">
                    <a16:creationId xmlns:a16="http://schemas.microsoft.com/office/drawing/2014/main" id="{9D32C695-CE8F-42F1-906E-D3ACBF1329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8905" y="5255581"/>
                <a:ext cx="3680431" cy="6387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CuadroTexto 24">
            <a:extLst>
              <a:ext uri="{FF2B5EF4-FFF2-40B4-BE49-F238E27FC236}">
                <a16:creationId xmlns:a16="http://schemas.microsoft.com/office/drawing/2014/main" id="{42302D20-318E-4DA5-A2E1-6CD67FF0D5B9}"/>
              </a:ext>
            </a:extLst>
          </p:cNvPr>
          <p:cNvSpPr txBox="1"/>
          <p:nvPr/>
        </p:nvSpPr>
        <p:spPr>
          <a:xfrm>
            <a:off x="8451541" y="3445445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(1)</a:t>
            </a:r>
            <a:endParaRPr lang="es-UY" dirty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AA26B235-3C80-4A25-A01C-65F180627621}"/>
              </a:ext>
            </a:extLst>
          </p:cNvPr>
          <p:cNvSpPr txBox="1"/>
          <p:nvPr/>
        </p:nvSpPr>
        <p:spPr>
          <a:xfrm>
            <a:off x="9058171" y="5390297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(2)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205647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 animBg="1"/>
      <p:bldP spid="23" grpId="0"/>
      <p:bldP spid="24" grpId="0"/>
      <p:bldP spid="25" grpId="0"/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842B335F-D42C-4EFE-A1AC-B757DD63EB47}"/>
              </a:ext>
            </a:extLst>
          </p:cNvPr>
          <p:cNvSpPr/>
          <p:nvPr/>
        </p:nvSpPr>
        <p:spPr>
          <a:xfrm>
            <a:off x="393577" y="496505"/>
            <a:ext cx="6096000" cy="8402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El </a:t>
            </a:r>
            <a:r>
              <a:rPr lang="en-US" dirty="0" err="1"/>
              <a:t>espectro</a:t>
            </a:r>
            <a:r>
              <a:rPr lang="en-US" dirty="0"/>
              <a:t> de la </a:t>
            </a:r>
            <a:r>
              <a:rPr lang="en-US" dirty="0" err="1"/>
              <a:t>onda</a:t>
            </a:r>
            <a:r>
              <a:rPr lang="en-US" dirty="0"/>
              <a:t> se </a:t>
            </a:r>
            <a:r>
              <a:rPr lang="en-US" dirty="0" err="1"/>
              <a:t>modifica</a:t>
            </a:r>
            <a:r>
              <a:rPr lang="en-US" dirty="0"/>
              <a:t> a </a:t>
            </a:r>
            <a:r>
              <a:rPr lang="en-US" dirty="0" err="1"/>
              <a:t>medida</a:t>
            </a:r>
            <a:r>
              <a:rPr lang="en-US" dirty="0"/>
              <a:t> que se </a:t>
            </a:r>
            <a:r>
              <a:rPr lang="en-US" dirty="0" err="1"/>
              <a:t>propaga</a:t>
            </a:r>
            <a:r>
              <a:rPr lang="en-US" dirty="0"/>
              <a:t>. </a:t>
            </a:r>
            <a:r>
              <a:rPr lang="en-US" dirty="0" err="1"/>
              <a:t>Ya</a:t>
            </a:r>
            <a:r>
              <a:rPr lang="en-US" dirty="0"/>
              <a:t> no es una </a:t>
            </a:r>
            <a:r>
              <a:rPr lang="en-US" dirty="0" err="1"/>
              <a:t>onda</a:t>
            </a:r>
            <a:r>
              <a:rPr lang="en-US" dirty="0"/>
              <a:t> </a:t>
            </a:r>
            <a:r>
              <a:rPr lang="en-US" dirty="0" err="1"/>
              <a:t>armónica</a:t>
            </a:r>
            <a:r>
              <a:rPr lang="en-US" dirty="0"/>
              <a:t> </a:t>
            </a:r>
            <a:r>
              <a:rPr lang="en-US" dirty="0" err="1"/>
              <a:t>sino</a:t>
            </a:r>
            <a:r>
              <a:rPr lang="en-US" dirty="0"/>
              <a:t> que </a:t>
            </a:r>
            <a:r>
              <a:rPr lang="en-US" dirty="0" err="1"/>
              <a:t>aparecen</a:t>
            </a:r>
            <a:r>
              <a:rPr lang="en-US" dirty="0"/>
              <a:t> </a:t>
            </a:r>
            <a:r>
              <a:rPr lang="en-US" dirty="0" err="1"/>
              <a:t>múltiplos</a:t>
            </a:r>
            <a:r>
              <a:rPr lang="en-US" dirty="0"/>
              <a:t> de la </a:t>
            </a:r>
            <a:r>
              <a:rPr lang="en-US" dirty="0" err="1"/>
              <a:t>frecuencia</a:t>
            </a:r>
            <a:r>
              <a:rPr lang="en-US" dirty="0"/>
              <a:t> central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261FB6E-25A2-44DB-ADC5-125A72BDDA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80" y="1808496"/>
            <a:ext cx="4855464" cy="176823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A07CCB2-5A77-4F13-8E7F-8521DCC6EF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6622" y="3933445"/>
            <a:ext cx="5922542" cy="233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96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51EE88DA-8D02-47C4-935B-69CBFB95AB35}"/>
              </a:ext>
            </a:extLst>
          </p:cNvPr>
          <p:cNvSpPr txBox="1"/>
          <p:nvPr/>
        </p:nvSpPr>
        <p:spPr>
          <a:xfrm>
            <a:off x="435838" y="378318"/>
            <a:ext cx="2504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>
                <a:solidFill>
                  <a:schemeClr val="accent1"/>
                </a:solidFill>
              </a:rPr>
              <a:t>ALGUNAS APLICACIONES</a:t>
            </a:r>
            <a:endParaRPr lang="es-UY" dirty="0">
              <a:solidFill>
                <a:schemeClr val="accent1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B091CD6-F0BE-426B-B9EA-E887800EA702}"/>
              </a:ext>
            </a:extLst>
          </p:cNvPr>
          <p:cNvSpPr txBox="1"/>
          <p:nvPr/>
        </p:nvSpPr>
        <p:spPr>
          <a:xfrm>
            <a:off x="435838" y="914399"/>
            <a:ext cx="3492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1) “</a:t>
            </a:r>
            <a:r>
              <a:rPr lang="es-AR" dirty="0" err="1"/>
              <a:t>Tissue</a:t>
            </a:r>
            <a:r>
              <a:rPr lang="es-AR" dirty="0"/>
              <a:t> </a:t>
            </a:r>
            <a:r>
              <a:rPr lang="es-AR" dirty="0" err="1"/>
              <a:t>Harmonic</a:t>
            </a:r>
            <a:r>
              <a:rPr lang="es-AR" dirty="0"/>
              <a:t> </a:t>
            </a:r>
            <a:r>
              <a:rPr lang="es-AR" dirty="0" err="1"/>
              <a:t>Imaging</a:t>
            </a:r>
            <a:r>
              <a:rPr lang="es-AR" dirty="0"/>
              <a:t>” (THI)</a:t>
            </a:r>
            <a:endParaRPr lang="es-UY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DE8FA5C2-76CC-4818-B8A8-52D79CE56EC0}"/>
                  </a:ext>
                </a:extLst>
              </p:cNvPr>
              <p:cNvSpPr txBox="1"/>
              <p:nvPr/>
            </p:nvSpPr>
            <p:spPr>
              <a:xfrm>
                <a:off x="328474" y="1544714"/>
                <a:ext cx="101529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AR" dirty="0"/>
                  <a:t>La resolución espacial de un sistema de imagen está limitada por difracción y depende de la relación </a:t>
                </a:r>
                <a14:m>
                  <m:oMath xmlns:m="http://schemas.openxmlformats.org/officeDocument/2006/math">
                    <m:r>
                      <a:rPr lang="es-AR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s-AR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s-AR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s-UY" dirty="0"/>
              </a:p>
            </p:txBody>
          </p:sp>
        </mc:Choice>
        <mc:Fallback xmlns="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DE8FA5C2-76CC-4818-B8A8-52D79CE56E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474" y="1544714"/>
                <a:ext cx="10152908" cy="369332"/>
              </a:xfrm>
              <a:prstGeom prst="rect">
                <a:avLst/>
              </a:prstGeom>
              <a:blipFill>
                <a:blip r:embed="rId2"/>
                <a:stretch>
                  <a:fillRect l="-541" t="-8197" b="-24590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upo 2">
            <a:extLst>
              <a:ext uri="{FF2B5EF4-FFF2-40B4-BE49-F238E27FC236}">
                <a16:creationId xmlns:a16="http://schemas.microsoft.com/office/drawing/2014/main" id="{1FCBAC13-80AB-4BEA-970C-A0FB5C721657}"/>
              </a:ext>
            </a:extLst>
          </p:cNvPr>
          <p:cNvGrpSpPr/>
          <p:nvPr/>
        </p:nvGrpSpPr>
        <p:grpSpPr>
          <a:xfrm>
            <a:off x="6096000" y="2267335"/>
            <a:ext cx="4758431" cy="3187993"/>
            <a:chOff x="6096000" y="2276213"/>
            <a:chExt cx="4758431" cy="3187993"/>
          </a:xfrm>
        </p:grpSpPr>
        <p:pic>
          <p:nvPicPr>
            <p:cNvPr id="2050" name="Picture 2" descr="See the source image">
              <a:extLst>
                <a:ext uri="{FF2B5EF4-FFF2-40B4-BE49-F238E27FC236}">
                  <a16:creationId xmlns:a16="http://schemas.microsoft.com/office/drawing/2014/main" id="{F467CA76-35C2-4093-AB33-7A7A7B0D7FD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51" t="7005" r="10946" b="31216"/>
            <a:stretch/>
          </p:blipFill>
          <p:spPr bwMode="auto">
            <a:xfrm>
              <a:off x="6096000" y="2645545"/>
              <a:ext cx="4758431" cy="28186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CuadroTexto 1">
              <a:extLst>
                <a:ext uri="{FF2B5EF4-FFF2-40B4-BE49-F238E27FC236}">
                  <a16:creationId xmlns:a16="http://schemas.microsoft.com/office/drawing/2014/main" id="{96CE8E2D-BDF2-4841-B26C-03D07BA3D333}"/>
                </a:ext>
              </a:extLst>
            </p:cNvPr>
            <p:cNvSpPr txBox="1"/>
            <p:nvPr/>
          </p:nvSpPr>
          <p:spPr>
            <a:xfrm>
              <a:off x="7164280" y="2276213"/>
              <a:ext cx="4988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dirty="0"/>
                <a:t>THI</a:t>
              </a:r>
              <a:endParaRPr lang="es-UY" dirty="0"/>
            </a:p>
          </p:txBody>
        </p:sp>
      </p:grpSp>
    </p:spTree>
    <p:extLst>
      <p:ext uri="{BB962C8B-B14F-4D97-AF65-F5344CB8AC3E}">
        <p14:creationId xmlns:p14="http://schemas.microsoft.com/office/powerpoint/2010/main" val="36583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photoluminescence ultrasound">
            <a:extLst>
              <a:ext uri="{FF2B5EF4-FFF2-40B4-BE49-F238E27FC236}">
                <a16:creationId xmlns:a16="http://schemas.microsoft.com/office/drawing/2014/main" id="{19F0D2E3-338A-4D11-A06D-333053BEB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51" y="1125337"/>
            <a:ext cx="3773385" cy="284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B0696B5-3D4F-4DC3-A06D-15DE47618031}"/>
              </a:ext>
            </a:extLst>
          </p:cNvPr>
          <p:cNvSpPr txBox="1"/>
          <p:nvPr/>
        </p:nvSpPr>
        <p:spPr>
          <a:xfrm>
            <a:off x="337351" y="541538"/>
            <a:ext cx="2183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2) </a:t>
            </a:r>
            <a:r>
              <a:rPr lang="es-AR" dirty="0" err="1"/>
              <a:t>Sonoluminescence</a:t>
            </a:r>
            <a:endParaRPr lang="es-UY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1141CC49-5B60-49B6-BEF8-4F8AC6293CCE}"/>
              </a:ext>
            </a:extLst>
          </p:cNvPr>
          <p:cNvSpPr/>
          <p:nvPr/>
        </p:nvSpPr>
        <p:spPr>
          <a:xfrm>
            <a:off x="2844522" y="605815"/>
            <a:ext cx="52502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Roboto"/>
              </a:rPr>
              <a:t>How to Turn Sound Into Light: Sonoluminescence</a:t>
            </a:r>
            <a:endParaRPr lang="en-US" b="0" i="0" dirty="0">
              <a:effectLst/>
              <a:latin typeface="Roboto"/>
            </a:endParaRPr>
          </a:p>
        </p:txBody>
      </p:sp>
      <p:pic>
        <p:nvPicPr>
          <p:cNvPr id="3" name="Picture 2" descr="Shake Tube Sonoluminescence">
            <a:extLst>
              <a:ext uri="{FF2B5EF4-FFF2-40B4-BE49-F238E27FC236}">
                <a16:creationId xmlns:a16="http://schemas.microsoft.com/office/drawing/2014/main" id="{FA82B701-2044-4CCF-AC00-30ED372E2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264" y="1125337"/>
            <a:ext cx="1931786" cy="281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ater Sonoluminescence">
            <a:extLst>
              <a:ext uri="{FF2B5EF4-FFF2-40B4-BE49-F238E27FC236}">
                <a16:creationId xmlns:a16="http://schemas.microsoft.com/office/drawing/2014/main" id="{07B54CAF-12FD-4933-8F95-A2107F3BA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214" y="1125337"/>
            <a:ext cx="2415778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BSL">
            <a:extLst>
              <a:ext uri="{FF2B5EF4-FFF2-40B4-BE49-F238E27FC236}">
                <a16:creationId xmlns:a16="http://schemas.microsoft.com/office/drawing/2014/main" id="{29D0CE5E-2C50-49EC-A670-6704C4741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51" y="4479055"/>
            <a:ext cx="2698950" cy="2240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ubble">
            <a:hlinkClick r:id="" action="ppaction://media"/>
            <a:extLst>
              <a:ext uri="{FF2B5EF4-FFF2-40B4-BE49-F238E27FC236}">
                <a16:creationId xmlns:a16="http://schemas.microsoft.com/office/drawing/2014/main" id="{349E3876-4BD5-4E6F-AB9F-6408B6A02C4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821932" y="2122595"/>
            <a:ext cx="5486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12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lementos multimedia en línea 3" title="Acoustic levitation">
            <a:hlinkClick r:id="" action="ppaction://media"/>
            <a:extLst>
              <a:ext uri="{FF2B5EF4-FFF2-40B4-BE49-F238E27FC236}">
                <a16:creationId xmlns:a16="http://schemas.microsoft.com/office/drawing/2014/main" id="{488B6A42-558B-47F2-BBED-A66E9D72FE7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48000" y="1714500"/>
            <a:ext cx="6096000" cy="3429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4784B31-0E97-452C-8C79-4B36A10D4A1F}"/>
              </a:ext>
            </a:extLst>
          </p:cNvPr>
          <p:cNvSpPr txBox="1"/>
          <p:nvPr/>
        </p:nvSpPr>
        <p:spPr>
          <a:xfrm>
            <a:off x="665825" y="594804"/>
            <a:ext cx="2179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3) Levitación acústica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3298733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8963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E222843-46EE-47DA-A33A-7404E9789E94}"/>
              </a:ext>
            </a:extLst>
          </p:cNvPr>
          <p:cNvSpPr txBox="1"/>
          <p:nvPr/>
        </p:nvSpPr>
        <p:spPr>
          <a:xfrm>
            <a:off x="452761" y="639192"/>
            <a:ext cx="2541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Ecuación de continuidad:</a:t>
            </a:r>
            <a:endParaRPr lang="es-UY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8C292F1C-77E4-4D06-AA73-08D2BEE4CD01}"/>
                  </a:ext>
                </a:extLst>
              </p:cNvPr>
              <p:cNvSpPr txBox="1"/>
              <p:nvPr/>
            </p:nvSpPr>
            <p:spPr>
              <a:xfrm>
                <a:off x="3195962" y="514350"/>
                <a:ext cx="2237172" cy="619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𝜕𝜌</m:t>
                          </m:r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s-AR" b="0" i="0" smtClean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acc>
                            <m:accPr>
                              <m:chr m:val="⃗"/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</m:d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8C292F1C-77E4-4D06-AA73-08D2BEE4CD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5962" y="514350"/>
                <a:ext cx="2237172" cy="61901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upo 10">
            <a:extLst>
              <a:ext uri="{FF2B5EF4-FFF2-40B4-BE49-F238E27FC236}">
                <a16:creationId xmlns:a16="http://schemas.microsoft.com/office/drawing/2014/main" id="{BE185ED5-B75B-4F83-8CA2-F165D260F659}"/>
              </a:ext>
            </a:extLst>
          </p:cNvPr>
          <p:cNvGrpSpPr/>
          <p:nvPr/>
        </p:nvGrpSpPr>
        <p:grpSpPr>
          <a:xfrm>
            <a:off x="381739" y="1376039"/>
            <a:ext cx="3832267" cy="1214688"/>
            <a:chOff x="381739" y="1376039"/>
            <a:chExt cx="3832267" cy="12146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CuadroTexto 5">
                  <a:extLst>
                    <a:ext uri="{FF2B5EF4-FFF2-40B4-BE49-F238E27FC236}">
                      <a16:creationId xmlns:a16="http://schemas.microsoft.com/office/drawing/2014/main" id="{CC116932-A03D-4EB4-9E52-2BA01A61BF9D}"/>
                    </a:ext>
                  </a:extLst>
                </p:cNvPr>
                <p:cNvSpPr txBox="1"/>
                <p:nvPr/>
              </p:nvSpPr>
              <p:spPr>
                <a:xfrm>
                  <a:off x="381739" y="1376039"/>
                  <a:ext cx="38322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s-AR" b="0" i="0" smtClean="0">
                            <a:latin typeface="Cambria Math" panose="02040503050406030204" pitchFamily="18" charset="0"/>
                          </a:rPr>
                          <m:t>∇</m:t>
                        </m:r>
                        <m:r>
                          <a:rPr lang="es-A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d>
                          <m:dPr>
                            <m:ctrlPr>
                              <a:rPr lang="es-A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A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  <m:acc>
                              <m:accPr>
                                <m:chr m:val="⃗"/>
                                <m:ctrlPr>
                                  <a:rPr lang="es-A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</m:d>
                        <m:r>
                          <a:rPr lang="es-A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s-A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  <m:sSup>
                          <m:sSupPr>
                            <m:ctrlPr>
                              <a:rPr lang="es-A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A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p>
                            <m:r>
                              <a:rPr lang="es-A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s-A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acc>
                          <m:accPr>
                            <m:chr m:val="⃗"/>
                            <m:ctrlPr>
                              <a:rPr lang="es-A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A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  <m:r>
                          <a:rPr lang="es-A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s-A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s-A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s-A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  <m:r>
                          <a:rPr lang="es-A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acc>
                          <m:accPr>
                            <m:chr m:val="⃗"/>
                            <m:ctrlPr>
                              <a:rPr lang="es-A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A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  <m:r>
                          <a:rPr lang="es-A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s-A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A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p>
                            <m:r>
                              <a:rPr lang="es-A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s-A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  <m:r>
                          <a:rPr lang="es-A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acc>
                          <m:accPr>
                            <m:chr m:val="⃗"/>
                            <m:ctrlPr>
                              <a:rPr lang="es-A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A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6" name="CuadroTexto 5">
                  <a:extLst>
                    <a:ext uri="{FF2B5EF4-FFF2-40B4-BE49-F238E27FC236}">
                      <a16:creationId xmlns:a16="http://schemas.microsoft.com/office/drawing/2014/main" id="{CC116932-A03D-4EB4-9E52-2BA01A61BF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739" y="1376039"/>
                  <a:ext cx="3832267" cy="369332"/>
                </a:xfrm>
                <a:prstGeom prst="rect">
                  <a:avLst/>
                </a:prstGeom>
                <a:blipFill>
                  <a:blip r:embed="rId3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CuadroTexto 6">
                  <a:extLst>
                    <a:ext uri="{FF2B5EF4-FFF2-40B4-BE49-F238E27FC236}">
                      <a16:creationId xmlns:a16="http://schemas.microsoft.com/office/drawing/2014/main" id="{F47C6D0E-D059-456C-B918-EAF9E1A3013A}"/>
                    </a:ext>
                  </a:extLst>
                </p:cNvPr>
                <p:cNvSpPr txBox="1"/>
                <p:nvPr/>
              </p:nvSpPr>
              <p:spPr>
                <a:xfrm>
                  <a:off x="550416" y="1961965"/>
                  <a:ext cx="1137684" cy="62876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s-A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𝜕𝜌</m:t>
                            </m:r>
                          </m:num>
                          <m:den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s-A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p>
                              <m:sSupPr>
                                <m:ctrlP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p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num>
                          <m:den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7" name="CuadroTexto 6">
                  <a:extLst>
                    <a:ext uri="{FF2B5EF4-FFF2-40B4-BE49-F238E27FC236}">
                      <a16:creationId xmlns:a16="http://schemas.microsoft.com/office/drawing/2014/main" id="{F47C6D0E-D059-456C-B918-EAF9E1A301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0416" y="1961965"/>
                  <a:ext cx="1137684" cy="62876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Cerrar llave 7">
            <a:extLst>
              <a:ext uri="{FF2B5EF4-FFF2-40B4-BE49-F238E27FC236}">
                <a16:creationId xmlns:a16="http://schemas.microsoft.com/office/drawing/2014/main" id="{DAE0E248-B9B0-4FE9-B84F-F79E5B65B592}"/>
              </a:ext>
            </a:extLst>
          </p:cNvPr>
          <p:cNvSpPr/>
          <p:nvPr/>
        </p:nvSpPr>
        <p:spPr>
          <a:xfrm>
            <a:off x="5237825" y="639192"/>
            <a:ext cx="195309" cy="235258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7A437AE0-8923-4312-83A4-3FD40A8C1CFF}"/>
                  </a:ext>
                </a:extLst>
              </p:cNvPr>
              <p:cNvSpPr txBox="1"/>
              <p:nvPr/>
            </p:nvSpPr>
            <p:spPr>
              <a:xfrm>
                <a:off x="5646198" y="1512787"/>
                <a:ext cx="3704347" cy="6287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s-AR" b="0" i="0" smtClean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s-A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sSup>
                        <m:sSup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s-A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7A437AE0-8923-4312-83A4-3FD40A8C1C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6198" y="1512787"/>
                <a:ext cx="3704347" cy="62876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uadroTexto 9">
            <a:extLst>
              <a:ext uri="{FF2B5EF4-FFF2-40B4-BE49-F238E27FC236}">
                <a16:creationId xmlns:a16="http://schemas.microsoft.com/office/drawing/2014/main" id="{557BC4F8-D47A-4E56-BF18-7F45BF4FC528}"/>
              </a:ext>
            </a:extLst>
          </p:cNvPr>
          <p:cNvSpPr txBox="1"/>
          <p:nvPr/>
        </p:nvSpPr>
        <p:spPr>
          <a:xfrm>
            <a:off x="9428085" y="1642502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(3)</a:t>
            </a:r>
            <a:endParaRPr lang="es-UY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F38FF82-8C62-476B-8565-6E0E4F005775}"/>
              </a:ext>
            </a:extLst>
          </p:cNvPr>
          <p:cNvSpPr txBox="1"/>
          <p:nvPr/>
        </p:nvSpPr>
        <p:spPr>
          <a:xfrm>
            <a:off x="186430" y="3234448"/>
            <a:ext cx="11611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El lado derecho de las ecuaciones (1), (2) y (3) es de segundo orden. Podemos usar en ese caso el valor que tienen a primer orden</a:t>
            </a:r>
            <a:endParaRPr lang="es-UY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BCAE416-759C-4773-B2F3-4C30BE41B9B4}"/>
              </a:ext>
            </a:extLst>
          </p:cNvPr>
          <p:cNvSpPr txBox="1"/>
          <p:nvPr/>
        </p:nvSpPr>
        <p:spPr>
          <a:xfrm>
            <a:off x="275208" y="4136994"/>
            <a:ext cx="1616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A primer orden</a:t>
            </a:r>
            <a:endParaRPr lang="es-UY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28916B33-728F-465D-9097-51B5511D460F}"/>
                  </a:ext>
                </a:extLst>
              </p:cNvPr>
              <p:cNvSpPr txBox="1"/>
              <p:nvPr/>
            </p:nvSpPr>
            <p:spPr>
              <a:xfrm>
                <a:off x="1891420" y="4007247"/>
                <a:ext cx="967124" cy="6288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28916B33-728F-465D-9097-51B5511D46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1420" y="4007247"/>
                <a:ext cx="967124" cy="62882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9812AD38-B7EE-4F0C-92E6-64DB06EA6FCA}"/>
                  </a:ext>
                </a:extLst>
              </p:cNvPr>
              <p:cNvSpPr txBox="1"/>
              <p:nvPr/>
            </p:nvSpPr>
            <p:spPr>
              <a:xfrm>
                <a:off x="6096000" y="3943344"/>
                <a:ext cx="2688620" cy="7693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sSup>
                        <m:sSup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p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9812AD38-B7EE-4F0C-92E6-64DB06EA6F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943344"/>
                <a:ext cx="2688620" cy="76937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450F7B03-C769-4AAB-A373-4CF65A237A7D}"/>
                  </a:ext>
                </a:extLst>
              </p:cNvPr>
              <p:cNvSpPr txBox="1"/>
              <p:nvPr/>
            </p:nvSpPr>
            <p:spPr>
              <a:xfrm>
                <a:off x="3004610" y="4143367"/>
                <a:ext cx="31919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A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s-AR" dirty="0"/>
                  <a:t>Podemos reescribir (1) como:</a:t>
                </a:r>
                <a:endParaRPr lang="es-UY" dirty="0"/>
              </a:p>
            </p:txBody>
          </p:sp>
        </mc:Choice>
        <mc:Fallback xmlns="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450F7B03-C769-4AAB-A373-4CF65A237A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4610" y="4143367"/>
                <a:ext cx="3191964" cy="369332"/>
              </a:xfrm>
              <a:prstGeom prst="rect">
                <a:avLst/>
              </a:prstGeom>
              <a:blipFill>
                <a:blip r:embed="rId8"/>
                <a:stretch>
                  <a:fillRect t="-10000" r="-765" b="-26667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37001053-D69E-4A3A-8B19-3593749A293B}"/>
                  </a:ext>
                </a:extLst>
              </p:cNvPr>
              <p:cNvSpPr txBox="1"/>
              <p:nvPr/>
            </p:nvSpPr>
            <p:spPr>
              <a:xfrm>
                <a:off x="381739" y="5097272"/>
                <a:ext cx="2735942" cy="769378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sSup>
                        <m:sSup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p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37001053-D69E-4A3A-8B19-3593749A29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739" y="5097272"/>
                <a:ext cx="2735942" cy="76937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uadroTexto 17">
            <a:extLst>
              <a:ext uri="{FF2B5EF4-FFF2-40B4-BE49-F238E27FC236}">
                <a16:creationId xmlns:a16="http://schemas.microsoft.com/office/drawing/2014/main" id="{A56FF7CA-7555-447E-8997-CC5248AC55DF}"/>
              </a:ext>
            </a:extLst>
          </p:cNvPr>
          <p:cNvSpPr txBox="1"/>
          <p:nvPr/>
        </p:nvSpPr>
        <p:spPr>
          <a:xfrm>
            <a:off x="3195962" y="5297295"/>
            <a:ext cx="3983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Ecuación de estado a segundo orden (1’)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1156111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/>
      <p:bldP spid="10" grpId="0"/>
      <p:bldP spid="2" grpId="0"/>
      <p:bldP spid="3" grpId="0"/>
      <p:bldP spid="12" grpId="0"/>
      <p:bldP spid="13" grpId="0"/>
      <p:bldP spid="15" grpId="0"/>
      <p:bldP spid="16" grpId="0" animBg="1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FFFBDCC-EBD5-43A4-B00B-2CC494EF09C9}"/>
              </a:ext>
            </a:extLst>
          </p:cNvPr>
          <p:cNvSpPr txBox="1"/>
          <p:nvPr/>
        </p:nvSpPr>
        <p:spPr>
          <a:xfrm>
            <a:off x="426019" y="610793"/>
            <a:ext cx="1669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A primer orden </a:t>
            </a:r>
            <a:endParaRPr lang="es-UY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081C744E-2045-48CE-9379-2095AF774C51}"/>
                  </a:ext>
                </a:extLst>
              </p:cNvPr>
              <p:cNvSpPr txBox="1"/>
              <p:nvPr/>
            </p:nvSpPr>
            <p:spPr>
              <a:xfrm>
                <a:off x="2095130" y="452545"/>
                <a:ext cx="1631665" cy="6858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⃗"/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m:rPr>
                          <m:sty m:val="p"/>
                        </m:rPr>
                        <a:rPr lang="es-AR" b="0" i="0" smtClean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081C744E-2045-48CE-9379-2095AF774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130" y="452545"/>
                <a:ext cx="1631665" cy="68582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uadroTexto 3">
            <a:extLst>
              <a:ext uri="{FF2B5EF4-FFF2-40B4-BE49-F238E27FC236}">
                <a16:creationId xmlns:a16="http://schemas.microsoft.com/office/drawing/2014/main" id="{78C1F2C0-80B0-4A1C-A90B-28DCB71F84E0}"/>
              </a:ext>
            </a:extLst>
          </p:cNvPr>
          <p:cNvSpPr txBox="1"/>
          <p:nvPr/>
        </p:nvSpPr>
        <p:spPr>
          <a:xfrm>
            <a:off x="4252403" y="610793"/>
            <a:ext cx="2144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Usamos la identidad</a:t>
            </a:r>
            <a:endParaRPr lang="es-UY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ángulo 4">
                <a:extLst>
                  <a:ext uri="{FF2B5EF4-FFF2-40B4-BE49-F238E27FC236}">
                    <a16:creationId xmlns:a16="http://schemas.microsoft.com/office/drawing/2014/main" id="{A8DAA42A-9A71-405B-9E0C-A16609C24EB7}"/>
                  </a:ext>
                </a:extLst>
              </p:cNvPr>
              <p:cNvSpPr/>
              <p:nvPr/>
            </p:nvSpPr>
            <p:spPr>
              <a:xfrm>
                <a:off x="6281909" y="449229"/>
                <a:ext cx="3599960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A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es-AR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</m:d>
                      <m:acc>
                        <m:accPr>
                          <m:chr m:val="⃗"/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s-AR" b="0" i="0" smtClean="0">
                          <a:latin typeface="Cambria Math" panose="02040503050406030204" pitchFamily="18" charset="0"/>
                        </a:rPr>
                        <m:t>∇</m:t>
                      </m:r>
                      <m:d>
                        <m:d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∧(</m:t>
                      </m:r>
                      <m:r>
                        <m:rPr>
                          <m:sty m:val="p"/>
                        </m:rPr>
                        <a:rPr lang="es-A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r>
                        <a:rPr lang="es-A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acc>
                        <m:accPr>
                          <m:chr m:val="⃗"/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5" name="Rectángulo 4">
                <a:extLst>
                  <a:ext uri="{FF2B5EF4-FFF2-40B4-BE49-F238E27FC236}">
                    <a16:creationId xmlns:a16="http://schemas.microsoft.com/office/drawing/2014/main" id="{A8DAA42A-9A71-405B-9E0C-A16609C24E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1909" y="449229"/>
                <a:ext cx="3599960" cy="6109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uadroTexto 5">
            <a:extLst>
              <a:ext uri="{FF2B5EF4-FFF2-40B4-BE49-F238E27FC236}">
                <a16:creationId xmlns:a16="http://schemas.microsoft.com/office/drawing/2014/main" id="{E86EA886-0388-47E2-A9D4-2C8796F3CDA7}"/>
              </a:ext>
            </a:extLst>
          </p:cNvPr>
          <p:cNvSpPr txBox="1"/>
          <p:nvPr/>
        </p:nvSpPr>
        <p:spPr>
          <a:xfrm>
            <a:off x="4252403" y="1250447"/>
            <a:ext cx="2492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Para un flujo </a:t>
            </a:r>
            <a:r>
              <a:rPr lang="es-AR" dirty="0" err="1"/>
              <a:t>irrotacional</a:t>
            </a:r>
            <a:endParaRPr lang="es-UY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ángulo 6">
                <a:extLst>
                  <a:ext uri="{FF2B5EF4-FFF2-40B4-BE49-F238E27FC236}">
                    <a16:creationId xmlns:a16="http://schemas.microsoft.com/office/drawing/2014/main" id="{F12B369A-9645-451A-BBBC-4E7F01DBBBF8}"/>
                  </a:ext>
                </a:extLst>
              </p:cNvPr>
              <p:cNvSpPr/>
              <p:nvPr/>
            </p:nvSpPr>
            <p:spPr>
              <a:xfrm>
                <a:off x="6894231" y="1129549"/>
                <a:ext cx="3433248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AR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r>
                        <a:rPr lang="es-A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acc>
                        <m:accPr>
                          <m:chr m:val="⃗"/>
                          <m:ctrlP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 ⇒</m:t>
                      </m:r>
                      <m:d>
                        <m:d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es-AR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</m:d>
                      <m:acc>
                        <m:accPr>
                          <m:chr m:val="⃗"/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s-A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s-A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s-AR">
                          <a:latin typeface="Cambria Math" panose="02040503050406030204" pitchFamily="18" charset="0"/>
                        </a:rPr>
                        <m:t>∇</m:t>
                      </m:r>
                      <m:d>
                        <m:d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7" name="Rectángulo 6">
                <a:extLst>
                  <a:ext uri="{FF2B5EF4-FFF2-40B4-BE49-F238E27FC236}">
                    <a16:creationId xmlns:a16="http://schemas.microsoft.com/office/drawing/2014/main" id="{F12B369A-9645-451A-BBBC-4E7F01DBBB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4231" y="1129549"/>
                <a:ext cx="3433248" cy="6109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9AB9FBAA-DC2B-400E-86B4-BD40917685F1}"/>
                  </a:ext>
                </a:extLst>
              </p:cNvPr>
              <p:cNvSpPr txBox="1"/>
              <p:nvPr/>
            </p:nvSpPr>
            <p:spPr>
              <a:xfrm>
                <a:off x="296920" y="2208035"/>
                <a:ext cx="31919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A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s-AR" dirty="0"/>
                  <a:t>Podemos reescribir (2) como:</a:t>
                </a:r>
                <a:endParaRPr lang="es-UY" dirty="0"/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9AB9FBAA-DC2B-400E-86B4-BD40917685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920" y="2208035"/>
                <a:ext cx="3191964" cy="369332"/>
              </a:xfrm>
              <a:prstGeom prst="rect">
                <a:avLst/>
              </a:prstGeom>
              <a:blipFill>
                <a:blip r:embed="rId5"/>
                <a:stretch>
                  <a:fillRect t="-8197" r="-765" b="-24590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8BEB7BA2-3211-4BE4-883B-4F0DE2D5C8E4}"/>
                  </a:ext>
                </a:extLst>
              </p:cNvPr>
              <p:cNvSpPr txBox="1"/>
              <p:nvPr/>
            </p:nvSpPr>
            <p:spPr>
              <a:xfrm>
                <a:off x="296920" y="2883147"/>
                <a:ext cx="4947958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⃗"/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s-AR" b="0" i="0" smtClean="0">
                          <a:latin typeface="Cambria Math" panose="02040503050406030204" pitchFamily="18" charset="0"/>
                        </a:rPr>
                        <m:t>∇</m:t>
                      </m:r>
                      <m:sSup>
                        <m:sSup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≅−</m:t>
                      </m:r>
                      <m:d>
                        <m:d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d>
                        <m:d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r>
                            <m:rPr>
                              <m:sty m:val="p"/>
                            </m:rPr>
                            <a:rPr lang="es-A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s-AR" b="0" i="0" smtClean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8BEB7BA2-3211-4BE4-883B-4F0DE2D5C8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920" y="2883147"/>
                <a:ext cx="4947958" cy="7146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6832F0EA-6B4F-4C88-ABDA-EA966D6411A0}"/>
                  </a:ext>
                </a:extLst>
              </p:cNvPr>
              <p:cNvSpPr txBox="1"/>
              <p:nvPr/>
            </p:nvSpPr>
            <p:spPr>
              <a:xfrm>
                <a:off x="5055604" y="2886128"/>
                <a:ext cx="2682849" cy="7087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s-AR" b="0" i="0" smtClean="0">
                          <a:latin typeface="Cambria Math" panose="02040503050406030204" pitchFamily="18" charset="0"/>
                        </a:rPr>
                        <m:t>∇</m:t>
                      </m:r>
                      <m:d>
                        <m:dPr>
                          <m:begChr m:val="["/>
                          <m:endChr m:val="]"/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′2</m:t>
                              </m:r>
                            </m:sup>
                          </m:s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6832F0EA-6B4F-4C88-ABDA-EA966D6411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5604" y="2886128"/>
                <a:ext cx="2682849" cy="7087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uadroTexto 10">
            <a:extLst>
              <a:ext uri="{FF2B5EF4-FFF2-40B4-BE49-F238E27FC236}">
                <a16:creationId xmlns:a16="http://schemas.microsoft.com/office/drawing/2014/main" id="{69CF57F1-11ED-479F-84D5-B3477DA4084A}"/>
              </a:ext>
            </a:extLst>
          </p:cNvPr>
          <p:cNvSpPr txBox="1"/>
          <p:nvPr/>
        </p:nvSpPr>
        <p:spPr>
          <a:xfrm>
            <a:off x="514905" y="4119239"/>
            <a:ext cx="4541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Definimos la densidad Lagrangiana de energía </a:t>
            </a:r>
            <a:endParaRPr lang="es-UY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314485CC-AAD1-4B9A-B9CB-692DB8DE5954}"/>
                  </a:ext>
                </a:extLst>
              </p:cNvPr>
              <p:cNvSpPr txBox="1"/>
              <p:nvPr/>
            </p:nvSpPr>
            <p:spPr>
              <a:xfrm>
                <a:off x="5128539" y="3974007"/>
                <a:ext cx="2536977" cy="6597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′2</m:t>
                          </m:r>
                        </m:sup>
                      </m:sSup>
                      <m:r>
                        <a:rPr lang="es-AR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314485CC-AAD1-4B9A-B9CB-692DB8DE59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8539" y="3974007"/>
                <a:ext cx="2536977" cy="65979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ángulo 12">
                <a:extLst>
                  <a:ext uri="{FF2B5EF4-FFF2-40B4-BE49-F238E27FC236}">
                    <a16:creationId xmlns:a16="http://schemas.microsoft.com/office/drawing/2014/main" id="{42D200D8-3A43-4253-9105-44BB72712870}"/>
                  </a:ext>
                </a:extLst>
              </p:cNvPr>
              <p:cNvSpPr/>
              <p:nvPr/>
            </p:nvSpPr>
            <p:spPr>
              <a:xfrm>
                <a:off x="514905" y="4873939"/>
                <a:ext cx="1992405" cy="638765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⃗"/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num>
                        <m:den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s-A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s-AR">
                          <a:latin typeface="Cambria Math" panose="02040503050406030204" pitchFamily="18" charset="0"/>
                        </a:rPr>
                        <m:t>∇</m:t>
                      </m:r>
                      <m:sSup>
                        <m:sSup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A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m:rPr>
                          <m:sty m:val="p"/>
                        </m:rPr>
                        <a:rPr lang="es-A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3" name="Rectángulo 12">
                <a:extLst>
                  <a:ext uri="{FF2B5EF4-FFF2-40B4-BE49-F238E27FC236}">
                    <a16:creationId xmlns:a16="http://schemas.microsoft.com/office/drawing/2014/main" id="{42D200D8-3A43-4253-9105-44BB727128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905" y="4873939"/>
                <a:ext cx="1992405" cy="6387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uadroTexto 13">
            <a:extLst>
              <a:ext uri="{FF2B5EF4-FFF2-40B4-BE49-F238E27FC236}">
                <a16:creationId xmlns:a16="http://schemas.microsoft.com/office/drawing/2014/main" id="{FBE17B9F-FC1D-4905-938B-FFDAFCB28CF9}"/>
              </a:ext>
            </a:extLst>
          </p:cNvPr>
          <p:cNvSpPr txBox="1"/>
          <p:nvPr/>
        </p:nvSpPr>
        <p:spPr>
          <a:xfrm>
            <a:off x="2624008" y="5008655"/>
            <a:ext cx="4483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Ecuación de movimiento a segundo orden (2’)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2114994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530E1812-1E4F-448C-8FCD-678A8F1A8DB4}"/>
              </a:ext>
            </a:extLst>
          </p:cNvPr>
          <p:cNvSpPr txBox="1"/>
          <p:nvPr/>
        </p:nvSpPr>
        <p:spPr>
          <a:xfrm>
            <a:off x="443883" y="568171"/>
            <a:ext cx="1678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A primer orden:</a:t>
            </a:r>
            <a:endParaRPr lang="es-UY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8162208B-8501-4486-B029-53E9DD0DA787}"/>
                  </a:ext>
                </a:extLst>
              </p:cNvPr>
              <p:cNvSpPr txBox="1"/>
              <p:nvPr/>
            </p:nvSpPr>
            <p:spPr>
              <a:xfrm>
                <a:off x="2325949" y="479589"/>
                <a:ext cx="2541208" cy="5464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s-AR" b="0" i="0" smtClean="0">
                          <a:latin typeface="Cambria Math" panose="02040503050406030204" pitchFamily="18" charset="0"/>
                        </a:rPr>
                        <m:t>∇</m:t>
                      </m:r>
                      <m:sSup>
                        <m:sSup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m:rPr>
                          <m:sty m:val="p"/>
                        </m:rPr>
                        <a:rPr lang="es-AR" b="0" i="0" smtClean="0">
                          <a:latin typeface="Cambria Math" panose="02040503050406030204" pitchFamily="18" charset="0"/>
                        </a:rPr>
                        <m:t>∇</m:t>
                      </m:r>
                      <m:sSup>
                        <m:sSup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⃗"/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8162208B-8501-4486-B029-53E9DD0DA7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5949" y="479589"/>
                <a:ext cx="2541208" cy="5464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B695F28F-5FE7-42D9-8FA1-1177055FD313}"/>
                  </a:ext>
                </a:extLst>
              </p:cNvPr>
              <p:cNvSpPr txBox="1"/>
              <p:nvPr/>
            </p:nvSpPr>
            <p:spPr>
              <a:xfrm>
                <a:off x="2325949" y="1260630"/>
                <a:ext cx="3158750" cy="6758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AR" b="0" i="0" smtClean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B695F28F-5FE7-42D9-8FA1-1177055FD3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5949" y="1260630"/>
                <a:ext cx="3158750" cy="6758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6DEAAB79-5645-44AA-86E4-B47BB190A395}"/>
                  </a:ext>
                </a:extLst>
              </p:cNvPr>
              <p:cNvSpPr txBox="1"/>
              <p:nvPr/>
            </p:nvSpPr>
            <p:spPr>
              <a:xfrm>
                <a:off x="296920" y="2208035"/>
                <a:ext cx="31919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A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s-AR" dirty="0"/>
                  <a:t>Podemos reescribir (3) como:</a:t>
                </a:r>
                <a:endParaRPr lang="es-UY" dirty="0"/>
              </a:p>
            </p:txBody>
          </p:sp>
        </mc:Choice>
        <mc:Fallback xmlns="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6DEAAB79-5645-44AA-86E4-B47BB190A3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920" y="2208035"/>
                <a:ext cx="3191964" cy="369332"/>
              </a:xfrm>
              <a:prstGeom prst="rect">
                <a:avLst/>
              </a:prstGeom>
              <a:blipFill>
                <a:blip r:embed="rId4"/>
                <a:stretch>
                  <a:fillRect t="-8197" r="-765" b="-24590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FEF91777-EA2F-49CB-9E0B-A6A055EF1FDA}"/>
                  </a:ext>
                </a:extLst>
              </p:cNvPr>
              <p:cNvSpPr txBox="1"/>
              <p:nvPr/>
            </p:nvSpPr>
            <p:spPr>
              <a:xfrm>
                <a:off x="378493" y="2743171"/>
                <a:ext cx="9356279" cy="6858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s-AR" b="0" i="0" smtClean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⃗"/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⃗"/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num>
                        <m:den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s-A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s-A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s-A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s-AR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FEF91777-EA2F-49CB-9E0B-A6A055EF1F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493" y="2743171"/>
                <a:ext cx="9356279" cy="6858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uadroTexto 9">
            <a:extLst>
              <a:ext uri="{FF2B5EF4-FFF2-40B4-BE49-F238E27FC236}">
                <a16:creationId xmlns:a16="http://schemas.microsoft.com/office/drawing/2014/main" id="{DC187A66-6533-4BCC-A456-6F3FE2687FF7}"/>
              </a:ext>
            </a:extLst>
          </p:cNvPr>
          <p:cNvSpPr txBox="1"/>
          <p:nvPr/>
        </p:nvSpPr>
        <p:spPr>
          <a:xfrm>
            <a:off x="4252404" y="4902162"/>
            <a:ext cx="4470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Ecuación de continuidad a segundo orden (3’)</a:t>
            </a:r>
            <a:endParaRPr lang="es-UY" dirty="0"/>
          </a:p>
        </p:txBody>
      </p:sp>
      <p:sp>
        <p:nvSpPr>
          <p:cNvPr id="11" name="Cerrar llave 10">
            <a:extLst>
              <a:ext uri="{FF2B5EF4-FFF2-40B4-BE49-F238E27FC236}">
                <a16:creationId xmlns:a16="http://schemas.microsoft.com/office/drawing/2014/main" id="{6078E79F-8FCF-4C7A-B54B-0307760FAAE4}"/>
              </a:ext>
            </a:extLst>
          </p:cNvPr>
          <p:cNvSpPr/>
          <p:nvPr/>
        </p:nvSpPr>
        <p:spPr>
          <a:xfrm rot="5400000">
            <a:off x="5633982" y="2313737"/>
            <a:ext cx="154828" cy="2248818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7C0CC9E3-64E7-4D4B-BDC6-E8182D239D24}"/>
                  </a:ext>
                </a:extLst>
              </p:cNvPr>
              <p:cNvSpPr txBox="1"/>
              <p:nvPr/>
            </p:nvSpPr>
            <p:spPr>
              <a:xfrm>
                <a:off x="4252404" y="3689219"/>
                <a:ext cx="3120726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d>
                        <m:d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′2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7C0CC9E3-64E7-4D4B-BDC6-E8182D239D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2404" y="3689219"/>
                <a:ext cx="3120726" cy="7146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errar llave 12">
            <a:extLst>
              <a:ext uri="{FF2B5EF4-FFF2-40B4-BE49-F238E27FC236}">
                <a16:creationId xmlns:a16="http://schemas.microsoft.com/office/drawing/2014/main" id="{E3B8BAF1-F639-4E5B-930C-0FA787F7DB60}"/>
              </a:ext>
            </a:extLst>
          </p:cNvPr>
          <p:cNvSpPr/>
          <p:nvPr/>
        </p:nvSpPr>
        <p:spPr>
          <a:xfrm rot="16200000">
            <a:off x="8246075" y="1490168"/>
            <a:ext cx="166488" cy="2499373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FC4E6732-E6EE-4AD0-B9D8-FBCF624F7177}"/>
                  </a:ext>
                </a:extLst>
              </p:cNvPr>
              <p:cNvSpPr txBox="1"/>
              <p:nvPr/>
            </p:nvSpPr>
            <p:spPr>
              <a:xfrm>
                <a:off x="7617040" y="1917571"/>
                <a:ext cx="1416605" cy="6951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′2</m:t>
                              </m:r>
                            </m:sup>
                          </m:sSup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FC4E6732-E6EE-4AD0-B9D8-FBCF624F71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7040" y="1917571"/>
                <a:ext cx="1416605" cy="69519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ángulo 14">
                <a:extLst>
                  <a:ext uri="{FF2B5EF4-FFF2-40B4-BE49-F238E27FC236}">
                    <a16:creationId xmlns:a16="http://schemas.microsoft.com/office/drawing/2014/main" id="{13D62F3B-0CFA-4DFC-97A3-E5C96A76A729}"/>
                  </a:ext>
                </a:extLst>
              </p:cNvPr>
              <p:cNvSpPr/>
              <p:nvPr/>
            </p:nvSpPr>
            <p:spPr>
              <a:xfrm>
                <a:off x="443883" y="4739233"/>
                <a:ext cx="3579633" cy="695190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A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s-A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s-AR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s-A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s-A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′2</m:t>
                              </m:r>
                            </m:sup>
                          </m:sSup>
                        </m:num>
                        <m:den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5" name="Rectángulo 14">
                <a:extLst>
                  <a:ext uri="{FF2B5EF4-FFF2-40B4-BE49-F238E27FC236}">
                    <a16:creationId xmlns:a16="http://schemas.microsoft.com/office/drawing/2014/main" id="{13D62F3B-0CFA-4DFC-97A3-E5C96A76A7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883" y="4739233"/>
                <a:ext cx="3579633" cy="69519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104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1" grpId="0" animBg="1"/>
      <p:bldP spid="12" grpId="0"/>
      <p:bldP spid="13" grpId="0" animBg="1"/>
      <p:bldP spid="14" grpId="0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83D3651-4F6B-4B26-9A3A-3830177C60C3}"/>
              </a:ext>
            </a:extLst>
          </p:cNvPr>
          <p:cNvSpPr txBox="1"/>
          <p:nvPr/>
        </p:nvSpPr>
        <p:spPr>
          <a:xfrm>
            <a:off x="417251" y="408373"/>
            <a:ext cx="2304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Sustituimos (1’) en (3’)</a:t>
            </a:r>
            <a:endParaRPr lang="es-UY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A42A2E7D-E48E-476F-B930-2874AB08C353}"/>
                  </a:ext>
                </a:extLst>
              </p:cNvPr>
              <p:cNvSpPr txBox="1"/>
              <p:nvPr/>
            </p:nvSpPr>
            <p:spPr>
              <a:xfrm>
                <a:off x="417251" y="1100830"/>
                <a:ext cx="5418406" cy="8174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f>
                            <m:f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f>
                            <m:f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num>
                            <m:den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den>
                          </m:f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  <m:sup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p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s-A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s-AR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s-A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s-A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′2</m:t>
                              </m:r>
                            </m:sup>
                          </m:sSup>
                        </m:num>
                        <m:den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s-AR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num>
                        <m:den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A42A2E7D-E48E-476F-B930-2874AB08C3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251" y="1100830"/>
                <a:ext cx="5418406" cy="81740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7D9DAAAE-1B6E-497F-BB7A-3AC83CFD7B11}"/>
                  </a:ext>
                </a:extLst>
              </p:cNvPr>
              <p:cNvSpPr txBox="1"/>
              <p:nvPr/>
            </p:nvSpPr>
            <p:spPr>
              <a:xfrm>
                <a:off x="480874" y="3595457"/>
                <a:ext cx="4596130" cy="720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A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s-AR" b="0" i="0" smtClean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acc>
                                <m:accPr>
                                  <m:chr m:val="⃗"/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d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num>
                        <m:den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′2</m:t>
                              </m:r>
                            </m:sup>
                          </m:sSup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num>
                        <m:den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7D9DAAAE-1B6E-497F-BB7A-3AC83CFD7B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874" y="3595457"/>
                <a:ext cx="4596130" cy="7203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uadroTexto 6">
            <a:extLst>
              <a:ext uri="{FF2B5EF4-FFF2-40B4-BE49-F238E27FC236}">
                <a16:creationId xmlns:a16="http://schemas.microsoft.com/office/drawing/2014/main" id="{E1C16416-F2A4-4710-BB0C-02C543600812}"/>
              </a:ext>
            </a:extLst>
          </p:cNvPr>
          <p:cNvSpPr txBox="1"/>
          <p:nvPr/>
        </p:nvSpPr>
        <p:spPr>
          <a:xfrm>
            <a:off x="5551573" y="2658496"/>
            <a:ext cx="4688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tomamos la derivada temporal de esta ecuación</a:t>
            </a:r>
            <a:endParaRPr lang="es-UY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8F7B4842-80C6-4212-85E3-6C857173F125}"/>
                  </a:ext>
                </a:extLst>
              </p:cNvPr>
              <p:cNvSpPr txBox="1"/>
              <p:nvPr/>
            </p:nvSpPr>
            <p:spPr>
              <a:xfrm>
                <a:off x="569651" y="2460594"/>
                <a:ext cx="4800801" cy="7173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A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s-AR" b="0" i="0" smtClean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f>
                            <m:f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num>
                            <m:den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den>
                          </m:f>
                        </m:e>
                      </m:d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′2</m:t>
                              </m:r>
                            </m:sup>
                          </m:sSup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num>
                        <m:den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8F7B4842-80C6-4212-85E3-6C857173F1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651" y="2460594"/>
                <a:ext cx="4800801" cy="7173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37DB7878-0339-4D2B-9FAD-17BD662C211F}"/>
                  </a:ext>
                </a:extLst>
              </p:cNvPr>
              <p:cNvSpPr txBox="1"/>
              <p:nvPr/>
            </p:nvSpPr>
            <p:spPr>
              <a:xfrm>
                <a:off x="5913452" y="3595457"/>
                <a:ext cx="1414554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=1+</m:t>
                      </m:r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num>
                        <m:den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37DB7878-0339-4D2B-9FAD-17BD662C21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3452" y="3595457"/>
                <a:ext cx="1414554" cy="6109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uadroTexto 9">
            <a:extLst>
              <a:ext uri="{FF2B5EF4-FFF2-40B4-BE49-F238E27FC236}">
                <a16:creationId xmlns:a16="http://schemas.microsoft.com/office/drawing/2014/main" id="{CBF15C8B-511B-4A0F-B406-F62B77F76031}"/>
              </a:ext>
            </a:extLst>
          </p:cNvPr>
          <p:cNvSpPr txBox="1"/>
          <p:nvPr/>
        </p:nvSpPr>
        <p:spPr>
          <a:xfrm>
            <a:off x="288594" y="4670464"/>
            <a:ext cx="3074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tomamos la divergencia de (2’)</a:t>
            </a:r>
            <a:endParaRPr lang="es-UY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10">
                <a:extLst>
                  <a:ext uri="{FF2B5EF4-FFF2-40B4-BE49-F238E27FC236}">
                    <a16:creationId xmlns:a16="http://schemas.microsoft.com/office/drawing/2014/main" id="{956EDDE7-BD1F-4AD6-9F8E-CA77F9C4A464}"/>
                  </a:ext>
                </a:extLst>
              </p:cNvPr>
              <p:cNvSpPr/>
              <p:nvPr/>
            </p:nvSpPr>
            <p:spPr>
              <a:xfrm>
                <a:off x="480874" y="5096309"/>
                <a:ext cx="2912720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s-AR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s-A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acc>
                                <m:accPr>
                                  <m:chr m:val="⃗"/>
                                  <m:ctrlP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d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s-A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s-A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A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1" name="Rectángulo 10">
                <a:extLst>
                  <a:ext uri="{FF2B5EF4-FFF2-40B4-BE49-F238E27FC236}">
                    <a16:creationId xmlns:a16="http://schemas.microsoft.com/office/drawing/2014/main" id="{956EDDE7-BD1F-4AD6-9F8E-CA77F9C4A4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874" y="5096309"/>
                <a:ext cx="2912720" cy="7146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3A20E40D-42C0-485E-927D-AD743DF49346}"/>
                  </a:ext>
                </a:extLst>
              </p:cNvPr>
              <p:cNvSpPr txBox="1"/>
              <p:nvPr/>
            </p:nvSpPr>
            <p:spPr>
              <a:xfrm>
                <a:off x="4913819" y="4939768"/>
                <a:ext cx="4863254" cy="7305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s-AR" b="0" i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AR" b="0" i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s-AR" b="0" i="0" smtClean="0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e>
                            <m:sup>
                              <m:r>
                                <a:rPr lang="es-AR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num>
                        <m:den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num>
                        <m:den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A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s-AR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A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3A20E40D-42C0-485E-927D-AD743DF493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3819" y="4939768"/>
                <a:ext cx="4863254" cy="7305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068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3443A8D8-943E-439D-BD9A-1AEE4B536294}"/>
                  </a:ext>
                </a:extLst>
              </p:cNvPr>
              <p:cNvSpPr txBox="1"/>
              <p:nvPr/>
            </p:nvSpPr>
            <p:spPr>
              <a:xfrm>
                <a:off x="654193" y="396306"/>
                <a:ext cx="2536977" cy="6597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′2</m:t>
                          </m:r>
                        </m:sup>
                      </m:sSup>
                      <m:r>
                        <a:rPr lang="es-AR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3443A8D8-943E-439D-BD9A-1AEE4B5362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193" y="396306"/>
                <a:ext cx="2536977" cy="6597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F06DB020-3FDB-4552-8F75-5ED99CD18FB8}"/>
                  </a:ext>
                </a:extLst>
              </p:cNvPr>
              <p:cNvSpPr txBox="1"/>
              <p:nvPr/>
            </p:nvSpPr>
            <p:spPr>
              <a:xfrm>
                <a:off x="3663723" y="497150"/>
                <a:ext cx="25101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AR" dirty="0"/>
                  <a:t>A primer orden en </a:t>
                </a:r>
                <a14:m>
                  <m:oMath xmlns:m="http://schemas.openxmlformats.org/officeDocument/2006/math">
                    <m:r>
                      <a:rPr lang="es-AR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s-AR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s-UY" dirty="0"/>
                  <a:t> y </a:t>
                </a:r>
                <a14:m>
                  <m:oMath xmlns:m="http://schemas.openxmlformats.org/officeDocument/2006/math">
                    <m:r>
                      <a:rPr lang="es-AR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s-UY" dirty="0"/>
              </a:p>
            </p:txBody>
          </p:sp>
        </mc:Choice>
        <mc:Fallback xmlns="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F06DB020-3FDB-4552-8F75-5ED99CD18F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3723" y="497150"/>
                <a:ext cx="2510111" cy="369332"/>
              </a:xfrm>
              <a:prstGeom prst="rect">
                <a:avLst/>
              </a:prstGeom>
              <a:blipFill>
                <a:blip r:embed="rId3"/>
                <a:stretch>
                  <a:fillRect l="-1942" t="-10000" b="-26667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5">
                <a:extLst>
                  <a:ext uri="{FF2B5EF4-FFF2-40B4-BE49-F238E27FC236}">
                    <a16:creationId xmlns:a16="http://schemas.microsoft.com/office/drawing/2014/main" id="{73D39E16-7325-40DB-A12B-0B8F39F5285C}"/>
                  </a:ext>
                </a:extLst>
              </p:cNvPr>
              <p:cNvSpPr/>
              <p:nvPr/>
            </p:nvSpPr>
            <p:spPr>
              <a:xfrm>
                <a:off x="6200700" y="514906"/>
                <a:ext cx="8107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UY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s-A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s-A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s-UY" dirty="0"/>
                  <a:t> </a:t>
                </a:r>
              </a:p>
            </p:txBody>
          </p:sp>
        </mc:Choice>
        <mc:Fallback xmlns="">
          <p:sp>
            <p:nvSpPr>
              <p:cNvPr id="6" name="Rectángulo 5">
                <a:extLst>
                  <a:ext uri="{FF2B5EF4-FFF2-40B4-BE49-F238E27FC236}">
                    <a16:creationId xmlns:a16="http://schemas.microsoft.com/office/drawing/2014/main" id="{73D39E16-7325-40DB-A12B-0B8F39F528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0700" y="514906"/>
                <a:ext cx="810735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EF7B74B4-01E6-40D5-976F-7410BA59A84C}"/>
                  </a:ext>
                </a:extLst>
              </p:cNvPr>
              <p:cNvSpPr txBox="1"/>
              <p:nvPr/>
            </p:nvSpPr>
            <p:spPr>
              <a:xfrm>
                <a:off x="3663723" y="1217720"/>
                <a:ext cx="48027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AR" dirty="0"/>
                  <a:t>A segundo orden en </a:t>
                </a:r>
                <a14:m>
                  <m:oMath xmlns:m="http://schemas.openxmlformats.org/officeDocument/2006/math">
                    <m:r>
                      <a:rPr lang="es-AR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s-AR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s-UY" dirty="0"/>
                  <a:t> y </a:t>
                </a:r>
                <a14:m>
                  <m:oMath xmlns:m="http://schemas.openxmlformats.org/officeDocument/2006/math">
                    <m:r>
                      <a:rPr lang="es-AR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s-UY" dirty="0"/>
                  <a:t> , </a:t>
                </a:r>
                <a14:m>
                  <m:oMath xmlns:m="http://schemas.openxmlformats.org/officeDocument/2006/math">
                    <m:r>
                      <a:rPr lang="es-UY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s-UY" dirty="0"/>
                  <a:t> es de cuarto orden</a:t>
                </a:r>
              </a:p>
            </p:txBody>
          </p:sp>
        </mc:Choice>
        <mc:Fallback xmlns="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EF7B74B4-01E6-40D5-976F-7410BA59A8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3723" y="1217720"/>
                <a:ext cx="4802725" cy="369332"/>
              </a:xfrm>
              <a:prstGeom prst="rect">
                <a:avLst/>
              </a:prstGeom>
              <a:blipFill>
                <a:blip r:embed="rId5"/>
                <a:stretch>
                  <a:fillRect l="-1015" t="-10000" r="-254" b="-26667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ángulo 8">
                <a:extLst>
                  <a:ext uri="{FF2B5EF4-FFF2-40B4-BE49-F238E27FC236}">
                    <a16:creationId xmlns:a16="http://schemas.microsoft.com/office/drawing/2014/main" id="{363F9D23-B015-4793-83E6-CF432D1E3E82}"/>
                  </a:ext>
                </a:extLst>
              </p:cNvPr>
              <p:cNvSpPr/>
              <p:nvPr/>
            </p:nvSpPr>
            <p:spPr>
              <a:xfrm>
                <a:off x="8466448" y="1217720"/>
                <a:ext cx="107523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≅0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9" name="Rectángulo 8">
                <a:extLst>
                  <a:ext uri="{FF2B5EF4-FFF2-40B4-BE49-F238E27FC236}">
                    <a16:creationId xmlns:a16="http://schemas.microsoft.com/office/drawing/2014/main" id="{363F9D23-B015-4793-83E6-CF432D1E3E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6448" y="1217720"/>
                <a:ext cx="1075231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088D9D73-25BE-4A5E-9A88-FA556A3E5EE4}"/>
                  </a:ext>
                </a:extLst>
              </p:cNvPr>
              <p:cNvSpPr txBox="1"/>
              <p:nvPr/>
            </p:nvSpPr>
            <p:spPr>
              <a:xfrm>
                <a:off x="654193" y="2036770"/>
                <a:ext cx="3535199" cy="73052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s-AR" b="0" i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AR" b="0" i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s-AR" b="0" i="0" smtClean="0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e>
                            <m:sup>
                              <m:r>
                                <a:rPr lang="es-AR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num>
                        <m:den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088D9D73-25BE-4A5E-9A88-FA556A3E5E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193" y="2036770"/>
                <a:ext cx="3535199" cy="7305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uadroTexto 10">
            <a:extLst>
              <a:ext uri="{FF2B5EF4-FFF2-40B4-BE49-F238E27FC236}">
                <a16:creationId xmlns:a16="http://schemas.microsoft.com/office/drawing/2014/main" id="{0153529C-A635-403E-8B12-F7A6DF29345C}"/>
              </a:ext>
            </a:extLst>
          </p:cNvPr>
          <p:cNvSpPr txBox="1"/>
          <p:nvPr/>
        </p:nvSpPr>
        <p:spPr>
          <a:xfrm>
            <a:off x="4631424" y="2217364"/>
            <a:ext cx="2380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Ecuación de </a:t>
            </a:r>
            <a:r>
              <a:rPr lang="es-AR" dirty="0" err="1"/>
              <a:t>Westervelt</a:t>
            </a:r>
            <a:endParaRPr lang="es-UY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C36BF0A-CF55-486B-BC5C-2754499F78B1}"/>
              </a:ext>
            </a:extLst>
          </p:cNvPr>
          <p:cNvSpPr txBox="1"/>
          <p:nvPr/>
        </p:nvSpPr>
        <p:spPr>
          <a:xfrm>
            <a:off x="344172" y="4275375"/>
            <a:ext cx="2077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Cambio de variables</a:t>
            </a:r>
            <a:endParaRPr lang="es-UY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823793B3-5F3C-4BD0-ABDF-6AE5689C7FEC}"/>
                  </a:ext>
                </a:extLst>
              </p:cNvPr>
              <p:cNvSpPr txBox="1"/>
              <p:nvPr/>
            </p:nvSpPr>
            <p:spPr>
              <a:xfrm>
                <a:off x="2604669" y="4222828"/>
                <a:ext cx="985976" cy="4744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823793B3-5F3C-4BD0-ABDF-6AE5689C7F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4669" y="4222828"/>
                <a:ext cx="985976" cy="47442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ángulo 11">
                <a:extLst>
                  <a:ext uri="{FF2B5EF4-FFF2-40B4-BE49-F238E27FC236}">
                    <a16:creationId xmlns:a16="http://schemas.microsoft.com/office/drawing/2014/main" id="{268B9A08-03BF-48E9-883F-BCA9B6405AA1}"/>
                  </a:ext>
                </a:extLst>
              </p:cNvPr>
              <p:cNvSpPr/>
              <p:nvPr/>
            </p:nvSpPr>
            <p:spPr>
              <a:xfrm>
                <a:off x="3856173" y="4172591"/>
                <a:ext cx="1160126" cy="5667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𝜁</m:t>
                      </m:r>
                      <m:r>
                        <a:rPr lang="es-A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AR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2" name="Rectángulo 11">
                <a:extLst>
                  <a:ext uri="{FF2B5EF4-FFF2-40B4-BE49-F238E27FC236}">
                    <a16:creationId xmlns:a16="http://schemas.microsoft.com/office/drawing/2014/main" id="{268B9A08-03BF-48E9-883F-BCA9B6405A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6173" y="4172591"/>
                <a:ext cx="1160126" cy="56675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uadroTexto 12">
            <a:extLst>
              <a:ext uri="{FF2B5EF4-FFF2-40B4-BE49-F238E27FC236}">
                <a16:creationId xmlns:a16="http://schemas.microsoft.com/office/drawing/2014/main" id="{047609CF-D7FE-47B7-A7E5-1689E67CC239}"/>
              </a:ext>
            </a:extLst>
          </p:cNvPr>
          <p:cNvSpPr txBox="1"/>
          <p:nvPr/>
        </p:nvSpPr>
        <p:spPr>
          <a:xfrm>
            <a:off x="479394" y="3429000"/>
            <a:ext cx="626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Consideremos el caso de una onda plana que se propaga según x</a:t>
            </a:r>
            <a:endParaRPr lang="es-UY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635532B4-B73E-4DFB-AF4E-794A12294231}"/>
                  </a:ext>
                </a:extLst>
              </p:cNvPr>
              <p:cNvSpPr txBox="1"/>
              <p:nvPr/>
            </p:nvSpPr>
            <p:spPr>
              <a:xfrm>
                <a:off x="6742519" y="3238055"/>
                <a:ext cx="3535904" cy="7305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AR" b="0" i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s-AR" b="0" i="0" smtClean="0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e>
                            <m:sup>
                              <m:r>
                                <a:rPr lang="es-AR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num>
                        <m:den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635532B4-B73E-4DFB-AF4E-794A122942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2519" y="3238055"/>
                <a:ext cx="3535904" cy="73052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ángulo 15">
                <a:extLst>
                  <a:ext uri="{FF2B5EF4-FFF2-40B4-BE49-F238E27FC236}">
                    <a16:creationId xmlns:a16="http://schemas.microsoft.com/office/drawing/2014/main" id="{15BDA98D-D771-440B-938B-8A7A07A1CD86}"/>
                  </a:ext>
                </a:extLst>
              </p:cNvPr>
              <p:cNvSpPr/>
              <p:nvPr/>
            </p:nvSpPr>
            <p:spPr>
              <a:xfrm>
                <a:off x="380013" y="4889349"/>
                <a:ext cx="3847272" cy="7173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  <m:sup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𝜁</m:t>
                                  </m:r>
                                </m:e>
                                <m:sup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f>
                            <m:f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𝜕𝜂𝜕𝜁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6" name="Rectángulo 15">
                <a:extLst>
                  <a:ext uri="{FF2B5EF4-FFF2-40B4-BE49-F238E27FC236}">
                    <a16:creationId xmlns:a16="http://schemas.microsoft.com/office/drawing/2014/main" id="{15BDA98D-D771-440B-938B-8A7A07A1CD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013" y="4889349"/>
                <a:ext cx="3847272" cy="71731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ángulo 16">
                <a:extLst>
                  <a:ext uri="{FF2B5EF4-FFF2-40B4-BE49-F238E27FC236}">
                    <a16:creationId xmlns:a16="http://schemas.microsoft.com/office/drawing/2014/main" id="{4E5C69A2-C5B3-4F0B-AEDD-97DC12C63247}"/>
                  </a:ext>
                </a:extLst>
              </p:cNvPr>
              <p:cNvSpPr/>
              <p:nvPr/>
            </p:nvSpPr>
            <p:spPr>
              <a:xfrm>
                <a:off x="342120" y="5703832"/>
                <a:ext cx="3407151" cy="694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AR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𝜁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AR" i="1"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𝜕𝜂𝜕𝜁</m:t>
                          </m:r>
                        </m:den>
                      </m:f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7" name="Rectángulo 16">
                <a:extLst>
                  <a:ext uri="{FF2B5EF4-FFF2-40B4-BE49-F238E27FC236}">
                    <a16:creationId xmlns:a16="http://schemas.microsoft.com/office/drawing/2014/main" id="{4E5C69A2-C5B3-4F0B-AEDD-97DC12C632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120" y="5703832"/>
                <a:ext cx="3407151" cy="69499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723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 animBg="1"/>
      <p:bldP spid="11" grpId="0"/>
      <p:bldP spid="3" grpId="0"/>
      <p:bldP spid="8" grpId="0"/>
      <p:bldP spid="12" grpId="0"/>
      <p:bldP spid="13" grpId="0"/>
      <p:bldP spid="14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F7A0A31D-E4DB-465F-B521-C5CE15AAFB1E}"/>
                  </a:ext>
                </a:extLst>
              </p:cNvPr>
              <p:cNvSpPr txBox="1"/>
              <p:nvPr/>
            </p:nvSpPr>
            <p:spPr>
              <a:xfrm>
                <a:off x="758969" y="308424"/>
                <a:ext cx="8704627" cy="8107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𝜕𝜂𝜕𝜁</m:t>
                          </m:r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num>
                        <m:den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p>
                                    <m:sSupPr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p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sup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  <m:sup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p>
                                    <m:sSupPr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p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sup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𝜁</m:t>
                                  </m:r>
                                </m:e>
                                <m:sup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−2</m:t>
                          </m:r>
                          <m:f>
                            <m:f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p>
                                    <m:sSupPr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p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sup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𝜕𝜂𝜕𝜁</m:t>
                              </m:r>
                            </m:den>
                          </m:f>
                        </m:e>
                      </m:d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AR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num>
                        <m:den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p>
                                    <m:sSupPr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p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sup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𝜁</m:t>
                                  </m:r>
                                </m:e>
                                <m:sup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𝜕𝜂</m:t>
                              </m:r>
                            </m:den>
                          </m:f>
                          <m:d>
                            <m:d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p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′2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𝜕𝜂</m:t>
                                  </m:r>
                                </m:den>
                              </m:f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f>
                                <m:f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p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′2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𝜕𝜁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F7A0A31D-E4DB-465F-B521-C5CE15AAFB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969" y="308424"/>
                <a:ext cx="8704627" cy="81073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ángulo 4">
                <a:extLst>
                  <a:ext uri="{FF2B5EF4-FFF2-40B4-BE49-F238E27FC236}">
                    <a16:creationId xmlns:a16="http://schemas.microsoft.com/office/drawing/2014/main" id="{8BBD8F81-917F-4CD7-978E-E3B80DBE3480}"/>
                  </a:ext>
                </a:extLst>
              </p:cNvPr>
              <p:cNvSpPr/>
              <p:nvPr/>
            </p:nvSpPr>
            <p:spPr>
              <a:xfrm>
                <a:off x="758969" y="1350356"/>
                <a:ext cx="5478231" cy="8107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𝜕𝜂</m:t>
                          </m:r>
                        </m:den>
                      </m:f>
                      <m:d>
                        <m:d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𝜕𝜁</m:t>
                              </m:r>
                            </m:den>
                          </m:f>
                        </m:e>
                      </m:d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num>
                        <m:den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p>
                                    <m:sSupPr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p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sup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𝜁</m:t>
                                  </m:r>
                                </m:e>
                                <m:sup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𝜕𝜂</m:t>
                              </m:r>
                            </m:den>
                          </m:f>
                          <m:d>
                            <m:d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p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′2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𝜕𝜂</m:t>
                                  </m:r>
                                </m:den>
                              </m:f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f>
                                <m:f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p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′2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𝜕𝜁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5" name="Rectángulo 4">
                <a:extLst>
                  <a:ext uri="{FF2B5EF4-FFF2-40B4-BE49-F238E27FC236}">
                    <a16:creationId xmlns:a16="http://schemas.microsoft.com/office/drawing/2014/main" id="{8BBD8F81-917F-4CD7-978E-E3B80DBE34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969" y="1350356"/>
                <a:ext cx="5478231" cy="8107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uadroTexto 5">
            <a:extLst>
              <a:ext uri="{FF2B5EF4-FFF2-40B4-BE49-F238E27FC236}">
                <a16:creationId xmlns:a16="http://schemas.microsoft.com/office/drawing/2014/main" id="{96530385-581F-4ADF-9FC5-4C1E4BBF8085}"/>
              </a:ext>
            </a:extLst>
          </p:cNvPr>
          <p:cNvSpPr txBox="1"/>
          <p:nvPr/>
        </p:nvSpPr>
        <p:spPr>
          <a:xfrm>
            <a:off x="758969" y="2752078"/>
            <a:ext cx="204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Cambio de variable </a:t>
            </a:r>
            <a:endParaRPr lang="es-UY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969D7D45-6F64-4E71-BBE9-4550C770A36E}"/>
                  </a:ext>
                </a:extLst>
              </p:cNvPr>
              <p:cNvSpPr txBox="1"/>
              <p:nvPr/>
            </p:nvSpPr>
            <p:spPr>
              <a:xfrm>
                <a:off x="2891251" y="2798244"/>
                <a:ext cx="85638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𝜁</m:t>
                          </m:r>
                        </m:e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𝜁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969D7D45-6F64-4E71-BBE9-4550C770A3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1251" y="2798244"/>
                <a:ext cx="856388" cy="276999"/>
              </a:xfrm>
              <a:prstGeom prst="rect">
                <a:avLst/>
              </a:prstGeom>
              <a:blipFill>
                <a:blip r:embed="rId4"/>
                <a:stretch>
                  <a:fillRect l="-8511" r="-7801" b="-35556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B8BA8EC1-756A-453E-B591-4AEFC51305D5}"/>
                  </a:ext>
                </a:extLst>
              </p:cNvPr>
              <p:cNvSpPr txBox="1"/>
              <p:nvPr/>
            </p:nvSpPr>
            <p:spPr>
              <a:xfrm>
                <a:off x="4119239" y="2699530"/>
                <a:ext cx="1157625" cy="4744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≪1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B8BA8EC1-756A-453E-B591-4AEFC51305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9239" y="2699530"/>
                <a:ext cx="1157625" cy="4744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58D7B320-6666-4FBF-BDA3-B17843626F52}"/>
                  </a:ext>
                </a:extLst>
              </p:cNvPr>
              <p:cNvSpPr txBox="1"/>
              <p:nvPr/>
            </p:nvSpPr>
            <p:spPr>
              <a:xfrm>
                <a:off x="5648464" y="2645636"/>
                <a:ext cx="1562544" cy="5822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𝜕𝜁</m:t>
                          </m:r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𝜕𝜁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den>
                      </m:f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58D7B320-6666-4FBF-BDA3-B17843626F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8464" y="2645636"/>
                <a:ext cx="1562544" cy="58221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BE0FF506-B463-421D-AF96-1AFA09C62067}"/>
                  </a:ext>
                </a:extLst>
              </p:cNvPr>
              <p:cNvSpPr txBox="1"/>
              <p:nvPr/>
            </p:nvSpPr>
            <p:spPr>
              <a:xfrm>
                <a:off x="7496499" y="2645635"/>
                <a:ext cx="2108205" cy="6369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𝜁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𝜁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BE0FF506-B463-421D-AF96-1AFA09C620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6499" y="2645635"/>
                <a:ext cx="2108205" cy="63690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10">
                <a:extLst>
                  <a:ext uri="{FF2B5EF4-FFF2-40B4-BE49-F238E27FC236}">
                    <a16:creationId xmlns:a16="http://schemas.microsoft.com/office/drawing/2014/main" id="{8CE99B59-881C-4C0D-A1B9-39BFE290021C}"/>
                  </a:ext>
                </a:extLst>
              </p:cNvPr>
              <p:cNvSpPr/>
              <p:nvPr/>
            </p:nvSpPr>
            <p:spPr>
              <a:xfrm>
                <a:off x="5825159" y="3375120"/>
                <a:ext cx="1697388" cy="7292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A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𝜕𝜁</m:t>
                          </m:r>
                        </m:den>
                      </m:f>
                      <m:r>
                        <a:rPr lang="es-A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A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𝜕𝜁</m:t>
                          </m:r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den>
                      </m:f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1" name="Rectángulo 10">
                <a:extLst>
                  <a:ext uri="{FF2B5EF4-FFF2-40B4-BE49-F238E27FC236}">
                    <a16:creationId xmlns:a16="http://schemas.microsoft.com/office/drawing/2014/main" id="{8CE99B59-881C-4C0D-A1B9-39BFE29002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5159" y="3375120"/>
                <a:ext cx="1697388" cy="72923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ángulo 11">
                <a:extLst>
                  <a:ext uri="{FF2B5EF4-FFF2-40B4-BE49-F238E27FC236}">
                    <a16:creationId xmlns:a16="http://schemas.microsoft.com/office/drawing/2014/main" id="{6A00F0F9-FB7C-40C0-AA04-EFD24B79615C}"/>
                  </a:ext>
                </a:extLst>
              </p:cNvPr>
              <p:cNvSpPr/>
              <p:nvPr/>
            </p:nvSpPr>
            <p:spPr>
              <a:xfrm>
                <a:off x="758969" y="4578849"/>
                <a:ext cx="8510215" cy="8107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𝜕𝜂</m:t>
                          </m:r>
                        </m:den>
                      </m:f>
                      <m:d>
                        <m:d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𝜕𝜁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den>
                          </m:f>
                        </m:e>
                      </m:d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num>
                        <m:den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p>
                                    <m:sSupPr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p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sup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𝜁</m:t>
                                  </m:r>
                                </m:e>
                                <m:sup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𝜕𝜂</m:t>
                              </m:r>
                            </m:den>
                          </m:f>
                          <m:d>
                            <m:d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p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′2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𝜕𝜂</m:t>
                                  </m:r>
                                </m:den>
                              </m:f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f>
                                <m:f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p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′2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𝜕𝜁</m:t>
                                  </m:r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den>
                              </m:f>
                            </m:e>
                          </m:d>
                        </m:e>
                      </m:d>
                      <m:r>
                        <a:rPr lang="es-A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es-AR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num>
                        <m:den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𝜕𝜂</m:t>
                          </m:r>
                        </m:den>
                      </m:f>
                      <m:d>
                        <m:d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′2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𝜕𝜂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2" name="Rectángulo 11">
                <a:extLst>
                  <a:ext uri="{FF2B5EF4-FFF2-40B4-BE49-F238E27FC236}">
                    <a16:creationId xmlns:a16="http://schemas.microsoft.com/office/drawing/2014/main" id="{6A00F0F9-FB7C-40C0-AA04-EFD24B7961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969" y="4578849"/>
                <a:ext cx="8510215" cy="81073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errar llave 12">
            <a:extLst>
              <a:ext uri="{FF2B5EF4-FFF2-40B4-BE49-F238E27FC236}">
                <a16:creationId xmlns:a16="http://schemas.microsoft.com/office/drawing/2014/main" id="{2A16EAFC-E908-41F3-BEE8-1AF2E2696B46}"/>
              </a:ext>
            </a:extLst>
          </p:cNvPr>
          <p:cNvSpPr/>
          <p:nvPr/>
        </p:nvSpPr>
        <p:spPr>
          <a:xfrm rot="16200000">
            <a:off x="4023834" y="4147147"/>
            <a:ext cx="119792" cy="941036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E9292D68-8310-440B-9364-96AD14A2F2EE}"/>
                  </a:ext>
                </a:extLst>
              </p:cNvPr>
              <p:cNvSpPr txBox="1"/>
              <p:nvPr/>
            </p:nvSpPr>
            <p:spPr>
              <a:xfrm>
                <a:off x="3729883" y="4172503"/>
                <a:ext cx="6030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E9292D68-8310-440B-9364-96AD14A2F2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9883" y="4172503"/>
                <a:ext cx="60305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errar llave 15">
            <a:extLst>
              <a:ext uri="{FF2B5EF4-FFF2-40B4-BE49-F238E27FC236}">
                <a16:creationId xmlns:a16="http://schemas.microsoft.com/office/drawing/2014/main" id="{47B04887-49C6-4D2E-AEAA-85C35168500C}"/>
              </a:ext>
            </a:extLst>
          </p:cNvPr>
          <p:cNvSpPr/>
          <p:nvPr/>
        </p:nvSpPr>
        <p:spPr>
          <a:xfrm rot="16200000">
            <a:off x="6220493" y="4171844"/>
            <a:ext cx="46492" cy="860501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124A0584-DC11-496E-A227-F645D970344A}"/>
                  </a:ext>
                </a:extLst>
              </p:cNvPr>
              <p:cNvSpPr txBox="1"/>
              <p:nvPr/>
            </p:nvSpPr>
            <p:spPr>
              <a:xfrm>
                <a:off x="5866748" y="4191552"/>
                <a:ext cx="6030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124A0584-DC11-496E-A227-F645D9703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6748" y="4191552"/>
                <a:ext cx="603050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630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 animBg="1"/>
      <p:bldP spid="15" grpId="0"/>
      <p:bldP spid="16" grpId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ángulo 4">
                <a:extLst>
                  <a:ext uri="{FF2B5EF4-FFF2-40B4-BE49-F238E27FC236}">
                    <a16:creationId xmlns:a16="http://schemas.microsoft.com/office/drawing/2014/main" id="{BAFA2247-3458-4125-BC94-DE5681107A1C}"/>
                  </a:ext>
                </a:extLst>
              </p:cNvPr>
              <p:cNvSpPr/>
              <p:nvPr/>
            </p:nvSpPr>
            <p:spPr>
              <a:xfrm>
                <a:off x="6569410" y="1386973"/>
                <a:ext cx="3309431" cy="7203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𝜁</m:t>
                          </m:r>
                        </m:den>
                      </m:f>
                      <m:d>
                        <m:dPr>
                          <m:ctrlP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den>
                          </m:f>
                        </m:e>
                      </m:d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AR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num>
                        <m:den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𝜁</m:t>
                          </m:r>
                        </m:den>
                      </m:f>
                      <m:d>
                        <m:d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′2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𝜁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5" name="Rectángulo 4">
                <a:extLst>
                  <a:ext uri="{FF2B5EF4-FFF2-40B4-BE49-F238E27FC236}">
                    <a16:creationId xmlns:a16="http://schemas.microsoft.com/office/drawing/2014/main" id="{BAFA2247-3458-4125-BC94-DE5681107A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9410" y="1386973"/>
                <a:ext cx="3309431" cy="7203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44361ACE-20D1-4FF9-B823-8470E337D8C8}"/>
                  </a:ext>
                </a:extLst>
              </p:cNvPr>
              <p:cNvSpPr txBox="1"/>
              <p:nvPr/>
            </p:nvSpPr>
            <p:spPr>
              <a:xfrm>
                <a:off x="630315" y="641496"/>
                <a:ext cx="41480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AR" dirty="0"/>
                  <a:t>Deshaciendo el cambio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A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𝜁</m:t>
                        </m:r>
                      </m:e>
                      <m:sup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s-A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AR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s-AR" b="0" i="1" smtClean="0">
                        <a:latin typeface="Cambria Math" panose="02040503050406030204" pitchFamily="18" charset="0"/>
                      </a:rPr>
                      <m:t>𝜁</m:t>
                    </m:r>
                  </m:oMath>
                </a14:m>
                <a:r>
                  <a:rPr lang="es-UY" dirty="0"/>
                  <a:t> tenamos:</a:t>
                </a:r>
              </a:p>
            </p:txBody>
          </p:sp>
        </mc:Choice>
        <mc:Fallback xmlns="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44361ACE-20D1-4FF9-B823-8470E337D8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315" y="641496"/>
                <a:ext cx="4148059" cy="369332"/>
              </a:xfrm>
              <a:prstGeom prst="rect">
                <a:avLst/>
              </a:prstGeom>
              <a:blipFill>
                <a:blip r:embed="rId3"/>
                <a:stretch>
                  <a:fillRect l="-1175" t="-8197" r="-734" b="-24590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B125189E-BBC6-4EA0-A185-4D968D662A6F}"/>
                  </a:ext>
                </a:extLst>
              </p:cNvPr>
              <p:cNvSpPr txBox="1"/>
              <p:nvPr/>
            </p:nvSpPr>
            <p:spPr>
              <a:xfrm>
                <a:off x="630315" y="1562470"/>
                <a:ext cx="59749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AR" dirty="0"/>
                  <a:t>Si en lugar de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A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i="1">
                            <a:latin typeface="Cambria Math" panose="02040503050406030204" pitchFamily="18" charset="0"/>
                          </a:rPr>
                          <m:t>𝜁</m:t>
                        </m:r>
                      </m:e>
                      <m:sup>
                        <m:r>
                          <a:rPr lang="es-AR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s-A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s-AR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s-AR" i="1">
                        <a:latin typeface="Cambria Math" panose="02040503050406030204" pitchFamily="18" charset="0"/>
                      </a:rPr>
                      <m:t>𝜁</m:t>
                    </m:r>
                  </m:oMath>
                </a14:m>
                <a:r>
                  <a:rPr lang="es-UY" dirty="0"/>
                  <a:t> hacemos el cambio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A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p>
                        <m:r>
                          <a:rPr lang="es-AR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s-A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s-AR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s-AR" b="0" i="1" smtClean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s-UY" dirty="0"/>
                  <a:t> tenemos:</a:t>
                </a:r>
              </a:p>
            </p:txBody>
          </p:sp>
        </mc:Choice>
        <mc:Fallback xmlns="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B125189E-BBC6-4EA0-A185-4D968D662A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315" y="1562470"/>
                <a:ext cx="5974969" cy="369332"/>
              </a:xfrm>
              <a:prstGeom prst="rect">
                <a:avLst/>
              </a:prstGeom>
              <a:blipFill>
                <a:blip r:embed="rId4"/>
                <a:stretch>
                  <a:fillRect l="-815" t="-8197" r="-204" b="-24590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ángulo 7">
                <a:extLst>
                  <a:ext uri="{FF2B5EF4-FFF2-40B4-BE49-F238E27FC236}">
                    <a16:creationId xmlns:a16="http://schemas.microsoft.com/office/drawing/2014/main" id="{2FA6CEB2-C43B-44A7-920E-08AD7C82CA42}"/>
                  </a:ext>
                </a:extLst>
              </p:cNvPr>
              <p:cNvSpPr/>
              <p:nvPr/>
            </p:nvSpPr>
            <p:spPr>
              <a:xfrm>
                <a:off x="4904178" y="438542"/>
                <a:ext cx="3330464" cy="7203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𝜕𝜂</m:t>
                          </m:r>
                        </m:den>
                      </m:f>
                      <m:d>
                        <m:dPr>
                          <m:ctrlP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𝜁</m:t>
                              </m:r>
                            </m:den>
                          </m:f>
                        </m:e>
                      </m:d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AR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num>
                        <m:den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𝜕𝜂</m:t>
                          </m:r>
                        </m:den>
                      </m:f>
                      <m:d>
                        <m:d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′2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𝜕𝜂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8" name="Rectángulo 7">
                <a:extLst>
                  <a:ext uri="{FF2B5EF4-FFF2-40B4-BE49-F238E27FC236}">
                    <a16:creationId xmlns:a16="http://schemas.microsoft.com/office/drawing/2014/main" id="{2FA6CEB2-C43B-44A7-920E-08AD7C82CA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4178" y="438542"/>
                <a:ext cx="3330464" cy="7203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uadroTexto 8">
            <a:extLst>
              <a:ext uri="{FF2B5EF4-FFF2-40B4-BE49-F238E27FC236}">
                <a16:creationId xmlns:a16="http://schemas.microsoft.com/office/drawing/2014/main" id="{79432360-2747-4F6C-85E5-4666C7FE3349}"/>
              </a:ext>
            </a:extLst>
          </p:cNvPr>
          <p:cNvSpPr txBox="1"/>
          <p:nvPr/>
        </p:nvSpPr>
        <p:spPr>
          <a:xfrm>
            <a:off x="8540318" y="614038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(1)</a:t>
            </a:r>
            <a:endParaRPr lang="es-UY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F8788D1-A9D3-4605-8536-740CA170F0D9}"/>
              </a:ext>
            </a:extLst>
          </p:cNvPr>
          <p:cNvSpPr txBox="1"/>
          <p:nvPr/>
        </p:nvSpPr>
        <p:spPr>
          <a:xfrm>
            <a:off x="9930973" y="1518082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(2)</a:t>
            </a:r>
            <a:endParaRPr lang="es-UY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FA9A3585-C483-41A4-AD76-F16784964A8F}"/>
                  </a:ext>
                </a:extLst>
              </p:cNvPr>
              <p:cNvSpPr txBox="1"/>
              <p:nvPr/>
            </p:nvSpPr>
            <p:spPr>
              <a:xfrm>
                <a:off x="630315" y="2938509"/>
                <a:ext cx="28810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AR" dirty="0"/>
                  <a:t>Integramos (1) respecto a </a:t>
                </a:r>
                <a14:m>
                  <m:oMath xmlns:m="http://schemas.openxmlformats.org/officeDocument/2006/math">
                    <m:r>
                      <a:rPr lang="es-AR" b="0" i="1" smtClean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s-UY" dirty="0"/>
                  <a:t>: </a:t>
                </a:r>
              </a:p>
            </p:txBody>
          </p:sp>
        </mc:Choice>
        <mc:Fallback xmlns="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FA9A3585-C483-41A4-AD76-F16784964A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315" y="2938509"/>
                <a:ext cx="2881045" cy="369332"/>
              </a:xfrm>
              <a:prstGeom prst="rect">
                <a:avLst/>
              </a:prstGeom>
              <a:blipFill>
                <a:blip r:embed="rId6"/>
                <a:stretch>
                  <a:fillRect l="-1691" t="-8197" r="-846" b="-24590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66FE7D25-B9F9-461E-AD60-14D4B2D0991D}"/>
                  </a:ext>
                </a:extLst>
              </p:cNvPr>
              <p:cNvSpPr txBox="1"/>
              <p:nvPr/>
            </p:nvSpPr>
            <p:spPr>
              <a:xfrm>
                <a:off x="3617799" y="2852776"/>
                <a:ext cx="3510833" cy="6028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4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𝜕𝜁</m:t>
                          </m:r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num>
                        <m:den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′2</m:t>
                              </m:r>
                            </m:sup>
                          </m:sSup>
                        </m:num>
                        <m:den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𝜕𝜂</m:t>
                          </m:r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=−2</m:t>
                      </m:r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𝛽</m:t>
                          </m:r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𝜕𝜂</m:t>
                          </m:r>
                        </m:den>
                      </m:f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66FE7D25-B9F9-461E-AD60-14D4B2D099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7799" y="2852776"/>
                <a:ext cx="3510833" cy="60285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F56086AC-4BFC-452B-91FD-C92892DFCC0A}"/>
                  </a:ext>
                </a:extLst>
              </p:cNvPr>
              <p:cNvSpPr txBox="1"/>
              <p:nvPr/>
            </p:nvSpPr>
            <p:spPr>
              <a:xfrm>
                <a:off x="630315" y="4007275"/>
                <a:ext cx="28705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AR" dirty="0"/>
                  <a:t>Integramos (2) respecto a </a:t>
                </a:r>
                <a14:m>
                  <m:oMath xmlns:m="http://schemas.openxmlformats.org/officeDocument/2006/math">
                    <m:r>
                      <a:rPr lang="es-AR" b="0" i="1" smtClean="0">
                        <a:latin typeface="Cambria Math" panose="02040503050406030204" pitchFamily="18" charset="0"/>
                      </a:rPr>
                      <m:t>𝜁</m:t>
                    </m:r>
                  </m:oMath>
                </a14:m>
                <a:r>
                  <a:rPr lang="es-UY" dirty="0"/>
                  <a:t>: </a:t>
                </a:r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F56086AC-4BFC-452B-91FD-C92892DFCC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315" y="4007275"/>
                <a:ext cx="2870529" cy="369332"/>
              </a:xfrm>
              <a:prstGeom prst="rect">
                <a:avLst/>
              </a:prstGeom>
              <a:blipFill>
                <a:blip r:embed="rId8"/>
                <a:stretch>
                  <a:fillRect l="-1699" t="-8197" r="-849" b="-24590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FB3D7F4F-37D6-4589-9766-EE68453D9A95}"/>
                  </a:ext>
                </a:extLst>
              </p:cNvPr>
              <p:cNvSpPr txBox="1"/>
              <p:nvPr/>
            </p:nvSpPr>
            <p:spPr>
              <a:xfrm>
                <a:off x="3617799" y="3921542"/>
                <a:ext cx="3510833" cy="6028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4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𝜕𝜂</m:t>
                          </m:r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num>
                        <m:den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′2</m:t>
                              </m:r>
                            </m:sup>
                          </m:sSup>
                        </m:num>
                        <m:den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𝜁</m:t>
                          </m:r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=−2</m:t>
                      </m:r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𝛽</m:t>
                          </m:r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𝜕𝜁</m:t>
                          </m:r>
                        </m:den>
                      </m:f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FB3D7F4F-37D6-4589-9766-EE68453D9A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7799" y="3921542"/>
                <a:ext cx="3510833" cy="60285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80624EDB-6433-4412-9914-F426023020E0}"/>
                  </a:ext>
                </a:extLst>
              </p:cNvPr>
              <p:cNvSpPr txBox="1"/>
              <p:nvPr/>
            </p:nvSpPr>
            <p:spPr>
              <a:xfrm>
                <a:off x="630315" y="5095783"/>
                <a:ext cx="50618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AR" dirty="0"/>
                  <a:t>Ahora, deshacemos los cambios de variable en </a:t>
                </a:r>
                <a14:m>
                  <m:oMath xmlns:m="http://schemas.openxmlformats.org/officeDocument/2006/math">
                    <m:r>
                      <a:rPr lang="es-AR" b="0" i="1" smtClean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s-UY" dirty="0"/>
                  <a:t> y </a:t>
                </a:r>
                <a14:m>
                  <m:oMath xmlns:m="http://schemas.openxmlformats.org/officeDocument/2006/math">
                    <m:r>
                      <a:rPr lang="es-AR" b="0" i="1" smtClean="0">
                        <a:latin typeface="Cambria Math" panose="02040503050406030204" pitchFamily="18" charset="0"/>
                      </a:rPr>
                      <m:t>𝜁</m:t>
                    </m:r>
                  </m:oMath>
                </a14:m>
                <a:endParaRPr lang="es-UY" dirty="0"/>
              </a:p>
            </p:txBody>
          </p:sp>
        </mc:Choice>
        <mc:Fallback xmlns="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80624EDB-6433-4412-9914-F426023020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315" y="5095783"/>
                <a:ext cx="5061899" cy="369332"/>
              </a:xfrm>
              <a:prstGeom prst="rect">
                <a:avLst/>
              </a:prstGeom>
              <a:blipFill>
                <a:blip r:embed="rId10"/>
                <a:stretch>
                  <a:fillRect l="-963" t="-9836" b="-24590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970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8EA728D-D393-4725-988F-34FC43F90FEB}"/>
              </a:ext>
            </a:extLst>
          </p:cNvPr>
          <p:cNvSpPr txBox="1"/>
          <p:nvPr/>
        </p:nvSpPr>
        <p:spPr>
          <a:xfrm>
            <a:off x="656948" y="630315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(1)</a:t>
            </a:r>
            <a:endParaRPr lang="es-UY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A42DE711-4C31-4F3D-B510-8FB79E16D9CE}"/>
                  </a:ext>
                </a:extLst>
              </p:cNvPr>
              <p:cNvSpPr txBox="1"/>
              <p:nvPr/>
            </p:nvSpPr>
            <p:spPr>
              <a:xfrm>
                <a:off x="1198486" y="500600"/>
                <a:ext cx="1828706" cy="6287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A42DE711-4C31-4F3D-B510-8FB79E16D9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8486" y="500600"/>
                <a:ext cx="1828706" cy="62876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uadroTexto 5">
            <a:extLst>
              <a:ext uri="{FF2B5EF4-FFF2-40B4-BE49-F238E27FC236}">
                <a16:creationId xmlns:a16="http://schemas.microsoft.com/office/drawing/2014/main" id="{7197D482-9B68-4A03-BBB4-0C324D782D41}"/>
              </a:ext>
            </a:extLst>
          </p:cNvPr>
          <p:cNvSpPr txBox="1"/>
          <p:nvPr/>
        </p:nvSpPr>
        <p:spPr>
          <a:xfrm>
            <a:off x="656948" y="1457418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(2)</a:t>
            </a:r>
            <a:endParaRPr lang="es-UY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4DC12878-41DC-47D0-8189-1BDB0C05BC88}"/>
                  </a:ext>
                </a:extLst>
              </p:cNvPr>
              <p:cNvSpPr txBox="1"/>
              <p:nvPr/>
            </p:nvSpPr>
            <p:spPr>
              <a:xfrm>
                <a:off x="1198486" y="1327703"/>
                <a:ext cx="1828706" cy="6287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4DC12878-41DC-47D0-8189-1BDB0C05BC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8486" y="1327703"/>
                <a:ext cx="1828706" cy="6287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E70707B8-CE4F-439F-B18D-8B17DF2EC38A}"/>
                  </a:ext>
                </a:extLst>
              </p:cNvPr>
              <p:cNvSpPr txBox="1"/>
              <p:nvPr/>
            </p:nvSpPr>
            <p:spPr>
              <a:xfrm>
                <a:off x="656948" y="2154806"/>
                <a:ext cx="4004686" cy="720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type m:val="lin"/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  <m:sSup>
                                    <m:sSupPr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p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num>
                                <m:den>
                                  <m:sSub>
                                    <m:sSubPr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lin"/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sSup>
                                <m:sSup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num>
                            <m:den>
                              <m:sSub>
                                <m:sSub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≅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sSup>
                                <m:sSup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num>
                            <m:den>
                              <m:sSub>
                                <m:sSub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E70707B8-CE4F-439F-B18D-8B17DF2EC3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948" y="2154806"/>
                <a:ext cx="4004686" cy="7203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4F1B5EE8-152F-48EE-B971-0CDE4DAD378E}"/>
                  </a:ext>
                </a:extLst>
              </p:cNvPr>
              <p:cNvSpPr txBox="1"/>
              <p:nvPr/>
            </p:nvSpPr>
            <p:spPr>
              <a:xfrm>
                <a:off x="3125980" y="630315"/>
                <a:ext cx="60941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AR" dirty="0"/>
                  <a:t>Onda que se propaga en sentido negativo de </a:t>
                </a:r>
                <a14:m>
                  <m:oMath xmlns:m="http://schemas.openxmlformats.org/officeDocument/2006/math">
                    <m:r>
                      <a:rPr lang="es-AR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s-UY" dirty="0"/>
                  <a:t> con velocidad </a:t>
                </a:r>
                <a14:m>
                  <m:oMath xmlns:m="http://schemas.openxmlformats.org/officeDocument/2006/math">
                    <m:r>
                      <a:rPr lang="es-AR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s-UY" dirty="0"/>
              </a:p>
            </p:txBody>
          </p:sp>
        </mc:Choice>
        <mc:Fallback xmlns="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4F1B5EE8-152F-48EE-B971-0CDE4DAD37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5980" y="630315"/>
                <a:ext cx="6094104" cy="369332"/>
              </a:xfrm>
              <a:prstGeom prst="rect">
                <a:avLst/>
              </a:prstGeom>
              <a:blipFill>
                <a:blip r:embed="rId5"/>
                <a:stretch>
                  <a:fillRect l="-901" t="-8197" b="-24590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74455A10-FE51-4015-A8A8-F34E6185ADDD}"/>
                  </a:ext>
                </a:extLst>
              </p:cNvPr>
              <p:cNvSpPr txBox="1"/>
              <p:nvPr/>
            </p:nvSpPr>
            <p:spPr>
              <a:xfrm>
                <a:off x="3125980" y="1500042"/>
                <a:ext cx="59745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AR" dirty="0"/>
                  <a:t>Onda que se propaga en sentido positivo de </a:t>
                </a:r>
                <a14:m>
                  <m:oMath xmlns:m="http://schemas.openxmlformats.org/officeDocument/2006/math">
                    <m:r>
                      <a:rPr lang="es-AR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s-UY" dirty="0"/>
                  <a:t> con velocidad </a:t>
                </a:r>
                <a14:m>
                  <m:oMath xmlns:m="http://schemas.openxmlformats.org/officeDocument/2006/math">
                    <m:r>
                      <a:rPr lang="es-AR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s-UY" dirty="0"/>
              </a:p>
            </p:txBody>
          </p:sp>
        </mc:Choice>
        <mc:Fallback xmlns="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74455A10-FE51-4015-A8A8-F34E6185AD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5980" y="1500042"/>
                <a:ext cx="5974521" cy="369332"/>
              </a:xfrm>
              <a:prstGeom prst="rect">
                <a:avLst/>
              </a:prstGeom>
              <a:blipFill>
                <a:blip r:embed="rId6"/>
                <a:stretch>
                  <a:fillRect l="-918" t="-8197" b="-24590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Imagen 11">
            <a:extLst>
              <a:ext uri="{FF2B5EF4-FFF2-40B4-BE49-F238E27FC236}">
                <a16:creationId xmlns:a16="http://schemas.microsoft.com/office/drawing/2014/main" id="{7790283E-51F7-4265-ABDC-B17D982B0A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1981" y="1956465"/>
            <a:ext cx="3453035" cy="25791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4A7FD22B-2F20-4735-9CAB-AF9D17C62804}"/>
                  </a:ext>
                </a:extLst>
              </p:cNvPr>
              <p:cNvSpPr txBox="1"/>
              <p:nvPr/>
            </p:nvSpPr>
            <p:spPr>
              <a:xfrm>
                <a:off x="632236" y="3315607"/>
                <a:ext cx="2834750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func>
                        <m:func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A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d>
                                <m:d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num>
                                    <m:den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𝛼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4A7FD22B-2F20-4735-9CAB-AF9D17C628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236" y="3315607"/>
                <a:ext cx="2834750" cy="71468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n 2">
            <a:extLst>
              <a:ext uri="{FF2B5EF4-FFF2-40B4-BE49-F238E27FC236}">
                <a16:creationId xmlns:a16="http://schemas.microsoft.com/office/drawing/2014/main" id="{9E6275AA-01FE-4520-96A4-12DA7FDF0A9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1594" y="4441333"/>
            <a:ext cx="6158939" cy="215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395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3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875</Words>
  <Application>Microsoft Office PowerPoint</Application>
  <PresentationFormat>Panorámica</PresentationFormat>
  <Paragraphs>113</Paragraphs>
  <Slides>14</Slides>
  <Notes>0</Notes>
  <HiddenSlides>0</HiddenSlides>
  <MMClips>2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Aptos</vt:lpstr>
      <vt:lpstr>Aptos Display</vt:lpstr>
      <vt:lpstr>Arial</vt:lpstr>
      <vt:lpstr>Cambria Math</vt:lpstr>
      <vt:lpstr>Roboto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Nicolas Benech</dc:creator>
  <cp:lastModifiedBy>Nicolas Benech</cp:lastModifiedBy>
  <cp:revision>1</cp:revision>
  <dcterms:created xsi:type="dcterms:W3CDTF">2025-07-03T14:28:56Z</dcterms:created>
  <dcterms:modified xsi:type="dcterms:W3CDTF">2025-07-03T14:30:10Z</dcterms:modified>
</cp:coreProperties>
</file>