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960" r:id="rId2"/>
    <p:sldId id="962" r:id="rId3"/>
    <p:sldId id="961" r:id="rId4"/>
  </p:sldIdLst>
  <p:sldSz cx="12192000" cy="6858000"/>
  <p:notesSz cx="6858000" cy="9144000"/>
  <p:defaultTextStyle>
    <a:defPPr>
      <a:defRPr lang="es-U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5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UY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CB2B57-B1E2-44DC-B469-28F6C557F1AA}" type="datetimeFigureOut">
              <a:rPr lang="es-UY" smtClean="0"/>
              <a:t>17/3/2026</a:t>
            </a:fld>
            <a:endParaRPr lang="es-UY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UY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Y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UY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725921-4916-4501-AA00-E0105D4C56D0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975442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U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F1A3E4-685D-4A8D-80D3-A30C7542247B}" type="slidenum">
              <a:rPr lang="es-ES" smtClean="0"/>
              <a:pPr>
                <a:defRPr/>
              </a:pPr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35263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5F336D-B1C4-2377-B0E0-85CA09A23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4DEFCF41-DEBB-03B1-7878-7727A55C4CC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D8E22B67-8A7C-2E01-6FDD-2BA2D24D71A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U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05E5B1-7CFC-C8E8-40F6-692EB592E9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F1A3E4-685D-4A8D-80D3-A30C7542247B}" type="slidenum">
              <a:rPr lang="es-ES" smtClean="0"/>
              <a:pPr>
                <a:defRPr/>
              </a:pPr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95374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U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F1A3E4-685D-4A8D-80D3-A30C7542247B}" type="slidenum">
              <a:rPr lang="es-ES" smtClean="0"/>
              <a:pPr>
                <a:defRPr/>
              </a:pPr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6263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C496FD-1C06-507A-5EC6-CE907BA7A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Y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9BB8A14-2397-BDC1-3865-8722123892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Y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3D0255-A856-28C4-47B6-48A72682B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EC5D8-DC45-45A7-A297-D6DC2803D9A4}" type="datetimeFigureOut">
              <a:rPr lang="es-UY" smtClean="0"/>
              <a:t>17/3/2026</a:t>
            </a:fld>
            <a:endParaRPr lang="es-U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56ACB1-0AA6-6711-172A-4609300C7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B09062D-FC74-C8E9-C564-0A6ABC99F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2A93C-0AC1-4E92-A2D9-977707D4E219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875572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DD4829-405F-F015-2129-7B10C3803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Y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A9D6A5C-0914-C740-572E-22C9314795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Y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92CC13-A47E-6E73-E851-606E9AD74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EC5D8-DC45-45A7-A297-D6DC2803D9A4}" type="datetimeFigureOut">
              <a:rPr lang="es-UY" smtClean="0"/>
              <a:t>17/3/2026</a:t>
            </a:fld>
            <a:endParaRPr lang="es-U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8AC50BE-BE66-DCC1-D736-18641AB32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334A727-D46E-8660-ED67-865F678B2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2A93C-0AC1-4E92-A2D9-977707D4E219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05127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F717ECB-1F67-D412-633E-210BC9D7D9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Y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2E59285-F08F-870B-C88C-77282DD01E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Y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D96AEF5-2F46-D60A-5C5A-E226769E8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EC5D8-DC45-45A7-A297-D6DC2803D9A4}" type="datetimeFigureOut">
              <a:rPr lang="es-UY" smtClean="0"/>
              <a:t>17/3/2026</a:t>
            </a:fld>
            <a:endParaRPr lang="es-U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771B842-0F58-6083-40BE-D5D1B06DA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7527760-B0FC-03EE-3046-12D83E44D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2A93C-0AC1-4E92-A2D9-977707D4E219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242955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CF1C3B-C343-4CCB-F66A-E2935B612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Y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3A82CE-A3F9-5393-8127-7B061F75E0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Y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4493985-412B-7743-6B3F-568FC5447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EC5D8-DC45-45A7-A297-D6DC2803D9A4}" type="datetimeFigureOut">
              <a:rPr lang="es-UY" smtClean="0"/>
              <a:t>17/3/2026</a:t>
            </a:fld>
            <a:endParaRPr lang="es-U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1E687B-4E31-979B-0A7E-9563D98BB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401AFE4-AB1E-041A-AD2F-C15D77BC7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2A93C-0AC1-4E92-A2D9-977707D4E219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4099614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6DE5A0-97C9-6C62-AD44-63A02A270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Y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7F4633-5CB3-6746-F167-5245B8B9F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9E17D71-9DD4-CA81-FE5D-A12133F8A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EC5D8-DC45-45A7-A297-D6DC2803D9A4}" type="datetimeFigureOut">
              <a:rPr lang="es-UY" smtClean="0"/>
              <a:t>17/3/2026</a:t>
            </a:fld>
            <a:endParaRPr lang="es-U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FC808B-D654-18FF-0ED6-0DC9CD1F4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2A5F75-9343-842C-DEB0-DD05A48F0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2A93C-0AC1-4E92-A2D9-977707D4E219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997297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AB8145-3794-18A8-421E-4CEEE60A4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Y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95A08A-6498-ED2C-2D5C-DAB83B954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Y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918852C-27CE-FA29-7979-93EAA0AC4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Y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1634E79-8892-44E3-D4B9-A4B493F97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EC5D8-DC45-45A7-A297-D6DC2803D9A4}" type="datetimeFigureOut">
              <a:rPr lang="es-UY" smtClean="0"/>
              <a:t>17/3/2026</a:t>
            </a:fld>
            <a:endParaRPr lang="es-UY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8E24C5B-09D9-3CBA-496C-DAF5B67A1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F88402A-8B78-9EDD-6D1C-3334AADA9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2A93C-0AC1-4E92-A2D9-977707D4E219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833216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996963-494F-3C60-F59C-FDA8A7DC0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Y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0BED11F-509B-DAFF-C9BB-53CB250ED6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C12ED81-270D-32BD-6AE5-9D2890F2C2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Y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B5D3ECE-88A1-B4AA-0BB3-53087B75C2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ED96A85-40C2-4FB1-DD1F-66EB1727A8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Y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9958BB3-62E0-F2D3-2476-61F8B67C0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EC5D8-DC45-45A7-A297-D6DC2803D9A4}" type="datetimeFigureOut">
              <a:rPr lang="es-UY" smtClean="0"/>
              <a:t>17/3/2026</a:t>
            </a:fld>
            <a:endParaRPr lang="es-UY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366B011-1E38-3842-1A1C-19C8FDCE2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B97DCC0-AF09-8EA0-86F1-710F3FA6B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2A93C-0AC1-4E92-A2D9-977707D4E219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182614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AB39BF-2B7C-7E6E-5160-FDA048958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Y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573D677-9968-9AAA-C3BA-2BD9D8590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EC5D8-DC45-45A7-A297-D6DC2803D9A4}" type="datetimeFigureOut">
              <a:rPr lang="es-UY" smtClean="0"/>
              <a:t>17/3/2026</a:t>
            </a:fld>
            <a:endParaRPr lang="es-UY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0FAD49B-F0D6-A05D-AFE4-3C0823702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E7D535C-70F1-C56A-D917-10A096E9D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2A93C-0AC1-4E92-A2D9-977707D4E219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102699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EFCB24F-95F4-6E0F-FBC5-0DD489555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EC5D8-DC45-45A7-A297-D6DC2803D9A4}" type="datetimeFigureOut">
              <a:rPr lang="es-UY" smtClean="0"/>
              <a:t>17/3/2026</a:t>
            </a:fld>
            <a:endParaRPr lang="es-UY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FDB701C-2E28-C549-8FB1-136B2289B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5487A65-5541-DBE2-D8FE-B0AE8ED87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2A93C-0AC1-4E92-A2D9-977707D4E219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4100652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80C510-BD7E-D7E2-0AD2-AEBC2A7A2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Y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FDDDA32-A930-F3D0-C524-8F2B2EDC50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Y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A3380AA-36F8-FA94-1266-C59B78E89D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4BD7845-7BFE-2D8F-EF9A-A2F7F1D82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EC5D8-DC45-45A7-A297-D6DC2803D9A4}" type="datetimeFigureOut">
              <a:rPr lang="es-UY" smtClean="0"/>
              <a:t>17/3/2026</a:t>
            </a:fld>
            <a:endParaRPr lang="es-UY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58B583C-18BA-EABC-259F-B7267FD5E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05D96FB-862C-BC1B-4A3F-F9F884D42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2A93C-0AC1-4E92-A2D9-977707D4E219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283754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A1F8E1-340C-0543-B66F-08777E42E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Y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E249EFD-2BE2-F32D-DAA9-0439DEB036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Y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48EE776-FEFF-9C2A-75B0-BF605AC88A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2B38C81-955C-8004-58BD-E5623BBB7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EC5D8-DC45-45A7-A297-D6DC2803D9A4}" type="datetimeFigureOut">
              <a:rPr lang="es-UY" smtClean="0"/>
              <a:t>17/3/2026</a:t>
            </a:fld>
            <a:endParaRPr lang="es-UY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DADE572-91E9-2399-0656-00C6D8283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7410B4B-064E-C5BE-6AFA-5F64C825E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2A93C-0AC1-4E92-A2D9-977707D4E219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248963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E541A2D-CDC8-3004-B05C-A4BA6BE03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Y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CD69A99-094B-B482-74C4-9501116587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Y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3E935E-32AC-2010-9566-CD4FC36A10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EC5D8-DC45-45A7-A297-D6DC2803D9A4}" type="datetimeFigureOut">
              <a:rPr lang="es-UY" smtClean="0"/>
              <a:t>17/3/2026</a:t>
            </a:fld>
            <a:endParaRPr lang="es-U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8FAB584-B633-5803-F374-BE42814CB8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1574CE-C62A-7927-4C91-D863077BB9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2A93C-0AC1-4E92-A2D9-977707D4E219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589186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6 Marcador de número de diapositiva"/>
          <p:cNvSpPr txBox="1">
            <a:spLocks noGrp="1"/>
          </p:cNvSpPr>
          <p:nvPr/>
        </p:nvSpPr>
        <p:spPr bwMode="auto">
          <a:xfrm>
            <a:off x="807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A640AFBB-1C07-4725-8082-9AEF7D2EC531}" type="slidenum">
              <a:rPr lang="es-UY" sz="1400">
                <a:latin typeface="Calibri" pitchFamily="34" charset="0"/>
              </a:rPr>
              <a:pPr algn="r"/>
              <a:t>1</a:t>
            </a:fld>
            <a:endParaRPr lang="es-UY" sz="1400" dirty="0">
              <a:latin typeface="Calibri" pitchFamily="34" charset="0"/>
            </a:endParaRPr>
          </a:p>
        </p:txBody>
      </p:sp>
      <p:sp>
        <p:nvSpPr>
          <p:cNvPr id="1030" name="8 CuadroTexto"/>
          <p:cNvSpPr txBox="1">
            <a:spLocks noChangeArrowheads="1"/>
          </p:cNvSpPr>
          <p:nvPr/>
        </p:nvSpPr>
        <p:spPr bwMode="auto">
          <a:xfrm>
            <a:off x="2952728" y="0"/>
            <a:ext cx="6178550" cy="52322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2800" b="1" dirty="0">
                <a:solidFill>
                  <a:srgbClr val="FF0000"/>
                </a:solidFill>
                <a:latin typeface="Verdana" pitchFamily="34" charset="0"/>
                <a:cs typeface="Tahoma" pitchFamily="34" charset="0"/>
              </a:rPr>
              <a:t>Ejercicio 1.17</a:t>
            </a:r>
          </a:p>
        </p:txBody>
      </p:sp>
      <p:sp>
        <p:nvSpPr>
          <p:cNvPr id="1031" name="Rectangle 1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UY"/>
          </a:p>
        </p:txBody>
      </p:sp>
      <p:sp>
        <p:nvSpPr>
          <p:cNvPr id="1035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UY"/>
          </a:p>
        </p:txBody>
      </p:sp>
      <p:sp>
        <p:nvSpPr>
          <p:cNvPr id="1036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UY"/>
          </a:p>
        </p:txBody>
      </p:sp>
      <p:sp>
        <p:nvSpPr>
          <p:cNvPr id="52230" name="Rectangle 6"/>
          <p:cNvSpPr>
            <a:spLocks noChangeArrowheads="1"/>
          </p:cNvSpPr>
          <p:nvPr/>
        </p:nvSpPr>
        <p:spPr bwMode="auto">
          <a:xfrm>
            <a:off x="1524000" y="-146194"/>
            <a:ext cx="231154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1300">
                <a:latin typeface="Arial" pitchFamily="34" charset="0"/>
                <a:ea typeface="Calibri" pitchFamily="34" charset="0"/>
                <a:cs typeface="CMR10"/>
              </a:rPr>
              <a:t> </a:t>
            </a: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52231" name="Rectangle 7"/>
          <p:cNvSpPr>
            <a:spLocks noChangeArrowheads="1"/>
          </p:cNvSpPr>
          <p:nvPr/>
        </p:nvSpPr>
        <p:spPr bwMode="auto">
          <a:xfrm>
            <a:off x="1524000" y="330428"/>
            <a:ext cx="21352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800">
                <a:latin typeface="Arial" pitchFamily="34" charset="0"/>
                <a:cs typeface="Arial" pitchFamily="34" charset="0"/>
              </a:rPr>
              <a:t> </a:t>
            </a: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1952596" y="2993905"/>
            <a:ext cx="4572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D0F11"/>
                </a:solidFill>
              </a:rPr>
              <a:t>V</a:t>
            </a:r>
            <a:r>
              <a:rPr lang="es-419" sz="2000" dirty="0">
                <a:solidFill>
                  <a:srgbClr val="0D0F11"/>
                </a:solidFill>
              </a:rPr>
              <a:t>eamos las dimensiones de </a:t>
            </a:r>
            <a:r>
              <a:rPr lang="es-419" sz="2000" i="1" dirty="0" err="1">
                <a:solidFill>
                  <a:srgbClr val="0D0F11"/>
                </a:solidFill>
              </a:rPr>
              <a:t>r</a:t>
            </a:r>
            <a:r>
              <a:rPr lang="es-419" sz="2000" i="1" baseline="-25000" dirty="0" err="1">
                <a:solidFill>
                  <a:srgbClr val="0D0F11"/>
                </a:solidFill>
              </a:rPr>
              <a:t>S</a:t>
            </a:r>
            <a:r>
              <a:rPr lang="es-419" sz="2000" dirty="0">
                <a:solidFill>
                  <a:srgbClr val="0D0F11"/>
                </a:solidFill>
              </a:rPr>
              <a:t>, </a:t>
            </a:r>
            <a:r>
              <a:rPr lang="es-419" sz="2000" i="1" dirty="0">
                <a:solidFill>
                  <a:srgbClr val="0D0F11"/>
                </a:solidFill>
              </a:rPr>
              <a:t>G</a:t>
            </a:r>
            <a:r>
              <a:rPr lang="es-419" sz="2000" dirty="0">
                <a:solidFill>
                  <a:srgbClr val="0D0F11"/>
                </a:solidFill>
              </a:rPr>
              <a:t> y </a:t>
            </a:r>
            <a:r>
              <a:rPr lang="es-419" sz="2000" i="1" dirty="0">
                <a:solidFill>
                  <a:srgbClr val="0D0F11"/>
                </a:solidFill>
              </a:rPr>
              <a:t>c.</a:t>
            </a:r>
            <a:r>
              <a:rPr lang="es-419" sz="2000" dirty="0">
                <a:solidFill>
                  <a:srgbClr val="0D0F11"/>
                </a:solidFill>
              </a:rPr>
              <a:t> </a:t>
            </a:r>
            <a:endParaRPr lang="es-ES" sz="2000" dirty="0">
              <a:solidFill>
                <a:srgbClr val="0D0F11"/>
              </a:solidFill>
            </a:endParaRPr>
          </a:p>
        </p:txBody>
      </p:sp>
      <p:sp>
        <p:nvSpPr>
          <p:cNvPr id="52233" name="Rectangle 9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52234" name="Rectangle 10"/>
          <p:cNvSpPr>
            <a:spLocks noChangeArrowheads="1"/>
          </p:cNvSpPr>
          <p:nvPr/>
        </p:nvSpPr>
        <p:spPr bwMode="auto">
          <a:xfrm>
            <a:off x="1524001" y="9488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1952596" y="428605"/>
            <a:ext cx="85725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D0F11"/>
                </a:solidFill>
              </a:rPr>
              <a:t>La relatividad general nos dice que entorno a un agujero negro existe un cascarón esférico del cual </a:t>
            </a:r>
            <a:r>
              <a:rPr lang="es-ES" i="1" dirty="0">
                <a:solidFill>
                  <a:srgbClr val="0D0F11"/>
                </a:solidFill>
              </a:rPr>
              <a:t>nada</a:t>
            </a:r>
            <a:r>
              <a:rPr lang="es-ES" dirty="0">
                <a:solidFill>
                  <a:srgbClr val="0D0F11"/>
                </a:solidFill>
              </a:rPr>
              <a:t> puede escapar – ni siquiera la luz. Este se conoce como </a:t>
            </a:r>
            <a:r>
              <a:rPr lang="es-ES" b="1" dirty="0">
                <a:solidFill>
                  <a:srgbClr val="0D0F11"/>
                </a:solidFill>
              </a:rPr>
              <a:t>el horizonte de eventos</a:t>
            </a:r>
            <a:r>
              <a:rPr lang="es-ES" dirty="0">
                <a:solidFill>
                  <a:srgbClr val="0D0F11"/>
                </a:solidFill>
              </a:rPr>
              <a:t>, y su radio, </a:t>
            </a:r>
            <a:r>
              <a:rPr lang="es-ES" b="1" dirty="0" err="1">
                <a:solidFill>
                  <a:srgbClr val="0D0F11"/>
                </a:solidFill>
              </a:rPr>
              <a:t>r</a:t>
            </a:r>
            <a:r>
              <a:rPr lang="es-ES" b="1" baseline="-25000" dirty="0" err="1">
                <a:solidFill>
                  <a:srgbClr val="0D0F11"/>
                </a:solidFill>
              </a:rPr>
              <a:t>s</a:t>
            </a:r>
            <a:r>
              <a:rPr lang="es-ES" dirty="0">
                <a:solidFill>
                  <a:srgbClr val="0D0F11"/>
                </a:solidFill>
              </a:rPr>
              <a:t>, depende de la masa </a:t>
            </a:r>
            <a:r>
              <a:rPr lang="es-ES" b="1" dirty="0">
                <a:solidFill>
                  <a:srgbClr val="0D0F11"/>
                </a:solidFill>
              </a:rPr>
              <a:t>M</a:t>
            </a:r>
            <a:r>
              <a:rPr lang="es-ES" dirty="0">
                <a:solidFill>
                  <a:srgbClr val="0D0F11"/>
                </a:solidFill>
              </a:rPr>
              <a:t> del agujero negro. Se sabe además que su valor también depende de las dos constantes físicas de gran relevancia para la relatividad general – la velocidad de la luz </a:t>
            </a:r>
            <a:r>
              <a:rPr lang="es-ES" b="1" dirty="0">
                <a:solidFill>
                  <a:srgbClr val="0D0F11"/>
                </a:solidFill>
              </a:rPr>
              <a:t>c </a:t>
            </a:r>
            <a:r>
              <a:rPr lang="es-ES" dirty="0">
                <a:solidFill>
                  <a:srgbClr val="0D0F11"/>
                </a:solidFill>
              </a:rPr>
              <a:t>y la constante de gravitación universal </a:t>
            </a:r>
            <a:r>
              <a:rPr lang="es-ES" b="1" dirty="0">
                <a:solidFill>
                  <a:srgbClr val="0D0F11"/>
                </a:solidFill>
              </a:rPr>
              <a:t>G</a:t>
            </a:r>
            <a:r>
              <a:rPr lang="es-ES" dirty="0">
                <a:solidFill>
                  <a:srgbClr val="0D0F11"/>
                </a:solidFill>
              </a:rPr>
              <a:t>. </a:t>
            </a:r>
          </a:p>
          <a:p>
            <a:r>
              <a:rPr lang="es-ES" dirty="0">
                <a:solidFill>
                  <a:srgbClr val="0D0F11"/>
                </a:solidFill>
              </a:rPr>
              <a:t>Su expresión teórica viene dada por: </a:t>
            </a:r>
            <a:r>
              <a:rPr lang="es-ES" dirty="0" err="1">
                <a:solidFill>
                  <a:srgbClr val="0D0F11"/>
                </a:solidFill>
              </a:rPr>
              <a:t>r</a:t>
            </a:r>
            <a:r>
              <a:rPr lang="es-ES" baseline="-25000" dirty="0" err="1">
                <a:solidFill>
                  <a:srgbClr val="0D0F11"/>
                </a:solidFill>
              </a:rPr>
              <a:t>s</a:t>
            </a:r>
            <a:r>
              <a:rPr lang="es-ES" dirty="0">
                <a:solidFill>
                  <a:srgbClr val="0D0F11"/>
                </a:solidFill>
              </a:rPr>
              <a:t>= 2G</a:t>
            </a:r>
            <a:r>
              <a:rPr lang="es-ES" baseline="30000" dirty="0">
                <a:solidFill>
                  <a:srgbClr val="0D0F11"/>
                </a:solidFill>
              </a:rPr>
              <a:t>x</a:t>
            </a:r>
            <a:r>
              <a:rPr lang="es-ES" dirty="0">
                <a:solidFill>
                  <a:srgbClr val="0D0F11"/>
                </a:solidFill>
              </a:rPr>
              <a:t>c</a:t>
            </a:r>
            <a:r>
              <a:rPr lang="es-ES" baseline="30000" dirty="0">
                <a:solidFill>
                  <a:srgbClr val="0D0F11"/>
                </a:solidFill>
              </a:rPr>
              <a:t>y</a:t>
            </a:r>
            <a:r>
              <a:rPr lang="es-ES" dirty="0">
                <a:solidFill>
                  <a:srgbClr val="0D0F11"/>
                </a:solidFill>
              </a:rPr>
              <a:t>M</a:t>
            </a:r>
            <a:r>
              <a:rPr lang="es-ES" baseline="30000" dirty="0">
                <a:solidFill>
                  <a:srgbClr val="0D0F11"/>
                </a:solidFill>
              </a:rPr>
              <a:t>z</a:t>
            </a:r>
            <a:r>
              <a:rPr lang="es-ES" dirty="0">
                <a:solidFill>
                  <a:srgbClr val="0D0F11"/>
                </a:solidFill>
              </a:rPr>
              <a:t>    . Mediante análisis dimensional, halle los valores de x, y, z . Recuerde que </a:t>
            </a:r>
            <a:r>
              <a:rPr lang="es-ES" i="1" dirty="0">
                <a:solidFill>
                  <a:srgbClr val="0D0F11"/>
                </a:solidFill>
              </a:rPr>
              <a:t>G</a:t>
            </a:r>
            <a:r>
              <a:rPr lang="es-ES" dirty="0">
                <a:solidFill>
                  <a:srgbClr val="0D0F11"/>
                </a:solidFill>
              </a:rPr>
              <a:t> = 6,67×10</a:t>
            </a:r>
            <a:r>
              <a:rPr lang="es-ES" baseline="30000" dirty="0">
                <a:solidFill>
                  <a:srgbClr val="0D0F11"/>
                </a:solidFill>
              </a:rPr>
              <a:t>-11</a:t>
            </a:r>
            <a:r>
              <a:rPr lang="es-ES" dirty="0">
                <a:solidFill>
                  <a:srgbClr val="0D0F11"/>
                </a:solidFill>
              </a:rPr>
              <a:t>  N.m</a:t>
            </a:r>
            <a:r>
              <a:rPr lang="es-ES" baseline="30000" dirty="0">
                <a:solidFill>
                  <a:srgbClr val="0D0F11"/>
                </a:solidFill>
              </a:rPr>
              <a:t>2</a:t>
            </a:r>
            <a:r>
              <a:rPr lang="es-ES" dirty="0">
                <a:solidFill>
                  <a:srgbClr val="0D0F11"/>
                </a:solidFill>
              </a:rPr>
              <a:t>/kg</a:t>
            </a:r>
            <a:r>
              <a:rPr lang="es-ES" baseline="30000" dirty="0">
                <a:solidFill>
                  <a:srgbClr val="0D0F11"/>
                </a:solidFill>
              </a:rPr>
              <a:t>2</a:t>
            </a:r>
            <a:r>
              <a:rPr lang="es-ES" dirty="0">
                <a:solidFill>
                  <a:srgbClr val="0D0F11"/>
                </a:solidFill>
              </a:rPr>
              <a:t>  y </a:t>
            </a:r>
            <a:r>
              <a:rPr lang="es-ES" i="1" dirty="0">
                <a:solidFill>
                  <a:srgbClr val="0D0F11"/>
                </a:solidFill>
              </a:rPr>
              <a:t>c</a:t>
            </a:r>
            <a:r>
              <a:rPr lang="es-ES" dirty="0">
                <a:solidFill>
                  <a:srgbClr val="0D0F11"/>
                </a:solidFill>
              </a:rPr>
              <a:t> = 3,00×10</a:t>
            </a:r>
            <a:r>
              <a:rPr lang="es-ES" baseline="30000" dirty="0">
                <a:solidFill>
                  <a:srgbClr val="0D0F11"/>
                </a:solidFill>
              </a:rPr>
              <a:t>8</a:t>
            </a:r>
            <a:r>
              <a:rPr lang="es-ES" dirty="0">
                <a:solidFill>
                  <a:srgbClr val="0D0F11"/>
                </a:solidFill>
              </a:rPr>
              <a:t> m/s. 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1952596" y="2559600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radio de </a:t>
            </a:r>
            <a:r>
              <a:rPr lang="es-ES" b="1" dirty="0" err="1"/>
              <a:t>Schwarzschild</a:t>
            </a:r>
            <a:r>
              <a:rPr lang="es-ES" b="1" dirty="0"/>
              <a:t> </a:t>
            </a:r>
            <a:endParaRPr lang="es-ES" dirty="0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40520" y="2474189"/>
            <a:ext cx="1889650" cy="357190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524001" y="5678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81721" y="3235382"/>
            <a:ext cx="122872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98AE7AFF-4C0E-648F-56B0-38760A8DA7B8}"/>
              </a:ext>
            </a:extLst>
          </p:cNvPr>
          <p:cNvSpPr txBox="1"/>
          <p:nvPr/>
        </p:nvSpPr>
        <p:spPr>
          <a:xfrm>
            <a:off x="1965158" y="3424236"/>
            <a:ext cx="4130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dirty="0" err="1"/>
              <a:t>r</a:t>
            </a:r>
            <a:r>
              <a:rPr lang="es-UY" baseline="-25000" dirty="0" err="1"/>
              <a:t>s</a:t>
            </a:r>
            <a:r>
              <a:rPr lang="es-UY" dirty="0"/>
              <a:t> es un radio, por tanto es una longitud: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5168FF8-75CD-EA01-ECC1-9AC5992D1A12}"/>
              </a:ext>
            </a:extLst>
          </p:cNvPr>
          <p:cNvSpPr txBox="1"/>
          <p:nvPr/>
        </p:nvSpPr>
        <p:spPr>
          <a:xfrm>
            <a:off x="1828802" y="3793203"/>
            <a:ext cx="9400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dirty="0"/>
              <a:t> </a:t>
            </a:r>
            <a:r>
              <a:rPr lang="es-UY" i="1" dirty="0"/>
              <a:t>c</a:t>
            </a:r>
            <a:r>
              <a:rPr lang="es-UY" dirty="0"/>
              <a:t> es una velocidad, por tanto su dimensión es el cociente entre una longitud y un tiempo:</a:t>
            </a:r>
          </a:p>
        </p:txBody>
      </p:sp>
      <p:pic>
        <p:nvPicPr>
          <p:cNvPr id="4" name="Picture 10">
            <a:extLst>
              <a:ext uri="{FF2B5EF4-FFF2-40B4-BE49-F238E27FC236}">
                <a16:creationId xmlns:a16="http://schemas.microsoft.com/office/drawing/2014/main" id="{5BFE3850-5F7F-288B-03C5-9BCE96F17E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52596" y="4187213"/>
            <a:ext cx="22574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42EF89DF-4BA0-ADCC-60DE-F3E039A15F36}"/>
              </a:ext>
            </a:extLst>
          </p:cNvPr>
          <p:cNvSpPr txBox="1"/>
          <p:nvPr/>
        </p:nvSpPr>
        <p:spPr>
          <a:xfrm>
            <a:off x="1708732" y="6352143"/>
            <a:ext cx="6593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dirty="0"/>
              <a:t>La masa </a:t>
            </a:r>
            <a:r>
              <a:rPr lang="es-UY" i="1" dirty="0"/>
              <a:t>M</a:t>
            </a:r>
            <a:r>
              <a:rPr lang="es-UY" dirty="0"/>
              <a:t> del agujero negro tiene dimensión de masa:</a:t>
            </a:r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1E7E9A27-5701-1592-F509-D888CB3F8C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999801" y="6150454"/>
            <a:ext cx="140017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4699613F-B4DE-B721-E06B-6DC76D948A40}"/>
              </a:ext>
            </a:extLst>
          </p:cNvPr>
          <p:cNvSpPr txBox="1"/>
          <p:nvPr/>
        </p:nvSpPr>
        <p:spPr>
          <a:xfrm>
            <a:off x="1639577" y="4838827"/>
            <a:ext cx="9697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dirty="0"/>
              <a:t>La dimensión de G ya la resolvimos en un ejemplo, también la podemos determinar por sus unidades, es el producto fuerza (Newton) × superficie (</a:t>
            </a:r>
            <a:r>
              <a:rPr lang="es-ES" dirty="0">
                <a:solidFill>
                  <a:srgbClr val="0D0F11"/>
                </a:solidFill>
              </a:rPr>
              <a:t>m</a:t>
            </a:r>
            <a:r>
              <a:rPr lang="es-ES" baseline="30000" dirty="0">
                <a:solidFill>
                  <a:srgbClr val="0D0F11"/>
                </a:solidFill>
              </a:rPr>
              <a:t>2</a:t>
            </a:r>
            <a:r>
              <a:rPr lang="es-UY" dirty="0"/>
              <a:t>)/masa al  cuadrado (</a:t>
            </a:r>
            <a:r>
              <a:rPr lang="es-ES" dirty="0">
                <a:solidFill>
                  <a:srgbClr val="0D0F11"/>
                </a:solidFill>
              </a:rPr>
              <a:t>kg</a:t>
            </a:r>
            <a:r>
              <a:rPr lang="es-ES" baseline="30000" dirty="0">
                <a:solidFill>
                  <a:srgbClr val="0D0F11"/>
                </a:solidFill>
              </a:rPr>
              <a:t>2</a:t>
            </a:r>
            <a:r>
              <a:rPr lang="es-UY" dirty="0"/>
              <a:t>):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E64331A0-CF22-DC1A-1071-58C464F4199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37520" y="5483445"/>
            <a:ext cx="7693280" cy="807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069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uild="allAtOnce"/>
      <p:bldP spid="22" grpId="0" build="allAtOnce"/>
      <p:bldP spid="2" grpId="0"/>
      <p:bldP spid="3" grpId="0"/>
      <p:bldP spid="5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D2A52E-9E5F-C15E-02D2-68158ED60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6 Marcador de número de diapositiva">
            <a:extLst>
              <a:ext uri="{FF2B5EF4-FFF2-40B4-BE49-F238E27FC236}">
                <a16:creationId xmlns:a16="http://schemas.microsoft.com/office/drawing/2014/main" id="{CEDEA9A7-1E3B-4CAF-8F01-C750E316395C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A640AFBB-1C07-4725-8082-9AEF7D2EC531}" type="slidenum">
              <a:rPr lang="es-UY" sz="1400">
                <a:latin typeface="Calibri" pitchFamily="34" charset="0"/>
              </a:rPr>
              <a:pPr algn="r"/>
              <a:t>2</a:t>
            </a:fld>
            <a:endParaRPr lang="es-UY" sz="1400" dirty="0">
              <a:latin typeface="Calibri" pitchFamily="34" charset="0"/>
            </a:endParaRPr>
          </a:p>
        </p:txBody>
      </p:sp>
      <p:sp>
        <p:nvSpPr>
          <p:cNvPr id="1030" name="8 CuadroTexto">
            <a:extLst>
              <a:ext uri="{FF2B5EF4-FFF2-40B4-BE49-F238E27FC236}">
                <a16:creationId xmlns:a16="http://schemas.microsoft.com/office/drawing/2014/main" id="{DDEA587A-2147-3483-C026-11F63336FD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728" y="0"/>
            <a:ext cx="6178550" cy="52322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2800" b="1" dirty="0">
                <a:solidFill>
                  <a:srgbClr val="FF0000"/>
                </a:solidFill>
                <a:latin typeface="Verdana" pitchFamily="34" charset="0"/>
                <a:cs typeface="Tahoma" pitchFamily="34" charset="0"/>
              </a:rPr>
              <a:t>Ejercicio 1.17</a:t>
            </a:r>
          </a:p>
        </p:txBody>
      </p:sp>
      <p:sp>
        <p:nvSpPr>
          <p:cNvPr id="1031" name="Rectangle 14">
            <a:extLst>
              <a:ext uri="{FF2B5EF4-FFF2-40B4-BE49-F238E27FC236}">
                <a16:creationId xmlns:a16="http://schemas.microsoft.com/office/drawing/2014/main" id="{AB0F627A-4405-D464-4E54-9051F730E0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UY"/>
          </a:p>
        </p:txBody>
      </p:sp>
      <p:sp>
        <p:nvSpPr>
          <p:cNvPr id="1035" name="Rectangle 2">
            <a:extLst>
              <a:ext uri="{FF2B5EF4-FFF2-40B4-BE49-F238E27FC236}">
                <a16:creationId xmlns:a16="http://schemas.microsoft.com/office/drawing/2014/main" id="{E6740D41-03C9-DE7D-F2C1-44C49D54CB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UY"/>
          </a:p>
        </p:txBody>
      </p:sp>
      <p:sp>
        <p:nvSpPr>
          <p:cNvPr id="1036" name="Rectangle 4">
            <a:extLst>
              <a:ext uri="{FF2B5EF4-FFF2-40B4-BE49-F238E27FC236}">
                <a16:creationId xmlns:a16="http://schemas.microsoft.com/office/drawing/2014/main" id="{8EE6FA78-54B0-2D56-6509-EDD1400A4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UY"/>
          </a:p>
        </p:txBody>
      </p:sp>
      <p:sp>
        <p:nvSpPr>
          <p:cNvPr id="52230" name="Rectangle 6">
            <a:extLst>
              <a:ext uri="{FF2B5EF4-FFF2-40B4-BE49-F238E27FC236}">
                <a16:creationId xmlns:a16="http://schemas.microsoft.com/office/drawing/2014/main" id="{E59CA3B5-E17B-6336-8EE0-AB44C8790E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146194"/>
            <a:ext cx="231154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1300">
                <a:latin typeface="Arial" pitchFamily="34" charset="0"/>
                <a:ea typeface="Calibri" pitchFamily="34" charset="0"/>
                <a:cs typeface="CMR10"/>
              </a:rPr>
              <a:t> </a:t>
            </a: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52231" name="Rectangle 7">
            <a:extLst>
              <a:ext uri="{FF2B5EF4-FFF2-40B4-BE49-F238E27FC236}">
                <a16:creationId xmlns:a16="http://schemas.microsoft.com/office/drawing/2014/main" id="{E1FFD14A-EAA7-CB01-5505-FCDBD7EA6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30428"/>
            <a:ext cx="21352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800">
                <a:latin typeface="Arial" pitchFamily="34" charset="0"/>
                <a:cs typeface="Arial" pitchFamily="34" charset="0"/>
              </a:rPr>
              <a:t> </a:t>
            </a: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52233" name="Rectangle 9">
            <a:extLst>
              <a:ext uri="{FF2B5EF4-FFF2-40B4-BE49-F238E27FC236}">
                <a16:creationId xmlns:a16="http://schemas.microsoft.com/office/drawing/2014/main" id="{302172A9-55C8-A77F-958B-75AAC2ADB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52234" name="Rectangle 10">
            <a:extLst>
              <a:ext uri="{FF2B5EF4-FFF2-40B4-BE49-F238E27FC236}">
                <a16:creationId xmlns:a16="http://schemas.microsoft.com/office/drawing/2014/main" id="{63DE3803-641B-91DD-F6CE-7C61296A98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9488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20 CuadroTexto">
            <a:extLst>
              <a:ext uri="{FF2B5EF4-FFF2-40B4-BE49-F238E27FC236}">
                <a16:creationId xmlns:a16="http://schemas.microsoft.com/office/drawing/2014/main" id="{39FFE5C6-B518-B7EE-06C8-02A3200515ED}"/>
              </a:ext>
            </a:extLst>
          </p:cNvPr>
          <p:cNvSpPr txBox="1"/>
          <p:nvPr/>
        </p:nvSpPr>
        <p:spPr>
          <a:xfrm>
            <a:off x="1952596" y="428605"/>
            <a:ext cx="85725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D0F11"/>
                </a:solidFill>
              </a:rPr>
              <a:t>La relatividad general nos dice que entorno a un agujero negro existe un cascarón esférico del cual </a:t>
            </a:r>
            <a:r>
              <a:rPr lang="es-ES" i="1" dirty="0">
                <a:solidFill>
                  <a:srgbClr val="0D0F11"/>
                </a:solidFill>
              </a:rPr>
              <a:t>nada</a:t>
            </a:r>
            <a:r>
              <a:rPr lang="es-ES" dirty="0">
                <a:solidFill>
                  <a:srgbClr val="0D0F11"/>
                </a:solidFill>
              </a:rPr>
              <a:t> puede escapar – ni siquiera la luz. Este se conoce como </a:t>
            </a:r>
            <a:r>
              <a:rPr lang="es-ES" b="1" dirty="0">
                <a:solidFill>
                  <a:srgbClr val="0D0F11"/>
                </a:solidFill>
              </a:rPr>
              <a:t>el horizonte de eventos</a:t>
            </a:r>
            <a:r>
              <a:rPr lang="es-ES" dirty="0">
                <a:solidFill>
                  <a:srgbClr val="0D0F11"/>
                </a:solidFill>
              </a:rPr>
              <a:t>, y su radio, </a:t>
            </a:r>
            <a:r>
              <a:rPr lang="es-ES" b="1" dirty="0" err="1">
                <a:solidFill>
                  <a:srgbClr val="0D0F11"/>
                </a:solidFill>
              </a:rPr>
              <a:t>r</a:t>
            </a:r>
            <a:r>
              <a:rPr lang="es-ES" b="1" baseline="-25000" dirty="0" err="1">
                <a:solidFill>
                  <a:srgbClr val="0D0F11"/>
                </a:solidFill>
              </a:rPr>
              <a:t>s</a:t>
            </a:r>
            <a:r>
              <a:rPr lang="es-ES" dirty="0">
                <a:solidFill>
                  <a:srgbClr val="0D0F11"/>
                </a:solidFill>
              </a:rPr>
              <a:t>, depende de la masa </a:t>
            </a:r>
            <a:r>
              <a:rPr lang="es-ES" b="1" dirty="0">
                <a:solidFill>
                  <a:srgbClr val="0D0F11"/>
                </a:solidFill>
              </a:rPr>
              <a:t>M</a:t>
            </a:r>
            <a:r>
              <a:rPr lang="es-ES" dirty="0">
                <a:solidFill>
                  <a:srgbClr val="0D0F11"/>
                </a:solidFill>
              </a:rPr>
              <a:t> del agujero negro. Se sabe además que su valor también depende de las dos constantes físicas de gran relevancia para la relatividad general – la velocidad de la luz </a:t>
            </a:r>
            <a:r>
              <a:rPr lang="es-ES" b="1" dirty="0">
                <a:solidFill>
                  <a:srgbClr val="0D0F11"/>
                </a:solidFill>
              </a:rPr>
              <a:t>c </a:t>
            </a:r>
            <a:r>
              <a:rPr lang="es-ES" dirty="0">
                <a:solidFill>
                  <a:srgbClr val="0D0F11"/>
                </a:solidFill>
              </a:rPr>
              <a:t>y la constante de gravitación universal </a:t>
            </a:r>
            <a:r>
              <a:rPr lang="es-ES" b="1" dirty="0">
                <a:solidFill>
                  <a:srgbClr val="0D0F11"/>
                </a:solidFill>
              </a:rPr>
              <a:t>G</a:t>
            </a:r>
            <a:r>
              <a:rPr lang="es-ES" dirty="0">
                <a:solidFill>
                  <a:srgbClr val="0D0F11"/>
                </a:solidFill>
              </a:rPr>
              <a:t>. </a:t>
            </a:r>
          </a:p>
          <a:p>
            <a:r>
              <a:rPr lang="es-ES" dirty="0">
                <a:solidFill>
                  <a:srgbClr val="0D0F11"/>
                </a:solidFill>
              </a:rPr>
              <a:t>Su expresión teórica viene dada por: </a:t>
            </a:r>
            <a:r>
              <a:rPr lang="es-ES" dirty="0" err="1">
                <a:solidFill>
                  <a:srgbClr val="0D0F11"/>
                </a:solidFill>
              </a:rPr>
              <a:t>r</a:t>
            </a:r>
            <a:r>
              <a:rPr lang="es-ES" baseline="-25000" dirty="0" err="1">
                <a:solidFill>
                  <a:srgbClr val="0D0F11"/>
                </a:solidFill>
              </a:rPr>
              <a:t>s</a:t>
            </a:r>
            <a:r>
              <a:rPr lang="es-ES" dirty="0">
                <a:solidFill>
                  <a:srgbClr val="0D0F11"/>
                </a:solidFill>
              </a:rPr>
              <a:t>= 2G</a:t>
            </a:r>
            <a:r>
              <a:rPr lang="es-ES" baseline="30000" dirty="0">
                <a:solidFill>
                  <a:srgbClr val="0D0F11"/>
                </a:solidFill>
              </a:rPr>
              <a:t>x</a:t>
            </a:r>
            <a:r>
              <a:rPr lang="es-ES" dirty="0">
                <a:solidFill>
                  <a:srgbClr val="0D0F11"/>
                </a:solidFill>
              </a:rPr>
              <a:t>c</a:t>
            </a:r>
            <a:r>
              <a:rPr lang="es-ES" baseline="30000" dirty="0">
                <a:solidFill>
                  <a:srgbClr val="0D0F11"/>
                </a:solidFill>
              </a:rPr>
              <a:t>y</a:t>
            </a:r>
            <a:r>
              <a:rPr lang="es-ES" dirty="0">
                <a:solidFill>
                  <a:srgbClr val="0D0F11"/>
                </a:solidFill>
              </a:rPr>
              <a:t>M</a:t>
            </a:r>
            <a:r>
              <a:rPr lang="es-ES" baseline="30000" dirty="0">
                <a:solidFill>
                  <a:srgbClr val="0D0F11"/>
                </a:solidFill>
              </a:rPr>
              <a:t>z</a:t>
            </a:r>
            <a:r>
              <a:rPr lang="es-ES" dirty="0">
                <a:solidFill>
                  <a:srgbClr val="0D0F11"/>
                </a:solidFill>
              </a:rPr>
              <a:t>    . Mediante análisis dimensional, halle los valores de x, y, z . Recuerde que </a:t>
            </a:r>
            <a:r>
              <a:rPr lang="es-ES" i="1" dirty="0">
                <a:solidFill>
                  <a:srgbClr val="0D0F11"/>
                </a:solidFill>
              </a:rPr>
              <a:t>G</a:t>
            </a:r>
            <a:r>
              <a:rPr lang="es-ES" dirty="0">
                <a:solidFill>
                  <a:srgbClr val="0D0F11"/>
                </a:solidFill>
              </a:rPr>
              <a:t> = 6,67×10</a:t>
            </a:r>
            <a:r>
              <a:rPr lang="es-ES" baseline="30000" dirty="0">
                <a:solidFill>
                  <a:srgbClr val="0D0F11"/>
                </a:solidFill>
              </a:rPr>
              <a:t>-11</a:t>
            </a:r>
            <a:r>
              <a:rPr lang="es-ES" dirty="0">
                <a:solidFill>
                  <a:srgbClr val="0D0F11"/>
                </a:solidFill>
              </a:rPr>
              <a:t>  N.m</a:t>
            </a:r>
            <a:r>
              <a:rPr lang="es-ES" baseline="30000" dirty="0">
                <a:solidFill>
                  <a:srgbClr val="0D0F11"/>
                </a:solidFill>
              </a:rPr>
              <a:t>2</a:t>
            </a:r>
            <a:r>
              <a:rPr lang="es-ES" dirty="0">
                <a:solidFill>
                  <a:srgbClr val="0D0F11"/>
                </a:solidFill>
              </a:rPr>
              <a:t>/kg</a:t>
            </a:r>
            <a:r>
              <a:rPr lang="es-ES" baseline="30000" dirty="0">
                <a:solidFill>
                  <a:srgbClr val="0D0F11"/>
                </a:solidFill>
              </a:rPr>
              <a:t>2</a:t>
            </a:r>
            <a:r>
              <a:rPr lang="es-ES" dirty="0">
                <a:solidFill>
                  <a:srgbClr val="0D0F11"/>
                </a:solidFill>
              </a:rPr>
              <a:t>  y </a:t>
            </a:r>
            <a:r>
              <a:rPr lang="es-ES" i="1" dirty="0">
                <a:solidFill>
                  <a:srgbClr val="0D0F11"/>
                </a:solidFill>
              </a:rPr>
              <a:t>c</a:t>
            </a:r>
            <a:r>
              <a:rPr lang="es-ES" dirty="0">
                <a:solidFill>
                  <a:srgbClr val="0D0F11"/>
                </a:solidFill>
              </a:rPr>
              <a:t> = 3,00×10</a:t>
            </a:r>
            <a:r>
              <a:rPr lang="es-ES" baseline="30000" dirty="0">
                <a:solidFill>
                  <a:srgbClr val="0D0F11"/>
                </a:solidFill>
              </a:rPr>
              <a:t>8</a:t>
            </a:r>
            <a:r>
              <a:rPr lang="es-ES" dirty="0">
                <a:solidFill>
                  <a:srgbClr val="0D0F11"/>
                </a:solidFill>
              </a:rPr>
              <a:t> m/s. </a:t>
            </a:r>
          </a:p>
        </p:txBody>
      </p:sp>
      <p:sp>
        <p:nvSpPr>
          <p:cNvPr id="22" name="21 CuadroTexto">
            <a:extLst>
              <a:ext uri="{FF2B5EF4-FFF2-40B4-BE49-F238E27FC236}">
                <a16:creationId xmlns:a16="http://schemas.microsoft.com/office/drawing/2014/main" id="{0640E8B6-12A8-CA26-7572-95AF8A02E148}"/>
              </a:ext>
            </a:extLst>
          </p:cNvPr>
          <p:cNvSpPr txBox="1"/>
          <p:nvPr/>
        </p:nvSpPr>
        <p:spPr>
          <a:xfrm>
            <a:off x="1952596" y="2559600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radio de </a:t>
            </a:r>
            <a:r>
              <a:rPr lang="es-ES" b="1" dirty="0" err="1"/>
              <a:t>Schwarzschild</a:t>
            </a:r>
            <a:r>
              <a:rPr lang="es-ES" b="1" dirty="0"/>
              <a:t> </a:t>
            </a:r>
            <a:endParaRPr lang="es-ES" dirty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D8CD71BB-8945-0194-BD50-CD67ECA191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7031E98D-6C52-EE01-8533-62A39A8BB4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40520" y="2474189"/>
            <a:ext cx="1889650" cy="357190"/>
          </a:xfrm>
          <a:prstGeom prst="rect">
            <a:avLst/>
          </a:prstGeom>
          <a:noFill/>
        </p:spPr>
      </p:pic>
      <p:sp>
        <p:nvSpPr>
          <p:cNvPr id="3076" name="Rectangle 4">
            <a:extLst>
              <a:ext uri="{FF2B5EF4-FFF2-40B4-BE49-F238E27FC236}">
                <a16:creationId xmlns:a16="http://schemas.microsoft.com/office/drawing/2014/main" id="{8A9759B8-D902-B433-7938-1F7E366C9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5678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84" name="Picture 12">
            <a:extLst>
              <a:ext uri="{FF2B5EF4-FFF2-40B4-BE49-F238E27FC236}">
                <a16:creationId xmlns:a16="http://schemas.microsoft.com/office/drawing/2014/main" id="{8BF55F8C-AAD7-17DC-042C-45B8CCEE67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95626" y="3345967"/>
            <a:ext cx="2623386" cy="441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23 CuadroTexto">
            <a:extLst>
              <a:ext uri="{FF2B5EF4-FFF2-40B4-BE49-F238E27FC236}">
                <a16:creationId xmlns:a16="http://schemas.microsoft.com/office/drawing/2014/main" id="{2E126346-436F-D1A5-028B-4090E481128A}"/>
              </a:ext>
            </a:extLst>
          </p:cNvPr>
          <p:cNvSpPr txBox="1"/>
          <p:nvPr/>
        </p:nvSpPr>
        <p:spPr>
          <a:xfrm>
            <a:off x="1824022" y="3028602"/>
            <a:ext cx="90124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D0F11"/>
                </a:solidFill>
              </a:rPr>
              <a:t>Si la expresión se cumple, las dimensiones de ambos miembros de la igualdad deben ser iguales:</a:t>
            </a:r>
          </a:p>
        </p:txBody>
      </p:sp>
      <p:sp>
        <p:nvSpPr>
          <p:cNvPr id="5" name="23 CuadroTexto">
            <a:extLst>
              <a:ext uri="{FF2B5EF4-FFF2-40B4-BE49-F238E27FC236}">
                <a16:creationId xmlns:a16="http://schemas.microsoft.com/office/drawing/2014/main" id="{9E7114FC-5447-6095-3BB8-CD3BE1BCF92D}"/>
              </a:ext>
            </a:extLst>
          </p:cNvPr>
          <p:cNvSpPr txBox="1"/>
          <p:nvPr/>
        </p:nvSpPr>
        <p:spPr>
          <a:xfrm>
            <a:off x="1775897" y="3830703"/>
            <a:ext cx="9164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D0F11"/>
                </a:solidFill>
              </a:rPr>
              <a:t>Considero que el factor 2 es </a:t>
            </a:r>
            <a:r>
              <a:rPr lang="es-ES" dirty="0" err="1">
                <a:solidFill>
                  <a:srgbClr val="0D0F11"/>
                </a:solidFill>
              </a:rPr>
              <a:t>adimensionado</a:t>
            </a:r>
            <a:r>
              <a:rPr lang="es-ES" dirty="0">
                <a:solidFill>
                  <a:srgbClr val="0D0F11"/>
                </a:solidFill>
              </a:rPr>
              <a:t> y separo como producto de dimensiones de c/u de las magnitudes:</a:t>
            </a:r>
          </a:p>
        </p:txBody>
      </p:sp>
      <p:pic>
        <p:nvPicPr>
          <p:cNvPr id="6" name="Picture 12">
            <a:extLst>
              <a:ext uri="{FF2B5EF4-FFF2-40B4-BE49-F238E27FC236}">
                <a16:creationId xmlns:a16="http://schemas.microsoft.com/office/drawing/2014/main" id="{749663F9-756F-5B47-CC05-9E4CAFDC40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24022" y="4531322"/>
            <a:ext cx="2053891" cy="34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13">
            <a:extLst>
              <a:ext uri="{FF2B5EF4-FFF2-40B4-BE49-F238E27FC236}">
                <a16:creationId xmlns:a16="http://schemas.microsoft.com/office/drawing/2014/main" id="{DA8AA6FB-90A3-B11E-BAD8-0CCCE52E31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77913" y="4519230"/>
            <a:ext cx="1200088" cy="34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14">
            <a:extLst>
              <a:ext uri="{FF2B5EF4-FFF2-40B4-BE49-F238E27FC236}">
                <a16:creationId xmlns:a16="http://schemas.microsoft.com/office/drawing/2014/main" id="{BDB1B4C4-7F5B-20D4-599E-05E1DEB9EC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78001" y="4455550"/>
            <a:ext cx="1598443" cy="421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15">
            <a:extLst>
              <a:ext uri="{FF2B5EF4-FFF2-40B4-BE49-F238E27FC236}">
                <a16:creationId xmlns:a16="http://schemas.microsoft.com/office/drawing/2014/main" id="{D475814A-8C70-B66D-76B6-9B92C80D68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800366" y="4512120"/>
            <a:ext cx="1187373" cy="352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23 CuadroTexto">
            <a:extLst>
              <a:ext uri="{FF2B5EF4-FFF2-40B4-BE49-F238E27FC236}">
                <a16:creationId xmlns:a16="http://schemas.microsoft.com/office/drawing/2014/main" id="{0A8C10AC-B99A-D0D7-3C00-8DD57AD9080C}"/>
              </a:ext>
            </a:extLst>
          </p:cNvPr>
          <p:cNvSpPr txBox="1"/>
          <p:nvPr/>
        </p:nvSpPr>
        <p:spPr>
          <a:xfrm>
            <a:off x="1620253" y="4961020"/>
            <a:ext cx="9769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D0F11"/>
                </a:solidFill>
              </a:rPr>
              <a:t>Sustituyo las dimensiones de cada una de las magnitudes y aplico operaciones con potencias:</a:t>
            </a:r>
          </a:p>
        </p:txBody>
      </p:sp>
      <p:pic>
        <p:nvPicPr>
          <p:cNvPr id="11" name="Picture 16">
            <a:extLst>
              <a:ext uri="{FF2B5EF4-FFF2-40B4-BE49-F238E27FC236}">
                <a16:creationId xmlns:a16="http://schemas.microsoft.com/office/drawing/2014/main" id="{4BD1CDBE-3C7C-6D6F-3184-707897E284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616366" y="5394902"/>
            <a:ext cx="3214678" cy="33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7">
            <a:extLst>
              <a:ext uri="{FF2B5EF4-FFF2-40B4-BE49-F238E27FC236}">
                <a16:creationId xmlns:a16="http://schemas.microsoft.com/office/drawing/2014/main" id="{597E6B10-016A-BCF8-8094-E05C6668F6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944142" y="5365638"/>
            <a:ext cx="2266555" cy="33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38 CuadroTexto">
            <a:extLst>
              <a:ext uri="{FF2B5EF4-FFF2-40B4-BE49-F238E27FC236}">
                <a16:creationId xmlns:a16="http://schemas.microsoft.com/office/drawing/2014/main" id="{E26D9976-072E-C4B2-D958-427A1B0EC6C3}"/>
              </a:ext>
            </a:extLst>
          </p:cNvPr>
          <p:cNvSpPr txBox="1"/>
          <p:nvPr/>
        </p:nvSpPr>
        <p:spPr>
          <a:xfrm>
            <a:off x="1838048" y="5773928"/>
            <a:ext cx="81321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D0F11"/>
                </a:solidFill>
              </a:rPr>
              <a:t>Igualo los exponentes de c/u de las 3 dimensiones fundamentales:  de M, L y T en ambos miembros de la igualdad y resuelvo el sistema de ecuaciones. </a:t>
            </a:r>
          </a:p>
          <a:p>
            <a:r>
              <a:rPr lang="es-ES" dirty="0">
                <a:solidFill>
                  <a:srgbClr val="0D0F11"/>
                </a:solidFill>
              </a:rPr>
              <a:t>Tener en cuenta que: L = M</a:t>
            </a:r>
            <a:r>
              <a:rPr lang="es-ES" baseline="30000" dirty="0">
                <a:solidFill>
                  <a:srgbClr val="0D0F11"/>
                </a:solidFill>
              </a:rPr>
              <a:t>0 </a:t>
            </a:r>
            <a:r>
              <a:rPr lang="es-ES" dirty="0">
                <a:solidFill>
                  <a:srgbClr val="0D0F11"/>
                </a:solidFill>
              </a:rPr>
              <a:t>L</a:t>
            </a:r>
            <a:r>
              <a:rPr lang="es-ES" baseline="30000" dirty="0">
                <a:solidFill>
                  <a:srgbClr val="0D0F11"/>
                </a:solidFill>
              </a:rPr>
              <a:t>1 </a:t>
            </a:r>
            <a:r>
              <a:rPr lang="es-ES" dirty="0">
                <a:solidFill>
                  <a:srgbClr val="0D0F11"/>
                </a:solidFill>
              </a:rPr>
              <a:t>T</a:t>
            </a:r>
            <a:r>
              <a:rPr lang="es-ES" baseline="30000" dirty="0">
                <a:solidFill>
                  <a:srgbClr val="0D0F11"/>
                </a:solidFill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717858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uild="allAtOnce"/>
      <p:bldP spid="3" grpId="0" build="allAtOnce"/>
      <p:bldP spid="5" grpId="0" build="allAtOnce"/>
      <p:bldP spid="10" grpId="0" build="allAtOnce"/>
      <p:bldP spid="1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6 Marcador de número de diapositiva"/>
          <p:cNvSpPr txBox="1">
            <a:spLocks noGrp="1"/>
          </p:cNvSpPr>
          <p:nvPr/>
        </p:nvSpPr>
        <p:spPr bwMode="auto">
          <a:xfrm>
            <a:off x="807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A640AFBB-1C07-4725-8082-9AEF7D2EC531}" type="slidenum">
              <a:rPr lang="es-UY" sz="1400">
                <a:latin typeface="Calibri" pitchFamily="34" charset="0"/>
              </a:rPr>
              <a:pPr algn="r"/>
              <a:t>3</a:t>
            </a:fld>
            <a:endParaRPr lang="es-UY" sz="1400" dirty="0">
              <a:latin typeface="Calibri" pitchFamily="34" charset="0"/>
            </a:endParaRPr>
          </a:p>
        </p:txBody>
      </p:sp>
      <p:sp>
        <p:nvSpPr>
          <p:cNvPr id="1030" name="8 CuadroTexto"/>
          <p:cNvSpPr txBox="1">
            <a:spLocks noChangeArrowheads="1"/>
          </p:cNvSpPr>
          <p:nvPr/>
        </p:nvSpPr>
        <p:spPr bwMode="auto">
          <a:xfrm>
            <a:off x="2952728" y="0"/>
            <a:ext cx="6178550" cy="52322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2800" b="1" dirty="0">
                <a:solidFill>
                  <a:srgbClr val="FF0000"/>
                </a:solidFill>
                <a:latin typeface="Verdana" pitchFamily="34" charset="0"/>
                <a:cs typeface="Tahoma" pitchFamily="34" charset="0"/>
              </a:rPr>
              <a:t>Ejercicio 1.17</a:t>
            </a:r>
          </a:p>
        </p:txBody>
      </p:sp>
      <p:sp>
        <p:nvSpPr>
          <p:cNvPr id="1031" name="Rectangle 1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UY"/>
          </a:p>
        </p:txBody>
      </p:sp>
      <p:sp>
        <p:nvSpPr>
          <p:cNvPr id="1035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UY"/>
          </a:p>
        </p:txBody>
      </p:sp>
      <p:sp>
        <p:nvSpPr>
          <p:cNvPr id="1036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UY"/>
          </a:p>
        </p:txBody>
      </p:sp>
      <p:sp>
        <p:nvSpPr>
          <p:cNvPr id="52230" name="Rectangle 6"/>
          <p:cNvSpPr>
            <a:spLocks noChangeArrowheads="1"/>
          </p:cNvSpPr>
          <p:nvPr/>
        </p:nvSpPr>
        <p:spPr bwMode="auto">
          <a:xfrm>
            <a:off x="1524000" y="-146194"/>
            <a:ext cx="231154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1300">
                <a:latin typeface="Arial" pitchFamily="34" charset="0"/>
                <a:ea typeface="Calibri" pitchFamily="34" charset="0"/>
                <a:cs typeface="CMR10"/>
              </a:rPr>
              <a:t> </a:t>
            </a: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52231" name="Rectangle 7"/>
          <p:cNvSpPr>
            <a:spLocks noChangeArrowheads="1"/>
          </p:cNvSpPr>
          <p:nvPr/>
        </p:nvSpPr>
        <p:spPr bwMode="auto">
          <a:xfrm>
            <a:off x="1524000" y="330428"/>
            <a:ext cx="21352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800">
                <a:latin typeface="Arial" pitchFamily="34" charset="0"/>
                <a:cs typeface="Arial" pitchFamily="34" charset="0"/>
              </a:rPr>
              <a:t> </a:t>
            </a: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52233" name="Rectangle 9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52234" name="Rectangle 10"/>
          <p:cNvSpPr>
            <a:spLocks noChangeArrowheads="1"/>
          </p:cNvSpPr>
          <p:nvPr/>
        </p:nvSpPr>
        <p:spPr bwMode="auto">
          <a:xfrm>
            <a:off x="1524001" y="9488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1952596" y="428605"/>
            <a:ext cx="85725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D0F11"/>
                </a:solidFill>
              </a:rPr>
              <a:t>La relatividad general nos dice que entorno a un agujero negro existe un cascarón esférico del cual </a:t>
            </a:r>
            <a:r>
              <a:rPr lang="es-ES" sz="1400" i="1" dirty="0">
                <a:solidFill>
                  <a:srgbClr val="0D0F11"/>
                </a:solidFill>
              </a:rPr>
              <a:t>nada</a:t>
            </a:r>
            <a:r>
              <a:rPr lang="es-ES" sz="1400" dirty="0">
                <a:solidFill>
                  <a:srgbClr val="0D0F11"/>
                </a:solidFill>
              </a:rPr>
              <a:t> puede escapar – ni siquiera la luz. Este se conoce como </a:t>
            </a:r>
            <a:r>
              <a:rPr lang="es-ES" sz="1400" b="1" dirty="0">
                <a:solidFill>
                  <a:srgbClr val="0D0F11"/>
                </a:solidFill>
              </a:rPr>
              <a:t>el horizonte de eventos</a:t>
            </a:r>
            <a:r>
              <a:rPr lang="es-ES" sz="1400" dirty="0">
                <a:solidFill>
                  <a:srgbClr val="0D0F11"/>
                </a:solidFill>
              </a:rPr>
              <a:t>, y su radio, </a:t>
            </a:r>
            <a:r>
              <a:rPr lang="es-ES" sz="1400" b="1" dirty="0" err="1">
                <a:solidFill>
                  <a:srgbClr val="0D0F11"/>
                </a:solidFill>
              </a:rPr>
              <a:t>r</a:t>
            </a:r>
            <a:r>
              <a:rPr lang="es-ES" sz="1400" b="1" baseline="-25000" dirty="0" err="1">
                <a:solidFill>
                  <a:srgbClr val="0D0F11"/>
                </a:solidFill>
              </a:rPr>
              <a:t>s</a:t>
            </a:r>
            <a:r>
              <a:rPr lang="es-ES" sz="1400" dirty="0">
                <a:solidFill>
                  <a:srgbClr val="0D0F11"/>
                </a:solidFill>
              </a:rPr>
              <a:t>, depende de la masa </a:t>
            </a:r>
            <a:r>
              <a:rPr lang="es-ES" sz="1400" b="1" dirty="0">
                <a:solidFill>
                  <a:srgbClr val="0D0F11"/>
                </a:solidFill>
              </a:rPr>
              <a:t>M</a:t>
            </a:r>
            <a:r>
              <a:rPr lang="es-ES" sz="1400" dirty="0">
                <a:solidFill>
                  <a:srgbClr val="0D0F11"/>
                </a:solidFill>
              </a:rPr>
              <a:t> del agujero negro. Se sabe además que su valor también depende de las dos constantes físicas de gran relevancia para la relatividad general – la velocidad de la luz </a:t>
            </a:r>
            <a:r>
              <a:rPr lang="es-ES" sz="1400" b="1" dirty="0">
                <a:solidFill>
                  <a:srgbClr val="0D0F11"/>
                </a:solidFill>
              </a:rPr>
              <a:t>c </a:t>
            </a:r>
            <a:r>
              <a:rPr lang="es-ES" sz="1400" dirty="0">
                <a:solidFill>
                  <a:srgbClr val="0D0F11"/>
                </a:solidFill>
              </a:rPr>
              <a:t>y la constante de gravitación universal </a:t>
            </a:r>
            <a:r>
              <a:rPr lang="es-ES" sz="1400" b="1" dirty="0">
                <a:solidFill>
                  <a:srgbClr val="0D0F11"/>
                </a:solidFill>
              </a:rPr>
              <a:t>G</a:t>
            </a:r>
            <a:r>
              <a:rPr lang="es-ES" sz="1400" dirty="0">
                <a:solidFill>
                  <a:srgbClr val="0D0F11"/>
                </a:solidFill>
              </a:rPr>
              <a:t>. </a:t>
            </a:r>
          </a:p>
          <a:p>
            <a:r>
              <a:rPr lang="es-ES" sz="1400" dirty="0">
                <a:solidFill>
                  <a:srgbClr val="0D0F11"/>
                </a:solidFill>
              </a:rPr>
              <a:t>Su expresión teórica viene dada por:    . Mediante análisis dimensional, halle los valores de . Recuerde que </a:t>
            </a:r>
            <a:r>
              <a:rPr lang="es-ES" sz="1400" i="1" dirty="0">
                <a:solidFill>
                  <a:srgbClr val="0D0F11"/>
                </a:solidFill>
              </a:rPr>
              <a:t>G</a:t>
            </a:r>
            <a:r>
              <a:rPr lang="es-ES" sz="1400" dirty="0">
                <a:solidFill>
                  <a:srgbClr val="0D0F11"/>
                </a:solidFill>
              </a:rPr>
              <a:t> = 6,67×10</a:t>
            </a:r>
            <a:r>
              <a:rPr lang="es-ES" sz="1400" baseline="30000" dirty="0">
                <a:solidFill>
                  <a:srgbClr val="0D0F11"/>
                </a:solidFill>
              </a:rPr>
              <a:t>-11</a:t>
            </a:r>
            <a:r>
              <a:rPr lang="es-ES" sz="1400" dirty="0">
                <a:solidFill>
                  <a:srgbClr val="0D0F11"/>
                </a:solidFill>
              </a:rPr>
              <a:t>  N.m</a:t>
            </a:r>
            <a:r>
              <a:rPr lang="es-ES" sz="1400" baseline="30000" dirty="0">
                <a:solidFill>
                  <a:srgbClr val="0D0F11"/>
                </a:solidFill>
              </a:rPr>
              <a:t>2</a:t>
            </a:r>
            <a:r>
              <a:rPr lang="es-ES" sz="1400" dirty="0">
                <a:solidFill>
                  <a:srgbClr val="0D0F11"/>
                </a:solidFill>
              </a:rPr>
              <a:t>/kg</a:t>
            </a:r>
            <a:r>
              <a:rPr lang="es-ES" sz="1400" baseline="30000" dirty="0">
                <a:solidFill>
                  <a:srgbClr val="0D0F11"/>
                </a:solidFill>
              </a:rPr>
              <a:t>2</a:t>
            </a:r>
            <a:r>
              <a:rPr lang="es-ES" sz="1400" dirty="0">
                <a:solidFill>
                  <a:srgbClr val="0D0F11"/>
                </a:solidFill>
              </a:rPr>
              <a:t>  y </a:t>
            </a:r>
            <a:r>
              <a:rPr lang="es-ES" sz="1400" i="1" dirty="0">
                <a:solidFill>
                  <a:srgbClr val="0D0F11"/>
                </a:solidFill>
              </a:rPr>
              <a:t>c</a:t>
            </a:r>
            <a:r>
              <a:rPr lang="es-ES" sz="1400" dirty="0">
                <a:solidFill>
                  <a:srgbClr val="0D0F11"/>
                </a:solidFill>
              </a:rPr>
              <a:t> = 3,00×10</a:t>
            </a:r>
            <a:r>
              <a:rPr lang="es-ES" sz="1400" baseline="30000" dirty="0">
                <a:solidFill>
                  <a:srgbClr val="0D0F11"/>
                </a:solidFill>
              </a:rPr>
              <a:t>8</a:t>
            </a:r>
            <a:r>
              <a:rPr lang="es-ES" sz="1400" dirty="0">
                <a:solidFill>
                  <a:srgbClr val="0D0F11"/>
                </a:solidFill>
              </a:rPr>
              <a:t> m/s. 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1952596" y="2424372"/>
            <a:ext cx="37862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D0F11"/>
                </a:solidFill>
              </a:rPr>
              <a:t>M:   0 = -x +z    entonces: x = z</a:t>
            </a:r>
          </a:p>
          <a:p>
            <a:r>
              <a:rPr lang="es-ES" sz="2000" dirty="0">
                <a:solidFill>
                  <a:srgbClr val="0D0F11"/>
                </a:solidFill>
              </a:rPr>
              <a:t>T:  0 = -2x – y   entonces y = -2x</a:t>
            </a:r>
          </a:p>
          <a:p>
            <a:r>
              <a:rPr lang="es-ES" sz="2000" dirty="0">
                <a:solidFill>
                  <a:srgbClr val="0D0F11"/>
                </a:solidFill>
              </a:rPr>
              <a:t>L:  1 = 3x + y = 3x -2x = x      </a:t>
            </a:r>
          </a:p>
          <a:p>
            <a:r>
              <a:rPr lang="es-ES" sz="2000" dirty="0">
                <a:solidFill>
                  <a:srgbClr val="0D0F11"/>
                </a:solidFill>
              </a:rPr>
              <a:t>Resulta;   x = z = 1;  y = -2  </a:t>
            </a:r>
            <a:endParaRPr lang="es-ES" dirty="0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42003" y="2945823"/>
            <a:ext cx="2901162" cy="728664"/>
          </a:xfrm>
          <a:prstGeom prst="rect">
            <a:avLst/>
          </a:prstGeom>
          <a:noFill/>
        </p:spPr>
      </p:pic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1524001" y="7868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1809720" y="3714752"/>
            <a:ext cx="850112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Radio de </a:t>
            </a:r>
            <a:r>
              <a:rPr lang="es-ES" sz="2000" b="1" dirty="0" err="1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Schwarzschild</a:t>
            </a:r>
            <a:r>
              <a:rPr lang="es-ES" sz="2000" b="1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  (1916) u horizonte de eventos: </a:t>
            </a:r>
            <a:r>
              <a:rPr lang="es-419" sz="2000" dirty="0">
                <a:latin typeface="Calibri" pitchFamily="34" charset="0"/>
                <a:cs typeface="Calibri" pitchFamily="34" charset="0"/>
              </a:rPr>
              <a:t> medida del tamaño de un agujero negro de simetría esférica y estático.</a:t>
            </a:r>
            <a:r>
              <a:rPr lang="es-ES" sz="2000" b="1" dirty="0">
                <a:latin typeface="Calibri" pitchFamily="34" charset="0"/>
                <a:cs typeface="Calibri" pitchFamily="34" charset="0"/>
              </a:rPr>
              <a:t> </a:t>
            </a:r>
          </a:p>
          <a:p>
            <a:r>
              <a:rPr lang="es-419" dirty="0">
                <a:latin typeface="Calibri" pitchFamily="34" charset="0"/>
                <a:cs typeface="Calibri" pitchFamily="34" charset="0"/>
              </a:rPr>
              <a:t>Esta expresión se había calculado anteriormente, utilizando la mecánica newtoniana, como el radio de un cuerpo esféricamente simétrico en el que la velocidad de escape  era igual a la velocidad de la luz. </a:t>
            </a:r>
          </a:p>
          <a:p>
            <a:r>
              <a:rPr lang="es-419" dirty="0">
                <a:latin typeface="Calibri" pitchFamily="34" charset="0"/>
                <a:cs typeface="Calibri" pitchFamily="34" charset="0"/>
              </a:rPr>
              <a:t>Había sido identificado en el siglo </a:t>
            </a:r>
            <a:r>
              <a:rPr lang="es-419" cap="small" dirty="0">
                <a:latin typeface="Calibri" pitchFamily="34" charset="0"/>
                <a:cs typeface="Calibri" pitchFamily="34" charset="0"/>
              </a:rPr>
              <a:t>xviii</a:t>
            </a:r>
            <a:r>
              <a:rPr lang="es-419" dirty="0">
                <a:latin typeface="Calibri" pitchFamily="34" charset="0"/>
                <a:cs typeface="Calibri" pitchFamily="34" charset="0"/>
              </a:rPr>
              <a:t> por John Michell Y Pierre Simon Laplace. </a:t>
            </a:r>
          </a:p>
          <a:p>
            <a:r>
              <a:rPr lang="es-419" sz="1600" dirty="0"/>
              <a:t>Ninguna cosa dentro de él, incluyendo los fotones, puede escapar debido a la atracción de un campo gravitatorio extremadamente intenso.</a:t>
            </a:r>
          </a:p>
          <a:p>
            <a:r>
              <a:rPr lang="es-419" sz="1600" dirty="0"/>
              <a:t>Las partículas del exterior que </a:t>
            </a:r>
            <a:r>
              <a:rPr lang="es-419" sz="1600" i="1" dirty="0"/>
              <a:t>caen</a:t>
            </a:r>
            <a:r>
              <a:rPr lang="es-419" sz="1600" dirty="0"/>
              <a:t> dentro de esta región nunca vuelven a salir, ya que para hacerlo necesitarían una velocidad de escape superior a la de la luz y, hasta el momento, la teoría indica que nada puede superarla.</a:t>
            </a:r>
            <a:endParaRPr lang="es-E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A1E0DC8-156A-7897-B422-DA52BC687615}"/>
              </a:ext>
            </a:extLst>
          </p:cNvPr>
          <p:cNvSpPr txBox="1"/>
          <p:nvPr/>
        </p:nvSpPr>
        <p:spPr>
          <a:xfrm>
            <a:off x="1952596" y="1853865"/>
            <a:ext cx="7587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dirty="0"/>
              <a:t>Para los exponentes de M tengo que:  0 = -x + z  y hago lo mismo para T y L</a:t>
            </a:r>
          </a:p>
        </p:txBody>
      </p:sp>
    </p:spTree>
    <p:extLst>
      <p:ext uri="{BB962C8B-B14F-4D97-AF65-F5344CB8AC3E}">
        <p14:creationId xmlns:p14="http://schemas.microsoft.com/office/powerpoint/2010/main" val="1541711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uild="p"/>
      <p:bldP spid="28" grpId="0" build="allAtOnce"/>
      <p:bldP spid="3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801</Words>
  <Application>Microsoft Office PowerPoint</Application>
  <PresentationFormat>Panorámica</PresentationFormat>
  <Paragraphs>43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Verdana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Héctor Korenko</dc:creator>
  <cp:lastModifiedBy>Héctor Korenko</cp:lastModifiedBy>
  <cp:revision>4</cp:revision>
  <dcterms:created xsi:type="dcterms:W3CDTF">2026-03-17T14:35:14Z</dcterms:created>
  <dcterms:modified xsi:type="dcterms:W3CDTF">2026-03-17T17:17:54Z</dcterms:modified>
</cp:coreProperties>
</file>