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32"/>
  </p:notesMasterIdLst>
  <p:handoutMasterIdLst>
    <p:handoutMasterId r:id="rId33"/>
  </p:handoutMasterIdLst>
  <p:sldIdLst>
    <p:sldId id="955" r:id="rId2"/>
    <p:sldId id="959" r:id="rId3"/>
    <p:sldId id="960" r:id="rId4"/>
    <p:sldId id="970" r:id="rId5"/>
    <p:sldId id="961" r:id="rId6"/>
    <p:sldId id="979" r:id="rId7"/>
    <p:sldId id="980" r:id="rId8"/>
    <p:sldId id="962" r:id="rId9"/>
    <p:sldId id="971" r:id="rId10"/>
    <p:sldId id="973" r:id="rId11"/>
    <p:sldId id="974" r:id="rId12"/>
    <p:sldId id="975" r:id="rId13"/>
    <p:sldId id="976" r:id="rId14"/>
    <p:sldId id="977" r:id="rId15"/>
    <p:sldId id="978" r:id="rId16"/>
    <p:sldId id="963" r:id="rId17"/>
    <p:sldId id="965" r:id="rId18"/>
    <p:sldId id="968" r:id="rId19"/>
    <p:sldId id="969" r:id="rId20"/>
    <p:sldId id="304" r:id="rId21"/>
    <p:sldId id="305" r:id="rId22"/>
    <p:sldId id="981" r:id="rId23"/>
    <p:sldId id="982" r:id="rId24"/>
    <p:sldId id="983" r:id="rId25"/>
    <p:sldId id="984" r:id="rId26"/>
    <p:sldId id="1000" r:id="rId27"/>
    <p:sldId id="985" r:id="rId28"/>
    <p:sldId id="986" r:id="rId29"/>
    <p:sldId id="1001" r:id="rId30"/>
    <p:sldId id="1002" r:id="rId31"/>
  </p:sldIdLst>
  <p:sldSz cx="9144000" cy="6858000" type="screen4x3"/>
  <p:notesSz cx="7104063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53F"/>
    <a:srgbClr val="0000FF"/>
    <a:srgbClr val="0D0F11"/>
    <a:srgbClr val="BFC93B"/>
    <a:srgbClr val="FF0000"/>
    <a:srgbClr val="20E0D7"/>
    <a:srgbClr val="19031B"/>
    <a:srgbClr val="9412A2"/>
    <a:srgbClr val="69AB59"/>
    <a:srgbClr val="D0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3" autoAdjust="0"/>
    <p:restoredTop sz="93116" autoAdjust="0"/>
  </p:normalViewPr>
  <p:slideViewPr>
    <p:cSldViewPr>
      <p:cViewPr varScale="1">
        <p:scale>
          <a:sx n="117" d="100"/>
          <a:sy n="117" d="100"/>
        </p:scale>
        <p:origin x="115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478" y="1380"/>
      </p:cViewPr>
      <p:guideLst>
        <p:guide orient="horz" pos="3222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3078653" cy="5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31" tIns="46866" rIns="93731" bIns="46866" numCol="1" anchor="t" anchorCtr="0" compatLnSpc="1">
            <a:prstTxWarp prst="textNoShape">
              <a:avLst/>
            </a:prstTxWarp>
          </a:bodyPr>
          <a:lstStyle>
            <a:lvl1pPr defTabSz="936550">
              <a:defRPr sz="13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4023721" y="2"/>
            <a:ext cx="3078653" cy="5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31" tIns="46866" rIns="93731" bIns="46866" numCol="1" anchor="t" anchorCtr="0" compatLnSpc="1">
            <a:prstTxWarp prst="textNoShape">
              <a:avLst/>
            </a:prstTxWarp>
          </a:bodyPr>
          <a:lstStyle>
            <a:lvl1pPr algn="r" defTabSz="936550">
              <a:defRPr sz="1300"/>
            </a:lvl1pPr>
          </a:lstStyle>
          <a:p>
            <a:pPr>
              <a:defRPr/>
            </a:pPr>
            <a:fld id="{BA99C292-8A90-4B35-A26D-412387299DEB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2" y="9720838"/>
            <a:ext cx="3078653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31" tIns="46866" rIns="93731" bIns="46866" numCol="1" anchor="b" anchorCtr="0" compatLnSpc="1">
            <a:prstTxWarp prst="textNoShape">
              <a:avLst/>
            </a:prstTxWarp>
          </a:bodyPr>
          <a:lstStyle>
            <a:lvl1pPr defTabSz="936550">
              <a:defRPr sz="13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4023721" y="9720838"/>
            <a:ext cx="3078653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31" tIns="46866" rIns="93731" bIns="46866" numCol="1" anchor="b" anchorCtr="0" compatLnSpc="1">
            <a:prstTxWarp prst="textNoShape">
              <a:avLst/>
            </a:prstTxWarp>
          </a:bodyPr>
          <a:lstStyle>
            <a:lvl1pPr algn="r" defTabSz="936550">
              <a:defRPr sz="1300"/>
            </a:lvl1pPr>
          </a:lstStyle>
          <a:p>
            <a:pPr>
              <a:defRPr/>
            </a:pPr>
            <a:fld id="{C9F93E7F-22D8-4FBE-B482-8AAFB9DDF6C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44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3078653" cy="5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defTabSz="936550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3721" y="2"/>
            <a:ext cx="3078653" cy="5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 defTabSz="936550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E3550ABA-3D2E-4BCF-A143-48149CC08C78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882" tIns="50442" rIns="100882" bIns="50442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10070" y="4861239"/>
            <a:ext cx="5683927" cy="46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2" y="9720838"/>
            <a:ext cx="3078653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defTabSz="936550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3721" y="9720838"/>
            <a:ext cx="3078653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defTabSz="936550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839DCD81-9BF9-4FF3-989A-B21FAEA0C9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328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CAE80-322E-6A0B-7886-5D1141AFA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02A9908-B9C0-FBB0-F5D0-C38055241A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26749C2-A2FF-D184-4B97-95F7291526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1271" y="4861118"/>
            <a:ext cx="6115201" cy="46065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b="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2D8A8-FDC4-41EC-6EA5-BF808CAE3C05}"/>
              </a:ext>
            </a:extLst>
          </p:cNvPr>
          <p:cNvSpPr txBox="1">
            <a:spLocks noGrp="1"/>
          </p:cNvSpPr>
          <p:nvPr/>
        </p:nvSpPr>
        <p:spPr>
          <a:xfrm>
            <a:off x="4024382" y="9720614"/>
            <a:ext cx="3078045" cy="512380"/>
          </a:xfrm>
          <a:prstGeom prst="rect">
            <a:avLst/>
          </a:prstGeom>
          <a:noFill/>
        </p:spPr>
        <p:txBody>
          <a:bodyPr lIns="98466" tIns="49232" rIns="98466" bIns="4923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B5CD68-C7A9-4906-A30B-33883DED80D2}" type="slidenum">
              <a:rPr lang="es-E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s-E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390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69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0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063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00CCC-49A1-455F-93B9-465677C9EF7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00CCC-49A1-455F-93B9-465677C9EF7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9C45-A75B-417A-A148-3B53823353AE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9C45-A75B-417A-A148-3B53823353A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9C45-A75B-417A-A148-3B53823353AE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69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0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0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113337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xfrm>
            <a:off x="708380" y="4861239"/>
            <a:ext cx="5687308" cy="4605984"/>
          </a:xfrm>
        </p:spPr>
        <p:txBody>
          <a:bodyPr lIns="99913" tIns="49957" rIns="99913" bIns="49957"/>
          <a:lstStyle/>
          <a:p>
            <a:endParaRPr lang="es-UY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4022030" y="9720840"/>
            <a:ext cx="3080344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13" tIns="49957" rIns="99913" bIns="49957" anchor="b"/>
          <a:lstStyle/>
          <a:p>
            <a:pPr algn="r" defTabSz="945421"/>
            <a:fld id="{2DF3703B-9E42-4C67-84FD-BFEE72E606B4}" type="slidenum">
              <a:rPr lang="es-ES" sz="1400">
                <a:latin typeface="Calibri" pitchFamily="34" charset="0"/>
              </a:rPr>
              <a:pPr algn="r" defTabSz="945421"/>
              <a:t>17</a:t>
            </a:fld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9C45-A75B-417A-A148-3B53823353AE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854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9C45-A75B-417A-A148-3B53823353AE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69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0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06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E8CD4-FCDB-45EB-80C0-B2AD6E3399EC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E8CD4-FCDB-45EB-80C0-B2AD6E3399EC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69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22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0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06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113337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xfrm>
            <a:off x="708380" y="4861239"/>
            <a:ext cx="5687308" cy="4605984"/>
          </a:xfrm>
        </p:spPr>
        <p:txBody>
          <a:bodyPr lIns="99913" tIns="49957" rIns="99913" bIns="49957"/>
          <a:lstStyle/>
          <a:p>
            <a:endParaRPr lang="es-UY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4022030" y="9720840"/>
            <a:ext cx="3080344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13" tIns="49957" rIns="99913" bIns="49957" anchor="b"/>
          <a:lstStyle/>
          <a:p>
            <a:pPr algn="r" defTabSz="945421"/>
            <a:fld id="{2DF3703B-9E42-4C67-84FD-BFEE72E606B4}" type="slidenum">
              <a:rPr lang="es-ES" sz="1400">
                <a:latin typeface="Calibri" pitchFamily="34" charset="0"/>
              </a:rPr>
              <a:pPr algn="r" defTabSz="945421"/>
              <a:t>23</a:t>
            </a:fld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9C45-A75B-417A-A148-3B53823353AE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854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9C45-A75B-417A-A148-3B53823353AE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4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113337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xfrm>
            <a:off x="708380" y="4861240"/>
            <a:ext cx="5687308" cy="4605984"/>
          </a:xfrm>
        </p:spPr>
        <p:txBody>
          <a:bodyPr lIns="99903" tIns="49952" rIns="99903" bIns="49952"/>
          <a:lstStyle/>
          <a:p>
            <a:endParaRPr lang="es-UY"/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4022030" y="9720841"/>
            <a:ext cx="3080344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03" tIns="49952" rIns="99903" bIns="49952" anchor="b"/>
          <a:lstStyle/>
          <a:p>
            <a:pPr algn="r" defTabSz="945327"/>
            <a:fld id="{41844A7B-53EC-43E9-B14C-047298E21CEE}" type="slidenum">
              <a:rPr lang="es-ES" sz="1400">
                <a:latin typeface="Calibri" pitchFamily="34" charset="0"/>
              </a:rPr>
              <a:pPr algn="r" defTabSz="945327"/>
              <a:t>26</a:t>
            </a:fld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113337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xfrm>
            <a:off x="708380" y="4861238"/>
            <a:ext cx="5687308" cy="4605984"/>
          </a:xfrm>
        </p:spPr>
        <p:txBody>
          <a:bodyPr lIns="99923" tIns="49962" rIns="99923" bIns="49962"/>
          <a:lstStyle/>
          <a:p>
            <a:endParaRPr lang="es-UY" dirty="0"/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4022030" y="9720841"/>
            <a:ext cx="3080344" cy="51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23" tIns="49962" rIns="99923" bIns="49962" anchor="b"/>
          <a:lstStyle/>
          <a:p>
            <a:pPr algn="r" defTabSz="945513"/>
            <a:fld id="{7639BEA1-8274-4F40-8038-90B5BBBBE8EC}" type="slidenum">
              <a:rPr lang="es-ES" sz="1400">
                <a:latin typeface="Calibri" pitchFamily="34" charset="0"/>
              </a:rPr>
              <a:pPr algn="r" defTabSz="945513"/>
              <a:t>27</a:t>
            </a:fld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56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113337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xfrm>
            <a:off x="708380" y="4861238"/>
            <a:ext cx="5687308" cy="4605984"/>
          </a:xfrm>
        </p:spPr>
        <p:txBody>
          <a:bodyPr lIns="99923" tIns="49962" rIns="99923" bIns="49962"/>
          <a:lstStyle/>
          <a:p>
            <a:endParaRPr lang="es-UY"/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4022030" y="9720841"/>
            <a:ext cx="3080344" cy="51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23" tIns="49962" rIns="99923" bIns="49962" anchor="b"/>
          <a:lstStyle/>
          <a:p>
            <a:pPr algn="r" defTabSz="945513"/>
            <a:fld id="{3AFB40E6-6E10-42D4-8A1E-252115D5E0BC}" type="slidenum">
              <a:rPr lang="es-ES" sz="1400">
                <a:latin typeface="Calibri" pitchFamily="34" charset="0"/>
              </a:rPr>
              <a:pPr algn="r" defTabSz="945513"/>
              <a:t>28</a:t>
            </a:fld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89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113337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xfrm>
            <a:off x="708379" y="4861237"/>
            <a:ext cx="5687308" cy="4605984"/>
          </a:xfrm>
        </p:spPr>
        <p:txBody>
          <a:bodyPr lIns="99937" tIns="49969" rIns="99937" bIns="49969"/>
          <a:lstStyle/>
          <a:p>
            <a:endParaRPr lang="es-UY"/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4022030" y="9720839"/>
            <a:ext cx="3080344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37" tIns="49969" rIns="99937" bIns="49969" anchor="b"/>
          <a:lstStyle/>
          <a:p>
            <a:pPr algn="r" defTabSz="945645"/>
            <a:fld id="{91967C62-BF10-49D1-8CB6-804852FC8A4B}" type="slidenum">
              <a:rPr lang="es-ES" sz="1400">
                <a:latin typeface="Calibri" pitchFamily="34" charset="0"/>
              </a:rPr>
              <a:pPr algn="r" defTabSz="945645"/>
              <a:t>29</a:t>
            </a:fld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8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69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0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06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9C45-A75B-417A-A148-3B53823353AE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69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0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0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69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0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0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3721" y="9720839"/>
            <a:ext cx="3078653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3" tIns="49522" rIns="99043" bIns="49522" anchor="b"/>
          <a:lstStyle/>
          <a:p>
            <a:pPr algn="r" defTabSz="936607"/>
            <a:fld id="{3A1EB121-8B90-458A-B640-120FE60352E4}" type="slidenum">
              <a:rPr lang="es-ES" sz="1400">
                <a:latin typeface="Calibri" pitchFamily="34" charset="0"/>
              </a:rPr>
              <a:pPr algn="r" defTabSz="936607"/>
              <a:t>6</a:t>
            </a:fld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3721" y="9720839"/>
            <a:ext cx="3078653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3" tIns="49522" rIns="99043" bIns="49522" anchor="b"/>
          <a:lstStyle/>
          <a:p>
            <a:pPr algn="r" defTabSz="936607"/>
            <a:fld id="{3A1EB121-8B90-458A-B640-120FE60352E4}" type="slidenum">
              <a:rPr lang="es-ES" sz="1400">
                <a:latin typeface="Calibri" pitchFamily="34" charset="0"/>
              </a:rPr>
              <a:pPr algn="r" defTabSz="936607"/>
              <a:t>7</a:t>
            </a:fld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71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1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74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10069" y="4861238"/>
            <a:ext cx="5771575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0400" y="6832086"/>
            <a:ext cx="1286171" cy="4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06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AFED-E941-4F89-AF09-BFC11E066462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FC26FA8-8C80-4CA3-85EE-F7B5147D35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099A-96DD-4C98-868D-97FC8AC8A3C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3189-6E9D-4A7C-8DDA-273EC6051E9C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CF0B-AC9D-49FD-90AE-0A9E7A8CFE3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DCC4-F54F-4B9A-B603-DDF2E904CD5F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B103-E462-40CB-B0B4-674E018572A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4044-EF45-416E-B1E6-B30A260C205E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0D88-B118-4EED-8439-77061E82C78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DA84-F656-448F-A2B4-2595A42B77EB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0B80-A5E7-446A-9B08-430A9CBA2F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5812-9F55-4F5E-B45F-B3AFFD20933A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10EC-46E3-4815-A2CC-9DAE384343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02A2-E092-45A3-8264-354F6CEA1510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4ABC-0BD0-48D6-B5FA-846A293281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7712-CC97-47E7-BACC-FD7035403445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5B73-6153-4394-A7FE-7C17E80C0D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C26E-6852-45B4-8F40-C73435426452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D0EC-E4EC-4866-9A8B-25F95F9556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B701-0E3E-4F1A-BADB-E2B57A806A75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445C-2560-4606-8020-C1E3C4B933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342A-7BFD-490E-82BB-8912CF22815A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5C29E7-73BA-4FEA-A462-08A3D9FCF4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1A4CAE-2E37-4CAC-9A12-60823128E2B6}" type="datetimeFigureOut">
              <a:rPr lang="es-ES"/>
              <a:pPr>
                <a:defRPr/>
              </a:pPr>
              <a:t>08/04/2026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8" r:id="rId2"/>
    <p:sldLayoutId id="2147484007" r:id="rId3"/>
    <p:sldLayoutId id="2147484006" r:id="rId4"/>
    <p:sldLayoutId id="2147484005" r:id="rId5"/>
    <p:sldLayoutId id="2147484004" r:id="rId6"/>
    <p:sldLayoutId id="2147484003" r:id="rId7"/>
    <p:sldLayoutId id="2147484002" r:id="rId8"/>
    <p:sldLayoutId id="2147484001" r:id="rId9"/>
    <p:sldLayoutId id="2147484000" r:id="rId10"/>
    <p:sldLayoutId id="21474839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54F27-3D88-1354-78E3-2FEFB803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Marcador de número de diapositiva">
            <a:extLst>
              <a:ext uri="{FF2B5EF4-FFF2-40B4-BE49-F238E27FC236}">
                <a16:creationId xmlns:a16="http://schemas.microsoft.com/office/drawing/2014/main" id="{E8433B0A-4052-46A3-E994-AF65C24894D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DB24A35-BEB1-4EBA-8865-ABEFE41C44C0}" type="slidenum">
              <a:rPr lang="es-UY" sz="1400">
                <a:latin typeface="Calibri" pitchFamily="34" charset="0"/>
              </a:rPr>
              <a:pPr algn="r"/>
              <a:t>1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5125" name="Rectangle 14">
            <a:extLst>
              <a:ext uri="{FF2B5EF4-FFF2-40B4-BE49-F238E27FC236}">
                <a16:creationId xmlns:a16="http://schemas.microsoft.com/office/drawing/2014/main" id="{EA532E7C-DDF2-9FE2-8998-3FA806F2B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805DEB71-D86A-BFA2-3339-4481B2C98117}"/>
              </a:ext>
            </a:extLst>
          </p:cNvPr>
          <p:cNvSpPr txBox="1"/>
          <p:nvPr/>
        </p:nvSpPr>
        <p:spPr>
          <a:xfrm>
            <a:off x="2714612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6321" name="Picture 1">
            <a:extLst>
              <a:ext uri="{FF2B5EF4-FFF2-40B4-BE49-F238E27FC236}">
                <a16:creationId xmlns:a16="http://schemas.microsoft.com/office/drawing/2014/main" id="{6E232DEA-8843-CBAF-0C35-976E4337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3759" y="28093"/>
            <a:ext cx="3850967" cy="400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>
            <a:extLst>
              <a:ext uri="{FF2B5EF4-FFF2-40B4-BE49-F238E27FC236}">
                <a16:creationId xmlns:a16="http://schemas.microsoft.com/office/drawing/2014/main" id="{B1B76348-6926-DD7E-0A66-B8B74FE0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823" y="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>
            <a:extLst>
              <a:ext uri="{FF2B5EF4-FFF2-40B4-BE49-F238E27FC236}">
                <a16:creationId xmlns:a16="http://schemas.microsoft.com/office/drawing/2014/main" id="{89646284-AB54-EB52-192D-51BC9234342F}"/>
              </a:ext>
            </a:extLst>
          </p:cNvPr>
          <p:cNvSpPr txBox="1"/>
          <p:nvPr/>
        </p:nvSpPr>
        <p:spPr>
          <a:xfrm>
            <a:off x="149986" y="2623566"/>
            <a:ext cx="520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Cinemática en una dimensión</a:t>
            </a:r>
          </a:p>
          <a:p>
            <a:r>
              <a:rPr lang="es-419" sz="2400" b="1" dirty="0">
                <a:solidFill>
                  <a:srgbClr val="FF0000"/>
                </a:solidFill>
              </a:rPr>
              <a:t>Vectores</a:t>
            </a:r>
          </a:p>
          <a:p>
            <a:r>
              <a:rPr lang="es-419" sz="2400" b="1" dirty="0">
                <a:solidFill>
                  <a:srgbClr val="FF0000"/>
                </a:solidFill>
              </a:rPr>
              <a:t>Cinemática en dos dimensiones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C735522A-0EC3-99BF-98D9-59380D7979DB}"/>
              </a:ext>
            </a:extLst>
          </p:cNvPr>
          <p:cNvSpPr txBox="1"/>
          <p:nvPr/>
        </p:nvSpPr>
        <p:spPr>
          <a:xfrm>
            <a:off x="2500298" y="0"/>
            <a:ext cx="335758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Clase N°3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693EB5-F6C5-411D-7DE6-F670E9A4FD93}"/>
              </a:ext>
            </a:extLst>
          </p:cNvPr>
          <p:cNvSpPr txBox="1"/>
          <p:nvPr/>
        </p:nvSpPr>
        <p:spPr>
          <a:xfrm>
            <a:off x="180981" y="371880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u="sng" dirty="0"/>
              <a:t>Avisos:</a:t>
            </a:r>
          </a:p>
          <a:p>
            <a:r>
              <a:rPr lang="es-UY" b="1" dirty="0">
                <a:solidFill>
                  <a:srgbClr val="0000FF"/>
                </a:solidFill>
              </a:rPr>
              <a:t>Evaluación corta </a:t>
            </a:r>
            <a:r>
              <a:rPr lang="es-UY" b="1" dirty="0" err="1">
                <a:solidFill>
                  <a:srgbClr val="0000FF"/>
                </a:solidFill>
              </a:rPr>
              <a:t>N°</a:t>
            </a:r>
            <a:r>
              <a:rPr lang="es-UY" b="1" dirty="0">
                <a:solidFill>
                  <a:srgbClr val="0000FF"/>
                </a:solidFill>
              </a:rPr>
              <a:t> 1 semana del lunes 13/04 - pueden hacerla en forma presencial en uno de los grupos de los teóricos o prácticos. </a:t>
            </a:r>
          </a:p>
          <a:p>
            <a:endParaRPr lang="es-UY" dirty="0"/>
          </a:p>
          <a:p>
            <a:r>
              <a:rPr lang="es-UY" b="1" dirty="0">
                <a:solidFill>
                  <a:srgbClr val="FF0000"/>
                </a:solidFill>
              </a:rPr>
              <a:t>Clase de consultas por zoom: miércoles 17:30 a 19:00.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456E10-3536-431C-39A4-D1893B28B72E}"/>
              </a:ext>
            </a:extLst>
          </p:cNvPr>
          <p:cNvSpPr txBox="1"/>
          <p:nvPr/>
        </p:nvSpPr>
        <p:spPr>
          <a:xfrm>
            <a:off x="251520" y="5489937"/>
            <a:ext cx="8712968" cy="1323439"/>
          </a:xfrm>
          <a:prstGeom prst="rect">
            <a:avLst/>
          </a:prstGeom>
          <a:solidFill>
            <a:srgbClr val="BBC53F"/>
          </a:solidFill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D0F11"/>
                </a:solidFill>
              </a:rPr>
              <a:t>En el chat escriban la siguiente información (quien no lo hizo la clase pasada):</a:t>
            </a:r>
          </a:p>
          <a:p>
            <a:pPr marL="457200" indent="-457200"/>
            <a:r>
              <a:rPr lang="es-419" sz="1600" dirty="0">
                <a:solidFill>
                  <a:srgbClr val="0D0F11"/>
                </a:solidFill>
              </a:rPr>
              <a:t>1) Nombre completo (en la reunión de Zoom cambien el nombre de participante y coloquen nombre y apellido real)</a:t>
            </a:r>
          </a:p>
          <a:p>
            <a:pPr marL="457200" indent="-457200"/>
            <a:r>
              <a:rPr lang="es-419" sz="1600" dirty="0">
                <a:solidFill>
                  <a:srgbClr val="0D0F11"/>
                </a:solidFill>
              </a:rPr>
              <a:t>2) Licenciatura que cursan</a:t>
            </a:r>
          </a:p>
          <a:p>
            <a:pPr marL="457200" indent="-457200"/>
            <a:r>
              <a:rPr lang="es-419" sz="1600" dirty="0">
                <a:solidFill>
                  <a:srgbClr val="0D0F11"/>
                </a:solidFill>
              </a:rPr>
              <a:t>3) Localidad o barrio desde donde se conectan.</a:t>
            </a:r>
            <a:endParaRPr lang="es-UY" sz="1600" dirty="0"/>
          </a:p>
        </p:txBody>
      </p:sp>
      <p:pic>
        <p:nvPicPr>
          <p:cNvPr id="4" name="Picture 2" descr="Niki Lauda, Grand Prix Of Italy : Fotografía de noticias">
            <a:extLst>
              <a:ext uri="{FF2B5EF4-FFF2-40B4-BE49-F238E27FC236}">
                <a16:creationId xmlns:a16="http://schemas.microsoft.com/office/drawing/2014/main" id="{52CB1B26-FA86-AF07-0D95-F194602C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7777" y="641985"/>
            <a:ext cx="3044360" cy="202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29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10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0254" y="-27384"/>
            <a:ext cx="8786242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0000"/>
                </a:solidFill>
                <a:latin typeface="+mn-lt"/>
              </a:rPr>
              <a:t>Ejercicio 2.12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85720" y="500042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Al hacer un salto vertical, un saltamontes extiende sus patas 2,5 cm en 0,025 s.</a:t>
            </a:r>
          </a:p>
          <a:p>
            <a:r>
              <a:rPr lang="es-419" dirty="0">
                <a:solidFill>
                  <a:srgbClr val="000000"/>
                </a:solidFill>
              </a:rPr>
              <a:t>a) Cuál es la aceleración del saltamotes mientras extiende sus patas?</a:t>
            </a:r>
          </a:p>
          <a:p>
            <a:r>
              <a:rPr lang="es-419" dirty="0">
                <a:solidFill>
                  <a:srgbClr val="000000"/>
                </a:solidFill>
              </a:rPr>
              <a:t>b) ¿Cuál es la velocidad del saltamontes cuando parte del suelo, o sea, en el instante en que sus patas están </a:t>
            </a:r>
            <a:r>
              <a:rPr lang="es-ES" dirty="0">
                <a:solidFill>
                  <a:srgbClr val="000000"/>
                </a:solidFill>
              </a:rPr>
              <a:t>completamente extendidas?</a:t>
            </a:r>
          </a:p>
          <a:p>
            <a:r>
              <a:rPr lang="es-419" dirty="0">
                <a:solidFill>
                  <a:srgbClr val="000000"/>
                </a:solidFill>
              </a:rPr>
              <a:t>c) ¿A qué altura se eleva el saltamontes?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4282" y="3143248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Mientras salta, se produce la aceleración desde </a:t>
            </a:r>
            <a:r>
              <a:rPr lang="es-419" i="1" dirty="0">
                <a:solidFill>
                  <a:srgbClr val="000000"/>
                </a:solidFill>
              </a:rPr>
              <a:t>v</a:t>
            </a:r>
            <a:r>
              <a:rPr lang="es-419" i="1" baseline="-25000" dirty="0">
                <a:solidFill>
                  <a:srgbClr val="000000"/>
                </a:solidFill>
              </a:rPr>
              <a:t>0</a:t>
            </a:r>
            <a:r>
              <a:rPr lang="es-419" dirty="0">
                <a:solidFill>
                  <a:srgbClr val="000000"/>
                </a:solidFill>
              </a:rPr>
              <a:t>=0 hasta su velocidad de despegue </a:t>
            </a:r>
            <a:r>
              <a:rPr lang="es-419" i="1" dirty="0">
                <a:solidFill>
                  <a:srgbClr val="000000"/>
                </a:solidFill>
              </a:rPr>
              <a:t>v</a:t>
            </a:r>
            <a:r>
              <a:rPr lang="es-419" i="1" baseline="-25000" dirty="0">
                <a:solidFill>
                  <a:srgbClr val="000000"/>
                </a:solidFill>
              </a:rPr>
              <a:t>d</a:t>
            </a:r>
            <a:r>
              <a:rPr lang="es-419" dirty="0">
                <a:solidFill>
                  <a:srgbClr val="000000"/>
                </a:solidFill>
              </a:rPr>
              <a:t>, esto se realiza mientras extiernde sus patas, es decir mientras recorre una distancia </a:t>
            </a:r>
            <a:r>
              <a:rPr lang="es-419" i="1" dirty="0">
                <a:solidFill>
                  <a:srgbClr val="000000"/>
                </a:solidFill>
              </a:rPr>
              <a:t>d=</a:t>
            </a:r>
            <a:r>
              <a:rPr lang="es-419" dirty="0">
                <a:solidFill>
                  <a:srgbClr val="000000"/>
                </a:solidFill>
              </a:rPr>
              <a:t>2,5 cm en </a:t>
            </a:r>
            <a:r>
              <a:rPr lang="es-419" i="1" dirty="0">
                <a:solidFill>
                  <a:srgbClr val="000000"/>
                </a:solidFill>
              </a:rPr>
              <a:t>t</a:t>
            </a:r>
            <a:r>
              <a:rPr lang="es-419" dirty="0">
                <a:solidFill>
                  <a:srgbClr val="000000"/>
                </a:solidFill>
              </a:rPr>
              <a:t> = 0,025 seg.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71942"/>
            <a:ext cx="1152525" cy="6762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9263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71942"/>
            <a:ext cx="1214446" cy="6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00504"/>
            <a:ext cx="1495428" cy="6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4572000" y="40719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80,00 m/s</a:t>
            </a:r>
            <a:r>
              <a:rPr lang="es-419" baseline="30000" dirty="0">
                <a:solidFill>
                  <a:srgbClr val="000000"/>
                </a:solidFill>
              </a:rPr>
              <a:t>2</a:t>
            </a:r>
            <a:endParaRPr lang="es-ES" baseline="30000" dirty="0">
              <a:solidFill>
                <a:srgbClr val="00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357950" y="421481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i="1" dirty="0">
                <a:solidFill>
                  <a:srgbClr val="FF0000"/>
                </a:solidFill>
              </a:rPr>
              <a:t>a </a:t>
            </a:r>
            <a:r>
              <a:rPr lang="es-419" sz="2000" b="1" dirty="0">
                <a:solidFill>
                  <a:srgbClr val="FF0000"/>
                </a:solidFill>
              </a:rPr>
              <a:t>= 80 m/s</a:t>
            </a:r>
            <a:r>
              <a:rPr lang="es-419" sz="2000" b="1" baseline="30000" dirty="0">
                <a:solidFill>
                  <a:srgbClr val="FF0000"/>
                </a:solidFill>
              </a:rPr>
              <a:t>2 </a:t>
            </a:r>
            <a:r>
              <a:rPr lang="es-419" sz="2000" b="1" dirty="0">
                <a:solidFill>
                  <a:srgbClr val="FF0000"/>
                </a:solidFill>
              </a:rPr>
              <a:t> ≈ 8g</a:t>
            </a:r>
            <a:r>
              <a:rPr lang="es-419" sz="2000" b="1" baseline="30000" dirty="0">
                <a:solidFill>
                  <a:srgbClr val="FF0000"/>
                </a:solidFill>
              </a:rPr>
              <a:t> </a:t>
            </a:r>
            <a:r>
              <a:rPr lang="es-419" sz="2000" b="1" dirty="0">
                <a:solidFill>
                  <a:srgbClr val="FF0000"/>
                </a:solidFill>
              </a:rPr>
              <a:t>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85720" y="478632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v</a:t>
            </a:r>
            <a:r>
              <a:rPr lang="es-419" baseline="-25000" dirty="0">
                <a:solidFill>
                  <a:srgbClr val="000000"/>
                </a:solidFill>
              </a:rPr>
              <a:t>d</a:t>
            </a:r>
            <a:r>
              <a:rPr lang="es-419" dirty="0">
                <a:solidFill>
                  <a:srgbClr val="000000"/>
                </a:solidFill>
              </a:rPr>
              <a:t>= a.t = (80,00 m/s</a:t>
            </a:r>
            <a:r>
              <a:rPr lang="es-419" baseline="30000" dirty="0">
                <a:solidFill>
                  <a:srgbClr val="000000"/>
                </a:solidFill>
              </a:rPr>
              <a:t>2</a:t>
            </a:r>
            <a:r>
              <a:rPr lang="es-419" dirty="0">
                <a:solidFill>
                  <a:srgbClr val="000000"/>
                </a:solidFill>
              </a:rPr>
              <a:t>) (0,025 s) = 2,0 m/s 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286380" y="4714884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>
                <a:solidFill>
                  <a:srgbClr val="FF0000"/>
                </a:solidFill>
              </a:rPr>
              <a:t>v</a:t>
            </a:r>
            <a:r>
              <a:rPr lang="es-419" sz="2000" b="1" i="1" baseline="-25000" dirty="0">
                <a:solidFill>
                  <a:srgbClr val="FF0000"/>
                </a:solidFill>
              </a:rPr>
              <a:t>d</a:t>
            </a:r>
            <a:r>
              <a:rPr lang="es-419" sz="2000" b="1" baseline="-25000" dirty="0">
                <a:solidFill>
                  <a:srgbClr val="FF0000"/>
                </a:solidFill>
              </a:rPr>
              <a:t> </a:t>
            </a:r>
            <a:r>
              <a:rPr lang="es-419" sz="2000" b="1" dirty="0">
                <a:solidFill>
                  <a:srgbClr val="FF0000"/>
                </a:solidFill>
              </a:rPr>
              <a:t> = 2,0 m/s 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57158" y="528638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Para hallar la altura máxima puedo usar la expresión vista anteriormente: 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857892"/>
            <a:ext cx="1500198" cy="71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857892"/>
            <a:ext cx="1500198" cy="68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CuadroTexto"/>
          <p:cNvSpPr txBox="1"/>
          <p:nvPr/>
        </p:nvSpPr>
        <p:spPr>
          <a:xfrm>
            <a:off x="4000496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0,2041 m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786446" y="5929330"/>
            <a:ext cx="1911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>
                <a:solidFill>
                  <a:srgbClr val="FF0000"/>
                </a:solidFill>
              </a:rPr>
              <a:t>h</a:t>
            </a:r>
            <a:r>
              <a:rPr lang="es-419" sz="2000" b="1" i="1" baseline="-25000" dirty="0">
                <a:solidFill>
                  <a:srgbClr val="FF0000"/>
                </a:solidFill>
              </a:rPr>
              <a:t>máx</a:t>
            </a:r>
            <a:r>
              <a:rPr lang="es-419" sz="2000" b="1" dirty="0">
                <a:solidFill>
                  <a:srgbClr val="FF0000"/>
                </a:solidFill>
              </a:rPr>
              <a:t>  = 20 cm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571480"/>
            <a:ext cx="3214710" cy="26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050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0" grpId="0" build="allAtOnce"/>
      <p:bldP spid="22" grpId="0" build="allAtOnce"/>
      <p:bldP spid="23" grpId="0" build="allAtOnce"/>
      <p:bldP spid="24" grpId="0" build="allAtOnce"/>
      <p:bldP spid="25" grpId="0" build="allAtOnce"/>
      <p:bldP spid="28" grpId="0" build="allAtOnce"/>
      <p:bldP spid="2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54750E-CCB9-4702-BD37-D3FAF35D7C3C}" type="slidenum">
              <a:rPr lang="es-UY" sz="1400">
                <a:latin typeface="Calibri" pitchFamily="34" charset="0"/>
              </a:rPr>
              <a:pPr algn="r"/>
              <a:t>11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536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1357290" y="0"/>
            <a:ext cx="728667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  <a:latin typeface="+mj-lt"/>
              </a:rPr>
              <a:t>VECTORES Y SUS PROPIEDADES</a:t>
            </a:r>
          </a:p>
        </p:txBody>
      </p:sp>
      <p:sp>
        <p:nvSpPr>
          <p:cNvPr id="153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14282" y="50004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Escribo un vector con una flecha o barra </a:t>
            </a:r>
            <a:r>
              <a:rPr lang="es-ES" dirty="0">
                <a:solidFill>
                  <a:srgbClr val="000000"/>
                </a:solidFill>
              </a:rPr>
              <a:t>sobre la letra y en negrita.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4643" y="428604"/>
            <a:ext cx="503505" cy="5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643042" y="857232"/>
            <a:ext cx="750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Magnitud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s-E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módulo de un vector </a:t>
            </a:r>
            <a:r>
              <a:rPr lang="es-ES" dirty="0">
                <a:solidFill>
                  <a:srgbClr val="0D0F11"/>
                </a:solidFill>
              </a:rPr>
              <a:t>es un número que coincide con la "longitud" del vector en la representación gráfica  (distancia </a:t>
            </a:r>
            <a:r>
              <a:rPr lang="es-ES" dirty="0" err="1">
                <a:solidFill>
                  <a:srgbClr val="0D0F11"/>
                </a:solidFill>
              </a:rPr>
              <a:t>euclideana</a:t>
            </a:r>
            <a:r>
              <a:rPr lang="es-ES" dirty="0">
                <a:solidFill>
                  <a:srgbClr val="0D0F11"/>
                </a:solidFill>
              </a:rPr>
              <a:t>).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</a:t>
            </a:r>
            <a:r>
              <a:rPr lang="es-419" dirty="0">
                <a:solidFill>
                  <a:srgbClr val="000000"/>
                </a:solidFill>
              </a:rPr>
              <a:t>e representa en cursiva sin la barra. </a:t>
            </a:r>
            <a:endParaRPr lang="es-ES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1214446" cy="50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500174"/>
            <a:ext cx="1738310" cy="165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285720" y="171448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Igualdad de vectores: </a:t>
            </a:r>
            <a:r>
              <a:rPr lang="es-419" dirty="0">
                <a:solidFill>
                  <a:srgbClr val="000000"/>
                </a:solidFill>
              </a:rPr>
              <a:t>deben tener la misma magnitud, dirección y sentido. Esto permite trasladar un vector paralelo a sí mismo.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714620"/>
            <a:ext cx="3209220" cy="153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357158" y="235743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</a:rPr>
              <a:t>Suma geométrica</a:t>
            </a:r>
            <a:endParaRPr lang="es-E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2286864" cy="19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3428992" y="2357430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</a:rPr>
              <a:t>El </a:t>
            </a:r>
            <a:r>
              <a:rPr lang="es-ES" sz="1600" b="1" dirty="0">
                <a:solidFill>
                  <a:srgbClr val="000000"/>
                </a:solidFill>
              </a:rPr>
              <a:t>vector  resultante R= A + B </a:t>
            </a:r>
            <a:r>
              <a:rPr lang="es-419" sz="1600" dirty="0">
                <a:solidFill>
                  <a:srgbClr val="000000"/>
                </a:solidFill>
              </a:rPr>
              <a:t>es el vector que se dibuja desde el extremo inicial de </a:t>
            </a:r>
            <a:r>
              <a:rPr lang="es-419" sz="1600" b="1" dirty="0">
                <a:solidFill>
                  <a:srgbClr val="000000"/>
                </a:solidFill>
              </a:rPr>
              <a:t>A </a:t>
            </a:r>
            <a:r>
              <a:rPr lang="es-419" sz="1600" dirty="0">
                <a:solidFill>
                  <a:srgbClr val="000000"/>
                </a:solidFill>
              </a:rPr>
              <a:t>hacia el extremo final de </a:t>
            </a:r>
            <a:r>
              <a:rPr lang="es-419" sz="1600" b="1" dirty="0">
                <a:solidFill>
                  <a:srgbClr val="000000"/>
                </a:solidFill>
              </a:rPr>
              <a:t>B. </a:t>
            </a:r>
            <a:endParaRPr lang="es-ES" sz="1600" dirty="0">
              <a:solidFill>
                <a:srgbClr val="000000"/>
              </a:solidFill>
            </a:endParaRPr>
          </a:p>
          <a:p>
            <a:r>
              <a:rPr lang="es-419" sz="1600" dirty="0">
                <a:solidFill>
                  <a:srgbClr val="000000"/>
                </a:solidFill>
              </a:rPr>
              <a:t>Este procedimiento se conoce como el </a:t>
            </a:r>
            <a:r>
              <a:rPr lang="es-419" sz="1600" b="1" dirty="0">
                <a:solidFill>
                  <a:srgbClr val="000000"/>
                </a:solidFill>
              </a:rPr>
              <a:t>método del triángulo de la suma.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000364" y="364331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</a:rPr>
              <a:t>Ley conmutativa de la suma: A+B = B+A</a:t>
            </a:r>
            <a:r>
              <a:rPr lang="es-419" dirty="0">
                <a:solidFill>
                  <a:srgbClr val="000000"/>
                </a:solidFill>
              </a:rPr>
              <a:t>. </a:t>
            </a:r>
            <a:endParaRPr lang="es-419" b="1" dirty="0">
              <a:solidFill>
                <a:srgbClr val="0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714612" y="4000504"/>
            <a:ext cx="6429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0000FF"/>
                </a:solidFill>
              </a:rPr>
              <a:t>Opuesto de un vector : </a:t>
            </a:r>
            <a:r>
              <a:rPr lang="es-ES" dirty="0">
                <a:solidFill>
                  <a:srgbClr val="000000"/>
                </a:solidFill>
              </a:rPr>
              <a:t>vector que da </a:t>
            </a:r>
            <a:r>
              <a:rPr lang="pt-BR" dirty="0" err="1">
                <a:solidFill>
                  <a:srgbClr val="000000"/>
                </a:solidFill>
              </a:rPr>
              <a:t>cero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cuando</a:t>
            </a:r>
            <a:r>
              <a:rPr lang="pt-BR" dirty="0">
                <a:solidFill>
                  <a:srgbClr val="000000"/>
                </a:solidFill>
              </a:rPr>
              <a:t> se suma </a:t>
            </a:r>
            <a:r>
              <a:rPr lang="pt-BR" dirty="0" err="1">
                <a:solidFill>
                  <a:srgbClr val="000000"/>
                </a:solidFill>
              </a:rPr>
              <a:t>al</a:t>
            </a:r>
            <a:r>
              <a:rPr lang="pt-BR" dirty="0">
                <a:solidFill>
                  <a:srgbClr val="000000"/>
                </a:solidFill>
              </a:rPr>
              <a:t> mismo: es </a:t>
            </a:r>
            <a:r>
              <a:rPr lang="pt-BR" dirty="0" err="1">
                <a:solidFill>
                  <a:srgbClr val="000000"/>
                </a:solidFill>
              </a:rPr>
              <a:t>decir</a:t>
            </a:r>
            <a:r>
              <a:rPr lang="pt-BR" dirty="0">
                <a:solidFill>
                  <a:srgbClr val="000000"/>
                </a:solidFill>
              </a:rPr>
              <a:t> que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A </a:t>
            </a:r>
            <a:r>
              <a:rPr lang="es-ES" dirty="0">
                <a:solidFill>
                  <a:srgbClr val="000000"/>
                </a:solidFill>
              </a:rPr>
              <a:t>y </a:t>
            </a:r>
            <a:r>
              <a:rPr lang="es-ES" b="1" dirty="0">
                <a:solidFill>
                  <a:srgbClr val="000000"/>
                </a:solidFill>
              </a:rPr>
              <a:t>–A </a:t>
            </a:r>
            <a:r>
              <a:rPr lang="es-419" dirty="0">
                <a:solidFill>
                  <a:srgbClr val="000000"/>
                </a:solidFill>
              </a:rPr>
              <a:t>tienen la misma magnitud y dirección pero sentidos opuestos. </a:t>
            </a:r>
          </a:p>
          <a:p>
            <a:r>
              <a:rPr lang="es-419" b="1" dirty="0">
                <a:solidFill>
                  <a:srgbClr val="0000FF"/>
                </a:solidFill>
              </a:rPr>
              <a:t>Resta de vectores: </a:t>
            </a:r>
            <a:r>
              <a:rPr lang="es-419" dirty="0">
                <a:solidFill>
                  <a:srgbClr val="000000"/>
                </a:solidFill>
              </a:rPr>
              <a:t>se hace uso de la definición del opuesto de un vector. </a:t>
            </a:r>
          </a:p>
          <a:p>
            <a:r>
              <a:rPr lang="es-419" dirty="0">
                <a:solidFill>
                  <a:srgbClr val="000000"/>
                </a:solidFill>
              </a:rPr>
              <a:t>Operación </a:t>
            </a:r>
            <a:r>
              <a:rPr lang="es-419" b="1" dirty="0">
                <a:solidFill>
                  <a:srgbClr val="000000"/>
                </a:solidFill>
              </a:rPr>
              <a:t>A</a:t>
            </a:r>
            <a:r>
              <a:rPr lang="es-419" dirty="0">
                <a:solidFill>
                  <a:srgbClr val="000000"/>
                </a:solidFill>
              </a:rPr>
              <a:t> – </a:t>
            </a:r>
            <a:r>
              <a:rPr lang="es-419" b="1" dirty="0">
                <a:solidFill>
                  <a:srgbClr val="000000"/>
                </a:solidFill>
              </a:rPr>
              <a:t>B</a:t>
            </a:r>
            <a:r>
              <a:rPr lang="es-419" dirty="0">
                <a:solidFill>
                  <a:srgbClr val="000000"/>
                </a:solidFill>
              </a:rPr>
              <a:t> : </a:t>
            </a:r>
            <a:r>
              <a:rPr lang="es-ES" dirty="0">
                <a:solidFill>
                  <a:srgbClr val="000000"/>
                </a:solidFill>
              </a:rPr>
              <a:t>al vector </a:t>
            </a:r>
            <a:r>
              <a:rPr lang="es-ES" b="1" dirty="0">
                <a:solidFill>
                  <a:srgbClr val="000000"/>
                </a:solidFill>
              </a:rPr>
              <a:t>A </a:t>
            </a:r>
            <a:r>
              <a:rPr lang="es-419" dirty="0">
                <a:solidFill>
                  <a:srgbClr val="000000"/>
                </a:solidFill>
              </a:rPr>
              <a:t>le sumo e</a:t>
            </a:r>
            <a:r>
              <a:rPr lang="es-ES" dirty="0">
                <a:solidFill>
                  <a:srgbClr val="000000"/>
                </a:solidFill>
              </a:rPr>
              <a:t>l vector </a:t>
            </a:r>
            <a:r>
              <a:rPr lang="es-ES" b="1" dirty="0">
                <a:solidFill>
                  <a:srgbClr val="000000"/>
                </a:solidFill>
              </a:rPr>
              <a:t>–B. </a:t>
            </a:r>
          </a:p>
          <a:p>
            <a:r>
              <a:rPr lang="es-419" dirty="0">
                <a:solidFill>
                  <a:srgbClr val="000000"/>
                </a:solidFill>
              </a:rPr>
              <a:t>La resta vectorial es un caso especial de suma de vectores.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14282" y="6143644"/>
            <a:ext cx="892971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D0F11"/>
                </a:solidFill>
              </a:rPr>
              <a:t>Cuidado: el módulo del vector suma, no es igual a la suma de los módulos (salvo que tengan la misma dirección)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7" grpId="0" build="allAtOnce"/>
      <p:bldP spid="21" grpId="0" build="allAtOnce"/>
      <p:bldP spid="23" grpId="0" build="allAtOnce"/>
      <p:bldP spid="24" grpId="0" build="allAtOnce"/>
      <p:bldP spid="25" grpId="0" build="allAtOnce"/>
      <p:bldP spid="2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54750E-CCB9-4702-BD37-D3FAF35D7C3C}" type="slidenum">
              <a:rPr lang="es-UY" sz="1400">
                <a:latin typeface="Calibri" pitchFamily="34" charset="0"/>
              </a:rPr>
              <a:pPr algn="r"/>
              <a:t>12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536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1357290" y="71414"/>
            <a:ext cx="728667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  <a:latin typeface="+mj-lt"/>
              </a:rPr>
              <a:t>VECTORES Y SUS PROPIEDADES</a:t>
            </a:r>
          </a:p>
        </p:txBody>
      </p:sp>
      <p:sp>
        <p:nvSpPr>
          <p:cNvPr id="153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57158" y="642918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0000FF"/>
                </a:solidFill>
              </a:rPr>
              <a:t>Multiplicación de un vector mediante un escalar</a:t>
            </a:r>
            <a:r>
              <a:rPr lang="es-419" b="1" dirty="0"/>
              <a:t>. </a:t>
            </a:r>
            <a:r>
              <a:rPr lang="es-ES" dirty="0">
                <a:solidFill>
                  <a:srgbClr val="0D0F11"/>
                </a:solidFill>
              </a:rPr>
              <a:t>Sea un escalar µ y un vector 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. </a:t>
            </a:r>
          </a:p>
          <a:p>
            <a:r>
              <a:rPr lang="es-ES" dirty="0">
                <a:solidFill>
                  <a:srgbClr val="0D0F11"/>
                </a:solidFill>
              </a:rPr>
              <a:t>Se define al producto del escalar por el vector (µ.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) a un nuevo vector 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 de módulo µ veces el módulo de 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 (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=µ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), de la misma dirección que 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 y de sentido igual al de 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 si µ&gt;0.  Si µ&lt;0 el sentido de 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ES" dirty="0">
                <a:solidFill>
                  <a:srgbClr val="0D0F11"/>
                </a:solidFill>
              </a:rPr>
              <a:t> será contrario al de </a:t>
            </a:r>
            <a:r>
              <a:rPr lang="es-ES" b="1" dirty="0">
                <a:solidFill>
                  <a:srgbClr val="0D0F11"/>
                </a:solidFill>
              </a:rPr>
              <a:t>v</a:t>
            </a:r>
            <a:r>
              <a:rPr lang="es-419" dirty="0"/>
              <a:t>.</a:t>
            </a:r>
            <a:endParaRPr lang="es-E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4924" y="642918"/>
            <a:ext cx="3699076" cy="475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82664-A1C2-4730-8FCA-78E83880F771}" type="slidenum">
              <a:rPr lang="es-UY" sz="1400">
                <a:latin typeface="Calibri" pitchFamily="34" charset="0"/>
              </a:rPr>
              <a:pPr algn="r"/>
              <a:t>13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024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428596" y="0"/>
            <a:ext cx="8429684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Verdana" pitchFamily="34" charset="0"/>
              </a:rPr>
              <a:t>	Componentes de un vector</a:t>
            </a:r>
            <a:endParaRPr lang="es-ES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28992" y="642918"/>
            <a:ext cx="571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0D0F11"/>
                </a:solidFill>
              </a:rPr>
              <a:t>Cualquier vector en  </a:t>
            </a:r>
            <a:r>
              <a:rPr lang="es-ES" dirty="0">
                <a:solidFill>
                  <a:srgbClr val="0D0F11"/>
                </a:solidFill>
              </a:rPr>
              <a:t>el plano </a:t>
            </a:r>
            <a:r>
              <a:rPr lang="es-ES" i="1" dirty="0" err="1">
                <a:solidFill>
                  <a:srgbClr val="0D0F11"/>
                </a:solidFill>
              </a:rPr>
              <a:t>xy</a:t>
            </a:r>
            <a:r>
              <a:rPr lang="es-ES" i="1" dirty="0">
                <a:solidFill>
                  <a:srgbClr val="0D0F11"/>
                </a:solidFill>
              </a:rPr>
              <a:t> se puede representar  como la suma de un vector paralelo al eje x y un vector paralelo al eje y: </a:t>
            </a:r>
            <a:r>
              <a:rPr lang="es-ES" b="1" dirty="0" err="1">
                <a:solidFill>
                  <a:srgbClr val="0D0F11"/>
                </a:solidFill>
              </a:rPr>
              <a:t>A</a:t>
            </a:r>
            <a:r>
              <a:rPr lang="es-ES" b="1" baseline="-25000" dirty="0" err="1">
                <a:solidFill>
                  <a:srgbClr val="0D0F11"/>
                </a:solidFill>
              </a:rPr>
              <a:t>x</a:t>
            </a:r>
            <a:r>
              <a:rPr lang="es-ES" dirty="0">
                <a:solidFill>
                  <a:srgbClr val="0D0F11"/>
                </a:solidFill>
              </a:rPr>
              <a:t> y  </a:t>
            </a:r>
            <a:r>
              <a:rPr lang="es-ES" b="1" dirty="0">
                <a:solidFill>
                  <a:srgbClr val="0D0F11"/>
                </a:solidFill>
              </a:rPr>
              <a:t>A</a:t>
            </a:r>
            <a:r>
              <a:rPr lang="es-ES" b="1" baseline="-25000" dirty="0">
                <a:solidFill>
                  <a:srgbClr val="0D0F11"/>
                </a:solidFill>
              </a:rPr>
              <a:t>y </a:t>
            </a:r>
            <a:r>
              <a:rPr lang="es-ES" i="1" dirty="0">
                <a:solidFill>
                  <a:srgbClr val="0D0F11"/>
                </a:solidFill>
              </a:rPr>
              <a:t>; son los </a:t>
            </a:r>
            <a:r>
              <a:rPr lang="es-ES" b="1" i="1" dirty="0">
                <a:solidFill>
                  <a:srgbClr val="FF0000"/>
                </a:solidFill>
              </a:rPr>
              <a:t>vectores componentes </a:t>
            </a:r>
            <a:r>
              <a:rPr lang="es-ES" i="1" dirty="0">
                <a:solidFill>
                  <a:srgbClr val="0D0F11"/>
                </a:solidFill>
              </a:rPr>
              <a:t>de </a:t>
            </a:r>
            <a:r>
              <a:rPr lang="es-ES" b="1" i="1" dirty="0">
                <a:solidFill>
                  <a:srgbClr val="0D0F11"/>
                </a:solidFill>
              </a:rPr>
              <a:t>A</a:t>
            </a:r>
            <a:r>
              <a:rPr lang="es-ES" i="1" dirty="0">
                <a:solidFill>
                  <a:srgbClr val="0D0F11"/>
                </a:solidFill>
              </a:rPr>
              <a:t>: </a:t>
            </a:r>
            <a:r>
              <a:rPr lang="es-ES" b="1" i="1" dirty="0">
                <a:solidFill>
                  <a:srgbClr val="0D0F11"/>
                </a:solidFill>
              </a:rPr>
              <a:t>                        </a:t>
            </a:r>
            <a:r>
              <a:rPr lang="es-ES" b="1" i="1" dirty="0">
                <a:solidFill>
                  <a:srgbClr val="0000FF"/>
                </a:solidFill>
              </a:rPr>
              <a:t>A</a:t>
            </a:r>
            <a:r>
              <a:rPr lang="es-ES" i="1" dirty="0">
                <a:solidFill>
                  <a:srgbClr val="0000FF"/>
                </a:solidFill>
              </a:rPr>
              <a:t> = </a:t>
            </a:r>
            <a:r>
              <a:rPr lang="es-ES" b="1" i="1" dirty="0">
                <a:solidFill>
                  <a:srgbClr val="0000FF"/>
                </a:solidFill>
              </a:rPr>
              <a:t>A</a:t>
            </a:r>
            <a:r>
              <a:rPr lang="es-ES" b="1" i="1" baseline="-25000" dirty="0">
                <a:solidFill>
                  <a:srgbClr val="0000FF"/>
                </a:solidFill>
              </a:rPr>
              <a:t>x</a:t>
            </a:r>
            <a:r>
              <a:rPr lang="es-ES" i="1" dirty="0">
                <a:solidFill>
                  <a:srgbClr val="0000FF"/>
                </a:solidFill>
              </a:rPr>
              <a:t> + </a:t>
            </a:r>
            <a:r>
              <a:rPr lang="es-ES" b="1" i="1" dirty="0">
                <a:solidFill>
                  <a:srgbClr val="0000FF"/>
                </a:solidFill>
              </a:rPr>
              <a:t>A</a:t>
            </a:r>
            <a:r>
              <a:rPr lang="es-ES" b="1" i="1" baseline="-25000" dirty="0">
                <a:solidFill>
                  <a:srgbClr val="0000FF"/>
                </a:solidFill>
              </a:rPr>
              <a:t>y</a:t>
            </a:r>
            <a:endParaRPr lang="es-ES" b="1" baseline="-25000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143272" cy="21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928802"/>
            <a:ext cx="3059410" cy="186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214282" y="2643182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</a:rPr>
              <a:t>Definimos el número A</a:t>
            </a:r>
            <a:r>
              <a:rPr lang="es-ES" i="1" baseline="-25000" dirty="0">
                <a:solidFill>
                  <a:srgbClr val="000000"/>
                </a:solidFill>
              </a:rPr>
              <a:t>x</a:t>
            </a:r>
            <a:r>
              <a:rPr lang="es-ES" i="1" dirty="0">
                <a:solidFill>
                  <a:srgbClr val="000000"/>
                </a:solidFill>
              </a:rPr>
              <a:t> como el módulo </a:t>
            </a:r>
            <a:r>
              <a:rPr lang="es-ES" dirty="0">
                <a:solidFill>
                  <a:srgbClr val="000000"/>
                </a:solidFill>
              </a:rPr>
              <a:t>de </a:t>
            </a:r>
            <a:r>
              <a:rPr lang="es-ES" b="1" dirty="0">
                <a:solidFill>
                  <a:srgbClr val="000000"/>
                </a:solidFill>
              </a:rPr>
              <a:t>A</a:t>
            </a:r>
            <a:r>
              <a:rPr lang="es-ES" b="1" baseline="-25000" dirty="0">
                <a:solidFill>
                  <a:srgbClr val="000000"/>
                </a:solidFill>
              </a:rPr>
              <a:t>x  </a:t>
            </a:r>
            <a:r>
              <a:rPr lang="es-ES" dirty="0">
                <a:solidFill>
                  <a:srgbClr val="000000"/>
                </a:solidFill>
              </a:rPr>
              <a:t>si apunta en el sentido positivo, si apunta en el sentido negativo, es su opuesto. Análogamente se define </a:t>
            </a:r>
            <a:r>
              <a:rPr lang="es-ES" i="1" dirty="0">
                <a:solidFill>
                  <a:srgbClr val="000000"/>
                </a:solidFill>
              </a:rPr>
              <a:t>A</a:t>
            </a:r>
            <a:r>
              <a:rPr lang="es-ES" i="1" baseline="-25000" dirty="0">
                <a:solidFill>
                  <a:srgbClr val="000000"/>
                </a:solidFill>
              </a:rPr>
              <a:t>y</a:t>
            </a:r>
            <a:r>
              <a:rPr lang="es-ES" i="1" dirty="0">
                <a:solidFill>
                  <a:srgbClr val="000000"/>
                </a:solidFill>
              </a:rPr>
              <a:t>. </a:t>
            </a:r>
            <a:endParaRPr lang="es-ES" baseline="-25000" dirty="0">
              <a:solidFill>
                <a:srgbClr val="000000"/>
              </a:solidFill>
            </a:endParaRPr>
          </a:p>
          <a:p>
            <a:r>
              <a:rPr lang="es-ES" i="1" dirty="0"/>
              <a:t> </a:t>
            </a:r>
            <a:r>
              <a:rPr lang="es-ES" i="1" dirty="0">
                <a:solidFill>
                  <a:srgbClr val="FF0000"/>
                </a:solidFill>
              </a:rPr>
              <a:t>Los </a:t>
            </a:r>
            <a:r>
              <a:rPr lang="es-ES" dirty="0">
                <a:solidFill>
                  <a:srgbClr val="FF0000"/>
                </a:solidFill>
              </a:rPr>
              <a:t>números </a:t>
            </a:r>
            <a:r>
              <a:rPr lang="es-ES" i="1" dirty="0">
                <a:solidFill>
                  <a:srgbClr val="FF0000"/>
                </a:solidFill>
              </a:rPr>
              <a:t>A</a:t>
            </a:r>
            <a:r>
              <a:rPr lang="es-ES" i="1" baseline="-25000" dirty="0">
                <a:solidFill>
                  <a:srgbClr val="FF0000"/>
                </a:solidFill>
              </a:rPr>
              <a:t>x</a:t>
            </a:r>
            <a:r>
              <a:rPr lang="es-ES" i="1" dirty="0">
                <a:solidFill>
                  <a:srgbClr val="FF0000"/>
                </a:solidFill>
              </a:rPr>
              <a:t> y A</a:t>
            </a:r>
            <a:r>
              <a:rPr lang="es-ES" i="1" baseline="-25000" dirty="0">
                <a:solidFill>
                  <a:srgbClr val="FF0000"/>
                </a:solidFill>
              </a:rPr>
              <a:t>y</a:t>
            </a:r>
            <a:r>
              <a:rPr lang="es-ES" i="1" dirty="0">
                <a:solidFill>
                  <a:srgbClr val="FF0000"/>
                </a:solidFill>
              </a:rPr>
              <a:t> son las componentes de </a:t>
            </a:r>
            <a:r>
              <a:rPr lang="es-ES" b="1" i="1" dirty="0">
                <a:solidFill>
                  <a:srgbClr val="FF0000"/>
                </a:solidFill>
              </a:rPr>
              <a:t>A.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450" y="4895131"/>
            <a:ext cx="2813159" cy="18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3143240" y="3854239"/>
            <a:ext cx="5857916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Las componentes de un vector pueden </a:t>
            </a:r>
            <a:r>
              <a:rPr lang="pt-BR" dirty="0">
                <a:solidFill>
                  <a:srgbClr val="000000"/>
                </a:solidFill>
              </a:rPr>
              <a:t>ser números positivos o negativos.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71802" y="4500570"/>
            <a:ext cx="600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La dirección de un vector se describe por el ángulo </a:t>
            </a:r>
            <a:r>
              <a:rPr lang="el-GR" dirty="0">
                <a:solidFill>
                  <a:srgbClr val="000000"/>
                </a:solidFill>
              </a:rPr>
              <a:t>θ</a:t>
            </a:r>
            <a:r>
              <a:rPr lang="es-ES" dirty="0">
                <a:solidFill>
                  <a:srgbClr val="000000"/>
                </a:solidFill>
              </a:rPr>
              <a:t>  en relación con la dirección del </a:t>
            </a:r>
            <a:r>
              <a:rPr lang="es-ES" i="1" dirty="0">
                <a:solidFill>
                  <a:srgbClr val="000000"/>
                </a:solidFill>
              </a:rPr>
              <a:t> eje x positivo, </a:t>
            </a:r>
            <a:r>
              <a:rPr lang="es-ES" dirty="0">
                <a:solidFill>
                  <a:srgbClr val="000000"/>
                </a:solidFill>
              </a:rPr>
              <a:t>medido en el sentido antihorario</a:t>
            </a:r>
            <a:r>
              <a:rPr lang="es-ES" dirty="0"/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5214950"/>
            <a:ext cx="3929090" cy="155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5493FD-91B6-681E-62D1-C82E7BCAACB1}"/>
              </a:ext>
            </a:extLst>
          </p:cNvPr>
          <p:cNvSpPr txBox="1"/>
          <p:nvPr/>
        </p:nvSpPr>
        <p:spPr>
          <a:xfrm>
            <a:off x="236418" y="3761906"/>
            <a:ext cx="2774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rgbClr val="0000FF"/>
                </a:solidFill>
              </a:rPr>
              <a:t>A</a:t>
            </a:r>
            <a:r>
              <a:rPr lang="es-ES" i="1" baseline="-25000" dirty="0" err="1">
                <a:solidFill>
                  <a:srgbClr val="0000FF"/>
                </a:solidFill>
              </a:rPr>
              <a:t>x</a:t>
            </a:r>
            <a:r>
              <a:rPr lang="es-ES" i="1" dirty="0">
                <a:solidFill>
                  <a:srgbClr val="0000FF"/>
                </a:solidFill>
              </a:rPr>
              <a:t> = </a:t>
            </a:r>
            <a:r>
              <a:rPr lang="es-ES" i="1" dirty="0" err="1">
                <a:solidFill>
                  <a:srgbClr val="0000FF"/>
                </a:solidFill>
              </a:rPr>
              <a:t>A.</a:t>
            </a:r>
            <a:r>
              <a:rPr lang="es-ES" dirty="0" err="1">
                <a:solidFill>
                  <a:srgbClr val="0000FF"/>
                </a:solidFill>
              </a:rPr>
              <a:t>cos</a:t>
            </a:r>
            <a:r>
              <a:rPr lang="el-GR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s-UY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i="1" dirty="0">
                <a:solidFill>
                  <a:srgbClr val="0000FF"/>
                </a:solidFill>
              </a:rPr>
              <a:t>A</a:t>
            </a:r>
            <a:r>
              <a:rPr lang="es-ES" i="1" baseline="-25000" dirty="0">
                <a:solidFill>
                  <a:srgbClr val="0000FF"/>
                </a:solidFill>
              </a:rPr>
              <a:t>y</a:t>
            </a:r>
            <a:r>
              <a:rPr lang="es-ES" i="1" dirty="0">
                <a:solidFill>
                  <a:srgbClr val="0000FF"/>
                </a:solidFill>
              </a:rPr>
              <a:t> = </a:t>
            </a:r>
            <a:r>
              <a:rPr lang="es-ES" i="1" dirty="0" err="1">
                <a:solidFill>
                  <a:srgbClr val="0000FF"/>
                </a:solidFill>
              </a:rPr>
              <a:t>A.sen</a:t>
            </a:r>
            <a:r>
              <a:rPr lang="el-GR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s-UY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UY" dirty="0">
                <a:solidFill>
                  <a:srgbClr val="0000FF"/>
                </a:solidFill>
              </a:rPr>
              <a:t>El ángulo se mide a partir del eje x en sentido antihorario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5" grpId="0" build="allAtOnce" animBg="1"/>
      <p:bldP spid="17" grpId="0" build="allAtOnce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82664-A1C2-4730-8FCA-78E83880F771}" type="slidenum">
              <a:rPr lang="es-UY" sz="1400">
                <a:latin typeface="Calibri" pitchFamily="34" charset="0"/>
              </a:rPr>
              <a:pPr algn="r"/>
              <a:t>14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428596" y="0"/>
            <a:ext cx="821537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s-ES" sz="2800" b="1" dirty="0">
                <a:solidFill>
                  <a:srgbClr val="FF0000"/>
                </a:solidFill>
                <a:latin typeface="Verdana" pitchFamily="34" charset="0"/>
              </a:rPr>
              <a:t>Componentes de vectores: cálculos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2844" y="57148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. Cálculo de la magnitud y la dirección de un vector a partir de sus componentes</a:t>
            </a:r>
            <a:endParaRPr lang="es-ES" sz="2000" dirty="0">
              <a:solidFill>
                <a:srgbClr val="0000FF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3643306" cy="23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357298"/>
            <a:ext cx="1285884" cy="542929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357298"/>
            <a:ext cx="3493135" cy="572404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214282" y="1930778"/>
            <a:ext cx="5214974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CUIDADO: </a:t>
            </a:r>
            <a:r>
              <a:rPr lang="es-ES" sz="1600" b="1" dirty="0">
                <a:solidFill>
                  <a:srgbClr val="000000"/>
                </a:solidFill>
              </a:rPr>
              <a:t>Cálculo de dirección de vector a partir de sus componentes </a:t>
            </a:r>
            <a:r>
              <a:rPr lang="es-ES" sz="1600" dirty="0">
                <a:solidFill>
                  <a:srgbClr val="000000"/>
                </a:solidFill>
              </a:rPr>
              <a:t>dos ángulos cualesquiera que difieran 180° tienen la misma tangente. Para decidir cuál es correcto, debemos examinar las componentes individuales.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1136" y="2714620"/>
            <a:ext cx="241286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3643306" y="314324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C</a:t>
            </a:r>
            <a:r>
              <a:rPr lang="es-419" baseline="-25000" dirty="0">
                <a:solidFill>
                  <a:srgbClr val="000000"/>
                </a:solidFill>
              </a:rPr>
              <a:t>x</a:t>
            </a:r>
            <a:r>
              <a:rPr lang="es-419" dirty="0">
                <a:solidFill>
                  <a:srgbClr val="000000"/>
                </a:solidFill>
              </a:rPr>
              <a:t> = -5,0 m        C</a:t>
            </a:r>
            <a:r>
              <a:rPr lang="es-419" baseline="-25000" dirty="0">
                <a:solidFill>
                  <a:srgbClr val="000000"/>
                </a:solidFill>
              </a:rPr>
              <a:t>y</a:t>
            </a:r>
            <a:r>
              <a:rPr lang="es-419" dirty="0">
                <a:solidFill>
                  <a:srgbClr val="000000"/>
                </a:solidFill>
              </a:rPr>
              <a:t> = -5,0 m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28860" y="4059800"/>
            <a:ext cx="45005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</a:rPr>
              <a:t>Sin embargo el valor correcto es: 225°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876"/>
            <a:ext cx="4124325" cy="43815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85720" y="4505934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2. Multiplicación de un vector por un escalar: </a:t>
            </a:r>
            <a:r>
              <a:rPr lang="es-ES" dirty="0">
                <a:solidFill>
                  <a:srgbClr val="000000"/>
                </a:solidFill>
              </a:rPr>
              <a:t>Si multiplicamos un vector </a:t>
            </a:r>
            <a:r>
              <a:rPr lang="es-ES" b="1" dirty="0">
                <a:solidFill>
                  <a:srgbClr val="000000"/>
                </a:solidFill>
              </a:rPr>
              <a:t>A</a:t>
            </a:r>
            <a:r>
              <a:rPr lang="es-ES" dirty="0">
                <a:solidFill>
                  <a:srgbClr val="000000"/>
                </a:solidFill>
              </a:rPr>
              <a:t> por un escalar c, cada componente del vector </a:t>
            </a:r>
            <a:r>
              <a:rPr lang="es-ES" b="1" dirty="0">
                <a:solidFill>
                  <a:srgbClr val="000000"/>
                </a:solidFill>
              </a:rPr>
              <a:t>D</a:t>
            </a:r>
            <a:r>
              <a:rPr lang="es-ES" dirty="0">
                <a:solidFill>
                  <a:srgbClr val="000000"/>
                </a:solidFill>
              </a:rPr>
              <a:t>= </a:t>
            </a:r>
            <a:r>
              <a:rPr lang="es-ES" dirty="0" err="1">
                <a:solidFill>
                  <a:srgbClr val="000000"/>
                </a:solidFill>
              </a:rPr>
              <a:t>c.</a:t>
            </a:r>
            <a:r>
              <a:rPr lang="es-ES" b="1" dirty="0" err="1">
                <a:solidFill>
                  <a:srgbClr val="000000"/>
                </a:solidFill>
              </a:rPr>
              <a:t>A</a:t>
            </a:r>
            <a:r>
              <a:rPr lang="es-ES" dirty="0">
                <a:solidFill>
                  <a:srgbClr val="000000"/>
                </a:solidFill>
              </a:rPr>
              <a:t>, es el producto de c por la correspondiente componente de </a:t>
            </a:r>
            <a:r>
              <a:rPr lang="es-ES" b="1" dirty="0">
                <a:solidFill>
                  <a:srgbClr val="000000"/>
                </a:solidFill>
              </a:rPr>
              <a:t>A:       </a:t>
            </a:r>
            <a:r>
              <a:rPr lang="es-ES" dirty="0" err="1">
                <a:solidFill>
                  <a:srgbClr val="000000"/>
                </a:solidFill>
              </a:rPr>
              <a:t>D</a:t>
            </a:r>
            <a:r>
              <a:rPr lang="es-ES" baseline="-25000" dirty="0" err="1">
                <a:solidFill>
                  <a:srgbClr val="000000"/>
                </a:solidFill>
              </a:rPr>
              <a:t>x</a:t>
            </a:r>
            <a:r>
              <a:rPr lang="es-ES" dirty="0">
                <a:solidFill>
                  <a:srgbClr val="000000"/>
                </a:solidFill>
              </a:rPr>
              <a:t> = </a:t>
            </a:r>
            <a:r>
              <a:rPr lang="es-ES" dirty="0" err="1">
                <a:solidFill>
                  <a:srgbClr val="000000"/>
                </a:solidFill>
              </a:rPr>
              <a:t>c.A</a:t>
            </a:r>
            <a:r>
              <a:rPr lang="es-ES" baseline="-25000" dirty="0" err="1">
                <a:solidFill>
                  <a:srgbClr val="000000"/>
                </a:solidFill>
              </a:rPr>
              <a:t>x</a:t>
            </a:r>
            <a:r>
              <a:rPr lang="es-ES" dirty="0">
                <a:solidFill>
                  <a:srgbClr val="000000"/>
                </a:solidFill>
              </a:rPr>
              <a:t>           D</a:t>
            </a:r>
            <a:r>
              <a:rPr lang="es-ES" baseline="-25000" dirty="0">
                <a:solidFill>
                  <a:srgbClr val="000000"/>
                </a:solidFill>
              </a:rPr>
              <a:t>y</a:t>
            </a:r>
            <a:r>
              <a:rPr lang="es-ES" dirty="0">
                <a:solidFill>
                  <a:srgbClr val="000000"/>
                </a:solidFill>
              </a:rPr>
              <a:t>= </a:t>
            </a:r>
            <a:r>
              <a:rPr lang="es-ES" dirty="0" err="1">
                <a:solidFill>
                  <a:srgbClr val="000000"/>
                </a:solidFill>
              </a:rPr>
              <a:t>c.A</a:t>
            </a:r>
            <a:r>
              <a:rPr lang="es-ES" baseline="-25000" dirty="0" err="1">
                <a:solidFill>
                  <a:srgbClr val="000000"/>
                </a:solidFill>
              </a:rPr>
              <a:t>y</a:t>
            </a:r>
            <a:endParaRPr lang="es-E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3" grpId="0" build="allAtOnce"/>
      <p:bldP spid="17" grpId="0" build="allAtOnce" animBg="1"/>
      <p:bldP spid="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82664-A1C2-4730-8FCA-78E83880F771}" type="slidenum">
              <a:rPr lang="es-UY" sz="1400">
                <a:latin typeface="Calibri" pitchFamily="34" charset="0"/>
              </a:rPr>
              <a:pPr algn="r"/>
              <a:t>15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024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928662" y="0"/>
            <a:ext cx="7358114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Verdana" pitchFamily="34" charset="0"/>
              </a:rPr>
              <a:t>Componentes de vectores: cálculos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85720" y="571480"/>
            <a:ext cx="5572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3. Suma de vectores (resultante):</a:t>
            </a:r>
            <a:endParaRPr lang="es-ES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Cada una de las componentes del vector  suma, es la suma de las respectivas componentes  de los vectores:   </a:t>
            </a:r>
            <a:r>
              <a:rPr lang="es-ES" b="1" dirty="0">
                <a:solidFill>
                  <a:srgbClr val="000000"/>
                </a:solidFill>
              </a:rPr>
              <a:t>R</a:t>
            </a:r>
            <a:r>
              <a:rPr lang="es-ES" dirty="0">
                <a:solidFill>
                  <a:srgbClr val="000000"/>
                </a:solidFill>
              </a:rPr>
              <a:t> = </a:t>
            </a:r>
            <a:r>
              <a:rPr lang="es-ES" b="1" dirty="0">
                <a:solidFill>
                  <a:srgbClr val="000000"/>
                </a:solidFill>
              </a:rPr>
              <a:t>A</a:t>
            </a:r>
            <a:r>
              <a:rPr lang="es-ES" dirty="0">
                <a:solidFill>
                  <a:srgbClr val="000000"/>
                </a:solidFill>
              </a:rPr>
              <a:t> + </a:t>
            </a:r>
            <a:r>
              <a:rPr lang="es-ES" b="1" dirty="0">
                <a:solidFill>
                  <a:srgbClr val="000000"/>
                </a:solidFill>
              </a:rPr>
              <a:t>B</a:t>
            </a:r>
          </a:p>
          <a:p>
            <a:r>
              <a:rPr lang="es-ES" dirty="0" err="1">
                <a:solidFill>
                  <a:srgbClr val="000000"/>
                </a:solidFill>
              </a:rPr>
              <a:t>R</a:t>
            </a:r>
            <a:r>
              <a:rPr lang="es-ES" baseline="-25000" dirty="0" err="1">
                <a:solidFill>
                  <a:srgbClr val="000000"/>
                </a:solidFill>
              </a:rPr>
              <a:t>x</a:t>
            </a:r>
            <a:r>
              <a:rPr lang="es-ES" dirty="0">
                <a:solidFill>
                  <a:srgbClr val="000000"/>
                </a:solidFill>
              </a:rPr>
              <a:t> = A</a:t>
            </a:r>
            <a:r>
              <a:rPr lang="es-ES" baseline="-25000" dirty="0">
                <a:solidFill>
                  <a:srgbClr val="000000"/>
                </a:solidFill>
              </a:rPr>
              <a:t>x</a:t>
            </a:r>
            <a:r>
              <a:rPr lang="es-ES" dirty="0">
                <a:solidFill>
                  <a:srgbClr val="000000"/>
                </a:solidFill>
              </a:rPr>
              <a:t> + </a:t>
            </a:r>
            <a:r>
              <a:rPr lang="es-ES" dirty="0" err="1">
                <a:solidFill>
                  <a:srgbClr val="000000"/>
                </a:solidFill>
              </a:rPr>
              <a:t>B</a:t>
            </a:r>
            <a:r>
              <a:rPr lang="es-ES" baseline="-25000" dirty="0" err="1">
                <a:solidFill>
                  <a:srgbClr val="000000"/>
                </a:solidFill>
              </a:rPr>
              <a:t>x</a:t>
            </a:r>
            <a:r>
              <a:rPr lang="es-ES" dirty="0">
                <a:solidFill>
                  <a:srgbClr val="000000"/>
                </a:solidFill>
              </a:rPr>
              <a:t>           </a:t>
            </a:r>
            <a:r>
              <a:rPr lang="es-ES" dirty="0" err="1">
                <a:solidFill>
                  <a:srgbClr val="000000"/>
                </a:solidFill>
              </a:rPr>
              <a:t>R</a:t>
            </a:r>
            <a:r>
              <a:rPr lang="es-ES" baseline="-25000" dirty="0" err="1">
                <a:solidFill>
                  <a:srgbClr val="000000"/>
                </a:solidFill>
              </a:rPr>
              <a:t>y</a:t>
            </a:r>
            <a:r>
              <a:rPr lang="es-ES" dirty="0">
                <a:solidFill>
                  <a:srgbClr val="000000"/>
                </a:solidFill>
              </a:rPr>
              <a:t>= A</a:t>
            </a:r>
            <a:r>
              <a:rPr lang="es-ES" baseline="-25000" dirty="0">
                <a:solidFill>
                  <a:srgbClr val="000000"/>
                </a:solidFill>
              </a:rPr>
              <a:t>y </a:t>
            </a:r>
            <a:r>
              <a:rPr lang="es-ES" dirty="0">
                <a:solidFill>
                  <a:srgbClr val="000000"/>
                </a:solidFill>
              </a:rPr>
              <a:t>+ </a:t>
            </a:r>
            <a:r>
              <a:rPr lang="es-ES" dirty="0" err="1">
                <a:solidFill>
                  <a:srgbClr val="000000"/>
                </a:solidFill>
              </a:rPr>
              <a:t>B</a:t>
            </a:r>
            <a:r>
              <a:rPr lang="es-ES" baseline="-25000" dirty="0" err="1">
                <a:solidFill>
                  <a:srgbClr val="000000"/>
                </a:solidFill>
              </a:rPr>
              <a:t>y</a:t>
            </a:r>
            <a:r>
              <a:rPr lang="es-ES" dirty="0">
                <a:solidFill>
                  <a:srgbClr val="000000"/>
                </a:solidFill>
              </a:rPr>
              <a:t> </a:t>
            </a:r>
            <a:endParaRPr lang="es-ES" baseline="-25000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Podemos ampliar este procedimiento para calcular la suma de cualquier cantidad de vectores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00042"/>
            <a:ext cx="3212440" cy="400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85720" y="2571744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Se puede generalizar para tres dimensiones: con eje </a:t>
            </a:r>
            <a:r>
              <a:rPr lang="es-ES" i="1" dirty="0">
                <a:solidFill>
                  <a:srgbClr val="000000"/>
                </a:solidFill>
              </a:rPr>
              <a:t>z perpendicular al plano </a:t>
            </a:r>
            <a:r>
              <a:rPr lang="es-ES" i="1" dirty="0" err="1">
                <a:solidFill>
                  <a:srgbClr val="000000"/>
                </a:solidFill>
              </a:rPr>
              <a:t>xy</a:t>
            </a:r>
            <a:r>
              <a:rPr lang="es-ES" i="1" dirty="0">
                <a:solidFill>
                  <a:srgbClr val="000000"/>
                </a:solidFill>
              </a:rPr>
              <a:t>. </a:t>
            </a:r>
          </a:p>
          <a:p>
            <a:r>
              <a:rPr lang="es-ES" i="1" dirty="0">
                <a:solidFill>
                  <a:srgbClr val="000000"/>
                </a:solidFill>
              </a:rPr>
              <a:t>El </a:t>
            </a:r>
            <a:r>
              <a:rPr lang="es-ES" dirty="0">
                <a:solidFill>
                  <a:srgbClr val="000000"/>
                </a:solidFill>
              </a:rPr>
              <a:t>vector </a:t>
            </a:r>
            <a:r>
              <a:rPr lang="es-ES" b="1" dirty="0">
                <a:solidFill>
                  <a:srgbClr val="000000"/>
                </a:solidFill>
              </a:rPr>
              <a:t>A</a:t>
            </a:r>
            <a:r>
              <a:rPr lang="es-ES" dirty="0">
                <a:solidFill>
                  <a:srgbClr val="000000"/>
                </a:solidFill>
              </a:rPr>
              <a:t> tiene componentes </a:t>
            </a:r>
            <a:r>
              <a:rPr lang="es-ES" i="1" dirty="0">
                <a:solidFill>
                  <a:srgbClr val="000000"/>
                </a:solidFill>
              </a:rPr>
              <a:t>Ax, Ay y </a:t>
            </a:r>
            <a:r>
              <a:rPr lang="es-ES" i="1" dirty="0" err="1">
                <a:solidFill>
                  <a:srgbClr val="000000"/>
                </a:solidFill>
              </a:rPr>
              <a:t>Az</a:t>
            </a:r>
            <a:r>
              <a:rPr lang="es-ES" i="1" dirty="0">
                <a:solidFill>
                  <a:srgbClr val="000000"/>
                </a:solidFill>
              </a:rPr>
              <a:t> en las tres direcciones de coordenadas. </a:t>
            </a:r>
          </a:p>
          <a:p>
            <a:r>
              <a:rPr lang="es-ES" i="1" dirty="0">
                <a:solidFill>
                  <a:srgbClr val="000000"/>
                </a:solidFill>
              </a:rPr>
              <a:t>La </a:t>
            </a:r>
            <a:r>
              <a:rPr lang="es-ES" dirty="0">
                <a:solidFill>
                  <a:srgbClr val="000000"/>
                </a:solidFill>
              </a:rPr>
              <a:t>magnitud </a:t>
            </a:r>
            <a:r>
              <a:rPr lang="es-ES" i="1" dirty="0">
                <a:solidFill>
                  <a:srgbClr val="000000"/>
                </a:solidFill>
              </a:rPr>
              <a:t>A está dada por: 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9386" y="3707781"/>
            <a:ext cx="1714512" cy="533404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28596" y="4500570"/>
            <a:ext cx="5357850" cy="400110"/>
          </a:xfrm>
          <a:prstGeom prst="rect">
            <a:avLst/>
          </a:prstGeom>
          <a:solidFill>
            <a:srgbClr val="92D050">
              <a:alpha val="99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F0000"/>
                </a:solidFill>
                <a:latin typeface="+mj-lt"/>
              </a:rPr>
              <a:t>VECTORES UNITARIOS (VERSORES)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572008"/>
            <a:ext cx="2286016" cy="20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929198"/>
            <a:ext cx="338994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929198"/>
            <a:ext cx="2000264" cy="5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3643306" y="535782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Vector </a:t>
            </a:r>
            <a:r>
              <a:rPr lang="es-ES" b="1" dirty="0">
                <a:solidFill>
                  <a:srgbClr val="000000"/>
                </a:solidFill>
              </a:rPr>
              <a:t>A </a:t>
            </a:r>
            <a:r>
              <a:rPr lang="es-ES" dirty="0">
                <a:solidFill>
                  <a:srgbClr val="000000"/>
                </a:solidFill>
              </a:rPr>
              <a:t>de tres dimensiones escrito en función de sus  3 componentes:</a:t>
            </a: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17" y="6263627"/>
            <a:ext cx="2419343" cy="45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3" grpId="0" build="allAtOnce"/>
      <p:bldP spid="15" grpId="0" build="allAtOnce" animBg="1"/>
      <p:bldP spid="2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16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34" y="0"/>
            <a:ext cx="6786610" cy="461665"/>
          </a:xfrm>
          <a:prstGeom prst="rect">
            <a:avLst/>
          </a:prstGeom>
          <a:solidFill>
            <a:srgbClr val="BBC53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+mn-lt"/>
              </a:rPr>
              <a:t>Cinemática  en más de una dimensión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49263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49263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86182" y="571480"/>
            <a:ext cx="52149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Verdana" pitchFamily="34" charset="0"/>
              </a:rPr>
              <a:t>Vector posición 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de una partícula en un instante dado  es un vector que va del origen del sistema de coordenadas al punto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P.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 </a:t>
            </a:r>
          </a:p>
          <a:p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Coordenadas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x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,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y </a:t>
            </a:r>
            <a:r>
              <a:rPr lang="es-ES" dirty="0" err="1">
                <a:solidFill>
                  <a:srgbClr val="0D0F11"/>
                </a:solidFill>
                <a:latin typeface="Verdana" pitchFamily="34" charset="0"/>
              </a:rPr>
              <a:t>y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z 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de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P 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son las componentes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x, y </a:t>
            </a:r>
            <a:r>
              <a:rPr lang="es-ES" dirty="0" err="1">
                <a:solidFill>
                  <a:srgbClr val="0D0F11"/>
                </a:solidFill>
                <a:latin typeface="Verdana" pitchFamily="34" charset="0"/>
              </a:rPr>
              <a:t>y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z 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del vector.</a:t>
            </a:r>
            <a:endParaRPr lang="es-ES" sz="1600" dirty="0">
              <a:solidFill>
                <a:srgbClr val="0D0F11"/>
              </a:solidFill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571900" cy="336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7" y="2294614"/>
            <a:ext cx="2714644" cy="4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48" y="3954117"/>
            <a:ext cx="3857652" cy="290388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3357554" y="2786058"/>
            <a:ext cx="557216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En un </a:t>
            </a:r>
            <a:r>
              <a:rPr lang="el-GR" dirty="0">
                <a:solidFill>
                  <a:srgbClr val="0D0F11"/>
                </a:solidFill>
                <a:latin typeface="+mn-lt"/>
                <a:cs typeface="+mn-cs"/>
              </a:rPr>
              <a:t>Δ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t   la partícula se mueve de P</a:t>
            </a:r>
            <a:r>
              <a:rPr lang="es-ES" baseline="-25000" dirty="0">
                <a:solidFill>
                  <a:srgbClr val="0D0F11"/>
                </a:solidFill>
                <a:latin typeface="+mn-lt"/>
                <a:cs typeface="+mn-cs"/>
              </a:rPr>
              <a:t>1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 a P</a:t>
            </a:r>
            <a:r>
              <a:rPr lang="es-ES" baseline="-25000" dirty="0">
                <a:solidFill>
                  <a:srgbClr val="0D0F11"/>
                </a:solidFill>
                <a:latin typeface="+mn-lt"/>
                <a:cs typeface="+mn-cs"/>
              </a:rPr>
              <a:t>2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.</a:t>
            </a:r>
          </a:p>
          <a:p>
            <a:pPr>
              <a:defRPr/>
            </a:pPr>
            <a:r>
              <a:rPr lang="es-ES" sz="2000" b="1" dirty="0">
                <a:solidFill>
                  <a:srgbClr val="FF0000"/>
                </a:solidFill>
                <a:latin typeface="+mn-lt"/>
                <a:cs typeface="+mn-cs"/>
              </a:rPr>
              <a:t>Desplazamiento: </a:t>
            </a:r>
            <a:endParaRPr lang="es-ES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143248"/>
            <a:ext cx="1785950" cy="4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428596" y="4000504"/>
            <a:ext cx="5643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F0000"/>
                </a:solidFill>
                <a:latin typeface="+mn-lt"/>
                <a:cs typeface="+mn-cs"/>
              </a:rPr>
              <a:t>Velocidad media 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durante ese intervalo </a:t>
            </a:r>
            <a:r>
              <a:rPr lang="el-GR" dirty="0">
                <a:solidFill>
                  <a:srgbClr val="0D0F11"/>
                </a:solidFill>
                <a:latin typeface="+mn-lt"/>
                <a:cs typeface="+mn-cs"/>
              </a:rPr>
              <a:t>Δ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t:</a:t>
            </a:r>
          </a:p>
        </p:txBody>
      </p:sp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500570"/>
            <a:ext cx="2636630" cy="7858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24 CuadroTexto"/>
          <p:cNvSpPr txBox="1">
            <a:spLocks noChangeArrowheads="1"/>
          </p:cNvSpPr>
          <p:nvPr/>
        </p:nvSpPr>
        <p:spPr bwMode="auto">
          <a:xfrm>
            <a:off x="285720" y="5392838"/>
            <a:ext cx="4786346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Rapidez media:  </a:t>
            </a:r>
            <a:r>
              <a:rPr lang="es-ES" sz="1600" dirty="0">
                <a:solidFill>
                  <a:srgbClr val="0D0F11"/>
                </a:solidFill>
              </a:rPr>
              <a:t>es el cociente entre  la distancia total recorrida  y el tiempo insumido. </a:t>
            </a:r>
          </a:p>
          <a:p>
            <a:r>
              <a:rPr lang="es-ES" sz="1600" dirty="0">
                <a:solidFill>
                  <a:srgbClr val="0D0F11"/>
                </a:solidFill>
              </a:rPr>
              <a:t>Es un escalar y no siempre coincide con el módulo de la velocidad media.  </a:t>
            </a:r>
          </a:p>
        </p:txBody>
      </p:sp>
    </p:spTree>
    <p:extLst>
      <p:ext uri="{BB962C8B-B14F-4D97-AF65-F5344CB8AC3E}">
        <p14:creationId xmlns:p14="http://schemas.microsoft.com/office/powerpoint/2010/main" val="19080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allAtOnce"/>
      <p:bldP spid="16" grpId="0" build="allAtOnce"/>
      <p:bldP spid="1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24C48FA-C473-47C7-8006-5A62839002DC}" type="slidenum">
              <a:rPr lang="es-UY" sz="1400">
                <a:latin typeface="Calibri" pitchFamily="34" charset="0"/>
              </a:rPr>
              <a:pPr algn="r"/>
              <a:t>17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29700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0" name="9 CuadroTexto"/>
          <p:cNvSpPr txBox="1"/>
          <p:nvPr/>
        </p:nvSpPr>
        <p:spPr>
          <a:xfrm>
            <a:off x="315119" y="548620"/>
            <a:ext cx="4256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s-ES" sz="2400" b="1" dirty="0">
                <a:solidFill>
                  <a:srgbClr val="FF0000"/>
                </a:solidFill>
                <a:latin typeface="+mn-lt"/>
                <a:cs typeface="+mn-cs"/>
              </a:rPr>
              <a:t>elocidad instantánea</a:t>
            </a:r>
            <a:r>
              <a:rPr lang="es-ES" sz="2400" dirty="0">
                <a:latin typeface="+mn-lt"/>
                <a:cs typeface="+mn-cs"/>
              </a:rPr>
              <a:t>:</a:t>
            </a: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00042"/>
            <a:ext cx="2416514" cy="8016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714744" y="2857496"/>
            <a:ext cx="4214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El módulo de </a:t>
            </a:r>
            <a:r>
              <a:rPr lang="es-ES" sz="2000" b="1" dirty="0">
                <a:solidFill>
                  <a:srgbClr val="0D0F11"/>
                </a:solidFill>
                <a:latin typeface="+mn-lt"/>
                <a:cs typeface="+mn-cs"/>
              </a:rPr>
              <a:t>v</a:t>
            </a: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 es la </a:t>
            </a:r>
            <a:r>
              <a:rPr lang="es-ES" sz="2000" b="1" dirty="0">
                <a:solidFill>
                  <a:srgbClr val="FF0000"/>
                </a:solidFill>
                <a:latin typeface="+mn-lt"/>
                <a:cs typeface="+mn-cs"/>
              </a:rPr>
              <a:t>rapidez.</a:t>
            </a: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786182" y="1928802"/>
            <a:ext cx="5357818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El cualquier punto de la trayectoria,  el vector es tangente a la trayectoria en ese punto, y el sentido es el del movimiento. 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971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357298"/>
            <a:ext cx="2786082" cy="6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9716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642918"/>
            <a:ext cx="1857388" cy="4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7" name="Rectangle 2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pic>
        <p:nvPicPr>
          <p:cNvPr id="29719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176586"/>
            <a:ext cx="2786082" cy="68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0" name="Rectangle 2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928670"/>
            <a:ext cx="3500462" cy="37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428596" y="4786322"/>
            <a:ext cx="321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D0F11"/>
                </a:solidFill>
                <a:latin typeface="+mn-lt"/>
                <a:cs typeface="+mn-cs"/>
              </a:rPr>
              <a:t>En dos dimensiones:</a:t>
            </a:r>
            <a:endParaRPr lang="es-ES" sz="1600" b="1" dirty="0">
              <a:solidFill>
                <a:srgbClr val="0D0F11"/>
              </a:solidFill>
              <a:latin typeface="+mn-lt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3744176"/>
            <a:ext cx="3325889" cy="29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786190"/>
            <a:ext cx="2098200" cy="9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857760"/>
            <a:ext cx="1584821" cy="8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CuadroTexto"/>
          <p:cNvSpPr txBox="1"/>
          <p:nvPr/>
        </p:nvSpPr>
        <p:spPr>
          <a:xfrm>
            <a:off x="500034" y="0"/>
            <a:ext cx="6786610" cy="461665"/>
          </a:xfrm>
          <a:prstGeom prst="rect">
            <a:avLst/>
          </a:prstGeom>
          <a:solidFill>
            <a:srgbClr val="BBC53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+mn-lt"/>
              </a:rPr>
              <a:t>Cinemática  en más de una dimensión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8" grpId="0" build="allAtOnce" animBg="1"/>
      <p:bldP spid="2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82664-A1C2-4730-8FCA-78E83880F771}" type="slidenum">
              <a:rPr lang="es-UY" sz="1400">
                <a:latin typeface="Calibri" pitchFamily="34" charset="0"/>
              </a:rPr>
              <a:pPr algn="r"/>
              <a:t>18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024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214282" y="0"/>
            <a:ext cx="8929718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Aceleración en dos dimensiones</a:t>
            </a:r>
            <a:endParaRPr lang="es-E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85720" y="785794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La </a:t>
            </a:r>
            <a:r>
              <a:rPr lang="x-none" sz="2000" b="1" dirty="0">
                <a:solidFill>
                  <a:srgbClr val="0000FF"/>
                </a:solidFill>
              </a:rPr>
              <a:t>aceleración media </a:t>
            </a:r>
            <a:r>
              <a:rPr lang="x-none" dirty="0">
                <a:solidFill>
                  <a:srgbClr val="000000"/>
                </a:solidFill>
              </a:rPr>
              <a:t>de un objeto durante un intervalo de tiempo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x-none" i="1" dirty="0">
                <a:solidFill>
                  <a:srgbClr val="000000"/>
                </a:solidFill>
              </a:rPr>
              <a:t>t es el cambio de velocidad </a:t>
            </a:r>
            <a:r>
              <a:rPr lang="el-GR" i="1" dirty="0">
                <a:solidFill>
                  <a:srgbClr val="000000"/>
                </a:solidFill>
              </a:rPr>
              <a:t>Δ</a:t>
            </a:r>
            <a:r>
              <a:rPr lang="x-none" b="1" i="1" dirty="0">
                <a:solidFill>
                  <a:srgbClr val="000000"/>
                </a:solidFill>
              </a:rPr>
              <a:t>v</a:t>
            </a:r>
            <a:r>
              <a:rPr lang="x-none" i="1" dirty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dividido entre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x-none" i="1" dirty="0">
                <a:solidFill>
                  <a:srgbClr val="000000"/>
                </a:solidFill>
              </a:rPr>
              <a:t>t </a:t>
            </a:r>
            <a:r>
              <a:rPr lang="es-ES" i="1" dirty="0">
                <a:solidFill>
                  <a:srgbClr val="000000"/>
                </a:solidFill>
              </a:rPr>
              <a:t>: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879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857232"/>
            <a:ext cx="2526968" cy="749202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57760"/>
            <a:ext cx="778717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918" y="1785926"/>
            <a:ext cx="8911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35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82664-A1C2-4730-8FCA-78E83880F771}" type="slidenum">
              <a:rPr lang="es-UY" sz="1400">
                <a:latin typeface="Calibri" pitchFamily="34" charset="0"/>
              </a:rPr>
              <a:pPr algn="r"/>
              <a:t>19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024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214282" y="0"/>
            <a:ext cx="8929718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Aceleración en dos dimensiones</a:t>
            </a:r>
            <a:endParaRPr lang="es-E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857232"/>
            <a:ext cx="59293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La </a:t>
            </a:r>
            <a:r>
              <a:rPr lang="x-none" sz="2000" b="1" dirty="0">
                <a:solidFill>
                  <a:srgbClr val="0000FF"/>
                </a:solidFill>
              </a:rPr>
              <a:t>aceleración instantánea </a:t>
            </a:r>
            <a:r>
              <a:rPr lang="x-none" dirty="0">
                <a:solidFill>
                  <a:srgbClr val="000000"/>
                </a:solidFill>
              </a:rPr>
              <a:t>de un objeto es el límite de su aceleración media cuando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x-none" i="1" dirty="0">
                <a:solidFill>
                  <a:srgbClr val="000000"/>
                </a:solidFill>
              </a:rPr>
              <a:t>t  </a:t>
            </a:r>
            <a:r>
              <a:rPr lang="es-ES" i="1" dirty="0">
                <a:solidFill>
                  <a:srgbClr val="000000"/>
                </a:solidFill>
              </a:rPr>
              <a:t>tiende a cer</a:t>
            </a:r>
            <a:r>
              <a:rPr lang="es-ES" i="1" dirty="0"/>
              <a:t>o.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2868182" cy="714380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4282" y="3000372"/>
            <a:ext cx="4214842" cy="372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rgbClr val="0000FF"/>
                </a:solidFill>
              </a:rPr>
              <a:t>ATENCIÓN:</a:t>
            </a:r>
            <a:endParaRPr lang="x-none" b="1" dirty="0">
              <a:solidFill>
                <a:srgbClr val="0000FF"/>
              </a:solidFill>
            </a:endParaRPr>
          </a:p>
          <a:p>
            <a:r>
              <a:rPr lang="x-none" dirty="0">
                <a:solidFill>
                  <a:srgbClr val="000000"/>
                </a:solidFill>
              </a:rPr>
              <a:t>Un objeto puede acelerar en diferentes formas: </a:t>
            </a:r>
          </a:p>
          <a:p>
            <a:r>
              <a:rPr lang="x-none" dirty="0">
                <a:solidFill>
                  <a:srgbClr val="000000"/>
                </a:solidFill>
              </a:rPr>
              <a:t>1) </a:t>
            </a:r>
            <a:r>
              <a:rPr lang="es-ES" dirty="0">
                <a:solidFill>
                  <a:srgbClr val="000000"/>
                </a:solidFill>
              </a:rPr>
              <a:t>L</a:t>
            </a:r>
            <a:r>
              <a:rPr lang="x-none" dirty="0">
                <a:solidFill>
                  <a:srgbClr val="000000"/>
                </a:solidFill>
              </a:rPr>
              <a:t>a magnitud del vector velocidad (la rapidez) puede cambiar con el tiempo. </a:t>
            </a:r>
          </a:p>
          <a:p>
            <a:r>
              <a:rPr lang="x-none" dirty="0">
                <a:solidFill>
                  <a:srgbClr val="000000"/>
                </a:solidFill>
              </a:rPr>
              <a:t>2) </a:t>
            </a:r>
            <a:r>
              <a:rPr lang="es-ES" dirty="0">
                <a:solidFill>
                  <a:srgbClr val="000000"/>
                </a:solidFill>
              </a:rPr>
              <a:t>L</a:t>
            </a:r>
            <a:r>
              <a:rPr lang="x-none" dirty="0">
                <a:solidFill>
                  <a:srgbClr val="000000"/>
                </a:solidFill>
              </a:rPr>
              <a:t>a dirección del vector velocidad puede cambiar con el tiempo, incluso si la rapidez es constante, como puede suceder a lo largo de una trayectoria curva. </a:t>
            </a:r>
          </a:p>
          <a:p>
            <a:r>
              <a:rPr lang="x-none" dirty="0">
                <a:solidFill>
                  <a:srgbClr val="000000"/>
                </a:solidFill>
              </a:rPr>
              <a:t>3) Tanto la magnitud y la dirección del vector velocidad pueden cambiar al mismo tiempo.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94900"/>
            <a:ext cx="7000924" cy="13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28934"/>
            <a:ext cx="4429156" cy="323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16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2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200367" y="0"/>
            <a:ext cx="7035929" cy="461665"/>
          </a:xfrm>
          <a:prstGeom prst="rect">
            <a:avLst/>
          </a:prstGeom>
          <a:solidFill>
            <a:srgbClr val="BBF42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+mn-lt"/>
              </a:rPr>
              <a:t>Definiciones cinemática unidimensional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0367" y="492266"/>
            <a:ext cx="471490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Marco de referencia:  </a:t>
            </a:r>
            <a:r>
              <a:rPr lang="es-ES" dirty="0">
                <a:solidFill>
                  <a:srgbClr val="000000"/>
                </a:solidFill>
              </a:rPr>
              <a:t>eje x, origen, dirección y sentido positivo.</a:t>
            </a:r>
            <a:endParaRPr lang="es-419" dirty="0">
              <a:solidFill>
                <a:srgbClr val="000000"/>
              </a:solidFill>
            </a:endParaRPr>
          </a:p>
          <a:p>
            <a:r>
              <a:rPr lang="es-419" b="1" dirty="0">
                <a:solidFill>
                  <a:srgbClr val="0000FF"/>
                </a:solidFill>
              </a:rPr>
              <a:t>Posición:</a:t>
            </a:r>
            <a:r>
              <a:rPr lang="es-419" dirty="0">
                <a:solidFill>
                  <a:srgbClr val="000000"/>
                </a:solidFill>
              </a:rPr>
              <a:t> función ley horaria  x(t)</a:t>
            </a:r>
          </a:p>
          <a:p>
            <a:pPr algn="ctr"/>
            <a:r>
              <a:rPr lang="es-419" i="1" dirty="0">
                <a:solidFill>
                  <a:srgbClr val="000000"/>
                </a:solidFill>
              </a:rPr>
              <a:t>x</a:t>
            </a:r>
            <a:r>
              <a:rPr lang="es-419" dirty="0">
                <a:solidFill>
                  <a:srgbClr val="000000"/>
                </a:solidFill>
              </a:rPr>
              <a:t>(</a:t>
            </a:r>
            <a:r>
              <a:rPr lang="es-419" i="1" dirty="0">
                <a:solidFill>
                  <a:srgbClr val="000000"/>
                </a:solidFill>
              </a:rPr>
              <a:t>t</a:t>
            </a:r>
            <a:r>
              <a:rPr lang="es-419" dirty="0">
                <a:solidFill>
                  <a:srgbClr val="000000"/>
                </a:solidFill>
              </a:rPr>
              <a:t>) = </a:t>
            </a:r>
            <a:r>
              <a:rPr lang="es-419" i="1" dirty="0">
                <a:solidFill>
                  <a:srgbClr val="000000"/>
                </a:solidFill>
              </a:rPr>
              <a:t>t</a:t>
            </a:r>
            <a:r>
              <a:rPr lang="es-419" baseline="30000" dirty="0">
                <a:solidFill>
                  <a:srgbClr val="000000"/>
                </a:solidFill>
              </a:rPr>
              <a:t>3</a:t>
            </a:r>
            <a:r>
              <a:rPr lang="es-419" dirty="0">
                <a:solidFill>
                  <a:srgbClr val="000000"/>
                </a:solidFill>
              </a:rPr>
              <a:t>/300 – 0,300</a:t>
            </a:r>
            <a:r>
              <a:rPr lang="es-419" i="1" dirty="0">
                <a:solidFill>
                  <a:srgbClr val="000000"/>
                </a:solidFill>
              </a:rPr>
              <a:t>t</a:t>
            </a:r>
            <a:r>
              <a:rPr lang="es-419" baseline="30000" dirty="0">
                <a:solidFill>
                  <a:srgbClr val="000000"/>
                </a:solidFill>
              </a:rPr>
              <a:t>2</a:t>
            </a:r>
            <a:r>
              <a:rPr lang="es-419" dirty="0">
                <a:solidFill>
                  <a:srgbClr val="000000"/>
                </a:solidFill>
              </a:rPr>
              <a:t> + 5,03t  +30 </a:t>
            </a:r>
            <a:endParaRPr lang="es-419" b="1" dirty="0">
              <a:solidFill>
                <a:srgbClr val="0000FF"/>
              </a:solidFill>
            </a:endParaRPr>
          </a:p>
          <a:p>
            <a:r>
              <a:rPr lang="es-419" sz="2000" b="1" dirty="0">
                <a:solidFill>
                  <a:srgbClr val="0000FF"/>
                </a:solidFill>
              </a:rPr>
              <a:t>Desplazamiento </a:t>
            </a:r>
            <a:r>
              <a:rPr lang="el-GR" sz="2000" b="1" i="1" dirty="0">
                <a:solidFill>
                  <a:srgbClr val="0000FF"/>
                </a:solidFill>
              </a:rPr>
              <a:t>Δ</a:t>
            </a:r>
            <a:r>
              <a:rPr lang="es-419" sz="2000" b="1" i="1" dirty="0">
                <a:solidFill>
                  <a:srgbClr val="0000FF"/>
                </a:solidFill>
              </a:rPr>
              <a:t>x</a:t>
            </a:r>
            <a:r>
              <a:rPr lang="es-419" sz="2000" b="1" i="1" dirty="0">
                <a:solidFill>
                  <a:srgbClr val="000000"/>
                </a:solidFill>
              </a:rPr>
              <a:t>: </a:t>
            </a:r>
            <a:r>
              <a:rPr lang="es-419" i="1" dirty="0">
                <a:solidFill>
                  <a:srgbClr val="000000"/>
                </a:solidFill>
              </a:rPr>
              <a:t>cambio de posición:  y está dado por   </a:t>
            </a:r>
            <a:r>
              <a:rPr lang="el-GR" sz="2400" dirty="0">
                <a:solidFill>
                  <a:srgbClr val="000000"/>
                </a:solidFill>
              </a:rPr>
              <a:t>Δ</a:t>
            </a:r>
            <a:r>
              <a:rPr lang="fr-FR" sz="2400" i="1" dirty="0">
                <a:solidFill>
                  <a:srgbClr val="000000"/>
                </a:solidFill>
              </a:rPr>
              <a:t>x = x</a:t>
            </a:r>
            <a:r>
              <a:rPr lang="fr-FR" sz="2400" i="1" baseline="-25000" dirty="0">
                <a:solidFill>
                  <a:srgbClr val="000000"/>
                </a:solidFill>
              </a:rPr>
              <a:t>f</a:t>
            </a:r>
            <a:r>
              <a:rPr lang="fr-FR" sz="2400" i="1" dirty="0">
                <a:solidFill>
                  <a:srgbClr val="000000"/>
                </a:solidFill>
              </a:rPr>
              <a:t> – x</a:t>
            </a:r>
            <a:r>
              <a:rPr lang="fr-FR" sz="2400" i="1" baseline="-25000" dirty="0">
                <a:solidFill>
                  <a:srgbClr val="000000"/>
                </a:solidFill>
              </a:rPr>
              <a:t>i</a:t>
            </a:r>
          </a:p>
          <a:p>
            <a:r>
              <a:rPr lang="es-ES" b="1" dirty="0">
                <a:solidFill>
                  <a:srgbClr val="0000FF"/>
                </a:solidFill>
              </a:rPr>
              <a:t>Distancia</a:t>
            </a:r>
            <a:r>
              <a:rPr lang="es-ES" b="1" dirty="0">
                <a:solidFill>
                  <a:srgbClr val="000000"/>
                </a:solidFill>
              </a:rPr>
              <a:t>  </a:t>
            </a:r>
            <a:r>
              <a:rPr lang="es-ES" i="1" dirty="0">
                <a:solidFill>
                  <a:srgbClr val="000000"/>
                </a:solidFill>
              </a:rPr>
              <a:t>longitud total del trayecto </a:t>
            </a:r>
            <a:r>
              <a:rPr lang="es-ES" dirty="0">
                <a:solidFill>
                  <a:srgbClr val="000000"/>
                </a:solidFill>
              </a:rPr>
              <a:t>recorrido al moverse desde </a:t>
            </a:r>
            <a:r>
              <a:rPr lang="es-ES" i="1" dirty="0">
                <a:solidFill>
                  <a:srgbClr val="000000"/>
                </a:solidFill>
              </a:rPr>
              <a:t>x</a:t>
            </a:r>
            <a:r>
              <a:rPr lang="es-ES" i="1" baseline="-25000" dirty="0">
                <a:solidFill>
                  <a:srgbClr val="000000"/>
                </a:solidFill>
              </a:rPr>
              <a:t>i</a:t>
            </a:r>
            <a:r>
              <a:rPr lang="es-ES" dirty="0">
                <a:solidFill>
                  <a:srgbClr val="000000"/>
                </a:solidFill>
              </a:rPr>
              <a:t> a </a:t>
            </a:r>
            <a:r>
              <a:rPr lang="es-ES" i="1" dirty="0">
                <a:solidFill>
                  <a:srgbClr val="000000"/>
                </a:solidFill>
              </a:rPr>
              <a:t>x</a:t>
            </a:r>
            <a:r>
              <a:rPr lang="es-ES" i="1" baseline="-25000" dirty="0">
                <a:solidFill>
                  <a:srgbClr val="000000"/>
                </a:solidFill>
              </a:rPr>
              <a:t>f</a:t>
            </a:r>
            <a:r>
              <a:rPr lang="es-ES" dirty="0">
                <a:solidFill>
                  <a:srgbClr val="000000"/>
                </a:solidFill>
              </a:rPr>
              <a:t>.</a:t>
            </a:r>
          </a:p>
          <a:p>
            <a:r>
              <a:rPr lang="es-ES" b="1" dirty="0">
                <a:solidFill>
                  <a:srgbClr val="0000FF"/>
                </a:solidFill>
              </a:rPr>
              <a:t>Rapidez media: </a:t>
            </a:r>
          </a:p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419" dirty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86" y="571480"/>
            <a:ext cx="4213114" cy="3264925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399" y="3193405"/>
            <a:ext cx="3299023" cy="60960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5720" y="3786190"/>
            <a:ext cx="85011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Velocidad media  </a:t>
            </a:r>
            <a:r>
              <a:rPr lang="es-ES" dirty="0">
                <a:solidFill>
                  <a:srgbClr val="000000"/>
                </a:solidFill>
              </a:rPr>
              <a:t>cociente entre el desplazamiento y el intervalo de tiempo </a:t>
            </a:r>
            <a:r>
              <a:rPr lang="el-GR" i="1" dirty="0">
                <a:solidFill>
                  <a:srgbClr val="000000"/>
                </a:solidFill>
              </a:rPr>
              <a:t>Δ</a:t>
            </a:r>
            <a:r>
              <a:rPr lang="es-ES" i="1" dirty="0">
                <a:solidFill>
                  <a:srgbClr val="000000"/>
                </a:solidFill>
              </a:rPr>
              <a:t>t</a:t>
            </a:r>
            <a:r>
              <a:rPr lang="es-ES" dirty="0">
                <a:solidFill>
                  <a:srgbClr val="000000"/>
                </a:solidFill>
              </a:rPr>
              <a:t> en el que se realiza el mismo:</a:t>
            </a:r>
            <a:endParaRPr lang="es-E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214818"/>
            <a:ext cx="2057400" cy="666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49263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85720" y="4929198"/>
            <a:ext cx="8858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Velocidad instantánea </a:t>
            </a:r>
            <a:r>
              <a:rPr lang="es-ES" sz="2000" b="1" i="1" dirty="0">
                <a:solidFill>
                  <a:srgbClr val="0000FF"/>
                </a:solidFill>
              </a:rPr>
              <a:t>v</a:t>
            </a:r>
            <a:r>
              <a:rPr lang="es-ES" i="1" dirty="0">
                <a:solidFill>
                  <a:srgbClr val="000000"/>
                </a:solidFill>
              </a:rPr>
              <a:t>  es </a:t>
            </a:r>
            <a:r>
              <a:rPr lang="es-ES" dirty="0">
                <a:solidFill>
                  <a:srgbClr val="000000"/>
                </a:solidFill>
              </a:rPr>
              <a:t>la velocidad media cuando el intervalo de tiempo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s-ES" i="1" dirty="0">
                <a:solidFill>
                  <a:srgbClr val="000000"/>
                </a:solidFill>
              </a:rPr>
              <a:t>t </a:t>
            </a:r>
            <a:r>
              <a:rPr lang="es-ES" dirty="0">
                <a:solidFill>
                  <a:srgbClr val="000000"/>
                </a:solidFill>
              </a:rPr>
              <a:t>se hace muy pequeño (estrictamente es prácticamente nulo).</a:t>
            </a:r>
            <a:endParaRPr lang="es-E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572140"/>
            <a:ext cx="3028950" cy="61912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49263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28596" y="6286520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Rapidez instantánea: </a:t>
            </a:r>
            <a:r>
              <a:rPr lang="es-ES" dirty="0">
                <a:solidFill>
                  <a:srgbClr val="000000"/>
                </a:solidFill>
              </a:rPr>
              <a:t>cantidad escalar,  magnitud de la velocidad instantánea.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76FB54-62CB-0E36-70D1-08BDFA125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51713"/>
            <a:ext cx="1768518" cy="171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build="allAtOnce"/>
      <p:bldP spid="22" grpId="0" build="p"/>
      <p:bldP spid="2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1A970E-9102-4281-BD5E-FA472BE94F38}" type="slidenum">
              <a:rPr lang="es-UY" sz="1400">
                <a:latin typeface="Calibri" pitchFamily="34" charset="0"/>
              </a:rPr>
              <a:pPr algn="r"/>
              <a:t>20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38917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142844" y="0"/>
            <a:ext cx="8858250" cy="49244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600" b="1" dirty="0">
                <a:solidFill>
                  <a:srgbClr val="FF0000"/>
                </a:solidFill>
              </a:rPr>
              <a:t>Ejercicio: 2.10</a:t>
            </a:r>
            <a:endParaRPr lang="es-ES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5720" y="571480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Una paracaidista, después de saltar, cae 52,0 m en caída libre sin fricción. Cuando se abre el paracaídas, ella desacelera a razón de 2,10 m/s</a:t>
            </a:r>
            <a:r>
              <a:rPr lang="x-none" baseline="30000" dirty="0">
                <a:solidFill>
                  <a:srgbClr val="000000"/>
                </a:solidFill>
              </a:rPr>
              <a:t>2</a:t>
            </a:r>
            <a:r>
              <a:rPr lang="x-none" dirty="0">
                <a:solidFill>
                  <a:srgbClr val="000000"/>
                </a:solidFill>
              </a:rPr>
              <a:t> y llega al suelo a una velocidad de 2,90 m/s. Suponga que en el momento que salta, su velocidad es nula.</a:t>
            </a:r>
          </a:p>
          <a:p>
            <a:r>
              <a:rPr lang="x-none" dirty="0">
                <a:solidFill>
                  <a:srgbClr val="000000"/>
                </a:solidFill>
              </a:rPr>
              <a:t>a) ¿Cuánto tiempo estuvo la paracaidista en el aire?</a:t>
            </a:r>
          </a:p>
          <a:p>
            <a:r>
              <a:rPr lang="x-none" dirty="0">
                <a:solidFill>
                  <a:srgbClr val="000000"/>
                </a:solidFill>
              </a:rPr>
              <a:t>b) ¿A qué altura comenzó la caída?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5720" y="242886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La paracaidista realiza un movimiento en dos etapas:</a:t>
            </a:r>
          </a:p>
          <a:p>
            <a:pPr marL="342900" indent="-342900">
              <a:buAutoNum type="romanUcParenR"/>
            </a:pPr>
            <a:r>
              <a:rPr lang="x-none" dirty="0">
                <a:solidFill>
                  <a:srgbClr val="000000"/>
                </a:solidFill>
              </a:rPr>
              <a:t>Caída libre con </a:t>
            </a:r>
            <a:r>
              <a:rPr lang="x-none" i="1" dirty="0">
                <a:solidFill>
                  <a:srgbClr val="000000"/>
                </a:solidFill>
              </a:rPr>
              <a:t>v</a:t>
            </a:r>
            <a:r>
              <a:rPr lang="x-none" i="1" baseline="-25000" dirty="0">
                <a:solidFill>
                  <a:srgbClr val="000000"/>
                </a:solidFill>
              </a:rPr>
              <a:t>0</a:t>
            </a:r>
            <a:r>
              <a:rPr lang="x-none" dirty="0">
                <a:solidFill>
                  <a:srgbClr val="000000"/>
                </a:solidFill>
              </a:rPr>
              <a:t>=0 por 52 m, de modo que llega a tener una rapidez final </a:t>
            </a:r>
            <a:r>
              <a:rPr lang="x-none" i="1" dirty="0">
                <a:solidFill>
                  <a:srgbClr val="000000"/>
                </a:solidFill>
              </a:rPr>
              <a:t>v</a:t>
            </a:r>
            <a:r>
              <a:rPr lang="x-none" i="1" baseline="-25000" dirty="0">
                <a:solidFill>
                  <a:srgbClr val="000000"/>
                </a:solidFill>
              </a:rPr>
              <a:t>1</a:t>
            </a:r>
            <a:r>
              <a:rPr lang="x-none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romanUcParenR"/>
            </a:pPr>
            <a:r>
              <a:rPr lang="x-none" dirty="0">
                <a:solidFill>
                  <a:srgbClr val="000000"/>
                </a:solidFill>
              </a:rPr>
              <a:t>Movimiento con aceleración de frenado de </a:t>
            </a:r>
            <a:r>
              <a:rPr lang="x-none" i="1" dirty="0">
                <a:solidFill>
                  <a:srgbClr val="000000"/>
                </a:solidFill>
              </a:rPr>
              <a:t>a</a:t>
            </a:r>
            <a:r>
              <a:rPr lang="x-none" dirty="0">
                <a:solidFill>
                  <a:srgbClr val="000000"/>
                </a:solidFill>
              </a:rPr>
              <a:t>=2,10 m/s</a:t>
            </a:r>
            <a:r>
              <a:rPr lang="x-none" baseline="30000" dirty="0">
                <a:solidFill>
                  <a:srgbClr val="000000"/>
                </a:solidFill>
              </a:rPr>
              <a:t>2</a:t>
            </a:r>
            <a:r>
              <a:rPr lang="x-none" dirty="0">
                <a:solidFill>
                  <a:srgbClr val="000000"/>
                </a:solidFill>
              </a:rPr>
              <a:t> y llega con </a:t>
            </a:r>
            <a:r>
              <a:rPr lang="x-none" i="1" dirty="0">
                <a:solidFill>
                  <a:srgbClr val="000000"/>
                </a:solidFill>
              </a:rPr>
              <a:t>v</a:t>
            </a:r>
            <a:r>
              <a:rPr lang="x-none" i="1" baseline="-25000" dirty="0">
                <a:solidFill>
                  <a:srgbClr val="000000"/>
                </a:solidFill>
              </a:rPr>
              <a:t>F</a:t>
            </a:r>
            <a:r>
              <a:rPr lang="x-none" dirty="0">
                <a:solidFill>
                  <a:srgbClr val="000000"/>
                </a:solidFill>
              </a:rPr>
              <a:t>= 2,90 m/s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7158" y="357187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I) Cae 52,0 m: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429000"/>
            <a:ext cx="1143008" cy="674562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3714744" y="357187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p</a:t>
            </a:r>
            <a:r>
              <a:rPr lang="x-none" dirty="0">
                <a:solidFill>
                  <a:srgbClr val="000000"/>
                </a:solidFill>
              </a:rPr>
              <a:t>or tanto</a:t>
            </a:r>
            <a:r>
              <a:rPr lang="x-none" dirty="0"/>
              <a:t>:  </a:t>
            </a:r>
            <a:endParaRPr lang="es-E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429000"/>
            <a:ext cx="1714512" cy="69336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7000892" y="350043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>
                <a:solidFill>
                  <a:srgbClr val="000000"/>
                </a:solidFill>
              </a:rPr>
              <a:t>t</a:t>
            </a:r>
            <a:r>
              <a:rPr lang="x-none" baseline="-25000">
                <a:solidFill>
                  <a:srgbClr val="000000"/>
                </a:solidFill>
              </a:rPr>
              <a:t>I</a:t>
            </a:r>
            <a:r>
              <a:rPr lang="x-none">
                <a:solidFill>
                  <a:srgbClr val="000000"/>
                </a:solidFill>
              </a:rPr>
              <a:t>=3,2</a:t>
            </a:r>
            <a:r>
              <a:rPr lang="es-UY" dirty="0">
                <a:solidFill>
                  <a:srgbClr val="000000"/>
                </a:solidFill>
              </a:rPr>
              <a:t>576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85720" y="414338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A</a:t>
            </a:r>
            <a:r>
              <a:rPr lang="x-none" dirty="0">
                <a:solidFill>
                  <a:srgbClr val="000000"/>
                </a:solidFill>
              </a:rPr>
              <a:t>l cabo de ese tiempo la velocidad vale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7429520" y="4143380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>
                <a:solidFill>
                  <a:srgbClr val="000000"/>
                </a:solidFill>
              </a:rPr>
              <a:t>3</a:t>
            </a:r>
            <a:r>
              <a:rPr lang="es-UY" dirty="0">
                <a:solidFill>
                  <a:srgbClr val="000000"/>
                </a:solidFill>
              </a:rPr>
              <a:t>1</a:t>
            </a:r>
            <a:r>
              <a:rPr lang="x-none">
                <a:solidFill>
                  <a:srgbClr val="000000"/>
                </a:solidFill>
              </a:rPr>
              <a:t>,</a:t>
            </a:r>
            <a:r>
              <a:rPr lang="es-UY" dirty="0">
                <a:solidFill>
                  <a:srgbClr val="000000"/>
                </a:solidFill>
              </a:rPr>
              <a:t>925</a:t>
            </a:r>
            <a:r>
              <a:rPr lang="x-none">
                <a:solidFill>
                  <a:srgbClr val="000000"/>
                </a:solidFill>
              </a:rPr>
              <a:t> </a:t>
            </a:r>
            <a:r>
              <a:rPr lang="x-none" dirty="0">
                <a:solidFill>
                  <a:srgbClr val="000000"/>
                </a:solidFill>
              </a:rPr>
              <a:t>m/s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57158" y="457200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Conocemos que cuando abre el paracaidas tiene una rapidez final </a:t>
            </a:r>
            <a:r>
              <a:rPr lang="x-none" i="1" dirty="0">
                <a:solidFill>
                  <a:srgbClr val="000000"/>
                </a:solidFill>
              </a:rPr>
              <a:t>v</a:t>
            </a:r>
            <a:r>
              <a:rPr lang="x-none" i="1" baseline="-25000" dirty="0">
                <a:solidFill>
                  <a:srgbClr val="000000"/>
                </a:solidFill>
              </a:rPr>
              <a:t>I</a:t>
            </a:r>
            <a:r>
              <a:rPr lang="x-none" dirty="0">
                <a:solidFill>
                  <a:srgbClr val="000000"/>
                </a:solidFill>
              </a:rPr>
              <a:t>. y que llega con una rapidez final </a:t>
            </a:r>
            <a:r>
              <a:rPr lang="x-none" i="1" dirty="0">
                <a:solidFill>
                  <a:srgbClr val="000000"/>
                </a:solidFill>
              </a:rPr>
              <a:t>v</a:t>
            </a:r>
            <a:r>
              <a:rPr lang="x-none" i="1" baseline="-25000" dirty="0">
                <a:solidFill>
                  <a:srgbClr val="000000"/>
                </a:solidFill>
              </a:rPr>
              <a:t>II</a:t>
            </a:r>
            <a:r>
              <a:rPr lang="x-none" i="1" dirty="0">
                <a:solidFill>
                  <a:srgbClr val="000000"/>
                </a:solidFill>
              </a:rPr>
              <a:t> </a:t>
            </a:r>
            <a:r>
              <a:rPr lang="x-none" dirty="0">
                <a:solidFill>
                  <a:srgbClr val="000000"/>
                </a:solidFill>
              </a:rPr>
              <a:t>al tener una aceleración de -2,10 m/s</a:t>
            </a:r>
            <a:r>
              <a:rPr lang="x-none" baseline="30000" dirty="0">
                <a:solidFill>
                  <a:srgbClr val="000000"/>
                </a:solidFill>
              </a:rPr>
              <a:t>2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357826"/>
            <a:ext cx="1829912" cy="642942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5715008" y="54292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/>
              <a:t>=1</a:t>
            </a:r>
            <a:r>
              <a:rPr lang="es-UY" dirty="0"/>
              <a:t>3</a:t>
            </a:r>
            <a:r>
              <a:rPr lang="x-none"/>
              <a:t>.</a:t>
            </a:r>
            <a:r>
              <a:rPr lang="es-UY" dirty="0"/>
              <a:t>8214 </a:t>
            </a:r>
            <a:r>
              <a:rPr lang="x-none"/>
              <a:t>s</a:t>
            </a:r>
            <a:endParaRPr lang="es-ES" dirty="0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214818"/>
            <a:ext cx="2618297" cy="28098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357826"/>
            <a:ext cx="2650790" cy="519113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4E92D7-AA22-DB3B-C6B7-0FB7A8A06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79" y="6140255"/>
            <a:ext cx="7382905" cy="6287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8" grpId="0" build="allAtOnce"/>
      <p:bldP spid="19" grpId="0" build="allAtOnce"/>
      <p:bldP spid="20" grpId="0" build="allAtOnce"/>
      <p:bldP spid="23" grpId="0" build="allAtOnce"/>
      <p:bldP spid="24" grpId="0" build="allAtOnce"/>
      <p:bldP spid="2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1A970E-9102-4281-BD5E-FA472BE94F38}" type="slidenum">
              <a:rPr lang="es-UY" sz="1400">
                <a:latin typeface="Calibri" pitchFamily="34" charset="0"/>
              </a:rPr>
              <a:pPr algn="r"/>
              <a:t>21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38917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142844" y="0"/>
            <a:ext cx="8858250" cy="49244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600" b="1" dirty="0">
                <a:solidFill>
                  <a:srgbClr val="FF0000"/>
                </a:solidFill>
              </a:rPr>
              <a:t>Ejercicio: 2.10</a:t>
            </a:r>
            <a:endParaRPr lang="es-ES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71435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El tiempo total que estuvo en el aire es: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00562" y="6429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t</a:t>
            </a:r>
            <a:r>
              <a:rPr lang="x-none" baseline="-25000" dirty="0">
                <a:solidFill>
                  <a:srgbClr val="000000"/>
                </a:solidFill>
              </a:rPr>
              <a:t>I</a:t>
            </a:r>
            <a:r>
              <a:rPr lang="x-none" dirty="0">
                <a:solidFill>
                  <a:srgbClr val="000000"/>
                </a:solidFill>
              </a:rPr>
              <a:t> + t</a:t>
            </a:r>
            <a:r>
              <a:rPr lang="x-none" baseline="-25000" dirty="0">
                <a:solidFill>
                  <a:srgbClr val="000000"/>
                </a:solidFill>
              </a:rPr>
              <a:t>II </a:t>
            </a:r>
            <a:r>
              <a:rPr lang="x-none">
                <a:solidFill>
                  <a:srgbClr val="000000"/>
                </a:solidFill>
              </a:rPr>
              <a:t>= 3,2</a:t>
            </a:r>
            <a:r>
              <a:rPr lang="es-UY" dirty="0">
                <a:solidFill>
                  <a:srgbClr val="000000"/>
                </a:solidFill>
              </a:rPr>
              <a:t>876</a:t>
            </a:r>
            <a:r>
              <a:rPr lang="x-none">
                <a:solidFill>
                  <a:srgbClr val="000000"/>
                </a:solidFill>
              </a:rPr>
              <a:t> + 1</a:t>
            </a:r>
            <a:r>
              <a:rPr lang="es-UY" dirty="0">
                <a:solidFill>
                  <a:srgbClr val="000000"/>
                </a:solidFill>
              </a:rPr>
              <a:t>3</a:t>
            </a:r>
            <a:r>
              <a:rPr lang="x-none">
                <a:solidFill>
                  <a:srgbClr val="000000"/>
                </a:solidFill>
              </a:rPr>
              <a:t>,</a:t>
            </a:r>
            <a:r>
              <a:rPr lang="es-UY" dirty="0">
                <a:solidFill>
                  <a:srgbClr val="000000"/>
                </a:solidFill>
              </a:rPr>
              <a:t>8214</a:t>
            </a:r>
            <a:r>
              <a:rPr lang="x-none">
                <a:solidFill>
                  <a:srgbClr val="000000"/>
                </a:solidFill>
              </a:rPr>
              <a:t>= 1</a:t>
            </a:r>
            <a:r>
              <a:rPr lang="es-UY" dirty="0">
                <a:solidFill>
                  <a:srgbClr val="000000"/>
                </a:solidFill>
              </a:rPr>
              <a:t>7</a:t>
            </a:r>
            <a:r>
              <a:rPr lang="x-none">
                <a:solidFill>
                  <a:srgbClr val="000000"/>
                </a:solidFill>
              </a:rPr>
              <a:t>,</a:t>
            </a:r>
            <a:r>
              <a:rPr lang="es-UY" dirty="0">
                <a:solidFill>
                  <a:srgbClr val="000000"/>
                </a:solidFill>
              </a:rPr>
              <a:t>0790</a:t>
            </a:r>
            <a:r>
              <a:rPr lang="x-none">
                <a:solidFill>
                  <a:srgbClr val="000000"/>
                </a:solidFill>
              </a:rPr>
              <a:t> </a:t>
            </a:r>
            <a:r>
              <a:rPr lang="x-none" dirty="0">
                <a:solidFill>
                  <a:srgbClr val="000000"/>
                </a:solidFill>
              </a:rPr>
              <a:t>s 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720" y="135729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La altura total vale: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28860" y="1357298"/>
            <a:ext cx="35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h</a:t>
            </a:r>
            <a:r>
              <a:rPr lang="x-none" baseline="-25000" dirty="0">
                <a:solidFill>
                  <a:srgbClr val="000000"/>
                </a:solidFill>
              </a:rPr>
              <a:t>I</a:t>
            </a:r>
            <a:r>
              <a:rPr lang="x-none" dirty="0">
                <a:solidFill>
                  <a:srgbClr val="000000"/>
                </a:solidFill>
              </a:rPr>
              <a:t> + h</a:t>
            </a:r>
            <a:r>
              <a:rPr lang="x-none" baseline="-25000" dirty="0">
                <a:solidFill>
                  <a:srgbClr val="000000"/>
                </a:solidFill>
              </a:rPr>
              <a:t>II </a:t>
            </a:r>
            <a:r>
              <a:rPr lang="x-none" dirty="0">
                <a:solidFill>
                  <a:srgbClr val="000000"/>
                </a:solidFill>
              </a:rPr>
              <a:t>= 52,0 </a:t>
            </a:r>
            <a:r>
              <a:rPr lang="x-none">
                <a:solidFill>
                  <a:srgbClr val="000000"/>
                </a:solidFill>
              </a:rPr>
              <a:t>+ 2</a:t>
            </a:r>
            <a:r>
              <a:rPr lang="es-UY" dirty="0">
                <a:solidFill>
                  <a:srgbClr val="000000"/>
                </a:solidFill>
              </a:rPr>
              <a:t>40</a:t>
            </a:r>
            <a:r>
              <a:rPr lang="x-none">
                <a:solidFill>
                  <a:srgbClr val="000000"/>
                </a:solidFill>
              </a:rPr>
              <a:t>,</a:t>
            </a:r>
            <a:r>
              <a:rPr lang="es-UY" dirty="0">
                <a:solidFill>
                  <a:srgbClr val="000000"/>
                </a:solidFill>
              </a:rPr>
              <a:t>66</a:t>
            </a:r>
            <a:r>
              <a:rPr lang="x-none">
                <a:solidFill>
                  <a:srgbClr val="000000"/>
                </a:solidFill>
              </a:rPr>
              <a:t> = 29</a:t>
            </a:r>
            <a:r>
              <a:rPr lang="es-UY" dirty="0">
                <a:solidFill>
                  <a:srgbClr val="000000"/>
                </a:solidFill>
              </a:rPr>
              <a:t>2</a:t>
            </a:r>
            <a:r>
              <a:rPr lang="x-none">
                <a:solidFill>
                  <a:srgbClr val="000000"/>
                </a:solidFill>
              </a:rPr>
              <a:t>,</a:t>
            </a:r>
            <a:r>
              <a:rPr lang="es-UY" dirty="0">
                <a:solidFill>
                  <a:srgbClr val="000000"/>
                </a:solidFill>
              </a:rPr>
              <a:t>66</a:t>
            </a:r>
            <a:r>
              <a:rPr lang="x-none">
                <a:solidFill>
                  <a:srgbClr val="000000"/>
                </a:solidFill>
              </a:rPr>
              <a:t> </a:t>
            </a:r>
            <a:r>
              <a:rPr lang="x-none" dirty="0">
                <a:solidFill>
                  <a:srgbClr val="000000"/>
                </a:solidFill>
              </a:rPr>
              <a:t>m 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28596" y="214311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a) ¿Cuánto tiempo estuvo la paracaidista en el aire</a:t>
            </a:r>
            <a:r>
              <a:rPr lang="x-none">
                <a:solidFill>
                  <a:srgbClr val="000000"/>
                </a:solidFill>
              </a:rPr>
              <a:t>?   </a:t>
            </a:r>
            <a:r>
              <a:rPr lang="x-none">
                <a:solidFill>
                  <a:srgbClr val="FF0000"/>
                </a:solidFill>
              </a:rPr>
              <a:t>1</a:t>
            </a:r>
            <a:r>
              <a:rPr lang="es-UY" dirty="0">
                <a:solidFill>
                  <a:srgbClr val="FF0000"/>
                </a:solidFill>
              </a:rPr>
              <a:t>7</a:t>
            </a:r>
            <a:r>
              <a:rPr lang="x-none">
                <a:solidFill>
                  <a:srgbClr val="FF0000"/>
                </a:solidFill>
              </a:rPr>
              <a:t>,</a:t>
            </a:r>
            <a:r>
              <a:rPr lang="es-UY" dirty="0">
                <a:solidFill>
                  <a:srgbClr val="FF0000"/>
                </a:solidFill>
              </a:rPr>
              <a:t>1</a:t>
            </a:r>
            <a:r>
              <a:rPr lang="x-none">
                <a:solidFill>
                  <a:srgbClr val="FF0000"/>
                </a:solidFill>
              </a:rPr>
              <a:t> </a:t>
            </a:r>
            <a:r>
              <a:rPr lang="x-none" dirty="0">
                <a:solidFill>
                  <a:srgbClr val="FF0000"/>
                </a:solidFill>
              </a:rPr>
              <a:t>segundos</a:t>
            </a:r>
          </a:p>
          <a:p>
            <a:r>
              <a:rPr lang="x-none" dirty="0">
                <a:solidFill>
                  <a:srgbClr val="000000"/>
                </a:solidFill>
              </a:rPr>
              <a:t>b) ¿A qué altura comenzó la caída</a:t>
            </a:r>
            <a:r>
              <a:rPr lang="x-none">
                <a:solidFill>
                  <a:srgbClr val="FF0000"/>
                </a:solidFill>
              </a:rPr>
              <a:t>?     29</a:t>
            </a:r>
            <a:r>
              <a:rPr lang="es-UY" dirty="0">
                <a:solidFill>
                  <a:srgbClr val="FF0000"/>
                </a:solidFill>
              </a:rPr>
              <a:t>3</a:t>
            </a:r>
            <a:r>
              <a:rPr lang="x-none">
                <a:solidFill>
                  <a:srgbClr val="FF0000"/>
                </a:solidFill>
              </a:rPr>
              <a:t> </a:t>
            </a:r>
            <a:r>
              <a:rPr lang="x-none" dirty="0">
                <a:solidFill>
                  <a:srgbClr val="FF0000"/>
                </a:solidFill>
              </a:rPr>
              <a:t>metros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22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34" y="0"/>
            <a:ext cx="6786610" cy="461665"/>
          </a:xfrm>
          <a:prstGeom prst="rect">
            <a:avLst/>
          </a:prstGeom>
          <a:solidFill>
            <a:srgbClr val="BBC53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+mn-lt"/>
              </a:rPr>
              <a:t>Cinemática  en más de una dimensión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49263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49263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86182" y="571480"/>
            <a:ext cx="52149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Verdana" pitchFamily="34" charset="0"/>
              </a:rPr>
              <a:t>Vector posición 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de una partícula en un instante dado  es un vector que va del origen del sistema de coordenadas al punto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P.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 </a:t>
            </a:r>
          </a:p>
          <a:p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Coordenadas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x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,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y </a:t>
            </a:r>
            <a:r>
              <a:rPr lang="es-ES" dirty="0" err="1">
                <a:solidFill>
                  <a:srgbClr val="0D0F11"/>
                </a:solidFill>
                <a:latin typeface="Verdana" pitchFamily="34" charset="0"/>
              </a:rPr>
              <a:t>y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z 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de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P 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son las componentes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x, y </a:t>
            </a:r>
            <a:r>
              <a:rPr lang="es-ES" dirty="0" err="1">
                <a:solidFill>
                  <a:srgbClr val="0D0F11"/>
                </a:solidFill>
                <a:latin typeface="Verdana" pitchFamily="34" charset="0"/>
              </a:rPr>
              <a:t>y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 </a:t>
            </a:r>
            <a:r>
              <a:rPr lang="es-ES" i="1" dirty="0">
                <a:solidFill>
                  <a:srgbClr val="0D0F11"/>
                </a:solidFill>
                <a:latin typeface="Verdana" pitchFamily="34" charset="0"/>
              </a:rPr>
              <a:t>z </a:t>
            </a:r>
            <a:r>
              <a:rPr lang="es-ES" dirty="0">
                <a:solidFill>
                  <a:srgbClr val="0D0F11"/>
                </a:solidFill>
                <a:latin typeface="Verdana" pitchFamily="34" charset="0"/>
              </a:rPr>
              <a:t>del vector.</a:t>
            </a:r>
            <a:endParaRPr lang="es-ES" sz="1600" dirty="0">
              <a:solidFill>
                <a:srgbClr val="0D0F11"/>
              </a:solidFill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571900" cy="336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7" y="2294614"/>
            <a:ext cx="2714644" cy="4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48" y="3954117"/>
            <a:ext cx="3857652" cy="290388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3357554" y="2786058"/>
            <a:ext cx="557216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En un </a:t>
            </a:r>
            <a:r>
              <a:rPr lang="el-GR" dirty="0">
                <a:solidFill>
                  <a:srgbClr val="0D0F11"/>
                </a:solidFill>
                <a:latin typeface="+mn-lt"/>
                <a:cs typeface="+mn-cs"/>
              </a:rPr>
              <a:t>Δ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t   la partícula se mueve de P</a:t>
            </a:r>
            <a:r>
              <a:rPr lang="es-ES" baseline="-25000" dirty="0">
                <a:solidFill>
                  <a:srgbClr val="0D0F11"/>
                </a:solidFill>
                <a:latin typeface="+mn-lt"/>
                <a:cs typeface="+mn-cs"/>
              </a:rPr>
              <a:t>1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 a P</a:t>
            </a:r>
            <a:r>
              <a:rPr lang="es-ES" baseline="-25000" dirty="0">
                <a:solidFill>
                  <a:srgbClr val="0D0F11"/>
                </a:solidFill>
                <a:latin typeface="+mn-lt"/>
                <a:cs typeface="+mn-cs"/>
              </a:rPr>
              <a:t>2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.</a:t>
            </a:r>
          </a:p>
          <a:p>
            <a:pPr>
              <a:defRPr/>
            </a:pPr>
            <a:r>
              <a:rPr lang="es-ES" sz="2000" b="1" dirty="0">
                <a:solidFill>
                  <a:srgbClr val="FF0000"/>
                </a:solidFill>
                <a:latin typeface="+mn-lt"/>
                <a:cs typeface="+mn-cs"/>
              </a:rPr>
              <a:t>Desplazamiento: </a:t>
            </a:r>
            <a:endParaRPr lang="es-ES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143248"/>
            <a:ext cx="1785950" cy="4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428596" y="4000504"/>
            <a:ext cx="5643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F0000"/>
                </a:solidFill>
                <a:latin typeface="+mn-lt"/>
                <a:cs typeface="+mn-cs"/>
              </a:rPr>
              <a:t>Velocidad media 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durante ese intervalo </a:t>
            </a:r>
            <a:r>
              <a:rPr lang="el-GR" dirty="0">
                <a:solidFill>
                  <a:srgbClr val="0D0F11"/>
                </a:solidFill>
                <a:latin typeface="+mn-lt"/>
                <a:cs typeface="+mn-cs"/>
              </a:rPr>
              <a:t>Δ</a:t>
            </a: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t:</a:t>
            </a:r>
          </a:p>
        </p:txBody>
      </p:sp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500570"/>
            <a:ext cx="2636630" cy="7858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24 CuadroTexto"/>
          <p:cNvSpPr txBox="1">
            <a:spLocks noChangeArrowheads="1"/>
          </p:cNvSpPr>
          <p:nvPr/>
        </p:nvSpPr>
        <p:spPr bwMode="auto">
          <a:xfrm>
            <a:off x="285720" y="5392838"/>
            <a:ext cx="4786346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Rapidez media:  </a:t>
            </a:r>
            <a:r>
              <a:rPr lang="es-ES" sz="1600" dirty="0">
                <a:solidFill>
                  <a:srgbClr val="0D0F11"/>
                </a:solidFill>
              </a:rPr>
              <a:t>es el cociente entre  la distancia total recorrida  y el tiempo insumido. </a:t>
            </a:r>
          </a:p>
          <a:p>
            <a:r>
              <a:rPr lang="es-ES" sz="1600" dirty="0">
                <a:solidFill>
                  <a:srgbClr val="0D0F11"/>
                </a:solidFill>
              </a:rPr>
              <a:t>Es un escalar y no siempre coincide con el módulo de la velocidad media.  </a:t>
            </a:r>
          </a:p>
        </p:txBody>
      </p:sp>
    </p:spTree>
    <p:extLst>
      <p:ext uri="{BB962C8B-B14F-4D97-AF65-F5344CB8AC3E}">
        <p14:creationId xmlns:p14="http://schemas.microsoft.com/office/powerpoint/2010/main" val="6132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allAtOnce"/>
      <p:bldP spid="16" grpId="0" build="allAtOnce"/>
      <p:bldP spid="18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24C48FA-C473-47C7-8006-5A62839002DC}" type="slidenum">
              <a:rPr lang="es-UY" sz="1400">
                <a:latin typeface="Calibri" pitchFamily="34" charset="0"/>
              </a:rPr>
              <a:pPr algn="r"/>
              <a:t>23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29700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0" name="9 CuadroTexto"/>
          <p:cNvSpPr txBox="1"/>
          <p:nvPr/>
        </p:nvSpPr>
        <p:spPr>
          <a:xfrm>
            <a:off x="315119" y="548620"/>
            <a:ext cx="4256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s-ES" sz="2400" b="1" dirty="0">
                <a:solidFill>
                  <a:srgbClr val="FF0000"/>
                </a:solidFill>
                <a:latin typeface="+mn-lt"/>
                <a:cs typeface="+mn-cs"/>
              </a:rPr>
              <a:t>elocidad instantánea</a:t>
            </a:r>
            <a:r>
              <a:rPr lang="es-ES" sz="2400" dirty="0">
                <a:latin typeface="+mn-lt"/>
                <a:cs typeface="+mn-cs"/>
              </a:rPr>
              <a:t>:</a:t>
            </a: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00042"/>
            <a:ext cx="2416514" cy="8016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714744" y="2857496"/>
            <a:ext cx="4214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El módulo de </a:t>
            </a:r>
            <a:r>
              <a:rPr lang="es-ES" sz="2000" b="1" dirty="0">
                <a:solidFill>
                  <a:srgbClr val="0D0F11"/>
                </a:solidFill>
                <a:latin typeface="+mn-lt"/>
                <a:cs typeface="+mn-cs"/>
              </a:rPr>
              <a:t>v</a:t>
            </a: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 es la </a:t>
            </a:r>
            <a:r>
              <a:rPr lang="es-ES" sz="2000" b="1" dirty="0">
                <a:solidFill>
                  <a:srgbClr val="FF0000"/>
                </a:solidFill>
                <a:latin typeface="+mn-lt"/>
                <a:cs typeface="+mn-cs"/>
              </a:rPr>
              <a:t>rapidez.</a:t>
            </a: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786182" y="1928802"/>
            <a:ext cx="5357818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D0F11"/>
                </a:solidFill>
                <a:latin typeface="+mn-lt"/>
                <a:cs typeface="+mn-cs"/>
              </a:rPr>
              <a:t>El cualquier punto de la trayectoria,  el vector es tangente a la trayectoria en ese punto, y el sentido es el del movimiento. 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971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357298"/>
            <a:ext cx="2786082" cy="6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9716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642918"/>
            <a:ext cx="1857388" cy="4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7" name="Rectangle 2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pic>
        <p:nvPicPr>
          <p:cNvPr id="29719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176586"/>
            <a:ext cx="2786082" cy="68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0" name="Rectangle 2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928670"/>
            <a:ext cx="3500462" cy="37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428596" y="4786322"/>
            <a:ext cx="321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D0F11"/>
                </a:solidFill>
                <a:latin typeface="+mn-lt"/>
                <a:cs typeface="+mn-cs"/>
              </a:rPr>
              <a:t>En dos dimensiones:</a:t>
            </a:r>
            <a:endParaRPr lang="es-ES" sz="1600" b="1" dirty="0">
              <a:solidFill>
                <a:srgbClr val="0D0F11"/>
              </a:solidFill>
              <a:latin typeface="+mn-lt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3744176"/>
            <a:ext cx="3325889" cy="29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786190"/>
            <a:ext cx="2098200" cy="9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857760"/>
            <a:ext cx="1584821" cy="8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CuadroTexto"/>
          <p:cNvSpPr txBox="1"/>
          <p:nvPr/>
        </p:nvSpPr>
        <p:spPr>
          <a:xfrm>
            <a:off x="500034" y="0"/>
            <a:ext cx="6786610" cy="461665"/>
          </a:xfrm>
          <a:prstGeom prst="rect">
            <a:avLst/>
          </a:prstGeom>
          <a:solidFill>
            <a:srgbClr val="BBC53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+mn-lt"/>
              </a:rPr>
              <a:t>Cinemática  en más de una dimensión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8" grpId="0" build="allAtOnce" animBg="1"/>
      <p:bldP spid="2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82664-A1C2-4730-8FCA-78E83880F771}" type="slidenum">
              <a:rPr lang="es-UY" sz="1400">
                <a:latin typeface="Calibri" pitchFamily="34" charset="0"/>
              </a:rPr>
              <a:pPr algn="r"/>
              <a:t>24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024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214282" y="0"/>
            <a:ext cx="8929718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Aceleración en dos dimensiones</a:t>
            </a:r>
            <a:endParaRPr lang="es-E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85720" y="785794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La </a:t>
            </a:r>
            <a:r>
              <a:rPr lang="x-none" sz="2000" b="1" dirty="0">
                <a:solidFill>
                  <a:srgbClr val="0000FF"/>
                </a:solidFill>
              </a:rPr>
              <a:t>aceleración media </a:t>
            </a:r>
            <a:r>
              <a:rPr lang="x-none" dirty="0">
                <a:solidFill>
                  <a:srgbClr val="000000"/>
                </a:solidFill>
              </a:rPr>
              <a:t>de un objeto durante un intervalo de tiempo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x-none" i="1" dirty="0">
                <a:solidFill>
                  <a:srgbClr val="000000"/>
                </a:solidFill>
              </a:rPr>
              <a:t>t es el cambio de velocidad </a:t>
            </a:r>
            <a:r>
              <a:rPr lang="el-GR" i="1" dirty="0">
                <a:solidFill>
                  <a:srgbClr val="000000"/>
                </a:solidFill>
              </a:rPr>
              <a:t>Δ</a:t>
            </a:r>
            <a:r>
              <a:rPr lang="x-none" b="1" i="1" dirty="0">
                <a:solidFill>
                  <a:srgbClr val="000000"/>
                </a:solidFill>
              </a:rPr>
              <a:t>v</a:t>
            </a:r>
            <a:r>
              <a:rPr lang="x-none" i="1" dirty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dividido entre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x-none" i="1" dirty="0">
                <a:solidFill>
                  <a:srgbClr val="000000"/>
                </a:solidFill>
              </a:rPr>
              <a:t>t </a:t>
            </a:r>
            <a:r>
              <a:rPr lang="es-ES" i="1" dirty="0">
                <a:solidFill>
                  <a:srgbClr val="000000"/>
                </a:solidFill>
              </a:rPr>
              <a:t>: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879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857232"/>
            <a:ext cx="2526968" cy="749202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57760"/>
            <a:ext cx="778717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918" y="1785926"/>
            <a:ext cx="8911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57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82664-A1C2-4730-8FCA-78E83880F771}" type="slidenum">
              <a:rPr lang="es-UY" sz="1400">
                <a:latin typeface="Calibri" pitchFamily="34" charset="0"/>
              </a:rPr>
              <a:pPr algn="r"/>
              <a:t>25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024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214282" y="0"/>
            <a:ext cx="8929718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Aceleración en dos dimensiones</a:t>
            </a:r>
            <a:endParaRPr lang="es-E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857232"/>
            <a:ext cx="59293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</a:rPr>
              <a:t>La </a:t>
            </a:r>
            <a:r>
              <a:rPr lang="x-none" sz="2000" b="1" dirty="0">
                <a:solidFill>
                  <a:srgbClr val="0000FF"/>
                </a:solidFill>
              </a:rPr>
              <a:t>aceleración instantánea </a:t>
            </a:r>
            <a:r>
              <a:rPr lang="x-none" dirty="0">
                <a:solidFill>
                  <a:srgbClr val="000000"/>
                </a:solidFill>
              </a:rPr>
              <a:t>de un objeto es el límite de su aceleración media cuando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x-none" i="1" dirty="0">
                <a:solidFill>
                  <a:srgbClr val="000000"/>
                </a:solidFill>
              </a:rPr>
              <a:t>t  </a:t>
            </a:r>
            <a:r>
              <a:rPr lang="es-ES" i="1" dirty="0">
                <a:solidFill>
                  <a:srgbClr val="000000"/>
                </a:solidFill>
              </a:rPr>
              <a:t>tiende a cer</a:t>
            </a:r>
            <a:r>
              <a:rPr lang="es-ES" i="1" dirty="0"/>
              <a:t>o.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2868182" cy="714380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4282" y="3000372"/>
            <a:ext cx="4214842" cy="372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rgbClr val="0000FF"/>
                </a:solidFill>
              </a:rPr>
              <a:t>ATENCIÓN:</a:t>
            </a:r>
            <a:endParaRPr lang="x-none" b="1" dirty="0">
              <a:solidFill>
                <a:srgbClr val="0000FF"/>
              </a:solidFill>
            </a:endParaRPr>
          </a:p>
          <a:p>
            <a:r>
              <a:rPr lang="x-none" dirty="0">
                <a:solidFill>
                  <a:srgbClr val="000000"/>
                </a:solidFill>
              </a:rPr>
              <a:t>Un objeto puede acelerar en diferentes formas: </a:t>
            </a:r>
          </a:p>
          <a:p>
            <a:r>
              <a:rPr lang="x-none" dirty="0">
                <a:solidFill>
                  <a:srgbClr val="000000"/>
                </a:solidFill>
              </a:rPr>
              <a:t>1) </a:t>
            </a:r>
            <a:r>
              <a:rPr lang="es-ES" dirty="0">
                <a:solidFill>
                  <a:srgbClr val="000000"/>
                </a:solidFill>
              </a:rPr>
              <a:t>L</a:t>
            </a:r>
            <a:r>
              <a:rPr lang="x-none" dirty="0">
                <a:solidFill>
                  <a:srgbClr val="000000"/>
                </a:solidFill>
              </a:rPr>
              <a:t>a magnitud del vector velocidad (la rapidez) puede cambiar con el tiempo. </a:t>
            </a:r>
          </a:p>
          <a:p>
            <a:r>
              <a:rPr lang="x-none" dirty="0">
                <a:solidFill>
                  <a:srgbClr val="000000"/>
                </a:solidFill>
              </a:rPr>
              <a:t>2) </a:t>
            </a:r>
            <a:r>
              <a:rPr lang="es-ES" dirty="0">
                <a:solidFill>
                  <a:srgbClr val="000000"/>
                </a:solidFill>
              </a:rPr>
              <a:t>L</a:t>
            </a:r>
            <a:r>
              <a:rPr lang="x-none" dirty="0">
                <a:solidFill>
                  <a:srgbClr val="000000"/>
                </a:solidFill>
              </a:rPr>
              <a:t>a dirección del vector velocidad puede cambiar con el tiempo, incluso si la rapidez es constante, como puede suceder a lo largo de una trayectoria curva. </a:t>
            </a:r>
          </a:p>
          <a:p>
            <a:r>
              <a:rPr lang="x-none" dirty="0">
                <a:solidFill>
                  <a:srgbClr val="000000"/>
                </a:solidFill>
              </a:rPr>
              <a:t>3) Tanto la magnitud y la dirección del vector velocidad pueden cambiar al mismo tiempo.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94900"/>
            <a:ext cx="7000924" cy="13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28934"/>
            <a:ext cx="4429156" cy="323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09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375AE61-2F30-4C7E-AE5C-CE1F76AEDA72}" type="slidenum">
              <a:rPr lang="es-UY" sz="1400">
                <a:latin typeface="Calibri" pitchFamily="34" charset="0"/>
              </a:rPr>
              <a:pPr algn="r"/>
              <a:t>26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4608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46084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6086" name="6 CuadroTexto"/>
          <p:cNvSpPr txBox="1">
            <a:spLocks noChangeArrowheads="1"/>
          </p:cNvSpPr>
          <p:nvPr/>
        </p:nvSpPr>
        <p:spPr bwMode="auto">
          <a:xfrm>
            <a:off x="285750" y="63500"/>
            <a:ext cx="8858250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Verdana" pitchFamily="34" charset="0"/>
              </a:rPr>
              <a:t>COMPONENTES PERPENDICULAR Y PARALELA DE LA ACELERACIÓN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57884" y="500042"/>
            <a:ext cx="32861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El vector     se puede visualizar en términos de una </a:t>
            </a:r>
            <a:r>
              <a:rPr lang="es-ES" sz="2000" b="1" dirty="0">
                <a:solidFill>
                  <a:srgbClr val="FF0000"/>
                </a:solidFill>
                <a:latin typeface="+mn-lt"/>
                <a:cs typeface="+mn-cs"/>
              </a:rPr>
              <a:t>componente </a:t>
            </a:r>
            <a:r>
              <a:rPr lang="es-ES" sz="2000" b="1" i="1" dirty="0">
                <a:solidFill>
                  <a:srgbClr val="FF0000"/>
                </a:solidFill>
                <a:latin typeface="+mn-lt"/>
                <a:cs typeface="+mn-cs"/>
              </a:rPr>
              <a:t>paralela a la trayectoria </a:t>
            </a:r>
            <a:r>
              <a:rPr lang="es-ES" sz="2000" b="1" i="1" dirty="0">
                <a:solidFill>
                  <a:srgbClr val="0D0F11"/>
                </a:solidFill>
                <a:latin typeface="+mn-lt"/>
                <a:cs typeface="+mn-cs"/>
              </a:rPr>
              <a:t>de la partícula (</a:t>
            </a:r>
            <a:r>
              <a:rPr lang="es-ES" sz="2000" b="1" dirty="0">
                <a:solidFill>
                  <a:srgbClr val="0D0F11"/>
                </a:solidFill>
                <a:latin typeface="+mn-lt"/>
                <a:cs typeface="+mn-cs"/>
              </a:rPr>
              <a:t>paralela a la velocidad)</a:t>
            </a: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, y otra </a:t>
            </a:r>
            <a:r>
              <a:rPr lang="es-ES" sz="2000" b="1" dirty="0">
                <a:solidFill>
                  <a:srgbClr val="FF0000"/>
                </a:solidFill>
                <a:latin typeface="+mn-lt"/>
                <a:cs typeface="+mn-cs"/>
              </a:rPr>
              <a:t>componente </a:t>
            </a:r>
            <a:r>
              <a:rPr lang="es-ES" sz="2000" b="1" i="1" dirty="0">
                <a:solidFill>
                  <a:srgbClr val="FF0000"/>
                </a:solidFill>
                <a:latin typeface="+mn-lt"/>
                <a:cs typeface="+mn-cs"/>
              </a:rPr>
              <a:t>perpendicular a la trayectoria</a:t>
            </a:r>
            <a:r>
              <a:rPr lang="es-ES" sz="2000" i="1" dirty="0">
                <a:solidFill>
                  <a:srgbClr val="0D0F11"/>
                </a:solidFill>
                <a:latin typeface="+mn-lt"/>
                <a:cs typeface="+mn-cs"/>
              </a:rPr>
              <a:t>, </a:t>
            </a:r>
          </a:p>
          <a:p>
            <a:pPr>
              <a:defRPr/>
            </a:pPr>
            <a:r>
              <a:rPr lang="es-ES" sz="2000" dirty="0">
                <a:solidFill>
                  <a:srgbClr val="0D0F11"/>
                </a:solidFill>
                <a:latin typeface="+mn-lt"/>
                <a:cs typeface="+mn-cs"/>
              </a:rPr>
              <a:t>(perpendicular a la velocidad).</a:t>
            </a:r>
          </a:p>
          <a:p>
            <a:pPr>
              <a:defRPr/>
            </a:pPr>
            <a:endParaRPr lang="es-ES" sz="2000" dirty="0">
              <a:solidFill>
                <a:srgbClr val="0D0F11"/>
              </a:solidFill>
              <a:latin typeface="+mn-lt"/>
              <a:cs typeface="+mn-cs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28604"/>
            <a:ext cx="247501" cy="55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80"/>
            <a:ext cx="5572164" cy="406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85720" y="5083932"/>
            <a:ext cx="8643998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0D0F11"/>
                </a:solidFill>
              </a:rPr>
              <a:t>La </a:t>
            </a:r>
            <a:r>
              <a:rPr lang="es-ES" sz="2400" b="1" dirty="0">
                <a:solidFill>
                  <a:srgbClr val="0000FF"/>
                </a:solidFill>
              </a:rPr>
              <a:t>componente paralela </a:t>
            </a:r>
            <a:r>
              <a:rPr lang="es-ES" sz="2000" dirty="0">
                <a:solidFill>
                  <a:srgbClr val="0D0F11"/>
                </a:solidFill>
              </a:rPr>
              <a:t>determina los </a:t>
            </a:r>
            <a:r>
              <a:rPr lang="es-ES" sz="2000" b="1" dirty="0">
                <a:solidFill>
                  <a:srgbClr val="0000FF"/>
                </a:solidFill>
              </a:rPr>
              <a:t>cambios en la </a:t>
            </a:r>
            <a:r>
              <a:rPr lang="es-ES" sz="2000" b="1" i="1" dirty="0">
                <a:solidFill>
                  <a:srgbClr val="0000FF"/>
                </a:solidFill>
              </a:rPr>
              <a:t>rapidez </a:t>
            </a:r>
            <a:r>
              <a:rPr lang="es-ES" sz="2000" i="1" dirty="0">
                <a:solidFill>
                  <a:srgbClr val="0D0F11"/>
                </a:solidFill>
              </a:rPr>
              <a:t>de la partícula. </a:t>
            </a:r>
          </a:p>
          <a:p>
            <a:pPr>
              <a:defRPr/>
            </a:pPr>
            <a:endParaRPr lang="es-ES" sz="2000" i="1" dirty="0">
              <a:solidFill>
                <a:srgbClr val="0D0F11"/>
              </a:solidFill>
            </a:endParaRPr>
          </a:p>
          <a:p>
            <a:pPr>
              <a:defRPr/>
            </a:pPr>
            <a:r>
              <a:rPr lang="es-ES" sz="2000" dirty="0">
                <a:solidFill>
                  <a:srgbClr val="0D0F11"/>
                </a:solidFill>
              </a:rPr>
              <a:t>La </a:t>
            </a:r>
            <a:r>
              <a:rPr lang="es-ES" sz="2400" b="1" dirty="0">
                <a:solidFill>
                  <a:srgbClr val="0000FF"/>
                </a:solidFill>
              </a:rPr>
              <a:t>componente perpendicular</a:t>
            </a:r>
            <a:r>
              <a:rPr lang="es-ES" sz="2400" dirty="0">
                <a:solidFill>
                  <a:srgbClr val="0D0F11"/>
                </a:solidFill>
              </a:rPr>
              <a:t> </a:t>
            </a:r>
            <a:r>
              <a:rPr lang="es-ES" sz="2000" dirty="0">
                <a:solidFill>
                  <a:srgbClr val="0D0F11"/>
                </a:solidFill>
              </a:rPr>
              <a:t>indica los </a:t>
            </a:r>
            <a:r>
              <a:rPr lang="es-ES" sz="2000" b="1" dirty="0">
                <a:solidFill>
                  <a:srgbClr val="0000FF"/>
                </a:solidFill>
              </a:rPr>
              <a:t>cambios en la </a:t>
            </a:r>
            <a:r>
              <a:rPr lang="es-ES" sz="2000" b="1" i="1" dirty="0">
                <a:solidFill>
                  <a:srgbClr val="0000FF"/>
                </a:solidFill>
              </a:rPr>
              <a:t>dirección del movimiento </a:t>
            </a:r>
            <a:r>
              <a:rPr lang="es-ES" sz="2000" dirty="0">
                <a:solidFill>
                  <a:srgbClr val="0D0F11"/>
                </a:solidFill>
              </a:rPr>
              <a:t>de la partícula.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D2EDA14-D91E-4368-8B03-C0C440DE06D7}" type="slidenum">
              <a:rPr lang="es-UY" sz="1400">
                <a:latin typeface="Calibri" pitchFamily="34" charset="0"/>
              </a:rPr>
              <a:pPr algn="r"/>
              <a:t>27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522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52228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2230" name="7 CuadroTexto"/>
          <p:cNvSpPr txBox="1">
            <a:spLocks noChangeArrowheads="1"/>
          </p:cNvSpPr>
          <p:nvPr/>
        </p:nvSpPr>
        <p:spPr bwMode="auto">
          <a:xfrm>
            <a:off x="1607344" y="61912"/>
            <a:ext cx="7079456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Verdana" pitchFamily="34" charset="0"/>
              </a:rPr>
              <a:t>MOVIMIENTO DE PROYECTILES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572164" y="581925"/>
            <a:ext cx="3500430" cy="32316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0000FF"/>
                </a:solidFill>
                <a:latin typeface="+mn-lt"/>
              </a:rPr>
              <a:t>Modelo: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rgbClr val="0D0F11"/>
                </a:solidFill>
                <a:latin typeface="+mn-lt"/>
              </a:rPr>
              <a:t>Proyectil como partícula.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rgbClr val="0D0F11"/>
                </a:solidFill>
                <a:latin typeface="+mn-lt"/>
              </a:rPr>
              <a:t>Aceleración </a:t>
            </a:r>
            <a:r>
              <a:rPr lang="es-ES" sz="2000" dirty="0">
                <a:solidFill>
                  <a:srgbClr val="0D0F11"/>
                </a:solidFill>
              </a:rPr>
              <a:t>gravedad </a:t>
            </a:r>
            <a:r>
              <a:rPr lang="es-ES" sz="2000" dirty="0">
                <a:solidFill>
                  <a:srgbClr val="0D0F11"/>
                </a:solidFill>
                <a:latin typeface="+mn-lt"/>
              </a:rPr>
              <a:t>constante tanto en magnitud como en dirección.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rgbClr val="0D0F11"/>
                </a:solidFill>
                <a:latin typeface="+mn-lt"/>
              </a:rPr>
              <a:t>Se ignoran efectos de la resistencia del aire, como  curvatura y rotación de la Tierra.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85720" y="3968313"/>
            <a:ext cx="8643968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0D0F11"/>
                </a:solidFill>
                <a:latin typeface="+mn-lt"/>
              </a:rPr>
              <a:t>El movimiento del proyectil </a:t>
            </a:r>
            <a:r>
              <a:rPr lang="es-ES" sz="2000" b="1" dirty="0">
                <a:solidFill>
                  <a:srgbClr val="0000FF"/>
                </a:solidFill>
                <a:latin typeface="+mn-lt"/>
              </a:rPr>
              <a:t>siempre se limita a un plano vertical</a:t>
            </a:r>
            <a:r>
              <a:rPr lang="es-ES" sz="2000" dirty="0">
                <a:solidFill>
                  <a:srgbClr val="0D0F11"/>
                </a:solidFill>
                <a:latin typeface="+mn-lt"/>
              </a:rPr>
              <a:t>, determinado por la dirección de la velocidad inicial y su </a:t>
            </a:r>
            <a:r>
              <a:rPr lang="es-ES" sz="2000" b="1" dirty="0">
                <a:solidFill>
                  <a:srgbClr val="0000FF"/>
                </a:solidFill>
                <a:latin typeface="+mn-lt"/>
              </a:rPr>
              <a:t>trayectoria</a:t>
            </a:r>
            <a:r>
              <a:rPr lang="es-ES" sz="2000" dirty="0">
                <a:solidFill>
                  <a:srgbClr val="0D0F11"/>
                </a:solidFill>
                <a:latin typeface="+mn-lt"/>
              </a:rPr>
              <a:t> es una </a:t>
            </a:r>
            <a:r>
              <a:rPr lang="es-ES" sz="2000" b="1" dirty="0">
                <a:solidFill>
                  <a:srgbClr val="0000FF"/>
                </a:solidFill>
                <a:latin typeface="+mn-lt"/>
              </a:rPr>
              <a:t>parábola</a:t>
            </a:r>
            <a:r>
              <a:rPr lang="es-ES" sz="2000" dirty="0">
                <a:solidFill>
                  <a:srgbClr val="0D0F11"/>
                </a:solidFill>
                <a:latin typeface="+mn-lt"/>
              </a:rPr>
              <a:t>.</a:t>
            </a:r>
          </a:p>
          <a:p>
            <a:r>
              <a:rPr lang="es-ES" sz="2000" dirty="0">
                <a:solidFill>
                  <a:srgbClr val="0D0F11"/>
                </a:solidFill>
                <a:latin typeface="+mn-lt"/>
              </a:rPr>
              <a:t>La aceleración gravitatoria es exclusivamente vertical y no puede acelerar al proyectil de forma lateral. </a:t>
            </a:r>
          </a:p>
          <a:p>
            <a:r>
              <a:rPr lang="es-ES" sz="2000" b="1" dirty="0">
                <a:solidFill>
                  <a:srgbClr val="0000FF"/>
                </a:solidFill>
              </a:rPr>
              <a:t>Movimiento es </a:t>
            </a:r>
            <a:r>
              <a:rPr lang="es-ES" sz="2000" b="1" i="1" dirty="0">
                <a:solidFill>
                  <a:srgbClr val="0000FF"/>
                </a:solidFill>
              </a:rPr>
              <a:t>bidimensional</a:t>
            </a:r>
            <a:r>
              <a:rPr lang="es-ES" sz="2000" b="1" i="1" dirty="0">
                <a:solidFill>
                  <a:srgbClr val="0D0F11"/>
                </a:solidFill>
              </a:rPr>
              <a:t>,  </a:t>
            </a:r>
            <a:r>
              <a:rPr lang="es-419" sz="2000" b="1" dirty="0">
                <a:solidFill>
                  <a:srgbClr val="0000FF"/>
                </a:solidFill>
              </a:rPr>
              <a:t>los movimientos horizontal y vertical son completamente </a:t>
            </a:r>
            <a:r>
              <a:rPr lang="es-ES" sz="2000" b="1" dirty="0">
                <a:solidFill>
                  <a:srgbClr val="0000FF"/>
                </a:solidFill>
              </a:rPr>
              <a:t>independientes entre sí. </a:t>
            </a:r>
            <a:endParaRPr lang="es-ES" sz="2000" dirty="0"/>
          </a:p>
          <a:p>
            <a:pPr>
              <a:defRPr/>
            </a:pPr>
            <a:endParaRPr lang="es-ES" sz="2000" dirty="0">
              <a:solidFill>
                <a:srgbClr val="0D0F11"/>
              </a:solidFill>
              <a:latin typeface="+mn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515709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14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15E41B-B5D7-4EFF-9297-CEA4EB1E903B}" type="slidenum">
              <a:rPr lang="es-UY" sz="1400">
                <a:latin typeface="Calibri" pitchFamily="34" charset="0"/>
              </a:rPr>
              <a:pPr algn="r"/>
              <a:t>28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56324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1607344" y="61912"/>
            <a:ext cx="7079456" cy="523220"/>
          </a:xfrm>
          <a:prstGeom prst="rect">
            <a:avLst/>
          </a:prstGeom>
          <a:solidFill>
            <a:srgbClr val="BBF42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Verdana" pitchFamily="34" charset="0"/>
              </a:rPr>
              <a:t>MOVIMIENTO DE PROYECTILES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7369146" cy="363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357694"/>
            <a:ext cx="6357982" cy="2234207"/>
          </a:xfrm>
          <a:prstGeom prst="rect">
            <a:avLst/>
          </a:prstGeom>
          <a:solidFill>
            <a:srgbClr val="C6C63E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571604" y="4500570"/>
            <a:ext cx="6429420" cy="221457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4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D20955-2243-4D65-9FF0-6B4C67F4BC6B}" type="slidenum">
              <a:rPr lang="es-UY" sz="1400">
                <a:latin typeface="Calibri" pitchFamily="34" charset="0"/>
              </a:rPr>
              <a:pPr algn="r"/>
              <a:t>29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5837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58372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741450" y="913284"/>
            <a:ext cx="792959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0000FF"/>
                </a:solidFill>
                <a:latin typeface="+mn-lt"/>
              </a:rPr>
              <a:t>Otras expresiones:</a:t>
            </a:r>
          </a:p>
          <a:p>
            <a:pPr>
              <a:defRPr/>
            </a:pPr>
            <a:endParaRPr lang="es-ES" b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Distancia del proyectil al punto de lanzamiento:</a:t>
            </a: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Rapidez del proyectil (módulo de su velocidad):</a:t>
            </a: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Dirección de la velocidad, en términos del ángulo </a:t>
            </a:r>
            <a:r>
              <a:rPr lang="es-ES" dirty="0">
                <a:solidFill>
                  <a:srgbClr val="0D0F11"/>
                </a:solidFill>
                <a:latin typeface="Symbol" pitchFamily="18" charset="2"/>
              </a:rPr>
              <a:t>a</a:t>
            </a:r>
            <a:r>
              <a:rPr lang="es-ES" sz="1600" dirty="0">
                <a:solidFill>
                  <a:srgbClr val="0D0F11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que forma con el eje +x: </a:t>
            </a: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Ecuación de la trayectoria (parábola):</a:t>
            </a: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Tiempo en que se alcanza la altura máxima: </a:t>
            </a: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Altura máxima alcanzada: </a:t>
            </a: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Alcance: </a:t>
            </a:r>
          </a:p>
          <a:p>
            <a:pPr>
              <a:defRPr/>
            </a:pPr>
            <a:endParaRPr lang="es-ES" sz="1600" dirty="0">
              <a:solidFill>
                <a:srgbClr val="0D0F11"/>
              </a:solidFill>
              <a:latin typeface="+mn-lt"/>
            </a:endParaRPr>
          </a:p>
          <a:p>
            <a:pPr>
              <a:defRPr/>
            </a:pPr>
            <a:r>
              <a:rPr lang="es-ES" sz="1600" dirty="0">
                <a:solidFill>
                  <a:srgbClr val="0D0F11"/>
                </a:solidFill>
                <a:latin typeface="+mn-lt"/>
              </a:rPr>
              <a:t>Alcance máximo para </a:t>
            </a: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37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1357313"/>
            <a:ext cx="23479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38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857375"/>
            <a:ext cx="1457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382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500313"/>
            <a:ext cx="914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8384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385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3071813"/>
            <a:ext cx="2952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8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8388" name="Rectangle 2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838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390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467" y="3752882"/>
            <a:ext cx="118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1" name="Rectangle 24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839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393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3538" y="4202595"/>
            <a:ext cx="2228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4" name="Rectangle 27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839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396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9779" y="4938058"/>
            <a:ext cx="2095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7" name="Rectangle 30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839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399" name="Picture 3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5643563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0" name="Rectangle 3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840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8402" name="Picture 3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500688"/>
            <a:ext cx="933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Rectangle 3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38" name="7 CuadroTexto"/>
          <p:cNvSpPr txBox="1">
            <a:spLocks noChangeArrowheads="1"/>
          </p:cNvSpPr>
          <p:nvPr/>
        </p:nvSpPr>
        <p:spPr bwMode="auto">
          <a:xfrm>
            <a:off x="1607344" y="61912"/>
            <a:ext cx="7079456" cy="523220"/>
          </a:xfrm>
          <a:prstGeom prst="rect">
            <a:avLst/>
          </a:prstGeom>
          <a:solidFill>
            <a:srgbClr val="C6C63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Verdana" pitchFamily="34" charset="0"/>
              </a:rPr>
              <a:t>MOVIMIENTO DE PROYECTILES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14348" y="1488032"/>
            <a:ext cx="5072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419" dirty="0"/>
              <a:t>Módulo del vector posición: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8C97F1-BE92-2BE3-23E5-1B266AE8948D}"/>
              </a:ext>
            </a:extLst>
          </p:cNvPr>
          <p:cNvSpPr txBox="1"/>
          <p:nvPr/>
        </p:nvSpPr>
        <p:spPr>
          <a:xfrm>
            <a:off x="5993607" y="5479917"/>
            <a:ext cx="3071812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UY" sz="1400" dirty="0">
                <a:solidFill>
                  <a:srgbClr val="0D0F11"/>
                </a:solidFill>
              </a:rPr>
              <a:t>Si el punto de lanzamiento y el de llagada están a la misma altura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E98C52-03F5-6DF8-6F5C-E6C154B8364E}"/>
              </a:ext>
            </a:extLst>
          </p:cNvPr>
          <p:cNvSpPr txBox="1"/>
          <p:nvPr/>
        </p:nvSpPr>
        <p:spPr>
          <a:xfrm>
            <a:off x="294539" y="6059958"/>
            <a:ext cx="87708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400" dirty="0">
                <a:solidFill>
                  <a:srgbClr val="0D0F11"/>
                </a:solidFill>
              </a:rPr>
              <a:t>Si el punto de llegada está a m</a:t>
            </a:r>
            <a:r>
              <a:rPr lang="es-UY" sz="1400" dirty="0" err="1">
                <a:solidFill>
                  <a:srgbClr val="0D0F11"/>
                </a:solidFill>
              </a:rPr>
              <a:t>enor</a:t>
            </a:r>
            <a:r>
              <a:rPr lang="es-UY" sz="1400" dirty="0">
                <a:solidFill>
                  <a:srgbClr val="0D0F11"/>
                </a:solidFill>
              </a:rPr>
              <a:t> </a:t>
            </a:r>
            <a:r>
              <a:rPr lang="x-none" sz="1400" dirty="0">
                <a:solidFill>
                  <a:srgbClr val="0D0F11"/>
                </a:solidFill>
              </a:rPr>
              <a:t>altura que el de lanzamiento, el alcance máximo se alcanza con un ángulo de lanzamiento m</a:t>
            </a:r>
            <a:r>
              <a:rPr lang="es-UY" sz="1400" dirty="0" err="1">
                <a:solidFill>
                  <a:srgbClr val="0D0F11"/>
                </a:solidFill>
              </a:rPr>
              <a:t>enor</a:t>
            </a:r>
            <a:r>
              <a:rPr lang="es-UY" sz="1400" dirty="0">
                <a:solidFill>
                  <a:srgbClr val="0D0F11"/>
                </a:solidFill>
              </a:rPr>
              <a:t> </a:t>
            </a:r>
            <a:r>
              <a:rPr lang="x-none" sz="1400" dirty="0">
                <a:solidFill>
                  <a:srgbClr val="0D0F11"/>
                </a:solidFill>
              </a:rPr>
              <a:t>a 45°</a:t>
            </a:r>
            <a:r>
              <a:rPr lang="es-UY" sz="1400" dirty="0">
                <a:solidFill>
                  <a:srgbClr val="0D0F11"/>
                </a:solidFill>
              </a:rPr>
              <a:t>; y si el punto de llegada está a una altura mayor que el de lanzamiento, el ángulo para que el alcance sea máximo es mayor a 45°</a:t>
            </a:r>
            <a:r>
              <a:rPr lang="x-none" sz="1400" dirty="0">
                <a:solidFill>
                  <a:srgbClr val="0D0F11"/>
                </a:solidFill>
              </a:rPr>
              <a:t>.</a:t>
            </a:r>
            <a:endParaRPr lang="es-ES" sz="1400" dirty="0">
              <a:solidFill>
                <a:srgbClr val="0D0F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3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1475656" y="-27384"/>
            <a:ext cx="5739550" cy="584775"/>
          </a:xfrm>
          <a:prstGeom prst="rect">
            <a:avLst/>
          </a:prstGeom>
          <a:solidFill>
            <a:srgbClr val="BBF42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0000"/>
                </a:solidFill>
                <a:latin typeface="+mn-lt"/>
              </a:rPr>
              <a:t>Gráficas </a:t>
            </a:r>
            <a:r>
              <a:rPr lang="es-ES" sz="32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(t), </a:t>
            </a:r>
            <a:r>
              <a:rPr lang="es-ES" sz="3200" b="1" i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s-ES" sz="3200" b="1" baseline="-25000" dirty="0">
                <a:solidFill>
                  <a:srgbClr val="FF0000"/>
                </a:solidFill>
                <a:latin typeface="+mn-lt"/>
              </a:rPr>
              <a:t>m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y </a:t>
            </a:r>
            <a:r>
              <a:rPr lang="es-ES" sz="3200" b="1" i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s-ES" sz="3200" b="1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4933246" cy="392909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00628" y="57148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Curva anaranjada: ley horaria x(t)</a:t>
            </a:r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143116"/>
            <a:ext cx="3505462" cy="42386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538" y="2714620"/>
            <a:ext cx="3505462" cy="423863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3058" y="3286124"/>
            <a:ext cx="3690942" cy="442913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5572132" y="1000108"/>
          <a:ext cx="2768601" cy="533400"/>
        </p:xfrm>
        <a:graphic>
          <a:graphicData uri="http://schemas.openxmlformats.org/drawingml/2006/table">
            <a:tbl>
              <a:tblPr/>
              <a:tblGrid>
                <a:gridCol w="52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(s)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(m)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487779" y="5264015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Velocidad instantánea en </a:t>
            </a:r>
            <a:r>
              <a:rPr lang="es-ES" i="1" dirty="0">
                <a:solidFill>
                  <a:srgbClr val="FF0000"/>
                </a:solidFill>
              </a:rPr>
              <a:t>t</a:t>
            </a:r>
            <a:r>
              <a:rPr lang="es-ES" dirty="0">
                <a:solidFill>
                  <a:srgbClr val="FF0000"/>
                </a:solidFill>
              </a:rPr>
              <a:t> = 1,00 s;  </a:t>
            </a:r>
            <a:r>
              <a:rPr lang="es-ES" i="1" dirty="0">
                <a:solidFill>
                  <a:srgbClr val="FF0000"/>
                </a:solidFill>
              </a:rPr>
              <a:t>v</a:t>
            </a:r>
            <a:r>
              <a:rPr lang="es-419" dirty="0">
                <a:solidFill>
                  <a:srgbClr val="FF0000"/>
                </a:solidFill>
              </a:rPr>
              <a:t>(1) = 42,3 m/s </a:t>
            </a:r>
          </a:p>
          <a:p>
            <a:r>
              <a:rPr lang="es-ES" dirty="0">
                <a:solidFill>
                  <a:srgbClr val="0D0F11"/>
                </a:solidFill>
              </a:rPr>
              <a:t>P</a:t>
            </a:r>
            <a:r>
              <a:rPr lang="es-419" dirty="0">
                <a:solidFill>
                  <a:srgbClr val="0D0F11"/>
                </a:solidFill>
              </a:rPr>
              <a:t>endiente de la recta tangente (línea verde) a x(t) en el instante </a:t>
            </a:r>
            <a:r>
              <a:rPr lang="es-419" i="1" dirty="0">
                <a:solidFill>
                  <a:srgbClr val="0D0F11"/>
                </a:solidFill>
              </a:rPr>
              <a:t>t </a:t>
            </a:r>
            <a:r>
              <a:rPr lang="es-419" dirty="0">
                <a:solidFill>
                  <a:srgbClr val="0D0F11"/>
                </a:solidFill>
              </a:rPr>
              <a:t>= 1,00 s</a:t>
            </a:r>
            <a:endParaRPr lang="es-ES" dirty="0">
              <a:solidFill>
                <a:srgbClr val="0D0F11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929066"/>
            <a:ext cx="3690942" cy="442913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5286380" y="163090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velocidades medias </a:t>
            </a:r>
            <a:r>
              <a:rPr lang="es-419" b="1" i="1" dirty="0">
                <a:solidFill>
                  <a:srgbClr val="FF0000"/>
                </a:solidFill>
              </a:rPr>
              <a:t>v</a:t>
            </a:r>
            <a:r>
              <a:rPr lang="es-419" b="1" i="1" baseline="-25000" dirty="0">
                <a:solidFill>
                  <a:srgbClr val="FF0000"/>
                </a:solidFill>
              </a:rPr>
              <a:t>m</a:t>
            </a:r>
            <a:r>
              <a:rPr lang="es-419" b="1" dirty="0">
                <a:solidFill>
                  <a:srgbClr val="FF0000"/>
                </a:solidFill>
              </a:rPr>
              <a:t>=</a:t>
            </a:r>
            <a:r>
              <a:rPr lang="es-419" b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s-419" b="1" i="1" dirty="0">
                <a:solidFill>
                  <a:srgbClr val="FF0000"/>
                </a:solidFill>
                <a:sym typeface="Symbol"/>
              </a:rPr>
              <a:t>x</a:t>
            </a:r>
            <a:r>
              <a:rPr lang="es-419" b="1" dirty="0">
                <a:solidFill>
                  <a:srgbClr val="FF0000"/>
                </a:solidFill>
                <a:sym typeface="Symbol"/>
              </a:rPr>
              <a:t>/</a:t>
            </a:r>
            <a:r>
              <a:rPr lang="es-419" b="1" i="1" dirty="0">
                <a:solidFill>
                  <a:srgbClr val="FF0000"/>
                </a:solidFill>
                <a:sym typeface="Symbol"/>
              </a:rPr>
              <a:t>t</a:t>
            </a:r>
            <a:r>
              <a:rPr lang="es-419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s-419" b="1" dirty="0">
                <a:solidFill>
                  <a:srgbClr val="FF0000"/>
                </a:solidFill>
              </a:rPr>
              <a:t>: 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24" grpId="0" build="allAtOnce"/>
      <p:bldP spid="2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82664-A1C2-4730-8FCA-78E83880F771}" type="slidenum">
              <a:rPr lang="es-UY" sz="1400">
                <a:latin typeface="Calibri" pitchFamily="34" charset="0"/>
              </a:rPr>
              <a:pPr algn="r"/>
              <a:t>30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6DA2052-0466-43D9-B683-96CFF8ABAB4D}"/>
              </a:ext>
            </a:extLst>
          </p:cNvPr>
          <p:cNvSpPr/>
          <p:nvPr/>
        </p:nvSpPr>
        <p:spPr>
          <a:xfrm>
            <a:off x="287524" y="663303"/>
            <a:ext cx="88564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dirty="0">
                <a:solidFill>
                  <a:srgbClr val="000000"/>
                </a:solidFill>
                <a:latin typeface="+mn-lt"/>
              </a:rPr>
              <a:t>Los hechos importantes del movimiento de un proyectil se pueden resumir como sigue:</a:t>
            </a:r>
          </a:p>
          <a:p>
            <a:r>
              <a:rPr lang="es-UY" sz="2000" b="1" dirty="0">
                <a:solidFill>
                  <a:srgbClr val="000000"/>
                </a:solidFill>
                <a:latin typeface="+mn-lt"/>
              </a:rPr>
              <a:t>1. 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Siempre que se omita la resistencia del aire, la componente horizontal de la velocidad </a:t>
            </a:r>
            <a:r>
              <a:rPr lang="es-UY" sz="2000" i="1" dirty="0" err="1">
                <a:solidFill>
                  <a:srgbClr val="000000"/>
                </a:solidFill>
                <a:latin typeface="+mn-lt"/>
              </a:rPr>
              <a:t>v</a:t>
            </a:r>
            <a:r>
              <a:rPr lang="es-UY" sz="2000" i="1" baseline="-25000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s-UY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permanece constante porque no existe componente horizontal de la aceleración.</a:t>
            </a:r>
          </a:p>
          <a:p>
            <a:r>
              <a:rPr lang="es-UY" sz="2000" b="1" dirty="0">
                <a:solidFill>
                  <a:srgbClr val="000000"/>
                </a:solidFill>
                <a:latin typeface="+mn-lt"/>
              </a:rPr>
              <a:t>2. 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La componente vertical de la aceleración es igual a la aceleración en caída libre -</a:t>
            </a:r>
            <a:r>
              <a:rPr lang="es-UY" sz="2000" i="1" dirty="0">
                <a:solidFill>
                  <a:srgbClr val="000000"/>
                </a:solidFill>
                <a:latin typeface="+mn-lt"/>
              </a:rPr>
              <a:t>g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r>
              <a:rPr lang="es-UY" sz="2000" b="1" dirty="0">
                <a:solidFill>
                  <a:srgbClr val="000000"/>
                </a:solidFill>
                <a:latin typeface="+mn-lt"/>
              </a:rPr>
              <a:t>3. 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La componente vertical de la velocidad </a:t>
            </a:r>
            <a:r>
              <a:rPr lang="es-UY" sz="2000" i="1" dirty="0" err="1">
                <a:solidFill>
                  <a:srgbClr val="000000"/>
                </a:solidFill>
                <a:latin typeface="+mn-lt"/>
              </a:rPr>
              <a:t>v</a:t>
            </a:r>
            <a:r>
              <a:rPr lang="es-UY" sz="2000" i="1" baseline="-25000" dirty="0" err="1">
                <a:solidFill>
                  <a:srgbClr val="000000"/>
                </a:solidFill>
                <a:latin typeface="+mn-lt"/>
              </a:rPr>
              <a:t>y</a:t>
            </a:r>
            <a:r>
              <a:rPr lang="es-UY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y el desplazamiento en la dirección </a:t>
            </a:r>
            <a:r>
              <a:rPr lang="es-UY" sz="2000" i="1" dirty="0">
                <a:solidFill>
                  <a:srgbClr val="000000"/>
                </a:solidFill>
                <a:latin typeface="+mn-lt"/>
              </a:rPr>
              <a:t>y 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son idénticos a los de un cuerpo en caída libre.</a:t>
            </a:r>
          </a:p>
          <a:p>
            <a:r>
              <a:rPr lang="es-UY" sz="2000" b="1" dirty="0">
                <a:solidFill>
                  <a:srgbClr val="000000"/>
                </a:solidFill>
                <a:latin typeface="+mn-lt"/>
              </a:rPr>
              <a:t>4. 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El movimiento de proyectil puede describirse como una superposición de dos movimientos independientes en las direcciones </a:t>
            </a:r>
            <a:r>
              <a:rPr lang="es-UY" sz="2000" i="1" dirty="0">
                <a:solidFill>
                  <a:srgbClr val="000000"/>
                </a:solidFill>
                <a:latin typeface="+mn-lt"/>
              </a:rPr>
              <a:t>x 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y </a:t>
            </a:r>
            <a:r>
              <a:rPr lang="es-UY" sz="2000" i="1" dirty="0" err="1">
                <a:solidFill>
                  <a:srgbClr val="000000"/>
                </a:solidFill>
                <a:latin typeface="+mn-lt"/>
              </a:rPr>
              <a:t>y</a:t>
            </a:r>
            <a:r>
              <a:rPr lang="es-UY" sz="20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DD32CE1E-8F99-4D8A-8026-E88EEF9F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44" y="61912"/>
            <a:ext cx="7079456" cy="523220"/>
          </a:xfrm>
          <a:prstGeom prst="rect">
            <a:avLst/>
          </a:prstGeom>
          <a:solidFill>
            <a:srgbClr val="C6C63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Verdana" pitchFamily="34" charset="0"/>
              </a:rPr>
              <a:t>MOVIMIENTO DE PROYECTILES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F6B0F8-74BD-49A0-82AA-C16226F49814}"/>
              </a:ext>
            </a:extLst>
          </p:cNvPr>
          <p:cNvSpPr txBox="1"/>
          <p:nvPr/>
        </p:nvSpPr>
        <p:spPr>
          <a:xfrm>
            <a:off x="319020" y="4492663"/>
            <a:ext cx="8682136" cy="15081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UY" sz="2000" b="1" dirty="0">
                <a:solidFill>
                  <a:srgbClr val="0000FF"/>
                </a:solidFill>
              </a:rPr>
              <a:t>ATENCIÓN: </a:t>
            </a:r>
            <a:r>
              <a:rPr lang="es-UY" dirty="0">
                <a:solidFill>
                  <a:srgbClr val="000000"/>
                </a:solidFill>
              </a:rPr>
              <a:t>En la altura máxima que alcanza el proyectil sólo se anula la componente vertical de la velocidad, la componente horizontal permanece invariable.</a:t>
            </a:r>
          </a:p>
          <a:p>
            <a:r>
              <a:rPr lang="es-UY" dirty="0">
                <a:solidFill>
                  <a:srgbClr val="000000"/>
                </a:solidFill>
              </a:rPr>
              <a:t>La aceleración en la dirección </a:t>
            </a:r>
            <a:r>
              <a:rPr lang="es-UY" i="1" dirty="0">
                <a:solidFill>
                  <a:srgbClr val="000000"/>
                </a:solidFill>
              </a:rPr>
              <a:t>y  tampoco </a:t>
            </a:r>
            <a:r>
              <a:rPr lang="es-UY" dirty="0">
                <a:solidFill>
                  <a:srgbClr val="000000"/>
                </a:solidFill>
              </a:rPr>
              <a:t>es cero en la parte superior de la trayectoria del proyectil. Sólo la componente </a:t>
            </a:r>
            <a:r>
              <a:rPr lang="es-UY" i="1" dirty="0">
                <a:solidFill>
                  <a:srgbClr val="000000"/>
                </a:solidFill>
              </a:rPr>
              <a:t>y </a:t>
            </a:r>
            <a:r>
              <a:rPr lang="es-UY" dirty="0">
                <a:solidFill>
                  <a:srgbClr val="000000"/>
                </a:solidFill>
              </a:rPr>
              <a:t>de la velocidad es cero.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4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1475656" y="-27384"/>
            <a:ext cx="5976664" cy="584775"/>
          </a:xfrm>
          <a:prstGeom prst="rect">
            <a:avLst/>
          </a:prstGeom>
          <a:solidFill>
            <a:srgbClr val="BBF42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0000"/>
                </a:solidFill>
                <a:latin typeface="+mn-lt"/>
              </a:rPr>
              <a:t>Aceleración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571480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Aceleración </a:t>
            </a:r>
            <a:r>
              <a:rPr lang="es-ES" dirty="0">
                <a:solidFill>
                  <a:srgbClr val="000000"/>
                </a:solidFill>
              </a:rPr>
              <a:t>Es el cambio de velocidad de un objeto al transcurrir el tiempo.</a:t>
            </a:r>
          </a:p>
          <a:p>
            <a:r>
              <a:rPr lang="es-419" b="1" dirty="0">
                <a:solidFill>
                  <a:srgbClr val="0000FF"/>
                </a:solidFill>
              </a:rPr>
              <a:t>Aceleración media </a:t>
            </a:r>
            <a:r>
              <a:rPr lang="es-419" b="1" i="1" dirty="0">
                <a:solidFill>
                  <a:srgbClr val="0000FF"/>
                </a:solidFill>
              </a:rPr>
              <a:t>a</a:t>
            </a:r>
            <a:r>
              <a:rPr lang="es-419" b="1" i="1" baseline="-25000" dirty="0">
                <a:solidFill>
                  <a:srgbClr val="0000FF"/>
                </a:solidFill>
              </a:rPr>
              <a:t>m</a:t>
            </a:r>
            <a:r>
              <a:rPr lang="es-419" b="1" dirty="0">
                <a:solidFill>
                  <a:srgbClr val="0000FF"/>
                </a:solidFill>
              </a:rPr>
              <a:t> </a:t>
            </a:r>
            <a:r>
              <a:rPr lang="es-419" dirty="0">
                <a:solidFill>
                  <a:srgbClr val="000000"/>
                </a:solidFill>
              </a:rPr>
              <a:t>durante el intervalo de tiempo </a:t>
            </a:r>
            <a:r>
              <a:rPr lang="el-GR" i="1" dirty="0">
                <a:solidFill>
                  <a:srgbClr val="000000"/>
                </a:solidFill>
              </a:rPr>
              <a:t>Δ</a:t>
            </a:r>
            <a:r>
              <a:rPr lang="es-419" i="1" dirty="0">
                <a:solidFill>
                  <a:srgbClr val="000000"/>
                </a:solidFill>
              </a:rPr>
              <a:t>t</a:t>
            </a:r>
            <a:r>
              <a:rPr lang="es-419" dirty="0">
                <a:solidFill>
                  <a:srgbClr val="000000"/>
                </a:solidFill>
              </a:rPr>
              <a:t> es el cambio en la velocidad </a:t>
            </a:r>
            <a:r>
              <a:rPr lang="el-GR" i="1" dirty="0">
                <a:solidFill>
                  <a:srgbClr val="000000"/>
                </a:solidFill>
              </a:rPr>
              <a:t>Δ</a:t>
            </a:r>
            <a:r>
              <a:rPr lang="es-419" i="1" dirty="0">
                <a:solidFill>
                  <a:srgbClr val="000000"/>
                </a:solidFill>
              </a:rPr>
              <a:t>v </a:t>
            </a:r>
            <a:r>
              <a:rPr lang="es-ES" dirty="0">
                <a:solidFill>
                  <a:srgbClr val="000000"/>
                </a:solidFill>
              </a:rPr>
              <a:t>dividida entre </a:t>
            </a:r>
            <a:r>
              <a:rPr lang="el-GR" i="1" dirty="0">
                <a:solidFill>
                  <a:srgbClr val="000000"/>
                </a:solidFill>
              </a:rPr>
              <a:t>Δ</a:t>
            </a:r>
            <a:r>
              <a:rPr lang="es-419" i="1" dirty="0">
                <a:solidFill>
                  <a:srgbClr val="000000"/>
                </a:solidFill>
              </a:rPr>
              <a:t>t:</a:t>
            </a:r>
            <a:endParaRPr lang="es-ES" dirty="0">
              <a:solidFill>
                <a:srgbClr val="000000"/>
              </a:solidFill>
            </a:endParaRPr>
          </a:p>
          <a:p>
            <a:endParaRPr lang="es-E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1" y="1714488"/>
            <a:ext cx="2047875" cy="6858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9 CuadroTexto"/>
          <p:cNvSpPr txBox="1"/>
          <p:nvPr/>
        </p:nvSpPr>
        <p:spPr>
          <a:xfrm>
            <a:off x="214282" y="2357430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Aceleración instantánea </a:t>
            </a:r>
            <a:r>
              <a:rPr lang="es-ES" sz="2000" b="1" i="1" dirty="0">
                <a:solidFill>
                  <a:srgbClr val="0000FF"/>
                </a:solidFill>
              </a:rPr>
              <a:t>a </a:t>
            </a:r>
            <a:r>
              <a:rPr lang="es-ES" dirty="0">
                <a:solidFill>
                  <a:srgbClr val="000000"/>
                </a:solidFill>
              </a:rPr>
              <a:t>es el límite de la aceleración media conforme el intervalo de tiempo </a:t>
            </a:r>
            <a:r>
              <a:rPr lang="el-GR" i="1" dirty="0">
                <a:solidFill>
                  <a:srgbClr val="000000"/>
                </a:solidFill>
              </a:rPr>
              <a:t>Δ</a:t>
            </a:r>
            <a:r>
              <a:rPr lang="es-ES" i="1" dirty="0">
                <a:solidFill>
                  <a:srgbClr val="000000"/>
                </a:solidFill>
              </a:rPr>
              <a:t>t </a:t>
            </a:r>
            <a:r>
              <a:rPr lang="es-ES" dirty="0">
                <a:solidFill>
                  <a:srgbClr val="000000"/>
                </a:solidFill>
              </a:rPr>
              <a:t>tiende a cero:</a:t>
            </a:r>
            <a:endParaRPr lang="es-E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286124"/>
            <a:ext cx="3500462" cy="717108"/>
          </a:xfrm>
          <a:prstGeom prst="rect">
            <a:avLst/>
          </a:prstGeom>
          <a:noFill/>
        </p:spPr>
      </p:pic>
      <p:pic>
        <p:nvPicPr>
          <p:cNvPr id="1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642918"/>
            <a:ext cx="3662265" cy="58409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28258"/>
            <a:ext cx="2714644" cy="27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31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5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2592288" cy="607215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14282" y="-24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Movimiento en una dimensión con aceleración constante</a:t>
            </a:r>
            <a:endParaRPr lang="es-ES" sz="2000" dirty="0"/>
          </a:p>
        </p:txBody>
      </p:sp>
      <p:sp>
        <p:nvSpPr>
          <p:cNvPr id="12" name="11 Rectángulo"/>
          <p:cNvSpPr/>
          <p:nvPr/>
        </p:nvSpPr>
        <p:spPr>
          <a:xfrm>
            <a:off x="2643174" y="1643050"/>
            <a:ext cx="114486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</a:rPr>
              <a:t>a = a</a:t>
            </a:r>
            <a:r>
              <a:rPr lang="es-ES" sz="2400" baseline="-25000" dirty="0">
                <a:solidFill>
                  <a:srgbClr val="000000"/>
                </a:solidFill>
              </a:rPr>
              <a:t>m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3357562"/>
            <a:ext cx="1928826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rgbClr val="0000FF"/>
                </a:solidFill>
              </a:rPr>
              <a:t>v </a:t>
            </a:r>
            <a:r>
              <a:rPr lang="es-419" sz="2800" dirty="0">
                <a:solidFill>
                  <a:srgbClr val="0000FF"/>
                </a:solidFill>
              </a:rPr>
              <a:t>= </a:t>
            </a:r>
            <a:r>
              <a:rPr lang="es-419" sz="2800" i="1" dirty="0">
                <a:solidFill>
                  <a:srgbClr val="0000FF"/>
                </a:solidFill>
              </a:rPr>
              <a:t>v</a:t>
            </a:r>
            <a:r>
              <a:rPr lang="es-419" sz="2800" baseline="-25000" dirty="0">
                <a:solidFill>
                  <a:srgbClr val="0000FF"/>
                </a:solidFill>
              </a:rPr>
              <a:t>0</a:t>
            </a:r>
            <a:r>
              <a:rPr lang="es-419" sz="2800" dirty="0">
                <a:solidFill>
                  <a:srgbClr val="0000FF"/>
                </a:solidFill>
              </a:rPr>
              <a:t> + </a:t>
            </a:r>
            <a:r>
              <a:rPr lang="es-419" sz="2800" i="1" dirty="0">
                <a:solidFill>
                  <a:srgbClr val="0000FF"/>
                </a:solidFill>
              </a:rPr>
              <a:t>at</a:t>
            </a:r>
            <a:r>
              <a:rPr lang="es-419" sz="2800" dirty="0">
                <a:solidFill>
                  <a:srgbClr val="0000FF"/>
                </a:solidFill>
              </a:rPr>
              <a:t> </a:t>
            </a:r>
            <a:endParaRPr lang="es-ES" sz="2800" dirty="0">
              <a:solidFill>
                <a:srgbClr val="0000FF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500702"/>
            <a:ext cx="2466975" cy="676275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928802"/>
            <a:ext cx="2728767" cy="509589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6" name="CuadroTexto 11"/>
          <p:cNvSpPr txBox="1"/>
          <p:nvPr/>
        </p:nvSpPr>
        <p:spPr>
          <a:xfrm>
            <a:off x="4714876" y="3071810"/>
            <a:ext cx="4214842" cy="21544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NewBaskervilleStd-Bold"/>
              </a:rPr>
              <a:t>El área bajo la gráfica </a:t>
            </a:r>
            <a:r>
              <a:rPr lang="es-ES" sz="2000" i="1" dirty="0">
                <a:solidFill>
                  <a:srgbClr val="000000"/>
                </a:solidFill>
                <a:latin typeface="NewBaskervilleStd-BoldIt"/>
              </a:rPr>
              <a:t>v</a:t>
            </a:r>
            <a:r>
              <a:rPr lang="es-ES" sz="2000" dirty="0">
                <a:solidFill>
                  <a:srgbClr val="000000"/>
                </a:solidFill>
                <a:latin typeface="NewBaskervilleStd-BoldIt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NewBaskervilleStd-Bold"/>
              </a:rPr>
              <a:t>en términos de </a:t>
            </a:r>
            <a:r>
              <a:rPr lang="es-ES" sz="2000" i="1" dirty="0">
                <a:solidFill>
                  <a:srgbClr val="000000"/>
                </a:solidFill>
                <a:latin typeface="NewBaskervilleStd-BoldIt"/>
              </a:rPr>
              <a:t>t </a:t>
            </a:r>
            <a:r>
              <a:rPr lang="es-ES" sz="2000" dirty="0">
                <a:solidFill>
                  <a:srgbClr val="000000"/>
                </a:solidFill>
                <a:latin typeface="NewBaskervilleStd-Bold"/>
              </a:rPr>
              <a:t>para cualquier objeto es igual al desplazamiento </a:t>
            </a:r>
            <a:r>
              <a:rPr lang="el-GR" sz="2000" i="1" dirty="0">
                <a:solidFill>
                  <a:srgbClr val="000000"/>
                </a:solidFill>
                <a:latin typeface="NewBaskervilleStd-Bold"/>
              </a:rPr>
              <a:t>Δ</a:t>
            </a:r>
            <a:r>
              <a:rPr lang="es-ES" sz="2000" i="1" dirty="0">
                <a:solidFill>
                  <a:srgbClr val="000000"/>
                </a:solidFill>
                <a:latin typeface="NewBaskervilleStd-Bold"/>
              </a:rPr>
              <a:t>x</a:t>
            </a:r>
            <a:r>
              <a:rPr lang="es-ES" sz="2000" dirty="0">
                <a:solidFill>
                  <a:srgbClr val="000000"/>
                </a:solidFill>
                <a:latin typeface="NewBaskervilleStd-BoldIt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NewBaskervilleStd-Bold"/>
              </a:rPr>
              <a:t>del objeto</a:t>
            </a:r>
            <a:r>
              <a:rPr lang="es-ES" dirty="0">
                <a:solidFill>
                  <a:srgbClr val="000000"/>
                </a:solidFill>
                <a:latin typeface="NewBaskervilleStd-Bold"/>
              </a:rPr>
              <a:t>. </a:t>
            </a:r>
          </a:p>
          <a:p>
            <a:r>
              <a:rPr lang="es-419" dirty="0">
                <a:solidFill>
                  <a:srgbClr val="000000"/>
                </a:solidFill>
                <a:latin typeface="NewBaskervilleStd-Bold"/>
              </a:rPr>
              <a:t>Si una parte del área está por debajo del eje x, entonces se considera negativa.</a:t>
            </a:r>
            <a:endParaRPr lang="es-UY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 animBg="1"/>
      <p:bldP spid="1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856CAD0-3B6A-47A8-8991-79241AE142B9}" type="slidenum">
              <a:rPr lang="es-UY" sz="1400">
                <a:latin typeface="Calibri" pitchFamily="34" charset="0"/>
              </a:rPr>
              <a:pPr algn="r"/>
              <a:t>6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5366" name="AutoShape 2" descr="Resultado de imagen para newton"/>
          <p:cNvSpPr>
            <a:spLocks noChangeAspect="1" noChangeArrowheads="1"/>
          </p:cNvSpPr>
          <p:nvPr/>
        </p:nvSpPr>
        <p:spPr bwMode="auto">
          <a:xfrm>
            <a:off x="155575" y="-8461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5367" name="AutoShape 4" descr="Resultado de imagen para newton"/>
          <p:cNvSpPr>
            <a:spLocks noChangeAspect="1" noChangeArrowheads="1"/>
          </p:cNvSpPr>
          <p:nvPr/>
        </p:nvSpPr>
        <p:spPr bwMode="auto">
          <a:xfrm>
            <a:off x="307975" y="-6937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2" name="11 CuadroTexto"/>
          <p:cNvSpPr txBox="1"/>
          <p:nvPr/>
        </p:nvSpPr>
        <p:spPr>
          <a:xfrm>
            <a:off x="381348" y="61875"/>
            <a:ext cx="6500842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dirty="0">
                <a:solidFill>
                  <a:srgbClr val="FF0000"/>
                </a:solidFill>
                <a:latin typeface="+mn-lt"/>
              </a:rPr>
              <a:t>Ejemplo: Ejercicio 2.4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7" name="1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719"/>
            <a:ext cx="4500594" cy="29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214282" y="571480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0F11"/>
                </a:solidFill>
              </a:rPr>
              <a:t>Una gacela corre en línea recta (el eje </a:t>
            </a:r>
            <a:r>
              <a:rPr lang="es-ES" i="1" dirty="0">
                <a:solidFill>
                  <a:srgbClr val="0D0F11"/>
                </a:solidFill>
              </a:rPr>
              <a:t>x</a:t>
            </a:r>
            <a:r>
              <a:rPr lang="es-ES" dirty="0">
                <a:solidFill>
                  <a:srgbClr val="0D0F11"/>
                </a:solidFill>
              </a:rPr>
              <a:t>). En la figura, la gráfica muestra la velocidad de este animal en función del tiempo. Durante los primeros 12,0 s, obtenga: </a:t>
            </a:r>
          </a:p>
          <a:p>
            <a:r>
              <a:rPr lang="es-ES" dirty="0">
                <a:solidFill>
                  <a:srgbClr val="0D0F11"/>
                </a:solidFill>
              </a:rPr>
              <a:t>a) la distancia total recorrida y, </a:t>
            </a:r>
          </a:p>
          <a:p>
            <a:r>
              <a:rPr lang="es-ES" dirty="0">
                <a:solidFill>
                  <a:srgbClr val="0D0F11"/>
                </a:solidFill>
              </a:rPr>
              <a:t>b) el desplazamiento de la gacela. </a:t>
            </a:r>
          </a:p>
          <a:p>
            <a:r>
              <a:rPr lang="es-ES" dirty="0">
                <a:solidFill>
                  <a:srgbClr val="0D0F11"/>
                </a:solidFill>
              </a:rPr>
              <a:t>c) Dibuje una gráfica </a:t>
            </a:r>
            <a:r>
              <a:rPr lang="es-ES" i="1" dirty="0" err="1">
                <a:solidFill>
                  <a:srgbClr val="0D0F11"/>
                </a:solidFill>
              </a:rPr>
              <a:t>a</a:t>
            </a:r>
            <a:r>
              <a:rPr lang="es-ES" i="1" baseline="-25000" dirty="0" err="1">
                <a:solidFill>
                  <a:srgbClr val="0D0F11"/>
                </a:solidFill>
              </a:rPr>
              <a:t>x</a:t>
            </a:r>
            <a:r>
              <a:rPr lang="es-ES" i="1" dirty="0">
                <a:solidFill>
                  <a:srgbClr val="0D0F11"/>
                </a:solidFill>
              </a:rPr>
              <a:t>- t</a:t>
            </a:r>
            <a:r>
              <a:rPr lang="es-ES" dirty="0">
                <a:solidFill>
                  <a:srgbClr val="0D0F11"/>
                </a:solidFill>
              </a:rPr>
              <a:t> que muestre la aceleración de la gacela en función del tiempo durante los primeros 12,0 s.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14282" y="3214686"/>
            <a:ext cx="892971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D0F11"/>
                </a:solidFill>
              </a:rPr>
              <a:t>En este caso la distancia total recorrida y el desplazamiento son iguales.</a:t>
            </a:r>
          </a:p>
          <a:p>
            <a:r>
              <a:rPr lang="es-419" dirty="0">
                <a:solidFill>
                  <a:srgbClr val="0D0F11"/>
                </a:solidFill>
              </a:rPr>
              <a:t>La forma más fácil de resolver a) y b) es a través del área bajo la curva de la función v(t) proyectada sobre el eje horizontal.  </a:t>
            </a:r>
          </a:p>
          <a:p>
            <a:r>
              <a:rPr lang="es-419" sz="1600" dirty="0">
                <a:solidFill>
                  <a:srgbClr val="0D0F11"/>
                </a:solidFill>
              </a:rPr>
              <a:t>Una posibilidad es considerar dos figuras: un trapecio entre 0 y 10 s y un triángulo de 10 a 12 s.</a:t>
            </a:r>
          </a:p>
          <a:p>
            <a:r>
              <a:rPr lang="es-ES" dirty="0">
                <a:solidFill>
                  <a:srgbClr val="0D0F11"/>
                </a:solidFill>
              </a:rPr>
              <a:t>d</a:t>
            </a:r>
            <a:r>
              <a:rPr lang="es-419" dirty="0">
                <a:solidFill>
                  <a:srgbClr val="0D0F11"/>
                </a:solidFill>
              </a:rPr>
              <a:t> = </a:t>
            </a:r>
            <a:r>
              <a:rPr lang="es-419" dirty="0">
                <a:solidFill>
                  <a:srgbClr val="0D0F11"/>
                </a:solidFill>
                <a:sym typeface="Symbol"/>
              </a:rPr>
              <a:t>x = (4,00 + 12,0) × (</a:t>
            </a:r>
            <a:r>
              <a:rPr lang="es-419" dirty="0">
                <a:solidFill>
                  <a:srgbClr val="0D0F11"/>
                </a:solidFill>
              </a:rPr>
              <a:t> 10,0) /2 + (12,0)</a:t>
            </a:r>
            <a:r>
              <a:rPr lang="es-419" dirty="0">
                <a:solidFill>
                  <a:srgbClr val="0D0F11"/>
                </a:solidFill>
                <a:sym typeface="Symbol"/>
              </a:rPr>
              <a:t> × (12,0 - 10,0)/2 = 80,0 + 12,0 = 92,0 m </a:t>
            </a:r>
          </a:p>
          <a:p>
            <a:endParaRPr lang="es-419" dirty="0">
              <a:solidFill>
                <a:srgbClr val="0D0F11"/>
              </a:solidFill>
              <a:sym typeface="Symbol"/>
            </a:endParaRPr>
          </a:p>
          <a:p>
            <a:r>
              <a:rPr lang="es-419" sz="1600" dirty="0">
                <a:solidFill>
                  <a:srgbClr val="0D0F11"/>
                </a:solidFill>
                <a:sym typeface="Symbol"/>
              </a:rPr>
              <a:t>Otra elección posible sería: entre 0 y 10 s: un rectángulo + un triángulo y de 10 a 12 s el mismo triángulo anterior.</a:t>
            </a:r>
            <a:endParaRPr lang="es-ES" sz="1600" dirty="0">
              <a:solidFill>
                <a:srgbClr val="0D0F1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3457" y="5510510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Veamos otra forma, a través de las ecuaciones de la cinemática. </a:t>
            </a:r>
          </a:p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El movimiento de la gacela lo podemos dividir en dos, uno de 0 a 10,0 s y el otro entre 10,0 y 12,0 s, ambos con aceleración constante. </a:t>
            </a:r>
          </a:p>
        </p:txBody>
      </p:sp>
    </p:spTree>
    <p:extLst>
      <p:ext uri="{BB962C8B-B14F-4D97-AF65-F5344CB8AC3E}">
        <p14:creationId xmlns:p14="http://schemas.microsoft.com/office/powerpoint/2010/main" val="12795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856CAD0-3B6A-47A8-8991-79241AE142B9}" type="slidenum">
              <a:rPr lang="es-UY" sz="1400">
                <a:latin typeface="Calibri" pitchFamily="34" charset="0"/>
              </a:rPr>
              <a:pPr algn="r"/>
              <a:t>7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5366" name="AutoShape 2" descr="Resultado de imagen para newton"/>
          <p:cNvSpPr>
            <a:spLocks noChangeAspect="1" noChangeArrowheads="1"/>
          </p:cNvSpPr>
          <p:nvPr/>
        </p:nvSpPr>
        <p:spPr bwMode="auto">
          <a:xfrm>
            <a:off x="155575" y="-8461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5367" name="AutoShape 4" descr="Resultado de imagen para newton"/>
          <p:cNvSpPr>
            <a:spLocks noChangeAspect="1" noChangeArrowheads="1"/>
          </p:cNvSpPr>
          <p:nvPr/>
        </p:nvSpPr>
        <p:spPr bwMode="auto">
          <a:xfrm>
            <a:off x="307975" y="-6937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2" name="11 CuadroTexto"/>
          <p:cNvSpPr txBox="1"/>
          <p:nvPr/>
        </p:nvSpPr>
        <p:spPr>
          <a:xfrm>
            <a:off x="381348" y="61875"/>
            <a:ext cx="6500842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dirty="0">
                <a:solidFill>
                  <a:srgbClr val="FF0000"/>
                </a:solidFill>
                <a:latin typeface="+mn-lt"/>
              </a:rPr>
              <a:t>Ejemplo: Ejercicio 2.4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719"/>
            <a:ext cx="4500594" cy="29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86058"/>
            <a:ext cx="6353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54" y="3357562"/>
            <a:ext cx="6591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29066"/>
            <a:ext cx="6724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86322"/>
            <a:ext cx="7934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5929330"/>
            <a:ext cx="503913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15 Imagen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571480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6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8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500042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0000FF"/>
                </a:solidFill>
              </a:rPr>
              <a:t>Caída libre: </a:t>
            </a:r>
            <a:r>
              <a:rPr lang="es-419" b="1" dirty="0">
                <a:solidFill>
                  <a:srgbClr val="000000"/>
                </a:solidFill>
              </a:rPr>
              <a:t> </a:t>
            </a:r>
            <a:r>
              <a:rPr lang="es-419" dirty="0">
                <a:solidFill>
                  <a:srgbClr val="000000"/>
                </a:solidFill>
              </a:rPr>
              <a:t>movimiento bajo la influencia sólo de la gravedad, con una  </a:t>
            </a:r>
            <a:r>
              <a:rPr lang="es-419" b="1" dirty="0">
                <a:solidFill>
                  <a:srgbClr val="000000"/>
                </a:solidFill>
              </a:rPr>
              <a:t>aceleración</a:t>
            </a:r>
            <a:r>
              <a:rPr lang="es-419" dirty="0">
                <a:solidFill>
                  <a:srgbClr val="000000"/>
                </a:solidFill>
              </a:rPr>
              <a:t> de magnitud igual a </a:t>
            </a:r>
            <a:r>
              <a:rPr lang="es-419" b="1" i="1" dirty="0">
                <a:solidFill>
                  <a:srgbClr val="000000"/>
                </a:solidFill>
              </a:rPr>
              <a:t>g = 9,80 m/s</a:t>
            </a:r>
            <a:r>
              <a:rPr lang="es-419" b="1" i="1" baseline="30000" dirty="0">
                <a:solidFill>
                  <a:srgbClr val="000000"/>
                </a:solidFill>
              </a:rPr>
              <a:t>2</a:t>
            </a:r>
            <a:r>
              <a:rPr lang="es-419" b="1" i="1" dirty="0">
                <a:solidFill>
                  <a:srgbClr val="000000"/>
                </a:solidFill>
              </a:rPr>
              <a:t>. </a:t>
            </a:r>
          </a:p>
          <a:p>
            <a:r>
              <a:rPr lang="es-419" sz="1600" i="1" dirty="0">
                <a:solidFill>
                  <a:srgbClr val="000000"/>
                </a:solidFill>
              </a:rPr>
              <a:t>. </a:t>
            </a:r>
          </a:p>
          <a:p>
            <a:r>
              <a:rPr lang="es-419" dirty="0">
                <a:solidFill>
                  <a:srgbClr val="0000FF"/>
                </a:solidFill>
              </a:rPr>
              <a:t>Modelo: desprecio la resistencia del aire y se supone aceleración en caída libre g constante.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40068" y="2105771"/>
            <a:ext cx="528641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Lanzamiento hacia arriba con velocidad inicial v</a:t>
            </a:r>
            <a:r>
              <a:rPr lang="es-ES" baseline="-25000" dirty="0">
                <a:solidFill>
                  <a:srgbClr val="000000"/>
                </a:solidFill>
              </a:rPr>
              <a:t>0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1157" y="3034465"/>
            <a:ext cx="2838385" cy="68016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483258"/>
            <a:ext cx="1785950" cy="446488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75656" y="-27384"/>
            <a:ext cx="5976664" cy="584775"/>
          </a:xfrm>
          <a:prstGeom prst="rect">
            <a:avLst/>
          </a:prstGeom>
          <a:solidFill>
            <a:srgbClr val="BBF42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>
                <a:solidFill>
                  <a:srgbClr val="FF0000"/>
                </a:solidFill>
                <a:latin typeface="+mn-lt"/>
              </a:rPr>
              <a:t>Caída libre</a:t>
            </a:r>
            <a:endParaRPr lang="es-E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6032" y="3978699"/>
            <a:ext cx="1552575" cy="600075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285720" y="4000504"/>
            <a:ext cx="60007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FF"/>
                </a:solidFill>
              </a:rPr>
              <a:t>Tiempo que demora en alcanzar la altura máxima en un lanzamiento vertical</a:t>
            </a:r>
            <a:endParaRPr lang="es-ES" sz="1600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14282" y="4714884"/>
            <a:ext cx="54292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FF"/>
                </a:solidFill>
              </a:rPr>
              <a:t>Altura máxima (medida a partir de y</a:t>
            </a:r>
            <a:r>
              <a:rPr lang="es-419" sz="1600" baseline="-25000" dirty="0">
                <a:solidFill>
                  <a:srgbClr val="0000FF"/>
                </a:solidFill>
              </a:rPr>
              <a:t>0</a:t>
            </a:r>
            <a:r>
              <a:rPr lang="es-419" sz="1600" dirty="0">
                <a:solidFill>
                  <a:srgbClr val="0000FF"/>
                </a:solidFill>
              </a:rPr>
              <a:t>)  que se alcanza en un lanzamiento vertical con velocidad inicial </a:t>
            </a:r>
            <a:r>
              <a:rPr lang="es-419" sz="1600" i="1" dirty="0">
                <a:solidFill>
                  <a:srgbClr val="0000FF"/>
                </a:solidFill>
              </a:rPr>
              <a:t>v</a:t>
            </a:r>
            <a:r>
              <a:rPr lang="es-419" sz="1600" i="1" baseline="-25000" dirty="0">
                <a:solidFill>
                  <a:srgbClr val="0000FF"/>
                </a:solidFill>
              </a:rPr>
              <a:t>0</a:t>
            </a:r>
            <a:endParaRPr lang="es-ES" sz="1600" i="1" baseline="-25000" dirty="0">
              <a:solidFill>
                <a:srgbClr val="0000FF"/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555840"/>
            <a:ext cx="2071702" cy="730548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85720" y="5429264"/>
            <a:ext cx="585791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Lanzamiento desde altura H con velocidad inicial v</a:t>
            </a:r>
            <a:r>
              <a:rPr lang="es-ES" baseline="-25000" dirty="0">
                <a:solidFill>
                  <a:srgbClr val="000000"/>
                </a:solidFill>
              </a:rPr>
              <a:t>0 </a:t>
            </a:r>
            <a:r>
              <a:rPr lang="es-ES" dirty="0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85720" y="5857892"/>
            <a:ext cx="450059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FF"/>
                </a:solidFill>
              </a:rPr>
              <a:t>Tiempo que demora en alcanzar el piso  (y = 0):</a:t>
            </a:r>
            <a:endParaRPr lang="es-ES" sz="1600" dirty="0">
              <a:solidFill>
                <a:srgbClr val="0000FF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786454"/>
            <a:ext cx="619249" cy="58102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57158" y="6376594"/>
            <a:ext cx="314327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00FF"/>
                </a:solidFill>
              </a:rPr>
              <a:t>Velocidad con que llega al piso:</a:t>
            </a:r>
            <a:endParaRPr lang="es-ES" sz="1600" dirty="0">
              <a:solidFill>
                <a:srgbClr val="0000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6357958"/>
            <a:ext cx="923925" cy="2952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BCCB6A-B370-3924-97B6-25926E3889F7}"/>
              </a:ext>
            </a:extLst>
          </p:cNvPr>
          <p:cNvSpPr txBox="1"/>
          <p:nvPr/>
        </p:nvSpPr>
        <p:spPr>
          <a:xfrm>
            <a:off x="5643570" y="203669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/>
              <a:t>Considero que el sentido hacia arriba es el positivo</a:t>
            </a:r>
            <a:endParaRPr lang="es-UY" sz="1600" i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478D8F-4A37-E848-2D71-8A5357173A2F}"/>
              </a:ext>
            </a:extLst>
          </p:cNvPr>
          <p:cNvSpPr txBox="1"/>
          <p:nvPr/>
        </p:nvSpPr>
        <p:spPr>
          <a:xfrm>
            <a:off x="214282" y="2467833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v(t) = v</a:t>
            </a:r>
            <a:r>
              <a:rPr lang="es-ES" sz="1400" i="1" baseline="-25000" dirty="0"/>
              <a:t>0</a:t>
            </a:r>
            <a:r>
              <a:rPr lang="es-ES" sz="1400" i="1" dirty="0"/>
              <a:t> + at</a:t>
            </a:r>
            <a:endParaRPr lang="es-UY" sz="1400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95B67C-B128-1011-4E9C-21B1F08904FB}"/>
              </a:ext>
            </a:extLst>
          </p:cNvPr>
          <p:cNvSpPr txBox="1"/>
          <p:nvPr/>
        </p:nvSpPr>
        <p:spPr>
          <a:xfrm>
            <a:off x="220398" y="3156519"/>
            <a:ext cx="193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y(t) = y</a:t>
            </a:r>
            <a:r>
              <a:rPr lang="es-ES" sz="1400" i="1" baseline="-25000" dirty="0"/>
              <a:t>0</a:t>
            </a:r>
            <a:r>
              <a:rPr lang="es-ES" sz="1400" i="1" dirty="0"/>
              <a:t> + v</a:t>
            </a:r>
            <a:r>
              <a:rPr lang="es-ES" sz="1400" i="1" baseline="-25000" dirty="0"/>
              <a:t>0</a:t>
            </a:r>
            <a:r>
              <a:rPr lang="es-ES" sz="1400" i="1" dirty="0"/>
              <a:t>t + ½ at</a:t>
            </a:r>
            <a:r>
              <a:rPr lang="es-ES" sz="1400" i="1" baseline="30000" dirty="0"/>
              <a:t>2</a:t>
            </a:r>
            <a:endParaRPr lang="es-UY" sz="1400" i="1" baseline="30000" dirty="0"/>
          </a:p>
        </p:txBody>
      </p:sp>
    </p:spTree>
    <p:extLst>
      <p:ext uri="{BB962C8B-B14F-4D97-AF65-F5344CB8AC3E}">
        <p14:creationId xmlns:p14="http://schemas.microsoft.com/office/powerpoint/2010/main" val="27860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 animBg="1"/>
      <p:bldP spid="16" grpId="0" build="allAtOnce" animBg="1"/>
      <p:bldP spid="17" grpId="0" build="allAtOnce" animBg="1"/>
      <p:bldP spid="19" grpId="0" build="allAtOnce" animBg="1"/>
      <p:bldP spid="20" grpId="0" build="allAtOnce" animBg="1"/>
      <p:bldP spid="24" grpId="0" build="allAtOnce" animBg="1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9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250254" y="-27384"/>
            <a:ext cx="8786242" cy="584775"/>
          </a:xfrm>
          <a:prstGeom prst="rect">
            <a:avLst/>
          </a:prstGeom>
          <a:solidFill>
            <a:srgbClr val="BBF42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0000"/>
                </a:solidFill>
                <a:latin typeface="+mn-lt"/>
              </a:rPr>
              <a:t>SALTO VERTICAL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2844" y="571480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Aplicamos expresiones vistas con aceleración constante.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798" y="547421"/>
            <a:ext cx="1829935" cy="645293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142844" y="1171101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Para alcanzar una altura máxima </a:t>
            </a:r>
            <a:r>
              <a:rPr lang="es-419" dirty="0" err="1">
                <a:solidFill>
                  <a:srgbClr val="000000"/>
                </a:solidFill>
              </a:rPr>
              <a:t>h</a:t>
            </a:r>
            <a:r>
              <a:rPr lang="es-419" baseline="-25000" dirty="0" err="1">
                <a:solidFill>
                  <a:srgbClr val="000000"/>
                </a:solidFill>
              </a:rPr>
              <a:t>máx</a:t>
            </a:r>
            <a:r>
              <a:rPr lang="es-419" dirty="0">
                <a:solidFill>
                  <a:srgbClr val="000000"/>
                </a:solidFill>
              </a:rPr>
              <a:t>  </a:t>
            </a:r>
            <a:r>
              <a:rPr lang="es-419" i="1" dirty="0">
                <a:solidFill>
                  <a:srgbClr val="000000"/>
                </a:solidFill>
              </a:rPr>
              <a:t>v</a:t>
            </a:r>
            <a:r>
              <a:rPr lang="es-419" i="1" baseline="-25000" dirty="0">
                <a:solidFill>
                  <a:srgbClr val="000000"/>
                </a:solidFill>
              </a:rPr>
              <a:t>0</a:t>
            </a:r>
            <a:r>
              <a:rPr lang="es-419" dirty="0">
                <a:solidFill>
                  <a:srgbClr val="000000"/>
                </a:solidFill>
              </a:rPr>
              <a:t> debe valer:</a:t>
            </a:r>
            <a:endParaRPr lang="es-ES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6187" y="1141447"/>
            <a:ext cx="1838952" cy="428628"/>
          </a:xfrm>
          <a:prstGeom prst="rect">
            <a:avLst/>
          </a:prstGeom>
          <a:noFill/>
        </p:spPr>
      </p:pic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14282" y="2024637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i="1" dirty="0">
                <a:solidFill>
                  <a:srgbClr val="000000"/>
                </a:solidFill>
              </a:rPr>
              <a:t>Para despegar con esta velocidad, un animal tiene que flexionar sus patas y luego extenderlas imprimiendo un movimiento que suponemos como uniformemente acelerado hacia arriba durante el tiempo que dura la extensión. </a:t>
            </a:r>
          </a:p>
          <a:p>
            <a:r>
              <a:rPr lang="es-419" i="1" dirty="0">
                <a:solidFill>
                  <a:srgbClr val="000000"/>
                </a:solidFill>
              </a:rPr>
              <a:t>Esta longitud L es del orden de magnitud de la longitud de las patas. </a:t>
            </a:r>
          </a:p>
          <a:p>
            <a:r>
              <a:rPr lang="es-419" i="1" dirty="0">
                <a:solidFill>
                  <a:srgbClr val="000000"/>
                </a:solidFill>
              </a:rPr>
              <a:t>La aceleración que necesita para llegar a dicha velocidad.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81827" y="1694031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Esta velocidad se denomina </a:t>
            </a:r>
            <a:r>
              <a:rPr lang="es-419" b="1" dirty="0">
                <a:solidFill>
                  <a:srgbClr val="0000FF"/>
                </a:solidFill>
              </a:rPr>
              <a:t>velocidad de despegue (v</a:t>
            </a:r>
            <a:r>
              <a:rPr lang="es-419" b="1" baseline="-25000" dirty="0">
                <a:solidFill>
                  <a:srgbClr val="0000FF"/>
                </a:solidFill>
              </a:rPr>
              <a:t>d</a:t>
            </a:r>
            <a:r>
              <a:rPr lang="es-419" b="1" dirty="0">
                <a:solidFill>
                  <a:srgbClr val="0000FF"/>
                </a:solidFill>
              </a:rPr>
              <a:t>)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8579" y="3623159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Suponemos que parte del reposo y llega a la velocidad a la v</a:t>
            </a:r>
            <a:r>
              <a:rPr lang="es-419" baseline="-25000" dirty="0">
                <a:solidFill>
                  <a:srgbClr val="000000"/>
                </a:solidFill>
              </a:rPr>
              <a:t>d</a:t>
            </a:r>
            <a:r>
              <a:rPr lang="es-419" dirty="0">
                <a:solidFill>
                  <a:srgbClr val="000000"/>
                </a:solidFill>
              </a:rPr>
              <a:t> con una aceleración constante (o media) </a:t>
            </a:r>
            <a:r>
              <a:rPr lang="es-419" i="1" dirty="0">
                <a:solidFill>
                  <a:srgbClr val="000000"/>
                </a:solidFill>
              </a:rPr>
              <a:t>a</a:t>
            </a:r>
            <a:r>
              <a:rPr lang="es-419" dirty="0">
                <a:solidFill>
                  <a:srgbClr val="000000"/>
                </a:solidFill>
              </a:rPr>
              <a:t>:  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935772"/>
            <a:ext cx="1013527" cy="360365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3938466" y="3982345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p</a:t>
            </a:r>
            <a:r>
              <a:rPr lang="es-419" dirty="0">
                <a:solidFill>
                  <a:srgbClr val="000000"/>
                </a:solidFill>
              </a:rPr>
              <a:t>or lo tanto: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1922" y="3938724"/>
            <a:ext cx="810739" cy="571504"/>
          </a:xfrm>
          <a:prstGeom prst="rect">
            <a:avLst/>
          </a:prstGeom>
          <a:noFill/>
        </p:spPr>
      </p:pic>
      <p:sp>
        <p:nvSpPr>
          <p:cNvPr id="28" name="27 CuadroTexto"/>
          <p:cNvSpPr txBox="1"/>
          <p:nvPr/>
        </p:nvSpPr>
        <p:spPr>
          <a:xfrm>
            <a:off x="214282" y="4472111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E</a:t>
            </a:r>
            <a:r>
              <a:rPr lang="es-419" dirty="0">
                <a:solidFill>
                  <a:srgbClr val="000000"/>
                </a:solidFill>
              </a:rPr>
              <a:t>n ese tiempo se recorre una distancia </a:t>
            </a:r>
            <a:r>
              <a:rPr lang="es-419" i="1" dirty="0">
                <a:solidFill>
                  <a:srgbClr val="000000"/>
                </a:solidFill>
              </a:rPr>
              <a:t>L</a:t>
            </a:r>
            <a:r>
              <a:rPr lang="es-419" dirty="0">
                <a:solidFill>
                  <a:srgbClr val="000000"/>
                </a:solidFill>
              </a:rPr>
              <a:t>: 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1555" y="4401264"/>
            <a:ext cx="2390775" cy="495300"/>
          </a:xfrm>
          <a:prstGeom prst="rect">
            <a:avLst/>
          </a:prstGeom>
          <a:noFill/>
        </p:spPr>
      </p:pic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071654" y="5089983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Por lo tanto la aceleración que requiere vale: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0381" y="4806779"/>
            <a:ext cx="879237" cy="71438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57158" y="5857892"/>
            <a:ext cx="850112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D0F11"/>
                </a:solidFill>
              </a:rPr>
              <a:t>En presentación de clase N°5 se muestran valores característicos para distintos animales.</a:t>
            </a:r>
            <a:endParaRPr lang="es-ES" dirty="0">
              <a:solidFill>
                <a:srgbClr val="0D0F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65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p"/>
      <p:bldP spid="23" grpId="0" build="allAtOnce"/>
      <p:bldP spid="24" grpId="0" build="allAtOnce"/>
      <p:bldP spid="26" grpId="0" build="allAtOnce"/>
      <p:bldP spid="28" grpId="0" build="allAtOnce"/>
      <p:bldP spid="32" grpId="0" build="allAtOnce"/>
      <p:bldP spid="31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t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18383</TotalTime>
  <Words>3260</Words>
  <Application>Microsoft Office PowerPoint</Application>
  <PresentationFormat>Presentación en pantalla (4:3)</PresentationFormat>
  <Paragraphs>314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NewBaskervilleStd-Bold</vt:lpstr>
      <vt:lpstr>NewBaskervilleStd-BoldIt</vt:lpstr>
      <vt:lpstr>Symbol</vt:lpstr>
      <vt:lpstr>Verdana</vt:lpstr>
      <vt:lpstr>termal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Hector</dc:creator>
  <cp:lastModifiedBy>Héctor Korenko</cp:lastModifiedBy>
  <cp:revision>1357</cp:revision>
  <cp:lastPrinted>2026-04-08T21:50:49Z</cp:lastPrinted>
  <dcterms:created xsi:type="dcterms:W3CDTF">2011-08-04T21:29:28Z</dcterms:created>
  <dcterms:modified xsi:type="dcterms:W3CDTF">2026-04-08T21:54:29Z</dcterms:modified>
</cp:coreProperties>
</file>