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9" r:id="rId3"/>
    <p:sldId id="258" r:id="rId4"/>
    <p:sldId id="263" r:id="rId6"/>
    <p:sldId id="262" r:id="rId7"/>
    <p:sldId id="264" r:id="rId8"/>
    <p:sldId id="265" r:id="rId9"/>
    <p:sldId id="266" r:id="rId10"/>
    <p:sldId id="268" r:id="rId11"/>
    <p:sldId id="270" r:id="rId12"/>
    <p:sldId id="269" r:id="rId13"/>
    <p:sldId id="293" r:id="rId14"/>
    <p:sldId id="260" r:id="rId15"/>
    <p:sldId id="261" r:id="rId16"/>
    <p:sldId id="291" r:id="rId17"/>
    <p:sldId id="292" r:id="rId18"/>
    <p:sldId id="273" r:id="rId19"/>
    <p:sldId id="272"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71" r:id="rId38"/>
  </p:sldIdLst>
  <p:sldSz cx="9144000" cy="6858000" type="screen4x3"/>
  <p:notesSz cx="6858000" cy="9144000"/>
  <p:defaultTextStyle>
    <a:defPPr>
      <a:defRPr lang="es-E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52"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Click to edit Master text styles</a:t>
            </a:r>
            <a:endPar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Second level</a:t>
            </a:r>
            <a:endPar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Third level</a:t>
            </a:r>
            <a:endPar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Fourth level</a:t>
            </a:r>
            <a:endPar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Fifth level</a:t>
            </a:r>
            <a:endPar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
            <a:pPr lvl="0" algn="r" eaLnBrk="1" hangingPunct="1"/>
            <a:fld id="{9A0DB2DC-4C9A-4742-B13C-FB6460FD3503}" type="slidenum">
              <a:rPr lang="es-ES" altLang="en-US" sz="1200" dirty="0"/>
            </a:fld>
            <a:endParaRPr lang="es-E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12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s-ES" altLang="en-US" sz="1200" dirty="0"/>
            </a:fld>
            <a:endParaRPr lang="es-ES" altLang="en-US" sz="1200" dirty="0"/>
          </a:p>
        </p:txBody>
      </p:sp>
      <p:sp>
        <p:nvSpPr>
          <p:cNvPr id="5123" name="Rectangle 2"/>
          <p:cNvSpPr>
            <a:spLocks noTextEdit="1"/>
          </p:cNvSpPr>
          <p:nvPr>
            <p:ph type="sldImg"/>
          </p:nvPr>
        </p:nvSpPr>
        <p:spPr>
          <a:xfrm>
            <a:off x="1143000" y="693738"/>
            <a:ext cx="4572000" cy="3429000"/>
          </a:xfrm>
          <a:ln/>
        </p:spPr>
      </p:sp>
      <p:sp>
        <p:nvSpPr>
          <p:cNvPr id="5124" name="Rectangle 3"/>
          <p:cNvSpPr/>
          <p:nvPr>
            <p:ph type="body" idx="1"/>
          </p:nvPr>
        </p:nvSpPr>
        <p:spPr>
          <a:xfrm>
            <a:off x="684213" y="4341813"/>
            <a:ext cx="5487987" cy="4033837"/>
          </a:xfrm>
          <a:ln/>
        </p:spPr>
        <p:txBody>
          <a:bodyPr wrap="none" lIns="91440" tIns="45720" rIns="91440" bIns="45720" anchor="ctr" anchorCtr="0"/>
          <a:p>
            <a:pPr lvl="0"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536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s-ES" altLang="en-US" sz="1200" dirty="0"/>
            </a:fld>
            <a:endParaRPr lang="es-ES" altLang="en-US" sz="1200" dirty="0"/>
          </a:p>
        </p:txBody>
      </p:sp>
      <p:sp>
        <p:nvSpPr>
          <p:cNvPr id="15363" name="Rectangle 2"/>
          <p:cNvSpPr>
            <a:spLocks noTextEdit="1"/>
          </p:cNvSpPr>
          <p:nvPr>
            <p:ph type="sldImg"/>
          </p:nvPr>
        </p:nvSpPr>
        <p:spPr>
          <a:xfrm>
            <a:off x="1143000" y="693738"/>
            <a:ext cx="4572000" cy="3429000"/>
          </a:xfrm>
          <a:ln/>
        </p:spPr>
      </p:sp>
      <p:sp>
        <p:nvSpPr>
          <p:cNvPr id="15364" name="Rectangle 3"/>
          <p:cNvSpPr/>
          <p:nvPr>
            <p:ph type="body" idx="1"/>
          </p:nvPr>
        </p:nvSpPr>
        <p:spPr>
          <a:xfrm>
            <a:off x="684213" y="4341813"/>
            <a:ext cx="5487987" cy="4033837"/>
          </a:xfrm>
          <a:ln/>
        </p:spPr>
        <p:txBody>
          <a:bodyPr wrap="none" lIns="91440" tIns="45720" rIns="91440" bIns="45720" anchor="ctr" anchorCtr="0"/>
          <a:p>
            <a:pPr lvl="0"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741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s-ES" altLang="en-US" sz="1200" dirty="0"/>
            </a:fld>
            <a:endParaRPr lang="es-ES" altLang="en-US" sz="1200" dirty="0"/>
          </a:p>
        </p:txBody>
      </p:sp>
      <p:sp>
        <p:nvSpPr>
          <p:cNvPr id="17411" name="Rectangle 2"/>
          <p:cNvSpPr>
            <a:spLocks noTextEdit="1"/>
          </p:cNvSpPr>
          <p:nvPr>
            <p:ph type="sldImg"/>
          </p:nvPr>
        </p:nvSpPr>
        <p:spPr>
          <a:xfrm>
            <a:off x="1143000" y="693738"/>
            <a:ext cx="4572000" cy="3429000"/>
          </a:xfrm>
          <a:ln/>
        </p:spPr>
      </p:sp>
      <p:sp>
        <p:nvSpPr>
          <p:cNvPr id="17412" name="Rectangle 3"/>
          <p:cNvSpPr/>
          <p:nvPr>
            <p:ph type="body" idx="1"/>
          </p:nvPr>
        </p:nvSpPr>
        <p:spPr>
          <a:xfrm>
            <a:off x="684213" y="4341813"/>
            <a:ext cx="5487987" cy="4033837"/>
          </a:xfrm>
          <a:ln/>
        </p:spPr>
        <p:txBody>
          <a:bodyPr wrap="none" lIns="91440" tIns="45720" rIns="91440" bIns="45720" anchor="ctr" anchorCtr="0"/>
          <a:p>
            <a:pPr lvl="0"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945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s-ES" altLang="en-US" sz="1200" dirty="0"/>
            </a:fld>
            <a:endParaRPr lang="es-ES" altLang="en-US" sz="1200" dirty="0"/>
          </a:p>
        </p:txBody>
      </p:sp>
      <p:sp>
        <p:nvSpPr>
          <p:cNvPr id="19459" name="Rectangle 2"/>
          <p:cNvSpPr>
            <a:spLocks noTextEdit="1"/>
          </p:cNvSpPr>
          <p:nvPr>
            <p:ph type="sldImg"/>
          </p:nvPr>
        </p:nvSpPr>
        <p:spPr>
          <a:xfrm>
            <a:off x="1143000" y="693738"/>
            <a:ext cx="4572000" cy="3429000"/>
          </a:xfrm>
          <a:ln/>
        </p:spPr>
      </p:sp>
      <p:sp>
        <p:nvSpPr>
          <p:cNvPr id="19460" name="Rectangle 3"/>
          <p:cNvSpPr/>
          <p:nvPr>
            <p:ph type="body" idx="1"/>
          </p:nvPr>
        </p:nvSpPr>
        <p:spPr>
          <a:xfrm>
            <a:off x="684213" y="4341813"/>
            <a:ext cx="5487987" cy="4033837"/>
          </a:xfrm>
          <a:ln/>
        </p:spPr>
        <p:txBody>
          <a:bodyPr wrap="none" lIns="91440" tIns="45720" rIns="91440" bIns="45720" anchor="ctr" anchorCtr="0"/>
          <a:p>
            <a:pPr lvl="0"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457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s-ES" altLang="en-US" sz="1200" dirty="0"/>
            </a:fld>
            <a:endParaRPr lang="es-ES" altLang="en-US" sz="1200" dirty="0"/>
          </a:p>
        </p:txBody>
      </p:sp>
      <p:sp>
        <p:nvSpPr>
          <p:cNvPr id="24579" name="Rectangle 2"/>
          <p:cNvSpPr>
            <a:spLocks noTextEdit="1"/>
          </p:cNvSpPr>
          <p:nvPr>
            <p:ph type="sldImg"/>
          </p:nvPr>
        </p:nvSpPr>
        <p:spPr>
          <a:xfrm>
            <a:off x="1143000" y="693738"/>
            <a:ext cx="4572000" cy="3429000"/>
          </a:xfrm>
          <a:ln/>
        </p:spPr>
      </p:sp>
      <p:sp>
        <p:nvSpPr>
          <p:cNvPr id="24580" name="Rectangle 3"/>
          <p:cNvSpPr/>
          <p:nvPr>
            <p:ph type="body" idx="1"/>
          </p:nvPr>
        </p:nvSpPr>
        <p:spPr>
          <a:xfrm>
            <a:off x="684213" y="4341813"/>
            <a:ext cx="5487987" cy="4033837"/>
          </a:xfrm>
          <a:ln/>
        </p:spPr>
        <p:txBody>
          <a:bodyPr wrap="none" lIns="91440" tIns="45720" rIns="91440" bIns="45720" anchor="ctr" anchorCtr="0"/>
          <a:p>
            <a:pPr lvl="0"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Marcador de posición de fecha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Marcador de posición de pie de página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número de diapositiva 5"/>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Marcador de posición de fecha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Marcador de posición de pie de página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número de diapositiva 5"/>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Marcador de posición de fecha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Marcador de posición de pie de página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número de diapositiva 5"/>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Marcador de posición de fecha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Marcador de posición de pie de página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Marcador de posición de número de diapositiva 4"/>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Marcador de posición de fecha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pie de página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Marcador de posición de número de diapositiva 6"/>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Marcador de posición de fecha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Marcador de posición de pie de página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número de diapositiva 5"/>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endParaRPr lang="en-US"/>
          </a:p>
        </p:txBody>
      </p:sp>
      <p:sp>
        <p:nvSpPr>
          <p:cNvPr id="4" name="Marcador de posición de fecha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Marcador de posición de pie de página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número de diapositiva 5"/>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Marcador de posición de fecha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pie de página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Marcador de posición de número de diapositiva 6"/>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Marcador de posición de fecha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Marcador de posición de pie de página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Marcador de posición de número de diapositiva 8"/>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Marcador de posición de fecha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Marcador de posición de pie de página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Marcador de posición de número de diapositiva 4"/>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Marcador de posición de pie de página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Marcador de posición de número de diapositiva 3"/>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Marcador de posición de fecha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pie de página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Marcador de posición de número de diapositiva 6"/>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Marcador de posición de fecha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Marcador de posición de pie de página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Marcador de posición de número de diapositiva 6"/>
          <p:cNvSpPr>
            <a:spLocks noGrp="1"/>
          </p:cNvSpPr>
          <p:nvPr>
            <p:ph type="sldNum" sz="quarter" idx="12"/>
          </p:nvPr>
        </p:nvSpPr>
        <p:spPr/>
        <p:txBody>
          <a:bodyPr/>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s-ES" altLang="en-US" dirty="0"/>
              <a:t>Click to edit Master title style</a:t>
            </a:r>
            <a:endParaRPr lang="es-E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s-ES" altLang="en-US" dirty="0"/>
              <a:t>Click to edit Master text styles</a:t>
            </a:r>
            <a:endParaRPr lang="es-ES" altLang="en-US" dirty="0"/>
          </a:p>
          <a:p>
            <a:pPr lvl="1"/>
            <a:r>
              <a:rPr lang="es-ES" altLang="en-US" dirty="0"/>
              <a:t>Second level</a:t>
            </a:r>
            <a:endParaRPr lang="es-ES" altLang="en-US" dirty="0"/>
          </a:p>
          <a:p>
            <a:pPr lvl="2"/>
            <a:r>
              <a:rPr lang="es-ES" altLang="en-US" dirty="0"/>
              <a:t>Third level</a:t>
            </a:r>
            <a:endParaRPr lang="es-ES" altLang="en-US" dirty="0"/>
          </a:p>
          <a:p>
            <a:pPr lvl="3"/>
            <a:r>
              <a:rPr lang="es-ES" altLang="en-US" dirty="0"/>
              <a:t>Fourth level</a:t>
            </a:r>
            <a:endParaRPr lang="es-ES" altLang="en-US" dirty="0"/>
          </a:p>
          <a:p>
            <a:pPr lvl="4"/>
            <a:r>
              <a:rPr lang="es-ES" altLang="en-US" dirty="0"/>
              <a:t>Fifth level</a:t>
            </a:r>
            <a:endParaRPr lang="es-ES"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es-ES" altLang="en-US" dirty="0">
                <a:latin typeface="Arial" panose="020B0604020202020204" pitchFamily="34" charset="0"/>
              </a:rPr>
            </a:fld>
            <a:endParaRPr lang="es-E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wmf"/><Relationship Id="rId1" Type="http://schemas.openxmlformats.org/officeDocument/2006/relationships/image" Target="../media/image26.wm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wm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emf"/></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wm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wm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Rectangle 2"/>
          <p:cNvSpPr>
            <a:spLocks noGrp="1"/>
          </p:cNvSpPr>
          <p:nvPr>
            <p:ph type="title"/>
          </p:nvPr>
        </p:nvSpPr>
        <p:spPr>
          <a:xfrm>
            <a:off x="468313" y="2060575"/>
            <a:ext cx="8229600" cy="1143000"/>
          </a:xfrm>
          <a:ln/>
        </p:spPr>
        <p:txBody>
          <a:bodyPr vert="horz" wrap="square" lIns="91440" tIns="45720" rIns="91440" bIns="45720" anchor="ctr" anchorCtr="0"/>
          <a:p>
            <a:pPr eaLnBrk="1" hangingPunct="1"/>
            <a:r>
              <a:rPr lang="es-ES" altLang="en-US" dirty="0"/>
              <a:t>La Atmósfera Terrestre</a:t>
            </a:r>
            <a:endParaRPr lang="es-ES" altLang="en-US" dirty="0"/>
          </a:p>
        </p:txBody>
      </p:sp>
      <p:sp>
        <p:nvSpPr>
          <p:cNvPr id="3075" name="Rectangle 3"/>
          <p:cNvSpPr>
            <a:spLocks noGrp="1"/>
          </p:cNvSpPr>
          <p:nvPr>
            <p:ph idx="1"/>
          </p:nvPr>
        </p:nvSpPr>
        <p:spPr>
          <a:xfrm>
            <a:off x="6516688" y="6237288"/>
            <a:ext cx="2422525" cy="431800"/>
          </a:xfrm>
          <a:ln/>
        </p:spPr>
        <p:txBody>
          <a:bodyPr vert="horz" wrap="square" lIns="91440" tIns="45720" rIns="91440" bIns="45720" anchor="t" anchorCtr="0"/>
          <a:p>
            <a:pPr eaLnBrk="1" hangingPunct="1">
              <a:buNone/>
            </a:pPr>
            <a:endParaRPr lang="es-ES" alt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p:cNvSpPr>
          <p:nvPr>
            <p:ph idx="1"/>
          </p:nvPr>
        </p:nvSpPr>
        <p:spPr>
          <a:xfrm>
            <a:off x="5292725" y="1916113"/>
            <a:ext cx="4535488" cy="4525962"/>
          </a:xfrm>
          <a:ln/>
        </p:spPr>
        <p:txBody>
          <a:bodyPr vert="horz" wrap="square" lIns="91440" tIns="45720" rIns="91440" bIns="45720" anchor="t" anchorCtr="0"/>
          <a:p>
            <a:pPr eaLnBrk="1" hangingPunct="1"/>
            <a:r>
              <a:rPr lang="es-ES" altLang="en-US" dirty="0"/>
              <a:t>Sistema Climático: componentes</a:t>
            </a:r>
            <a:endParaRPr lang="es-ES" altLang="en-US" dirty="0"/>
          </a:p>
          <a:p>
            <a:pPr eaLnBrk="1" hangingPunct="1">
              <a:buNone/>
            </a:pPr>
            <a:endParaRPr lang="es-ES" altLang="en-US" dirty="0"/>
          </a:p>
          <a:p>
            <a:pPr eaLnBrk="1" hangingPunct="1"/>
            <a:r>
              <a:rPr lang="es-ES" altLang="en-US" sz="2400" dirty="0"/>
              <a:t>ATMÓSFERA</a:t>
            </a:r>
            <a:endParaRPr lang="es-ES" altLang="en-US" sz="2400" dirty="0"/>
          </a:p>
          <a:p>
            <a:pPr eaLnBrk="1" hangingPunct="1"/>
            <a:r>
              <a:rPr lang="es-ES" altLang="en-US" sz="2400" dirty="0"/>
              <a:t>HIDRÓSFERA</a:t>
            </a:r>
            <a:endParaRPr lang="es-ES" altLang="en-US" sz="2400" dirty="0"/>
          </a:p>
          <a:p>
            <a:pPr eaLnBrk="1" hangingPunct="1"/>
            <a:r>
              <a:rPr lang="es-ES" altLang="en-US" sz="2400" dirty="0"/>
              <a:t>CRIÓSFERA</a:t>
            </a:r>
            <a:endParaRPr lang="es-ES" altLang="en-US" sz="2400" dirty="0"/>
          </a:p>
          <a:p>
            <a:pPr eaLnBrk="1" hangingPunct="1"/>
            <a:r>
              <a:rPr lang="es-ES" altLang="en-US" sz="2400" dirty="0"/>
              <a:t>CONTINENTES</a:t>
            </a:r>
            <a:endParaRPr lang="es-ES" altLang="en-US" sz="2400" dirty="0"/>
          </a:p>
          <a:p>
            <a:pPr eaLnBrk="1" hangingPunct="1"/>
            <a:r>
              <a:rPr lang="es-ES" altLang="en-US" sz="2400" dirty="0"/>
              <a:t>BIÓSFERA</a:t>
            </a:r>
            <a:endParaRPr lang="es-ES" altLang="en-US" sz="2400" dirty="0"/>
          </a:p>
          <a:p>
            <a:pPr eaLnBrk="1" hangingPunct="1"/>
            <a:endParaRPr lang="es-ES" altLang="en-US" sz="2400" dirty="0"/>
          </a:p>
          <a:p>
            <a:pPr eaLnBrk="1" hangingPunct="1"/>
            <a:endParaRPr lang="es-ES" altLang="en-US" sz="2400" dirty="0"/>
          </a:p>
        </p:txBody>
      </p:sp>
      <p:sp>
        <p:nvSpPr>
          <p:cNvPr id="13315" name="Rectangle 3"/>
          <p:cNvSpPr>
            <a:spLocks noGrp="1"/>
          </p:cNvSpPr>
          <p:nvPr>
            <p:ph type="title"/>
          </p:nvPr>
        </p:nvSpPr>
        <p:spPr>
          <a:xfrm>
            <a:off x="468313" y="0"/>
            <a:ext cx="8229600" cy="561975"/>
          </a:xfrm>
          <a:ln/>
        </p:spPr>
        <p:txBody>
          <a:bodyPr vert="horz" wrap="square" lIns="91440" tIns="45720" rIns="91440" bIns="45720" anchor="ctr" anchorCtr="0"/>
          <a:p>
            <a:pPr eaLnBrk="1" hangingPunct="1"/>
            <a:r>
              <a:rPr lang="es-ES" altLang="en-US" sz="3600" b="1" dirty="0"/>
              <a:t>Clima</a:t>
            </a:r>
            <a:endParaRPr lang="es-ES" altLang="en-US" sz="3600" b="1" dirty="0"/>
          </a:p>
        </p:txBody>
      </p:sp>
      <p:pic>
        <p:nvPicPr>
          <p:cNvPr id="13316" name="Picture 4" descr="sist_clim"/>
          <p:cNvPicPr>
            <a:picLocks noChangeAspect="1"/>
          </p:cNvPicPr>
          <p:nvPr/>
        </p:nvPicPr>
        <p:blipFill>
          <a:blip r:embed="rId1"/>
          <a:stretch>
            <a:fillRect/>
          </a:stretch>
        </p:blipFill>
        <p:spPr>
          <a:xfrm>
            <a:off x="179388" y="1916113"/>
            <a:ext cx="5003800" cy="4129087"/>
          </a:xfrm>
          <a:prstGeom prst="rect">
            <a:avLst/>
          </a:prstGeom>
          <a:noFill/>
          <a:ln w="9525">
            <a:noFill/>
          </a:ln>
        </p:spPr>
      </p:pic>
      <p:sp>
        <p:nvSpPr>
          <p:cNvPr id="13317" name="Text Box 5"/>
          <p:cNvSpPr txBox="1"/>
          <p:nvPr/>
        </p:nvSpPr>
        <p:spPr>
          <a:xfrm>
            <a:off x="0" y="836613"/>
            <a:ext cx="9196388"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s-ES" altLang="en-US" sz="2000" b="1" dirty="0">
                <a:solidFill>
                  <a:srgbClr val="FF3300"/>
                </a:solidFill>
              </a:rPr>
              <a:t>Definición 2</a:t>
            </a:r>
            <a:r>
              <a:rPr lang="es-ES" altLang="en-US" sz="2000" dirty="0"/>
              <a:t>: Estado del medio ambiente habitable (descripto estadísticamente)</a:t>
            </a:r>
            <a:endParaRPr lang="es-ES" altLang="en-US" sz="2000" dirty="0"/>
          </a:p>
          <a:p>
            <a:pPr marL="0" lvl="0" indent="0" eaLnBrk="1" hangingPunct="1">
              <a:spcBef>
                <a:spcPct val="0"/>
              </a:spcBef>
              <a:buNone/>
            </a:pPr>
            <a:r>
              <a:rPr lang="es-ES" altLang="en-US" sz="2000" dirty="0"/>
              <a:t>que resulta de la interacción de los componentes del Sistema Climático</a:t>
            </a:r>
            <a:endParaRPr lang="es-ES" alt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Text Box 2"/>
          <p:cNvSpPr txBox="1"/>
          <p:nvPr/>
        </p:nvSpPr>
        <p:spPr>
          <a:xfrm>
            <a:off x="2916238" y="333375"/>
            <a:ext cx="2735262" cy="641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s-ES" altLang="en-US" sz="3600" b="1" dirty="0">
                <a:solidFill>
                  <a:srgbClr val="FFCC00"/>
                </a:solidFill>
              </a:rPr>
              <a:t>Atmósfera</a:t>
            </a:r>
            <a:endParaRPr lang="es-ES" altLang="en-US" sz="3600" b="1" dirty="0">
              <a:solidFill>
                <a:srgbClr val="FFCC00"/>
              </a:solidFill>
            </a:endParaRPr>
          </a:p>
        </p:txBody>
      </p:sp>
      <p:pic>
        <p:nvPicPr>
          <p:cNvPr id="14339" name="Picture 3" descr="brasil"/>
          <p:cNvPicPr>
            <a:picLocks noChangeAspect="1"/>
          </p:cNvPicPr>
          <p:nvPr/>
        </p:nvPicPr>
        <p:blipFill>
          <a:blip r:embed="rId1"/>
          <a:stretch>
            <a:fillRect/>
          </a:stretch>
        </p:blipFill>
        <p:spPr>
          <a:xfrm>
            <a:off x="971550" y="1125538"/>
            <a:ext cx="7416800" cy="5562600"/>
          </a:xfrm>
          <a:prstGeom prst="rect">
            <a:avLst/>
          </a:prstGeom>
          <a:noFill/>
          <a:ln w="9525">
            <a:noFill/>
          </a:ln>
        </p:spPr>
      </p:pic>
      <p:sp>
        <p:nvSpPr>
          <p:cNvPr id="14340" name="Text Box 4"/>
          <p:cNvSpPr txBox="1"/>
          <p:nvPr/>
        </p:nvSpPr>
        <p:spPr>
          <a:xfrm>
            <a:off x="1042988" y="1700213"/>
            <a:ext cx="7272337" cy="15525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s-ES" altLang="en-US" sz="2400" b="1" dirty="0">
                <a:solidFill>
                  <a:srgbClr val="FF3300"/>
                </a:solidFill>
              </a:rPr>
              <a:t>ES UN SISTEMA QUE EVOLUCIONA Y ES INFINITAMENTE VARIABLE</a:t>
            </a:r>
            <a:endParaRPr lang="es-ES" altLang="en-US" sz="2400" b="1" dirty="0">
              <a:solidFill>
                <a:srgbClr val="FF3300"/>
              </a:solidFill>
            </a:endParaRPr>
          </a:p>
          <a:p>
            <a:pPr marL="0" lvl="0" indent="0" algn="ctr" eaLnBrk="1" hangingPunct="1">
              <a:spcBef>
                <a:spcPct val="0"/>
              </a:spcBef>
              <a:buNone/>
            </a:pPr>
            <a:r>
              <a:rPr lang="es-ES" altLang="en-US" sz="2400" b="1" dirty="0">
                <a:solidFill>
                  <a:srgbClr val="FF3300"/>
                </a:solidFill>
              </a:rPr>
              <a:t>CON UNA ESTRUCTURA COMPLEJA EN TODAS </a:t>
            </a:r>
            <a:endParaRPr lang="es-ES" altLang="en-US" sz="2400" b="1" dirty="0">
              <a:solidFill>
                <a:srgbClr val="FF3300"/>
              </a:solidFill>
            </a:endParaRPr>
          </a:p>
          <a:p>
            <a:pPr marL="0" lvl="0" indent="0" algn="ctr" eaLnBrk="1" hangingPunct="1">
              <a:spcBef>
                <a:spcPct val="0"/>
              </a:spcBef>
              <a:buNone/>
            </a:pPr>
            <a:r>
              <a:rPr lang="es-ES" altLang="en-US" sz="2400" b="1" dirty="0">
                <a:solidFill>
                  <a:srgbClr val="FF3300"/>
                </a:solidFill>
              </a:rPr>
              <a:t>LAS ESCALAS DE ESPACIO Y TIEMPO</a:t>
            </a:r>
            <a:endParaRPr lang="es-ES" altLang="en-US" sz="2400" b="1" dirty="0">
              <a:solidFill>
                <a:srgbClr val="FF3300"/>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2" descr="comp"/>
          <p:cNvPicPr>
            <a:picLocks noChangeAspect="1"/>
          </p:cNvPicPr>
          <p:nvPr/>
        </p:nvPicPr>
        <p:blipFill>
          <a:blip r:embed="rId1"/>
          <a:stretch>
            <a:fillRect/>
          </a:stretch>
        </p:blipFill>
        <p:spPr>
          <a:xfrm>
            <a:off x="1042988" y="1268413"/>
            <a:ext cx="6913562" cy="5346700"/>
          </a:xfrm>
          <a:prstGeom prst="rect">
            <a:avLst/>
          </a:prstGeom>
          <a:noFill/>
          <a:ln w="9525">
            <a:noFill/>
          </a:ln>
        </p:spPr>
      </p:pic>
      <p:sp>
        <p:nvSpPr>
          <p:cNvPr id="16387" name="Text Box 3"/>
          <p:cNvSpPr txBox="1"/>
          <p:nvPr/>
        </p:nvSpPr>
        <p:spPr>
          <a:xfrm>
            <a:off x="2195513" y="404813"/>
            <a:ext cx="4468812"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s-ES" altLang="en-US" b="1" dirty="0">
                <a:solidFill>
                  <a:srgbClr val="FFCC00"/>
                </a:solidFill>
              </a:rPr>
              <a:t>Composición Química</a:t>
            </a:r>
            <a:endParaRPr lang="es-ES" altLang="en-US" b="1" dirty="0">
              <a:solidFill>
                <a:srgbClr val="FFCC00"/>
              </a:solidFill>
            </a:endParaRPr>
          </a:p>
        </p:txBody>
      </p:sp>
      <p:sp>
        <p:nvSpPr>
          <p:cNvPr id="8196" name="Oval 4"/>
          <p:cNvSpPr/>
          <p:nvPr/>
        </p:nvSpPr>
        <p:spPr>
          <a:xfrm>
            <a:off x="755650" y="1989138"/>
            <a:ext cx="7704138" cy="1655762"/>
          </a:xfrm>
          <a:prstGeom prst="ellipse">
            <a:avLst/>
          </a:prstGeom>
          <a:noFill/>
          <a:ln w="25400"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sp>
        <p:nvSpPr>
          <p:cNvPr id="8197" name="Text Box 5"/>
          <p:cNvSpPr txBox="1"/>
          <p:nvPr/>
        </p:nvSpPr>
        <p:spPr>
          <a:xfrm>
            <a:off x="1042988" y="908050"/>
            <a:ext cx="7486650"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s-ES" altLang="en-US" sz="1800" b="1" dirty="0">
                <a:solidFill>
                  <a:srgbClr val="FF3300"/>
                </a:solidFill>
              </a:rPr>
              <a:t>N2 y O2 representan casi el 99% de la composición de la atmósfera</a:t>
            </a:r>
            <a:endParaRPr lang="es-ES" altLang="en-US" sz="1800" b="1" dirty="0">
              <a:solidFill>
                <a:srgbClr val="FF3300"/>
              </a:solidFill>
            </a:endParaRPr>
          </a:p>
        </p:txBody>
      </p:sp>
    </p:spTree>
  </p:cSld>
  <p:clrMapOvr>
    <a:masterClrMapping/>
  </p:clrMapOvr>
  <p:transition>
    <p:fade/>
  </p:transition>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2" descr="comp2"/>
          <p:cNvPicPr>
            <a:picLocks noChangeAspect="1"/>
          </p:cNvPicPr>
          <p:nvPr/>
        </p:nvPicPr>
        <p:blipFill>
          <a:blip r:embed="rId1"/>
          <a:srcRect b="11293"/>
          <a:stretch>
            <a:fillRect/>
          </a:stretch>
        </p:blipFill>
        <p:spPr>
          <a:xfrm>
            <a:off x="1116013" y="1412875"/>
            <a:ext cx="6769100" cy="4464050"/>
          </a:xfrm>
          <a:prstGeom prst="rect">
            <a:avLst/>
          </a:prstGeom>
          <a:noFill/>
          <a:ln w="9525">
            <a:noFill/>
          </a:ln>
        </p:spPr>
      </p:pic>
      <p:sp>
        <p:nvSpPr>
          <p:cNvPr id="18435" name="Text Box 3"/>
          <p:cNvSpPr txBox="1"/>
          <p:nvPr/>
        </p:nvSpPr>
        <p:spPr>
          <a:xfrm>
            <a:off x="2268538" y="476250"/>
            <a:ext cx="4468812"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s-ES" altLang="en-US" b="1" dirty="0">
                <a:solidFill>
                  <a:srgbClr val="FFCC00"/>
                </a:solidFill>
              </a:rPr>
              <a:t>Composición Química</a:t>
            </a:r>
            <a:endParaRPr lang="es-ES" altLang="en-US" b="1" dirty="0">
              <a:solidFill>
                <a:srgbClr val="FFCC00"/>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Grp="1"/>
          </p:cNvSpPr>
          <p:nvPr>
            <p:ph type="title"/>
          </p:nvPr>
        </p:nvSpPr>
        <p:spPr>
          <a:ln/>
        </p:spPr>
        <p:txBody>
          <a:bodyPr vert="horz" wrap="square" lIns="91440" tIns="45720" rIns="91440" bIns="45720" anchor="ctr" anchorCtr="0"/>
          <a:p>
            <a:pPr eaLnBrk="1" hangingPunct="1"/>
            <a:r>
              <a:rPr lang="es-ES" altLang="en-US" dirty="0"/>
              <a:t>Balance de Energía </a:t>
            </a:r>
            <a:endParaRPr lang="es-ES" altLang="en-US" dirty="0"/>
          </a:p>
        </p:txBody>
      </p:sp>
      <p:sp>
        <p:nvSpPr>
          <p:cNvPr id="20483"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20484" name="Picture 4" descr="figure%2002-03%20ERB"/>
          <p:cNvPicPr>
            <a:picLocks noChangeAspect="1"/>
          </p:cNvPicPr>
          <p:nvPr/>
        </p:nvPicPr>
        <p:blipFill>
          <a:blip r:embed="rId1"/>
          <a:stretch>
            <a:fillRect/>
          </a:stretch>
        </p:blipFill>
        <p:spPr>
          <a:xfrm>
            <a:off x="468313" y="1341438"/>
            <a:ext cx="8321675" cy="5208587"/>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type="title"/>
          </p:nvPr>
        </p:nvSpPr>
        <p:spPr>
          <a:xfrm>
            <a:off x="833438" y="406400"/>
            <a:ext cx="7508875" cy="984250"/>
          </a:xfrm>
          <a:ln/>
        </p:spPr>
        <p:txBody>
          <a:bodyPr vert="horz" wrap="square" lIns="91440" tIns="45720" rIns="91440" bIns="45720" anchor="ctr" anchorCtr="0"/>
          <a:p>
            <a:pPr eaLnBrk="1" hangingPunct="1"/>
            <a:r>
              <a:rPr lang="es-ES_tradnl" altLang="en-US" dirty="0"/>
              <a:t>Efecto Invernadero Natural</a:t>
            </a:r>
            <a:endParaRPr lang="es-ES_tradnl" altLang="en-US" dirty="0"/>
          </a:p>
        </p:txBody>
      </p:sp>
      <p:pic>
        <p:nvPicPr>
          <p:cNvPr id="21507" name="Picture 3"/>
          <p:cNvPicPr>
            <a:picLocks noChangeAspect="1"/>
          </p:cNvPicPr>
          <p:nvPr>
            <p:ph sz="half" idx="1"/>
          </p:nvPr>
        </p:nvPicPr>
        <p:blipFill>
          <a:blip r:embed="rId1"/>
          <a:srcRect/>
          <a:stretch>
            <a:fillRect/>
          </a:stretch>
        </p:blipFill>
        <p:spPr>
          <a:xfrm>
            <a:off x="457200" y="1981200"/>
            <a:ext cx="4267200" cy="4343400"/>
          </a:xfrm>
          <a:ln/>
        </p:spPr>
      </p:pic>
      <p:sp>
        <p:nvSpPr>
          <p:cNvPr id="47108" name="Rectangle 4"/>
          <p:cNvSpPr>
            <a:spLocks noGrp="1"/>
          </p:cNvSpPr>
          <p:nvPr>
            <p:ph type="body" sz="half" idx="2"/>
          </p:nvPr>
        </p:nvSpPr>
        <p:spPr>
          <a:xfrm>
            <a:off x="5219700" y="1989138"/>
            <a:ext cx="3468688" cy="4525962"/>
          </a:xfrm>
          <a:ln/>
        </p:spPr>
        <p:txBody>
          <a:bodyPr vert="horz" wrap="square" lIns="91440" tIns="45720" rIns="91440" bIns="45720" anchor="t" anchorCtr="0"/>
          <a:p>
            <a:pPr eaLnBrk="1" hangingPunct="1">
              <a:lnSpc>
                <a:spcPct val="90000"/>
              </a:lnSpc>
              <a:buClrTx/>
              <a:buSzTx/>
              <a:buFontTx/>
            </a:pPr>
            <a:r>
              <a:rPr lang="es-ES_tradnl" altLang="en-US" sz="2800" dirty="0"/>
              <a:t>Gases traza que absorben y emiten radiación IR</a:t>
            </a:r>
            <a:endParaRPr lang="es-ES_tradnl" altLang="en-US" sz="2800" dirty="0"/>
          </a:p>
          <a:p>
            <a:pPr eaLnBrk="1" hangingPunct="1">
              <a:lnSpc>
                <a:spcPct val="90000"/>
              </a:lnSpc>
              <a:buClrTx/>
              <a:buSzTx/>
              <a:buFontTx/>
            </a:pPr>
            <a:r>
              <a:rPr lang="es-ES_tradnl" altLang="en-US" sz="2800" dirty="0"/>
              <a:t>Forma parte del balance de energía terrestre</a:t>
            </a:r>
            <a:endParaRPr lang="es-ES_tradnl" altLang="en-US" sz="2800" dirty="0"/>
          </a:p>
          <a:p>
            <a:pPr eaLnBrk="1" hangingPunct="1">
              <a:lnSpc>
                <a:spcPct val="90000"/>
              </a:lnSpc>
              <a:buClrTx/>
              <a:buSzTx/>
              <a:buFontTx/>
            </a:pPr>
            <a:r>
              <a:rPr lang="es-ES_tradnl" altLang="en-US" sz="2800" dirty="0"/>
              <a:t>Principales gases de efecto invernadero: CO</a:t>
            </a:r>
            <a:r>
              <a:rPr lang="es-ES_tradnl" altLang="en-US" sz="2800" baseline="-25000" dirty="0"/>
              <a:t>2</a:t>
            </a:r>
            <a:r>
              <a:rPr lang="es-ES_tradnl" altLang="en-US" sz="2800" dirty="0"/>
              <a:t>, CH</a:t>
            </a:r>
            <a:r>
              <a:rPr lang="es-ES_tradnl" altLang="en-US" sz="2800" baseline="-25000" dirty="0"/>
              <a:t>4</a:t>
            </a:r>
            <a:r>
              <a:rPr lang="es-ES_tradnl" altLang="en-US" sz="2800" dirty="0"/>
              <a:t>, N</a:t>
            </a:r>
            <a:r>
              <a:rPr lang="es-ES_tradnl" altLang="en-US" sz="2800" baseline="-25000" dirty="0"/>
              <a:t>2</a:t>
            </a:r>
            <a:r>
              <a:rPr lang="es-ES_tradnl" altLang="en-US" sz="2800" dirty="0"/>
              <a:t>O, O</a:t>
            </a:r>
            <a:r>
              <a:rPr lang="es-ES_tradnl" altLang="en-US" sz="2800" baseline="-25000" dirty="0"/>
              <a:t>3</a:t>
            </a:r>
            <a:r>
              <a:rPr lang="es-ES_tradnl" altLang="en-US" sz="2800" dirty="0"/>
              <a:t>, vapor de agua.</a:t>
            </a:r>
            <a:endParaRPr lang="es-ES_tradnl" altLang="en-US" sz="2800" dirty="0"/>
          </a:p>
          <a:p>
            <a:pPr eaLnBrk="1" hangingPunct="1">
              <a:lnSpc>
                <a:spcPct val="90000"/>
              </a:lnSpc>
              <a:buClrTx/>
              <a:buSzTx/>
              <a:buFontTx/>
            </a:pPr>
            <a:endParaRPr lang="es-ES_tradnl"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7108">
                                            <p:txEl>
                                              <p:charRg st="0" end="47"/>
                                            </p:txEl>
                                          </p:spTgt>
                                        </p:tgtEl>
                                        <p:attrNameLst>
                                          <p:attrName>style.visibility</p:attrName>
                                        </p:attrNameLst>
                                      </p:cBhvr>
                                      <p:to>
                                        <p:strVal val="visible"/>
                                      </p:to>
                                    </p:set>
                                    <p:animEffect transition="in" filter="box(in)">
                                      <p:cBhvr>
                                        <p:cTn id="7" dur="500"/>
                                        <p:tgtEl>
                                          <p:spTgt spid="47108">
                                            <p:txEl>
                                              <p:charRg st="0" end="47"/>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7108">
                                            <p:txEl>
                                              <p:charRg st="47" end="92"/>
                                            </p:txEl>
                                          </p:spTgt>
                                        </p:tgtEl>
                                        <p:attrNameLst>
                                          <p:attrName>style.visibility</p:attrName>
                                        </p:attrNameLst>
                                      </p:cBhvr>
                                      <p:to>
                                        <p:strVal val="visible"/>
                                      </p:to>
                                    </p:set>
                                    <p:animEffect transition="in" filter="box(in)">
                                      <p:cBhvr>
                                        <p:cTn id="12" dur="500"/>
                                        <p:tgtEl>
                                          <p:spTgt spid="47108">
                                            <p:txEl>
                                              <p:charRg st="47" end="9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7108">
                                            <p:txEl>
                                              <p:charRg st="92" end="167"/>
                                            </p:txEl>
                                          </p:spTgt>
                                        </p:tgtEl>
                                        <p:attrNameLst>
                                          <p:attrName>style.visibility</p:attrName>
                                        </p:attrNameLst>
                                      </p:cBhvr>
                                      <p:to>
                                        <p:strVal val="visible"/>
                                      </p:to>
                                    </p:set>
                                    <p:animEffect transition="in" filter="box(in)">
                                      <p:cBhvr>
                                        <p:cTn id="17" dur="500"/>
                                        <p:tgtEl>
                                          <p:spTgt spid="47108">
                                            <p:txEl>
                                              <p:charRg st="92" end="16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p:cNvSpPr>
          <p:nvPr>
            <p:ph type="title"/>
          </p:nvPr>
        </p:nvSpPr>
        <p:spPr>
          <a:xfrm>
            <a:off x="468313" y="260350"/>
            <a:ext cx="8229600" cy="792163"/>
          </a:xfrm>
          <a:ln/>
        </p:spPr>
        <p:txBody>
          <a:bodyPr vert="horz" wrap="square" lIns="91440" tIns="45720" rIns="91440" bIns="45720" anchor="ctr" anchorCtr="0"/>
          <a:p>
            <a:pPr eaLnBrk="1" hangingPunct="1"/>
            <a:r>
              <a:rPr lang="es-ES" altLang="en-US" sz="4000" dirty="0"/>
              <a:t>Estructura Vertical de la Atmósfera</a:t>
            </a:r>
            <a:endParaRPr lang="es-ES" altLang="en-US" sz="4000" dirty="0"/>
          </a:p>
        </p:txBody>
      </p:sp>
      <p:sp>
        <p:nvSpPr>
          <p:cNvPr id="25603" name="Rectangle 3"/>
          <p:cNvSpPr>
            <a:spLocks noGrp="1"/>
          </p:cNvSpPr>
          <p:nvPr>
            <p:ph idx="1"/>
          </p:nvPr>
        </p:nvSpPr>
        <p:spPr>
          <a:xfrm>
            <a:off x="4284663" y="981075"/>
            <a:ext cx="4067175" cy="5534025"/>
          </a:xfrm>
          <a:ln/>
        </p:spPr>
        <p:txBody>
          <a:bodyPr vert="horz" wrap="square" lIns="91440" tIns="45720" rIns="91440" bIns="45720" anchor="t" anchorCtr="0"/>
          <a:p>
            <a:pPr eaLnBrk="1" hangingPunct="1"/>
            <a:r>
              <a:rPr lang="es-ES" altLang="en-US" sz="2000" dirty="0"/>
              <a:t>¿El aire tiene masa?</a:t>
            </a:r>
            <a:endParaRPr lang="es-ES" altLang="en-US" sz="2000" dirty="0"/>
          </a:p>
          <a:p>
            <a:pPr eaLnBrk="1" hangingPunct="1">
              <a:buNone/>
            </a:pPr>
            <a:r>
              <a:rPr lang="es-ES" altLang="en-US" sz="2000" dirty="0">
                <a:solidFill>
                  <a:srgbClr val="FF3300"/>
                </a:solidFill>
              </a:rPr>
              <a:t>Las moléculas de aire tienen masa!!, de hecho el aire es MUY pesado (5600 trillones de toneladas!!!)</a:t>
            </a:r>
            <a:endParaRPr lang="es-ES" altLang="en-US" sz="2000" dirty="0">
              <a:solidFill>
                <a:srgbClr val="FF3300"/>
              </a:solidFill>
            </a:endParaRPr>
          </a:p>
          <a:p>
            <a:pPr eaLnBrk="1" hangingPunct="1"/>
            <a:r>
              <a:rPr lang="es-ES" altLang="en-US" sz="2000" dirty="0"/>
              <a:t>¿Qué es la presión atmosférica?</a:t>
            </a:r>
            <a:endParaRPr lang="es-ES" altLang="en-US" sz="2000" dirty="0"/>
          </a:p>
          <a:p>
            <a:pPr eaLnBrk="1" hangingPunct="1">
              <a:buNone/>
            </a:pPr>
            <a:r>
              <a:rPr lang="es-ES" altLang="en-US" sz="2000" dirty="0">
                <a:solidFill>
                  <a:srgbClr val="FF3300"/>
                </a:solidFill>
              </a:rPr>
              <a:t>Es el peso de la columna de aire que se encuentra por encima del nivel considerado.</a:t>
            </a:r>
            <a:endParaRPr lang="es-ES" altLang="en-US" sz="2000" dirty="0">
              <a:solidFill>
                <a:srgbClr val="FF3300"/>
              </a:solidFill>
            </a:endParaRPr>
          </a:p>
          <a:p>
            <a:pPr eaLnBrk="1" hangingPunct="1">
              <a:buNone/>
            </a:pPr>
            <a:r>
              <a:rPr lang="es-ES" altLang="en-US" sz="2000" dirty="0">
                <a:solidFill>
                  <a:srgbClr val="FF3300"/>
                </a:solidFill>
              </a:rPr>
              <a:t>¿ Como varía la presión con la altura?</a:t>
            </a:r>
            <a:endParaRPr lang="es-ES" altLang="en-US" sz="2000" dirty="0">
              <a:solidFill>
                <a:srgbClr val="FF3300"/>
              </a:solidFill>
            </a:endParaRPr>
          </a:p>
          <a:p>
            <a:pPr eaLnBrk="1" hangingPunct="1"/>
            <a:r>
              <a:rPr lang="es-ES" altLang="en-US" sz="2000" dirty="0"/>
              <a:t>¿Qué es la densidad del aire?</a:t>
            </a:r>
            <a:endParaRPr lang="es-ES" altLang="en-US" sz="2000" dirty="0"/>
          </a:p>
          <a:p>
            <a:pPr eaLnBrk="1" hangingPunct="1">
              <a:buNone/>
            </a:pPr>
            <a:r>
              <a:rPr lang="es-ES" altLang="en-US" sz="2000" dirty="0">
                <a:solidFill>
                  <a:srgbClr val="FF3300"/>
                </a:solidFill>
              </a:rPr>
              <a:t>Numero de moléculas por unidad de volumen. ¿Cómo varía la densidad con la altura?</a:t>
            </a:r>
            <a:endParaRPr lang="es-ES" altLang="en-US" sz="2000" dirty="0">
              <a:solidFill>
                <a:srgbClr val="FF3300"/>
              </a:solidFill>
            </a:endParaRPr>
          </a:p>
          <a:p>
            <a:pPr eaLnBrk="1" hangingPunct="1">
              <a:buNone/>
            </a:pPr>
            <a:endParaRPr lang="es-ES" altLang="en-US" sz="2000" dirty="0">
              <a:solidFill>
                <a:srgbClr val="FF3300"/>
              </a:solidFill>
            </a:endParaRPr>
          </a:p>
        </p:txBody>
      </p:sp>
      <p:pic>
        <p:nvPicPr>
          <p:cNvPr id="25604" name="Picture 4"/>
          <p:cNvPicPr>
            <a:picLocks noChangeAspect="1"/>
          </p:cNvPicPr>
          <p:nvPr/>
        </p:nvPicPr>
        <p:blipFill>
          <a:blip r:embed="rId1"/>
          <a:stretch>
            <a:fillRect/>
          </a:stretch>
        </p:blipFill>
        <p:spPr>
          <a:xfrm>
            <a:off x="0" y="1989138"/>
            <a:ext cx="4205288" cy="39385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3">
                                            <p:txEl>
                                              <p:charRg st="21" end="122"/>
                                            </p:txEl>
                                          </p:spTgt>
                                        </p:tgtEl>
                                        <p:attrNameLst>
                                          <p:attrName>style.visibility</p:attrName>
                                        </p:attrNameLst>
                                      </p:cBhvr>
                                      <p:to>
                                        <p:strVal val="visible"/>
                                      </p:to>
                                    </p:set>
                                    <p:animEffect transition="in" filter="blinds(horizontal)">
                                      <p:cBhvr>
                                        <p:cTn id="7" dur="500"/>
                                        <p:tgtEl>
                                          <p:spTgt spid="25603">
                                            <p:txEl>
                                              <p:charRg st="21" end="12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603">
                                            <p:txEl>
                                              <p:charRg st="154" end="238"/>
                                            </p:txEl>
                                          </p:spTgt>
                                        </p:tgtEl>
                                        <p:attrNameLst>
                                          <p:attrName>style.visibility</p:attrName>
                                        </p:attrNameLst>
                                      </p:cBhvr>
                                      <p:to>
                                        <p:strVal val="visible"/>
                                      </p:to>
                                    </p:set>
                                    <p:animEffect transition="in" filter="blinds(horizontal)">
                                      <p:cBhvr>
                                        <p:cTn id="12" dur="500"/>
                                        <p:tgtEl>
                                          <p:spTgt spid="25603">
                                            <p:txEl>
                                              <p:charRg st="154" end="238"/>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5603">
                                            <p:txEl>
                                              <p:charRg st="238" end="277"/>
                                            </p:txEl>
                                          </p:spTgt>
                                        </p:tgtEl>
                                        <p:attrNameLst>
                                          <p:attrName>style.visibility</p:attrName>
                                        </p:attrNameLst>
                                      </p:cBhvr>
                                      <p:to>
                                        <p:strVal val="visible"/>
                                      </p:to>
                                    </p:set>
                                    <p:animEffect transition="in" filter="blinds(horizontal)">
                                      <p:cBhvr>
                                        <p:cTn id="15" dur="500"/>
                                        <p:tgtEl>
                                          <p:spTgt spid="25603">
                                            <p:txEl>
                                              <p:charRg st="238" end="27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5603">
                                            <p:txEl>
                                              <p:charRg st="307" end="389"/>
                                            </p:txEl>
                                          </p:spTgt>
                                        </p:tgtEl>
                                        <p:attrNameLst>
                                          <p:attrName>style.visibility</p:attrName>
                                        </p:attrNameLst>
                                      </p:cBhvr>
                                      <p:to>
                                        <p:strVal val="visible"/>
                                      </p:to>
                                    </p:set>
                                    <p:animEffect transition="in" filter="blinds(horizontal)">
                                      <p:cBhvr>
                                        <p:cTn id="20" dur="500"/>
                                        <p:tgtEl>
                                          <p:spTgt spid="25603">
                                            <p:txEl>
                                              <p:charRg st="307" end="38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5604"/>
                                        </p:tgtEl>
                                        <p:attrNameLst>
                                          <p:attrName>style.visibility</p:attrName>
                                        </p:attrNameLst>
                                      </p:cBhvr>
                                      <p:to>
                                        <p:strVal val="visible"/>
                                      </p:to>
                                    </p:set>
                                    <p:animEffect transition="in" filter="blinds(horizontal)">
                                      <p:cBhvr>
                                        <p:cTn id="25"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ext Box 3"/>
          <p:cNvSpPr txBox="1"/>
          <p:nvPr/>
        </p:nvSpPr>
        <p:spPr>
          <a:xfrm>
            <a:off x="2051050" y="0"/>
            <a:ext cx="5351463"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s-ES" altLang="en-US" b="1" dirty="0">
                <a:solidFill>
                  <a:srgbClr val="FFCC00"/>
                </a:solidFill>
              </a:rPr>
              <a:t>Perfil Vertical Temperatura</a:t>
            </a:r>
            <a:endParaRPr lang="es-ES" altLang="en-US" b="1" dirty="0">
              <a:solidFill>
                <a:srgbClr val="FFCC00"/>
              </a:solidFill>
            </a:endParaRPr>
          </a:p>
        </p:txBody>
      </p:sp>
      <p:sp>
        <p:nvSpPr>
          <p:cNvPr id="23555" name="Text Box 4"/>
          <p:cNvSpPr txBox="1"/>
          <p:nvPr/>
        </p:nvSpPr>
        <p:spPr>
          <a:xfrm>
            <a:off x="7308850" y="5805488"/>
            <a:ext cx="1662113" cy="6413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l-GR" altLang="en-US" sz="1800" dirty="0"/>
              <a:t>Γ</a:t>
            </a:r>
            <a:r>
              <a:rPr lang="es-ES" altLang="en-US" sz="1800" dirty="0"/>
              <a:t> = - </a:t>
            </a:r>
            <a:r>
              <a:rPr lang="ru-RU" altLang="en-US" sz="1800" dirty="0"/>
              <a:t>ә</a:t>
            </a:r>
            <a:r>
              <a:rPr lang="es-ES" altLang="en-US" sz="1800" dirty="0"/>
              <a:t>T / </a:t>
            </a:r>
            <a:r>
              <a:rPr lang="ru-RU" altLang="en-US" sz="1800" dirty="0"/>
              <a:t>ә</a:t>
            </a:r>
            <a:r>
              <a:rPr lang="es-ES" altLang="en-US" sz="1800" dirty="0"/>
              <a:t>z</a:t>
            </a:r>
            <a:endParaRPr lang="es-ES" altLang="en-US" sz="1800" dirty="0"/>
          </a:p>
          <a:p>
            <a:pPr marL="0" lvl="0" indent="0" eaLnBrk="1" hangingPunct="1">
              <a:spcBef>
                <a:spcPct val="0"/>
              </a:spcBef>
              <a:buNone/>
            </a:pPr>
            <a:r>
              <a:rPr lang="es-ES" altLang="en-US" sz="1800" dirty="0"/>
              <a:t> </a:t>
            </a:r>
            <a:r>
              <a:rPr lang="el-GR" altLang="en-US" sz="1800" dirty="0"/>
              <a:t>Γ</a:t>
            </a:r>
            <a:r>
              <a:rPr lang="es-ES" altLang="en-US" sz="1800" dirty="0"/>
              <a:t> ≈ 6.5 ºC/Km</a:t>
            </a:r>
            <a:endParaRPr lang="es-ES" altLang="en-US" sz="1800" dirty="0"/>
          </a:p>
        </p:txBody>
      </p:sp>
      <p:pic>
        <p:nvPicPr>
          <p:cNvPr id="23556" name="Picture 6" descr="fig5"/>
          <p:cNvPicPr>
            <a:picLocks noChangeAspect="1"/>
          </p:cNvPicPr>
          <p:nvPr/>
        </p:nvPicPr>
        <p:blipFill>
          <a:blip r:embed="rId1"/>
          <a:stretch>
            <a:fillRect/>
          </a:stretch>
        </p:blipFill>
        <p:spPr>
          <a:xfrm>
            <a:off x="1692275" y="549275"/>
            <a:ext cx="4629150" cy="6172200"/>
          </a:xfrm>
          <a:prstGeom prst="rect">
            <a:avLst/>
          </a:prstGeom>
          <a:noFill/>
          <a:ln w="9525">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2" descr="JulMeanT"/>
          <p:cNvPicPr>
            <a:picLocks noChangeAspect="1"/>
          </p:cNvPicPr>
          <p:nvPr/>
        </p:nvPicPr>
        <p:blipFill>
          <a:blip r:embed="rId1"/>
          <a:stretch>
            <a:fillRect/>
          </a:stretch>
        </p:blipFill>
        <p:spPr>
          <a:xfrm>
            <a:off x="611188" y="0"/>
            <a:ext cx="5113337" cy="3835400"/>
          </a:xfrm>
          <a:prstGeom prst="rect">
            <a:avLst/>
          </a:prstGeom>
          <a:noFill/>
          <a:ln w="9525">
            <a:noFill/>
          </a:ln>
        </p:spPr>
      </p:pic>
      <p:pic>
        <p:nvPicPr>
          <p:cNvPr id="25603" name="Picture 3" descr="JanMeanT"/>
          <p:cNvPicPr>
            <a:picLocks noChangeAspect="1"/>
          </p:cNvPicPr>
          <p:nvPr/>
        </p:nvPicPr>
        <p:blipFill>
          <a:blip r:embed="rId2"/>
          <a:stretch>
            <a:fillRect/>
          </a:stretch>
        </p:blipFill>
        <p:spPr>
          <a:xfrm>
            <a:off x="611188" y="3284538"/>
            <a:ext cx="5113337" cy="3835400"/>
          </a:xfrm>
          <a:prstGeom prst="rect">
            <a:avLst/>
          </a:prstGeom>
          <a:noFill/>
          <a:ln w="9525">
            <a:noFill/>
          </a:ln>
        </p:spPr>
      </p:pic>
      <p:pic>
        <p:nvPicPr>
          <p:cNvPr id="25604" name="Picture 4" descr="SfcT_Lat"/>
          <p:cNvPicPr>
            <a:picLocks noChangeAspect="1"/>
          </p:cNvPicPr>
          <p:nvPr/>
        </p:nvPicPr>
        <p:blipFill>
          <a:blip r:embed="rId3"/>
          <a:stretch>
            <a:fillRect/>
          </a:stretch>
        </p:blipFill>
        <p:spPr>
          <a:xfrm>
            <a:off x="5508625" y="981075"/>
            <a:ext cx="3641725" cy="4679950"/>
          </a:xfrm>
          <a:prstGeom prst="rect">
            <a:avLst/>
          </a:prstGeom>
          <a:noFill/>
          <a:ln w="9525">
            <a:noFill/>
          </a:ln>
        </p:spPr>
      </p:pic>
      <p:sp>
        <p:nvSpPr>
          <p:cNvPr id="25605" name="Text Box 5"/>
          <p:cNvSpPr txBox="1"/>
          <p:nvPr/>
        </p:nvSpPr>
        <p:spPr>
          <a:xfrm>
            <a:off x="6011863" y="185738"/>
            <a:ext cx="2643187"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s-ES" altLang="en-US" b="1" dirty="0">
                <a:solidFill>
                  <a:srgbClr val="FFCC00"/>
                </a:solidFill>
              </a:rPr>
              <a:t>Temperatura</a:t>
            </a:r>
            <a:endParaRPr lang="es-ES" altLang="en-US" b="1" dirty="0">
              <a:solidFill>
                <a:srgbClr val="FFCC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p:cNvSpPr>
          <p:nvPr>
            <p:ph type="title"/>
          </p:nvPr>
        </p:nvSpPr>
        <p:spPr>
          <a:xfrm>
            <a:off x="457200" y="274638"/>
            <a:ext cx="8229600" cy="417512"/>
          </a:xfrm>
          <a:ln/>
        </p:spPr>
        <p:txBody>
          <a:bodyPr vert="horz" wrap="square" lIns="91440" tIns="45720" rIns="91440" bIns="45720" anchor="ctr" anchorCtr="0"/>
          <a:p>
            <a:pPr eaLnBrk="1" hangingPunct="1"/>
            <a:r>
              <a:rPr lang="es-ES" altLang="en-US" sz="2400" dirty="0"/>
              <a:t>La atmósfera terrestre cumple varias funciones para hacer al planeta Tierra habitable </a:t>
            </a:r>
            <a:endParaRPr lang="es-ES" altLang="en-US" sz="2400" dirty="0"/>
          </a:p>
        </p:txBody>
      </p:sp>
      <p:sp>
        <p:nvSpPr>
          <p:cNvPr id="26627" name="Rectangle 3"/>
          <p:cNvSpPr>
            <a:spLocks noGrp="1"/>
          </p:cNvSpPr>
          <p:nvPr>
            <p:ph idx="1"/>
          </p:nvPr>
        </p:nvSpPr>
        <p:spPr>
          <a:xfrm>
            <a:off x="395288" y="1125538"/>
            <a:ext cx="8229600" cy="5145087"/>
          </a:xfrm>
          <a:ln/>
        </p:spPr>
        <p:txBody>
          <a:bodyPr vert="horz" wrap="square" lIns="91440" tIns="45720" rIns="91440" bIns="45720" anchor="t" anchorCtr="0"/>
          <a:p>
            <a:pPr eaLnBrk="1" hangingPunct="1"/>
            <a:r>
              <a:rPr lang="es-ES" altLang="en-US" sz="1800" dirty="0"/>
              <a:t>Sirve como escudo protector de los rayos UV solares dañinos.</a:t>
            </a:r>
            <a:endParaRPr lang="es-ES" altLang="en-US" sz="1800" dirty="0"/>
          </a:p>
          <a:p>
            <a:pPr eaLnBrk="1" hangingPunct="1"/>
            <a:r>
              <a:rPr lang="es-ES" altLang="en-US" sz="1800" dirty="0"/>
              <a:t>Sirve como frazada que atrapa el calor manteniendo a la superficie de la Tierra en condiciones habitables.</a:t>
            </a:r>
            <a:endParaRPr lang="es-ES" altLang="en-US" sz="1800" dirty="0"/>
          </a:p>
          <a:p>
            <a:pPr eaLnBrk="1" hangingPunct="1"/>
            <a:endParaRPr lang="es-ES" altLang="en-US" sz="1800" dirty="0"/>
          </a:p>
          <a:p>
            <a:pPr eaLnBrk="1" hangingPunct="1">
              <a:buNone/>
            </a:pPr>
            <a:r>
              <a:rPr lang="es-ES" altLang="en-US" sz="1800" dirty="0"/>
              <a:t>La atmósfera logra esto aun siendo una delgada capa de gases ( si el planeta fuera del tamaño de una manzana, la atmósfera sería tan ancha como la cáscara)</a:t>
            </a:r>
            <a:endParaRPr lang="es-ES" altLang="en-US" sz="1800" dirty="0"/>
          </a:p>
          <a:p>
            <a:pPr eaLnBrk="1" hangingPunct="1">
              <a:buNone/>
            </a:pPr>
            <a:endParaRPr lang="es-ES" altLang="en-US" sz="1800" dirty="0"/>
          </a:p>
          <a:p>
            <a:pPr eaLnBrk="1" hangingPunct="1">
              <a:buNone/>
            </a:pPr>
            <a:r>
              <a:rPr lang="es-ES" altLang="en-US" sz="1800" dirty="0"/>
              <a:t>Nuestro confort y seguridad dependen en particular de 2 factores:</a:t>
            </a:r>
            <a:endParaRPr lang="es-ES" altLang="en-US" sz="1800" dirty="0"/>
          </a:p>
          <a:p>
            <a:pPr eaLnBrk="1" hangingPunct="1"/>
            <a:r>
              <a:rPr lang="es-ES" altLang="en-US" sz="1800" dirty="0"/>
              <a:t>La distancia Tierra-Sol</a:t>
            </a:r>
            <a:endParaRPr lang="es-ES" altLang="en-US" sz="1800" dirty="0"/>
          </a:p>
          <a:p>
            <a:pPr eaLnBrk="1" hangingPunct="1"/>
            <a:r>
              <a:rPr lang="es-ES" altLang="en-US" sz="1800" dirty="0"/>
              <a:t>Las interacciones entre los fotones de la luz solar y las moléculas de los gases que forman la atmósfera</a:t>
            </a:r>
            <a:endParaRPr lang="es-ES" altLang="en-US" sz="1800" dirty="0"/>
          </a:p>
          <a:p>
            <a:pPr eaLnBrk="1" hangingPunct="1"/>
            <a:endParaRPr lang="es-ES" altLang="en-US" sz="1800" dirty="0"/>
          </a:p>
          <a:p>
            <a:pPr eaLnBrk="1" hangingPunct="1">
              <a:buNone/>
            </a:pPr>
            <a:r>
              <a:rPr lang="es-ES" altLang="en-US" sz="1800" dirty="0"/>
              <a:t>Esto asegura temperaturas moderadas en superficie y la presencia de agua líquida en la Tierra</a:t>
            </a:r>
            <a:endParaRPr lang="es-ES" altLang="en-US"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ext Box 2"/>
          <p:cNvSpPr txBox="1"/>
          <p:nvPr/>
        </p:nvSpPr>
        <p:spPr>
          <a:xfrm>
            <a:off x="2916238" y="333375"/>
            <a:ext cx="2735262" cy="641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s-ES" altLang="en-US" sz="3600" b="1" dirty="0">
                <a:solidFill>
                  <a:srgbClr val="FFCC00"/>
                </a:solidFill>
              </a:rPr>
              <a:t>Atmósfera</a:t>
            </a:r>
            <a:endParaRPr lang="es-ES" altLang="en-US" sz="3600" b="1" dirty="0">
              <a:solidFill>
                <a:srgbClr val="FFCC00"/>
              </a:solidFill>
            </a:endParaRPr>
          </a:p>
        </p:txBody>
      </p:sp>
      <p:pic>
        <p:nvPicPr>
          <p:cNvPr id="4099" name="Picture 3" descr="brasil"/>
          <p:cNvPicPr>
            <a:picLocks noChangeAspect="1"/>
          </p:cNvPicPr>
          <p:nvPr/>
        </p:nvPicPr>
        <p:blipFill>
          <a:blip r:embed="rId1"/>
          <a:stretch>
            <a:fillRect/>
          </a:stretch>
        </p:blipFill>
        <p:spPr>
          <a:xfrm>
            <a:off x="971550" y="1125538"/>
            <a:ext cx="7416800" cy="5562600"/>
          </a:xfrm>
          <a:prstGeom prst="rect">
            <a:avLst/>
          </a:prstGeom>
          <a:noFill/>
          <a:ln w="9525">
            <a:noFill/>
          </a:ln>
        </p:spPr>
      </p:pic>
      <p:sp>
        <p:nvSpPr>
          <p:cNvPr id="4100" name="Text Box 4"/>
          <p:cNvSpPr txBox="1"/>
          <p:nvPr/>
        </p:nvSpPr>
        <p:spPr>
          <a:xfrm>
            <a:off x="1042988" y="1700213"/>
            <a:ext cx="7272337" cy="15525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s-ES" altLang="en-US" sz="2400" b="1" dirty="0">
                <a:solidFill>
                  <a:srgbClr val="FF3300"/>
                </a:solidFill>
              </a:rPr>
              <a:t>ES UN SISTEMA QUE EVOLUCIONA Y ES INFINITAMENTE VARIABLE</a:t>
            </a:r>
            <a:endParaRPr lang="es-ES" altLang="en-US" sz="2400" b="1" dirty="0">
              <a:solidFill>
                <a:srgbClr val="FF3300"/>
              </a:solidFill>
            </a:endParaRPr>
          </a:p>
          <a:p>
            <a:pPr marL="0" lvl="0" indent="0" algn="ctr" eaLnBrk="1" hangingPunct="1">
              <a:spcBef>
                <a:spcPct val="0"/>
              </a:spcBef>
              <a:buNone/>
            </a:pPr>
            <a:r>
              <a:rPr lang="es-ES" altLang="en-US" sz="2400" b="1" dirty="0">
                <a:solidFill>
                  <a:srgbClr val="FF3300"/>
                </a:solidFill>
              </a:rPr>
              <a:t>CON UNA ESTRUCTURA COMPLEJA EN TODAS </a:t>
            </a:r>
            <a:endParaRPr lang="es-ES" altLang="en-US" sz="2400" b="1" dirty="0">
              <a:solidFill>
                <a:srgbClr val="FF3300"/>
              </a:solidFill>
            </a:endParaRPr>
          </a:p>
          <a:p>
            <a:pPr marL="0" lvl="0" indent="0" algn="ctr" eaLnBrk="1" hangingPunct="1">
              <a:spcBef>
                <a:spcPct val="0"/>
              </a:spcBef>
              <a:buNone/>
            </a:pPr>
            <a:r>
              <a:rPr lang="es-ES" altLang="en-US" sz="2400" b="1" dirty="0">
                <a:solidFill>
                  <a:srgbClr val="FF3300"/>
                </a:solidFill>
              </a:rPr>
              <a:t>LAS ESCALAS DE ESPACIO Y TIEMPO</a:t>
            </a:r>
            <a:endParaRPr lang="es-ES" altLang="en-US" sz="2400" b="1" dirty="0">
              <a:solidFill>
                <a:srgbClr val="FF3300"/>
              </a:solidFil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2"/>
          <p:cNvSpPr>
            <a:spLocks noGrp="1"/>
          </p:cNvSpPr>
          <p:nvPr>
            <p:ph type="ctrTitle"/>
          </p:nvPr>
        </p:nvSpPr>
        <p:spPr>
          <a:xfrm>
            <a:off x="685800" y="2130425"/>
            <a:ext cx="7772400" cy="1470025"/>
          </a:xfrm>
          <a:ln/>
        </p:spPr>
        <p:txBody>
          <a:bodyPr vert="horz" wrap="square" lIns="91440" tIns="45720" rIns="91440" bIns="45720" anchor="ctr" anchorCtr="0"/>
          <a:p>
            <a:pPr eaLnBrk="1" hangingPunct="1">
              <a:buClrTx/>
              <a:buSzTx/>
              <a:buFontTx/>
            </a:pPr>
            <a:r>
              <a:rPr lang="es-ES" altLang="en-US" sz="4400" kern="1200" dirty="0">
                <a:latin typeface="+mj-lt"/>
                <a:ea typeface="+mj-ea"/>
                <a:cs typeface="+mj-cs"/>
              </a:rPr>
              <a:t>Haciendo un poco de historia</a:t>
            </a:r>
            <a:endParaRPr lang="es-ES" altLang="en-US" sz="4400" kern="1200" dirty="0">
              <a:latin typeface="+mj-lt"/>
              <a:ea typeface="+mj-ea"/>
              <a:cs typeface="+mj-cs"/>
            </a:endParaRPr>
          </a:p>
        </p:txBody>
      </p:sp>
      <p:sp>
        <p:nvSpPr>
          <p:cNvPr id="27651" name="Rectangle 3"/>
          <p:cNvSpPr>
            <a:spLocks noGrp="1"/>
          </p:cNvSpPr>
          <p:nvPr>
            <p:ph type="subTitle" idx="1"/>
          </p:nvPr>
        </p:nvSpPr>
        <p:spPr>
          <a:xfrm>
            <a:off x="1371600" y="3886200"/>
            <a:ext cx="6400800" cy="1752600"/>
          </a:xfrm>
          <a:ln/>
        </p:spPr>
        <p:txBody>
          <a:bodyPr vert="horz" wrap="square" lIns="91440" tIns="45720" rIns="91440" bIns="45720" anchor="t" anchorCtr="0"/>
          <a:p>
            <a:pPr eaLnBrk="1" hangingPunct="1">
              <a:buClrTx/>
              <a:buSzTx/>
              <a:buFontTx/>
            </a:pPr>
            <a:endParaRPr lang="en-US" altLang="en-US" sz="3200" kern="1200" dirty="0">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28675" name="Picture 3"/>
          <p:cNvPicPr>
            <a:picLocks noChangeAspect="1"/>
          </p:cNvPicPr>
          <p:nvPr>
            <p:ph idx="1"/>
          </p:nvPr>
        </p:nvPicPr>
        <p:blipFill>
          <a:blip r:embed="rId1"/>
          <a:srcRect/>
          <a:stretch>
            <a:fillRect/>
          </a:stretch>
        </p:blipFill>
        <p:spPr>
          <a:xfrm>
            <a:off x="827088" y="2420938"/>
            <a:ext cx="7272337" cy="3281362"/>
          </a:xfrm>
          <a:ln/>
        </p:spPr>
      </p:pic>
      <p:sp>
        <p:nvSpPr>
          <p:cNvPr id="28676" name="AutoShape 4"/>
          <p:cNvSpPr/>
          <p:nvPr/>
        </p:nvSpPr>
        <p:spPr>
          <a:xfrm>
            <a:off x="6227763" y="4292600"/>
            <a:ext cx="485775" cy="976313"/>
          </a:xfrm>
          <a:prstGeom prst="upArrow">
            <a:avLst>
              <a:gd name="adj1" fmla="val 50000"/>
              <a:gd name="adj2" fmla="val 50245"/>
            </a:avLst>
          </a:prstGeom>
          <a:solidFill>
            <a:srgbClr val="FF0000"/>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sp>
        <p:nvSpPr>
          <p:cNvPr id="28677" name="AutoShape 5"/>
          <p:cNvSpPr/>
          <p:nvPr/>
        </p:nvSpPr>
        <p:spPr>
          <a:xfrm>
            <a:off x="3132138" y="4365625"/>
            <a:ext cx="485775" cy="976313"/>
          </a:xfrm>
          <a:prstGeom prst="upArrow">
            <a:avLst>
              <a:gd name="adj1" fmla="val 50000"/>
              <a:gd name="adj2" fmla="val 50245"/>
            </a:avLst>
          </a:prstGeom>
          <a:solidFill>
            <a:srgbClr val="FF0000"/>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sp>
        <p:nvSpPr>
          <p:cNvPr id="28678" name="AutoShape 6"/>
          <p:cNvSpPr/>
          <p:nvPr/>
        </p:nvSpPr>
        <p:spPr>
          <a:xfrm>
            <a:off x="4500563" y="4292600"/>
            <a:ext cx="485775" cy="976313"/>
          </a:xfrm>
          <a:prstGeom prst="upArrow">
            <a:avLst>
              <a:gd name="adj1" fmla="val 50000"/>
              <a:gd name="adj2" fmla="val 50245"/>
            </a:avLst>
          </a:prstGeom>
          <a:solidFill>
            <a:srgbClr val="FF0000"/>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sp>
        <p:nvSpPr>
          <p:cNvPr id="28679" name="AutoShape 7"/>
          <p:cNvSpPr/>
          <p:nvPr/>
        </p:nvSpPr>
        <p:spPr>
          <a:xfrm>
            <a:off x="2339975" y="4365625"/>
            <a:ext cx="485775" cy="976313"/>
          </a:xfrm>
          <a:prstGeom prst="upArrow">
            <a:avLst>
              <a:gd name="adj1" fmla="val 50000"/>
              <a:gd name="adj2" fmla="val 50245"/>
            </a:avLst>
          </a:prstGeom>
          <a:solidFill>
            <a:srgbClr val="FF0000"/>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sp>
        <p:nvSpPr>
          <p:cNvPr id="28680" name="AutoShape 8"/>
          <p:cNvSpPr/>
          <p:nvPr/>
        </p:nvSpPr>
        <p:spPr>
          <a:xfrm>
            <a:off x="7596188" y="4292600"/>
            <a:ext cx="485775" cy="976313"/>
          </a:xfrm>
          <a:prstGeom prst="downArrow">
            <a:avLst>
              <a:gd name="adj1" fmla="val 50000"/>
              <a:gd name="adj2" fmla="val 50245"/>
            </a:avLst>
          </a:prstGeom>
          <a:solidFill>
            <a:srgbClr val="3366FF"/>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2"/>
          <p:cNvSpPr>
            <a:spLocks noGrp="1"/>
          </p:cNvSpPr>
          <p:nvPr>
            <p:ph type="title"/>
          </p:nvPr>
        </p:nvSpPr>
        <p:spPr>
          <a:ln/>
        </p:spPr>
        <p:txBody>
          <a:bodyPr vert="horz" wrap="square" lIns="91440" tIns="45720" rIns="91440" bIns="45720" anchor="ctr" anchorCtr="0"/>
          <a:p>
            <a:pPr eaLnBrk="1" hangingPunct="1"/>
            <a:r>
              <a:rPr lang="es-ES" altLang="en-US" sz="4000" dirty="0"/>
              <a:t>Hace tan solo 65 millones de años</a:t>
            </a:r>
            <a:endParaRPr lang="es-ES" altLang="en-US" sz="4000" dirty="0"/>
          </a:p>
        </p:txBody>
      </p:sp>
      <p:pic>
        <p:nvPicPr>
          <p:cNvPr id="29699" name="Picture 3" descr="map_eocene"/>
          <p:cNvPicPr>
            <a:picLocks noChangeAspect="1"/>
          </p:cNvPicPr>
          <p:nvPr>
            <p:ph idx="1"/>
          </p:nvPr>
        </p:nvPicPr>
        <p:blipFill>
          <a:blip r:embed="rId1"/>
          <a:srcRect/>
          <a:stretch>
            <a:fillRect/>
          </a:stretch>
        </p:blipFill>
        <p:spPr>
          <a:xfrm>
            <a:off x="827088" y="2060575"/>
            <a:ext cx="7315200" cy="4059238"/>
          </a:xfr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30723" name="Rectangle 3"/>
          <p:cNvSpPr>
            <a:spLocks noGrp="1"/>
          </p:cNvSpPr>
          <p:nvPr>
            <p:ph idx="1"/>
          </p:nvPr>
        </p:nvSpPr>
        <p:spPr>
          <a:ln/>
        </p:spPr>
        <p:txBody>
          <a:bodyPr vert="horz" wrap="square" lIns="91440" tIns="45720" rIns="91440" bIns="45720" anchor="t" anchorCtr="0"/>
          <a:p>
            <a:pPr eaLnBrk="1" hangingPunct="1"/>
            <a:r>
              <a:rPr lang="es-ES" altLang="en-US" sz="2400" dirty="0"/>
              <a:t>Continentes continúan su desplazamiento.</a:t>
            </a:r>
            <a:endParaRPr lang="es-ES" altLang="en-US" sz="2400" dirty="0"/>
          </a:p>
          <a:p>
            <a:pPr eaLnBrk="1" hangingPunct="1"/>
            <a:r>
              <a:rPr lang="es-ES" altLang="en-US" sz="2400" dirty="0"/>
              <a:t>Istmo centroamericano aun esta abierto: conexión entre océanos tropicales (No existía la corriente del golfo)</a:t>
            </a:r>
            <a:endParaRPr lang="es-ES" altLang="en-US" sz="2400" dirty="0"/>
          </a:p>
          <a:p>
            <a:pPr eaLnBrk="1" hangingPunct="1"/>
            <a:r>
              <a:rPr lang="es-ES" altLang="en-US" sz="2400" dirty="0"/>
              <a:t>Océano Atlantico aun era muy angosto</a:t>
            </a:r>
            <a:endParaRPr lang="es-ES" altLang="en-US" sz="2400" dirty="0"/>
          </a:p>
          <a:p>
            <a:pPr eaLnBrk="1" hangingPunct="1"/>
            <a:r>
              <a:rPr lang="es-ES" altLang="en-US" sz="2400" dirty="0"/>
              <a:t>Oceano Pacifico cambiara su geometría.</a:t>
            </a:r>
            <a:endParaRPr lang="es-ES" altLang="en-US" sz="2400" dirty="0"/>
          </a:p>
          <a:p>
            <a:pPr eaLnBrk="1" hangingPunct="1"/>
            <a:r>
              <a:rPr lang="es-ES" altLang="en-US" sz="2400" dirty="0"/>
              <a:t>La Antartida aun no esta totalmente separada del continente.</a:t>
            </a:r>
            <a:endParaRPr lang="es-ES" altLang="en-US" sz="2400" dirty="0"/>
          </a:p>
          <a:p>
            <a:pPr eaLnBrk="1" hangingPunct="1"/>
            <a:r>
              <a:rPr lang="es-ES" altLang="en-US" sz="2400" dirty="0"/>
              <a:t>Las cadenas montañosas estaban en formación</a:t>
            </a:r>
            <a:endParaRPr lang="es-ES" altLang="en-US" sz="2400" dirty="0"/>
          </a:p>
          <a:p>
            <a:pPr eaLnBrk="1" hangingPunct="1"/>
            <a:r>
              <a:rPr lang="es-ES" altLang="en-US" sz="2400" dirty="0"/>
              <a:t>La T en los polos era de aprox 10ºC: No habia hielos y el albedo terrestre era menor.</a:t>
            </a:r>
            <a:endParaRPr lang="es-ES" altLang="en-US" sz="2400" dirty="0"/>
          </a:p>
          <a:p>
            <a:pPr eaLnBrk="1" hangingPunct="1"/>
            <a:endParaRPr lang="es-ES" alt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31747" name="Picture 3" descr="65mya_climate_graph"/>
          <p:cNvPicPr>
            <a:picLocks noChangeAspect="1"/>
          </p:cNvPicPr>
          <p:nvPr>
            <p:ph idx="1"/>
          </p:nvPr>
        </p:nvPicPr>
        <p:blipFill>
          <a:blip r:embed="rId1"/>
          <a:srcRect/>
          <a:stretch>
            <a:fillRect/>
          </a:stretch>
        </p:blipFill>
        <p:spPr>
          <a:xfrm>
            <a:off x="838200" y="1600200"/>
            <a:ext cx="7466013" cy="4525963"/>
          </a:xfr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2"/>
          <p:cNvSpPr>
            <a:spLocks noGrp="1"/>
          </p:cNvSpPr>
          <p:nvPr>
            <p:ph type="title"/>
          </p:nvPr>
        </p:nvSpPr>
        <p:spPr>
          <a:xfrm>
            <a:off x="3132138" y="274638"/>
            <a:ext cx="5554662" cy="1143000"/>
          </a:xfrm>
          <a:ln/>
        </p:spPr>
        <p:txBody>
          <a:bodyPr vert="horz" wrap="square" lIns="91440" tIns="45720" rIns="91440" bIns="45720" anchor="ctr" anchorCtr="0"/>
          <a:p>
            <a:pPr eaLnBrk="1" hangingPunct="1"/>
            <a:r>
              <a:rPr lang="es-ES" altLang="en-US" sz="3200" dirty="0"/>
              <a:t>Como sabemos la T de hace 65 Ma????</a:t>
            </a:r>
            <a:br>
              <a:rPr lang="es-ES" altLang="en-US" sz="3200" dirty="0"/>
            </a:br>
            <a:r>
              <a:rPr lang="es-ES" altLang="en-US" sz="3200" dirty="0"/>
              <a:t>Proxy datos</a:t>
            </a:r>
            <a:endParaRPr lang="es-ES" altLang="en-US" sz="3200" dirty="0"/>
          </a:p>
        </p:txBody>
      </p:sp>
      <p:sp>
        <p:nvSpPr>
          <p:cNvPr id="32771" name="Rectangle 3"/>
          <p:cNvSpPr>
            <a:spLocks noGrp="1"/>
          </p:cNvSpPr>
          <p:nvPr>
            <p:ph idx="1"/>
          </p:nvPr>
        </p:nvSpPr>
        <p:spPr>
          <a:xfrm>
            <a:off x="2987675" y="1600200"/>
            <a:ext cx="5699125" cy="4525963"/>
          </a:xfrm>
          <a:ln/>
        </p:spPr>
        <p:txBody>
          <a:bodyPr vert="horz" wrap="square" lIns="91440" tIns="45720" rIns="91440" bIns="45720" anchor="t" anchorCtr="0"/>
          <a:p>
            <a:pPr eaLnBrk="1" hangingPunct="1"/>
            <a:r>
              <a:rPr lang="es-ES" altLang="en-US" sz="2800" dirty="0"/>
              <a:t>Son estimaciones de la T mediante diferentes metodologías.</a:t>
            </a:r>
            <a:endParaRPr lang="es-ES" altLang="en-US" sz="2800" dirty="0"/>
          </a:p>
          <a:p>
            <a:pPr eaLnBrk="1" hangingPunct="1"/>
            <a:endParaRPr lang="es-ES" altLang="en-US" sz="2800" dirty="0"/>
          </a:p>
        </p:txBody>
      </p:sp>
      <p:pic>
        <p:nvPicPr>
          <p:cNvPr id="32772" name="Picture 4"/>
          <p:cNvPicPr>
            <a:picLocks noChangeAspect="1"/>
          </p:cNvPicPr>
          <p:nvPr/>
        </p:nvPicPr>
        <p:blipFill>
          <a:blip r:embed="rId1"/>
          <a:stretch>
            <a:fillRect/>
          </a:stretch>
        </p:blipFill>
        <p:spPr>
          <a:xfrm>
            <a:off x="2339975" y="3573463"/>
            <a:ext cx="6804025" cy="1468437"/>
          </a:xfrm>
          <a:prstGeom prst="rect">
            <a:avLst/>
          </a:prstGeom>
          <a:noFill/>
          <a:ln w="9525">
            <a:noFill/>
          </a:ln>
        </p:spPr>
      </p:pic>
      <p:pic>
        <p:nvPicPr>
          <p:cNvPr id="32773" name="Picture 5" descr="paleo data image courtesy of NOAA and Paleo Slide Sets"/>
          <p:cNvPicPr>
            <a:picLocks noChangeAspect="1"/>
          </p:cNvPicPr>
          <p:nvPr/>
        </p:nvPicPr>
        <p:blipFill>
          <a:blip r:embed="rId2"/>
          <a:stretch>
            <a:fillRect/>
          </a:stretch>
        </p:blipFill>
        <p:spPr>
          <a:xfrm>
            <a:off x="0" y="620713"/>
            <a:ext cx="2370138" cy="583247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2"/>
          <p:cNvSpPr>
            <a:spLocks noGrp="1"/>
          </p:cNvSpPr>
          <p:nvPr>
            <p:ph type="title"/>
          </p:nvPr>
        </p:nvSpPr>
        <p:spPr>
          <a:xfrm>
            <a:off x="457200" y="274638"/>
            <a:ext cx="8229600" cy="561975"/>
          </a:xfrm>
          <a:ln/>
        </p:spPr>
        <p:txBody>
          <a:bodyPr vert="horz" wrap="square" lIns="91440" tIns="45720" rIns="91440" bIns="45720" anchor="ctr" anchorCtr="0"/>
          <a:p>
            <a:pPr eaLnBrk="1" hangingPunct="1"/>
            <a:r>
              <a:rPr lang="es-ES" altLang="en-US" sz="2800" dirty="0"/>
              <a:t>Ejemplos en Uruguay</a:t>
            </a:r>
            <a:endParaRPr lang="es-ES" altLang="en-US" sz="2800" dirty="0"/>
          </a:p>
        </p:txBody>
      </p:sp>
      <p:pic>
        <p:nvPicPr>
          <p:cNvPr id="33795" name="Picture 3"/>
          <p:cNvPicPr>
            <a:picLocks noChangeAspect="1"/>
          </p:cNvPicPr>
          <p:nvPr>
            <p:ph idx="1"/>
          </p:nvPr>
        </p:nvPicPr>
        <p:blipFill>
          <a:blip r:embed="rId1"/>
          <a:srcRect/>
          <a:stretch>
            <a:fillRect/>
          </a:stretch>
        </p:blipFill>
        <p:spPr>
          <a:xfrm>
            <a:off x="250825" y="1341438"/>
            <a:ext cx="4597400" cy="4824412"/>
          </a:xfrm>
          <a:ln/>
        </p:spPr>
      </p:pic>
      <p:pic>
        <p:nvPicPr>
          <p:cNvPr id="33796" name="Picture 4"/>
          <p:cNvPicPr>
            <a:picLocks noChangeAspect="1"/>
          </p:cNvPicPr>
          <p:nvPr/>
        </p:nvPicPr>
        <p:blipFill>
          <a:blip r:embed="rId2"/>
          <a:stretch>
            <a:fillRect/>
          </a:stretch>
        </p:blipFill>
        <p:spPr>
          <a:xfrm>
            <a:off x="4787900" y="2565400"/>
            <a:ext cx="4124325" cy="3392488"/>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2" descr="65mya_climate_graph"/>
          <p:cNvPicPr>
            <a:picLocks noChangeAspect="1"/>
          </p:cNvPicPr>
          <p:nvPr>
            <p:ph idx="1"/>
          </p:nvPr>
        </p:nvPicPr>
        <p:blipFill>
          <a:blip r:embed="rId1"/>
          <a:srcRect/>
          <a:stretch>
            <a:fillRect/>
          </a:stretch>
        </p:blipFill>
        <p:spPr>
          <a:xfrm>
            <a:off x="971550" y="620713"/>
            <a:ext cx="7466013" cy="4525962"/>
          </a:xfr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35843" name="Picture 3"/>
          <p:cNvPicPr>
            <a:picLocks noChangeAspect="1"/>
          </p:cNvPicPr>
          <p:nvPr>
            <p:ph idx="1"/>
          </p:nvPr>
        </p:nvPicPr>
        <p:blipFill>
          <a:blip r:embed="rId1"/>
          <a:srcRect/>
          <a:stretch>
            <a:fillRect/>
          </a:stretch>
        </p:blipFill>
        <p:spPr>
          <a:xfrm>
            <a:off x="1258888" y="1484313"/>
            <a:ext cx="6492875" cy="4525962"/>
          </a:xfr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36867" name="Picture 3"/>
          <p:cNvPicPr>
            <a:picLocks noChangeAspect="1"/>
          </p:cNvPicPr>
          <p:nvPr>
            <p:ph idx="1"/>
          </p:nvPr>
        </p:nvPicPr>
        <p:blipFill>
          <a:blip r:embed="rId1"/>
          <a:srcRect/>
          <a:stretch>
            <a:fillRect/>
          </a:stretch>
        </p:blipFill>
        <p:spPr>
          <a:xfrm>
            <a:off x="468313" y="908050"/>
            <a:ext cx="7972425" cy="4525963"/>
          </a:xfr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Rectangle 2"/>
          <p:cNvSpPr>
            <a:spLocks noGrp="1"/>
          </p:cNvSpPr>
          <p:nvPr>
            <p:ph type="title"/>
          </p:nvPr>
        </p:nvSpPr>
        <p:spPr>
          <a:ln/>
        </p:spPr>
        <p:txBody>
          <a:bodyPr vert="horz" wrap="square" lIns="91440" tIns="45720" rIns="91440" bIns="45720" anchor="ctr" anchorCtr="0"/>
          <a:p>
            <a:pPr eaLnBrk="1" hangingPunct="1"/>
            <a:r>
              <a:rPr lang="es-ES" altLang="en-US" dirty="0"/>
              <a:t>Ciencias de la Atmósfera</a:t>
            </a:r>
            <a:endParaRPr lang="es-ES" altLang="en-US" dirty="0"/>
          </a:p>
        </p:txBody>
      </p:sp>
      <p:sp>
        <p:nvSpPr>
          <p:cNvPr id="6147" name="Rectangle 3"/>
          <p:cNvSpPr>
            <a:spLocks noGrp="1"/>
          </p:cNvSpPr>
          <p:nvPr>
            <p:ph idx="1"/>
          </p:nvPr>
        </p:nvSpPr>
        <p:spPr>
          <a:xfrm>
            <a:off x="468313" y="1989138"/>
            <a:ext cx="8229600" cy="4525962"/>
          </a:xfrm>
          <a:ln/>
        </p:spPr>
        <p:txBody>
          <a:bodyPr vert="horz" wrap="square" lIns="91440" tIns="45720" rIns="91440" bIns="45720" anchor="t" anchorCtr="0"/>
          <a:p>
            <a:pPr eaLnBrk="1" hangingPunct="1"/>
            <a:r>
              <a:rPr lang="es-ES" altLang="en-US" dirty="0"/>
              <a:t>Es el estudio de la física, química y la dinámica de la atmósfera terrestre, incluyendo los efectos relacionados en el límite aire-tierra (Superficie terrestre y océanos)</a:t>
            </a:r>
            <a:endParaRPr lang="es-E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37891" name="Picture 3"/>
          <p:cNvPicPr>
            <a:picLocks noChangeAspect="1"/>
          </p:cNvPicPr>
          <p:nvPr>
            <p:ph idx="1"/>
          </p:nvPr>
        </p:nvPicPr>
        <p:blipFill>
          <a:blip r:embed="rId1"/>
          <a:srcRect/>
          <a:stretch>
            <a:fillRect/>
          </a:stretch>
        </p:blipFill>
        <p:spPr>
          <a:xfrm>
            <a:off x="1403350" y="1341438"/>
            <a:ext cx="5895975" cy="4525962"/>
          </a:xfr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38915" name="Picture 3"/>
          <p:cNvPicPr>
            <a:picLocks noChangeAspect="1"/>
          </p:cNvPicPr>
          <p:nvPr>
            <p:ph idx="1"/>
          </p:nvPr>
        </p:nvPicPr>
        <p:blipFill>
          <a:blip r:embed="rId1"/>
          <a:srcRect/>
          <a:stretch>
            <a:fillRect/>
          </a:stretch>
        </p:blipFill>
        <p:spPr>
          <a:xfrm>
            <a:off x="468313" y="476250"/>
            <a:ext cx="8280400" cy="5905500"/>
          </a:xfr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39939" name="Picture 3"/>
          <p:cNvPicPr>
            <a:picLocks noChangeAspect="1"/>
          </p:cNvPicPr>
          <p:nvPr>
            <p:ph idx="1"/>
          </p:nvPr>
        </p:nvPicPr>
        <p:blipFill>
          <a:blip r:embed="rId1"/>
          <a:srcRect/>
          <a:stretch>
            <a:fillRect/>
          </a:stretch>
        </p:blipFill>
        <p:spPr>
          <a:xfrm>
            <a:off x="1331913" y="519113"/>
            <a:ext cx="6119812" cy="5635625"/>
          </a:xfr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40963" name="Picture 3"/>
          <p:cNvPicPr>
            <a:picLocks noChangeAspect="1"/>
          </p:cNvPicPr>
          <p:nvPr>
            <p:ph idx="1"/>
          </p:nvPr>
        </p:nvPicPr>
        <p:blipFill>
          <a:blip r:embed="rId1"/>
          <a:srcRect/>
          <a:stretch>
            <a:fillRect/>
          </a:stretch>
        </p:blipFill>
        <p:spPr>
          <a:xfrm>
            <a:off x="0" y="227013"/>
            <a:ext cx="8675688" cy="6442075"/>
          </a:xfr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41987" name="Picture 3"/>
          <p:cNvPicPr>
            <a:picLocks noChangeAspect="1"/>
          </p:cNvPicPr>
          <p:nvPr>
            <p:ph idx="1"/>
          </p:nvPr>
        </p:nvPicPr>
        <p:blipFill>
          <a:blip r:embed="rId1"/>
          <a:srcRect/>
          <a:stretch>
            <a:fillRect/>
          </a:stretch>
        </p:blipFill>
        <p:spPr>
          <a:xfrm>
            <a:off x="179388" y="188913"/>
            <a:ext cx="8569325" cy="6656387"/>
          </a:xfr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2"/>
          <p:cNvSpPr>
            <a:spLocks noGrp="1"/>
          </p:cNvSpPr>
          <p:nvPr>
            <p:ph type="title"/>
          </p:nvPr>
        </p:nvSpPr>
        <p:spPr>
          <a:ln/>
        </p:spPr>
        <p:txBody>
          <a:bodyPr vert="horz" wrap="square" lIns="91440" tIns="45720" rIns="91440" bIns="45720" anchor="ctr" anchorCtr="0"/>
          <a:p>
            <a:pPr eaLnBrk="1" hangingPunct="1"/>
            <a:r>
              <a:rPr lang="es-ES" altLang="en-US" dirty="0"/>
              <a:t>Evolución de la población</a:t>
            </a:r>
            <a:endParaRPr lang="es-ES" altLang="en-US" dirty="0"/>
          </a:p>
        </p:txBody>
      </p:sp>
      <p:sp>
        <p:nvSpPr>
          <p:cNvPr id="43011"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43012" name="Picture 5" descr="fig1a"/>
          <p:cNvPicPr>
            <a:picLocks noChangeAspect="1"/>
          </p:cNvPicPr>
          <p:nvPr/>
        </p:nvPicPr>
        <p:blipFill>
          <a:blip r:embed="rId1"/>
          <a:stretch>
            <a:fillRect/>
          </a:stretch>
        </p:blipFill>
        <p:spPr>
          <a:xfrm>
            <a:off x="1547813" y="1916113"/>
            <a:ext cx="5143500" cy="41148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2"/>
          <p:cNvSpPr>
            <a:spLocks noGrp="1"/>
          </p:cNvSpPr>
          <p:nvPr>
            <p:ph type="title"/>
          </p:nvPr>
        </p:nvSpPr>
        <p:spPr>
          <a:ln/>
        </p:spPr>
        <p:txBody>
          <a:bodyPr vert="horz" wrap="square" lIns="91440" tIns="45720" rIns="91440" bIns="45720" anchor="ctr" anchorCtr="0"/>
          <a:p>
            <a:pPr eaLnBrk="1" hangingPunct="1"/>
            <a:r>
              <a:rPr lang="es-ES" altLang="en-US" sz="4000" dirty="0"/>
              <a:t>Escalas de Movimiento Atmosférico</a:t>
            </a:r>
            <a:endParaRPr lang="es-ES" altLang="en-US" sz="4000" dirty="0"/>
          </a:p>
        </p:txBody>
      </p:sp>
      <p:sp>
        <p:nvSpPr>
          <p:cNvPr id="7171"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7172" name="Picture 5" descr="space_time_scale"/>
          <p:cNvPicPr>
            <a:picLocks noChangeAspect="1"/>
          </p:cNvPicPr>
          <p:nvPr/>
        </p:nvPicPr>
        <p:blipFill>
          <a:blip r:embed="rId1"/>
          <a:srcRect l="11227"/>
          <a:stretch>
            <a:fillRect/>
          </a:stretch>
        </p:blipFill>
        <p:spPr>
          <a:xfrm>
            <a:off x="684213" y="1484313"/>
            <a:ext cx="7632700" cy="495300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2"/>
          <p:cNvSpPr>
            <a:spLocks noGrp="1"/>
          </p:cNvSpPr>
          <p:nvPr>
            <p:ph type="title"/>
          </p:nvPr>
        </p:nvSpPr>
        <p:spPr>
          <a:xfrm>
            <a:off x="468313" y="115888"/>
            <a:ext cx="8229600" cy="649287"/>
          </a:xfrm>
          <a:ln/>
        </p:spPr>
        <p:txBody>
          <a:bodyPr vert="horz" wrap="square" lIns="91440" tIns="45720" rIns="91440" bIns="45720" anchor="ctr" anchorCtr="0"/>
          <a:p>
            <a:pPr eaLnBrk="1" hangingPunct="1"/>
            <a:r>
              <a:rPr lang="es-ES" altLang="en-US" sz="2800" dirty="0"/>
              <a:t>Grandes ramas de las cs. atmósfera</a:t>
            </a:r>
            <a:endParaRPr lang="es-ES" altLang="en-US" sz="2800" dirty="0"/>
          </a:p>
        </p:txBody>
      </p:sp>
      <p:sp>
        <p:nvSpPr>
          <p:cNvPr id="8195" name="Rectangle 3"/>
          <p:cNvSpPr>
            <a:spLocks noGrp="1"/>
          </p:cNvSpPr>
          <p:nvPr>
            <p:ph idx="1"/>
          </p:nvPr>
        </p:nvSpPr>
        <p:spPr>
          <a:xfrm>
            <a:off x="468313" y="981075"/>
            <a:ext cx="8229600" cy="5145088"/>
          </a:xfrm>
          <a:ln/>
        </p:spPr>
        <p:txBody>
          <a:bodyPr vert="horz" wrap="square" lIns="91440" tIns="45720" rIns="91440" bIns="45720" anchor="t" anchorCtr="0"/>
          <a:p>
            <a:pPr eaLnBrk="1" hangingPunct="1">
              <a:lnSpc>
                <a:spcPct val="90000"/>
              </a:lnSpc>
            </a:pPr>
            <a:r>
              <a:rPr lang="es-ES" altLang="en-US" sz="2400" b="1" dirty="0"/>
              <a:t>Dinámica atmosférica</a:t>
            </a:r>
            <a:r>
              <a:rPr lang="es-ES" altLang="en-US" sz="2400" dirty="0"/>
              <a:t>:  </a:t>
            </a:r>
            <a:r>
              <a:rPr lang="es-ES" altLang="en-US" sz="1800" dirty="0"/>
              <a:t>implica análisis observacional y teórica de todos los sistemas de movimiento de significación meteorológica, incluyendo diversos fenómenos como tormentas eléctricas, tornados, las ondas de gravedad, huracanes tropicales, ciclones extratropicales, corrientes de chorro, y circulaciones de escala global. El objetivo inmediato de los estudios dinámicos es explicar las circulaciones observados sobre la base de los principios fundamentales de la física. Los objetivos prácticos de tales estudios incluyen la mejora de la predicción del tiempo, el desarrollo de métodos para la predicción de corto plazo las fluctuaciones climáticas (estacional e interanual), y la comprensión de las implicaciones de las perturbaciones provocadas por el hombre (por ejemplo, las concentraciones de dióxido de carbono o el agotamiento de la capa de ozono el aumento) en el clima global</a:t>
            </a:r>
            <a:r>
              <a:rPr lang="es-ES" altLang="en-US" sz="2400" dirty="0"/>
              <a:t>.</a:t>
            </a:r>
            <a:endParaRPr lang="es-ES" altLang="en-US" sz="2400" dirty="0"/>
          </a:p>
          <a:p>
            <a:pPr eaLnBrk="1" hangingPunct="1">
              <a:lnSpc>
                <a:spcPct val="90000"/>
              </a:lnSpc>
            </a:pPr>
            <a:r>
              <a:rPr lang="es-ES" altLang="en-US" sz="2400" dirty="0"/>
              <a:t>Física de la Atmósfera: </a:t>
            </a:r>
            <a:r>
              <a:rPr lang="es-ES" altLang="en-US" sz="1800" dirty="0"/>
              <a:t>Involucra todos los procesos físicos sin tener en cuenta la mecánica del fluído: Termodinámica atmosférica, electricidad atmosférica, radiación, física de nubes.</a:t>
            </a:r>
            <a:endParaRPr lang="es-ES" altLang="en-US" sz="1800" dirty="0"/>
          </a:p>
          <a:p>
            <a:pPr eaLnBrk="1" hangingPunct="1">
              <a:lnSpc>
                <a:spcPct val="90000"/>
              </a:lnSpc>
            </a:pPr>
            <a:r>
              <a:rPr lang="es-ES" altLang="en-US" sz="2400" dirty="0"/>
              <a:t>Ciencias del Clima: </a:t>
            </a:r>
            <a:r>
              <a:rPr lang="es-ES" altLang="en-US" sz="2000" dirty="0"/>
              <a:t>Estudia las interacciones entre los subsistemas del sistema climático. </a:t>
            </a:r>
            <a:endParaRPr lang="es-ES" alt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a:spLocks noGrp="1"/>
          </p:cNvSpPr>
          <p:nvPr>
            <p:ph type="title"/>
          </p:nvPr>
        </p:nvSpPr>
        <p:spPr>
          <a:ln/>
        </p:spPr>
        <p:txBody>
          <a:bodyPr vert="horz" wrap="square" lIns="91440" tIns="45720" rIns="91440" bIns="45720" anchor="ctr" anchorCtr="0"/>
          <a:p>
            <a:pPr eaLnBrk="1" hangingPunct="1"/>
            <a:r>
              <a:rPr lang="es-ES" altLang="en-US" sz="4000" dirty="0"/>
              <a:t>Escalas de Movimiento Atmosférico</a:t>
            </a:r>
            <a:endParaRPr lang="es-ES" altLang="en-US" sz="4000" dirty="0"/>
          </a:p>
        </p:txBody>
      </p:sp>
      <p:sp>
        <p:nvSpPr>
          <p:cNvPr id="9219"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9220" name="Picture 4" descr="space_time_scale"/>
          <p:cNvPicPr>
            <a:picLocks noChangeAspect="1"/>
          </p:cNvPicPr>
          <p:nvPr/>
        </p:nvPicPr>
        <p:blipFill>
          <a:blip r:embed="rId1"/>
          <a:srcRect l="11227"/>
          <a:stretch>
            <a:fillRect/>
          </a:stretch>
        </p:blipFill>
        <p:spPr>
          <a:xfrm>
            <a:off x="684213" y="1484313"/>
            <a:ext cx="7632700" cy="495300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2"/>
          <p:cNvSpPr>
            <a:spLocks noGrp="1"/>
          </p:cNvSpPr>
          <p:nvPr>
            <p:ph type="title"/>
          </p:nvPr>
        </p:nvSpPr>
        <p:spPr>
          <a:xfrm>
            <a:off x="468313" y="0"/>
            <a:ext cx="8229600" cy="1143000"/>
          </a:xfrm>
          <a:ln/>
        </p:spPr>
        <p:txBody>
          <a:bodyPr vert="horz" wrap="square" lIns="91440" tIns="45720" rIns="91440" bIns="45720" anchor="ctr" anchorCtr="0"/>
          <a:p>
            <a:pPr eaLnBrk="1" hangingPunct="1"/>
            <a:r>
              <a:rPr lang="es-ES" altLang="en-US" sz="3200" dirty="0"/>
              <a:t>Aplicaciones de las Cs. de la Atmósfera</a:t>
            </a:r>
            <a:endParaRPr lang="es-ES" altLang="en-US" sz="3200" dirty="0"/>
          </a:p>
        </p:txBody>
      </p:sp>
      <p:sp>
        <p:nvSpPr>
          <p:cNvPr id="10243" name="Rectangle 3"/>
          <p:cNvSpPr>
            <a:spLocks noGrp="1"/>
          </p:cNvSpPr>
          <p:nvPr>
            <p:ph idx="1"/>
          </p:nvPr>
        </p:nvSpPr>
        <p:spPr>
          <a:ln/>
        </p:spPr>
        <p:txBody>
          <a:bodyPr vert="horz" wrap="square" lIns="91440" tIns="45720" rIns="91440" bIns="45720" anchor="t" anchorCtr="0"/>
          <a:p>
            <a:pPr eaLnBrk="1" hangingPunct="1"/>
            <a:r>
              <a:rPr lang="es-ES" altLang="en-US" sz="2000" dirty="0"/>
              <a:t>Meteorología Marina: parte de la ciencia que trata principalmente con el estudio de las regiones oceánicas y regiones costeras.</a:t>
            </a:r>
            <a:endParaRPr lang="es-ES" altLang="en-US" sz="2000" dirty="0"/>
          </a:p>
          <a:p>
            <a:pPr eaLnBrk="1" hangingPunct="1"/>
            <a:r>
              <a:rPr lang="es-ES" altLang="en-US" sz="2000" dirty="0"/>
              <a:t>Meteorología Aeronáutica: meteorología aplicada a los efectos del tiempo sobre la aviación.</a:t>
            </a:r>
            <a:endParaRPr lang="es-ES" altLang="en-US" sz="2000" dirty="0"/>
          </a:p>
          <a:p>
            <a:pPr eaLnBrk="1" hangingPunct="1"/>
            <a:r>
              <a:rPr lang="es-ES" altLang="en-US" sz="2000" dirty="0"/>
              <a:t>Hidrometeorología: Hidrología-meteorología, se encraga del estudio del efecto de eventos meteorológicos sobre los causes de agua dulce</a:t>
            </a:r>
            <a:endParaRPr lang="es-ES" altLang="en-US" sz="2000" dirty="0"/>
          </a:p>
          <a:p>
            <a:pPr eaLnBrk="1" hangingPunct="1"/>
            <a:r>
              <a:rPr lang="es-ES" altLang="en-US" sz="2000" dirty="0"/>
              <a:t>Agrometeorología: aplicada a los sitemas agrícolas específicos y de la agricultura en ciertas condiciones meteorológicas. </a:t>
            </a:r>
            <a:endParaRPr lang="es-ES" altLang="en-US" sz="2000" dirty="0"/>
          </a:p>
          <a:p>
            <a:pPr eaLnBrk="1" hangingPunct="1"/>
            <a:r>
              <a:rPr lang="es-ES" altLang="en-US" sz="2000" dirty="0"/>
              <a:t>Agrometeorología</a:t>
            </a:r>
            <a:endParaRPr lang="es-ES" altLang="en-US" sz="2000" dirty="0"/>
          </a:p>
          <a:p>
            <a:pPr eaLnBrk="1" hangingPunct="1"/>
            <a:r>
              <a:rPr lang="es-ES" altLang="en-US" sz="2000" dirty="0"/>
              <a:t>Calidad de aire </a:t>
            </a:r>
            <a:endParaRPr lang="es-ES" altLang="en-US" sz="2000" dirty="0"/>
          </a:p>
          <a:p>
            <a:pPr eaLnBrk="1" hangingPunct="1"/>
            <a:r>
              <a:rPr lang="es-ES" altLang="en-US" sz="2000" dirty="0"/>
              <a:t>Variabilidad climática y Cambio climático……………</a:t>
            </a:r>
            <a:endParaRPr lang="es-ES" altLang="en-US" sz="2000" dirty="0"/>
          </a:p>
          <a:p>
            <a:pPr eaLnBrk="1" hangingPunct="1"/>
            <a:r>
              <a:rPr lang="es-ES" altLang="en-US" sz="2000" dirty="0"/>
              <a:t>Etc,etc,etc…..</a:t>
            </a:r>
            <a:endParaRPr lang="es-ES" alt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Rectangle 2"/>
          <p:cNvSpPr>
            <a:spLocks noGrp="1"/>
          </p:cNvSpPr>
          <p:nvPr>
            <p:ph type="title"/>
          </p:nvPr>
        </p:nvSpPr>
        <p:spPr>
          <a:xfrm>
            <a:off x="539750" y="0"/>
            <a:ext cx="8229600" cy="576263"/>
          </a:xfrm>
          <a:ln/>
        </p:spPr>
        <p:txBody>
          <a:bodyPr vert="horz" wrap="square" lIns="91440" tIns="45720" rIns="91440" bIns="45720" anchor="ctr" anchorCtr="0"/>
          <a:p>
            <a:pPr eaLnBrk="1" hangingPunct="1"/>
            <a:r>
              <a:rPr lang="es-ES" altLang="en-US" sz="3600" dirty="0"/>
              <a:t>Tiempo</a:t>
            </a:r>
            <a:r>
              <a:rPr lang="es-ES" altLang="en-US" sz="4000" dirty="0"/>
              <a:t> </a:t>
            </a:r>
            <a:endParaRPr lang="es-ES" altLang="en-US" sz="4000" dirty="0"/>
          </a:p>
        </p:txBody>
      </p:sp>
      <p:sp>
        <p:nvSpPr>
          <p:cNvPr id="11267" name="Rectangle 3"/>
          <p:cNvSpPr>
            <a:spLocks noGrp="1"/>
          </p:cNvSpPr>
          <p:nvPr>
            <p:ph idx="1"/>
          </p:nvPr>
        </p:nvSpPr>
        <p:spPr>
          <a:xfrm>
            <a:off x="276225" y="620713"/>
            <a:ext cx="8867775" cy="936625"/>
          </a:xfrm>
          <a:ln/>
        </p:spPr>
        <p:txBody>
          <a:bodyPr vert="horz" wrap="square" lIns="91440" tIns="45720" rIns="91440" bIns="45720" anchor="t" anchorCtr="0"/>
          <a:p>
            <a:pPr eaLnBrk="1" hangingPunct="1">
              <a:lnSpc>
                <a:spcPct val="90000"/>
              </a:lnSpc>
            </a:pPr>
            <a:r>
              <a:rPr lang="es-ES" altLang="en-US" sz="2000" b="1" dirty="0"/>
              <a:t>Estado de la atmósfera en un cierto instante. (precipitación, humedad, vientos, temperatura, presión).Manera en que la naturaleza equilibra las fuerzas.</a:t>
            </a:r>
            <a:endParaRPr lang="es-ES" altLang="en-US" sz="2000" b="1" dirty="0"/>
          </a:p>
        </p:txBody>
      </p:sp>
      <p:pic>
        <p:nvPicPr>
          <p:cNvPr id="11268" name="Picture 4"/>
          <p:cNvPicPr>
            <a:picLocks noChangeAspect="1"/>
          </p:cNvPicPr>
          <p:nvPr/>
        </p:nvPicPr>
        <p:blipFill>
          <a:blip r:embed="rId1"/>
          <a:stretch>
            <a:fillRect/>
          </a:stretch>
        </p:blipFill>
        <p:spPr>
          <a:xfrm>
            <a:off x="179388" y="1484313"/>
            <a:ext cx="6408737" cy="5211762"/>
          </a:xfrm>
          <a:prstGeom prst="rect">
            <a:avLst/>
          </a:prstGeom>
          <a:noFill/>
          <a:ln w="9525">
            <a:noFill/>
          </a:ln>
        </p:spPr>
      </p:pic>
      <p:pic>
        <p:nvPicPr>
          <p:cNvPr id="11269" name="Picture 5"/>
          <p:cNvPicPr>
            <a:picLocks noChangeAspect="1"/>
          </p:cNvPicPr>
          <p:nvPr/>
        </p:nvPicPr>
        <p:blipFill>
          <a:blip r:embed="rId2"/>
          <a:stretch>
            <a:fillRect/>
          </a:stretch>
        </p:blipFill>
        <p:spPr>
          <a:xfrm>
            <a:off x="6011863" y="1628775"/>
            <a:ext cx="2501900" cy="2592388"/>
          </a:xfrm>
          <a:prstGeom prst="rect">
            <a:avLst/>
          </a:prstGeom>
          <a:noFill/>
          <a:ln w="9525">
            <a:noFill/>
          </a:ln>
        </p:spPr>
      </p:pic>
      <p:pic>
        <p:nvPicPr>
          <p:cNvPr id="11270" name="Picture 6"/>
          <p:cNvPicPr>
            <a:picLocks noChangeAspect="1"/>
          </p:cNvPicPr>
          <p:nvPr/>
        </p:nvPicPr>
        <p:blipFill>
          <a:blip r:embed="rId3"/>
          <a:stretch>
            <a:fillRect/>
          </a:stretch>
        </p:blipFill>
        <p:spPr>
          <a:xfrm>
            <a:off x="5580063" y="4581525"/>
            <a:ext cx="3414712" cy="1936750"/>
          </a:xfrm>
          <a:prstGeom prst="rect">
            <a:avLst/>
          </a:prstGeom>
          <a:noFill/>
          <a:ln w="9525">
            <a:noFill/>
          </a:ln>
        </p:spPr>
      </p:pic>
      <p:pic>
        <p:nvPicPr>
          <p:cNvPr id="11271" name="Picture 7"/>
          <p:cNvPicPr>
            <a:picLocks noChangeAspect="1"/>
          </p:cNvPicPr>
          <p:nvPr/>
        </p:nvPicPr>
        <p:blipFill>
          <a:blip r:embed="rId4"/>
          <a:stretch>
            <a:fillRect/>
          </a:stretch>
        </p:blipFill>
        <p:spPr>
          <a:xfrm>
            <a:off x="0" y="4857750"/>
            <a:ext cx="2286000" cy="200025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2"/>
          <p:cNvSpPr>
            <a:spLocks noGrp="1"/>
          </p:cNvSpPr>
          <p:nvPr>
            <p:ph type="title"/>
          </p:nvPr>
        </p:nvSpPr>
        <p:spPr>
          <a:xfrm>
            <a:off x="539750" y="0"/>
            <a:ext cx="8229600" cy="922338"/>
          </a:xfrm>
          <a:ln/>
        </p:spPr>
        <p:txBody>
          <a:bodyPr vert="horz" wrap="square" lIns="91440" tIns="45720" rIns="91440" bIns="45720" anchor="ctr" anchorCtr="0"/>
          <a:p>
            <a:pPr eaLnBrk="1" hangingPunct="1"/>
            <a:r>
              <a:rPr lang="es-ES" altLang="en-US" sz="3200" dirty="0"/>
              <a:t>El tiempo y el pronostico del tiempo</a:t>
            </a:r>
            <a:endParaRPr lang="es-ES" altLang="en-US" sz="3200" dirty="0"/>
          </a:p>
        </p:txBody>
      </p:sp>
      <p:sp>
        <p:nvSpPr>
          <p:cNvPr id="12291" name="Rectangle 3"/>
          <p:cNvSpPr>
            <a:spLocks noGrp="1"/>
          </p:cNvSpPr>
          <p:nvPr>
            <p:ph idx="1"/>
          </p:nvPr>
        </p:nvSpPr>
        <p:spPr>
          <a:xfrm>
            <a:off x="4021138" y="692150"/>
            <a:ext cx="5122862" cy="2735263"/>
          </a:xfrm>
          <a:ln/>
        </p:spPr>
        <p:txBody>
          <a:bodyPr vert="horz" wrap="square" lIns="91440" tIns="45720" rIns="91440" bIns="45720" anchor="t" anchorCtr="0"/>
          <a:p>
            <a:pPr eaLnBrk="1" hangingPunct="1"/>
            <a:r>
              <a:rPr lang="es-ES" altLang="en-US" sz="2400" dirty="0"/>
              <a:t>Tiempo: es el estado momentáneo de la atmósfera en un lugar dado.</a:t>
            </a:r>
            <a:endParaRPr lang="es-ES" altLang="en-US" sz="2400" dirty="0"/>
          </a:p>
          <a:p>
            <a:pPr eaLnBrk="1" hangingPunct="1"/>
            <a:r>
              <a:rPr lang="es-ES" altLang="en-US" sz="2400" dirty="0"/>
              <a:t>Temperatura máx, mín, precipitación, viento, humedad, tormentas, temporales, granizo, etc, etc….</a:t>
            </a:r>
            <a:endParaRPr lang="es-ES" altLang="en-US" sz="2400" dirty="0"/>
          </a:p>
          <a:p>
            <a:pPr eaLnBrk="1" hangingPunct="1"/>
            <a:endParaRPr lang="es-ES" altLang="en-US" sz="2400" dirty="0"/>
          </a:p>
        </p:txBody>
      </p:sp>
      <p:sp>
        <p:nvSpPr>
          <p:cNvPr id="12292" name="AutoShape 4" descr="9k="/>
          <p:cNvSpPr>
            <a:spLocks noChangeAspect="1"/>
          </p:cNvSpPr>
          <p:nvPr/>
        </p:nvSpPr>
        <p:spPr>
          <a:xfrm>
            <a:off x="4419600" y="3276600"/>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sp>
        <p:nvSpPr>
          <p:cNvPr id="12293" name="AutoShape 5" descr="9k="/>
          <p:cNvSpPr>
            <a:spLocks noChangeAspect="1"/>
          </p:cNvSpPr>
          <p:nvPr/>
        </p:nvSpPr>
        <p:spPr>
          <a:xfrm>
            <a:off x="4419600" y="3276600"/>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pic>
        <p:nvPicPr>
          <p:cNvPr id="12294" name="Picture 6" descr="http://www.jggweb.com/wp-content/uploads/2007/04/lluvia002.thumbnail.jpg"/>
          <p:cNvPicPr>
            <a:picLocks noChangeAspect="1"/>
          </p:cNvPicPr>
          <p:nvPr/>
        </p:nvPicPr>
        <p:blipFill>
          <a:blip r:embed="rId1"/>
          <a:stretch>
            <a:fillRect/>
          </a:stretch>
        </p:blipFill>
        <p:spPr>
          <a:xfrm>
            <a:off x="0" y="836613"/>
            <a:ext cx="1909763" cy="2447925"/>
          </a:xfrm>
          <a:prstGeom prst="rect">
            <a:avLst/>
          </a:prstGeom>
          <a:noFill/>
          <a:ln w="9525">
            <a:noFill/>
          </a:ln>
        </p:spPr>
      </p:pic>
      <p:sp>
        <p:nvSpPr>
          <p:cNvPr id="12295" name="AutoShape 7" descr="2Q=="/>
          <p:cNvSpPr>
            <a:spLocks noChangeAspect="1"/>
          </p:cNvSpPr>
          <p:nvPr/>
        </p:nvSpPr>
        <p:spPr>
          <a:xfrm>
            <a:off x="4419600" y="3276600"/>
            <a:ext cx="304800" cy="3048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pic>
        <p:nvPicPr>
          <p:cNvPr id="12296" name="Picture 9" descr="ANd9GcTH5LSemBVN-hiWdeZ0bim4EuSlW_DaWtG8qTrl5iH4-dVEVkZO"/>
          <p:cNvPicPr>
            <a:picLocks noChangeAspect="1"/>
          </p:cNvPicPr>
          <p:nvPr/>
        </p:nvPicPr>
        <p:blipFill>
          <a:blip r:embed="rId2"/>
          <a:stretch>
            <a:fillRect/>
          </a:stretch>
        </p:blipFill>
        <p:spPr>
          <a:xfrm>
            <a:off x="1908175" y="836613"/>
            <a:ext cx="1743075" cy="2447925"/>
          </a:xfrm>
          <a:prstGeom prst="rect">
            <a:avLst/>
          </a:prstGeom>
          <a:noFill/>
          <a:ln w="9525">
            <a:noFill/>
          </a:ln>
        </p:spPr>
      </p:pic>
      <p:sp>
        <p:nvSpPr>
          <p:cNvPr id="12297" name="Text Box 10"/>
          <p:cNvSpPr txBox="1"/>
          <p:nvPr/>
        </p:nvSpPr>
        <p:spPr>
          <a:xfrm>
            <a:off x="-468312" y="3357563"/>
            <a:ext cx="5902325" cy="25638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s-ES" altLang="en-US" sz="1800" dirty="0"/>
              <a:t>Herramientas para el pronóstico del tiempo,</a:t>
            </a:r>
            <a:endParaRPr lang="es-ES" altLang="en-US" sz="1800" dirty="0"/>
          </a:p>
          <a:p>
            <a:pPr marL="0" lvl="0" indent="0" algn="ctr" eaLnBrk="1" hangingPunct="1">
              <a:spcBef>
                <a:spcPct val="0"/>
              </a:spcBef>
              <a:buNone/>
            </a:pPr>
            <a:r>
              <a:rPr lang="es-ES" altLang="en-US" sz="1800" dirty="0"/>
              <a:t>Algunos ejemplos:</a:t>
            </a:r>
            <a:endParaRPr lang="es-ES" altLang="en-US" sz="1800" dirty="0"/>
          </a:p>
          <a:p>
            <a:pPr marL="0" lvl="0" indent="0" algn="ctr" eaLnBrk="1" hangingPunct="1">
              <a:spcBef>
                <a:spcPct val="0"/>
              </a:spcBef>
              <a:buNone/>
            </a:pPr>
            <a:endParaRPr lang="es-ES" altLang="en-US" sz="1800" dirty="0"/>
          </a:p>
          <a:p>
            <a:pPr marL="0" lvl="0" indent="0" algn="ctr" eaLnBrk="1" hangingPunct="1">
              <a:spcBef>
                <a:spcPct val="0"/>
              </a:spcBef>
            </a:pPr>
            <a:r>
              <a:rPr lang="es-ES" altLang="en-US" sz="1800" dirty="0"/>
              <a:t>Imágenes satelitales</a:t>
            </a:r>
            <a:endParaRPr lang="es-ES" altLang="en-US" sz="1800" dirty="0"/>
          </a:p>
          <a:p>
            <a:pPr marL="0" lvl="0" indent="0" algn="ctr" eaLnBrk="1" hangingPunct="1">
              <a:spcBef>
                <a:spcPct val="0"/>
              </a:spcBef>
            </a:pPr>
            <a:r>
              <a:rPr lang="es-ES" altLang="en-US" sz="1800" dirty="0"/>
              <a:t>Observaciones meteorológicas </a:t>
            </a:r>
            <a:endParaRPr lang="es-ES" altLang="en-US" sz="1800" dirty="0"/>
          </a:p>
          <a:p>
            <a:pPr marL="0" lvl="0" indent="0" algn="ctr" eaLnBrk="1" hangingPunct="1">
              <a:spcBef>
                <a:spcPct val="0"/>
              </a:spcBef>
              <a:buNone/>
            </a:pPr>
            <a:r>
              <a:rPr lang="es-ES" altLang="en-US" sz="1800" dirty="0"/>
              <a:t>(superficie, sondeos, etc)</a:t>
            </a:r>
            <a:endParaRPr lang="es-ES" altLang="en-US" sz="1800" dirty="0"/>
          </a:p>
          <a:p>
            <a:pPr marL="0" lvl="0" indent="0" algn="ctr" eaLnBrk="1" hangingPunct="1">
              <a:spcBef>
                <a:spcPct val="0"/>
              </a:spcBef>
            </a:pPr>
            <a:r>
              <a:rPr lang="es-ES" altLang="en-US" sz="1800" dirty="0"/>
              <a:t>Modelos numéricos atmosféricos</a:t>
            </a:r>
            <a:endParaRPr lang="es-ES" altLang="en-US" sz="1800" dirty="0"/>
          </a:p>
          <a:p>
            <a:pPr marL="0" lvl="0" indent="0" algn="ctr" eaLnBrk="1" hangingPunct="1">
              <a:spcBef>
                <a:spcPct val="0"/>
              </a:spcBef>
            </a:pPr>
            <a:r>
              <a:rPr lang="es-ES" altLang="en-US" sz="1800" dirty="0"/>
              <a:t>Imágenes de radar</a:t>
            </a:r>
            <a:endParaRPr lang="es-ES" altLang="en-US" sz="1800" dirty="0"/>
          </a:p>
          <a:p>
            <a:pPr marL="0" lvl="0" indent="0" algn="ctr" eaLnBrk="1" hangingPunct="1">
              <a:spcBef>
                <a:spcPct val="0"/>
              </a:spcBef>
              <a:buNone/>
            </a:pPr>
            <a:endParaRPr lang="es-ES" altLang="en-US" sz="1800" dirty="0"/>
          </a:p>
        </p:txBody>
      </p:sp>
      <p:pic>
        <p:nvPicPr>
          <p:cNvPr id="12298" name="Picture 11"/>
          <p:cNvPicPr>
            <a:picLocks noChangeAspect="1"/>
          </p:cNvPicPr>
          <p:nvPr/>
        </p:nvPicPr>
        <p:blipFill>
          <a:blip r:embed="rId3"/>
          <a:stretch>
            <a:fillRect/>
          </a:stretch>
        </p:blipFill>
        <p:spPr>
          <a:xfrm>
            <a:off x="250825" y="5661025"/>
            <a:ext cx="4826000" cy="1003300"/>
          </a:xfrm>
          <a:prstGeom prst="rect">
            <a:avLst/>
          </a:prstGeom>
          <a:noFill/>
          <a:ln w="9525">
            <a:noFill/>
          </a:ln>
        </p:spPr>
      </p:pic>
      <p:sp>
        <p:nvSpPr>
          <p:cNvPr id="12299" name="Rectangle 12"/>
          <p:cNvSpPr/>
          <p:nvPr/>
        </p:nvSpPr>
        <p:spPr>
          <a:xfrm>
            <a:off x="179388" y="5589588"/>
            <a:ext cx="4968875" cy="1079500"/>
          </a:xfrm>
          <a:prstGeom prst="rect">
            <a:avLst/>
          </a:prstGeom>
          <a:noFill/>
          <a:ln w="38100" cap="flat" cmpd="sng">
            <a:solidFill>
              <a:srgbClr val="00008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p>
        </p:txBody>
      </p:sp>
      <p:pic>
        <p:nvPicPr>
          <p:cNvPr id="12300" name="Picture 13"/>
          <p:cNvPicPr>
            <a:picLocks noChangeAspect="1"/>
          </p:cNvPicPr>
          <p:nvPr/>
        </p:nvPicPr>
        <p:blipFill>
          <a:blip r:embed="rId4"/>
          <a:srcRect l="14767" t="7870" r="38976" b="4919"/>
          <a:stretch>
            <a:fillRect/>
          </a:stretch>
        </p:blipFill>
        <p:spPr>
          <a:xfrm>
            <a:off x="5508625" y="3357563"/>
            <a:ext cx="3300413" cy="3500437"/>
          </a:xfrm>
          <a:prstGeom prst="rect">
            <a:avLst/>
          </a:prstGeom>
          <a:noFill/>
          <a:ln w="9525">
            <a:noFill/>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5227</Words>
  <Application>WPS Presentation</Application>
  <PresentationFormat>On-screen Show (4:3)</PresentationFormat>
  <Paragraphs>142</Paragraphs>
  <Slides>35</Slides>
  <Notes>5</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35</vt:i4>
      </vt:variant>
    </vt:vector>
  </HeadingPairs>
  <TitlesOfParts>
    <vt:vector size="41" baseType="lpstr">
      <vt:lpstr>Arial</vt:lpstr>
      <vt:lpstr>SimSun</vt:lpstr>
      <vt:lpstr>Wingdings</vt:lpstr>
      <vt:lpstr>Microsoft YaHei</vt:lpstr>
      <vt:lpstr>Arial Unicode MS</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IFFC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Atmósfera Terrestre</dc:title>
  <dc:creator>made</dc:creator>
  <cp:lastModifiedBy>renom</cp:lastModifiedBy>
  <cp:revision>13</cp:revision>
  <dcterms:created xsi:type="dcterms:W3CDTF">2015-03-18T20:38:21Z</dcterms:created>
  <dcterms:modified xsi:type="dcterms:W3CDTF">2025-03-19T15:22:07Z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689677E610814E0984DCB7BBB9E914FA_13</vt:lpwstr>
  </property>
  <property fmtid="{D5CDD505-2E9C-101B-9397-08002B2CF9AE}" pid="3" name="KSOProductBuildVer">
    <vt:lpwstr>3082-12.2.0.20326</vt:lpwstr>
  </property>
</Properties>
</file>