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1" r:id="rId4"/>
    <p:sldId id="269" r:id="rId5"/>
    <p:sldId id="270" r:id="rId6"/>
    <p:sldId id="271" r:id="rId7"/>
    <p:sldId id="260" r:id="rId8"/>
    <p:sldId id="272" r:id="rId9"/>
    <p:sldId id="273" r:id="rId10"/>
    <p:sldId id="274" r:id="rId11"/>
    <p:sldId id="275" r:id="rId12"/>
    <p:sldId id="277" r:id="rId13"/>
    <p:sldId id="264" r:id="rId14"/>
    <p:sldId id="276" r:id="rId15"/>
    <p:sldId id="262" r:id="rId16"/>
    <p:sldId id="259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6350" autoAdjust="0"/>
  </p:normalViewPr>
  <p:slideViewPr>
    <p:cSldViewPr>
      <p:cViewPr>
        <p:scale>
          <a:sx n="86" d="100"/>
          <a:sy n="86" d="100"/>
        </p:scale>
        <p:origin x="-858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2BAD-3431-4C91-9186-5173C70B2E2F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5CEA9-1167-458C-901D-CD2E8856195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94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Agregar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CEA9-1167-458C-901D-CD2E88561957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Esto se verá en el práctico,</a:t>
            </a:r>
            <a:r>
              <a:rPr lang="es-UY" altLang="es-UY" baseline="0" dirty="0" smtClean="0"/>
              <a:t> pero los gradientes de presión por calentamiento desigual y la rotación de la Tierra (</a:t>
            </a:r>
            <a:r>
              <a:rPr lang="es-UY" altLang="es-UY" baseline="0" dirty="0" err="1" smtClean="0"/>
              <a:t>deflección</a:t>
            </a:r>
            <a:r>
              <a:rPr lang="es-UY" altLang="es-UY" baseline="0" dirty="0" smtClean="0"/>
              <a:t> aparente debida a la fuerza de </a:t>
            </a:r>
            <a:r>
              <a:rPr lang="es-UY" altLang="es-UY" baseline="0" dirty="0" err="1" smtClean="0"/>
              <a:t>Coriolis</a:t>
            </a:r>
            <a:r>
              <a:rPr lang="es-UY" altLang="es-UY" baseline="0" dirty="0" smtClean="0"/>
              <a:t>) inciden en la circulación de fluidos atmosféricos y oceánicos (en éstos últimos en superficie).</a:t>
            </a:r>
            <a:endParaRPr lang="es-UY" altLang="es-UY" dirty="0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C18FB5B-132E-418C-8556-79E88B0B6C82}" type="slidenum">
              <a:rPr lang="es-UY" altLang="es-UY" sz="1200"/>
              <a:pPr/>
              <a:t>10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Aquí observar que abajo a la derecha © (asociado a lo </a:t>
            </a:r>
            <a:r>
              <a:rPr lang="es-UY" altLang="es-UY" dirty="0" err="1" smtClean="0"/>
              <a:t>qiue</a:t>
            </a:r>
            <a:r>
              <a:rPr lang="es-UY" altLang="es-UY" dirty="0" smtClean="0"/>
              <a:t> se muestra en a y b) </a:t>
            </a:r>
            <a:r>
              <a:rPr lang="es-UY" altLang="es-UY" dirty="0" err="1" smtClean="0"/>
              <a:t>Coriolis</a:t>
            </a:r>
            <a:r>
              <a:rPr lang="es-UY" altLang="es-UY" dirty="0" smtClean="0"/>
              <a:t> fuerza a la derecha (del curso de navegación….en el Hemisferio Norte-HN).</a:t>
            </a:r>
            <a:r>
              <a:rPr lang="es-UY" altLang="es-UY" baseline="0" dirty="0" smtClean="0"/>
              <a:t> </a:t>
            </a:r>
            <a:endParaRPr lang="es-UY" altLang="es-UY" dirty="0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4EB3D88-464D-4303-981A-C68570CAA3A5}" type="slidenum">
              <a:rPr lang="es-UY" altLang="es-UY" sz="1200"/>
              <a:pPr/>
              <a:t>11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Se ven los vientos en la superficie terrestre/oceánica (rojo),</a:t>
            </a:r>
            <a:r>
              <a:rPr lang="es-UY" altLang="es-UY" baseline="0" dirty="0" smtClean="0"/>
              <a:t> las líneas de igual presión (isobaras) (no hay gradiente forzante de movimiento) y los centros de baja (L) y alta (H) presión</a:t>
            </a:r>
            <a:endParaRPr lang="es-UY" altLang="es-UY" dirty="0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E833E00-8864-466D-9811-1B538D0DB2A2}" type="slidenum">
              <a:rPr lang="es-UY" altLang="es-UY" sz="1200"/>
              <a:pPr/>
              <a:t>12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Esto (</a:t>
            </a:r>
            <a:r>
              <a:rPr lang="es-MX" dirty="0" err="1" smtClean="0"/>
              <a:t>Hadley</a:t>
            </a:r>
            <a:r>
              <a:rPr lang="es-MX" dirty="0" smtClean="0"/>
              <a:t> y </a:t>
            </a:r>
            <a:r>
              <a:rPr lang="es-MX" dirty="0" err="1" smtClean="0"/>
              <a:t>Ferrell</a:t>
            </a:r>
            <a:r>
              <a:rPr lang="es-MX" dirty="0" smtClean="0"/>
              <a:t>) se verá más en la clase de ENSO. </a:t>
            </a:r>
            <a:r>
              <a:rPr lang="es-MX" dirty="0" err="1" smtClean="0"/>
              <a:t>Hadley</a:t>
            </a:r>
            <a:r>
              <a:rPr lang="es-MX" dirty="0" smtClean="0"/>
              <a:t> es importante en la circulación del Pacífico y los eventos El Niño/La Niña.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CEA9-1167-458C-901D-CD2E88561957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El</a:t>
            </a:r>
            <a:r>
              <a:rPr lang="es-UY" altLang="es-UY" baseline="0" dirty="0" smtClean="0"/>
              <a:t> efecto </a:t>
            </a:r>
            <a:r>
              <a:rPr lang="es-UY" altLang="es-UY" baseline="0" dirty="0" err="1" smtClean="0"/>
              <a:t>Coriolis</a:t>
            </a:r>
            <a:r>
              <a:rPr lang="es-UY" altLang="es-UY" baseline="0" dirty="0" smtClean="0"/>
              <a:t> incide en la circulación de vientos en superficie y consecuentemente en la circulación oceánica de superficie (se verá más en las clases siguientes de JE </a:t>
            </a:r>
            <a:r>
              <a:rPr lang="es-UY" altLang="es-UY" baseline="0" dirty="0" err="1" smtClean="0"/>
              <a:t>Verocai</a:t>
            </a:r>
            <a:r>
              <a:rPr lang="es-UY" altLang="es-UY" baseline="0" dirty="0" smtClean="0"/>
              <a:t>, por ej. Circulación Oceánica de Superficie). Se observan patrones de viento como los </a:t>
            </a:r>
            <a:r>
              <a:rPr lang="es-UY" altLang="es-UY" baseline="0" dirty="0" err="1" smtClean="0"/>
              <a:t>Westerlies</a:t>
            </a:r>
            <a:r>
              <a:rPr lang="es-UY" altLang="es-UY" baseline="0" dirty="0" smtClean="0"/>
              <a:t> (Oestes), por ej. En el Pacífico SE; los del NE donde el aire caliente asciende cerca del ecuador. Las células de circulación </a:t>
            </a:r>
            <a:r>
              <a:rPr lang="es-UY" altLang="es-UY" baseline="0" dirty="0" err="1" smtClean="0"/>
              <a:t>antihoraria</a:t>
            </a:r>
            <a:r>
              <a:rPr lang="es-UY" altLang="es-UY" baseline="0" dirty="0" smtClean="0"/>
              <a:t> / horaria Polar, subtropical-</a:t>
            </a:r>
            <a:r>
              <a:rPr lang="es-UY" altLang="es-UY" baseline="0" dirty="0" err="1" smtClean="0"/>
              <a:t>Hadley</a:t>
            </a:r>
            <a:r>
              <a:rPr lang="es-UY" altLang="es-UY" baseline="0" dirty="0" smtClean="0"/>
              <a:t>, templada-</a:t>
            </a:r>
            <a:r>
              <a:rPr lang="es-UY" altLang="es-UY" baseline="0" dirty="0" err="1" smtClean="0"/>
              <a:t>Ferrel</a:t>
            </a:r>
            <a:r>
              <a:rPr lang="es-UY" altLang="es-UY" baseline="0" dirty="0" smtClean="0"/>
              <a:t>, así como el cinturón de circulación subtropical de alta presión, el cinturón ecuatorial de baja presión, la circulación asociada a los jet </a:t>
            </a:r>
            <a:r>
              <a:rPr lang="es-UY" altLang="es-UY" baseline="0" dirty="0" err="1" smtClean="0"/>
              <a:t>stream</a:t>
            </a:r>
            <a:r>
              <a:rPr lang="es-UY" altLang="es-UY" baseline="0" dirty="0" smtClean="0"/>
              <a:t> (corriente de chorro) en el N (de W a E) y S (de E a W). </a:t>
            </a:r>
            <a:endParaRPr lang="es-UY" altLang="es-UY" dirty="0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BD6593B-1079-472C-BB1E-B409733C55FE}" type="slidenum">
              <a:rPr lang="es-UY" altLang="es-UY" sz="1200"/>
              <a:pPr/>
              <a:t>14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Esta Tabla resume los patrones de vientos de superficie, sus nombres y región, presión y estado</a:t>
            </a:r>
            <a:r>
              <a:rPr lang="es-MX" baseline="0" dirty="0" smtClean="0"/>
              <a:t> del tiempo típico. Aprender desde ya la diferencia tiempo y clima.  </a:t>
            </a:r>
            <a:r>
              <a:rPr lang="es-MX" baseline="0" dirty="0" err="1" smtClean="0"/>
              <a:t>Weather</a:t>
            </a:r>
            <a:r>
              <a:rPr lang="es-MX" baseline="0" dirty="0" smtClean="0"/>
              <a:t> (tiempo) es el estado de la atmósfera en un tiempo dado, de segundos a días. El clima es una media del estado del tiempo durante al menos un mes. No hay un clima hoy……hay un (estado del) tiempo (atmosférico).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CEA9-1167-458C-901D-CD2E88561957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brisa es clave en la costa y aumenta</a:t>
            </a:r>
            <a:r>
              <a:rPr lang="es-MX" baseline="0" dirty="0" smtClean="0"/>
              <a:t> la intensidad del viento en relación a tierra adentro; es muy importante en la navegación a vela costera. El agua retiene más la temperatura que la tierra y eso genera gradientes bruscos al amanecer y atardecer, muy típicos en la costa del Uruguay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CEA9-1167-458C-901D-CD2E88561957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UY" altLang="es-UY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DF19C87-DD17-4617-A028-D135167A620E}" type="slidenum">
              <a:rPr lang="es-UY" altLang="es-UY" sz="1200"/>
              <a:pPr/>
              <a:t>17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Huracán es en el Caribe y </a:t>
            </a:r>
            <a:r>
              <a:rPr lang="es-UY" altLang="es-UY" dirty="0" err="1" smtClean="0"/>
              <a:t>Atlántcio</a:t>
            </a:r>
            <a:r>
              <a:rPr lang="es-UY" altLang="es-UY" dirty="0" smtClean="0"/>
              <a:t>,</a:t>
            </a:r>
            <a:r>
              <a:rPr lang="es-UY" altLang="es-UY" baseline="0" dirty="0" smtClean="0"/>
              <a:t> mientras que Tifón es en el </a:t>
            </a:r>
            <a:r>
              <a:rPr lang="es-UY" altLang="es-UY" baseline="0" dirty="0" err="1" smtClean="0"/>
              <a:t>Pacífico,por</a:t>
            </a:r>
            <a:r>
              <a:rPr lang="es-UY" altLang="es-UY" baseline="0" dirty="0" smtClean="0"/>
              <a:t> ej. Japón.</a:t>
            </a:r>
            <a:endParaRPr lang="es-UY" altLang="es-UY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9CB0C7E-52C8-45FD-8A83-B12DD6D5DC5B}" type="slidenum">
              <a:rPr lang="es-UY" altLang="es-UY" sz="1200"/>
              <a:pPr/>
              <a:t>18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Hay clases</a:t>
            </a:r>
            <a:r>
              <a:rPr lang="es-UY" altLang="es-UY" baseline="0" dirty="0" smtClean="0"/>
              <a:t> de JE </a:t>
            </a:r>
            <a:r>
              <a:rPr lang="es-UY" altLang="es-UY" baseline="0" dirty="0" err="1" smtClean="0"/>
              <a:t>Verocai</a:t>
            </a:r>
            <a:r>
              <a:rPr lang="es-UY" altLang="es-UY" baseline="0" dirty="0" smtClean="0"/>
              <a:t> (</a:t>
            </a:r>
            <a:r>
              <a:rPr lang="es-UY" altLang="es-UY" baseline="0" dirty="0" err="1" smtClean="0"/>
              <a:t>Introd</a:t>
            </a:r>
            <a:r>
              <a:rPr lang="es-UY" altLang="es-UY" baseline="0" dirty="0" smtClean="0"/>
              <a:t> a la Oceanografía Física Descriptiva y Circulación Oceánica de Superficie) donde </a:t>
            </a:r>
            <a:r>
              <a:rPr lang="es-UY" altLang="es-UY" baseline="0" dirty="0" err="1" smtClean="0"/>
              <a:t>estp</a:t>
            </a:r>
            <a:r>
              <a:rPr lang="es-UY" altLang="es-UY" baseline="0" dirty="0" smtClean="0"/>
              <a:t> se verá. La </a:t>
            </a:r>
            <a:r>
              <a:rPr lang="es-UY" altLang="es-UY" baseline="0" dirty="0" err="1" smtClean="0"/>
              <a:t>atmposfera</a:t>
            </a:r>
            <a:r>
              <a:rPr lang="es-UY" altLang="es-UY" baseline="0" dirty="0" smtClean="0"/>
              <a:t> baja y la capa superficial del océano son un continuo con una variación de densidad, pero interactúan fuertemente.</a:t>
            </a:r>
            <a:endParaRPr lang="es-UY" altLang="es-UY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BA5173C-F505-46E4-A841-65A3D092B3AF}" type="slidenum">
              <a:rPr lang="es-UY" altLang="es-UY" sz="1200"/>
              <a:pPr/>
              <a:t>19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es básicamente la determinación en aguas claras y turbias pero es razonable una introducción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teorico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-práctica (1/4 a 1/3) con ondas de luz y absorción.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CEA9-1167-458C-901D-CD2E8856195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Se verá en las</a:t>
            </a:r>
            <a:r>
              <a:rPr lang="es-UY" altLang="es-UY" baseline="0" dirty="0" smtClean="0"/>
              <a:t> clases siguientes de JE </a:t>
            </a:r>
            <a:r>
              <a:rPr lang="es-UY" altLang="es-UY" baseline="0" dirty="0" err="1" smtClean="0"/>
              <a:t>Verocai</a:t>
            </a:r>
            <a:r>
              <a:rPr lang="es-UY" altLang="es-UY" baseline="0" dirty="0" smtClean="0"/>
              <a:t>. El viento y </a:t>
            </a:r>
            <a:r>
              <a:rPr lang="es-UY" altLang="es-UY" baseline="0" dirty="0" err="1" smtClean="0"/>
              <a:t>Coriolis</a:t>
            </a:r>
            <a:r>
              <a:rPr lang="es-UY" altLang="es-UY" baseline="0" dirty="0" smtClean="0"/>
              <a:t> son clave….en la vertical y por debajo de la influencia de estos factores importa el gradiente de temperatura y salinidad (circulación termo-</a:t>
            </a:r>
            <a:r>
              <a:rPr lang="es-UY" altLang="es-UY" baseline="0" dirty="0" err="1" smtClean="0"/>
              <a:t>halina</a:t>
            </a:r>
            <a:r>
              <a:rPr lang="es-UY" altLang="es-UY" baseline="0" dirty="0" smtClean="0"/>
              <a:t>) que se ve en circulación vertical, distribución de temperatura y salinidad, masas de agua (JE </a:t>
            </a:r>
            <a:r>
              <a:rPr lang="es-UY" altLang="es-UY" baseline="0" dirty="0" err="1" smtClean="0"/>
              <a:t>Verocai</a:t>
            </a:r>
            <a:r>
              <a:rPr lang="es-UY" altLang="es-UY" baseline="0" dirty="0" smtClean="0"/>
              <a:t>)</a:t>
            </a:r>
            <a:endParaRPr lang="es-UY" altLang="es-UY" dirty="0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AC25EDF-0AE9-417D-8BC4-694677473E9F}" type="slidenum">
              <a:rPr lang="es-UY" altLang="es-UY" sz="1200"/>
              <a:pPr/>
              <a:t>20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Se ve efecto </a:t>
            </a:r>
            <a:r>
              <a:rPr lang="es-UY" altLang="es-UY" dirty="0" err="1" smtClean="0"/>
              <a:t>Coriolis</a:t>
            </a:r>
            <a:endParaRPr lang="es-UY" altLang="es-UY" dirty="0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195AB9D-BCC6-4FA6-A8B0-5EB6F12E11C8}" type="slidenum">
              <a:rPr lang="es-UY" altLang="es-UY" sz="1200"/>
              <a:pPr/>
              <a:t>21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Los flujos de los giros son muy importantes en la transferencia</a:t>
            </a:r>
            <a:r>
              <a:rPr lang="es-UY" altLang="es-UY" baseline="0" dirty="0" smtClean="0"/>
              <a:t> de energía y el clima. Por ej. La Corriente del Golfo que va del Golfo de México al N de Europa, determina que la costa W de Escocia sea más cálida que la E y que Noruega sea más templada que Suecia. Hacia el sur se ve la corriente de Canarias y de E-W los vientos </a:t>
            </a:r>
            <a:r>
              <a:rPr lang="es-UY" altLang="es-UY" baseline="0" dirty="0" err="1" smtClean="0"/>
              <a:t>Alíseos</a:t>
            </a:r>
            <a:r>
              <a:rPr lang="es-UY" altLang="es-UY" baseline="0" dirty="0" smtClean="0"/>
              <a:t> (</a:t>
            </a:r>
            <a:r>
              <a:rPr lang="es-UY" altLang="es-UY" baseline="0" dirty="0" err="1" smtClean="0"/>
              <a:t>Trade</a:t>
            </a:r>
            <a:r>
              <a:rPr lang="es-UY" altLang="es-UY" baseline="0" dirty="0" smtClean="0"/>
              <a:t> </a:t>
            </a:r>
            <a:r>
              <a:rPr lang="es-UY" altLang="es-UY" baseline="0" dirty="0" err="1" smtClean="0"/>
              <a:t>Winds</a:t>
            </a:r>
            <a:r>
              <a:rPr lang="es-UY" altLang="es-UY" baseline="0" dirty="0" smtClean="0"/>
              <a:t>)…que </a:t>
            </a:r>
            <a:r>
              <a:rPr lang="es-UY" altLang="es-UY" baseline="0" dirty="0" err="1" smtClean="0"/>
              <a:t>fascilitan</a:t>
            </a:r>
            <a:r>
              <a:rPr lang="es-UY" altLang="es-UY" baseline="0" dirty="0" smtClean="0"/>
              <a:t> la navegación a vela (</a:t>
            </a:r>
            <a:r>
              <a:rPr lang="es-UY" altLang="es-UY" baseline="0" dirty="0" err="1" smtClean="0"/>
              <a:t>Trade</a:t>
            </a:r>
            <a:r>
              <a:rPr lang="es-UY" altLang="es-UY" baseline="0" dirty="0" smtClean="0"/>
              <a:t>= Comercio) y que transportan calor hacia el Pacífico SW. Cuando esto no sucede….se producen Eventos El Niño (se verá en la clase ENSO, GJ Nagy y práctico, M Rodríguez)</a:t>
            </a:r>
            <a:endParaRPr lang="es-UY" altLang="es-UY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C4CC543-BD0A-44DD-B061-52389B115EA8}" type="slidenum">
              <a:rPr lang="es-UY" altLang="es-UY" sz="1200"/>
              <a:pPr/>
              <a:t>22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Resumen</a:t>
            </a:r>
            <a:r>
              <a:rPr lang="es-UY" altLang="es-UY" baseline="0" dirty="0" smtClean="0"/>
              <a:t> de las corrientes de superficie (forzadas por el viento y por </a:t>
            </a:r>
            <a:r>
              <a:rPr lang="es-UY" altLang="es-UY" baseline="0" dirty="0" err="1" smtClean="0"/>
              <a:t>Coriolis</a:t>
            </a:r>
            <a:r>
              <a:rPr lang="es-UY" altLang="es-UY" baseline="0" dirty="0" smtClean="0"/>
              <a:t>). Se verá en clase de circulación de superficie (JE </a:t>
            </a:r>
            <a:r>
              <a:rPr lang="es-UY" altLang="es-UY" baseline="0" dirty="0" err="1" smtClean="0"/>
              <a:t>Verocai</a:t>
            </a:r>
            <a:r>
              <a:rPr lang="es-UY" altLang="es-UY" baseline="0" dirty="0" smtClean="0"/>
              <a:t>)</a:t>
            </a:r>
            <a:endParaRPr lang="es-UY" altLang="es-UY" dirty="0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707C5F5-6370-4071-B2CD-A545CEA0C9D7}" type="slidenum">
              <a:rPr lang="es-UY" altLang="es-UY" sz="1200"/>
              <a:pPr/>
              <a:t>23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La espiral de </a:t>
            </a:r>
            <a:r>
              <a:rPr lang="es-UY" altLang="es-UY" dirty="0" err="1" smtClean="0"/>
              <a:t>Ekman</a:t>
            </a:r>
            <a:r>
              <a:rPr lang="es-UY" altLang="es-UY" dirty="0" smtClean="0"/>
              <a:t> debida a la acción del viento y </a:t>
            </a:r>
            <a:r>
              <a:rPr lang="es-UY" altLang="es-UY" dirty="0" err="1" smtClean="0"/>
              <a:t>Coriolis</a:t>
            </a:r>
            <a:r>
              <a:rPr lang="es-UY" altLang="es-UY" dirty="0" smtClean="0"/>
              <a:t> se verá en práctico</a:t>
            </a:r>
            <a:r>
              <a:rPr lang="es-UY" altLang="es-UY" baseline="0" dirty="0" smtClean="0"/>
              <a:t> (A </a:t>
            </a:r>
            <a:r>
              <a:rPr lang="es-UY" altLang="es-UY" baseline="0" dirty="0" err="1" smtClean="0"/>
              <a:t>Tudurí</a:t>
            </a:r>
            <a:r>
              <a:rPr lang="es-UY" altLang="es-UY" baseline="0" dirty="0" smtClean="0"/>
              <a:t>)</a:t>
            </a:r>
            <a:endParaRPr lang="es-UY" altLang="es-UY" dirty="0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E702401-468B-40A0-987F-0558D3F451F0}" type="slidenum">
              <a:rPr lang="es-UY" altLang="es-UY" sz="1200"/>
              <a:pPr/>
              <a:t>24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Esquema</a:t>
            </a:r>
            <a:r>
              <a:rPr lang="es-UY" altLang="es-UY" baseline="0" dirty="0" smtClean="0"/>
              <a:t> del espiral de </a:t>
            </a:r>
            <a:r>
              <a:rPr lang="es-UY" altLang="es-UY" baseline="0" dirty="0" err="1" smtClean="0"/>
              <a:t>Ekman</a:t>
            </a:r>
            <a:r>
              <a:rPr lang="es-UY" altLang="es-UY" baseline="0" dirty="0" smtClean="0"/>
              <a:t> que muestra como se transporta diferencialmente el agua en superficie con rotación a medida que aumenta la profundidad…hasta que no hay movimiento (transporte) del agua en superficie (sólo queda la acción del gradiente termo-</a:t>
            </a:r>
            <a:r>
              <a:rPr lang="es-UY" altLang="es-UY" baseline="0" dirty="0" err="1" smtClean="0"/>
              <a:t>halino</a:t>
            </a:r>
            <a:r>
              <a:rPr lang="es-UY" altLang="es-UY" baseline="0" dirty="0" smtClean="0"/>
              <a:t>). El agua en superficie se mueve con un ángulo de 45° respecto al viento forzante y el transporte de agua con un ángulo de 90°. Hay diferencia HN-HS.</a:t>
            </a:r>
            <a:endParaRPr lang="es-UY" altLang="es-UY" dirty="0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E690B94-96D6-4DF7-93F4-FA4624C8587B}" type="slidenum">
              <a:rPr lang="es-UY" altLang="es-UY" sz="1200"/>
              <a:pPr/>
              <a:t>25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Aquí se resumen</a:t>
            </a:r>
            <a:r>
              <a:rPr lang="es-UY" altLang="es-UY" baseline="0" dirty="0" smtClean="0"/>
              <a:t> los efectos del viento y </a:t>
            </a:r>
            <a:r>
              <a:rPr lang="es-UY" altLang="es-UY" baseline="0" dirty="0" err="1" smtClean="0"/>
              <a:t>Coriolis</a:t>
            </a:r>
            <a:r>
              <a:rPr lang="es-UY" altLang="es-UY" baseline="0" dirty="0" smtClean="0"/>
              <a:t> en superficie dentro de un giro. Esto para el HN</a:t>
            </a:r>
            <a:endParaRPr lang="es-UY" altLang="es-UY" dirty="0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D26708-286C-4C2C-B131-1ABA986CDC2C}" type="slidenum">
              <a:rPr lang="es-UY" altLang="es-UY" sz="1200"/>
              <a:pPr/>
              <a:t>26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La</a:t>
            </a:r>
            <a:r>
              <a:rPr lang="es-UY" altLang="es-UY" baseline="0" dirty="0" smtClean="0"/>
              <a:t> geografía, </a:t>
            </a:r>
            <a:r>
              <a:rPr lang="es-UY" altLang="es-UY" baseline="0" dirty="0" err="1" smtClean="0"/>
              <a:t>Coriolis</a:t>
            </a:r>
            <a:r>
              <a:rPr lang="es-UY" altLang="es-UY" baseline="0" dirty="0" smtClean="0"/>
              <a:t>, calentamiento…..ascenso/descenso de aire…incide en la circulación</a:t>
            </a:r>
            <a:endParaRPr lang="es-UY" altLang="es-UY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B7D3809-DA91-4FBF-8BFA-FBCDE4C271F1}" type="slidenum">
              <a:rPr lang="es-UY" altLang="es-UY" sz="1200"/>
              <a:pPr/>
              <a:t>27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UY" altLang="es-UY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D42653A-5308-4D1A-A95C-F94B7A025477}" type="slidenum">
              <a:rPr lang="es-UY" altLang="es-UY" sz="1200"/>
              <a:pPr/>
              <a:t>28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Se ve en práctico (A </a:t>
            </a:r>
            <a:r>
              <a:rPr lang="es-UY" altLang="es-UY" dirty="0" err="1" smtClean="0"/>
              <a:t>Tudurí</a:t>
            </a:r>
            <a:r>
              <a:rPr lang="es-UY" altLang="es-UY" dirty="0" smtClean="0"/>
              <a:t>)</a:t>
            </a:r>
            <a:endParaRPr lang="es-UY" altLang="es-UY" dirty="0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2E373E2-C2C2-44EB-ACB2-371C8635BAE3}" type="slidenum">
              <a:rPr lang="es-UY" altLang="es-UY" sz="1200"/>
              <a:pPr/>
              <a:t>29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es básicamente la determinación en aguas claras y turbias pero es razonable una introducción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teorico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-práctica con ondas de luz y absorción. </a:t>
            </a:r>
            <a:r>
              <a:rPr lang="es-MX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Hay clases de Discontinuidades Verticales y Procesos Biológicos y de </a:t>
            </a:r>
            <a:r>
              <a:rPr lang="es-MX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Bióptica</a:t>
            </a:r>
            <a:r>
              <a:rPr lang="es-MX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MX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Sensoreamiento</a:t>
            </a:r>
            <a:r>
              <a:rPr lang="es-MX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Remoto (Mónica Gómez-</a:t>
            </a:r>
            <a:r>
              <a:rPr lang="es-MX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Erache</a:t>
            </a:r>
            <a:r>
              <a:rPr lang="es-MX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donde se amplían conceptos) y otra de circulación oceánica de superficie (José</a:t>
            </a:r>
            <a:r>
              <a:rPr lang="es-MX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s-MX" sz="120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Verocai</a:t>
            </a:r>
            <a:r>
              <a:rPr lang="es-MX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donde se ve la distribución de vientos), El práctico de Leyes y fuerzas en </a:t>
            </a:r>
            <a:r>
              <a:rPr lang="es-MX" sz="120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Oc</a:t>
            </a:r>
            <a:r>
              <a:rPr lang="es-MX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Dinámica (Adriana </a:t>
            </a:r>
            <a:r>
              <a:rPr lang="es-MX" sz="120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Tudurí</a:t>
            </a:r>
            <a:r>
              <a:rPr lang="es-MX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 ampliará de manera más concreta los conceptos. También, la clase de Circulación Vertical (JE </a:t>
            </a:r>
            <a:r>
              <a:rPr lang="es-MX" sz="120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Verocai</a:t>
            </a:r>
            <a:r>
              <a:rPr lang="es-MX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 aportará.</a:t>
            </a:r>
            <a:endParaRPr lang="es-MX" sz="12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CEA9-1167-458C-901D-CD2E88561957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UY" altLang="es-UY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A975846-F9A5-44B9-BBE9-7B78730891E5}" type="slidenum">
              <a:rPr lang="es-UY" altLang="es-UY" sz="1200"/>
              <a:pPr/>
              <a:t>30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5879619" indent="-3544715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0A80DEF5-9B9B-46E7-BACC-F73252F3DE2B}" type="slidenum">
              <a:rPr lang="en-US" altLang="es-UY" sz="1200"/>
              <a:pPr>
                <a:spcBef>
                  <a:spcPct val="0"/>
                </a:spcBef>
              </a:pPr>
              <a:t>4</a:t>
            </a:fld>
            <a:endParaRPr lang="en-US" altLang="es-UY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UY" altLang="es-UY" dirty="0" smtClean="0"/>
              <a:t>Los fluidos se dirigen a favor del gradiente de presión cuya magnitud determina la intensidad (velocidad);</a:t>
            </a:r>
            <a:r>
              <a:rPr lang="es-UY" altLang="es-UY" baseline="0" dirty="0" smtClean="0"/>
              <a:t> esto se usa para diagnóstico y modelación de vientos y corrientes</a:t>
            </a:r>
            <a:endParaRPr lang="es-UY" altLang="es-UY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En la </a:t>
            </a:r>
            <a:r>
              <a:rPr lang="es-UY" altLang="es-UY" dirty="0" err="1" smtClean="0"/>
              <a:t>diapo</a:t>
            </a:r>
            <a:r>
              <a:rPr lang="es-UY" altLang="es-UY" dirty="0" smtClean="0"/>
              <a:t> siguiente</a:t>
            </a:r>
            <a:r>
              <a:rPr lang="es-UY" altLang="es-UY" baseline="0" dirty="0" smtClean="0"/>
              <a:t> se ven ejemplos </a:t>
            </a:r>
            <a:endParaRPr lang="es-UY" altLang="es-UY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46BB1-D43E-4647-9BBF-93A011BEFC42}" type="slidenum">
              <a:rPr lang="es-UY" altLang="es-UY" sz="1200"/>
              <a:pPr/>
              <a:t>5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El calentamiento/enfriamiento en zonas de baja/alta presión (convergencia/divergencia) genera movimientos verticales (ascendentes/descendentes). El ejemplo de la derecha de un </a:t>
            </a:r>
            <a:r>
              <a:rPr lang="es-UY" altLang="es-UY" dirty="0" err="1" smtClean="0"/>
              <a:t>munco</a:t>
            </a:r>
            <a:r>
              <a:rPr lang="es-UY" altLang="es-UY" dirty="0" smtClean="0"/>
              <a:t> sin rotación es para</a:t>
            </a:r>
            <a:r>
              <a:rPr lang="es-UY" altLang="es-UY" baseline="0" dirty="0" smtClean="0"/>
              <a:t> simplificar, pero en realidad la rotación se siente progresivamente </a:t>
            </a:r>
            <a:r>
              <a:rPr lang="es-UY" altLang="es-UY" baseline="0" dirty="0" err="1" smtClean="0"/>
              <a:t>desade</a:t>
            </a:r>
            <a:r>
              <a:rPr lang="es-UY" altLang="es-UY" baseline="0" dirty="0" smtClean="0"/>
              <a:t> el ecuador a las latitudes altas</a:t>
            </a:r>
            <a:endParaRPr lang="es-UY" altLang="es-UY" dirty="0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3BDF346-407E-490E-A8C1-78A99B60FDA7}" type="slidenum">
              <a:rPr lang="es-UY" altLang="es-UY" sz="1200"/>
              <a:pPr/>
              <a:t>6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 el curso se explicará brevemente en una clase El Niño – Oscilación Sur (ENOS/ENSO) que es una interacción atmósfera (Oscilación Sur) </a:t>
            </a:r>
            <a:r>
              <a:rPr lang="es-MX" dirty="0" err="1" smtClean="0"/>
              <a:t>Océan</a:t>
            </a:r>
            <a:r>
              <a:rPr lang="es-MX" dirty="0" smtClean="0"/>
              <a:t> (El Niño….y la Niña). Por ahora </a:t>
            </a:r>
            <a:r>
              <a:rPr lang="es-MX" dirty="0" err="1" smtClean="0"/>
              <a:t>alacnza</a:t>
            </a:r>
            <a:r>
              <a:rPr lang="es-MX" dirty="0" smtClean="0"/>
              <a:t> </a:t>
            </a:r>
            <a:r>
              <a:rPr lang="es-MX" dirty="0" err="1" smtClean="0"/>
              <a:t>retenr</a:t>
            </a:r>
            <a:r>
              <a:rPr lang="es-MX" dirty="0" smtClean="0"/>
              <a:t> que es la señal climática </a:t>
            </a:r>
            <a:r>
              <a:rPr lang="es-MX" dirty="0" err="1" smtClean="0"/>
              <a:t>intradecadal</a:t>
            </a:r>
            <a:r>
              <a:rPr lang="es-MX" dirty="0" smtClean="0"/>
              <a:t> más fuerte de variabilidad.  Recuerden que a la escala </a:t>
            </a:r>
            <a:r>
              <a:rPr lang="es-MX" dirty="0" err="1" smtClean="0"/>
              <a:t>intra</a:t>
            </a:r>
            <a:r>
              <a:rPr lang="es-MX" dirty="0" smtClean="0"/>
              <a:t>-anual las estaciones en climas templado y frío es dominante.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CEA9-1167-458C-901D-CD2E88561957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En </a:t>
            </a:r>
            <a:r>
              <a:rPr lang="es-UY" altLang="es-UY" dirty="0" err="1" smtClean="0"/>
              <a:t>diapos</a:t>
            </a:r>
            <a:r>
              <a:rPr lang="es-UY" altLang="es-UY" dirty="0" smtClean="0"/>
              <a:t> siguientes se</a:t>
            </a:r>
            <a:r>
              <a:rPr lang="es-UY" altLang="es-UY" baseline="0" dirty="0" smtClean="0"/>
              <a:t> da una idea….</a:t>
            </a:r>
            <a:endParaRPr lang="es-UY" altLang="es-UY" dirty="0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54EB628-C7A9-4034-B4D7-88C683B9B7E2}" type="slidenum">
              <a:rPr lang="es-UY" altLang="es-UY" sz="1200"/>
              <a:pPr/>
              <a:t>8</a:t>
            </a:fld>
            <a:endParaRPr lang="es-UY" altLang="es-UY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UY" altLang="es-UY" dirty="0" smtClean="0"/>
              <a:t>Hay un balance entrada-salida</a:t>
            </a:r>
            <a:r>
              <a:rPr lang="es-UY" altLang="es-UY" baseline="0" dirty="0" smtClean="0"/>
              <a:t> pero un transporte de energía (calorífica)..donde el gradiente rojo-naranja lo indica. Uruguay se encuentra en el Sur de la ganancia neta (30-35° Sur).</a:t>
            </a:r>
            <a:endParaRPr lang="es-UY" altLang="es-UY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454473D-FD0E-41C3-B960-13E92608318E}" type="slidenum">
              <a:rPr lang="es-UY" altLang="es-UY" sz="1200"/>
              <a:pPr/>
              <a:t>9</a:t>
            </a:fld>
            <a:endParaRPr lang="es-UY" altLang="es-UY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BE2F5A-BE32-47D6-9427-1CD0BA3363D0}" type="datetimeFigureOut">
              <a:rPr lang="es-MX" smtClean="0"/>
              <a:pPr/>
              <a:t>13/04/2020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966D54-CFF6-4FD5-8D5F-EB61726BC1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6500" y="5921896"/>
            <a:ext cx="7406640" cy="936104"/>
          </a:xfrm>
        </p:spPr>
        <p:txBody>
          <a:bodyPr>
            <a:normAutofit/>
          </a:bodyPr>
          <a:lstStyle/>
          <a:p>
            <a:pPr algn="ctr"/>
            <a:r>
              <a:rPr lang="es-ES" sz="2400" b="1" i="1" dirty="0" smtClean="0"/>
              <a:t>Curso Oceanografía Física y Química </a:t>
            </a:r>
          </a:p>
          <a:p>
            <a:pPr algn="ctr"/>
            <a:r>
              <a:rPr lang="es-ES" sz="2400" b="1" i="1" dirty="0" smtClean="0"/>
              <a:t>Abril 2020 </a:t>
            </a:r>
            <a:r>
              <a:rPr lang="es-ES" sz="2400" b="1" i="1" dirty="0" smtClean="0">
                <a:solidFill>
                  <a:srgbClr val="FF0000"/>
                </a:solidFill>
              </a:rPr>
              <a:t>Tipo Gamma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29849" y="0"/>
            <a:ext cx="8424936" cy="282555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>Introducción a la Dinámica Oceánica</a:t>
            </a:r>
            <a:b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700" b="1" dirty="0" smtClean="0">
                <a:solidFill>
                  <a:schemeClr val="accent2"/>
                </a:solidFill>
              </a:rPr>
              <a:t>Nociones sobre los fluidos en la atmósfera y los océanos</a:t>
            </a:r>
            <a:r>
              <a:rPr lang="es-MX" sz="27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MX" sz="27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700" b="1" i="1" dirty="0" smtClean="0">
                <a:solidFill>
                  <a:schemeClr val="accent3">
                    <a:lumMod val="75000"/>
                  </a:schemeClr>
                </a:solidFill>
              </a:rPr>
              <a:t>Teórico</a:t>
            </a:r>
            <a:br>
              <a:rPr lang="es-MX" sz="27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7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MX" sz="27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700" b="1" i="1" dirty="0" smtClean="0">
                <a:solidFill>
                  <a:schemeClr val="accent3">
                    <a:lumMod val="75000"/>
                  </a:schemeClr>
                </a:solidFill>
              </a:rPr>
              <a:t>Gustavo J. Nagy</a:t>
            </a:r>
            <a:r>
              <a:rPr lang="es-MX" sz="2200" dirty="0" smtClean="0"/>
              <a:t/>
            </a:r>
            <a:br>
              <a:rPr lang="es-MX" sz="2200" dirty="0" smtClean="0"/>
            </a:br>
            <a:endParaRPr lang="es-MX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5029067" cy="30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24744"/>
            <a:ext cx="8424936" cy="1143000"/>
          </a:xfrm>
        </p:spPr>
        <p:txBody>
          <a:bodyPr>
            <a:norm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La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Rotación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de la Tierra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influye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fuertemente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a los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vientos</a:t>
            </a:r>
            <a:endParaRPr lang="en-US" altLang="en-US" sz="2200" b="1" dirty="0" smtClean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3672" y="2057400"/>
            <a:ext cx="7688808" cy="4800600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Los </a:t>
            </a:r>
            <a:r>
              <a:rPr lang="en-US" altLang="en-US" sz="2200" dirty="0" err="1" smtClean="0"/>
              <a:t>vientos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globales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soplan</a:t>
            </a:r>
            <a:r>
              <a:rPr lang="en-US" altLang="en-US" sz="2200" dirty="0" smtClean="0"/>
              <a:t> en </a:t>
            </a:r>
            <a:r>
              <a:rPr lang="en-US" altLang="en-US" sz="2200" dirty="0" err="1" smtClean="0"/>
              <a:t>respuesta</a:t>
            </a:r>
            <a:r>
              <a:rPr lang="en-US" altLang="en-US" sz="2200" dirty="0" smtClean="0"/>
              <a:t> a la </a:t>
            </a:r>
            <a:r>
              <a:rPr lang="en-US" altLang="en-US" sz="2200" dirty="0" err="1" smtClean="0"/>
              <a:t>variación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presión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relacionada</a:t>
            </a:r>
            <a:r>
              <a:rPr lang="en-US" altLang="en-US" sz="2200" dirty="0" smtClean="0"/>
              <a:t> al </a:t>
            </a:r>
            <a:r>
              <a:rPr lang="en-US" altLang="en-US" sz="2200" dirty="0" err="1" smtClean="0"/>
              <a:t>calentamiento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desigual</a:t>
            </a:r>
            <a:r>
              <a:rPr lang="en-US" altLang="en-US" sz="2200" dirty="0" smtClean="0"/>
              <a:t> (</a:t>
            </a:r>
            <a:r>
              <a:rPr lang="en-US" altLang="en-US" sz="2200" dirty="0" err="1" smtClean="0"/>
              <a:t>insolación</a:t>
            </a:r>
            <a:r>
              <a:rPr lang="en-US" altLang="en-US" sz="2200" dirty="0" smtClean="0"/>
              <a:t>) de la </a:t>
            </a:r>
            <a:r>
              <a:rPr lang="en-US" altLang="en-US" sz="2200" dirty="0" err="1" smtClean="0"/>
              <a:t>superficie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terrestre</a:t>
            </a:r>
            <a:r>
              <a:rPr lang="en-US" altLang="en-US" sz="2200" dirty="0" smtClean="0"/>
              <a:t>.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La </a:t>
            </a:r>
            <a:r>
              <a:rPr lang="en-US" altLang="en-US" sz="2200" dirty="0" err="1" smtClean="0"/>
              <a:t>deflección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Coriolis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la </a:t>
            </a:r>
            <a:r>
              <a:rPr lang="en-US" altLang="en-US" sz="2200" dirty="0" err="1" smtClean="0"/>
              <a:t>deflección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aparente</a:t>
            </a:r>
            <a:r>
              <a:rPr lang="en-US" altLang="en-US" sz="2200" dirty="0" smtClean="0"/>
              <a:t> de los </a:t>
            </a:r>
            <a:r>
              <a:rPr lang="en-US" altLang="en-US" sz="2200" dirty="0" err="1" smtClean="0"/>
              <a:t>objetos</a:t>
            </a:r>
            <a:r>
              <a:rPr lang="en-US" altLang="en-US" sz="2200" dirty="0" smtClean="0"/>
              <a:t> en </a:t>
            </a:r>
            <a:r>
              <a:rPr lang="en-US" altLang="en-US" sz="2200" dirty="0" err="1" smtClean="0"/>
              <a:t>movimiento</a:t>
            </a:r>
            <a:r>
              <a:rPr lang="en-US" altLang="en-US" sz="2200" dirty="0" smtClean="0"/>
              <a:t> a </a:t>
            </a:r>
            <a:r>
              <a:rPr lang="en-US" altLang="en-US" sz="2200" dirty="0" err="1" smtClean="0"/>
              <a:t>través</a:t>
            </a:r>
            <a:r>
              <a:rPr lang="en-US" altLang="en-US" sz="2200" dirty="0" smtClean="0"/>
              <a:t> de la </a:t>
            </a:r>
            <a:r>
              <a:rPr lang="en-US" altLang="en-US" sz="2200" dirty="0" err="1" smtClean="0"/>
              <a:t>superficie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terrestre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hacia</a:t>
            </a:r>
            <a:r>
              <a:rPr lang="en-US" altLang="en-US" sz="2200" dirty="0" smtClean="0"/>
              <a:t> la </a:t>
            </a:r>
            <a:r>
              <a:rPr lang="en-US" altLang="en-US" sz="2200" dirty="0" err="1" smtClean="0"/>
              <a:t>derecha</a:t>
            </a:r>
            <a:r>
              <a:rPr lang="en-US" altLang="en-US" sz="2200" dirty="0" smtClean="0"/>
              <a:t>/</a:t>
            </a:r>
            <a:r>
              <a:rPr lang="en-US" altLang="en-US" sz="2200" dirty="0" err="1" smtClean="0"/>
              <a:t>izquierda</a:t>
            </a:r>
            <a:r>
              <a:rPr lang="en-US" altLang="en-US" sz="2200" dirty="0" smtClean="0"/>
              <a:t> de la </a:t>
            </a:r>
            <a:r>
              <a:rPr lang="en-US" altLang="en-US" sz="2200" dirty="0" err="1" smtClean="0"/>
              <a:t>dirección</a:t>
            </a:r>
            <a:r>
              <a:rPr lang="en-US" altLang="en-US" sz="2200" dirty="0" smtClean="0"/>
              <a:t> del </a:t>
            </a:r>
            <a:r>
              <a:rPr lang="en-US" altLang="en-US" sz="2200" dirty="0" err="1" smtClean="0"/>
              <a:t>movimiento</a:t>
            </a:r>
            <a:r>
              <a:rPr lang="en-US" altLang="en-US" sz="2200" dirty="0" smtClean="0"/>
              <a:t> en los </a:t>
            </a:r>
            <a:r>
              <a:rPr lang="en-US" altLang="en-US" sz="2200" dirty="0" err="1" smtClean="0"/>
              <a:t>hemisferios</a:t>
            </a:r>
            <a:r>
              <a:rPr lang="en-US" altLang="en-US" sz="2200" dirty="0" smtClean="0"/>
              <a:t> Norte y Sur (HN/HS) </a:t>
            </a:r>
            <a:r>
              <a:rPr lang="en-US" altLang="en-US" sz="2200" dirty="0" err="1" smtClean="0"/>
              <a:t>respectivamente</a:t>
            </a:r>
            <a:r>
              <a:rPr lang="en-US" altLang="en-US" sz="2200" dirty="0" smtClean="0"/>
              <a:t>.</a:t>
            </a:r>
          </a:p>
          <a:p>
            <a:endParaRPr lang="en-US" altLang="en-US" sz="2200" dirty="0"/>
          </a:p>
          <a:p>
            <a:r>
              <a:rPr lang="en-US" altLang="en-US" sz="2200" dirty="0" smtClean="0">
                <a:solidFill>
                  <a:srgbClr val="C00000"/>
                </a:solidFill>
              </a:rPr>
              <a:t>Se </a:t>
            </a:r>
            <a:r>
              <a:rPr lang="en-US" altLang="en-US" sz="2200" dirty="0" err="1" smtClean="0">
                <a:solidFill>
                  <a:srgbClr val="C00000"/>
                </a:solidFill>
              </a:rPr>
              <a:t>verá</a:t>
            </a:r>
            <a:r>
              <a:rPr lang="en-US" altLang="en-US" sz="2200" dirty="0" smtClean="0">
                <a:solidFill>
                  <a:srgbClr val="C0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C00000"/>
                </a:solidFill>
              </a:rPr>
              <a:t>todo</a:t>
            </a:r>
            <a:r>
              <a:rPr lang="en-US" altLang="en-US" sz="2200" dirty="0" smtClean="0">
                <a:solidFill>
                  <a:srgbClr val="C0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C00000"/>
                </a:solidFill>
              </a:rPr>
              <a:t>más</a:t>
            </a:r>
            <a:r>
              <a:rPr lang="en-US" altLang="en-US" sz="2200" dirty="0" smtClean="0">
                <a:solidFill>
                  <a:srgbClr val="C00000"/>
                </a:solidFill>
              </a:rPr>
              <a:t> en </a:t>
            </a:r>
            <a:r>
              <a:rPr lang="en-US" altLang="en-US" sz="2200" dirty="0" err="1" smtClean="0">
                <a:solidFill>
                  <a:srgbClr val="C00000"/>
                </a:solidFill>
              </a:rPr>
              <a:t>detalle</a:t>
            </a:r>
            <a:r>
              <a:rPr lang="en-US" altLang="en-US" sz="2200" dirty="0" smtClean="0">
                <a:solidFill>
                  <a:srgbClr val="C00000"/>
                </a:solidFill>
              </a:rPr>
              <a:t> en TP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87700" y="150813"/>
            <a:ext cx="78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6-1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120224" y="162342"/>
            <a:ext cx="758152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Arial" charset="0"/>
              </a:rPr>
              <a:t>Procesos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Atmosfericos</a:t>
            </a:r>
            <a:endParaRPr lang="en-US" altLang="en-US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8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&#10;C06F02abc.jpg                                                  000002FBOceanography ITK               B422783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58775"/>
            <a:ext cx="6859587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2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C06F03b.jpg                                                    000002FBOceanography ITK               B422783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2313"/>
            <a:ext cx="784860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259632" y="1340768"/>
            <a:ext cx="7416824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1196008" y="1565176"/>
            <a:ext cx="75095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66292" y="1551295"/>
            <a:ext cx="8477708" cy="927720"/>
          </a:xfrm>
        </p:spPr>
        <p:txBody>
          <a:bodyPr>
            <a:normAutofit/>
          </a:bodyPr>
          <a:lstStyle/>
          <a:p>
            <a:endParaRPr lang="es-MX" sz="2400" dirty="0" smtClean="0"/>
          </a:p>
          <a:p>
            <a:endParaRPr lang="es-MX" sz="2400" dirty="0"/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smtClean="0"/>
              <a:t/>
            </a:r>
            <a:br>
              <a:rPr lang="es-ES" smtClean="0"/>
            </a:br>
            <a:endParaRPr lang="es-UY" dirty="0"/>
          </a:p>
        </p:txBody>
      </p:sp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1095375" y="198438"/>
            <a:ext cx="758031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Arial" charset="0"/>
              </a:rPr>
              <a:t>Procesos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Atmosfericos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600" y="1546746"/>
            <a:ext cx="8925620" cy="11445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z="2200" b="1" dirty="0" smtClean="0">
                <a:solidFill>
                  <a:schemeClr val="accent2"/>
                </a:solidFill>
              </a:rPr>
              <a:t>Hay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tres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células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principales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de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convección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en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cada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</a:rPr>
              <a:t>hemisferio</a:t>
            </a:r>
            <a:endParaRPr lang="en-US" altLang="en-US" sz="22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71601" y="2733983"/>
            <a:ext cx="8172400" cy="36195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sz="2200" dirty="0" smtClean="0"/>
              <a:t>La </a:t>
            </a:r>
            <a:r>
              <a:rPr lang="en-US" altLang="en-US" sz="2200" dirty="0" err="1" smtClean="0"/>
              <a:t>célula</a:t>
            </a:r>
            <a:r>
              <a:rPr lang="en-US" altLang="en-US" sz="2200" dirty="0" smtClean="0"/>
              <a:t> </a:t>
            </a:r>
            <a:r>
              <a:rPr lang="en-US" altLang="en-US" sz="2200" dirty="0" smtClean="0"/>
              <a:t>de Hadley se </a:t>
            </a:r>
            <a:r>
              <a:rPr lang="en-US" altLang="en-US" sz="2200" dirty="0" err="1" smtClean="0"/>
              <a:t>extiende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desde</a:t>
            </a:r>
            <a:r>
              <a:rPr lang="en-US" altLang="en-US" sz="2200" dirty="0" smtClean="0"/>
              <a:t> el Ecuador a </a:t>
            </a:r>
            <a:r>
              <a:rPr lang="en-US" altLang="en-US" sz="2200" dirty="0" err="1" smtClean="0"/>
              <a:t>cerca</a:t>
            </a:r>
            <a:r>
              <a:rPr lang="en-US" altLang="en-US" sz="2200" dirty="0" smtClean="0"/>
              <a:t> de los 30</a:t>
            </a:r>
            <a:r>
              <a:rPr lang="en-US" altLang="en-US" sz="2200" baseline="30000" dirty="0" smtClean="0"/>
              <a:t>o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latitud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smtClean="0"/>
              <a:t>La </a:t>
            </a:r>
            <a:r>
              <a:rPr lang="en-US" altLang="en-US" sz="2200" dirty="0" err="1" smtClean="0"/>
              <a:t>célula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Ferrel</a:t>
            </a:r>
            <a:r>
              <a:rPr lang="en-US" altLang="en-US" sz="2200" dirty="0" smtClean="0"/>
              <a:t> Cell se </a:t>
            </a:r>
            <a:r>
              <a:rPr lang="en-US" altLang="en-US" sz="2200" dirty="0" err="1" smtClean="0"/>
              <a:t>extiende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desde</a:t>
            </a:r>
            <a:r>
              <a:rPr lang="en-US" altLang="en-US" sz="2200" dirty="0" smtClean="0"/>
              <a:t> los 30</a:t>
            </a:r>
            <a:r>
              <a:rPr lang="en-US" altLang="en-US" sz="2200" baseline="30000" dirty="0" smtClean="0"/>
              <a:t> o</a:t>
            </a:r>
            <a:r>
              <a:rPr lang="en-US" altLang="en-US" sz="2200" dirty="0" smtClean="0"/>
              <a:t> a </a:t>
            </a:r>
            <a:r>
              <a:rPr lang="en-US" altLang="en-US" sz="2200" dirty="0" err="1" smtClean="0"/>
              <a:t>cerca</a:t>
            </a:r>
            <a:r>
              <a:rPr lang="en-US" altLang="en-US" sz="2200" dirty="0" smtClean="0"/>
              <a:t> de los 50</a:t>
            </a:r>
            <a:r>
              <a:rPr lang="en-US" altLang="en-US" sz="2200" baseline="30000" dirty="0" smtClean="0"/>
              <a:t> o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latitud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smtClean="0"/>
              <a:t>La </a:t>
            </a:r>
            <a:r>
              <a:rPr lang="en-US" altLang="en-US" sz="2200" dirty="0" err="1" smtClean="0"/>
              <a:t>célula</a:t>
            </a:r>
            <a:r>
              <a:rPr lang="en-US" altLang="en-US" sz="2200" dirty="0" smtClean="0"/>
              <a:t> Polar se </a:t>
            </a:r>
            <a:r>
              <a:rPr lang="en-US" altLang="en-US" sz="2200" dirty="0" err="1" smtClean="0"/>
              <a:t>extinde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desde</a:t>
            </a:r>
            <a:r>
              <a:rPr lang="en-US" altLang="en-US" sz="2200" dirty="0" smtClean="0"/>
              <a:t> los 90</a:t>
            </a:r>
            <a:r>
              <a:rPr lang="en-US" altLang="en-US" sz="2200" baseline="30000" dirty="0" smtClean="0"/>
              <a:t> o</a:t>
            </a:r>
            <a:r>
              <a:rPr lang="en-US" altLang="en-US" sz="2200" dirty="0" smtClean="0"/>
              <a:t> a </a:t>
            </a:r>
            <a:r>
              <a:rPr lang="en-US" altLang="en-US" sz="2200" dirty="0" err="1" smtClean="0"/>
              <a:t>cerca</a:t>
            </a:r>
            <a:r>
              <a:rPr lang="en-US" altLang="en-US" sz="2200" dirty="0" smtClean="0"/>
              <a:t> de los 50</a:t>
            </a:r>
            <a:r>
              <a:rPr lang="en-US" altLang="en-US" sz="2200" baseline="30000" dirty="0" smtClean="0"/>
              <a:t>o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latitud</a:t>
            </a:r>
            <a:r>
              <a:rPr lang="en-US" altLang="en-US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624" y="-228600"/>
            <a:ext cx="7270576" cy="1143000"/>
          </a:xfrm>
        </p:spPr>
        <p:txBody>
          <a:bodyPr/>
          <a:lstStyle/>
          <a:p>
            <a:r>
              <a:rPr lang="en-US" altLang="en-US" sz="2600" dirty="0" smtClean="0">
                <a:solidFill>
                  <a:schemeClr val="tx1"/>
                </a:solidFill>
              </a:rPr>
              <a:t>El </a:t>
            </a:r>
            <a:r>
              <a:rPr lang="en-US" altLang="en-US" sz="2600" dirty="0" err="1" smtClean="0">
                <a:solidFill>
                  <a:schemeClr val="tx1"/>
                </a:solidFill>
              </a:rPr>
              <a:t>efecto</a:t>
            </a:r>
            <a:r>
              <a:rPr lang="en-US" altLang="en-US" sz="2600" dirty="0" smtClean="0">
                <a:solidFill>
                  <a:schemeClr val="tx1"/>
                </a:solidFill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</a:rPr>
              <a:t>Coriolis</a:t>
            </a:r>
            <a:endParaRPr lang="en-US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15616" y="5715000"/>
            <a:ext cx="756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i="1" dirty="0" smtClean="0">
                <a:solidFill>
                  <a:srgbClr val="FF0000"/>
                </a:solidFill>
              </a:rPr>
              <a:t>El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Aire</a:t>
            </a:r>
            <a:r>
              <a:rPr lang="en-US" altLang="en-US" i="1" dirty="0" smtClean="0">
                <a:solidFill>
                  <a:srgbClr val="FF0000"/>
                </a:solidFill>
              </a:rPr>
              <a:t> se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mueve</a:t>
            </a:r>
            <a:r>
              <a:rPr lang="en-US" altLang="en-US" i="1" dirty="0" smtClean="0">
                <a:solidFill>
                  <a:srgbClr val="FF0000"/>
                </a:solidFill>
              </a:rPr>
              <a:t> en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células</a:t>
            </a:r>
            <a:r>
              <a:rPr lang="en-US" altLang="en-US" i="1" dirty="0" smtClean="0">
                <a:solidFill>
                  <a:srgbClr val="FF0000"/>
                </a:solidFill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influido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por</a:t>
            </a:r>
            <a:r>
              <a:rPr lang="en-US" altLang="en-US" i="1" dirty="0" smtClean="0">
                <a:solidFill>
                  <a:srgbClr val="FF0000"/>
                </a:solidFill>
              </a:rPr>
              <a:t> el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efecto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Coriolis</a:t>
            </a:r>
            <a:r>
              <a:rPr lang="en-US" altLang="en-US" i="1" dirty="0" smtClean="0">
                <a:solidFill>
                  <a:srgbClr val="FF0000"/>
                </a:solidFill>
              </a:rPr>
              <a:t>.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pic>
        <p:nvPicPr>
          <p:cNvPr id="13317" name="Picture 5" descr="C:\Thomson Learning Stuff Laptop\Garrison\Garrison 4th Ed Oceanography\GarrisonCDPPT\Converted Graphics\ch08\renamed to page number\Gar4ech08p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5913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82948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81528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+mn-lt"/>
                <a:cs typeface="Arial" pitchFamily="34" charset="0"/>
              </a:rPr>
              <a:t/>
            </a:r>
            <a:br>
              <a:rPr lang="es-MX" sz="3200" b="1" dirty="0" smtClean="0">
                <a:latin typeface="+mn-lt"/>
                <a:cs typeface="Arial" pitchFamily="34" charset="0"/>
              </a:rPr>
            </a:br>
            <a:endParaRPr lang="es-MX" sz="3200" b="1" dirty="0">
              <a:latin typeface="+mn-lt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196008" y="1565176"/>
            <a:ext cx="75095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64568" y="116632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z="2800" b="1" dirty="0" err="1" smtClean="0"/>
              <a:t>Patrones</a:t>
            </a:r>
            <a:r>
              <a:rPr lang="en-US" altLang="en-US" sz="2800" b="1" dirty="0" smtClean="0"/>
              <a:t> de </a:t>
            </a:r>
            <a:r>
              <a:rPr lang="en-US" altLang="en-US" sz="2800" b="1" dirty="0" err="1" smtClean="0"/>
              <a:t>Vientos</a:t>
            </a:r>
            <a:endParaRPr lang="en-US" altLang="en-US" sz="2800" b="1" dirty="0" smtClean="0"/>
          </a:p>
        </p:txBody>
      </p:sp>
      <p:pic>
        <p:nvPicPr>
          <p:cNvPr id="8" name="Picture 4" descr="C:\Thomson Learning Stuff Laptop\Garrison\Garrison 4th Ed Oceanography\Webtutor\Lecture in PPT\Photoshop Textbook Files\Chapter 08\renamed to page number\Gar4ech08p19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81724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509520" cy="4525963"/>
          </a:xfrm>
        </p:spPr>
        <p:txBody>
          <a:bodyPr>
            <a:normAutofit/>
          </a:bodyPr>
          <a:lstStyle/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259632" y="1124744"/>
            <a:ext cx="7416824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095375" y="53975"/>
            <a:ext cx="7580313" cy="1143000"/>
          </a:xfrm>
        </p:spPr>
        <p:txBody>
          <a:bodyPr/>
          <a:lstStyle/>
          <a:p>
            <a:r>
              <a:rPr lang="en-US" altLang="en-US" sz="2600" b="1" dirty="0" err="1" smtClean="0">
                <a:solidFill>
                  <a:schemeClr val="tx2"/>
                </a:solidFill>
              </a:rPr>
              <a:t>Monsones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, </a:t>
            </a:r>
            <a:r>
              <a:rPr lang="en-US" altLang="en-US" sz="2600" b="1" dirty="0" err="1" smtClean="0">
                <a:solidFill>
                  <a:schemeClr val="tx2"/>
                </a:solidFill>
              </a:rPr>
              <a:t>Brisas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 Marinas y </a:t>
            </a:r>
            <a:r>
              <a:rPr lang="en-US" altLang="en-US" sz="2600" b="1" dirty="0" err="1" smtClean="0">
                <a:solidFill>
                  <a:schemeClr val="tx2"/>
                </a:solidFill>
              </a:rPr>
              <a:t>Terrestres</a:t>
            </a:r>
            <a:endParaRPr lang="en-US" alt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3608" y="1905000"/>
            <a:ext cx="799288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200" b="1" dirty="0" smtClean="0">
                <a:latin typeface="Helvetica" charset="0"/>
              </a:rPr>
              <a:t>Los </a:t>
            </a:r>
            <a:r>
              <a:rPr lang="en-US" altLang="en-US" sz="2200" b="1" dirty="0" err="1" smtClean="0">
                <a:latin typeface="Helvetica" charset="0"/>
              </a:rPr>
              <a:t>Monsones</a:t>
            </a:r>
            <a:r>
              <a:rPr lang="en-US" altLang="en-US" sz="2200" b="1" dirty="0" smtClean="0">
                <a:latin typeface="Helvetica" charset="0"/>
              </a:rPr>
              <a:t> </a:t>
            </a:r>
            <a:r>
              <a:rPr lang="en-US" altLang="en-US" sz="2200" dirty="0" smtClean="0">
                <a:latin typeface="Helvetica" charset="0"/>
              </a:rPr>
              <a:t>son </a:t>
            </a:r>
            <a:r>
              <a:rPr lang="en-US" altLang="en-US" sz="2200" dirty="0" err="1" smtClean="0">
                <a:latin typeface="Helvetica" charset="0"/>
              </a:rPr>
              <a:t>patrones</a:t>
            </a:r>
            <a:r>
              <a:rPr lang="en-US" altLang="en-US" sz="2200" dirty="0" smtClean="0">
                <a:latin typeface="Helvetica" charset="0"/>
              </a:rPr>
              <a:t> de la </a:t>
            </a:r>
            <a:r>
              <a:rPr lang="en-US" altLang="en-US" sz="2200" dirty="0" err="1" smtClean="0">
                <a:latin typeface="Helvetica" charset="0"/>
              </a:rPr>
              <a:t>circulación</a:t>
            </a:r>
            <a:r>
              <a:rPr lang="en-US" altLang="en-US" sz="2200" dirty="0" smtClean="0">
                <a:latin typeface="Helvetica" charset="0"/>
              </a:rPr>
              <a:t> de </a:t>
            </a:r>
            <a:r>
              <a:rPr lang="en-US" altLang="en-US" sz="2200" dirty="0" err="1" smtClean="0">
                <a:latin typeface="Helvetica" charset="0"/>
              </a:rPr>
              <a:t>viento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que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cambian</a:t>
            </a:r>
            <a:r>
              <a:rPr lang="en-US" altLang="en-US" sz="2200" dirty="0" smtClean="0">
                <a:latin typeface="Helvetica" charset="0"/>
              </a:rPr>
              <a:t> con la </a:t>
            </a:r>
            <a:r>
              <a:rPr lang="en-US" altLang="en-US" sz="2200" dirty="0" err="1" smtClean="0">
                <a:latin typeface="Helvetica" charset="0"/>
              </a:rPr>
              <a:t>estación</a:t>
            </a:r>
            <a:r>
              <a:rPr lang="en-US" altLang="en-US" sz="2200" dirty="0" smtClean="0">
                <a:latin typeface="Helvetica" charset="0"/>
              </a:rPr>
              <a:t>. Las areas con </a:t>
            </a:r>
            <a:r>
              <a:rPr lang="en-US" altLang="en-US" sz="2200" dirty="0" err="1" smtClean="0">
                <a:latin typeface="Helvetica" charset="0"/>
              </a:rPr>
              <a:t>monsones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que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generalmente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tienen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inviernos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secos</a:t>
            </a:r>
            <a:r>
              <a:rPr lang="en-US" altLang="en-US" sz="2200" dirty="0" smtClean="0">
                <a:latin typeface="Helvetica" charset="0"/>
              </a:rPr>
              <a:t> y </a:t>
            </a:r>
            <a:r>
              <a:rPr lang="en-US" altLang="en-US" sz="2200" dirty="0" err="1" smtClean="0">
                <a:latin typeface="Helvetica" charset="0"/>
              </a:rPr>
              <a:t>veranos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húmedos</a:t>
            </a:r>
            <a:r>
              <a:rPr lang="en-US" altLang="en-US" sz="2200" dirty="0" smtClean="0">
                <a:latin typeface="Helvetica" charset="0"/>
              </a:rPr>
              <a:t>.</a:t>
            </a:r>
            <a:endParaRPr lang="en-US" altLang="en-US" sz="2200" dirty="0">
              <a:latin typeface="Helvetica" charset="0"/>
            </a:endParaRPr>
          </a:p>
          <a:p>
            <a:endParaRPr lang="en-US" altLang="en-US" sz="2200" dirty="0">
              <a:latin typeface="Helvetica" charset="0"/>
            </a:endParaRPr>
          </a:p>
          <a:p>
            <a:r>
              <a:rPr lang="en-US" altLang="en-US" sz="2200" b="1" dirty="0" smtClean="0">
                <a:latin typeface="Helvetica" charset="0"/>
              </a:rPr>
              <a:t>La </a:t>
            </a:r>
            <a:r>
              <a:rPr lang="en-US" altLang="en-US" sz="2200" b="1" dirty="0" err="1" smtClean="0">
                <a:latin typeface="Helvetica" charset="0"/>
              </a:rPr>
              <a:t>brisa</a:t>
            </a:r>
            <a:r>
              <a:rPr lang="en-US" altLang="en-US" sz="2200" b="1" dirty="0" smtClean="0">
                <a:latin typeface="Helvetica" charset="0"/>
              </a:rPr>
              <a:t> marina (“La </a:t>
            </a:r>
            <a:r>
              <a:rPr lang="en-US" altLang="en-US" sz="2200" b="1" dirty="0" err="1" smtClean="0">
                <a:latin typeface="Helvetica" charset="0"/>
              </a:rPr>
              <a:t>virazón</a:t>
            </a:r>
            <a:r>
              <a:rPr lang="en-US" altLang="en-US" sz="2200" b="1" dirty="0" smtClean="0">
                <a:latin typeface="Helvetica" charset="0"/>
              </a:rPr>
              <a:t>”) </a:t>
            </a:r>
            <a:r>
              <a:rPr lang="en-US" altLang="en-US" sz="2200" dirty="0" err="1">
                <a:latin typeface="Helvetica" charset="0"/>
              </a:rPr>
              <a:t>e</a:t>
            </a:r>
            <a:r>
              <a:rPr lang="en-US" altLang="en-US" sz="2200" dirty="0" err="1" smtClean="0">
                <a:latin typeface="Helvetica" charset="0"/>
              </a:rPr>
              <a:t>s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aire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frío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sobre</a:t>
            </a:r>
            <a:r>
              <a:rPr lang="en-US" altLang="en-US" sz="2200" dirty="0" smtClean="0">
                <a:latin typeface="Helvetica" charset="0"/>
              </a:rPr>
              <a:t> el </a:t>
            </a:r>
            <a:r>
              <a:rPr lang="en-US" altLang="en-US" sz="2200" dirty="0" err="1" smtClean="0">
                <a:latin typeface="Helvetica" charset="0"/>
              </a:rPr>
              <a:t>agua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que</a:t>
            </a:r>
            <a:r>
              <a:rPr lang="en-US" altLang="en-US" sz="2200" dirty="0" smtClean="0">
                <a:latin typeface="Helvetica" charset="0"/>
              </a:rPr>
              <a:t> se </a:t>
            </a:r>
            <a:r>
              <a:rPr lang="en-US" altLang="en-US" sz="2200" dirty="0" err="1" smtClean="0">
                <a:latin typeface="Helvetica" charset="0"/>
              </a:rPr>
              <a:t>mueve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hacia</a:t>
            </a:r>
            <a:r>
              <a:rPr lang="en-US" altLang="en-US" sz="2200" dirty="0" smtClean="0">
                <a:latin typeface="Helvetica" charset="0"/>
              </a:rPr>
              <a:t> la </a:t>
            </a:r>
            <a:r>
              <a:rPr lang="en-US" altLang="en-US" sz="2200" dirty="0" err="1" smtClean="0">
                <a:latin typeface="Helvetica" charset="0"/>
              </a:rPr>
              <a:t>tierra</a:t>
            </a:r>
            <a:r>
              <a:rPr lang="en-US" altLang="en-US" sz="2200" dirty="0" smtClean="0">
                <a:latin typeface="Helvetica" charset="0"/>
              </a:rPr>
              <a:t>. La </a:t>
            </a:r>
            <a:r>
              <a:rPr lang="en-US" altLang="en-US" sz="2200" dirty="0" err="1" smtClean="0">
                <a:latin typeface="Helvetica" charset="0"/>
              </a:rPr>
              <a:t>brisa</a:t>
            </a:r>
            <a:r>
              <a:rPr lang="en-US" altLang="en-US" sz="2200" dirty="0" smtClean="0">
                <a:latin typeface="Helvetica" charset="0"/>
              </a:rPr>
              <a:t> marinas </a:t>
            </a:r>
            <a:r>
              <a:rPr lang="en-US" altLang="en-US" sz="2200" dirty="0" err="1" smtClean="0">
                <a:latin typeface="Helvetica" charset="0"/>
              </a:rPr>
              <a:t>ocurren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luego</a:t>
            </a:r>
            <a:r>
              <a:rPr lang="en-US" altLang="en-US" sz="2200" dirty="0" smtClean="0">
                <a:latin typeface="Helvetica" charset="0"/>
              </a:rPr>
              <a:t> de la </a:t>
            </a:r>
            <a:r>
              <a:rPr lang="en-US" altLang="en-US" sz="2200" dirty="0" err="1" smtClean="0">
                <a:latin typeface="Helvetica" charset="0"/>
              </a:rPr>
              <a:t>salida</a:t>
            </a:r>
            <a:r>
              <a:rPr lang="en-US" altLang="en-US" sz="2200" dirty="0" smtClean="0">
                <a:latin typeface="Helvetica" charset="0"/>
              </a:rPr>
              <a:t> del sol.</a:t>
            </a:r>
            <a:endParaRPr lang="en-US" altLang="en-US" sz="2200" dirty="0">
              <a:latin typeface="Helvetica" charset="0"/>
            </a:endParaRPr>
          </a:p>
          <a:p>
            <a:endParaRPr lang="en-US" altLang="en-US" sz="2200" dirty="0">
              <a:solidFill>
                <a:srgbClr val="000000"/>
              </a:solidFill>
              <a:latin typeface="Helvetica" charset="0"/>
            </a:endParaRPr>
          </a:p>
          <a:p>
            <a:r>
              <a:rPr lang="en-US" altLang="en-US" sz="2200" b="1" dirty="0" smtClean="0">
                <a:latin typeface="Helvetica" charset="0"/>
              </a:rPr>
              <a:t>La </a:t>
            </a:r>
            <a:r>
              <a:rPr lang="en-US" altLang="en-US" sz="2200" b="1" dirty="0" err="1" smtClean="0">
                <a:latin typeface="Helvetica" charset="0"/>
              </a:rPr>
              <a:t>brisa</a:t>
            </a:r>
            <a:r>
              <a:rPr lang="en-US" altLang="en-US" sz="2200" b="1" dirty="0" smtClean="0">
                <a:latin typeface="Helvetica" charset="0"/>
              </a:rPr>
              <a:t> </a:t>
            </a:r>
            <a:r>
              <a:rPr lang="en-US" altLang="en-US" sz="2200" b="1" dirty="0" err="1" smtClean="0">
                <a:latin typeface="Helvetica" charset="0"/>
              </a:rPr>
              <a:t>terrestre</a:t>
            </a:r>
            <a:r>
              <a:rPr lang="en-US" altLang="en-US" sz="2200" b="1" dirty="0" smtClean="0">
                <a:latin typeface="Helvetica" charset="0"/>
              </a:rPr>
              <a:t> (“El </a:t>
            </a:r>
            <a:r>
              <a:rPr lang="en-US" altLang="en-US" sz="2200" b="1" dirty="0" err="1" smtClean="0">
                <a:latin typeface="Helvetica" charset="0"/>
              </a:rPr>
              <a:t>terral</a:t>
            </a:r>
            <a:r>
              <a:rPr lang="en-US" altLang="en-US" sz="2200" b="1" dirty="0" smtClean="0">
                <a:latin typeface="Helvetica" charset="0"/>
              </a:rPr>
              <a:t>”) </a:t>
            </a:r>
            <a:r>
              <a:rPr lang="en-US" altLang="en-US" sz="2200" dirty="0" err="1" smtClean="0">
                <a:latin typeface="Helvetica" charset="0"/>
              </a:rPr>
              <a:t>ocurre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luego</a:t>
            </a:r>
            <a:r>
              <a:rPr lang="en-US" altLang="en-US" sz="2200" dirty="0" smtClean="0">
                <a:latin typeface="Helvetica" charset="0"/>
              </a:rPr>
              <a:t> de la </a:t>
            </a:r>
            <a:r>
              <a:rPr lang="en-US" altLang="en-US" sz="2200" dirty="0" err="1" smtClean="0">
                <a:latin typeface="Helvetica" charset="0"/>
              </a:rPr>
              <a:t>puesta</a:t>
            </a:r>
            <a:r>
              <a:rPr lang="en-US" altLang="en-US" sz="2200" dirty="0" smtClean="0">
                <a:latin typeface="Helvetica" charset="0"/>
              </a:rPr>
              <a:t> del sol </a:t>
            </a:r>
            <a:r>
              <a:rPr lang="en-US" altLang="en-US" sz="2200" dirty="0" err="1" smtClean="0">
                <a:latin typeface="Helvetica" charset="0"/>
              </a:rPr>
              <a:t>cuando</a:t>
            </a:r>
            <a:r>
              <a:rPr lang="en-US" altLang="en-US" sz="2200" dirty="0" smtClean="0">
                <a:latin typeface="Helvetica" charset="0"/>
              </a:rPr>
              <a:t> el </a:t>
            </a:r>
            <a:r>
              <a:rPr lang="en-US" altLang="en-US" sz="2200" dirty="0" err="1" smtClean="0">
                <a:latin typeface="Helvetica" charset="0"/>
              </a:rPr>
              <a:t>aire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calentado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por</a:t>
            </a:r>
            <a:r>
              <a:rPr lang="en-US" altLang="en-US" sz="2200" dirty="0" smtClean="0">
                <a:latin typeface="Helvetica" charset="0"/>
              </a:rPr>
              <a:t> la </a:t>
            </a:r>
            <a:r>
              <a:rPr lang="en-US" altLang="en-US" sz="2200" dirty="0" err="1" smtClean="0">
                <a:latin typeface="Helvetica" charset="0"/>
              </a:rPr>
              <a:t>tierra</a:t>
            </a:r>
            <a:r>
              <a:rPr lang="en-US" altLang="en-US" sz="2200" dirty="0" smtClean="0">
                <a:latin typeface="Helvetica" charset="0"/>
              </a:rPr>
              <a:t> (</a:t>
            </a:r>
            <a:r>
              <a:rPr lang="en-US" altLang="en-US" sz="2200" dirty="0" err="1" smtClean="0">
                <a:latin typeface="Helvetica" charset="0"/>
              </a:rPr>
              <a:t>más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cálida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que</a:t>
            </a:r>
            <a:r>
              <a:rPr lang="en-US" altLang="en-US" sz="2200" dirty="0" smtClean="0">
                <a:latin typeface="Helvetica" charset="0"/>
              </a:rPr>
              <a:t> el </a:t>
            </a:r>
            <a:r>
              <a:rPr lang="en-US" altLang="en-US" sz="2200" dirty="0" err="1" smtClean="0">
                <a:latin typeface="Helvetica" charset="0"/>
              </a:rPr>
              <a:t>agua</a:t>
            </a:r>
            <a:r>
              <a:rPr lang="en-US" altLang="en-US" sz="2200" dirty="0" smtClean="0">
                <a:latin typeface="Helvetica" charset="0"/>
              </a:rPr>
              <a:t>) </a:t>
            </a:r>
            <a:r>
              <a:rPr lang="en-US" altLang="en-US" sz="2200" dirty="0" err="1" smtClean="0">
                <a:latin typeface="Helvetica" charset="0"/>
              </a:rPr>
              <a:t>fluye</a:t>
            </a:r>
            <a:r>
              <a:rPr lang="en-US" altLang="en-US" sz="2200" dirty="0" smtClean="0">
                <a:latin typeface="Helvetica" charset="0"/>
              </a:rPr>
              <a:t> (</a:t>
            </a:r>
            <a:r>
              <a:rPr lang="en-US" altLang="en-US" sz="2200" dirty="0" err="1" smtClean="0">
                <a:latin typeface="Helvetica" charset="0"/>
              </a:rPr>
              <a:t>sopla</a:t>
            </a:r>
            <a:r>
              <a:rPr lang="en-US" altLang="en-US" sz="2200" dirty="0" smtClean="0">
                <a:latin typeface="Helvetica" charset="0"/>
              </a:rPr>
              <a:t>) </a:t>
            </a:r>
            <a:r>
              <a:rPr lang="en-US" altLang="en-US" sz="2200" dirty="0" err="1" smtClean="0">
                <a:latin typeface="Helvetica" charset="0"/>
              </a:rPr>
              <a:t>hacia</a:t>
            </a:r>
            <a:r>
              <a:rPr lang="en-US" altLang="en-US" sz="2200" dirty="0" smtClean="0">
                <a:latin typeface="Helvetica" charset="0"/>
              </a:rPr>
              <a:t> el </a:t>
            </a:r>
            <a:r>
              <a:rPr lang="en-US" altLang="en-US" sz="2200" dirty="0" err="1" smtClean="0">
                <a:latin typeface="Helvetica" charset="0"/>
              </a:rPr>
              <a:t>agua</a:t>
            </a:r>
            <a:r>
              <a:rPr lang="en-US" altLang="en-US" sz="2200" dirty="0" smtClean="0">
                <a:latin typeface="Helvetica" charset="0"/>
              </a:rPr>
              <a:t>.</a:t>
            </a:r>
            <a:endParaRPr lang="en-US" altLang="en-US" sz="2200" b="1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1479" y="-243408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dirty="0" err="1" smtClean="0"/>
              <a:t>Brisas</a:t>
            </a:r>
            <a:r>
              <a:rPr lang="en-US" altLang="en-US" sz="4000" dirty="0" smtClean="0"/>
              <a:t> marina y </a:t>
            </a:r>
            <a:r>
              <a:rPr lang="en-US" altLang="en-US" sz="4000" dirty="0" err="1" smtClean="0"/>
              <a:t>terrestre</a:t>
            </a:r>
            <a:endParaRPr lang="en-US" altLang="en-US" sz="4000" dirty="0" smtClean="0"/>
          </a:p>
        </p:txBody>
      </p:sp>
      <p:pic>
        <p:nvPicPr>
          <p:cNvPr id="17412" name="Picture 4" descr="C:\Thomson Learning Stuff Laptop\Garrison\Garrison 4th Ed Oceanography\GarrisonCDPPT\Converted Graphics\ch08\renamed to page number\Gar4ech08p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2000"/>
            <a:ext cx="386715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15616" y="3475037"/>
            <a:ext cx="2971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 smtClean="0">
                <a:latin typeface="Helvetica" charset="0"/>
              </a:rPr>
              <a:t>Arriba: Brisa marina</a:t>
            </a:r>
            <a:endParaRPr lang="en-US" altLang="en-US" sz="2000" dirty="0">
              <a:latin typeface="Helvetica" charset="0"/>
            </a:endParaRPr>
          </a:p>
          <a:p>
            <a:endParaRPr lang="en-US" altLang="en-US" sz="2000" dirty="0">
              <a:latin typeface="Helvetica" charset="0"/>
            </a:endParaRPr>
          </a:p>
          <a:p>
            <a:r>
              <a:rPr lang="en-US" altLang="en-US" sz="2000" dirty="0" smtClean="0">
                <a:latin typeface="Helvetica" charset="0"/>
              </a:rPr>
              <a:t>Abajo:  Brisa </a:t>
            </a:r>
            <a:r>
              <a:rPr lang="en-US" altLang="en-US" sz="2000" dirty="0" err="1" smtClean="0">
                <a:latin typeface="Helvetica" charset="0"/>
              </a:rPr>
              <a:t>terrestre</a:t>
            </a:r>
            <a:endParaRPr lang="en-US" altLang="en-US" sz="20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3310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5471022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 smtClean="0">
                <a:latin typeface="Helvetica" charset="0"/>
              </a:rPr>
              <a:t>Las </a:t>
            </a:r>
            <a:r>
              <a:rPr lang="en-US" altLang="en-US" sz="2000" dirty="0" err="1" smtClean="0">
                <a:latin typeface="Helvetica" charset="0"/>
              </a:rPr>
              <a:t>áreas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sombreadas</a:t>
            </a:r>
            <a:r>
              <a:rPr lang="en-US" altLang="en-US" sz="2000" dirty="0" smtClean="0">
                <a:latin typeface="Helvetica" charset="0"/>
              </a:rPr>
              <a:t> con </a:t>
            </a:r>
            <a:r>
              <a:rPr lang="en-US" altLang="en-US" sz="2000" dirty="0" err="1" smtClean="0">
                <a:latin typeface="Helvetica" charset="0"/>
              </a:rPr>
              <a:t>naranja</a:t>
            </a:r>
            <a:r>
              <a:rPr lang="en-US" altLang="en-US" sz="2000" dirty="0" smtClean="0">
                <a:latin typeface="Helvetica" charset="0"/>
              </a:rPr>
              <a:t> y </a:t>
            </a:r>
            <a:r>
              <a:rPr lang="en-US" altLang="en-US" sz="2000" dirty="0" err="1" smtClean="0">
                <a:latin typeface="Helvetica" charset="0"/>
              </a:rPr>
              <a:t>las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flechas</a:t>
            </a:r>
            <a:r>
              <a:rPr lang="en-US" altLang="en-US" sz="2000" dirty="0" smtClean="0">
                <a:latin typeface="Helvetica" charset="0"/>
              </a:rPr>
              <a:t>  </a:t>
            </a:r>
            <a:r>
              <a:rPr lang="en-US" altLang="en-US" sz="2000" dirty="0" err="1" smtClean="0">
                <a:latin typeface="Helvetica" charset="0"/>
              </a:rPr>
              <a:t>designan</a:t>
            </a:r>
            <a:r>
              <a:rPr lang="en-US" altLang="en-US" sz="2000" dirty="0" smtClean="0">
                <a:latin typeface="Helvetica" charset="0"/>
              </a:rPr>
              <a:t> la </a:t>
            </a:r>
            <a:r>
              <a:rPr lang="en-US" altLang="en-US" sz="2000" dirty="0" err="1" smtClean="0">
                <a:latin typeface="Helvetica" charset="0"/>
              </a:rPr>
              <a:t>ubicación</a:t>
            </a:r>
            <a:r>
              <a:rPr lang="en-US" altLang="en-US" sz="2000" dirty="0" smtClean="0">
                <a:latin typeface="Helvetica" charset="0"/>
              </a:rPr>
              <a:t> y el </a:t>
            </a:r>
            <a:r>
              <a:rPr lang="en-US" altLang="en-US" sz="2000" dirty="0" err="1" smtClean="0">
                <a:latin typeface="Helvetica" charset="0"/>
              </a:rPr>
              <a:t>movimiento</a:t>
            </a:r>
            <a:r>
              <a:rPr lang="en-US" altLang="en-US" sz="2000" dirty="0" smtClean="0">
                <a:latin typeface="Helvetica" charset="0"/>
              </a:rPr>
              <a:t> de la </a:t>
            </a:r>
            <a:r>
              <a:rPr lang="en-US" altLang="en-US" sz="2000" dirty="0" err="1" smtClean="0">
                <a:latin typeface="Helvetica" charset="0"/>
              </a:rPr>
              <a:t>mayoría</a:t>
            </a:r>
            <a:r>
              <a:rPr lang="en-US" altLang="en-US" sz="2000" dirty="0" smtClean="0">
                <a:latin typeface="Helvetica" charset="0"/>
              </a:rPr>
              <a:t> de los </a:t>
            </a:r>
            <a:r>
              <a:rPr lang="en-US" altLang="en-US" sz="2000" dirty="0" err="1" smtClean="0">
                <a:latin typeface="Helvetica" charset="0"/>
              </a:rPr>
              <a:t>huracanes</a:t>
            </a:r>
            <a:r>
              <a:rPr lang="en-US" altLang="en-US" sz="2000" dirty="0" smtClean="0">
                <a:latin typeface="Helvetica" charset="0"/>
              </a:rPr>
              <a:t>.</a:t>
            </a:r>
            <a:endParaRPr lang="en-US" altLang="en-US" sz="2000" dirty="0">
              <a:latin typeface="Helvetica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7772400" cy="990600"/>
          </a:xfrm>
        </p:spPr>
        <p:txBody>
          <a:bodyPr>
            <a:normAutofit/>
          </a:bodyPr>
          <a:lstStyle/>
          <a:p>
            <a:r>
              <a:rPr lang="en-US" altLang="en-US" sz="4000" dirty="0" err="1" smtClean="0"/>
              <a:t>Tormentas</a:t>
            </a:r>
            <a:r>
              <a:rPr lang="en-US" altLang="en-US" sz="4000" dirty="0" smtClean="0"/>
              <a:t> (</a:t>
            </a:r>
            <a:r>
              <a:rPr lang="en-US" altLang="en-US" sz="4000" dirty="0" err="1" smtClean="0"/>
              <a:t>Huracanes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oTifones</a:t>
            </a:r>
            <a:r>
              <a:rPr lang="en-US" altLang="en-US" sz="4000" dirty="0" smtClean="0"/>
              <a:t>)</a:t>
            </a:r>
          </a:p>
        </p:txBody>
      </p:sp>
      <p:pic>
        <p:nvPicPr>
          <p:cNvPr id="18437" name="Picture 5" descr="C:\Thomson Learning Stuff Laptop\Garrison\Garrison 4th Ed Oceanography\GarrisonCDPPT\Converted Graphics\ch08\renamed to page number\Gar4ech08p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8" y="1375579"/>
            <a:ext cx="798988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89635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32656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Corrientes de </a:t>
            </a:r>
            <a:r>
              <a:rPr lang="en-US" altLang="en-US" sz="3200" dirty="0" err="1" smtClean="0"/>
              <a:t>Superficie</a:t>
            </a:r>
            <a:r>
              <a:rPr lang="en-US" altLang="en-US" sz="3200" dirty="0" smtClean="0"/>
              <a:t>: </a:t>
            </a:r>
            <a:br>
              <a:rPr lang="en-US" altLang="en-US" sz="3200" dirty="0" smtClean="0"/>
            </a:br>
            <a:r>
              <a:rPr lang="en-US" altLang="en-US" sz="2800" dirty="0" smtClean="0"/>
              <a:t>La </a:t>
            </a:r>
            <a:r>
              <a:rPr lang="en-US" altLang="en-US" sz="2800" dirty="0" err="1" smtClean="0"/>
              <a:t>asociación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atmósfera</a:t>
            </a:r>
            <a:r>
              <a:rPr lang="en-US" altLang="en-US" sz="2800" dirty="0" smtClean="0"/>
              <a:t>  - </a:t>
            </a:r>
            <a:r>
              <a:rPr lang="en-US" altLang="en-US" sz="2800" dirty="0" err="1" smtClean="0"/>
              <a:t>océano</a:t>
            </a:r>
            <a:r>
              <a:rPr lang="en-US" altLang="en-US" sz="2800" dirty="0" smtClean="0"/>
              <a:t> superficial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17896" y="1392071"/>
            <a:ext cx="8153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Las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corrientes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 de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superficie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 son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impulsadas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por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 los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vientos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...</a:t>
            </a:r>
            <a:endParaRPr lang="en-US" altLang="en-US" sz="2000" b="1" dirty="0">
              <a:solidFill>
                <a:srgbClr val="000000"/>
              </a:solidFill>
              <a:latin typeface="Helvetica" charset="0"/>
            </a:endParaRPr>
          </a:p>
          <a:p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  <a:p>
            <a:pPr lvl="1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La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mayoría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 la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energía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eólica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en la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superficie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 la Tierra se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concentra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en los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vientos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del Este y del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Oeste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(“easterlies / 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westerlies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”).</a:t>
            </a: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  <a:p>
            <a:pPr lvl="1">
              <a:buFontTx/>
              <a:buChar char="•"/>
            </a:pP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  <a:p>
            <a:pPr lvl="1">
              <a:buFontTx/>
              <a:buChar char="•"/>
            </a:pP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Debido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las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fuerzas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 la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gravedad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, 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efecto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Coriolis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, la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energía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solar y los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vientos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solares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, 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agua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se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mueve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a menudo con un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patrón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circular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llamado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“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giro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”.(gyres)</a:t>
            </a:r>
            <a:endParaRPr lang="en-US" altLang="en-US" sz="2000" b="1" dirty="0">
              <a:solidFill>
                <a:srgbClr val="000000"/>
              </a:solidFill>
              <a:latin typeface="Helvetica" charset="0"/>
            </a:endParaRPr>
          </a:p>
          <a:p>
            <a:endParaRPr lang="en-US" altLang="en-US" sz="2000" b="1" dirty="0">
              <a:latin typeface="Helvetica" charset="0"/>
            </a:endParaRPr>
          </a:p>
          <a:p>
            <a:r>
              <a:rPr lang="en-US" altLang="en-US" sz="2000" b="1" dirty="0" smtClean="0">
                <a:latin typeface="Helvetica" charset="0"/>
              </a:rPr>
              <a:t>¿</a:t>
            </a:r>
            <a:r>
              <a:rPr lang="en-US" altLang="en-US" sz="2000" b="1" dirty="0" err="1" smtClean="0">
                <a:latin typeface="Helvetica" charset="0"/>
              </a:rPr>
              <a:t>Cuáles</a:t>
            </a:r>
            <a:r>
              <a:rPr lang="en-US" altLang="en-US" sz="2000" b="1" dirty="0" smtClean="0">
                <a:latin typeface="Helvetica" charset="0"/>
              </a:rPr>
              <a:t> son </a:t>
            </a:r>
            <a:r>
              <a:rPr lang="en-US" altLang="en-US" sz="2000" b="1" dirty="0" err="1" smtClean="0">
                <a:latin typeface="Helvetica" charset="0"/>
              </a:rPr>
              <a:t>algunos</a:t>
            </a:r>
            <a:r>
              <a:rPr lang="en-US" altLang="en-US" sz="2000" b="1" dirty="0" smtClean="0">
                <a:latin typeface="Helvetica" charset="0"/>
              </a:rPr>
              <a:t> </a:t>
            </a:r>
            <a:r>
              <a:rPr lang="en-US" altLang="en-US" sz="2000" b="1" dirty="0" err="1" smtClean="0">
                <a:latin typeface="Helvetica" charset="0"/>
              </a:rPr>
              <a:t>efectos</a:t>
            </a:r>
            <a:r>
              <a:rPr lang="en-US" altLang="en-US" sz="2000" b="1" dirty="0" smtClean="0">
                <a:latin typeface="Helvetica" charset="0"/>
              </a:rPr>
              <a:t> de </a:t>
            </a:r>
            <a:r>
              <a:rPr lang="en-US" altLang="en-US" sz="2000" b="1" dirty="0" err="1" smtClean="0">
                <a:latin typeface="Helvetica" charset="0"/>
              </a:rPr>
              <a:t>las</a:t>
            </a:r>
            <a:r>
              <a:rPr lang="en-US" altLang="en-US" sz="2000" b="1" dirty="0" smtClean="0">
                <a:latin typeface="Helvetica" charset="0"/>
              </a:rPr>
              <a:t> </a:t>
            </a:r>
            <a:r>
              <a:rPr lang="en-US" altLang="en-US" sz="2000" b="1" dirty="0" err="1" smtClean="0">
                <a:latin typeface="Helvetica" charset="0"/>
              </a:rPr>
              <a:t>corrientes</a:t>
            </a:r>
            <a:r>
              <a:rPr lang="en-US" altLang="en-US" sz="2000" b="1" dirty="0" smtClean="0">
                <a:latin typeface="Helvetica" charset="0"/>
              </a:rPr>
              <a:t> </a:t>
            </a:r>
            <a:r>
              <a:rPr lang="en-US" altLang="en-US" sz="2000" b="1" dirty="0" err="1" smtClean="0">
                <a:latin typeface="Helvetica" charset="0"/>
              </a:rPr>
              <a:t>oceánicas</a:t>
            </a:r>
            <a:r>
              <a:rPr lang="en-US" altLang="en-US" sz="2000" b="1" dirty="0" smtClean="0">
                <a:latin typeface="Helvetica" charset="0"/>
              </a:rPr>
              <a:t>?</a:t>
            </a:r>
            <a:endParaRPr lang="en-US" altLang="en-US" sz="2000" dirty="0">
              <a:latin typeface="Helvetica" charset="0"/>
            </a:endParaRPr>
          </a:p>
          <a:p>
            <a:endParaRPr lang="en-US" altLang="en-US" sz="2000" dirty="0">
              <a:latin typeface="Helvetica" charset="0"/>
            </a:endParaRPr>
          </a:p>
          <a:p>
            <a:pPr lvl="1">
              <a:buFontTx/>
              <a:buChar char="•"/>
            </a:pPr>
            <a:r>
              <a:rPr lang="en-US" altLang="en-US" sz="2000" dirty="0" err="1" smtClean="0">
                <a:latin typeface="Helvetica" charset="0"/>
              </a:rPr>
              <a:t>Transferencia</a:t>
            </a:r>
            <a:r>
              <a:rPr lang="en-US" altLang="en-US" sz="2000" dirty="0" smtClean="0">
                <a:latin typeface="Helvetica" charset="0"/>
              </a:rPr>
              <a:t> de </a:t>
            </a:r>
            <a:r>
              <a:rPr lang="en-US" altLang="en-US" sz="2000" dirty="0" err="1" smtClean="0">
                <a:latin typeface="Helvetica" charset="0"/>
              </a:rPr>
              <a:t>calor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desde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las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regiones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tropicales</a:t>
            </a:r>
            <a:r>
              <a:rPr lang="en-US" altLang="en-US" sz="2000" dirty="0" smtClean="0">
                <a:latin typeface="Helvetica" charset="0"/>
              </a:rPr>
              <a:t> a </a:t>
            </a:r>
            <a:r>
              <a:rPr lang="en-US" altLang="en-US" sz="2000" dirty="0" err="1" smtClean="0">
                <a:latin typeface="Helvetica" charset="0"/>
              </a:rPr>
              <a:t>polares</a:t>
            </a:r>
            <a:r>
              <a:rPr lang="en-US" altLang="en-US" sz="2000" dirty="0" smtClean="0">
                <a:latin typeface="Helvetica" charset="0"/>
              </a:rPr>
              <a:t> </a:t>
            </a:r>
            <a:endParaRPr lang="en-US" altLang="en-US" sz="2000" dirty="0">
              <a:latin typeface="Helvetica" charset="0"/>
            </a:endParaRPr>
          </a:p>
          <a:p>
            <a:pPr lvl="1">
              <a:buFontTx/>
              <a:buChar char="•"/>
            </a:pPr>
            <a:endParaRPr lang="en-US" altLang="en-US" sz="2000" dirty="0">
              <a:latin typeface="Helvetica" charset="0"/>
            </a:endParaRPr>
          </a:p>
          <a:p>
            <a:pPr lvl="1">
              <a:buFontTx/>
              <a:buChar char="•"/>
            </a:pPr>
            <a:r>
              <a:rPr lang="en-US" altLang="en-US" sz="2000" dirty="0" err="1" smtClean="0">
                <a:latin typeface="Helvetica" charset="0"/>
              </a:rPr>
              <a:t>influencia</a:t>
            </a:r>
            <a:r>
              <a:rPr lang="en-US" altLang="en-US" sz="2000" dirty="0" smtClean="0">
                <a:latin typeface="Helvetica" charset="0"/>
              </a:rPr>
              <a:t> el </a:t>
            </a:r>
            <a:r>
              <a:rPr lang="en-US" altLang="en-US" sz="2000" dirty="0" err="1" smtClean="0">
                <a:latin typeface="Helvetica" charset="0"/>
              </a:rPr>
              <a:t>tiempo</a:t>
            </a:r>
            <a:r>
              <a:rPr lang="en-US" altLang="en-US" sz="2000" dirty="0" smtClean="0">
                <a:latin typeface="Helvetica" charset="0"/>
              </a:rPr>
              <a:t> y el </a:t>
            </a:r>
            <a:r>
              <a:rPr lang="en-US" altLang="en-US" sz="2000" dirty="0" err="1" smtClean="0">
                <a:latin typeface="Helvetica" charset="0"/>
              </a:rPr>
              <a:t>clima</a:t>
            </a:r>
            <a:endParaRPr lang="en-US" altLang="en-US" sz="2000" dirty="0">
              <a:latin typeface="Helvetica" charset="0"/>
            </a:endParaRPr>
          </a:p>
          <a:p>
            <a:pPr lvl="1">
              <a:buFontTx/>
              <a:buChar char="•"/>
            </a:pPr>
            <a:endParaRPr lang="en-US" altLang="en-US" sz="2000" dirty="0">
              <a:latin typeface="Helvetica" charset="0"/>
            </a:endParaRPr>
          </a:p>
          <a:p>
            <a:pPr lvl="1">
              <a:buFontTx/>
              <a:buChar char="•"/>
            </a:pPr>
            <a:r>
              <a:rPr lang="en-US" altLang="en-US" sz="2000" dirty="0" err="1" smtClean="0">
                <a:latin typeface="Helvetica" charset="0"/>
              </a:rPr>
              <a:t>distribuye</a:t>
            </a:r>
            <a:r>
              <a:rPr lang="en-US" altLang="en-US" sz="2000" dirty="0" smtClean="0">
                <a:latin typeface="Helvetica" charset="0"/>
              </a:rPr>
              <a:t> los </a:t>
            </a:r>
            <a:r>
              <a:rPr lang="en-US" altLang="en-US" sz="2000" dirty="0" err="1" smtClean="0">
                <a:latin typeface="Helvetica" charset="0"/>
              </a:rPr>
              <a:t>nutrientes</a:t>
            </a:r>
            <a:r>
              <a:rPr lang="en-US" altLang="en-US" sz="2000" dirty="0" smtClean="0">
                <a:latin typeface="Helvetica" charset="0"/>
              </a:rPr>
              <a:t> y </a:t>
            </a:r>
            <a:r>
              <a:rPr lang="en-US" altLang="en-US" sz="2000" dirty="0" err="1" smtClean="0">
                <a:latin typeface="Helvetica" charset="0"/>
              </a:rPr>
              <a:t>organismos</a:t>
            </a:r>
            <a:endParaRPr lang="en-US" altLang="en-US" sz="20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813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81528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+mn-lt"/>
                <a:cs typeface="Arial" pitchFamily="34" charset="0"/>
              </a:rPr>
              <a:t>Temática</a:t>
            </a:r>
            <a:endParaRPr lang="es-MX" sz="3200" b="1" dirty="0">
              <a:latin typeface="+mn-lt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509520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"/>
            </a:pPr>
            <a:r>
              <a:rPr lang="es-MX" sz="2400" dirty="0">
                <a:solidFill>
                  <a:srgbClr val="C00000"/>
                </a:solidFill>
                <a:cs typeface="Arial" pitchFamily="34" charset="0"/>
              </a:rPr>
              <a:t>Introducir los fluidos </a:t>
            </a:r>
            <a:r>
              <a:rPr lang="es-MX" sz="2400" dirty="0" smtClean="0">
                <a:solidFill>
                  <a:srgbClr val="C00000"/>
                </a:solidFill>
                <a:cs typeface="Arial" pitchFamily="34" charset="0"/>
              </a:rPr>
              <a:t>geofísicos</a:t>
            </a:r>
          </a:p>
          <a:p>
            <a:pPr>
              <a:buFont typeface="Wingdings 2" pitchFamily="18" charset="2"/>
              <a:buChar char=""/>
            </a:pPr>
            <a:r>
              <a:rPr lang="es-MX" sz="24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Introducir las relaciones / interacciones entre la atmósfera cercana y la superficie oceánica.</a:t>
            </a:r>
          </a:p>
          <a:p>
            <a:pPr>
              <a:buFont typeface="Wingdings 2" pitchFamily="18" charset="2"/>
              <a:buChar char=""/>
            </a:pPr>
            <a:r>
              <a:rPr lang="es-MX" sz="24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Introducir Circulación Atmosférica</a:t>
            </a:r>
          </a:p>
          <a:p>
            <a:pPr>
              <a:buFont typeface="Wingdings 2" pitchFamily="18" charset="2"/>
              <a:buChar char=""/>
            </a:pPr>
            <a:r>
              <a:rPr lang="es-MX" sz="2400" dirty="0" smtClean="0">
                <a:solidFill>
                  <a:srgbClr val="C00000"/>
                </a:solidFill>
                <a:cs typeface="Arial" pitchFamily="34" charset="0"/>
              </a:rPr>
              <a:t>Introducir Circulación Oceánica y  Corrientes</a:t>
            </a:r>
          </a:p>
          <a:p>
            <a:pPr>
              <a:buFont typeface="Wingdings 2" pitchFamily="18" charset="2"/>
              <a:buChar char=""/>
            </a:pPr>
            <a:r>
              <a:rPr lang="es-MX" sz="2400" dirty="0">
                <a:solidFill>
                  <a:srgbClr val="C00000"/>
                </a:solidFill>
                <a:cs typeface="Arial" pitchFamily="34" charset="0"/>
              </a:rPr>
              <a:t>P</a:t>
            </a:r>
            <a:r>
              <a:rPr lang="es-MX" sz="2400" dirty="0" smtClean="0">
                <a:solidFill>
                  <a:srgbClr val="C00000"/>
                </a:solidFill>
                <a:cs typeface="Arial" pitchFamily="34" charset="0"/>
              </a:rPr>
              <a:t>resentar las Leyes </a:t>
            </a:r>
            <a:r>
              <a:rPr lang="es-MX" sz="2400" dirty="0">
                <a:solidFill>
                  <a:srgbClr val="C00000"/>
                </a:solidFill>
                <a:cs typeface="Arial" pitchFamily="34" charset="0"/>
              </a:rPr>
              <a:t>básicas y clasificación de fuerzas y </a:t>
            </a:r>
            <a:r>
              <a:rPr lang="es-MX" sz="2400" dirty="0" smtClean="0">
                <a:solidFill>
                  <a:srgbClr val="C00000"/>
                </a:solidFill>
                <a:cs typeface="Arial" pitchFamily="34" charset="0"/>
              </a:rPr>
              <a:t>movimientos en oceanografía</a:t>
            </a:r>
            <a:endParaRPr lang="es-MX" sz="2400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Font typeface="Wingdings 2" pitchFamily="18" charset="2"/>
              <a:buChar char=""/>
            </a:pPr>
            <a:endParaRPr lang="es-MX" sz="2400" dirty="0" smtClean="0">
              <a:cs typeface="Arial" pitchFamily="34" charset="0"/>
            </a:endParaRPr>
          </a:p>
          <a:p>
            <a:pPr marL="82296" indent="0">
              <a:buNone/>
            </a:pPr>
            <a:r>
              <a:rPr lang="es-MX" sz="2400" dirty="0" smtClean="0">
                <a:latin typeface="+mj-lt"/>
                <a:cs typeface="Arial" pitchFamily="34" charset="0"/>
              </a:rPr>
              <a:t> </a:t>
            </a:r>
          </a:p>
          <a:p>
            <a:pPr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259632" y="1124744"/>
            <a:ext cx="7416824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8637588" cy="1296987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Las Corrientes </a:t>
            </a:r>
            <a:r>
              <a:rPr lang="en-US" altLang="en-US" sz="2600" dirty="0" err="1" smtClean="0"/>
              <a:t>impulsadas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por</a:t>
            </a:r>
            <a:r>
              <a:rPr lang="en-US" altLang="en-US" sz="2600" dirty="0" smtClean="0"/>
              <a:t> el </a:t>
            </a:r>
            <a:r>
              <a:rPr lang="en-US" altLang="en-US" sz="2600" dirty="0" err="1" smtClean="0"/>
              <a:t>viento</a:t>
            </a:r>
            <a:r>
              <a:rPr lang="en-US" altLang="en-US" sz="2600" dirty="0" smtClean="0"/>
              <a:t> (Wind-driven) son </a:t>
            </a:r>
            <a:r>
              <a:rPr lang="en-US" altLang="en-US" sz="2600" dirty="0" err="1" smtClean="0"/>
              <a:t>producidas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por</a:t>
            </a:r>
            <a:r>
              <a:rPr lang="en-US" altLang="en-US" sz="2600" dirty="0" smtClean="0"/>
              <a:t> la </a:t>
            </a:r>
            <a:r>
              <a:rPr lang="en-US" altLang="en-US" sz="2600" dirty="0" err="1" smtClean="0"/>
              <a:t>interacción</a:t>
            </a:r>
            <a:r>
              <a:rPr lang="en-US" altLang="en-US" sz="2600" dirty="0" smtClean="0"/>
              <a:t> entre el </a:t>
            </a:r>
            <a:r>
              <a:rPr lang="en-US" altLang="en-US" sz="2600" dirty="0" err="1" smtClean="0"/>
              <a:t>viento</a:t>
            </a:r>
            <a:r>
              <a:rPr lang="en-US" altLang="en-US" sz="2600" dirty="0" smtClean="0"/>
              <a:t> y el </a:t>
            </a:r>
            <a:r>
              <a:rPr lang="en-US" altLang="en-US" sz="2600" dirty="0" err="1" smtClean="0"/>
              <a:t>agua</a:t>
            </a:r>
            <a:r>
              <a:rPr lang="en-US" altLang="en-US" sz="2600" dirty="0" smtClean="0"/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348880"/>
            <a:ext cx="8334375" cy="4032448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sz="4400" dirty="0" smtClean="0"/>
              <a:t>A </a:t>
            </a:r>
            <a:r>
              <a:rPr lang="en-US" altLang="en-US" sz="4400" dirty="0" err="1" smtClean="0"/>
              <a:t>medida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que</a:t>
            </a:r>
            <a:r>
              <a:rPr lang="en-US" altLang="en-US" sz="4400" dirty="0" smtClean="0"/>
              <a:t> el </a:t>
            </a:r>
            <a:r>
              <a:rPr lang="en-US" altLang="en-US" sz="4400" dirty="0" err="1" smtClean="0"/>
              <a:t>viento</a:t>
            </a:r>
            <a:r>
              <a:rPr lang="en-US" altLang="en-US" sz="4400" dirty="0" smtClean="0"/>
              <a:t> se </a:t>
            </a:r>
            <a:r>
              <a:rPr lang="en-US" altLang="en-US" sz="4400" dirty="0" err="1" smtClean="0"/>
              <a:t>mueve</a:t>
            </a:r>
            <a:r>
              <a:rPr lang="en-US" altLang="en-US" sz="4400" dirty="0" smtClean="0"/>
              <a:t> a </a:t>
            </a:r>
            <a:r>
              <a:rPr lang="en-US" altLang="en-US" sz="4400" dirty="0" err="1" smtClean="0"/>
              <a:t>través</a:t>
            </a:r>
            <a:r>
              <a:rPr lang="en-US" altLang="en-US" sz="4400" dirty="0" smtClean="0"/>
              <a:t> de la </a:t>
            </a:r>
            <a:r>
              <a:rPr lang="en-US" altLang="en-US" sz="4400" dirty="0" err="1" smtClean="0"/>
              <a:t>superficie</a:t>
            </a:r>
            <a:r>
              <a:rPr lang="en-US" altLang="en-US" sz="4400" dirty="0" smtClean="0"/>
              <a:t> del </a:t>
            </a:r>
            <a:r>
              <a:rPr lang="en-US" altLang="en-US" sz="4400" dirty="0" err="1" smtClean="0"/>
              <a:t>agua</a:t>
            </a:r>
            <a:r>
              <a:rPr lang="en-US" altLang="en-US" sz="4400" dirty="0" smtClean="0"/>
              <a:t>, la </a:t>
            </a:r>
            <a:r>
              <a:rPr lang="en-US" altLang="en-US" sz="4400" dirty="0" err="1" smtClean="0"/>
              <a:t>colisión</a:t>
            </a:r>
            <a:r>
              <a:rPr lang="en-US" altLang="en-US" sz="4400" dirty="0" smtClean="0"/>
              <a:t> de </a:t>
            </a:r>
            <a:r>
              <a:rPr lang="en-US" altLang="en-US" sz="4400" dirty="0" err="1" smtClean="0"/>
              <a:t>moléculas</a:t>
            </a:r>
            <a:r>
              <a:rPr lang="en-US" altLang="en-US" sz="4400" dirty="0" smtClean="0"/>
              <a:t> de </a:t>
            </a:r>
            <a:r>
              <a:rPr lang="en-US" altLang="en-US" sz="4400" dirty="0" err="1" smtClean="0"/>
              <a:t>aire</a:t>
            </a:r>
            <a:r>
              <a:rPr lang="en-US" altLang="en-US" sz="4400" dirty="0" smtClean="0"/>
              <a:t> con </a:t>
            </a:r>
            <a:r>
              <a:rPr lang="en-US" altLang="en-US" sz="4400" dirty="0" err="1" smtClean="0"/>
              <a:t>las</a:t>
            </a:r>
            <a:r>
              <a:rPr lang="en-US" altLang="en-US" sz="4400" dirty="0" smtClean="0"/>
              <a:t> del </a:t>
            </a:r>
            <a:r>
              <a:rPr lang="en-US" altLang="en-US" sz="4400" dirty="0" err="1" smtClean="0"/>
              <a:t>agua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transfiere</a:t>
            </a:r>
            <a:r>
              <a:rPr lang="en-US" altLang="en-US" sz="4400" dirty="0" smtClean="0"/>
              <a:t> de </a:t>
            </a:r>
            <a:r>
              <a:rPr lang="en-US" altLang="en-US" sz="4400" dirty="0" err="1" smtClean="0"/>
              <a:t>manera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ineficiente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energía</a:t>
            </a:r>
            <a:r>
              <a:rPr lang="en-US" altLang="en-US" sz="4400" dirty="0" smtClean="0"/>
              <a:t> del </a:t>
            </a:r>
            <a:r>
              <a:rPr lang="en-US" altLang="en-US" sz="4400" dirty="0" err="1" smtClean="0"/>
              <a:t>aire</a:t>
            </a:r>
            <a:r>
              <a:rPr lang="en-US" altLang="en-US" sz="4400" dirty="0" smtClean="0"/>
              <a:t> al </a:t>
            </a:r>
            <a:r>
              <a:rPr lang="en-US" altLang="en-US" sz="4400" dirty="0" err="1" smtClean="0"/>
              <a:t>agua</a:t>
            </a:r>
            <a:r>
              <a:rPr lang="en-US" altLang="en-US" sz="4400" dirty="0" smtClean="0"/>
              <a:t>.</a:t>
            </a:r>
          </a:p>
          <a:p>
            <a:endParaRPr lang="en-US" altLang="en-US" sz="2600" dirty="0" smtClean="0"/>
          </a:p>
          <a:p>
            <a:pPr lvl="2"/>
            <a:r>
              <a:rPr lang="en-US" altLang="en-US" sz="4200" dirty="0" smtClean="0"/>
              <a:t>El </a:t>
            </a:r>
            <a:r>
              <a:rPr lang="en-US" altLang="en-US" sz="4200" dirty="0" err="1" smtClean="0"/>
              <a:t>agua</a:t>
            </a:r>
            <a:r>
              <a:rPr lang="en-US" altLang="en-US" sz="4200" dirty="0" smtClean="0"/>
              <a:t> se </a:t>
            </a:r>
            <a:r>
              <a:rPr lang="en-US" altLang="en-US" sz="4200" dirty="0" err="1" smtClean="0"/>
              <a:t>mueve</a:t>
            </a:r>
            <a:r>
              <a:rPr lang="en-US" altLang="en-US" sz="4200" dirty="0" smtClean="0"/>
              <a:t> a </a:t>
            </a:r>
            <a:r>
              <a:rPr lang="en-US" altLang="en-US" sz="4200" dirty="0" err="1" smtClean="0"/>
              <a:t>aproximadamente</a:t>
            </a:r>
            <a:r>
              <a:rPr lang="en-US" altLang="en-US" sz="4200" dirty="0" smtClean="0"/>
              <a:t> 3-4% de la </a:t>
            </a:r>
            <a:r>
              <a:rPr lang="en-US" altLang="en-US" sz="4200" dirty="0" err="1" smtClean="0"/>
              <a:t>velocidad</a:t>
            </a:r>
            <a:r>
              <a:rPr lang="en-US" altLang="en-US" sz="4200" dirty="0" smtClean="0"/>
              <a:t> del </a:t>
            </a:r>
            <a:r>
              <a:rPr lang="en-US" altLang="en-US" sz="4200" dirty="0" err="1" smtClean="0"/>
              <a:t>viento</a:t>
            </a:r>
            <a:r>
              <a:rPr lang="en-US" altLang="en-US" sz="4200" dirty="0" smtClean="0"/>
              <a:t>.</a:t>
            </a:r>
          </a:p>
          <a:p>
            <a:pPr lvl="2"/>
            <a:endParaRPr lang="en-US" altLang="en-US" dirty="0" smtClean="0"/>
          </a:p>
          <a:p>
            <a:r>
              <a:rPr lang="en-US" altLang="en-US" sz="4400" dirty="0" smtClean="0"/>
              <a:t>El </a:t>
            </a:r>
            <a:r>
              <a:rPr lang="en-US" altLang="en-US" sz="4400" dirty="0" err="1" smtClean="0"/>
              <a:t>flujo</a:t>
            </a:r>
            <a:r>
              <a:rPr lang="en-US" altLang="en-US" sz="4400" dirty="0" smtClean="0"/>
              <a:t> de </a:t>
            </a:r>
            <a:r>
              <a:rPr lang="en-US" altLang="en-US" sz="4400" b="1" dirty="0" err="1" smtClean="0"/>
              <a:t>viento</a:t>
            </a:r>
            <a:r>
              <a:rPr lang="en-US" altLang="en-US" sz="4400" b="1" dirty="0" smtClean="0"/>
              <a:t> zonal </a:t>
            </a:r>
            <a:r>
              <a:rPr lang="en-US" altLang="en-US" sz="4400" dirty="0" err="1" smtClean="0"/>
              <a:t>es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viento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que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fluye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moviéndose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casi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paralelo</a:t>
            </a:r>
            <a:r>
              <a:rPr lang="en-US" altLang="en-US" sz="4400" dirty="0" smtClean="0"/>
              <a:t> a la </a:t>
            </a:r>
            <a:r>
              <a:rPr lang="en-US" altLang="en-US" sz="4400" dirty="0" err="1" smtClean="0"/>
              <a:t>latitud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debido</a:t>
            </a:r>
            <a:r>
              <a:rPr lang="en-US" altLang="en-US" sz="4400" dirty="0" smtClean="0"/>
              <a:t> a la </a:t>
            </a:r>
            <a:r>
              <a:rPr lang="en-US" altLang="en-US" sz="4400" dirty="0" err="1" smtClean="0"/>
              <a:t>deflección</a:t>
            </a:r>
            <a:r>
              <a:rPr lang="en-US" altLang="en-US" sz="4400" dirty="0" smtClean="0"/>
              <a:t> de </a:t>
            </a:r>
            <a:r>
              <a:rPr lang="en-US" altLang="en-US" sz="4400" dirty="0" err="1" smtClean="0"/>
              <a:t>Coriolis</a:t>
            </a:r>
            <a:r>
              <a:rPr lang="en-US" altLang="en-US" sz="4400" dirty="0" smtClean="0"/>
              <a:t>.</a:t>
            </a:r>
          </a:p>
          <a:p>
            <a:pPr marL="82296" indent="0">
              <a:buNone/>
            </a:pPr>
            <a:endParaRPr lang="en-US" altLang="en-US" sz="4400" dirty="0" smtClean="0"/>
          </a:p>
          <a:p>
            <a:r>
              <a:rPr lang="en-US" altLang="en-US" sz="4400" dirty="0" smtClean="0"/>
              <a:t>Las </a:t>
            </a:r>
            <a:r>
              <a:rPr lang="en-US" altLang="en-US" sz="4400" dirty="0" err="1" smtClean="0"/>
              <a:t>corrientes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oceánicas</a:t>
            </a:r>
            <a:r>
              <a:rPr lang="en-US" altLang="en-US" sz="4400" dirty="0" smtClean="0"/>
              <a:t> de </a:t>
            </a:r>
            <a:r>
              <a:rPr lang="en-US" altLang="en-US" sz="4400" dirty="0" err="1" smtClean="0"/>
              <a:t>superfice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impulsadas</a:t>
            </a:r>
            <a:r>
              <a:rPr lang="en-US" altLang="en-US" sz="4400" dirty="0" smtClean="0"/>
              <a:t> al </a:t>
            </a:r>
            <a:r>
              <a:rPr lang="en-US" altLang="en-US" sz="4400" dirty="0" err="1" smtClean="0"/>
              <a:t>Oeste</a:t>
            </a:r>
            <a:r>
              <a:rPr lang="en-US" altLang="en-US" sz="4400" dirty="0" smtClean="0"/>
              <a:t> (</a:t>
            </a:r>
            <a:r>
              <a:rPr lang="en-US" altLang="en-US" sz="4400" dirty="0" err="1" smtClean="0"/>
              <a:t>vientos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aliseos</a:t>
            </a:r>
            <a:r>
              <a:rPr lang="en-US" altLang="en-US" sz="4400" dirty="0" smtClean="0"/>
              <a:t> /trade winds), </a:t>
            </a:r>
            <a:r>
              <a:rPr lang="en-US" altLang="en-US" sz="4400" dirty="0" err="1" smtClean="0"/>
              <a:t>vientos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impulsados</a:t>
            </a:r>
            <a:r>
              <a:rPr lang="en-US" altLang="en-US" sz="4400" dirty="0" smtClean="0"/>
              <a:t> al Este (</a:t>
            </a:r>
            <a:r>
              <a:rPr lang="en-US" altLang="en-US" sz="4400" dirty="0" err="1" smtClean="0"/>
              <a:t>Westerlies</a:t>
            </a:r>
            <a:r>
              <a:rPr lang="en-US" altLang="en-US" sz="4400" dirty="0" smtClean="0"/>
              <a:t>) y la </a:t>
            </a:r>
            <a:r>
              <a:rPr lang="en-US" altLang="en-US" sz="4400" dirty="0" err="1" smtClean="0"/>
              <a:t>deflección</a:t>
            </a:r>
            <a:r>
              <a:rPr lang="en-US" altLang="en-US" sz="4400" dirty="0" smtClean="0"/>
              <a:t> de </a:t>
            </a:r>
            <a:r>
              <a:rPr lang="en-US" altLang="en-US" sz="4400" dirty="0" err="1" smtClean="0"/>
              <a:t>las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corrientes</a:t>
            </a:r>
            <a:r>
              <a:rPr lang="en-US" altLang="en-US" sz="4400" dirty="0" smtClean="0"/>
              <a:t> de </a:t>
            </a:r>
            <a:r>
              <a:rPr lang="en-US" altLang="en-US" sz="4400" dirty="0" err="1" smtClean="0"/>
              <a:t>superficie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por</a:t>
            </a:r>
            <a:r>
              <a:rPr lang="en-US" altLang="en-US" sz="4400" dirty="0" smtClean="0"/>
              <a:t> los </a:t>
            </a:r>
            <a:r>
              <a:rPr lang="en-US" altLang="en-US" sz="4400" dirty="0" err="1" smtClean="0"/>
              <a:t>continentes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determina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giros</a:t>
            </a:r>
            <a:r>
              <a:rPr lang="en-US" altLang="en-US" sz="4400" dirty="0" smtClean="0"/>
              <a:t>,  </a:t>
            </a:r>
            <a:r>
              <a:rPr lang="en-US" altLang="en-US" sz="4400" dirty="0" err="1" smtClean="0"/>
              <a:t>que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ocupan</a:t>
            </a:r>
            <a:r>
              <a:rPr lang="en-US" altLang="en-US" sz="4400" dirty="0" smtClean="0"/>
              <a:t> la </a:t>
            </a:r>
            <a:r>
              <a:rPr lang="en-US" altLang="en-US" sz="4400" dirty="0" err="1" smtClean="0"/>
              <a:t>mayoría</a:t>
            </a:r>
            <a:r>
              <a:rPr lang="en-US" altLang="en-US" sz="4400" dirty="0" smtClean="0"/>
              <a:t> de la </a:t>
            </a:r>
            <a:r>
              <a:rPr lang="en-US" altLang="en-US" sz="4400" dirty="0" err="1" smtClean="0"/>
              <a:t>cuenca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oceánica</a:t>
            </a:r>
            <a:r>
              <a:rPr lang="en-US" altLang="en-US" sz="4400" dirty="0" smtClean="0"/>
              <a:t> en </a:t>
            </a:r>
            <a:r>
              <a:rPr lang="en-US" altLang="en-US" sz="4400" dirty="0" err="1" smtClean="0"/>
              <a:t>cada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hemisferio</a:t>
            </a:r>
            <a:r>
              <a:rPr lang="en-US" altLang="en-US" sz="4400" dirty="0" smtClean="0"/>
              <a:t>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87700" y="150813"/>
            <a:ext cx="78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6-2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Corrientes </a:t>
            </a:r>
            <a:r>
              <a:rPr lang="en-US" altLang="en-US" b="1" dirty="0" err="1" smtClean="0">
                <a:solidFill>
                  <a:schemeClr val="tx2"/>
                </a:solidFill>
                <a:latin typeface="Arial" charset="0"/>
              </a:rPr>
              <a:t>oceánicas</a:t>
            </a:r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n-US" b="1" dirty="0" err="1" smtClean="0">
                <a:solidFill>
                  <a:schemeClr val="tx2"/>
                </a:solidFill>
                <a:latin typeface="Arial" charset="0"/>
              </a:rPr>
              <a:t>superficie</a:t>
            </a:r>
            <a:endParaRPr lang="en-US" altLang="en-US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6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1113115" y="-315416"/>
            <a:ext cx="7772400" cy="1143000"/>
          </a:xfrm>
        </p:spPr>
        <p:txBody>
          <a:bodyPr/>
          <a:lstStyle/>
          <a:p>
            <a:r>
              <a:rPr lang="en-US" altLang="en-US" sz="2600" b="1" dirty="0" smtClean="0"/>
              <a:t>Corrientes de </a:t>
            </a:r>
            <a:r>
              <a:rPr lang="en-US" altLang="en-US" sz="2600" b="1" dirty="0" err="1" smtClean="0"/>
              <a:t>Superficie</a:t>
            </a:r>
            <a:endParaRPr lang="en-US" altLang="en-US" sz="2600" b="1" dirty="0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043608" y="2209800"/>
            <a:ext cx="352839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200" dirty="0" smtClean="0">
                <a:latin typeface="Helvetica" charset="0"/>
              </a:rPr>
              <a:t>El </a:t>
            </a:r>
            <a:r>
              <a:rPr lang="en-US" altLang="en-US" sz="2200" dirty="0" err="1" smtClean="0">
                <a:latin typeface="Helvetica" charset="0"/>
              </a:rPr>
              <a:t>agua</a:t>
            </a:r>
            <a:r>
              <a:rPr lang="en-US" altLang="en-US" sz="2200" dirty="0" smtClean="0">
                <a:latin typeface="Helvetica" charset="0"/>
              </a:rPr>
              <a:t> se </a:t>
            </a:r>
            <a:r>
              <a:rPr lang="en-US" altLang="en-US" sz="2200" dirty="0" err="1" smtClean="0">
                <a:latin typeface="Helvetica" charset="0"/>
              </a:rPr>
              <a:t>mueve</a:t>
            </a:r>
            <a:r>
              <a:rPr lang="en-US" altLang="en-US" sz="2200" dirty="0" smtClean="0">
                <a:latin typeface="Helvetica" charset="0"/>
              </a:rPr>
              <a:t> en </a:t>
            </a:r>
            <a:r>
              <a:rPr lang="en-US" altLang="en-US" sz="2200" dirty="0" err="1" smtClean="0">
                <a:latin typeface="Helvetica" charset="0"/>
              </a:rPr>
              <a:t>sentido</a:t>
            </a:r>
            <a:r>
              <a:rPr lang="en-US" altLang="en-US" sz="2200" dirty="0" smtClean="0">
                <a:latin typeface="Helvetica" charset="0"/>
              </a:rPr>
              <a:t> </a:t>
            </a:r>
            <a:r>
              <a:rPr lang="en-US" altLang="en-US" sz="2200" dirty="0" err="1" smtClean="0">
                <a:latin typeface="Helvetica" charset="0"/>
              </a:rPr>
              <a:t>horario</a:t>
            </a:r>
            <a:r>
              <a:rPr lang="en-US" altLang="en-US" sz="2200" dirty="0" smtClean="0">
                <a:latin typeface="Helvetica" charset="0"/>
              </a:rPr>
              <a:t> en los </a:t>
            </a:r>
            <a:r>
              <a:rPr lang="en-US" altLang="en-US" sz="2200" dirty="0" err="1" smtClean="0">
                <a:latin typeface="Helvetica" charset="0"/>
              </a:rPr>
              <a:t>giros</a:t>
            </a:r>
            <a:r>
              <a:rPr lang="en-US" altLang="en-US" sz="2200" dirty="0" smtClean="0">
                <a:latin typeface="Helvetica" charset="0"/>
              </a:rPr>
              <a:t> del </a:t>
            </a:r>
            <a:r>
              <a:rPr lang="en-US" altLang="en-US" sz="2200" dirty="0" err="1" smtClean="0">
                <a:latin typeface="Helvetica" charset="0"/>
              </a:rPr>
              <a:t>Hemisferio</a:t>
            </a:r>
            <a:r>
              <a:rPr lang="en-US" altLang="en-US" sz="2200" dirty="0" smtClean="0">
                <a:latin typeface="Helvetica" charset="0"/>
              </a:rPr>
              <a:t> Norte y anti </a:t>
            </a:r>
            <a:r>
              <a:rPr lang="en-US" altLang="en-US" sz="2200" dirty="0" err="1" smtClean="0">
                <a:latin typeface="Helvetica" charset="0"/>
              </a:rPr>
              <a:t>horario</a:t>
            </a:r>
            <a:r>
              <a:rPr lang="en-US" altLang="en-US" sz="2200" dirty="0" smtClean="0">
                <a:latin typeface="Helvetica" charset="0"/>
              </a:rPr>
              <a:t> en los </a:t>
            </a:r>
            <a:r>
              <a:rPr lang="en-US" altLang="en-US" sz="2200" dirty="0" err="1" smtClean="0">
                <a:latin typeface="Helvetica" charset="0"/>
              </a:rPr>
              <a:t>giros</a:t>
            </a:r>
            <a:r>
              <a:rPr lang="en-US" altLang="en-US" sz="2200" dirty="0" smtClean="0">
                <a:latin typeface="Helvetica" charset="0"/>
              </a:rPr>
              <a:t> del </a:t>
            </a:r>
            <a:r>
              <a:rPr lang="en-US" altLang="en-US" sz="2200" dirty="0" err="1" smtClean="0">
                <a:latin typeface="Helvetica" charset="0"/>
              </a:rPr>
              <a:t>Hemisferio</a:t>
            </a:r>
            <a:r>
              <a:rPr lang="en-US" altLang="en-US" sz="2200" dirty="0" smtClean="0">
                <a:latin typeface="Helvetica" charset="0"/>
              </a:rPr>
              <a:t> Sur.</a:t>
            </a:r>
            <a:endParaRPr lang="en-US" altLang="en-US" sz="2200" dirty="0">
              <a:latin typeface="Helvetica" charset="0"/>
            </a:endParaRPr>
          </a:p>
        </p:txBody>
      </p:sp>
      <p:pic>
        <p:nvPicPr>
          <p:cNvPr id="21508" name="Picture 5" descr="C:\Thomson Learning Stuff Laptop\Garrison\Garrison 4th Ed Oceanography\GarrisonCDPPT\Converted Graphics\ch09\renamed to page number\Gar4ech09p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524000"/>
            <a:ext cx="4103687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83821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71600" y="5546725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 smtClean="0">
                <a:latin typeface="Helvetica" charset="0"/>
              </a:rPr>
              <a:t>Los </a:t>
            </a:r>
            <a:r>
              <a:rPr lang="en-US" altLang="en-US" sz="2000" dirty="0" err="1" smtClean="0">
                <a:latin typeface="Helvetica" charset="0"/>
              </a:rPr>
              <a:t>Giros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pueden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ser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subdivididos</a:t>
            </a:r>
            <a:r>
              <a:rPr lang="en-US" altLang="en-US" sz="2000" dirty="0" smtClean="0">
                <a:latin typeface="Helvetica" charset="0"/>
              </a:rPr>
              <a:t> en </a:t>
            </a:r>
            <a:r>
              <a:rPr lang="en-US" altLang="en-US" sz="2000" dirty="0" err="1" smtClean="0">
                <a:latin typeface="Helvetica" charset="0"/>
              </a:rPr>
              <a:t>corrientes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diferentes</a:t>
            </a:r>
            <a:r>
              <a:rPr lang="en-US" altLang="en-US" sz="2000" dirty="0" smtClean="0">
                <a:latin typeface="Helvetica" charset="0"/>
              </a:rPr>
              <a:t>. </a:t>
            </a:r>
          </a:p>
          <a:p>
            <a:r>
              <a:rPr lang="en-US" altLang="en-US" sz="2000" dirty="0" smtClean="0">
                <a:latin typeface="Helvetica" charset="0"/>
              </a:rPr>
              <a:t>Las </a:t>
            </a:r>
            <a:r>
              <a:rPr lang="en-US" altLang="en-US" sz="2000" dirty="0" err="1" smtClean="0">
                <a:latin typeface="Helvetica" charset="0"/>
              </a:rPr>
              <a:t>cuatro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corrientes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interconectadas</a:t>
            </a:r>
            <a:r>
              <a:rPr lang="en-US" altLang="en-US" sz="2000" dirty="0" smtClean="0">
                <a:latin typeface="Helvetica" charset="0"/>
              </a:rPr>
              <a:t> en el </a:t>
            </a:r>
            <a:r>
              <a:rPr lang="en-US" altLang="en-US" sz="2000" dirty="0" err="1" smtClean="0">
                <a:latin typeface="Helvetica" charset="0"/>
              </a:rPr>
              <a:t>Giro</a:t>
            </a:r>
            <a:r>
              <a:rPr lang="en-US" altLang="en-US" sz="2000" dirty="0" smtClean="0">
                <a:latin typeface="Helvetica" charset="0"/>
              </a:rPr>
              <a:t> Nor Atlántico </a:t>
            </a:r>
            <a:r>
              <a:rPr lang="en-US" altLang="en-US" sz="2000" dirty="0" err="1" smtClean="0">
                <a:latin typeface="Helvetica" charset="0"/>
              </a:rPr>
              <a:t>tienen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características</a:t>
            </a:r>
            <a:r>
              <a:rPr lang="en-US" altLang="en-US" sz="2000" dirty="0" smtClean="0">
                <a:latin typeface="Helvetica" charset="0"/>
              </a:rPr>
              <a:t> de </a:t>
            </a:r>
            <a:r>
              <a:rPr lang="en-US" altLang="en-US" sz="2000" dirty="0" err="1" smtClean="0">
                <a:latin typeface="Helvetica" charset="0"/>
              </a:rPr>
              <a:t>flujo</a:t>
            </a:r>
            <a:r>
              <a:rPr lang="en-US" altLang="en-US" sz="2000" dirty="0" smtClean="0">
                <a:latin typeface="Helvetica" charset="0"/>
              </a:rPr>
              <a:t> y </a:t>
            </a:r>
            <a:r>
              <a:rPr lang="en-US" altLang="en-US" sz="2000" dirty="0" err="1" smtClean="0">
                <a:latin typeface="Helvetica" charset="0"/>
              </a:rPr>
              <a:t>temperaturas</a:t>
            </a:r>
            <a:r>
              <a:rPr lang="en-US" altLang="en-US" sz="2000" dirty="0" smtClean="0">
                <a:latin typeface="Helvetica" charset="0"/>
              </a:rPr>
              <a:t> </a:t>
            </a:r>
            <a:r>
              <a:rPr lang="en-US" altLang="en-US" sz="2000" dirty="0" err="1" smtClean="0">
                <a:latin typeface="Helvetica" charset="0"/>
              </a:rPr>
              <a:t>diferentes</a:t>
            </a:r>
            <a:r>
              <a:rPr lang="en-US" altLang="en-US" sz="2000" dirty="0" smtClean="0">
                <a:latin typeface="Helvetica" charset="0"/>
              </a:rPr>
              <a:t>.</a:t>
            </a:r>
            <a:endParaRPr lang="en-US" altLang="en-US" sz="2000" dirty="0">
              <a:latin typeface="Helvetica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81628" y="-254948"/>
            <a:ext cx="7772400" cy="1143000"/>
          </a:xfrm>
        </p:spPr>
        <p:txBody>
          <a:bodyPr/>
          <a:lstStyle/>
          <a:p>
            <a:r>
              <a:rPr lang="en-US" altLang="en-US" sz="2600" b="1" dirty="0" err="1" smtClean="0"/>
              <a:t>Flujo</a:t>
            </a:r>
            <a:r>
              <a:rPr lang="en-US" altLang="en-US" sz="2600" b="1" dirty="0" smtClean="0"/>
              <a:t> </a:t>
            </a:r>
            <a:r>
              <a:rPr lang="en-US" altLang="en-US" sz="2600" b="1" dirty="0" err="1" smtClean="0"/>
              <a:t>dentro</a:t>
            </a:r>
            <a:r>
              <a:rPr lang="en-US" altLang="en-US" sz="2600" b="1" dirty="0" smtClean="0"/>
              <a:t> de un </a:t>
            </a:r>
            <a:r>
              <a:rPr lang="en-US" altLang="en-US" sz="2600" b="1" dirty="0" err="1" smtClean="0"/>
              <a:t>Giro</a:t>
            </a:r>
            <a:endParaRPr lang="en-US" altLang="en-US" sz="2600" b="1" dirty="0" smtClean="0"/>
          </a:p>
        </p:txBody>
      </p:sp>
      <p:pic>
        <p:nvPicPr>
          <p:cNvPr id="22533" name="Picture 5" descr="C:\Thomson Learning Stuff Laptop\Garrison\Garrison 4th Ed Oceanography\GarrisonCDPPT\Converted Graphics\ch09\renamed to page number\Gar4ech09p2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901700"/>
            <a:ext cx="44513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7599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#10;C06F04.jpg                                                     000002FBOceanography ITK               B422783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4688"/>
            <a:ext cx="86106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3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35224"/>
            <a:ext cx="8100392" cy="1878831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Con el </a:t>
            </a:r>
            <a:r>
              <a:rPr lang="en-US" altLang="en-US" sz="2600" dirty="0" err="1" smtClean="0"/>
              <a:t>tiempo</a:t>
            </a:r>
            <a:r>
              <a:rPr lang="en-US" altLang="en-US" sz="2600" dirty="0" smtClean="0"/>
              <a:t>, el </a:t>
            </a:r>
            <a:r>
              <a:rPr lang="en-US" altLang="en-US" sz="2600" dirty="0" err="1" smtClean="0"/>
              <a:t>movimiento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impulsado</a:t>
            </a:r>
            <a:r>
              <a:rPr lang="en-US" altLang="en-US" sz="2600" dirty="0" smtClean="0"/>
              <a:t> del </a:t>
            </a:r>
            <a:r>
              <a:rPr lang="en-US" altLang="en-US" sz="2600" dirty="0" err="1" smtClean="0"/>
              <a:t>agua</a:t>
            </a:r>
            <a:r>
              <a:rPr lang="en-US" altLang="en-US" sz="2600" dirty="0" smtClean="0"/>
              <a:t> de </a:t>
            </a:r>
            <a:r>
              <a:rPr lang="en-US" altLang="en-US" sz="2600" dirty="0" err="1" smtClean="0"/>
              <a:t>superficie</a:t>
            </a:r>
            <a:r>
              <a:rPr lang="en-US" altLang="en-US" sz="2600" dirty="0" smtClean="0"/>
              <a:t> se </a:t>
            </a:r>
            <a:r>
              <a:rPr lang="en-US" altLang="en-US" sz="2600" dirty="0" err="1" smtClean="0"/>
              <a:t>extiende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hacia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abajo</a:t>
            </a:r>
            <a:r>
              <a:rPr lang="en-US" altLang="en-US" sz="2600" dirty="0" smtClean="0"/>
              <a:t> en la </a:t>
            </a:r>
            <a:r>
              <a:rPr lang="en-US" altLang="en-US" sz="2600" dirty="0" err="1" smtClean="0"/>
              <a:t>columna</a:t>
            </a:r>
            <a:r>
              <a:rPr lang="en-US" altLang="en-US" sz="2600" dirty="0" smtClean="0"/>
              <a:t> de </a:t>
            </a:r>
            <a:r>
              <a:rPr lang="en-US" altLang="en-US" sz="2600" dirty="0" err="1" smtClean="0"/>
              <a:t>agua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pero</a:t>
            </a:r>
            <a:r>
              <a:rPr lang="en-US" altLang="en-US" sz="2600" dirty="0" smtClean="0"/>
              <a:t> la </a:t>
            </a:r>
            <a:r>
              <a:rPr lang="en-US" altLang="en-US" sz="2600" dirty="0" err="1" smtClean="0"/>
              <a:t>velocidad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disminuye</a:t>
            </a:r>
            <a:r>
              <a:rPr lang="en-US" altLang="en-US" sz="2600" dirty="0" smtClean="0"/>
              <a:t> y la </a:t>
            </a:r>
            <a:r>
              <a:rPr lang="en-US" altLang="en-US" sz="2600" dirty="0" err="1" smtClean="0"/>
              <a:t>dirección</a:t>
            </a:r>
            <a:r>
              <a:rPr lang="en-US" altLang="en-US" sz="2600" dirty="0" smtClean="0"/>
              <a:t> cambia </a:t>
            </a:r>
            <a:r>
              <a:rPr lang="en-US" altLang="en-US" sz="2600" dirty="0" err="1" smtClean="0"/>
              <a:t>debido</a:t>
            </a:r>
            <a:r>
              <a:rPr lang="en-US" altLang="en-US" sz="2600" dirty="0" smtClean="0"/>
              <a:t> a la </a:t>
            </a:r>
            <a:r>
              <a:rPr lang="en-US" altLang="en-US" sz="2600" dirty="0" err="1" smtClean="0"/>
              <a:t>deflección</a:t>
            </a:r>
            <a:r>
              <a:rPr lang="en-US" altLang="en-US" sz="2600" dirty="0" smtClean="0"/>
              <a:t> de </a:t>
            </a:r>
            <a:r>
              <a:rPr lang="en-US" altLang="en-US" sz="2600" dirty="0" err="1" smtClean="0"/>
              <a:t>Coriolis</a:t>
            </a:r>
            <a:r>
              <a:rPr lang="en-US" altLang="en-US" sz="2600" dirty="0" smtClean="0"/>
              <a:t>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2636912"/>
            <a:ext cx="8496944" cy="42210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/>
              <a:t>La </a:t>
            </a:r>
            <a:r>
              <a:rPr lang="en-US" altLang="en-US" sz="2800" b="1" dirty="0" err="1" smtClean="0"/>
              <a:t>Espiral</a:t>
            </a:r>
            <a:r>
              <a:rPr lang="en-US" altLang="en-US" sz="2800" b="1" dirty="0" smtClean="0"/>
              <a:t> de Ekman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 un </a:t>
            </a:r>
            <a:r>
              <a:rPr lang="en-US" altLang="en-US" sz="2800" dirty="0" err="1" smtClean="0"/>
              <a:t>patrón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descrito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cambios</a:t>
            </a:r>
            <a:r>
              <a:rPr lang="en-US" altLang="en-US" sz="2800" dirty="0" smtClean="0"/>
              <a:t> en la </a:t>
            </a:r>
            <a:r>
              <a:rPr lang="en-US" altLang="en-US" sz="2800" dirty="0" err="1" smtClean="0"/>
              <a:t>dirección</a:t>
            </a:r>
            <a:r>
              <a:rPr lang="en-US" altLang="en-US" sz="2800" dirty="0" smtClean="0"/>
              <a:t> y </a:t>
            </a:r>
            <a:r>
              <a:rPr lang="en-US" altLang="en-US" sz="2800" dirty="0" err="1" smtClean="0"/>
              <a:t>velocidad</a:t>
            </a:r>
            <a:r>
              <a:rPr lang="en-US" altLang="en-US" sz="2800" dirty="0" smtClean="0"/>
              <a:t> con la </a:t>
            </a:r>
            <a:r>
              <a:rPr lang="en-US" altLang="en-US" sz="2800" dirty="0" err="1" smtClean="0"/>
              <a:t>profundidad</a:t>
            </a:r>
            <a:r>
              <a:rPr lang="en-US" altLang="en-US" sz="2800" dirty="0" smtClean="0"/>
              <a:t>. </a:t>
            </a:r>
          </a:p>
          <a:p>
            <a:endParaRPr lang="en-US" altLang="en-US" sz="1500" dirty="0" smtClean="0"/>
          </a:p>
          <a:p>
            <a:r>
              <a:rPr lang="en-US" altLang="en-US" sz="2800" dirty="0" smtClean="0"/>
              <a:t>El </a:t>
            </a:r>
            <a:r>
              <a:rPr lang="en-US" altLang="en-US" sz="2800" b="1" dirty="0" err="1" smtClean="0"/>
              <a:t>transporte</a:t>
            </a:r>
            <a:r>
              <a:rPr lang="en-US" altLang="en-US" sz="2800" b="1" dirty="0" smtClean="0"/>
              <a:t> de Ekman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transporte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neto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agua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movimiento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agua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inducido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viento</a:t>
            </a:r>
            <a:r>
              <a:rPr lang="en-US" altLang="en-US" sz="2800" dirty="0" smtClean="0"/>
              <a:t>.</a:t>
            </a:r>
          </a:p>
          <a:p>
            <a:endParaRPr lang="en-US" altLang="en-US" sz="1500" dirty="0" smtClean="0"/>
          </a:p>
          <a:p>
            <a:pPr lvl="2"/>
            <a:r>
              <a:rPr lang="en-US" altLang="en-US" dirty="0" smtClean="0"/>
              <a:t>El </a:t>
            </a:r>
            <a:r>
              <a:rPr lang="en-US" altLang="en-US" dirty="0" err="1" smtClean="0"/>
              <a:t>transporte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neto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agua</a:t>
            </a:r>
            <a:r>
              <a:rPr lang="en-US" altLang="en-US" dirty="0" smtClean="0"/>
              <a:t> en un </a:t>
            </a:r>
            <a:r>
              <a:rPr lang="en-US" altLang="en-US" dirty="0" err="1" smtClean="0"/>
              <a:t>espiral</a:t>
            </a:r>
            <a:r>
              <a:rPr lang="en-US" altLang="en-US" dirty="0" smtClean="0"/>
              <a:t> de Ekman </a:t>
            </a:r>
            <a:r>
              <a:rPr lang="en-US" altLang="en-US" dirty="0" err="1" smtClean="0"/>
              <a:t>tiene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deflección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Coriolis</a:t>
            </a:r>
            <a:r>
              <a:rPr lang="en-US" altLang="en-US" dirty="0" smtClean="0"/>
              <a:t> de 90</a:t>
            </a:r>
            <a:r>
              <a:rPr lang="en-US" altLang="en-US" baseline="30000" dirty="0" smtClean="0"/>
              <a:t>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respecto</a:t>
            </a:r>
            <a:r>
              <a:rPr lang="en-US" altLang="en-US" dirty="0" smtClean="0"/>
              <a:t> a la </a:t>
            </a:r>
            <a:r>
              <a:rPr lang="en-US" altLang="en-US" dirty="0" err="1" smtClean="0"/>
              <a:t>dirección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viento</a:t>
            </a:r>
            <a:r>
              <a:rPr lang="en-US" altLang="en-US" dirty="0" smtClean="0"/>
              <a:t>.</a:t>
            </a:r>
          </a:p>
          <a:p>
            <a:pPr lvl="2"/>
            <a:endParaRPr lang="en-US" altLang="en-US" sz="1500" dirty="0" smtClean="0"/>
          </a:p>
          <a:p>
            <a:r>
              <a:rPr lang="en-US" altLang="en-US" sz="2800" dirty="0" smtClean="0"/>
              <a:t>A lo largo de </a:t>
            </a:r>
            <a:r>
              <a:rPr lang="en-US" altLang="en-US" sz="2800" dirty="0" err="1" smtClean="0"/>
              <a:t>las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áreas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costeras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transporte</a:t>
            </a:r>
            <a:r>
              <a:rPr lang="en-US" altLang="en-US" sz="2800" dirty="0" smtClean="0"/>
              <a:t> de  Ekman </a:t>
            </a:r>
            <a:r>
              <a:rPr lang="en-US" altLang="en-US" sz="2800" dirty="0" err="1" smtClean="0"/>
              <a:t>puede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inducir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descensos</a:t>
            </a:r>
            <a:r>
              <a:rPr lang="en-US" altLang="en-US" sz="2800" dirty="0" smtClean="0"/>
              <a:t> y </a:t>
            </a:r>
            <a:r>
              <a:rPr lang="en-US" altLang="en-US" sz="2800" dirty="0" err="1" smtClean="0"/>
              <a:t>ascensos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downwelling</a:t>
            </a:r>
            <a:r>
              <a:rPr lang="en-US" altLang="en-US" sz="2800" dirty="0" smtClean="0"/>
              <a:t> / upwelling) al </a:t>
            </a:r>
            <a:r>
              <a:rPr lang="en-US" altLang="en-US" sz="2800" dirty="0" err="1" smtClean="0"/>
              <a:t>impulsar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agua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hacia</a:t>
            </a:r>
            <a:r>
              <a:rPr lang="en-US" altLang="en-US" sz="2800" dirty="0" smtClean="0"/>
              <a:t> o </a:t>
            </a:r>
            <a:r>
              <a:rPr lang="en-US" altLang="en-US" sz="2800" dirty="0" err="1" smtClean="0"/>
              <a:t>desde</a:t>
            </a:r>
            <a:r>
              <a:rPr lang="en-US" altLang="en-US" sz="2800" dirty="0" smtClean="0"/>
              <a:t> la costa </a:t>
            </a:r>
            <a:r>
              <a:rPr lang="en-US" altLang="en-US" sz="2800" dirty="0" err="1" smtClean="0"/>
              <a:t>respectivamente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87700" y="150813"/>
            <a:ext cx="78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6-2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Arial" charset="0"/>
              </a:rPr>
              <a:t>Corrientes </a:t>
            </a:r>
            <a:r>
              <a:rPr lang="en-US" altLang="en-US" b="1" dirty="0" err="1" smtClean="0">
                <a:latin typeface="Arial" charset="0"/>
              </a:rPr>
              <a:t>Oceánicas</a:t>
            </a:r>
            <a:r>
              <a:rPr lang="en-US" altLang="en-US" b="1" dirty="0" smtClean="0">
                <a:latin typeface="Arial" charset="0"/>
              </a:rPr>
              <a:t> de </a:t>
            </a:r>
            <a:r>
              <a:rPr lang="en-US" altLang="en-US" b="1" dirty="0" err="1" smtClean="0">
                <a:latin typeface="Arial" charset="0"/>
              </a:rPr>
              <a:t>Superficie</a:t>
            </a:r>
            <a:endParaRPr lang="en-US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32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06F06ab.jpg                                                   000002FBOceanography ITK               B422783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21034"/>
            <a:ext cx="8096229" cy="4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08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52117" y="-171400"/>
            <a:ext cx="7772400" cy="990600"/>
          </a:xfrm>
        </p:spPr>
        <p:txBody>
          <a:bodyPr/>
          <a:lstStyle/>
          <a:p>
            <a:r>
              <a:rPr lang="en-US" altLang="en-US" sz="2600" dirty="0" err="1" smtClean="0"/>
              <a:t>Flujo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dentro</a:t>
            </a:r>
            <a:r>
              <a:rPr lang="en-US" altLang="en-US" sz="2600" dirty="0" smtClean="0"/>
              <a:t> de un </a:t>
            </a:r>
            <a:r>
              <a:rPr lang="en-US" altLang="en-US" sz="2600" dirty="0" err="1" smtClean="0"/>
              <a:t>Giro</a:t>
            </a:r>
            <a:endParaRPr lang="en-US" altLang="en-US" sz="26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52117" y="5625152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dirty="0" smtClean="0"/>
              <a:t>El </a:t>
            </a:r>
            <a:r>
              <a:rPr lang="en-US" altLang="en-US" dirty="0" err="1" smtClean="0"/>
              <a:t>efecto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Espiral</a:t>
            </a:r>
            <a:r>
              <a:rPr lang="en-US" altLang="en-US" dirty="0" smtClean="0"/>
              <a:t> de </a:t>
            </a:r>
            <a:r>
              <a:rPr lang="en-US" altLang="en-US" dirty="0"/>
              <a:t>Ekman </a:t>
            </a:r>
            <a:r>
              <a:rPr lang="en-US" altLang="en-US" dirty="0" smtClean="0"/>
              <a:t>y el </a:t>
            </a:r>
            <a:r>
              <a:rPr lang="en-US" altLang="en-US" dirty="0" err="1" smtClean="0"/>
              <a:t>efecto</a:t>
            </a:r>
            <a:r>
              <a:rPr lang="en-US" altLang="en-US" dirty="0" smtClean="0"/>
              <a:t> de </a:t>
            </a:r>
            <a:r>
              <a:rPr lang="en-US" altLang="en-US" dirty="0" err="1"/>
              <a:t>Coriolis</a:t>
            </a:r>
            <a:r>
              <a:rPr lang="en-US" altLang="en-US" dirty="0"/>
              <a:t> </a:t>
            </a:r>
            <a:r>
              <a:rPr lang="en-US" altLang="en-US" dirty="0" err="1" smtClean="0"/>
              <a:t>causa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agua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mueva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dentro</a:t>
            </a:r>
            <a:r>
              <a:rPr lang="en-US" altLang="en-US" dirty="0" smtClean="0"/>
              <a:t> de un </a:t>
            </a:r>
            <a:r>
              <a:rPr lang="en-US" altLang="en-US" dirty="0" err="1" smtClean="0"/>
              <a:t>giro</a:t>
            </a:r>
            <a:r>
              <a:rPr lang="en-US" altLang="en-US" dirty="0" smtClean="0"/>
              <a:t> con un </a:t>
            </a:r>
            <a:r>
              <a:rPr lang="en-US" altLang="en-US" dirty="0" err="1" smtClean="0"/>
              <a:t>patrón</a:t>
            </a:r>
            <a:r>
              <a:rPr lang="en-US" altLang="en-US" dirty="0" smtClean="0"/>
              <a:t> circular.</a:t>
            </a:r>
            <a:endParaRPr lang="en-US" altLang="en-US" dirty="0"/>
          </a:p>
        </p:txBody>
      </p:sp>
      <p:pic>
        <p:nvPicPr>
          <p:cNvPr id="26629" name="Picture 5" descr="C:\Thomson Learning Stuff Laptop\Garrison\Garrison 4th Ed Oceanography\GarrisonCDPPT\Converted Graphics\ch09\renamed to page number\Gar4ech09p2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143000"/>
            <a:ext cx="4699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73954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886" y="836712"/>
            <a:ext cx="7642514" cy="1437655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Los </a:t>
            </a:r>
            <a:r>
              <a:rPr lang="en-US" altLang="en-US" sz="2600" dirty="0" err="1" smtClean="0"/>
              <a:t>gradientes</a:t>
            </a:r>
            <a:r>
              <a:rPr lang="en-US" altLang="en-US" sz="2600" dirty="0" smtClean="0"/>
              <a:t> de </a:t>
            </a:r>
            <a:r>
              <a:rPr lang="en-US" altLang="en-US" sz="2600" dirty="0" err="1" smtClean="0"/>
              <a:t>Presión</a:t>
            </a:r>
            <a:r>
              <a:rPr lang="en-US" altLang="en-US" sz="2600" dirty="0" smtClean="0"/>
              <a:t>  se </a:t>
            </a:r>
            <a:r>
              <a:rPr lang="en-US" altLang="en-US" sz="2600" dirty="0" err="1" smtClean="0"/>
              <a:t>desarrollan</a:t>
            </a:r>
            <a:r>
              <a:rPr lang="en-US" altLang="en-US" sz="2600" dirty="0" smtClean="0"/>
              <a:t> en el </a:t>
            </a:r>
            <a:r>
              <a:rPr lang="en-US" altLang="en-US" sz="2600" dirty="0" err="1" smtClean="0"/>
              <a:t>océano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porque</a:t>
            </a:r>
            <a:r>
              <a:rPr lang="en-US" altLang="en-US" sz="2600" dirty="0" smtClean="0"/>
              <a:t> la </a:t>
            </a:r>
            <a:r>
              <a:rPr lang="en-US" altLang="en-US" sz="2600" dirty="0" err="1" smtClean="0"/>
              <a:t>superficie</a:t>
            </a:r>
            <a:r>
              <a:rPr lang="en-US" altLang="en-US" sz="2600" dirty="0" smtClean="0"/>
              <a:t> marina se </a:t>
            </a:r>
            <a:r>
              <a:rPr lang="en-US" altLang="en-US" sz="2600" dirty="0" err="1" smtClean="0"/>
              <a:t>deforma</a:t>
            </a:r>
            <a:r>
              <a:rPr lang="en-US" altLang="en-US" sz="2600" dirty="0" smtClean="0"/>
              <a:t> en </a:t>
            </a:r>
            <a:r>
              <a:rPr lang="en-US" altLang="en-US" sz="2600" dirty="0" err="1" smtClean="0"/>
              <a:t>anchos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apilamientos</a:t>
            </a:r>
            <a:r>
              <a:rPr lang="en-US" altLang="en-US" sz="2600" dirty="0" smtClean="0"/>
              <a:t> y </a:t>
            </a:r>
            <a:r>
              <a:rPr lang="en-US" altLang="en-US" sz="2600" dirty="0" err="1" smtClean="0"/>
              <a:t>depresiones</a:t>
            </a:r>
            <a:r>
              <a:rPr lang="en-US" altLang="en-US" sz="2600" dirty="0" smtClean="0"/>
              <a:t> con un relieve de un metro.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564904"/>
            <a:ext cx="8064896" cy="4104456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Los </a:t>
            </a:r>
            <a:r>
              <a:rPr lang="en-US" altLang="en-US" sz="2400" dirty="0" err="1" smtClean="0"/>
              <a:t>apilamientos</a:t>
            </a:r>
            <a:r>
              <a:rPr lang="en-US" altLang="en-US" sz="2400" dirty="0" smtClean="0"/>
              <a:t> son </a:t>
            </a:r>
            <a:r>
              <a:rPr lang="en-US" altLang="en-US" sz="2400" dirty="0" err="1" smtClean="0"/>
              <a:t>causados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convergencias</a:t>
            </a:r>
            <a:r>
              <a:rPr lang="en-US" altLang="en-US" sz="2400" dirty="0" smtClean="0"/>
              <a:t>,  </a:t>
            </a:r>
            <a:r>
              <a:rPr lang="en-US" altLang="en-US" sz="2400" dirty="0" err="1" smtClean="0"/>
              <a:t>lugares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donde</a:t>
            </a:r>
            <a:r>
              <a:rPr lang="en-US" altLang="en-US" sz="2400" dirty="0" smtClean="0"/>
              <a:t> el </a:t>
            </a:r>
            <a:r>
              <a:rPr lang="en-US" altLang="en-US" sz="2400" dirty="0" err="1" smtClean="0"/>
              <a:t>agua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fluya</a:t>
            </a:r>
            <a:r>
              <a:rPr lang="en-US" altLang="en-US" sz="2400" dirty="0" smtClean="0"/>
              <a:t> y se </a:t>
            </a:r>
            <a:r>
              <a:rPr lang="en-US" altLang="en-US" sz="2400" dirty="0" err="1" smtClean="0"/>
              <a:t>hunde</a:t>
            </a:r>
            <a:r>
              <a:rPr lang="en-US" altLang="en-US" sz="2400" dirty="0" smtClean="0"/>
              <a:t> en masa.</a:t>
            </a:r>
          </a:p>
          <a:p>
            <a:endParaRPr lang="en-US" altLang="en-US" sz="1400" dirty="0" smtClean="0"/>
          </a:p>
          <a:p>
            <a:r>
              <a:rPr lang="en-US" altLang="en-US" sz="2400" dirty="0" smtClean="0"/>
              <a:t>Las </a:t>
            </a:r>
            <a:r>
              <a:rPr lang="en-US" altLang="en-US" sz="2400" dirty="0" err="1" smtClean="0"/>
              <a:t>depresiones</a:t>
            </a:r>
            <a:r>
              <a:rPr lang="en-US" altLang="en-US" sz="2400" dirty="0" smtClean="0"/>
              <a:t> son </a:t>
            </a:r>
            <a:r>
              <a:rPr lang="en-US" altLang="en-US" sz="2400" dirty="0" err="1" smtClean="0"/>
              <a:t>causadas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divergencias</a:t>
            </a:r>
            <a:r>
              <a:rPr lang="en-US" altLang="en-US" sz="2400" dirty="0" smtClean="0"/>
              <a:t>,  </a:t>
            </a:r>
            <a:r>
              <a:rPr lang="en-US" altLang="en-US" sz="2400" dirty="0" err="1" smtClean="0"/>
              <a:t>lugares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donde</a:t>
            </a:r>
            <a:r>
              <a:rPr lang="en-US" altLang="en-US" sz="2400" dirty="0" smtClean="0"/>
              <a:t> el </a:t>
            </a:r>
            <a:r>
              <a:rPr lang="en-US" altLang="en-US" sz="2400" dirty="0" err="1" smtClean="0"/>
              <a:t>agua</a:t>
            </a:r>
            <a:r>
              <a:rPr lang="en-US" altLang="en-US" sz="2400" dirty="0" smtClean="0"/>
              <a:t> emerge a la </a:t>
            </a:r>
            <a:r>
              <a:rPr lang="en-US" altLang="en-US" sz="2400" dirty="0" err="1" smtClean="0"/>
              <a:t>superficie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fluye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hacia</a:t>
            </a:r>
            <a:r>
              <a:rPr lang="en-US" altLang="en-US" sz="2400" dirty="0" smtClean="0"/>
              <a:t> los </a:t>
            </a:r>
            <a:r>
              <a:rPr lang="en-US" altLang="en-US" sz="2400" dirty="0" err="1" smtClean="0"/>
              <a:t>costados</a:t>
            </a:r>
            <a:r>
              <a:rPr lang="en-US" altLang="en-US" sz="2400" dirty="0" smtClean="0"/>
              <a:t> (se “</a:t>
            </a:r>
            <a:r>
              <a:rPr lang="en-US" altLang="en-US" sz="2400" dirty="0" err="1" smtClean="0"/>
              <a:t>desparrama</a:t>
            </a:r>
            <a:r>
              <a:rPr lang="en-US" altLang="en-US" sz="2400" dirty="0" smtClean="0"/>
              <a:t>”).</a:t>
            </a:r>
          </a:p>
          <a:p>
            <a:endParaRPr lang="en-US" altLang="en-US" sz="1400" dirty="0" smtClean="0"/>
          </a:p>
          <a:p>
            <a:r>
              <a:rPr lang="en-US" altLang="en-US" sz="2400" dirty="0" smtClean="0"/>
              <a:t>El </a:t>
            </a:r>
            <a:r>
              <a:rPr lang="en-US" altLang="en-US" sz="2400" dirty="0" err="1" smtClean="0"/>
              <a:t>agua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que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fluye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bajo</a:t>
            </a:r>
            <a:r>
              <a:rPr lang="en-US" altLang="en-US" sz="2400" dirty="0" smtClean="0"/>
              <a:t> los </a:t>
            </a:r>
            <a:r>
              <a:rPr lang="en-US" altLang="en-US" sz="2400" dirty="0" err="1" smtClean="0"/>
              <a:t>gradientes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presión</a:t>
            </a:r>
            <a:r>
              <a:rPr lang="en-US" altLang="en-US" sz="2400" dirty="0" smtClean="0"/>
              <a:t> en la </a:t>
            </a:r>
            <a:r>
              <a:rPr lang="en-US" altLang="en-US" sz="2400" dirty="0" err="1" smtClean="0"/>
              <a:t>superficie</a:t>
            </a:r>
            <a:r>
              <a:rPr lang="en-US" altLang="en-US" sz="2400" dirty="0" smtClean="0"/>
              <a:t> irregular del </a:t>
            </a:r>
            <a:r>
              <a:rPr lang="en-US" altLang="en-US" sz="2400" dirty="0" err="1" smtClean="0"/>
              <a:t>océano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deflectada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Coriolis</a:t>
            </a:r>
            <a:r>
              <a:rPr lang="en-US" altLang="en-US" sz="2400" dirty="0" smtClean="0"/>
              <a:t> y la </a:t>
            </a:r>
            <a:r>
              <a:rPr lang="en-US" altLang="en-US" sz="2400" dirty="0" err="1" smtClean="0"/>
              <a:t>cantidad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deflección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función</a:t>
            </a:r>
            <a:r>
              <a:rPr lang="en-US" altLang="en-US" sz="2400" dirty="0" smtClean="0"/>
              <a:t> de la </a:t>
            </a:r>
            <a:r>
              <a:rPr lang="en-US" altLang="en-US" sz="2400" dirty="0" err="1" smtClean="0"/>
              <a:t>ubicación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velocidad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87700" y="150813"/>
            <a:ext cx="78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6-2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Arial" charset="0"/>
              </a:rPr>
              <a:t>Corrientes </a:t>
            </a:r>
            <a:r>
              <a:rPr lang="en-US" altLang="en-US" b="1" dirty="0" err="1" smtClean="0">
                <a:latin typeface="Arial" charset="0"/>
              </a:rPr>
              <a:t>Oceánicas</a:t>
            </a:r>
            <a:r>
              <a:rPr lang="en-US" altLang="en-US" b="1" dirty="0" smtClean="0">
                <a:latin typeface="Arial" charset="0"/>
              </a:rPr>
              <a:t> de </a:t>
            </a:r>
            <a:r>
              <a:rPr lang="en-US" altLang="en-US" b="1" dirty="0" err="1" smtClean="0">
                <a:latin typeface="Arial" charset="0"/>
              </a:rPr>
              <a:t>Superficie</a:t>
            </a:r>
            <a:endParaRPr lang="en-US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4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06F05b.jpg                                                    000002FBOceanography ITK               B422783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93725"/>
            <a:ext cx="6859587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734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5616" y="-315416"/>
            <a:ext cx="7772400" cy="1143000"/>
          </a:xfrm>
        </p:spPr>
        <p:txBody>
          <a:bodyPr/>
          <a:lstStyle/>
          <a:p>
            <a:r>
              <a:rPr lang="en-US" altLang="en-US" sz="2600" dirty="0" err="1" smtClean="0"/>
              <a:t>Flujo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dentro</a:t>
            </a:r>
            <a:r>
              <a:rPr lang="en-US" altLang="en-US" sz="2600" dirty="0" smtClean="0"/>
              <a:t> de un </a:t>
            </a:r>
            <a:r>
              <a:rPr lang="en-US" altLang="en-US" sz="2600" dirty="0" err="1" smtClean="0"/>
              <a:t>Giro</a:t>
            </a:r>
            <a:endParaRPr lang="en-US" altLang="en-US" sz="2600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90600" y="5177051"/>
            <a:ext cx="82619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La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superficie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del Atlántico Norte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elevada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por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movimiento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viento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y 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transporte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 Ekman para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formar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una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“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colina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”.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Puede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usted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determinar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por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qué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centro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 la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colina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se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acoda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hacia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el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Oeste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?</a:t>
            </a: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29701" name="Picture 5" descr="C:\Thomson Learning Stuff Laptop\Garrison\Garrison 4th Ed Oceanography\GarrisonCDPPT\Converted Graphics\ch09\renamed to page number\Gar4ech09p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143000"/>
            <a:ext cx="67183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3234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81528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Arial" charset="0"/>
              </a:rPr>
              <a:t>Procesos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Atmosféricos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509520" cy="4680520"/>
          </a:xfrm>
        </p:spPr>
        <p:txBody>
          <a:bodyPr>
            <a:normAutofit/>
          </a:bodyPr>
          <a:lstStyle/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259632" y="1124744"/>
            <a:ext cx="7416824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1259632" y="12687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 smtClean="0">
                <a:solidFill>
                  <a:schemeClr val="accent2"/>
                </a:solidFill>
              </a:rPr>
              <a:t>La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densidad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 del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aire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es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controlada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por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 la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temperatura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, </a:t>
            </a:r>
            <a:r>
              <a:rPr lang="en-US" altLang="en-US" sz="2400" b="1" i="1" dirty="0">
                <a:solidFill>
                  <a:schemeClr val="accent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la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presión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 y el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contenido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 de </a:t>
            </a:r>
            <a:r>
              <a:rPr lang="en-US" altLang="en-US" sz="2400" b="1" i="1" dirty="0" err="1" smtClean="0">
                <a:solidFill>
                  <a:schemeClr val="accent2"/>
                </a:solidFill>
              </a:rPr>
              <a:t>humedad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.</a:t>
            </a:r>
            <a:endParaRPr lang="es-UY" sz="2400" b="1" i="1" dirty="0">
              <a:solidFill>
                <a:schemeClr val="accent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2276872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caliente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menos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denso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que</a:t>
            </a:r>
            <a:r>
              <a:rPr lang="en-US" altLang="en-US" sz="2200" dirty="0" smtClean="0"/>
              <a:t> 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frío</a:t>
            </a:r>
            <a:r>
              <a:rPr lang="en-US" altLang="en-US" sz="2200" dirty="0" smtClean="0"/>
              <a:t> y 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húmedo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menos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denso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que</a:t>
            </a:r>
            <a:r>
              <a:rPr lang="en-US" altLang="en-US" sz="2200" dirty="0" smtClean="0"/>
              <a:t> 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seco</a:t>
            </a:r>
            <a:r>
              <a:rPr lang="en-US" altLang="en-US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La </a:t>
            </a:r>
            <a:r>
              <a:rPr lang="en-US" altLang="en-US" sz="2200" dirty="0" err="1" smtClean="0"/>
              <a:t>presión</a:t>
            </a:r>
            <a:r>
              <a:rPr lang="en-US" altLang="en-US" sz="2200" dirty="0" smtClean="0"/>
              <a:t> del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el peso del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 </a:t>
            </a:r>
            <a:r>
              <a:rPr lang="en-US" altLang="en-US" sz="2200" dirty="0" err="1" smtClean="0"/>
              <a:t>desde</a:t>
            </a:r>
            <a:r>
              <a:rPr lang="en-US" altLang="en-US" sz="2200" dirty="0" smtClean="0"/>
              <a:t> la </a:t>
            </a:r>
            <a:r>
              <a:rPr lang="en-US" altLang="en-US" sz="2200" dirty="0" err="1" smtClean="0"/>
              <a:t>superficie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terrestre</a:t>
            </a:r>
            <a:r>
              <a:rPr lang="en-US" altLang="en-US" sz="2200" dirty="0" smtClean="0"/>
              <a:t> al tope de la </a:t>
            </a:r>
            <a:r>
              <a:rPr lang="en-US" altLang="en-US" sz="2200" dirty="0" err="1" smtClean="0"/>
              <a:t>atmósfera</a:t>
            </a:r>
            <a:r>
              <a:rPr lang="en-US" altLang="en-US" sz="2200" dirty="0" smtClean="0"/>
              <a:t> y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igual</a:t>
            </a:r>
            <a:r>
              <a:rPr lang="en-US" altLang="en-US" sz="2200" dirty="0" smtClean="0"/>
              <a:t> a 1.04kg/cm</a:t>
            </a:r>
            <a:r>
              <a:rPr lang="en-US" altLang="en-US" sz="2200" baseline="30000" dirty="0" smtClean="0"/>
              <a:t>2</a:t>
            </a:r>
            <a:r>
              <a:rPr lang="en-US" altLang="en-US" sz="2200" dirty="0" smtClean="0"/>
              <a:t> (</a:t>
            </a:r>
            <a:r>
              <a:rPr lang="en-US" altLang="en-US" sz="2200" dirty="0" err="1" smtClean="0"/>
              <a:t>presión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estandar</a:t>
            </a:r>
            <a:r>
              <a:rPr lang="en-US" altLang="en-US" sz="2200" dirty="0" smtClean="0"/>
              <a:t> del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pressure, </a:t>
            </a:r>
            <a:r>
              <a:rPr lang="en-US" altLang="en-US" sz="2200" dirty="0" err="1" smtClean="0"/>
              <a:t>una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atmósfera</a:t>
            </a:r>
            <a:r>
              <a:rPr lang="en-US" altLang="en-US" sz="2200" dirty="0" smtClean="0"/>
              <a:t>) a </a:t>
            </a:r>
            <a:r>
              <a:rPr lang="en-US" altLang="en-US" sz="2200" dirty="0" err="1" smtClean="0"/>
              <a:t>nivel</a:t>
            </a:r>
            <a:r>
              <a:rPr lang="en-US" altLang="en-US" sz="2200" dirty="0" smtClean="0"/>
              <a:t> del mar.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 err="1" smtClean="0"/>
              <a:t>Una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zona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baja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presión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donde</a:t>
            </a:r>
            <a:r>
              <a:rPr lang="en-US" altLang="en-US" sz="2200" dirty="0" smtClean="0"/>
              <a:t> la </a:t>
            </a:r>
            <a:r>
              <a:rPr lang="en-US" altLang="en-US" sz="2200" dirty="0" err="1" smtClean="0"/>
              <a:t>densidad</a:t>
            </a:r>
            <a:r>
              <a:rPr lang="en-US" altLang="en-US" sz="2200" dirty="0" smtClean="0"/>
              <a:t> del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menor</a:t>
            </a:r>
            <a:r>
              <a:rPr lang="en-US" altLang="en-US" sz="2200" dirty="0" smtClean="0"/>
              <a:t> a la </a:t>
            </a:r>
            <a:r>
              <a:rPr lang="en-US" altLang="en-US" sz="2200" dirty="0" err="1" smtClean="0"/>
              <a:t>que</a:t>
            </a:r>
            <a:r>
              <a:rPr lang="en-US" altLang="en-US" sz="2200" dirty="0" smtClean="0"/>
              <a:t> la </a:t>
            </a:r>
            <a:r>
              <a:rPr lang="en-US" altLang="en-US" sz="2200" dirty="0" err="1" smtClean="0"/>
              <a:t>rodea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pues</a:t>
            </a:r>
            <a:r>
              <a:rPr lang="en-US" altLang="en-US" sz="2200" dirty="0" smtClean="0"/>
              <a:t> 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más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caliente</a:t>
            </a:r>
            <a:r>
              <a:rPr lang="en-US" altLang="en-US" sz="2200" dirty="0" smtClean="0"/>
              <a:t> o </a:t>
            </a:r>
            <a:r>
              <a:rPr lang="en-US" altLang="en-US" sz="2200" dirty="0" err="1" smtClean="0"/>
              <a:t>tiene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más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contenido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humedad</a:t>
            </a:r>
            <a:r>
              <a:rPr lang="en-US" altLang="en-US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 err="1" smtClean="0"/>
              <a:t>Una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zona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alta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presion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donde</a:t>
            </a:r>
            <a:r>
              <a:rPr lang="en-US" altLang="en-US" sz="2200" dirty="0" smtClean="0"/>
              <a:t> 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más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frío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que</a:t>
            </a:r>
            <a:r>
              <a:rPr lang="en-US" altLang="en-US" sz="2200" dirty="0" smtClean="0"/>
              <a:t> el </a:t>
            </a:r>
            <a:r>
              <a:rPr lang="en-US" altLang="en-US" sz="2200" dirty="0" err="1" smtClean="0"/>
              <a:t>que</a:t>
            </a:r>
            <a:r>
              <a:rPr lang="en-US" altLang="en-US" sz="2200" dirty="0" smtClean="0"/>
              <a:t> la </a:t>
            </a:r>
            <a:r>
              <a:rPr lang="en-US" altLang="en-US" sz="2200" dirty="0" err="1" smtClean="0"/>
              <a:t>rodea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por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enfriamiento</a:t>
            </a:r>
            <a:r>
              <a:rPr lang="en-US" altLang="en-US" sz="2200" dirty="0" smtClean="0"/>
              <a:t> o </a:t>
            </a:r>
            <a:r>
              <a:rPr lang="en-US" altLang="en-US" sz="2200" dirty="0" err="1" smtClean="0"/>
              <a:t>por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menor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contenido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humedad</a:t>
            </a:r>
            <a:r>
              <a:rPr lang="en-US" altLang="en-US" sz="2200" dirty="0" smtClean="0"/>
              <a:t>.</a:t>
            </a:r>
            <a:endParaRPr lang="en-US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06F05a.jpg                                                    000002FBOceanography ITK               B422783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3398"/>
            <a:ext cx="7924800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7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G00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8101" r="15385" b="9740"/>
          <a:stretch>
            <a:fillRect/>
          </a:stretch>
        </p:blipFill>
        <p:spPr bwMode="auto">
          <a:xfrm>
            <a:off x="7162800" y="304800"/>
            <a:ext cx="1524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35176" y="1988840"/>
            <a:ext cx="7566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i="1" dirty="0" smtClean="0">
                <a:solidFill>
                  <a:schemeClr val="accent2"/>
                </a:solidFill>
              </a:rPr>
              <a:t>Los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Fluidos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</a:t>
            </a:r>
            <a:r>
              <a:rPr lang="en-US" altLang="en-US" sz="2200" b="1" i="1" dirty="0">
                <a:solidFill>
                  <a:schemeClr val="accent2"/>
                </a:solidFill>
              </a:rPr>
              <a:t>(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aire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y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agua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)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fluyen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de un area de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alta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presión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a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otra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de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baja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</a:t>
            </a:r>
            <a:r>
              <a:rPr lang="en-US" altLang="en-US" sz="2200" b="1" i="1" dirty="0" err="1" smtClean="0">
                <a:solidFill>
                  <a:schemeClr val="accent2"/>
                </a:solidFill>
              </a:rPr>
              <a:t>presión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.</a:t>
            </a:r>
          </a:p>
          <a:p>
            <a:endParaRPr lang="en-US" altLang="en-US" sz="2200" dirty="0"/>
          </a:p>
          <a:p>
            <a:r>
              <a:rPr lang="en-US" altLang="en-US" sz="2200" dirty="0" smtClean="0"/>
              <a:t>Un </a:t>
            </a:r>
            <a:r>
              <a:rPr lang="en-US" altLang="en-US" sz="2200" dirty="0" err="1" smtClean="0"/>
              <a:t>cambio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presión</a:t>
            </a:r>
            <a:r>
              <a:rPr lang="en-US" altLang="en-US" sz="2200" dirty="0" smtClean="0"/>
              <a:t> a lo largo de </a:t>
            </a:r>
            <a:r>
              <a:rPr lang="en-US" altLang="en-US" sz="2200" dirty="0" err="1" smtClean="0"/>
              <a:t>una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distancia</a:t>
            </a:r>
            <a:r>
              <a:rPr lang="en-US" altLang="en-US" sz="2200" dirty="0" smtClean="0"/>
              <a:t> horizontal </a:t>
            </a:r>
            <a:r>
              <a:rPr lang="en-US" altLang="en-US" sz="2200" dirty="0" err="1" smtClean="0"/>
              <a:t>es</a:t>
            </a:r>
            <a:r>
              <a:rPr lang="en-US" altLang="en-US" sz="2200" dirty="0" smtClean="0"/>
              <a:t> un </a:t>
            </a:r>
            <a:r>
              <a:rPr lang="en-US" altLang="en-US" sz="2200" dirty="0" err="1" smtClean="0">
                <a:solidFill>
                  <a:srgbClr val="C00000"/>
                </a:solidFill>
              </a:rPr>
              <a:t>gradiente</a:t>
            </a:r>
            <a:r>
              <a:rPr lang="en-US" altLang="en-US" sz="2200" dirty="0" smtClean="0">
                <a:solidFill>
                  <a:srgbClr val="C00000"/>
                </a:solidFill>
              </a:rPr>
              <a:t> de </a:t>
            </a:r>
            <a:r>
              <a:rPr lang="en-US" altLang="en-US" sz="2200" dirty="0" err="1" smtClean="0">
                <a:solidFill>
                  <a:srgbClr val="C00000"/>
                </a:solidFill>
              </a:rPr>
              <a:t>presión</a:t>
            </a:r>
            <a:r>
              <a:rPr lang="en-US" altLang="en-US" sz="2200" dirty="0" smtClean="0"/>
              <a:t>.</a:t>
            </a:r>
          </a:p>
          <a:p>
            <a:endParaRPr lang="en-US" altLang="en-US" sz="2200" dirty="0"/>
          </a:p>
          <a:p>
            <a:r>
              <a:rPr lang="en-US" altLang="en-US" sz="2000" i="1" dirty="0" err="1" smtClean="0"/>
              <a:t>Cuanto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más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grande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es</a:t>
            </a:r>
            <a:r>
              <a:rPr lang="en-US" altLang="en-US" sz="2000" i="1" dirty="0" smtClean="0"/>
              <a:t> la </a:t>
            </a:r>
            <a:r>
              <a:rPr lang="en-US" altLang="en-US" sz="2000" i="1" dirty="0" err="1" smtClean="0"/>
              <a:t>diferencia</a:t>
            </a:r>
            <a:r>
              <a:rPr lang="en-US" altLang="en-US" sz="2000" i="1" dirty="0" smtClean="0"/>
              <a:t> de </a:t>
            </a:r>
            <a:r>
              <a:rPr lang="en-US" altLang="en-US" sz="2000" i="1" dirty="0" err="1" smtClean="0"/>
              <a:t>presión</a:t>
            </a:r>
            <a:r>
              <a:rPr lang="en-US" altLang="en-US" sz="2000" i="1" dirty="0" smtClean="0"/>
              <a:t> y </a:t>
            </a:r>
            <a:r>
              <a:rPr lang="en-US" altLang="en-US" sz="2000" i="1" dirty="0" err="1" smtClean="0"/>
              <a:t>menor</a:t>
            </a:r>
            <a:r>
              <a:rPr lang="en-US" altLang="en-US" sz="2000" i="1" dirty="0" smtClean="0"/>
              <a:t> la </a:t>
            </a:r>
            <a:r>
              <a:rPr lang="en-US" altLang="en-US" sz="2000" i="1" dirty="0" err="1" smtClean="0"/>
              <a:t>distancia</a:t>
            </a:r>
            <a:r>
              <a:rPr lang="en-US" altLang="en-US" sz="2000" i="1" dirty="0" smtClean="0"/>
              <a:t> ,  el </a:t>
            </a:r>
            <a:r>
              <a:rPr lang="en-US" altLang="en-US" sz="2000" i="1" dirty="0" err="1" smtClean="0"/>
              <a:t>gradiente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más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marcado</a:t>
            </a:r>
            <a:r>
              <a:rPr lang="en-US" altLang="en-US" sz="2000" i="1" dirty="0" smtClean="0"/>
              <a:t> y el </a:t>
            </a:r>
            <a:r>
              <a:rPr lang="en-US" altLang="en-US" sz="2000" i="1" dirty="0" err="1" smtClean="0"/>
              <a:t>viento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resultante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más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fuerte</a:t>
            </a:r>
            <a:r>
              <a:rPr lang="en-US" altLang="en-US" sz="2000" i="1" dirty="0" smtClean="0"/>
              <a:t>.</a:t>
            </a:r>
          </a:p>
          <a:p>
            <a:endParaRPr lang="en-US" altLang="en-US" sz="2000" dirty="0"/>
          </a:p>
          <a:p>
            <a:r>
              <a:rPr lang="en-US" altLang="en-US" sz="2200" dirty="0" smtClean="0"/>
              <a:t>El </a:t>
            </a:r>
            <a:r>
              <a:rPr lang="en-US" altLang="en-US" sz="2200" dirty="0" err="1" smtClean="0"/>
              <a:t>movimiento</a:t>
            </a:r>
            <a:r>
              <a:rPr lang="en-US" altLang="en-US" sz="2200" dirty="0" smtClean="0"/>
              <a:t> del </a:t>
            </a:r>
            <a:r>
              <a:rPr lang="en-US" altLang="en-US" sz="2200" dirty="0" err="1" smtClean="0"/>
              <a:t>aire</a:t>
            </a:r>
            <a:r>
              <a:rPr lang="en-US" altLang="en-US" sz="2200" dirty="0" smtClean="0"/>
              <a:t> a </a:t>
            </a:r>
            <a:r>
              <a:rPr lang="en-US" altLang="en-US" sz="2200" dirty="0" err="1" smtClean="0"/>
              <a:t>través</a:t>
            </a:r>
            <a:r>
              <a:rPr lang="en-US" altLang="en-US" sz="2200" dirty="0" smtClean="0"/>
              <a:t> de un </a:t>
            </a:r>
            <a:r>
              <a:rPr lang="en-US" altLang="en-US" sz="2200" dirty="0" err="1" smtClean="0"/>
              <a:t>gradiente</a:t>
            </a:r>
            <a:r>
              <a:rPr lang="en-US" altLang="en-US" sz="2200" dirty="0" smtClean="0"/>
              <a:t> de </a:t>
            </a:r>
            <a:r>
              <a:rPr lang="en-US" altLang="en-US" sz="2200" dirty="0" err="1" smtClean="0"/>
              <a:t>presión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paralelo</a:t>
            </a:r>
            <a:r>
              <a:rPr lang="en-US" altLang="en-US" sz="2200" dirty="0" smtClean="0"/>
              <a:t> a la </a:t>
            </a:r>
            <a:r>
              <a:rPr lang="en-US" altLang="en-US" sz="2200" dirty="0" err="1" smtClean="0"/>
              <a:t>superficie</a:t>
            </a:r>
            <a:r>
              <a:rPr lang="en-US" altLang="en-US" sz="2200" dirty="0" smtClean="0"/>
              <a:t> de la Tierra se llama “</a:t>
            </a:r>
            <a:r>
              <a:rPr lang="en-US" altLang="en-US" sz="2200" dirty="0" err="1" smtClean="0"/>
              <a:t>Viento</a:t>
            </a:r>
            <a:r>
              <a:rPr lang="en-US" altLang="en-US" sz="2200" dirty="0" smtClean="0"/>
              <a:t>” y son </a:t>
            </a:r>
            <a:r>
              <a:rPr lang="en-US" altLang="en-US" sz="2200" dirty="0" err="1" smtClean="0"/>
              <a:t>nombrados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según</a:t>
            </a:r>
            <a:r>
              <a:rPr lang="en-US" altLang="en-US" sz="2200" dirty="0" smtClean="0"/>
              <a:t> la </a:t>
            </a:r>
            <a:r>
              <a:rPr lang="en-US" altLang="en-US" sz="2200" u="sng" dirty="0" err="1" smtClean="0"/>
              <a:t>dirección</a:t>
            </a:r>
            <a:r>
              <a:rPr lang="en-US" altLang="en-US" sz="2200" u="sng" dirty="0" smtClean="0"/>
              <a:t> de </a:t>
            </a:r>
            <a:r>
              <a:rPr lang="en-US" altLang="en-US" sz="2200" u="sng" dirty="0" err="1" smtClean="0"/>
              <a:t>donde</a:t>
            </a:r>
            <a:r>
              <a:rPr lang="en-US" altLang="en-US" sz="2200" u="sng" dirty="0" smtClean="0"/>
              <a:t> </a:t>
            </a:r>
            <a:r>
              <a:rPr lang="en-US" altLang="en-US" sz="2200" u="sng" dirty="0" err="1" smtClean="0"/>
              <a:t>vienen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Mientras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que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las</a:t>
            </a:r>
            <a:r>
              <a:rPr lang="en-US" altLang="en-US" sz="2200" dirty="0" smtClean="0"/>
              <a:t> </a:t>
            </a:r>
            <a:r>
              <a:rPr lang="en-US" altLang="en-US" sz="2200" u="sng" dirty="0" err="1" smtClean="0"/>
              <a:t>corrientes</a:t>
            </a:r>
            <a:r>
              <a:rPr lang="en-US" altLang="en-US" sz="2200" u="sng" dirty="0" smtClean="0"/>
              <a:t> marinas se </a:t>
            </a:r>
            <a:r>
              <a:rPr lang="en-US" altLang="en-US" sz="2200" u="sng" dirty="0" err="1" smtClean="0"/>
              <a:t>nombran</a:t>
            </a:r>
            <a:r>
              <a:rPr lang="en-US" altLang="en-US" sz="2200" u="sng" dirty="0" smtClean="0"/>
              <a:t> </a:t>
            </a:r>
            <a:r>
              <a:rPr lang="en-US" altLang="en-US" sz="2200" u="sng" dirty="0" err="1" smtClean="0"/>
              <a:t>según</a:t>
            </a:r>
            <a:r>
              <a:rPr lang="en-US" altLang="en-US" sz="2200" u="sng" dirty="0" smtClean="0"/>
              <a:t> a </a:t>
            </a:r>
            <a:r>
              <a:rPr lang="en-US" altLang="en-US" sz="2200" u="sng" dirty="0" err="1" smtClean="0"/>
              <a:t>donde</a:t>
            </a:r>
            <a:r>
              <a:rPr lang="en-US" altLang="en-US" sz="2200" u="sng" dirty="0" smtClean="0"/>
              <a:t> van</a:t>
            </a:r>
            <a:r>
              <a:rPr lang="en-US" altLang="en-US" sz="2200" dirty="0" smtClean="0"/>
              <a:t>. </a:t>
            </a:r>
            <a:endParaRPr lang="en-US" altLang="en-US" sz="22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120224" y="162342"/>
            <a:ext cx="758152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Arial" charset="0"/>
              </a:rPr>
              <a:t>Procesos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Atmosfericos</a:t>
            </a:r>
            <a:endParaRPr lang="en-US" altLang="en-US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772400" cy="1143000"/>
          </a:xfrm>
        </p:spPr>
        <p:txBody>
          <a:bodyPr/>
          <a:lstStyle/>
          <a:p>
            <a:r>
              <a:rPr lang="en-US" altLang="en-US" sz="2600" dirty="0" err="1" smtClean="0"/>
              <a:t>Composición</a:t>
            </a:r>
            <a:r>
              <a:rPr lang="en-US" altLang="en-US" sz="2600" dirty="0" smtClean="0"/>
              <a:t> y </a:t>
            </a:r>
            <a:r>
              <a:rPr lang="en-US" altLang="en-US" sz="2600" dirty="0" err="1" smtClean="0"/>
              <a:t>propiedades</a:t>
            </a:r>
            <a:r>
              <a:rPr lang="en-US" altLang="en-US" sz="2600" dirty="0" smtClean="0"/>
              <a:t> de la </a:t>
            </a:r>
            <a:r>
              <a:rPr lang="en-US" altLang="en-US" sz="2600" dirty="0" err="1" smtClean="0"/>
              <a:t>Atmósfera</a:t>
            </a:r>
            <a:endParaRPr lang="en-US" altLang="en-US" sz="2600" dirty="0" smtClean="0"/>
          </a:p>
        </p:txBody>
      </p:sp>
      <p:pic>
        <p:nvPicPr>
          <p:cNvPr id="6147" name="Picture 4" descr="C:\Thomson Learning Stuff Laptop\Garrison\Garrison 4th Ed Oceanography\GarrisonCDPPT\Converted Graphics\ch08\renamed to page number\Gar4ech08p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292080" cy="44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081567" y="1196752"/>
            <a:ext cx="270186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200" i="1" dirty="0" smtClean="0">
                <a:latin typeface="Helvetica" charset="0"/>
              </a:rPr>
              <a:t>El </a:t>
            </a:r>
            <a:r>
              <a:rPr lang="en-US" altLang="en-US" sz="2200" i="1" dirty="0" err="1" smtClean="0">
                <a:latin typeface="Helvetica" charset="0"/>
              </a:rPr>
              <a:t>aire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ascendente</a:t>
            </a:r>
            <a:r>
              <a:rPr lang="en-US" altLang="en-US" sz="2200" i="1" dirty="0" smtClean="0">
                <a:latin typeface="Helvetica" charset="0"/>
              </a:rPr>
              <a:t> se </a:t>
            </a:r>
            <a:r>
              <a:rPr lang="en-US" altLang="en-US" sz="2200" i="1" dirty="0" err="1" smtClean="0">
                <a:latin typeface="Helvetica" charset="0"/>
              </a:rPr>
              <a:t>enfria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mientras</a:t>
            </a:r>
            <a:r>
              <a:rPr lang="en-US" altLang="en-US" sz="2200" i="1" dirty="0" smtClean="0">
                <a:latin typeface="Helvetica" charset="0"/>
              </a:rPr>
              <a:t> se </a:t>
            </a:r>
            <a:r>
              <a:rPr lang="en-US" altLang="en-US" sz="2200" i="1" dirty="0" err="1" smtClean="0">
                <a:latin typeface="Helvetica" charset="0"/>
              </a:rPr>
              <a:t>expande</a:t>
            </a:r>
            <a:r>
              <a:rPr lang="en-US" altLang="en-US" sz="2200" i="1" dirty="0" smtClean="0">
                <a:latin typeface="Helvetica" charset="0"/>
              </a:rPr>
              <a:t>. </a:t>
            </a:r>
          </a:p>
          <a:p>
            <a:endParaRPr lang="en-US" altLang="en-US" sz="2200" i="1" dirty="0" smtClean="0">
              <a:latin typeface="Helvetica" charset="0"/>
            </a:endParaRPr>
          </a:p>
          <a:p>
            <a:r>
              <a:rPr lang="en-US" altLang="en-US" sz="2200" i="1" dirty="0" smtClean="0">
                <a:latin typeface="Helvetica" charset="0"/>
              </a:rPr>
              <a:t>El </a:t>
            </a:r>
            <a:r>
              <a:rPr lang="en-US" altLang="en-US" sz="2200" i="1" dirty="0" err="1" smtClean="0">
                <a:latin typeface="Helvetica" charset="0"/>
              </a:rPr>
              <a:t>aire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frío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puede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tener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menos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agua</a:t>
            </a:r>
            <a:r>
              <a:rPr lang="en-US" altLang="en-US" sz="2200" i="1" dirty="0" smtClean="0">
                <a:latin typeface="Helvetica" charset="0"/>
              </a:rPr>
              <a:t>, </a:t>
            </a:r>
            <a:r>
              <a:rPr lang="en-US" altLang="en-US" sz="2200" i="1" dirty="0" err="1" smtClean="0">
                <a:latin typeface="Helvetica" charset="0"/>
              </a:rPr>
              <a:t>por</a:t>
            </a:r>
            <a:r>
              <a:rPr lang="en-US" altLang="en-US" sz="2200" i="1" dirty="0" smtClean="0">
                <a:latin typeface="Helvetica" charset="0"/>
              </a:rPr>
              <a:t> lo </a:t>
            </a:r>
            <a:r>
              <a:rPr lang="en-US" altLang="en-US" sz="2200" i="1" dirty="0" err="1" smtClean="0">
                <a:latin typeface="Helvetica" charset="0"/>
              </a:rPr>
              <a:t>cual</a:t>
            </a:r>
            <a:r>
              <a:rPr lang="en-US" altLang="en-US" sz="2200" i="1" dirty="0" smtClean="0">
                <a:latin typeface="Helvetica" charset="0"/>
              </a:rPr>
              <a:t> el vapor de </a:t>
            </a:r>
            <a:r>
              <a:rPr lang="en-US" altLang="en-US" sz="2200" i="1" dirty="0" err="1" smtClean="0">
                <a:latin typeface="Helvetica" charset="0"/>
              </a:rPr>
              <a:t>agua</a:t>
            </a:r>
            <a:r>
              <a:rPr lang="en-US" altLang="en-US" sz="2200" i="1" dirty="0" smtClean="0">
                <a:latin typeface="Helvetica" charset="0"/>
              </a:rPr>
              <a:t> se </a:t>
            </a:r>
            <a:r>
              <a:rPr lang="en-US" altLang="en-US" sz="2200" i="1" dirty="0" err="1" smtClean="0">
                <a:latin typeface="Helvetica" charset="0"/>
              </a:rPr>
              <a:t>condensa</a:t>
            </a:r>
            <a:r>
              <a:rPr lang="en-US" altLang="en-US" sz="2200" i="1" dirty="0" smtClean="0">
                <a:latin typeface="Helvetica" charset="0"/>
              </a:rPr>
              <a:t> en </a:t>
            </a:r>
            <a:r>
              <a:rPr lang="en-US" altLang="en-US" sz="2200" i="1" dirty="0" err="1" smtClean="0">
                <a:latin typeface="Helvetica" charset="0"/>
              </a:rPr>
              <a:t>nubes</a:t>
            </a:r>
            <a:r>
              <a:rPr lang="en-US" altLang="en-US" sz="2200" i="1" dirty="0" smtClean="0">
                <a:latin typeface="Helvetica" charset="0"/>
              </a:rPr>
              <a:t>. </a:t>
            </a:r>
          </a:p>
          <a:p>
            <a:endParaRPr lang="en-US" altLang="en-US" sz="2200" i="1" dirty="0" smtClean="0">
              <a:latin typeface="Helvetica" charset="0"/>
            </a:endParaRPr>
          </a:p>
          <a:p>
            <a:r>
              <a:rPr lang="en-US" altLang="en-US" sz="2200" i="1" dirty="0" smtClean="0">
                <a:latin typeface="Helvetica" charset="0"/>
              </a:rPr>
              <a:t>El </a:t>
            </a:r>
            <a:r>
              <a:rPr lang="en-US" altLang="en-US" sz="2200" i="1" dirty="0" err="1" smtClean="0">
                <a:latin typeface="Helvetica" charset="0"/>
              </a:rPr>
              <a:t>aire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descendente</a:t>
            </a:r>
            <a:r>
              <a:rPr lang="en-US" altLang="en-US" sz="2200" i="1" dirty="0" smtClean="0">
                <a:latin typeface="Helvetica" charset="0"/>
              </a:rPr>
              <a:t> se </a:t>
            </a:r>
            <a:r>
              <a:rPr lang="en-US" altLang="en-US" sz="2200" i="1" dirty="0" err="1" smtClean="0">
                <a:latin typeface="Helvetica" charset="0"/>
              </a:rPr>
              <a:t>calienta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mientras</a:t>
            </a:r>
            <a:r>
              <a:rPr lang="en-US" altLang="en-US" sz="2200" i="1" dirty="0" smtClean="0">
                <a:latin typeface="Helvetica" charset="0"/>
              </a:rPr>
              <a:t> se </a:t>
            </a:r>
            <a:r>
              <a:rPr lang="en-US" altLang="en-US" sz="2200" i="1" dirty="0" err="1" smtClean="0">
                <a:latin typeface="Helvetica" charset="0"/>
              </a:rPr>
              <a:t>comprime</a:t>
            </a:r>
            <a:r>
              <a:rPr lang="en-US" altLang="en-US" sz="2200" i="1" dirty="0" smtClean="0">
                <a:latin typeface="Helvetica" charset="0"/>
              </a:rPr>
              <a:t> y </a:t>
            </a:r>
            <a:r>
              <a:rPr lang="en-US" altLang="en-US" sz="2200" i="1" dirty="0" err="1" smtClean="0">
                <a:latin typeface="Helvetica" charset="0"/>
              </a:rPr>
              <a:t>las</a:t>
            </a:r>
            <a:r>
              <a:rPr lang="en-US" altLang="en-US" sz="2200" i="1" dirty="0" smtClean="0">
                <a:latin typeface="Helvetica" charset="0"/>
              </a:rPr>
              <a:t> </a:t>
            </a:r>
            <a:r>
              <a:rPr lang="en-US" altLang="en-US" sz="2200" i="1" dirty="0" err="1" smtClean="0">
                <a:latin typeface="Helvetica" charset="0"/>
              </a:rPr>
              <a:t>nubes</a:t>
            </a:r>
            <a:r>
              <a:rPr lang="en-US" altLang="en-US" sz="2200" i="1" dirty="0" smtClean="0">
                <a:latin typeface="Helvetica" charset="0"/>
              </a:rPr>
              <a:t> se </a:t>
            </a:r>
            <a:r>
              <a:rPr lang="en-US" altLang="en-US" sz="2200" i="1" dirty="0" err="1" smtClean="0">
                <a:latin typeface="Helvetica" charset="0"/>
              </a:rPr>
              <a:t>evaporan</a:t>
            </a:r>
            <a:r>
              <a:rPr lang="en-US" altLang="en-US" sz="2200" dirty="0" smtClean="0">
                <a:latin typeface="Helvetica" charset="0"/>
              </a:rPr>
              <a:t>.</a:t>
            </a:r>
            <a:endParaRPr lang="en-US" altLang="en-US" sz="2200" b="1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29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#10;C06F01abc.jpg                                                  000002FBOceanography ITK               B422783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0" y="1111250"/>
            <a:ext cx="88392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4928" y="116632"/>
            <a:ext cx="7581528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+mn-lt"/>
                <a:cs typeface="Arial" pitchFamily="34" charset="0"/>
              </a:rPr>
              <a:t>Escalas Interanuales de la Oceanografía y el Clima</a:t>
            </a:r>
            <a:endParaRPr lang="es-MX" sz="3200" b="1" dirty="0">
              <a:latin typeface="+mn-lt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509520" cy="4525963"/>
          </a:xfrm>
        </p:spPr>
        <p:txBody>
          <a:bodyPr>
            <a:normAutofit/>
          </a:bodyPr>
          <a:lstStyle/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259632" y="1124744"/>
            <a:ext cx="7416824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8" y="1124744"/>
            <a:ext cx="7644341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043608" y="5562599"/>
            <a:ext cx="81003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i="1" dirty="0" smtClean="0">
                <a:latin typeface="Helvetica" charset="0"/>
              </a:rPr>
              <a:t>La </a:t>
            </a:r>
            <a:r>
              <a:rPr lang="en-US" altLang="en-US" sz="2000" i="1" dirty="0" err="1" smtClean="0">
                <a:latin typeface="Helvetica" charset="0"/>
              </a:rPr>
              <a:t>circulación</a:t>
            </a:r>
            <a:r>
              <a:rPr lang="en-US" altLang="en-US" sz="2000" i="1" dirty="0" smtClean="0">
                <a:latin typeface="Helvetica" charset="0"/>
              </a:rPr>
              <a:t> </a:t>
            </a:r>
            <a:r>
              <a:rPr lang="en-US" altLang="en-US" sz="2000" i="1" dirty="0" err="1" smtClean="0">
                <a:latin typeface="Helvetica" charset="0"/>
              </a:rPr>
              <a:t>atmosférica</a:t>
            </a:r>
            <a:r>
              <a:rPr lang="en-US" altLang="en-US" sz="2000" i="1" dirty="0" smtClean="0">
                <a:latin typeface="Helvetica" charset="0"/>
              </a:rPr>
              <a:t> </a:t>
            </a:r>
            <a:r>
              <a:rPr lang="en-US" altLang="en-US" sz="2000" i="1" dirty="0" err="1" smtClean="0">
                <a:latin typeface="Helvetica" charset="0"/>
              </a:rPr>
              <a:t>es</a:t>
            </a:r>
            <a:r>
              <a:rPr lang="en-US" altLang="en-US" sz="2000" i="1" dirty="0" smtClean="0">
                <a:latin typeface="Helvetica" charset="0"/>
              </a:rPr>
              <a:t> </a:t>
            </a:r>
            <a:r>
              <a:rPr lang="en-US" altLang="en-US" sz="2000" i="1" dirty="0" err="1" smtClean="0">
                <a:latin typeface="Helvetica" charset="0"/>
              </a:rPr>
              <a:t>impulsada</a:t>
            </a:r>
            <a:r>
              <a:rPr lang="en-US" altLang="en-US" sz="2000" i="1" dirty="0" smtClean="0">
                <a:latin typeface="Helvetica" charset="0"/>
              </a:rPr>
              <a:t> </a:t>
            </a:r>
            <a:r>
              <a:rPr lang="en-US" altLang="en-US" sz="2000" i="1" dirty="0" err="1" smtClean="0">
                <a:latin typeface="Helvetica" charset="0"/>
              </a:rPr>
              <a:t>por</a:t>
            </a:r>
            <a:r>
              <a:rPr lang="en-US" altLang="en-US" sz="2000" i="1" dirty="0" smtClean="0">
                <a:latin typeface="Helvetica" charset="0"/>
              </a:rPr>
              <a:t> la </a:t>
            </a:r>
            <a:r>
              <a:rPr lang="en-US" altLang="en-US" sz="2000" i="1" dirty="0" err="1" smtClean="0">
                <a:latin typeface="Helvetica" charset="0"/>
              </a:rPr>
              <a:t>luz</a:t>
            </a:r>
            <a:r>
              <a:rPr lang="en-US" altLang="en-US" sz="2000" i="1" dirty="0" smtClean="0">
                <a:latin typeface="Helvetica" charset="0"/>
              </a:rPr>
              <a:t> solar. Dado </a:t>
            </a:r>
            <a:r>
              <a:rPr lang="en-US" altLang="en-US" sz="2000" i="1" dirty="0" err="1" smtClean="0">
                <a:latin typeface="Helvetica" charset="0"/>
              </a:rPr>
              <a:t>que</a:t>
            </a:r>
            <a:r>
              <a:rPr lang="en-US" altLang="en-US" sz="2000" i="1" dirty="0" smtClean="0">
                <a:latin typeface="Helvetica" charset="0"/>
              </a:rPr>
              <a:t> la Tierra </a:t>
            </a:r>
            <a:r>
              <a:rPr lang="en-US" altLang="en-US" sz="2000" i="1" dirty="0" err="1" smtClean="0">
                <a:latin typeface="Helvetica" charset="0"/>
              </a:rPr>
              <a:t>está</a:t>
            </a:r>
            <a:r>
              <a:rPr lang="en-US" altLang="en-US" sz="2000" i="1" dirty="0" smtClean="0">
                <a:latin typeface="Helvetica" charset="0"/>
              </a:rPr>
              <a:t> en </a:t>
            </a:r>
            <a:r>
              <a:rPr lang="en-US" altLang="en-US" sz="2000" i="1" dirty="0" err="1" smtClean="0">
                <a:latin typeface="Helvetica" charset="0"/>
              </a:rPr>
              <a:t>equilibrio</a:t>
            </a:r>
            <a:r>
              <a:rPr lang="en-US" altLang="en-US" sz="2000" i="1" dirty="0" smtClean="0">
                <a:latin typeface="Helvetica" charset="0"/>
              </a:rPr>
              <a:t> </a:t>
            </a:r>
            <a:r>
              <a:rPr lang="en-US" altLang="en-US" sz="2000" i="1" dirty="0" err="1" smtClean="0">
                <a:latin typeface="Helvetica" charset="0"/>
              </a:rPr>
              <a:t>térmico</a:t>
            </a:r>
            <a:r>
              <a:rPr lang="en-US" altLang="en-US" sz="2000" i="1" dirty="0" smtClean="0">
                <a:latin typeface="Helvetica" charset="0"/>
              </a:rPr>
              <a:t>…..¿</a:t>
            </a:r>
            <a:r>
              <a:rPr lang="en-US" altLang="en-US" sz="2000" b="1" i="1" dirty="0" err="1" smtClean="0">
                <a:latin typeface="Helvetica" charset="0"/>
              </a:rPr>
              <a:t>Q</a:t>
            </a:r>
            <a:r>
              <a:rPr lang="en-US" altLang="en-US" sz="2000" b="1" i="1" dirty="0" err="1" smtClean="0">
                <a:latin typeface="Helvetica" charset="0"/>
              </a:rPr>
              <a:t>ué</a:t>
            </a:r>
            <a:r>
              <a:rPr lang="en-US" altLang="en-US" sz="2000" b="1" i="1" dirty="0" smtClean="0">
                <a:latin typeface="Helvetica" charset="0"/>
              </a:rPr>
              <a:t> </a:t>
            </a:r>
            <a:r>
              <a:rPr lang="en-US" altLang="en-US" sz="2000" b="1" i="1" dirty="0" smtClean="0">
                <a:latin typeface="Helvetica" charset="0"/>
              </a:rPr>
              <a:t>se </a:t>
            </a:r>
            <a:r>
              <a:rPr lang="en-US" altLang="en-US" sz="2000" b="1" i="1" dirty="0" err="1" smtClean="0">
                <a:latin typeface="Helvetica" charset="0"/>
              </a:rPr>
              <a:t>puede</a:t>
            </a:r>
            <a:r>
              <a:rPr lang="en-US" altLang="en-US" sz="2000" b="1" i="1" dirty="0" smtClean="0">
                <a:latin typeface="Helvetica" charset="0"/>
              </a:rPr>
              <a:t> </a:t>
            </a:r>
            <a:r>
              <a:rPr lang="en-US" altLang="en-US" sz="2000" b="1" i="1" dirty="0" err="1" smtClean="0">
                <a:latin typeface="Helvetica" charset="0"/>
              </a:rPr>
              <a:t>asumir</a:t>
            </a:r>
            <a:r>
              <a:rPr lang="en-US" altLang="en-US" sz="2000" b="1" i="1" dirty="0" smtClean="0">
                <a:latin typeface="Helvetica" charset="0"/>
              </a:rPr>
              <a:t> de la entrada y </a:t>
            </a:r>
            <a:r>
              <a:rPr lang="en-US" altLang="en-US" sz="2000" b="1" i="1" dirty="0" err="1" smtClean="0">
                <a:latin typeface="Helvetica" charset="0"/>
              </a:rPr>
              <a:t>salida</a:t>
            </a:r>
            <a:r>
              <a:rPr lang="en-US" altLang="en-US" sz="2000" b="1" i="1" dirty="0" smtClean="0">
                <a:latin typeface="Helvetica" charset="0"/>
              </a:rPr>
              <a:t> de </a:t>
            </a:r>
            <a:r>
              <a:rPr lang="en-US" altLang="en-US" sz="2000" b="1" i="1" dirty="0" err="1" smtClean="0">
                <a:latin typeface="Helvetica" charset="0"/>
              </a:rPr>
              <a:t>calor</a:t>
            </a:r>
            <a:r>
              <a:rPr lang="en-US" altLang="en-US" sz="2000" b="1" i="1" dirty="0" smtClean="0">
                <a:latin typeface="Helvetica" charset="0"/>
              </a:rPr>
              <a:t> a la Tierra</a:t>
            </a:r>
            <a:r>
              <a:rPr lang="en-US" altLang="en-US" sz="2000" i="1" dirty="0" smtClean="0">
                <a:latin typeface="Helvetica" charset="0"/>
              </a:rPr>
              <a:t>?</a:t>
            </a:r>
            <a:endParaRPr lang="en-US" altLang="en-US" sz="2000" i="1" dirty="0">
              <a:latin typeface="Helvetica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1095275" y="-243408"/>
            <a:ext cx="7772400" cy="1143000"/>
          </a:xfrm>
        </p:spPr>
        <p:txBody>
          <a:bodyPr/>
          <a:lstStyle/>
          <a:p>
            <a:r>
              <a:rPr lang="en-US" altLang="en-US" sz="2600" dirty="0" err="1" smtClean="0"/>
              <a:t>Circulación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Atmosférica</a:t>
            </a:r>
            <a:endParaRPr lang="en-US" altLang="en-US" sz="2600" dirty="0" smtClean="0"/>
          </a:p>
        </p:txBody>
      </p:sp>
      <p:pic>
        <p:nvPicPr>
          <p:cNvPr id="8196" name="Picture 5" descr="C:\Thomson Learning Stuff Laptop\Garrison\Garrison 4th Ed Oceanography\GarrisonCDPPT\Converted Graphics\ch08\renamed to page number\Gar4ech08p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630238"/>
            <a:ext cx="6707187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9145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638800" y="6537325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Helvetica" charset="0"/>
              </a:rPr>
              <a:t>© 2002 Brooks/Cole, a division of Thomson Learning, Inc.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5616" y="-119062"/>
            <a:ext cx="7772400" cy="1143000"/>
          </a:xfrm>
        </p:spPr>
        <p:txBody>
          <a:bodyPr/>
          <a:lstStyle/>
          <a:p>
            <a:r>
              <a:rPr lang="en-US" altLang="en-US" sz="2600" dirty="0" err="1" smtClean="0"/>
              <a:t>Calentamiento</a:t>
            </a:r>
            <a:r>
              <a:rPr lang="en-US" altLang="en-US" sz="2600" dirty="0" smtClean="0"/>
              <a:t> Solar </a:t>
            </a:r>
            <a:r>
              <a:rPr lang="en-US" altLang="en-US" sz="2600" dirty="0" err="1" smtClean="0"/>
              <a:t>desigual</a:t>
            </a:r>
            <a:r>
              <a:rPr lang="en-US" altLang="en-US" sz="2600" dirty="0" smtClean="0"/>
              <a:t> y </a:t>
            </a:r>
            <a:r>
              <a:rPr lang="en-US" altLang="en-US" sz="2600" dirty="0" err="1" smtClean="0"/>
              <a:t>Latitud</a:t>
            </a:r>
            <a:endParaRPr lang="en-US" altLang="en-US" sz="2600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5013176"/>
            <a:ext cx="8153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La Tierra en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conjunto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se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encuentra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en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equilibrio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térmico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…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pero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las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diferentes</a:t>
            </a:r>
            <a:r>
              <a:rPr lang="en-US" altLang="en-US" sz="2000" b="1" dirty="0" smtClean="0">
                <a:solidFill>
                  <a:srgbClr val="000000"/>
                </a:solidFill>
                <a:latin typeface="Helvetica" charset="0"/>
              </a:rPr>
              <a:t> latitudes no lo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elvetica" charset="0"/>
              </a:rPr>
              <a:t>están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.</a:t>
            </a:r>
          </a:p>
          <a:p>
            <a:endParaRPr lang="en-US" altLang="en-US" sz="2000" dirty="0" smtClean="0">
              <a:solidFill>
                <a:srgbClr val="000000"/>
              </a:solidFill>
              <a:latin typeface="Helvetica" charset="0"/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Las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masas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de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aire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y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las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corrientes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oceánicas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transportan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energía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desde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ubicaciones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con un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exceso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a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aquellas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 con un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" charset="0"/>
              </a:rPr>
              <a:t>déficit</a:t>
            </a:r>
            <a:r>
              <a:rPr lang="en-US" altLang="en-US" sz="2000" dirty="0" smtClean="0">
                <a:solidFill>
                  <a:srgbClr val="000000"/>
                </a:solidFill>
                <a:latin typeface="Helvetica" charset="0"/>
              </a:rPr>
              <a:t>.</a:t>
            </a: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9221" name="Picture 5" descr="C:\Thomson Learning Stuff Laptop\Garrison\Garrison 4th Ed Oceanography\GarrisonCDPPT\Converted Graphics\ch08\renamed to page number\Gar4ech08p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3938"/>
            <a:ext cx="3921125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86318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799</TotalTime>
  <Words>2648</Words>
  <Application>Microsoft Office PowerPoint</Application>
  <PresentationFormat>Presentación en pantalla (4:3)</PresentationFormat>
  <Paragraphs>196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Solsticio</vt:lpstr>
      <vt:lpstr>Introducción a la Dinámica Oceánica  Nociones sobre los fluidos en la atmósfera y los océanos Teórico  Gustavo J. Nagy </vt:lpstr>
      <vt:lpstr>Temática</vt:lpstr>
      <vt:lpstr>Procesos Atmosféricos</vt:lpstr>
      <vt:lpstr>Presentación de PowerPoint</vt:lpstr>
      <vt:lpstr>Composición y propiedades de la Atmósfera</vt:lpstr>
      <vt:lpstr>Presentación de PowerPoint</vt:lpstr>
      <vt:lpstr>Escalas Interanuales de la Oceanografía y el Clima</vt:lpstr>
      <vt:lpstr>Circulación Atmosférica</vt:lpstr>
      <vt:lpstr>Calentamiento Solar desigual y Latitud</vt:lpstr>
      <vt:lpstr>La Rotación de la Tierra influye fuertemente a los vientos</vt:lpstr>
      <vt:lpstr>Presentación de PowerPoint</vt:lpstr>
      <vt:lpstr>Presentación de PowerPoint</vt:lpstr>
      <vt:lpstr>Procesos Atmosfericos</vt:lpstr>
      <vt:lpstr>El efecto Coriolis</vt:lpstr>
      <vt:lpstr> </vt:lpstr>
      <vt:lpstr>Monsones, Brisas Marinas y Terrestres</vt:lpstr>
      <vt:lpstr>Brisas marina y terrestre</vt:lpstr>
      <vt:lpstr>Tormentas (Huracanes oTifones)</vt:lpstr>
      <vt:lpstr>Corrientes de Superficie:  La asociación atmósfera  - océano superficial  </vt:lpstr>
      <vt:lpstr>Las Corrientes impulsadas por el viento (Wind-driven) son producidas por la interacción entre el viento y el agua.</vt:lpstr>
      <vt:lpstr>Corrientes de Superficie</vt:lpstr>
      <vt:lpstr>Flujo dentro de un Giro</vt:lpstr>
      <vt:lpstr>Presentación de PowerPoint</vt:lpstr>
      <vt:lpstr>Con el tiempo, el movimiento impulsado del agua de superficie se extiende hacia abajo en la columna de agua, pero la velocidad disminuye y la dirección cambia debido a la deflección de Coriolis.</vt:lpstr>
      <vt:lpstr>Presentación de PowerPoint</vt:lpstr>
      <vt:lpstr>Flujo dentro de un Giro</vt:lpstr>
      <vt:lpstr>Los gradientes de Presión  se desarrollan en el océano porque la superficie marina se deforma en anchos apilamientos y depresiones con un relieve de un metro.</vt:lpstr>
      <vt:lpstr>Presentación de PowerPoint</vt:lpstr>
      <vt:lpstr>Flujo dentro de un Giro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Determinación de clorofila, material en suspensión y turbiedad en aguas claras y turbias</dc:title>
  <dc:creator>Nathalie</dc:creator>
  <cp:lastModifiedBy>Gustavo J Nagy</cp:lastModifiedBy>
  <cp:revision>136</cp:revision>
  <dcterms:created xsi:type="dcterms:W3CDTF">2014-02-25T18:57:06Z</dcterms:created>
  <dcterms:modified xsi:type="dcterms:W3CDTF">2020-04-13T21:44:28Z</dcterms:modified>
</cp:coreProperties>
</file>