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4" r:id="rId2"/>
    <p:sldId id="279" r:id="rId3"/>
    <p:sldId id="275" r:id="rId4"/>
    <p:sldId id="280" r:id="rId5"/>
    <p:sldId id="257" r:id="rId6"/>
    <p:sldId id="258" r:id="rId7"/>
    <p:sldId id="259" r:id="rId8"/>
    <p:sldId id="261" r:id="rId9"/>
    <p:sldId id="262" r:id="rId10"/>
    <p:sldId id="263" r:id="rId11"/>
    <p:sldId id="276" r:id="rId12"/>
    <p:sldId id="260" r:id="rId13"/>
    <p:sldId id="269" r:id="rId14"/>
    <p:sldId id="283" r:id="rId15"/>
    <p:sldId id="284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81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3F5EC7-9E0E-4180-B7D3-3763045363C0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38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67C642-FF43-4F49-83F7-A10601A72670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varios</a:t>
            </a:r>
            <a:r>
              <a:rPr lang="en-US" dirty="0" smtClean="0"/>
              <a:t> </a:t>
            </a:r>
            <a:r>
              <a:rPr lang="en-US" dirty="0" err="1" smtClean="0"/>
              <a:t>estados</a:t>
            </a:r>
            <a:r>
              <a:rPr lang="en-US" dirty="0" smtClean="0"/>
              <a:t> de </a:t>
            </a:r>
            <a:r>
              <a:rPr lang="en-US" dirty="0" err="1" smtClean="0"/>
              <a:t>oxidación</a:t>
            </a:r>
            <a:r>
              <a:rPr lang="en-US" dirty="0" smtClean="0"/>
              <a:t> del N </a:t>
            </a:r>
            <a:r>
              <a:rPr lang="en-US" dirty="0" err="1" smtClean="0"/>
              <a:t>hacen</a:t>
            </a:r>
            <a:r>
              <a:rPr lang="en-US" dirty="0" smtClean="0"/>
              <a:t> al </a:t>
            </a:r>
            <a:r>
              <a:rPr lang="en-US" dirty="0" err="1" smtClean="0"/>
              <a:t>ciclo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</a:t>
            </a:r>
            <a:r>
              <a:rPr lang="en-US" dirty="0" err="1" smtClean="0"/>
              <a:t>convolutado</a:t>
            </a:r>
            <a:r>
              <a:rPr lang="en-US" dirty="0" smtClean="0"/>
              <a:t>,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focalizamos</a:t>
            </a:r>
            <a:r>
              <a:rPr lang="en-US" dirty="0" smtClean="0"/>
              <a:t> </a:t>
            </a:r>
            <a:r>
              <a:rPr lang="en-US" dirty="0" err="1" smtClean="0"/>
              <a:t>sólo</a:t>
            </a:r>
            <a:r>
              <a:rPr lang="en-US" dirty="0" smtClean="0"/>
              <a:t> en </a:t>
            </a:r>
            <a:r>
              <a:rPr lang="en-US" dirty="0" err="1" smtClean="0"/>
              <a:t>unas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transformaciones</a:t>
            </a:r>
            <a:r>
              <a:rPr lang="en-US" baseline="0" dirty="0" smtClean="0"/>
              <a:t> clave.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781DB-12BB-DB43-A61D-04B42AB73A7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913FB-2F15-4A2F-81C6-23EACFE3DEEC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FB0DB5-7732-4BD2-B3DF-9F6B631CE794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00E8-185F-4EF0-83A4-61023F2DCABC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ACD63B-3D8D-47B8-B1F6-42B662FF4121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155EC-3E3E-408C-957F-CDB2134853C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3CF42-A847-441D-B718-C03B55E245AD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9FF79-AFC3-4A06-8372-BBC25E55D9D2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93858-82A6-43F9-B04A-F0D8BC9D6A9C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C6AE56-9C05-4AD0-8E47-3688C6B27479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B2C83-B2A0-48CF-85F3-6D80C153A52B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B1D25-4027-4042-82EA-E4192FB7303E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BA031B-CFB3-4FB6-93C7-37577F9F8356}" type="slidenum">
              <a:rPr lang="en-US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observatory.nasa.gov/GlobalMaps/view.php?d1=MY1DMM_CHLOR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package" Target="../embeddings/Documento_de_Microsoft_Word1.docx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393703" y="1052736"/>
            <a:ext cx="684272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Biogeoquímica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de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Nutrientes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Descriptiva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II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Distribución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segregación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) superficial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Estequiometría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Reacciones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Productividad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Primaria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Nueva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Ciclo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del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Nitrógeno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OFQ 2020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Gustavo J Nagy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NO3vsPO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72390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19200" y="228600"/>
            <a:ext cx="66243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Relación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de N y P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Disueltos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/ Atlantic 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GEOSECS Program </a:t>
            </a:r>
          </a:p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                       (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Broecker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and </a:t>
            </a:r>
            <a:r>
              <a:rPr lang="en-US" sz="2000" b="1" dirty="0" err="1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Peng</a:t>
            </a:r>
            <a:r>
              <a:rPr lang="en-US" sz="20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, 1982)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346325" y="18669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charset="0"/>
                <a:ea typeface="ＭＳ Ｐゴシック" charset="0"/>
              </a:rPr>
              <a:t>small deficit in NO3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14282" y="6286520"/>
            <a:ext cx="89297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Hay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una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remarcable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congruencia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entre la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razón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observada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y la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composición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del plankton </a:t>
            </a:r>
            <a:endParaRPr lang="en-US" b="1" dirty="0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78" y="714356"/>
            <a:ext cx="905932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B050"/>
                </a:solidFill>
              </a:rPr>
              <a:t>Estequiometría</a:t>
            </a:r>
            <a:r>
              <a:rPr lang="en-US" sz="1400" b="1" dirty="0" smtClean="0">
                <a:solidFill>
                  <a:srgbClr val="00B050"/>
                </a:solidFill>
              </a:rPr>
              <a:t> de </a:t>
            </a:r>
            <a:r>
              <a:rPr lang="en-US" sz="1400" b="1" dirty="0" err="1" smtClean="0">
                <a:solidFill>
                  <a:srgbClr val="00B050"/>
                </a:solidFill>
              </a:rPr>
              <a:t>Nutrientes</a:t>
            </a:r>
            <a:r>
              <a:rPr lang="en-US" sz="1400" b="1" dirty="0" smtClean="0">
                <a:solidFill>
                  <a:srgbClr val="00B050"/>
                </a:solidFill>
              </a:rPr>
              <a:t> </a:t>
            </a:r>
            <a:r>
              <a:rPr lang="en-US" sz="1400" b="1" dirty="0" smtClean="0"/>
              <a:t>/ US JGOFS EqPac</a:t>
            </a:r>
          </a:p>
          <a:p>
            <a:r>
              <a:rPr lang="en-US" sz="1400" b="1" dirty="0" smtClean="0"/>
              <a:t>El Material en </a:t>
            </a:r>
            <a:r>
              <a:rPr lang="en-US" sz="1400" b="1" dirty="0" err="1" smtClean="0"/>
              <a:t>Suspensión</a:t>
            </a:r>
            <a:r>
              <a:rPr lang="en-US" sz="1400" b="1" dirty="0" smtClean="0"/>
              <a:t> y </a:t>
            </a:r>
            <a:r>
              <a:rPr lang="en-US" sz="1400" b="1" dirty="0" err="1" smtClean="0"/>
              <a:t>las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trampas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particulas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sedimentarias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muestran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las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pendientes</a:t>
            </a:r>
            <a:r>
              <a:rPr lang="en-US" sz="1400" b="1" dirty="0" smtClean="0"/>
              <a:t> de Redfield. </a:t>
            </a:r>
            <a:r>
              <a:rPr lang="en-US" sz="1400" dirty="0" smtClean="0"/>
              <a:t>Murray et al, 1992,  unpublished </a:t>
            </a:r>
            <a:r>
              <a:rPr lang="en-US" sz="1400" dirty="0" err="1" smtClean="0"/>
              <a:t>EqPac</a:t>
            </a:r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22960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El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qué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de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las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razones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de Redfield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desde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la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perspectiva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química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</a:rPr>
              <a:t>.</a:t>
            </a: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Cada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clase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de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compuestos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orgánicos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tienen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su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propia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estequiometría</a:t>
            </a:r>
            <a:endParaRPr lang="en-US" sz="20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carbohidratos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/ Son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ricos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C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pero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pobres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N 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y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P 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p.e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.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(CH</a:t>
            </a:r>
            <a:r>
              <a:rPr lang="en-US" sz="2000" b="1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O)</a:t>
            </a:r>
            <a:r>
              <a:rPr lang="en-US" sz="2000" b="1" baseline="-25000" dirty="0">
                <a:latin typeface="Times New Roman" charset="0"/>
                <a:ea typeface="ＭＳ Ｐゴシック" charset="0"/>
              </a:rPr>
              <a:t>n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)</a:t>
            </a:r>
            <a:endParaRPr lang="en-US" sz="2000" b="1" baseline="-250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smtClean="0">
                <a:latin typeface="Times New Roman" charset="0"/>
                <a:ea typeface="ＭＳ Ｐゴシック" charset="0"/>
              </a:rPr>
              <a:t>Proteins/ Son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ricas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C 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y 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pero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pobres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P (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p.e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.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amino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ácidos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)</a:t>
            </a: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Nucleotidos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/ Son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ricos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ambos N y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P 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p.e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.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4 bases)</a:t>
            </a: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Lipidos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/ Son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ricos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C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Preguntas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: </a:t>
            </a:r>
            <a:endParaRPr lang="en-US" sz="20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Por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qué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16:1 y no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6:1 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o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60:1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?  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Por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qué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un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organismo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termina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con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una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cierta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composición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?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Qué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pasa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si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uno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de los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constituyentes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no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está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disponible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cantidades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adecuadas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?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68259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Estequiometría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basada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en la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composición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orgánica</a:t>
            </a:r>
            <a:endParaRPr lang="en-US" sz="24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09600" y="762000"/>
            <a:ext cx="330250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Times New Roman" charset="0"/>
                <a:ea typeface="ＭＳ Ｐゴシック" charset="0"/>
              </a:rPr>
              <a:t>Plankton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promedio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Times New Roman" charset="0"/>
                <a:ea typeface="ＭＳ Ｐゴシック" charset="0"/>
              </a:rPr>
              <a:t>	65%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proteina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Times New Roman" charset="0"/>
                <a:ea typeface="ＭＳ Ｐゴシック" charset="0"/>
              </a:rPr>
              <a:t>	19%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lipido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Times New Roman" charset="0"/>
                <a:ea typeface="ＭＳ Ｐゴシック" charset="0"/>
              </a:rPr>
              <a:t>	16%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carbohidrato</a:t>
            </a:r>
            <a:endParaRPr lang="en-US" sz="24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" y="2438400"/>
            <a:ext cx="54328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 smtClean="0">
                <a:latin typeface="Times New Roman" charset="0"/>
                <a:ea typeface="ＭＳ Ｐゴシック" charset="0"/>
              </a:rPr>
              <a:t>Fórmula</a:t>
            </a:r>
            <a:r>
              <a:rPr lang="en-US" sz="2400" dirty="0" smtClean="0">
                <a:latin typeface="Times New Roman" charset="0"/>
                <a:ea typeface="ＭＳ Ｐゴシック" charset="0"/>
              </a:rPr>
              <a:t> media de la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biomasa</a:t>
            </a:r>
            <a:r>
              <a:rPr lang="en-US" sz="24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planctónica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Times New Roman" charset="0"/>
                <a:ea typeface="ＭＳ Ｐゴシック" charset="0"/>
              </a:rPr>
              <a:t>	C</a:t>
            </a:r>
            <a:r>
              <a:rPr lang="en-US" sz="2400" baseline="-25000" dirty="0">
                <a:latin typeface="Times New Roman" charset="0"/>
                <a:ea typeface="ＭＳ Ｐゴシック" charset="0"/>
              </a:rPr>
              <a:t>106</a:t>
            </a:r>
            <a:r>
              <a:rPr lang="en-US" sz="2400" dirty="0">
                <a:latin typeface="Times New Roman" charset="0"/>
                <a:ea typeface="ＭＳ Ｐゴシック" charset="0"/>
              </a:rPr>
              <a:t>H</a:t>
            </a:r>
            <a:r>
              <a:rPr lang="en-US" sz="2400" baseline="-25000" dirty="0">
                <a:latin typeface="Times New Roman" charset="0"/>
                <a:ea typeface="ＭＳ Ｐゴシック" charset="0"/>
              </a:rPr>
              <a:t>177</a:t>
            </a:r>
            <a:r>
              <a:rPr lang="en-US" sz="2400" dirty="0">
                <a:latin typeface="Times New Roman" charset="0"/>
                <a:ea typeface="ＭＳ Ｐゴシック" charset="0"/>
              </a:rPr>
              <a:t>O</a:t>
            </a:r>
            <a:r>
              <a:rPr lang="en-US" sz="2400" baseline="-25000" dirty="0">
                <a:latin typeface="Times New Roman" charset="0"/>
                <a:ea typeface="ＭＳ Ｐゴシック" charset="0"/>
              </a:rPr>
              <a:t>37</a:t>
            </a:r>
            <a:r>
              <a:rPr lang="en-US" sz="2400" dirty="0">
                <a:latin typeface="Times New Roman" charset="0"/>
                <a:ea typeface="ＭＳ Ｐゴシック" charset="0"/>
              </a:rPr>
              <a:t>N</a:t>
            </a:r>
            <a:r>
              <a:rPr lang="en-US" sz="2400" baseline="-25000" dirty="0">
                <a:latin typeface="Times New Roman" charset="0"/>
                <a:ea typeface="ＭＳ Ｐゴシック" charset="0"/>
              </a:rPr>
              <a:t>17</a:t>
            </a:r>
            <a:r>
              <a:rPr lang="en-US" sz="2400" dirty="0">
                <a:latin typeface="Times New Roman" charset="0"/>
                <a:ea typeface="ＭＳ Ｐゴシック" charset="0"/>
              </a:rPr>
              <a:t>PS</a:t>
            </a:r>
            <a:r>
              <a:rPr lang="en-US" sz="2400" baseline="-25000" dirty="0">
                <a:latin typeface="Times New Roman" charset="0"/>
                <a:ea typeface="ＭＳ Ｐゴシック" charset="0"/>
              </a:rPr>
              <a:t>0.4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latin typeface="Times New Roman" charset="0"/>
                <a:ea typeface="ＭＳ Ｐゴシック" charset="0"/>
              </a:rPr>
              <a:t>La </a:t>
            </a:r>
            <a:r>
              <a:rPr lang="en-US" sz="2400" dirty="0" err="1" smtClean="0">
                <a:latin typeface="Times New Roman" charset="0"/>
                <a:ea typeface="ＭＳ Ｐゴシック" charset="0"/>
              </a:rPr>
              <a:t>Oxidación</a:t>
            </a:r>
            <a:r>
              <a:rPr lang="en-US" sz="2400" dirty="0" smtClean="0">
                <a:latin typeface="Times New Roman" charset="0"/>
                <a:ea typeface="ＭＳ Ｐゴシック" charset="0"/>
              </a:rPr>
              <a:t> consume </a:t>
            </a:r>
            <a:r>
              <a:rPr lang="en-US" sz="2400" dirty="0">
                <a:latin typeface="Times New Roman" charset="0"/>
                <a:ea typeface="ＭＳ Ｐゴシック" charset="0"/>
              </a:rPr>
              <a:t>154 moles </a:t>
            </a:r>
            <a:r>
              <a:rPr lang="en-US" sz="2400" dirty="0" smtClean="0">
                <a:latin typeface="Times New Roman" charset="0"/>
                <a:ea typeface="ＭＳ Ｐゴシック" charset="0"/>
              </a:rPr>
              <a:t>de </a:t>
            </a:r>
            <a:r>
              <a:rPr lang="en-US" sz="2400" dirty="0">
                <a:latin typeface="Times New Roman" charset="0"/>
                <a:ea typeface="ＭＳ Ｐゴシック" charset="0"/>
              </a:rPr>
              <a:t>O</a:t>
            </a:r>
            <a:r>
              <a:rPr lang="en-US" sz="2400" baseline="-25000" dirty="0">
                <a:latin typeface="Times New Roman" charset="0"/>
                <a:ea typeface="ＭＳ Ｐゴシック" charset="0"/>
              </a:rPr>
              <a:t>2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435600" y="6491288"/>
            <a:ext cx="370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Hedges et al (2002) Marine Chemistry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81000" y="3733800"/>
            <a:ext cx="85344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charset="0"/>
                <a:ea typeface="ＭＳ Ｐゴシック" charset="0"/>
              </a:rPr>
              <a:t>106 CO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  +  17 HNO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  +  H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PO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  +  122 H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O + 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elementos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traza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						 </a:t>
            </a:r>
          </a:p>
          <a:p>
            <a:pPr>
              <a:defRPr/>
            </a:pPr>
            <a:r>
              <a:rPr lang="en-US" sz="2400" b="1" dirty="0">
                <a:latin typeface="Times New Roman" charset="0"/>
                <a:ea typeface="ＭＳ Ｐゴシック" charset="0"/>
              </a:rPr>
              <a:t>          		       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luz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(h </a:t>
            </a:r>
            <a:r>
              <a:rPr lang="en-US" sz="2400" b="1" dirty="0">
                <a:latin typeface="Symbol" charset="0"/>
                <a:ea typeface="ＭＳ Ｐゴシック" charset="0"/>
              </a:rPr>
              <a:t>n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)        </a:t>
            </a:r>
            <a:r>
              <a:rPr lang="en-US" sz="2400" b="1" dirty="0">
                <a:latin typeface="Times New Roman" charset="0"/>
                <a:ea typeface="ＭＳ Ｐゴシック" charset="0"/>
                <a:sym typeface="Symbol" charset="0"/>
              </a:rPr>
              <a:t>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	</a:t>
            </a:r>
          </a:p>
          <a:p>
            <a:pPr>
              <a:defRPr/>
            </a:pPr>
            <a:r>
              <a:rPr lang="en-US" sz="2400" b="1" dirty="0">
                <a:latin typeface="Times New Roman" charset="0"/>
                <a:ea typeface="ＭＳ Ｐゴシック" charset="0"/>
              </a:rPr>
              <a:t>                            </a:t>
            </a:r>
          </a:p>
          <a:p>
            <a:pPr>
              <a:defRPr/>
            </a:pPr>
            <a:r>
              <a:rPr lang="en-US" sz="2400" b="1" dirty="0">
                <a:latin typeface="Times New Roman" charset="0"/>
                <a:ea typeface="ＭＳ Ｐゴシック" charset="0"/>
              </a:rPr>
              <a:t>                  ( C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106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H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177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O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37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N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17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PS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0.4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 )     +    154 O</a:t>
            </a:r>
            <a:r>
              <a:rPr lang="en-US" sz="2400" b="1" baseline="-25000" dirty="0">
                <a:latin typeface="Times New Roman" charset="0"/>
                <a:ea typeface="ＭＳ Ｐゴシック" charset="0"/>
              </a:rPr>
              <a:t>2</a:t>
            </a:r>
          </a:p>
          <a:p>
            <a:pPr>
              <a:defRPr/>
            </a:pPr>
            <a:r>
              <a:rPr lang="en-US" b="1" dirty="0">
                <a:latin typeface="Arial" charset="0"/>
                <a:ea typeface="ＭＳ Ｐゴシック" charset="0"/>
              </a:rPr>
              <a:t>			</a:t>
            </a:r>
            <a:r>
              <a:rPr lang="en-US" dirty="0">
                <a:latin typeface="Arial" charset="0"/>
                <a:ea typeface="ＭＳ Ｐゴシック" charset="0"/>
              </a:rPr>
              <a:t>	</a:t>
            </a:r>
            <a:endParaRPr lang="en-US" dirty="0">
              <a:solidFill>
                <a:srgbClr val="008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3700" y="484188"/>
            <a:ext cx="8537915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¿</a:t>
            </a:r>
            <a:r>
              <a:rPr lang="en-US" sz="2400" b="1" dirty="0" err="1" smtClean="0">
                <a:solidFill>
                  <a:schemeClr val="accent2"/>
                </a:solidFill>
              </a:rPr>
              <a:t>Qué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es</a:t>
            </a:r>
            <a:r>
              <a:rPr lang="en-US" sz="2400" b="1" dirty="0" smtClean="0">
                <a:solidFill>
                  <a:schemeClr val="accent2"/>
                </a:solidFill>
              </a:rPr>
              <a:t> la </a:t>
            </a:r>
            <a:r>
              <a:rPr lang="en-US" sz="2400" b="1" dirty="0" err="1" smtClean="0">
                <a:solidFill>
                  <a:schemeClr val="accent2"/>
                </a:solidFill>
              </a:rPr>
              <a:t>Producción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Primaria</a:t>
            </a:r>
            <a:r>
              <a:rPr lang="en-US" sz="2400" b="1" dirty="0" smtClean="0">
                <a:solidFill>
                  <a:schemeClr val="accent2"/>
                </a:solidFill>
              </a:rPr>
              <a:t>? </a:t>
            </a:r>
          </a:p>
          <a:p>
            <a:pPr algn="ctr"/>
            <a:endParaRPr lang="en-US" sz="2400" b="1" dirty="0">
              <a:solidFill>
                <a:schemeClr val="accent2"/>
              </a:solidFill>
            </a:endParaRPr>
          </a:p>
          <a:p>
            <a:pPr algn="ctr"/>
            <a:r>
              <a:rPr lang="en-US" sz="2400" b="1" dirty="0" err="1" smtClean="0">
                <a:solidFill>
                  <a:schemeClr val="accent2"/>
                </a:solidFill>
              </a:rPr>
              <a:t>Una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lectura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desde</a:t>
            </a:r>
            <a:r>
              <a:rPr lang="en-US" sz="2400" b="1" dirty="0" smtClean="0">
                <a:solidFill>
                  <a:schemeClr val="accent2"/>
                </a:solidFill>
              </a:rPr>
              <a:t> la </a:t>
            </a:r>
            <a:r>
              <a:rPr lang="en-US" sz="2400" b="1" dirty="0" err="1" smtClean="0">
                <a:solidFill>
                  <a:schemeClr val="accent2"/>
                </a:solidFill>
              </a:rPr>
              <a:t>química</a:t>
            </a:r>
            <a:r>
              <a:rPr lang="en-US" sz="2400" b="1" dirty="0" smtClean="0">
                <a:solidFill>
                  <a:schemeClr val="accent2"/>
                </a:solidFill>
              </a:rPr>
              <a:t> marina</a:t>
            </a:r>
            <a:endParaRPr lang="en-US" sz="2400" b="1" dirty="0">
              <a:solidFill>
                <a:schemeClr val="accent2"/>
              </a:solidFill>
            </a:endParaRPr>
          </a:p>
          <a:p>
            <a:pPr algn="ctr"/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000" b="1" dirty="0" err="1" smtClean="0">
                <a:solidFill>
                  <a:srgbClr val="A50021"/>
                </a:solidFill>
              </a:rPr>
              <a:t>Nutrientes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</a:rPr>
              <a:t>Disueltos</a:t>
            </a:r>
            <a:r>
              <a:rPr lang="en-US" sz="2000" b="1" dirty="0" smtClean="0">
                <a:solidFill>
                  <a:srgbClr val="A50021"/>
                </a:solidFill>
              </a:rPr>
              <a:t>   </a:t>
            </a:r>
            <a:r>
              <a:rPr lang="en-US" sz="2000" b="1" dirty="0">
                <a:solidFill>
                  <a:srgbClr val="A50021"/>
                </a:solidFill>
                <a:sym typeface="Symbol" pitchFamily="18" charset="2"/>
              </a:rPr>
              <a:t>   </a:t>
            </a:r>
            <a:r>
              <a:rPr lang="en-US" sz="2000" b="1" dirty="0" smtClean="0">
                <a:solidFill>
                  <a:srgbClr val="A50021"/>
                </a:solidFill>
                <a:sym typeface="Symbol" pitchFamily="18" charset="2"/>
              </a:rPr>
              <a:t>MOP</a:t>
            </a:r>
            <a:endParaRPr lang="en-US" sz="2000" b="1" dirty="0">
              <a:solidFill>
                <a:srgbClr val="A50021"/>
              </a:solidFill>
              <a:sym typeface="Symbol" pitchFamily="18" charset="2"/>
            </a:endParaRPr>
          </a:p>
          <a:p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dirty="0" err="1" smtClean="0">
                <a:sym typeface="Symbol" pitchFamily="18" charset="2"/>
              </a:rPr>
              <a:t>Productores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Primarios</a:t>
            </a:r>
            <a:endParaRPr lang="en-US" sz="2000" dirty="0">
              <a:sym typeface="Symbol" pitchFamily="18" charset="2"/>
            </a:endParaRPr>
          </a:p>
          <a:p>
            <a:r>
              <a:rPr lang="en-US" sz="2000" dirty="0">
                <a:sym typeface="Symbol" pitchFamily="18" charset="2"/>
              </a:rPr>
              <a:t>	</a:t>
            </a:r>
            <a:r>
              <a:rPr lang="en-US" sz="2000" dirty="0" err="1" smtClean="0">
                <a:sym typeface="Symbol" pitchFamily="18" charset="2"/>
              </a:rPr>
              <a:t>Autótrofos</a:t>
            </a:r>
            <a:endParaRPr lang="en-US" sz="2000" dirty="0">
              <a:sym typeface="Symbol" pitchFamily="18" charset="2"/>
            </a:endParaRPr>
          </a:p>
          <a:p>
            <a:endParaRPr lang="en-US" sz="2000" dirty="0">
              <a:sym typeface="Symbol" pitchFamily="18" charset="2"/>
            </a:endParaRPr>
          </a:p>
          <a:p>
            <a:r>
              <a:rPr lang="en-US" sz="2000" dirty="0" err="1" smtClean="0">
                <a:sym typeface="Symbol" pitchFamily="18" charset="2"/>
              </a:rPr>
              <a:t>Mayoría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  <a:sym typeface="Symbol" pitchFamily="18" charset="2"/>
              </a:rPr>
              <a:t>fotosintetizadores</a:t>
            </a:r>
            <a:r>
              <a:rPr lang="en-US" sz="2000" b="1" dirty="0" smtClean="0">
                <a:solidFill>
                  <a:srgbClr val="A50021"/>
                </a:solidFill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(they </a:t>
            </a:r>
            <a:r>
              <a:rPr lang="en-US" sz="2000" dirty="0">
                <a:sym typeface="Symbol" pitchFamily="18" charset="2"/>
              </a:rPr>
              <a:t>use light energy) called phytoplankton</a:t>
            </a:r>
          </a:p>
          <a:p>
            <a:r>
              <a:rPr lang="en-US" sz="2000" dirty="0">
                <a:sym typeface="Symbol" pitchFamily="18" charset="2"/>
              </a:rPr>
              <a:t>     	</a:t>
            </a:r>
            <a:r>
              <a:rPr lang="en-US" sz="2000" dirty="0" err="1" smtClean="0">
                <a:sym typeface="Symbol" pitchFamily="18" charset="2"/>
              </a:rPr>
              <a:t>fito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= </a:t>
            </a:r>
            <a:r>
              <a:rPr lang="en-US" sz="2000" dirty="0" err="1" smtClean="0">
                <a:sym typeface="Symbol" pitchFamily="18" charset="2"/>
              </a:rPr>
              <a:t>luz</a:t>
            </a:r>
            <a:endParaRPr lang="en-US" sz="2000" dirty="0">
              <a:sym typeface="Symbol" pitchFamily="18" charset="2"/>
            </a:endParaRPr>
          </a:p>
          <a:p>
            <a:r>
              <a:rPr lang="en-US" sz="2000" dirty="0">
                <a:sym typeface="Symbol" pitchFamily="18" charset="2"/>
              </a:rPr>
              <a:t>     	plankton = </a:t>
            </a:r>
            <a:r>
              <a:rPr lang="en-US" sz="2000" dirty="0" err="1" smtClean="0">
                <a:sym typeface="Symbol" pitchFamily="18" charset="2"/>
              </a:rPr>
              <a:t>pequeños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organismos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derivantes</a:t>
            </a:r>
            <a:r>
              <a:rPr lang="en-US" sz="2000" dirty="0" smtClean="0">
                <a:sym typeface="Symbol" pitchFamily="18" charset="2"/>
              </a:rPr>
              <a:t> (sin </a:t>
            </a:r>
            <a:r>
              <a:rPr lang="en-US" sz="2000" dirty="0" err="1" smtClean="0">
                <a:sym typeface="Symbol" pitchFamily="18" charset="2"/>
              </a:rPr>
              <a:t>natación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propia</a:t>
            </a:r>
            <a:r>
              <a:rPr lang="en-US" sz="2000" dirty="0" smtClean="0">
                <a:sym typeface="Symbol" pitchFamily="18" charset="2"/>
              </a:rPr>
              <a:t>)</a:t>
            </a:r>
          </a:p>
          <a:p>
            <a:endParaRPr lang="en-US" sz="2000" dirty="0">
              <a:sym typeface="Symbol" pitchFamily="18" charset="2"/>
            </a:endParaRPr>
          </a:p>
          <a:p>
            <a:r>
              <a:rPr lang="en-US" sz="2000" dirty="0" err="1" smtClean="0">
                <a:sym typeface="Symbol" pitchFamily="18" charset="2"/>
              </a:rPr>
              <a:t>Algunos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  <a:sym typeface="Symbol" pitchFamily="18" charset="2"/>
              </a:rPr>
              <a:t>quimotrofos</a:t>
            </a:r>
            <a:r>
              <a:rPr lang="en-US" sz="2000" dirty="0" smtClean="0">
                <a:sym typeface="Symbol" pitchFamily="18" charset="2"/>
              </a:rPr>
              <a:t> (no </a:t>
            </a:r>
            <a:r>
              <a:rPr lang="en-US" sz="2000" dirty="0" err="1" smtClean="0">
                <a:sym typeface="Symbol" pitchFamily="18" charset="2"/>
              </a:rPr>
              <a:t>necesitan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luz</a:t>
            </a:r>
            <a:r>
              <a:rPr lang="en-US" altLang="ja-JP" sz="2000" dirty="0" smtClean="0">
                <a:sym typeface="Symbol" pitchFamily="18" charset="2"/>
              </a:rPr>
              <a:t>)</a:t>
            </a:r>
            <a:endParaRPr lang="en-US" altLang="ja-JP" sz="2000" dirty="0">
              <a:sym typeface="Symbol" pitchFamily="18" charset="2"/>
            </a:endParaRPr>
          </a:p>
          <a:p>
            <a:r>
              <a:rPr lang="en-US" sz="2000" dirty="0">
                <a:sym typeface="Symbol" pitchFamily="18" charset="2"/>
              </a:rPr>
              <a:t>	</a:t>
            </a:r>
            <a:r>
              <a:rPr lang="en-US" sz="2000" dirty="0" err="1" smtClean="0">
                <a:sym typeface="Symbol" pitchFamily="18" charset="2"/>
              </a:rPr>
              <a:t>viven</a:t>
            </a:r>
            <a:r>
              <a:rPr lang="en-US" sz="2000" dirty="0" smtClean="0">
                <a:sym typeface="Symbol" pitchFamily="18" charset="2"/>
              </a:rPr>
              <a:t> en </a:t>
            </a:r>
            <a:r>
              <a:rPr lang="en-US" sz="2000" dirty="0" err="1" smtClean="0">
                <a:sym typeface="Symbol" pitchFamily="18" charset="2"/>
              </a:rPr>
              <a:t>ambientes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poco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usuales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como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chorros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hidrotermales</a:t>
            </a:r>
            <a:r>
              <a:rPr lang="en-US" sz="2000" dirty="0" smtClean="0">
                <a:sym typeface="Symbol" pitchFamily="18" charset="2"/>
              </a:rPr>
              <a:t> y </a:t>
            </a:r>
          </a:p>
          <a:p>
            <a:r>
              <a:rPr lang="en-US" sz="2000" dirty="0">
                <a:sym typeface="Symbol" pitchFamily="18" charset="2"/>
              </a:rPr>
              <a:t>	</a:t>
            </a:r>
            <a:r>
              <a:rPr lang="en-US" sz="2000" dirty="0" err="1" smtClean="0">
                <a:sym typeface="Symbol" pitchFamily="18" charset="2"/>
              </a:rPr>
              <a:t>ambientes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ym typeface="Symbol" pitchFamily="18" charset="2"/>
              </a:rPr>
              <a:t>anóxicos</a:t>
            </a:r>
            <a:endParaRPr lang="en-US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79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8925" y="571500"/>
            <a:ext cx="77882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Unidades</a:t>
            </a:r>
            <a:endParaRPr lang="en-US" sz="2400" b="1" dirty="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smtClean="0">
                <a:latin typeface="Times New Roman" charset="0"/>
                <a:ea typeface="ＭＳ Ｐゴシック" charset="0"/>
              </a:rPr>
              <a:t>Se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usan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muchas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unidades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.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>
                <a:latin typeface="Times New Roman" charset="0"/>
                <a:ea typeface="ＭＳ Ｐゴシック" charset="0"/>
              </a:rPr>
              <a:t>mmolC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m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d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, </a:t>
            </a:r>
            <a:r>
              <a:rPr lang="en-US" sz="2000" b="1" dirty="0" err="1">
                <a:latin typeface="Times New Roman" charset="0"/>
                <a:ea typeface="ＭＳ Ｐゴシック" charset="0"/>
              </a:rPr>
              <a:t>mgC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m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d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, </a:t>
            </a:r>
            <a:r>
              <a:rPr lang="en-US" sz="2000" b="1" dirty="0" err="1">
                <a:latin typeface="Times New Roman" charset="0"/>
                <a:ea typeface="ＭＳ Ｐゴシック" charset="0"/>
              </a:rPr>
              <a:t>gC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m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y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,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Gt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C y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-1</a:t>
            </a: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>
                <a:latin typeface="Times New Roman" charset="0"/>
                <a:ea typeface="ＭＳ Ｐゴシック" charset="0"/>
              </a:rPr>
              <a:t>(1 </a:t>
            </a:r>
            <a:r>
              <a:rPr lang="en-US" sz="2000" b="1" dirty="0" err="1">
                <a:latin typeface="Times New Roman" charset="0"/>
                <a:ea typeface="ＭＳ Ｐゴシック" charset="0"/>
              </a:rPr>
              <a:t>Gt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= 1 </a:t>
            </a:r>
            <a:r>
              <a:rPr lang="en-US" sz="2000" b="1" dirty="0" err="1">
                <a:latin typeface="Times New Roman" charset="0"/>
                <a:ea typeface="ＭＳ Ｐゴシック" charset="0"/>
              </a:rPr>
              <a:t>Pg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= 10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9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tons = 10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13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kg = 10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15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g) </a:t>
            </a: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smtClean="0">
                <a:latin typeface="Times New Roman" charset="0"/>
                <a:ea typeface="ＭＳ Ｐゴシック" charset="0"/>
              </a:rPr>
              <a:t>Los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Oceanógrafos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Químicos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recomiendan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los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moles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unidad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preferida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, 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>
                <a:latin typeface="Times New Roman" charset="0"/>
                <a:ea typeface="ＭＳ Ｐゴシック" charset="0"/>
              </a:rPr>
              <a:t>mmol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C m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d</a:t>
            </a:r>
            <a:r>
              <a:rPr lang="en-US" sz="2000" b="1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  </a:t>
            </a: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smtClean="0">
                <a:latin typeface="Times New Roman" charset="0"/>
                <a:ea typeface="ＭＳ Ｐゴシック" charset="0"/>
              </a:rPr>
              <a:t>El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uso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de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moles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permite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comparaciones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entre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las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razones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estequiométricas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entre los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nutrientes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y el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carbono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más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fáciles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.</a:t>
            </a:r>
            <a:endParaRPr lang="en-US" sz="2000" b="1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22324" y="498475"/>
            <a:ext cx="7062043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¿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Cómo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s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emide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la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producción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primaria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?</a:t>
            </a:r>
          </a:p>
          <a:p>
            <a:pPr>
              <a:defRPr/>
            </a:pPr>
            <a:endParaRPr lang="en-US" sz="24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sz="2400" b="1" baseline="30000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b="1" baseline="30000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14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C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Desde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satélites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Balance de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masa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del O</a:t>
            </a:r>
            <a:r>
              <a:rPr lang="en-US" sz="2400" b="1" baseline="-25000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2 </a:t>
            </a:r>
          </a:p>
          <a:p>
            <a:pPr>
              <a:defRPr/>
            </a:pP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Modelos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de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iluminación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400" b="1" dirty="0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d</a:t>
            </a:r>
            <a:r>
              <a:rPr lang="en-US" sz="2400" b="1" baseline="30000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18</a:t>
            </a:r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7749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b="1" dirty="0" err="1" smtClean="0"/>
              <a:t>Midiendo</a:t>
            </a:r>
            <a:r>
              <a:rPr lang="en-US" sz="2000" b="1" dirty="0" smtClean="0"/>
              <a:t> la PP</a:t>
            </a:r>
            <a:br>
              <a:rPr lang="en-US" sz="2000" b="1" dirty="0" smtClean="0"/>
            </a:br>
            <a:r>
              <a:rPr lang="en-US" sz="2000" b="1" dirty="0" err="1" smtClean="0"/>
              <a:t>Enfoque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clásico</a:t>
            </a:r>
            <a:r>
              <a:rPr lang="en-US" sz="2000" b="1" dirty="0" smtClean="0"/>
              <a:t> – </a:t>
            </a:r>
            <a:r>
              <a:rPr lang="en-US" sz="2000" b="1" baseline="30000" dirty="0" smtClean="0"/>
              <a:t>14</a:t>
            </a:r>
            <a:r>
              <a:rPr lang="en-US" sz="2000" b="1" dirty="0" smtClean="0"/>
              <a:t>C</a:t>
            </a:r>
          </a:p>
        </p:txBody>
      </p:sp>
      <p:pic>
        <p:nvPicPr>
          <p:cNvPr id="12290" name="Picture 3" descr="In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50847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943600" y="2093913"/>
            <a:ext cx="291147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err="1" smtClean="0">
                <a:latin typeface="Arial" charset="0"/>
              </a:rPr>
              <a:t>Método</a:t>
            </a:r>
            <a:r>
              <a:rPr lang="en-US" dirty="0" smtClean="0">
                <a:latin typeface="Arial" charset="0"/>
              </a:rPr>
              <a:t>: </a:t>
            </a:r>
          </a:p>
          <a:p>
            <a:pPr>
              <a:buFontTx/>
              <a:buAutoNum type="arabicParenR"/>
              <a:defRPr/>
            </a:pPr>
            <a:r>
              <a:rPr lang="en-US" dirty="0" err="1" smtClean="0">
                <a:latin typeface="Arial" charset="0"/>
              </a:rPr>
              <a:t>Agregar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cantidad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conocida</a:t>
            </a:r>
            <a:r>
              <a:rPr lang="en-US" dirty="0" smtClean="0">
                <a:latin typeface="Arial" charset="0"/>
              </a:rPr>
              <a:t> de </a:t>
            </a:r>
            <a:r>
              <a:rPr lang="en-US" baseline="30000" dirty="0" smtClean="0">
                <a:latin typeface="Arial" charset="0"/>
              </a:rPr>
              <a:t>14</a:t>
            </a:r>
            <a:r>
              <a:rPr lang="en-US" dirty="0" smtClean="0">
                <a:latin typeface="Arial" charset="0"/>
              </a:rPr>
              <a:t>C a </a:t>
            </a:r>
            <a:r>
              <a:rPr lang="en-US" dirty="0" err="1" smtClean="0">
                <a:latin typeface="Arial" charset="0"/>
              </a:rPr>
              <a:t>una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botella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conteniendo</a:t>
            </a:r>
            <a:r>
              <a:rPr lang="en-US" dirty="0" smtClean="0">
                <a:latin typeface="Arial" charset="0"/>
              </a:rPr>
              <a:t> plankton.</a:t>
            </a:r>
          </a:p>
          <a:p>
            <a:pPr>
              <a:buFontTx/>
              <a:buAutoNum type="arabicParenR"/>
              <a:defRPr/>
            </a:pPr>
            <a:r>
              <a:rPr lang="en-US" dirty="0" err="1" smtClean="0">
                <a:latin typeface="Arial" charset="0"/>
              </a:rPr>
              <a:t>Incubar</a:t>
            </a:r>
            <a:r>
              <a:rPr lang="en-US" dirty="0" smtClean="0">
                <a:latin typeface="Arial" charset="0"/>
              </a:rPr>
              <a:t> in situ o en </a:t>
            </a:r>
            <a:r>
              <a:rPr lang="en-US" dirty="0" err="1" smtClean="0">
                <a:latin typeface="Arial" charset="0"/>
              </a:rPr>
              <a:t>cubierta</a:t>
            </a:r>
            <a:r>
              <a:rPr lang="en-US" dirty="0" smtClean="0">
                <a:latin typeface="Arial" charset="0"/>
              </a:rPr>
              <a:t> (12hr, 24hr)</a:t>
            </a:r>
          </a:p>
          <a:p>
            <a:pPr>
              <a:buFontTx/>
              <a:buAutoNum type="arabicParenR"/>
              <a:defRPr/>
            </a:pPr>
            <a:r>
              <a:rPr lang="en-US" dirty="0" err="1" smtClean="0">
                <a:latin typeface="Arial" charset="0"/>
              </a:rPr>
              <a:t>Dejar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ocurrir</a:t>
            </a:r>
            <a:r>
              <a:rPr lang="en-US" dirty="0" smtClean="0">
                <a:latin typeface="Arial" charset="0"/>
              </a:rPr>
              <a:t> la </a:t>
            </a:r>
            <a:r>
              <a:rPr lang="en-US" dirty="0" err="1" smtClean="0">
                <a:latin typeface="Arial" charset="0"/>
              </a:rPr>
              <a:t>fotosíntesis</a:t>
            </a:r>
            <a:r>
              <a:rPr lang="en-US" dirty="0" smtClean="0">
                <a:latin typeface="Arial" charset="0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3)  </a:t>
            </a:r>
            <a:r>
              <a:rPr lang="en-US" dirty="0" err="1" smtClean="0">
                <a:latin typeface="Arial" charset="0"/>
              </a:rPr>
              <a:t>Filtrar</a:t>
            </a:r>
            <a:r>
              <a:rPr lang="en-US" dirty="0" smtClean="0">
                <a:latin typeface="Arial" charset="0"/>
              </a:rPr>
              <a:t> COP-</a:t>
            </a:r>
            <a:r>
              <a:rPr lang="en-US" baseline="30000" dirty="0" smtClean="0">
                <a:latin typeface="Arial" charset="0"/>
              </a:rPr>
              <a:t>14</a:t>
            </a:r>
            <a:r>
              <a:rPr lang="en-US" dirty="0" smtClean="0">
                <a:latin typeface="Arial" charset="0"/>
              </a:rPr>
              <a:t>C</a:t>
            </a:r>
          </a:p>
          <a:p>
            <a:pPr>
              <a:defRPr/>
            </a:pPr>
            <a:r>
              <a:rPr lang="en-US" dirty="0" smtClean="0">
                <a:latin typeface="Arial" charset="0"/>
              </a:rPr>
              <a:t>4)  </a:t>
            </a:r>
            <a:r>
              <a:rPr lang="en-US" dirty="0" err="1" smtClean="0">
                <a:latin typeface="Arial" charset="0"/>
              </a:rPr>
              <a:t>Medir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cuánto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baseline="30000" dirty="0" smtClean="0">
                <a:latin typeface="Arial" charset="0"/>
              </a:rPr>
              <a:t>14</a:t>
            </a:r>
            <a:r>
              <a:rPr lang="en-US" dirty="0" smtClean="0">
                <a:latin typeface="Arial" charset="0"/>
              </a:rPr>
              <a:t>C ha </a:t>
            </a:r>
            <a:r>
              <a:rPr lang="en-US" dirty="0" err="1" smtClean="0">
                <a:latin typeface="Arial" charset="0"/>
              </a:rPr>
              <a:t>sido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fijado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por</a:t>
            </a:r>
            <a:r>
              <a:rPr lang="en-US" dirty="0" smtClean="0">
                <a:latin typeface="Arial" charset="0"/>
              </a:rPr>
              <a:t> el </a:t>
            </a:r>
            <a:r>
              <a:rPr lang="en-US" dirty="0" err="1" smtClean="0">
                <a:latin typeface="Arial" charset="0"/>
              </a:rPr>
              <a:t>fitoplancton</a:t>
            </a:r>
            <a:r>
              <a:rPr lang="en-US" dirty="0" smtClean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4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GlobalPP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54125"/>
            <a:ext cx="86868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143000" y="457200"/>
            <a:ext cx="666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Global Net primary Production by </a:t>
            </a:r>
            <a:r>
              <a:rPr lang="en-US" baseline="30000">
                <a:latin typeface="Times New Roman" charset="0"/>
                <a:ea typeface="ＭＳ Ｐゴシック" charset="0"/>
              </a:rPr>
              <a:t>14</a:t>
            </a:r>
            <a:r>
              <a:rPr lang="en-US">
                <a:latin typeface="Times New Roman" charset="0"/>
                <a:ea typeface="ＭＳ Ｐゴシック" charset="0"/>
              </a:rPr>
              <a:t>C (from Berger et al., 1988, 1989)</a:t>
            </a:r>
          </a:p>
        </p:txBody>
      </p:sp>
    </p:spTree>
    <p:extLst>
      <p:ext uri="{BB962C8B-B14F-4D97-AF65-F5344CB8AC3E}">
        <p14:creationId xmlns:p14="http://schemas.microsoft.com/office/powerpoint/2010/main" val="5321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globalch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209800" y="609600"/>
            <a:ext cx="5894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Promedio</a:t>
            </a: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Global de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Clorofila</a:t>
            </a: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en el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Océano</a:t>
            </a:r>
            <a:endParaRPr lang="en-US" sz="2400" b="1" dirty="0">
              <a:solidFill>
                <a:srgbClr val="008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895600" y="6248400"/>
            <a:ext cx="48494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</a:rPr>
              <a:t>Clorofila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desd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el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espacio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(~ 20m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capa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superficial)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764904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Nitratos</a:t>
            </a:r>
            <a:r>
              <a:rPr lang="en-US" b="1" dirty="0" smtClean="0"/>
              <a:t> en </a:t>
            </a:r>
            <a:r>
              <a:rPr lang="en-US" b="1" dirty="0" err="1" smtClean="0"/>
              <a:t>Superficie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6143644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¿</a:t>
            </a:r>
            <a:r>
              <a:rPr lang="en-US" b="1" dirty="0" err="1" smtClean="0">
                <a:solidFill>
                  <a:srgbClr val="FF0000"/>
                </a:solidFill>
              </a:rPr>
              <a:t>Por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qué</a:t>
            </a:r>
            <a:r>
              <a:rPr lang="en-US" b="1" dirty="0" smtClean="0">
                <a:solidFill>
                  <a:srgbClr val="FF0000"/>
                </a:solidFill>
              </a:rPr>
              <a:t> hay </a:t>
            </a:r>
            <a:r>
              <a:rPr lang="en-US" b="1" dirty="0" err="1" smtClean="0">
                <a:solidFill>
                  <a:srgbClr val="FF0000"/>
                </a:solidFill>
              </a:rPr>
              <a:t>alta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concentración</a:t>
            </a:r>
            <a:r>
              <a:rPr lang="en-US" b="1" dirty="0" smtClean="0">
                <a:solidFill>
                  <a:srgbClr val="FF0000"/>
                </a:solidFill>
              </a:rPr>
              <a:t> de NO3 en </a:t>
            </a:r>
            <a:r>
              <a:rPr lang="en-US" b="1" dirty="0" err="1" smtClean="0">
                <a:solidFill>
                  <a:srgbClr val="FF0000"/>
                </a:solidFill>
              </a:rPr>
              <a:t>algunas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áreas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oceánicas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5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GlobalOceanProdu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86106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331640" y="633046"/>
            <a:ext cx="76288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PP Global del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Océano</a:t>
            </a:r>
            <a:r>
              <a:rPr lang="en-US" sz="2400" b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desde</a:t>
            </a:r>
            <a:r>
              <a:rPr lang="en-US" sz="2400" b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el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espacio</a:t>
            </a:r>
            <a:r>
              <a:rPr lang="en-US" sz="2400" b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usando</a:t>
            </a:r>
            <a:r>
              <a:rPr lang="en-US" sz="2400" b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Clorofila</a:t>
            </a:r>
            <a:endParaRPr lang="en-US" sz="2400" b="1" dirty="0">
              <a:solidFill>
                <a:srgbClr val="0000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209800" y="6019800"/>
            <a:ext cx="53357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Times New Roman" charset="0"/>
                <a:ea typeface="ＭＳ Ｐゴシック" charset="0"/>
              </a:rPr>
              <a:t>¿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Qué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factores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determinan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estos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patrones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?</a:t>
            </a:r>
          </a:p>
          <a:p>
            <a:pPr>
              <a:defRPr/>
            </a:pPr>
            <a:r>
              <a:rPr lang="en-US" b="1" dirty="0" err="1" smtClean="0">
                <a:latin typeface="Times New Roman" charset="0"/>
                <a:ea typeface="ＭＳ Ｐゴシック" charset="0"/>
              </a:rPr>
              <a:t>Es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ésto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diferente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de la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medida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con un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mapeo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de </a:t>
            </a:r>
            <a:r>
              <a:rPr lang="en-US" b="1" baseline="30000" dirty="0" smtClean="0">
                <a:latin typeface="Times New Roman" charset="0"/>
                <a:ea typeface="ＭＳ Ｐゴシック" charset="0"/>
              </a:rPr>
              <a:t>14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C?</a:t>
            </a:r>
            <a:endParaRPr lang="en-US" b="1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GlobalNetP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85938"/>
            <a:ext cx="845820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PP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neta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Global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Anual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sensoreo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remoto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usando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modelos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16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NPP = APAR (400-700nm) x </a:t>
            </a:r>
            <a:r>
              <a:rPr lang="en-US" sz="1600" b="1" dirty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  (7% APAR </a:t>
            </a:r>
            <a:r>
              <a:rPr lang="en-US" sz="16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absorbida</a:t>
            </a:r>
            <a:r>
              <a:rPr lang="en-US" sz="16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por</a:t>
            </a:r>
            <a:r>
              <a:rPr lang="en-US" sz="16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 el plankton</a:t>
            </a:r>
            <a:r>
              <a:rPr lang="en-US" sz="1600" b="1" dirty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; 31% </a:t>
            </a:r>
            <a:r>
              <a:rPr lang="en-US" sz="16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por</a:t>
            </a:r>
            <a:r>
              <a:rPr lang="en-US" sz="16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plantas</a:t>
            </a:r>
            <a:r>
              <a:rPr lang="en-US" sz="16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 </a:t>
            </a:r>
            <a:r>
              <a:rPr lang="en-US" sz="16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  <a:sym typeface="Symbol" charset="0"/>
              </a:rPr>
              <a:t>terrestres</a:t>
            </a:r>
            <a:endParaRPr lang="en-US" sz="1600" b="1" dirty="0">
              <a:solidFill>
                <a:schemeClr val="accent2"/>
              </a:solidFill>
              <a:latin typeface="Times New Roman" charset="0"/>
              <a:ea typeface="ＭＳ Ｐゴシック" charset="0"/>
              <a:sym typeface="Symbol" charset="0"/>
            </a:endParaRPr>
          </a:p>
          <a:p>
            <a:pPr>
              <a:defRPr/>
            </a:pPr>
            <a:r>
              <a:rPr lang="en-US" sz="1600" b="1" dirty="0" smtClean="0">
                <a:latin typeface="Times New Roman" charset="0"/>
                <a:ea typeface="ＭＳ Ｐゴシック" charset="0"/>
              </a:rPr>
              <a:t>(Field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et al., 1998, Science, </a:t>
            </a:r>
            <a:r>
              <a:rPr lang="en-US" sz="1600" b="1" u="sng" dirty="0">
                <a:latin typeface="Times New Roman" charset="0"/>
                <a:ea typeface="ＭＳ Ｐゴシック" charset="0"/>
              </a:rPr>
              <a:t>281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, 237)    total = 104.9 </a:t>
            </a:r>
            <a:r>
              <a:rPr lang="en-US" sz="1600" b="1" dirty="0" err="1">
                <a:latin typeface="Times New Roman" charset="0"/>
                <a:ea typeface="ＭＳ Ｐゴシック" charset="0"/>
              </a:rPr>
              <a:t>Pg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y</a:t>
            </a:r>
            <a:r>
              <a:rPr lang="en-US" sz="1600" b="1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                      </a:t>
            </a:r>
            <a:r>
              <a:rPr lang="en-US" sz="1600" b="1" dirty="0" err="1">
                <a:solidFill>
                  <a:srgbClr val="A50021"/>
                </a:solidFill>
                <a:latin typeface="Symbol" charset="0"/>
                <a:ea typeface="ＭＳ Ｐゴシック" charset="0"/>
              </a:rPr>
              <a:t>t</a:t>
            </a:r>
            <a:r>
              <a:rPr lang="en-US" sz="1600" b="1" baseline="-25000" dirty="0" err="1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C</a:t>
            </a:r>
            <a:endParaRPr lang="en-US" sz="1600" b="1" baseline="-25000" dirty="0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1600" b="1" dirty="0" err="1" smtClean="0">
                <a:latin typeface="Times New Roman" charset="0"/>
                <a:ea typeface="ＭＳ Ｐゴシック" charset="0"/>
              </a:rPr>
              <a:t>terrestre</a:t>
            </a:r>
            <a:r>
              <a:rPr lang="en-US" sz="16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= 56.4 (53.8% of total) </a:t>
            </a:r>
            <a:r>
              <a:rPr lang="en-US" sz="1600" b="1" dirty="0">
                <a:latin typeface="Times New Roman" charset="0"/>
                <a:ea typeface="ＭＳ Ｐゴシック" charset="0"/>
                <a:sym typeface="Symbol" charset="0"/>
              </a:rPr>
              <a:t>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426 </a:t>
            </a:r>
            <a:r>
              <a:rPr lang="en-US" sz="1600" b="1" dirty="0" err="1">
                <a:latin typeface="Times New Roman" charset="0"/>
                <a:ea typeface="ＭＳ Ｐゴシック" charset="0"/>
              </a:rPr>
              <a:t>gC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m</a:t>
            </a:r>
            <a:r>
              <a:rPr lang="en-US" sz="1600" b="1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y</a:t>
            </a:r>
            <a:r>
              <a:rPr lang="en-US" sz="1600" b="1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 </a:t>
            </a:r>
            <a:r>
              <a:rPr lang="en-US" sz="1600" b="1" dirty="0">
                <a:latin typeface="Times New Roman" charset="0"/>
                <a:ea typeface="ＭＳ Ｐゴシック" charset="0"/>
                <a:sym typeface="Symbol" charset="0"/>
              </a:rPr>
              <a:t>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99.8% </a:t>
            </a:r>
            <a:r>
              <a:rPr lang="en-US" sz="1600" b="1" dirty="0" smtClean="0">
                <a:latin typeface="Times New Roman" charset="0"/>
                <a:ea typeface="ＭＳ Ｐゴシック" charset="0"/>
              </a:rPr>
              <a:t>de </a:t>
            </a:r>
            <a:r>
              <a:rPr lang="en-US" sz="1600" b="1" dirty="0" err="1" smtClean="0">
                <a:latin typeface="Times New Roman" charset="0"/>
                <a:ea typeface="ＭＳ Ｐゴシック" charset="0"/>
              </a:rPr>
              <a:t>biomasa</a:t>
            </a:r>
            <a:r>
              <a:rPr lang="en-US" sz="16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1600" b="1" dirty="0">
                <a:latin typeface="Times New Roman" charset="0"/>
                <a:ea typeface="ＭＳ Ｐゴシック" charset="0"/>
                <a:sym typeface="Symbol" charset="0"/>
              </a:rPr>
              <a:t> 19y</a:t>
            </a:r>
          </a:p>
          <a:p>
            <a:pPr>
              <a:defRPr/>
            </a:pPr>
            <a:r>
              <a:rPr lang="en-US" sz="1600" b="1" dirty="0" err="1" smtClean="0">
                <a:latin typeface="Times New Roman" charset="0"/>
                <a:ea typeface="ＭＳ Ｐゴシック" charset="0"/>
                <a:sym typeface="Symbol" charset="0"/>
              </a:rPr>
              <a:t>océano</a:t>
            </a:r>
            <a:r>
              <a:rPr lang="en-US" sz="1600" b="1" dirty="0" smtClean="0">
                <a:latin typeface="Times New Roman" charset="0"/>
                <a:ea typeface="ＭＳ Ｐゴシック" charset="0"/>
                <a:sym typeface="Symbol" charset="0"/>
              </a:rPr>
              <a:t>        </a:t>
            </a:r>
            <a:r>
              <a:rPr lang="en-US" sz="1600" b="1" dirty="0">
                <a:latin typeface="Times New Roman" charset="0"/>
                <a:ea typeface="ＭＳ Ｐゴシック" charset="0"/>
                <a:sym typeface="Symbol" charset="0"/>
              </a:rPr>
              <a:t>= 48.5 (46.2% of total) </a:t>
            </a:r>
            <a:r>
              <a:rPr lang="en-US" sz="1600" dirty="0">
                <a:latin typeface="Times New Roman" charset="0"/>
                <a:ea typeface="ＭＳ Ｐゴシック" charset="0"/>
              </a:rPr>
              <a:t>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140 </a:t>
            </a:r>
            <a:r>
              <a:rPr lang="en-US" sz="1600" b="1" dirty="0" err="1">
                <a:latin typeface="Times New Roman" charset="0"/>
                <a:ea typeface="ＭＳ Ｐゴシック" charset="0"/>
              </a:rPr>
              <a:t>gC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m</a:t>
            </a:r>
            <a:r>
              <a:rPr lang="en-US" sz="1600" b="1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y</a:t>
            </a:r>
            <a:r>
              <a:rPr lang="en-US" sz="1600" b="1" baseline="30000" dirty="0">
                <a:latin typeface="Times New Roman" charset="0"/>
                <a:ea typeface="ＭＳ Ｐゴシック" charset="0"/>
              </a:rPr>
              <a:t>-1   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 </a:t>
            </a:r>
            <a:r>
              <a:rPr lang="en-US" sz="1600" b="1" dirty="0">
                <a:latin typeface="Times New Roman" charset="0"/>
                <a:ea typeface="ＭＳ Ｐゴシック" charset="0"/>
                <a:sym typeface="Symbol" charset="0"/>
              </a:rPr>
              <a:t></a:t>
            </a:r>
            <a:r>
              <a:rPr lang="en-US" sz="1600" dirty="0">
                <a:latin typeface="Times New Roman" charset="0"/>
                <a:ea typeface="ＭＳ Ｐゴシック" charset="0"/>
              </a:rPr>
              <a:t> 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0.2% </a:t>
            </a:r>
            <a:r>
              <a:rPr lang="en-US" sz="1600" b="1" dirty="0" smtClean="0">
                <a:latin typeface="Times New Roman" charset="0"/>
                <a:ea typeface="ＭＳ Ｐゴシック" charset="0"/>
              </a:rPr>
              <a:t>de </a:t>
            </a:r>
            <a:r>
              <a:rPr lang="en-US" sz="1600" b="1" dirty="0" err="1" smtClean="0">
                <a:latin typeface="Times New Roman" charset="0"/>
                <a:ea typeface="ＭＳ Ｐゴシック" charset="0"/>
              </a:rPr>
              <a:t>biomasa</a:t>
            </a:r>
            <a:r>
              <a:rPr lang="en-US" sz="16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1600" b="1" dirty="0">
                <a:latin typeface="Times New Roman" charset="0"/>
                <a:ea typeface="ＭＳ Ｐゴシック" charset="0"/>
                <a:sym typeface="Symbol" charset="0"/>
              </a:rPr>
              <a:t>  2-6 d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288925" y="62865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gC m</a:t>
            </a:r>
            <a:r>
              <a:rPr lang="en-US" b="1" baseline="3000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-2</a:t>
            </a:r>
            <a:r>
              <a:rPr lang="en-US" b="1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y</a:t>
            </a:r>
            <a:r>
              <a:rPr lang="en-US" b="1" baseline="3000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366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p30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0600"/>
            <a:ext cx="8305800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41325" y="38100"/>
            <a:ext cx="87767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990000"/>
                </a:solidFill>
              </a:rPr>
              <a:t>Ejemplo</a:t>
            </a:r>
            <a:r>
              <a:rPr lang="en-US" b="1" dirty="0" smtClean="0">
                <a:solidFill>
                  <a:srgbClr val="990000"/>
                </a:solidFill>
              </a:rPr>
              <a:t>: </a:t>
            </a:r>
            <a:r>
              <a:rPr lang="en-US" b="1" dirty="0" err="1" smtClean="0">
                <a:solidFill>
                  <a:srgbClr val="990000"/>
                </a:solidFill>
              </a:rPr>
              <a:t>Ciclo</a:t>
            </a:r>
            <a:r>
              <a:rPr lang="en-US" b="1" dirty="0" smtClean="0">
                <a:solidFill>
                  <a:srgbClr val="990000"/>
                </a:solidFill>
              </a:rPr>
              <a:t> Global del </a:t>
            </a:r>
            <a:r>
              <a:rPr lang="en-US" b="1" dirty="0" err="1" smtClean="0">
                <a:solidFill>
                  <a:srgbClr val="990000"/>
                </a:solidFill>
              </a:rPr>
              <a:t>Carbono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>
                <a:solidFill>
                  <a:srgbClr val="990000"/>
                </a:solidFill>
              </a:rPr>
              <a:t>– </a:t>
            </a:r>
            <a:r>
              <a:rPr lang="en-US" b="1" dirty="0" smtClean="0">
                <a:solidFill>
                  <a:srgbClr val="990000"/>
                </a:solidFill>
              </a:rPr>
              <a:t>¿</a:t>
            </a:r>
            <a:r>
              <a:rPr lang="en-US" b="1" dirty="0" err="1" smtClean="0">
                <a:solidFill>
                  <a:srgbClr val="990000"/>
                </a:solidFill>
              </a:rPr>
              <a:t>Qué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 err="1" smtClean="0">
                <a:solidFill>
                  <a:srgbClr val="990000"/>
                </a:solidFill>
              </a:rPr>
              <a:t>es</a:t>
            </a:r>
            <a:r>
              <a:rPr lang="en-US" b="1" dirty="0" smtClean="0">
                <a:solidFill>
                  <a:srgbClr val="990000"/>
                </a:solidFill>
              </a:rPr>
              <a:t> la </a:t>
            </a:r>
            <a:r>
              <a:rPr lang="en-US" b="1" dirty="0" err="1" smtClean="0">
                <a:solidFill>
                  <a:srgbClr val="990000"/>
                </a:solidFill>
              </a:rPr>
              <a:t>Producción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 err="1" smtClean="0">
                <a:solidFill>
                  <a:srgbClr val="990000"/>
                </a:solidFill>
              </a:rPr>
              <a:t>Primaria</a:t>
            </a:r>
            <a:r>
              <a:rPr lang="en-US" b="1" dirty="0" smtClean="0">
                <a:solidFill>
                  <a:srgbClr val="990000"/>
                </a:solidFill>
              </a:rPr>
              <a:t> </a:t>
            </a:r>
            <a:r>
              <a:rPr lang="en-US" b="1" dirty="0" err="1" smtClean="0">
                <a:solidFill>
                  <a:srgbClr val="990000"/>
                </a:solidFill>
              </a:rPr>
              <a:t>Neta</a:t>
            </a:r>
            <a:r>
              <a:rPr lang="en-US" b="1" dirty="0" smtClean="0">
                <a:solidFill>
                  <a:srgbClr val="990000"/>
                </a:solidFill>
              </a:rPr>
              <a:t>? </a:t>
            </a:r>
            <a:endParaRPr lang="en-US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wc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0588" y="0"/>
            <a:ext cx="5713412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28600" y="838200"/>
            <a:ext cx="29752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Temperatura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Costera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Clorofila</a:t>
            </a:r>
            <a:endParaRPr lang="en-US" sz="2400" b="1" dirty="0"/>
          </a:p>
          <a:p>
            <a:r>
              <a:rPr lang="en-US" sz="2400" b="1" dirty="0" err="1" smtClean="0"/>
              <a:t>Corriente</a:t>
            </a:r>
            <a:r>
              <a:rPr lang="en-US" sz="2400" b="1" dirty="0" smtClean="0"/>
              <a:t> de California (</a:t>
            </a:r>
            <a:r>
              <a:rPr lang="en-US" sz="2400" b="1" dirty="0" err="1" smtClean="0"/>
              <a:t>por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satélite</a:t>
            </a:r>
            <a:r>
              <a:rPr lang="en-US" sz="2400" b="1" dirty="0" smtClean="0"/>
              <a:t> CZCS)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 smtClean="0"/>
              <a:t>Clorofila</a:t>
            </a:r>
            <a:r>
              <a:rPr lang="en-US" sz="2400" b="1" dirty="0" smtClean="0"/>
              <a:t> </a:t>
            </a:r>
            <a:r>
              <a:rPr lang="en-US" sz="2400" b="1" dirty="0"/>
              <a:t>– </a:t>
            </a:r>
            <a:r>
              <a:rPr lang="en-US" sz="2400" b="1" dirty="0" err="1" smtClean="0"/>
              <a:t>izquierdo</a:t>
            </a:r>
            <a:endParaRPr lang="en-US" sz="2400" b="1" dirty="0"/>
          </a:p>
          <a:p>
            <a:r>
              <a:rPr lang="en-US" sz="2400" b="1" dirty="0"/>
              <a:t>SST – </a:t>
            </a:r>
            <a:r>
              <a:rPr lang="en-US" sz="2400" b="1" dirty="0" err="1" smtClean="0"/>
              <a:t>derecha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4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75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09600" y="381000"/>
            <a:ext cx="8190191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Datos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SeaWiFS</a:t>
            </a:r>
            <a:r>
              <a:rPr lang="en-US" sz="2400" b="1" dirty="0">
                <a:solidFill>
                  <a:srgbClr val="0000FF"/>
                </a:solidFill>
              </a:rPr>
              <a:t> NASA </a:t>
            </a:r>
            <a:r>
              <a:rPr lang="en-US" sz="2400" b="1" dirty="0" err="1" smtClean="0">
                <a:solidFill>
                  <a:srgbClr val="0000FF"/>
                </a:solidFill>
              </a:rPr>
              <a:t>para</a:t>
            </a:r>
            <a:r>
              <a:rPr lang="en-US" sz="2400" b="1" dirty="0" smtClean="0">
                <a:solidFill>
                  <a:srgbClr val="0000FF"/>
                </a:solidFill>
              </a:rPr>
              <a:t> la </a:t>
            </a:r>
            <a:r>
              <a:rPr lang="en-US" sz="2400" b="1" dirty="0" err="1" smtClean="0">
                <a:solidFill>
                  <a:srgbClr val="0000FF"/>
                </a:solidFill>
              </a:rPr>
              <a:t>clorofila</a:t>
            </a:r>
            <a:r>
              <a:rPr lang="en-US" sz="2400" b="1" dirty="0" smtClean="0">
                <a:solidFill>
                  <a:srgbClr val="0000FF"/>
                </a:solidFill>
              </a:rPr>
              <a:t> y PP </a:t>
            </a:r>
            <a:r>
              <a:rPr lang="en-US" sz="2400" b="1" dirty="0" err="1" smtClean="0">
                <a:solidFill>
                  <a:srgbClr val="0000FF"/>
                </a:solidFill>
              </a:rPr>
              <a:t>oceánicas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>
                <a:solidFill>
                  <a:srgbClr val="0000FF"/>
                </a:solidFill>
              </a:rPr>
              <a:t>		</a:t>
            </a:r>
            <a:endParaRPr lang="en-US" dirty="0"/>
          </a:p>
          <a:p>
            <a:r>
              <a:rPr lang="en-US" sz="2000" b="1" dirty="0" err="1" smtClean="0"/>
              <a:t>Fpara</a:t>
            </a:r>
            <a:r>
              <a:rPr lang="en-US" sz="2000" b="1" dirty="0" smtClean="0"/>
              <a:t> la </a:t>
            </a:r>
            <a:r>
              <a:rPr lang="en-US" sz="2000" b="1" dirty="0" err="1" smtClean="0"/>
              <a:t>animación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Datos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Globales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ir</a:t>
            </a:r>
            <a:r>
              <a:rPr lang="en-US" sz="2000" b="1" dirty="0" smtClean="0"/>
              <a:t> a:</a:t>
            </a:r>
            <a:endParaRPr lang="en-US" sz="2000" b="1" dirty="0"/>
          </a:p>
          <a:p>
            <a:r>
              <a:rPr lang="en-US" sz="2000" b="1" dirty="0"/>
              <a:t> </a:t>
            </a:r>
          </a:p>
          <a:p>
            <a:r>
              <a:rPr lang="en-US" sz="1600" b="1" dirty="0">
                <a:hlinkClick r:id="rId3"/>
              </a:rPr>
              <a:t>http://earthobservatory.nasa.gov/GlobalMaps/view.php?d1=MY1DMM_CHLORA</a:t>
            </a:r>
            <a:endParaRPr lang="en-US" sz="1600" b="1" dirty="0"/>
          </a:p>
          <a:p>
            <a:endParaRPr lang="en-US" sz="1600" b="1" dirty="0"/>
          </a:p>
          <a:p>
            <a:endParaRPr lang="en-US" sz="1600" b="1" dirty="0">
              <a:solidFill>
                <a:srgbClr val="A50021"/>
              </a:solidFill>
            </a:endParaRPr>
          </a:p>
          <a:p>
            <a:r>
              <a:rPr lang="en-US" sz="2000" b="1" dirty="0" err="1" smtClean="0">
                <a:solidFill>
                  <a:srgbClr val="A50021"/>
                </a:solidFill>
              </a:rPr>
              <a:t>Notar</a:t>
            </a:r>
            <a:r>
              <a:rPr lang="en-US" sz="2000" b="1" dirty="0" smtClean="0">
                <a:solidFill>
                  <a:srgbClr val="A50021"/>
                </a:solidFill>
              </a:rPr>
              <a:t>: </a:t>
            </a:r>
            <a:endParaRPr lang="en-US" sz="2000" b="1" dirty="0">
              <a:solidFill>
                <a:srgbClr val="A50021"/>
              </a:solidFill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1. </a:t>
            </a:r>
            <a:r>
              <a:rPr lang="en-US" sz="2000" b="1" dirty="0" smtClean="0">
                <a:solidFill>
                  <a:srgbClr val="A50021"/>
                </a:solidFill>
              </a:rPr>
              <a:t>Latitudes </a:t>
            </a:r>
            <a:r>
              <a:rPr lang="en-US" sz="2000" b="1" dirty="0" err="1" smtClean="0">
                <a:solidFill>
                  <a:srgbClr val="A50021"/>
                </a:solidFill>
              </a:rPr>
              <a:t>Altas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>
                <a:solidFill>
                  <a:srgbClr val="A50021"/>
                </a:solidFill>
              </a:rPr>
              <a:t>– </a:t>
            </a:r>
            <a:r>
              <a:rPr lang="en-US" sz="2000" b="1" dirty="0" err="1" smtClean="0">
                <a:solidFill>
                  <a:srgbClr val="A50021"/>
                </a:solidFill>
              </a:rPr>
              <a:t>alta</a:t>
            </a:r>
            <a:r>
              <a:rPr lang="en-US" sz="2000" b="1" dirty="0" smtClean="0">
                <a:solidFill>
                  <a:srgbClr val="A50021"/>
                </a:solidFill>
              </a:rPr>
              <a:t> y </a:t>
            </a:r>
            <a:r>
              <a:rPr lang="en-US" sz="2000" b="1" dirty="0">
                <a:solidFill>
                  <a:srgbClr val="A50021"/>
                </a:solidFill>
              </a:rPr>
              <a:t>variable</a:t>
            </a:r>
          </a:p>
          <a:p>
            <a:r>
              <a:rPr lang="en-US" sz="2000" b="1" dirty="0">
                <a:solidFill>
                  <a:srgbClr val="A50021"/>
                </a:solidFill>
              </a:rPr>
              <a:t>	</a:t>
            </a:r>
            <a:r>
              <a:rPr lang="en-US" sz="2000" b="1" dirty="0" smtClean="0">
                <a:solidFill>
                  <a:srgbClr val="A50021"/>
                </a:solidFill>
              </a:rPr>
              <a:t>Bloom </a:t>
            </a:r>
            <a:r>
              <a:rPr lang="en-US" sz="2000" b="1" dirty="0" err="1" smtClean="0">
                <a:solidFill>
                  <a:srgbClr val="A50021"/>
                </a:solidFill>
              </a:rPr>
              <a:t>primaveral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>
                <a:solidFill>
                  <a:srgbClr val="A50021"/>
                </a:solidFill>
              </a:rPr>
              <a:t>N. </a:t>
            </a:r>
            <a:r>
              <a:rPr lang="en-US" sz="2000" b="1" dirty="0" smtClean="0">
                <a:solidFill>
                  <a:srgbClr val="A50021"/>
                </a:solidFill>
              </a:rPr>
              <a:t>Atlántico </a:t>
            </a:r>
            <a:r>
              <a:rPr lang="en-US" sz="2000" b="1" dirty="0">
                <a:solidFill>
                  <a:srgbClr val="A50021"/>
                </a:solidFill>
              </a:rPr>
              <a:t>(NABE)</a:t>
            </a:r>
          </a:p>
          <a:p>
            <a:r>
              <a:rPr lang="en-US" sz="2000" b="1" dirty="0">
                <a:solidFill>
                  <a:srgbClr val="A50021"/>
                </a:solidFill>
              </a:rPr>
              <a:t>2. </a:t>
            </a:r>
            <a:r>
              <a:rPr lang="en-US" sz="2000" b="1" dirty="0" err="1" smtClean="0">
                <a:solidFill>
                  <a:srgbClr val="A50021"/>
                </a:solidFill>
              </a:rPr>
              <a:t>Regiones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</a:rPr>
              <a:t>Costeras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>
                <a:solidFill>
                  <a:srgbClr val="A50021"/>
                </a:solidFill>
              </a:rPr>
              <a:t>– </a:t>
            </a:r>
            <a:r>
              <a:rPr lang="en-US" sz="2000" b="1" dirty="0" err="1" smtClean="0">
                <a:solidFill>
                  <a:srgbClr val="A50021"/>
                </a:solidFill>
              </a:rPr>
              <a:t>alta</a:t>
            </a:r>
            <a:r>
              <a:rPr lang="en-US" sz="2000" b="1" dirty="0" smtClean="0">
                <a:solidFill>
                  <a:srgbClr val="A50021"/>
                </a:solidFill>
              </a:rPr>
              <a:t> y </a:t>
            </a:r>
            <a:r>
              <a:rPr lang="en-US" sz="2000" b="1" dirty="0" err="1" smtClean="0">
                <a:solidFill>
                  <a:srgbClr val="A50021"/>
                </a:solidFill>
              </a:rPr>
              <a:t>aglomerada</a:t>
            </a:r>
            <a:r>
              <a:rPr lang="en-US" sz="2000" b="1" dirty="0" smtClean="0">
                <a:solidFill>
                  <a:srgbClr val="A50021"/>
                </a:solidFill>
              </a:rPr>
              <a:t> (patchy)</a:t>
            </a:r>
            <a:endParaRPr lang="en-US" sz="2000" b="1" dirty="0">
              <a:solidFill>
                <a:srgbClr val="A50021"/>
              </a:solidFill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3. </a:t>
            </a:r>
            <a:r>
              <a:rPr lang="en-US" sz="2000" b="1" dirty="0" err="1" smtClean="0">
                <a:solidFill>
                  <a:srgbClr val="A50021"/>
                </a:solidFill>
              </a:rPr>
              <a:t>Giros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</a:rPr>
              <a:t>Centrales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>
                <a:solidFill>
                  <a:srgbClr val="A50021"/>
                </a:solidFill>
              </a:rPr>
              <a:t>- </a:t>
            </a:r>
            <a:r>
              <a:rPr lang="en-US" sz="2000" b="1" dirty="0" err="1" smtClean="0">
                <a:solidFill>
                  <a:srgbClr val="A50021"/>
                </a:solidFill>
              </a:rPr>
              <a:t>bajo</a:t>
            </a:r>
            <a:endParaRPr lang="en-US" sz="2000" b="1" dirty="0">
              <a:solidFill>
                <a:srgbClr val="A50021"/>
              </a:solidFill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4. </a:t>
            </a:r>
            <a:r>
              <a:rPr lang="en-US" sz="2000" b="1" dirty="0" err="1" smtClean="0">
                <a:solidFill>
                  <a:srgbClr val="A50021"/>
                </a:solidFill>
              </a:rPr>
              <a:t>Regiones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</a:rPr>
              <a:t>Ecuatoriales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>
                <a:solidFill>
                  <a:srgbClr val="A50021"/>
                </a:solidFill>
              </a:rPr>
              <a:t>(</a:t>
            </a:r>
            <a:r>
              <a:rPr lang="en-US" sz="2000" b="1" dirty="0" err="1">
                <a:solidFill>
                  <a:srgbClr val="A50021"/>
                </a:solidFill>
              </a:rPr>
              <a:t>EqPac</a:t>
            </a:r>
            <a:r>
              <a:rPr lang="en-US" sz="2000" b="1" dirty="0">
                <a:solidFill>
                  <a:srgbClr val="A50021"/>
                </a:solidFill>
              </a:rPr>
              <a:t>) – </a:t>
            </a:r>
            <a:r>
              <a:rPr lang="en-US" sz="2000" b="1" dirty="0" err="1" smtClean="0">
                <a:solidFill>
                  <a:srgbClr val="A50021"/>
                </a:solidFill>
              </a:rPr>
              <a:t>más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</a:rPr>
              <a:t>alta</a:t>
            </a:r>
            <a:r>
              <a:rPr lang="en-US" sz="2000" b="1" dirty="0" smtClean="0">
                <a:solidFill>
                  <a:srgbClr val="A50021"/>
                </a:solidFill>
              </a:rPr>
              <a:t> y El Niño</a:t>
            </a:r>
            <a:endParaRPr lang="en-US" sz="2000" b="1" dirty="0">
              <a:solidFill>
                <a:srgbClr val="A50021"/>
              </a:solidFill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5. </a:t>
            </a:r>
            <a:r>
              <a:rPr lang="en-US" sz="2000" b="1" dirty="0" smtClean="0">
                <a:solidFill>
                  <a:srgbClr val="A50021"/>
                </a:solidFill>
              </a:rPr>
              <a:t>Mar de Arabia </a:t>
            </a:r>
            <a:r>
              <a:rPr lang="en-US" sz="2000" b="1" dirty="0">
                <a:solidFill>
                  <a:srgbClr val="A50021"/>
                </a:solidFill>
              </a:rPr>
              <a:t>– </a:t>
            </a:r>
            <a:r>
              <a:rPr lang="en-US" sz="2000" b="1" dirty="0" err="1" smtClean="0">
                <a:solidFill>
                  <a:srgbClr val="A50021"/>
                </a:solidFill>
              </a:rPr>
              <a:t>respuesta</a:t>
            </a:r>
            <a:r>
              <a:rPr lang="en-US" sz="2000" b="1" dirty="0" smtClean="0">
                <a:solidFill>
                  <a:srgbClr val="A50021"/>
                </a:solidFill>
              </a:rPr>
              <a:t> al </a:t>
            </a:r>
            <a:r>
              <a:rPr lang="en-US" sz="2000" b="1" dirty="0" err="1" smtClean="0">
                <a:solidFill>
                  <a:srgbClr val="A50021"/>
                </a:solidFill>
              </a:rPr>
              <a:t>forzamiento</a:t>
            </a:r>
            <a:r>
              <a:rPr lang="en-US" sz="2000" b="1" dirty="0" smtClean="0">
                <a:solidFill>
                  <a:srgbClr val="A50021"/>
                </a:solidFill>
              </a:rPr>
              <a:t> del </a:t>
            </a:r>
            <a:r>
              <a:rPr lang="en-US" sz="2000" b="1" dirty="0" err="1" smtClean="0">
                <a:solidFill>
                  <a:srgbClr val="A50021"/>
                </a:solidFill>
              </a:rPr>
              <a:t>Monzón</a:t>
            </a:r>
            <a:endParaRPr lang="en-US" sz="2000" b="1" dirty="0">
              <a:solidFill>
                <a:srgbClr val="A50021"/>
              </a:solidFill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6. </a:t>
            </a:r>
            <a:r>
              <a:rPr lang="en-US" sz="2000" b="1" dirty="0" err="1" smtClean="0">
                <a:solidFill>
                  <a:srgbClr val="A50021"/>
                </a:solidFill>
              </a:rPr>
              <a:t>Océano</a:t>
            </a:r>
            <a:r>
              <a:rPr lang="en-US" sz="2000" b="1" dirty="0" smtClean="0">
                <a:solidFill>
                  <a:srgbClr val="A50021"/>
                </a:solidFill>
              </a:rPr>
              <a:t> Austral </a:t>
            </a:r>
            <a:r>
              <a:rPr lang="en-US" sz="2000" b="1" dirty="0">
                <a:solidFill>
                  <a:srgbClr val="A50021"/>
                </a:solidFill>
              </a:rPr>
              <a:t>– </a:t>
            </a:r>
            <a:r>
              <a:rPr lang="en-US" sz="2000" b="1" dirty="0" err="1" smtClean="0">
                <a:solidFill>
                  <a:srgbClr val="A50021"/>
                </a:solidFill>
              </a:rPr>
              <a:t>estacional</a:t>
            </a:r>
            <a:r>
              <a:rPr lang="en-US" sz="2000" b="1" dirty="0" smtClean="0">
                <a:solidFill>
                  <a:srgbClr val="A50021"/>
                </a:solidFill>
              </a:rPr>
              <a:t> </a:t>
            </a:r>
            <a:endParaRPr lang="en-US" sz="2000" b="1" dirty="0">
              <a:solidFill>
                <a:srgbClr val="A50021"/>
              </a:solidFill>
            </a:endParaRPr>
          </a:p>
          <a:p>
            <a:r>
              <a:rPr lang="en-US" sz="2000" b="1" dirty="0">
                <a:solidFill>
                  <a:srgbClr val="A50021"/>
                </a:solidFill>
              </a:rPr>
              <a:t>7. </a:t>
            </a:r>
            <a:r>
              <a:rPr lang="en-US" sz="2000" b="1" dirty="0" err="1" smtClean="0">
                <a:solidFill>
                  <a:srgbClr val="A50021"/>
                </a:solidFill>
              </a:rPr>
              <a:t>Estacionalidad</a:t>
            </a:r>
            <a:endParaRPr lang="en-US" sz="2000" b="1" dirty="0">
              <a:solidFill>
                <a:srgbClr val="A50021"/>
              </a:solidFill>
            </a:endParaRPr>
          </a:p>
          <a:p>
            <a:endParaRPr lang="en-US" sz="2000" b="1" dirty="0">
              <a:solidFill>
                <a:srgbClr val="A5002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FoodW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04800"/>
            <a:ext cx="6248400" cy="620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65125" y="193675"/>
            <a:ext cx="2071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Cadena</a:t>
            </a:r>
            <a:r>
              <a:rPr lang="en-US" sz="2400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Trófica</a:t>
            </a:r>
            <a:endParaRPr lang="en-US" sz="2400" dirty="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8229600" y="3124200"/>
            <a:ext cx="304800" cy="3048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>
            <a:off x="3810000" y="5105400"/>
            <a:ext cx="457200" cy="3048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7848600" y="4800600"/>
            <a:ext cx="685800" cy="3810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7772400" y="5943600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latin typeface="Times New Roman" charset="0"/>
                <a:ea typeface="ＭＳ Ｐゴシック" charset="0"/>
              </a:rPr>
              <a:t>PON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7848600" y="4114800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latin typeface="Times New Roman" charset="0"/>
                <a:ea typeface="ＭＳ Ｐゴシック" charset="0"/>
              </a:rPr>
              <a:t>DON</a:t>
            </a: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7772400" y="4038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4937125" y="4762500"/>
            <a:ext cx="2390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Euphotic Zone (~100m)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152400" y="5157788"/>
            <a:ext cx="3505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En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estado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estacionario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:</a:t>
            </a:r>
            <a:endParaRPr lang="en-US" sz="2000" b="1" dirty="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Nuevo </a:t>
            </a:r>
            <a:r>
              <a:rPr lang="en-US" sz="2000" b="1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NO</a:t>
            </a:r>
            <a:r>
              <a:rPr lang="en-US" sz="2000" b="1" baseline="-25000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3</a:t>
            </a:r>
            <a:r>
              <a:rPr lang="en-US" sz="2000" b="1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=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O</a:t>
            </a:r>
            <a:r>
              <a:rPr lang="en-US" sz="2000" b="1" baseline="-25000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2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fluye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a la </a:t>
            </a:r>
            <a:r>
              <a:rPr lang="en-US" sz="2000" b="1" dirty="0" err="1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atm</a:t>
            </a:r>
            <a:r>
              <a:rPr lang="en-US" sz="2000" b="1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=</a:t>
            </a:r>
          </a:p>
          <a:p>
            <a:pPr>
              <a:defRPr/>
            </a:pP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exportación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de NOP (y NOD)</a:t>
            </a:r>
            <a:endParaRPr lang="en-US" sz="2000" b="1" dirty="0">
              <a:solidFill>
                <a:srgbClr val="000099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365125" y="723900"/>
            <a:ext cx="13901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</a:rPr>
              <a:t>Seguir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el </a:t>
            </a:r>
            <a:r>
              <a:rPr lang="en-US" dirty="0">
                <a:latin typeface="Times New Roman" charset="0"/>
                <a:ea typeface="ＭＳ Ｐゴシック" charset="0"/>
              </a:rPr>
              <a:t>N!</a:t>
            </a:r>
          </a:p>
          <a:p>
            <a:pPr>
              <a:defRPr/>
            </a:pPr>
            <a:r>
              <a:rPr lang="en-US" dirty="0" err="1">
                <a:latin typeface="Times New Roman" charset="0"/>
                <a:ea typeface="ＭＳ Ｐゴシック" charset="0"/>
              </a:rPr>
              <a:t>Seguir</a:t>
            </a:r>
            <a:r>
              <a:rPr lang="en-US" dirty="0">
                <a:latin typeface="Times New Roman" charset="0"/>
                <a:ea typeface="ＭＳ Ｐゴシック" charset="0"/>
              </a:rPr>
              <a:t> el C!</a:t>
            </a:r>
          </a:p>
          <a:p>
            <a:pPr>
              <a:defRPr/>
            </a:pPr>
            <a:r>
              <a:rPr lang="en-US" dirty="0" err="1">
                <a:latin typeface="Times New Roman" charset="0"/>
                <a:ea typeface="ＭＳ Ｐゴシック" charset="0"/>
              </a:rPr>
              <a:t>Seguir</a:t>
            </a:r>
            <a:r>
              <a:rPr lang="en-US" dirty="0">
                <a:latin typeface="Times New Roman" charset="0"/>
                <a:ea typeface="ＭＳ Ｐゴシック" charset="0"/>
              </a:rPr>
              <a:t> el O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!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304800" y="2667000"/>
            <a:ext cx="17514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Fe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juega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un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rol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!</a:t>
            </a:r>
            <a:endParaRPr lang="en-US" b="1" dirty="0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2133600" y="2895600"/>
            <a:ext cx="1524000" cy="304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8763001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Food Web Structure</a:t>
            </a:r>
          </a:p>
          <a:p>
            <a:pPr>
              <a:defRPr/>
            </a:pP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Diffrentes</a:t>
            </a:r>
            <a:r>
              <a:rPr lang="en-US" sz="20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fuentes</a:t>
            </a:r>
            <a:r>
              <a:rPr lang="en-US" sz="20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de N </a:t>
            </a:r>
            <a:endParaRPr lang="en-US" sz="2000" dirty="0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Produccion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Nueva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  - </a:t>
            </a:r>
            <a:r>
              <a:rPr lang="en-US" dirty="0">
                <a:latin typeface="Times New Roman" charset="0"/>
                <a:ea typeface="ＭＳ Ｐゴシック" charset="0"/>
              </a:rPr>
              <a:t>NO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  </a:t>
            </a:r>
            <a:r>
              <a:rPr lang="en-US" dirty="0">
                <a:latin typeface="Times New Roman" charset="0"/>
                <a:ea typeface="ＭＳ Ｐゴシック" charset="0"/>
              </a:rPr>
              <a:t>-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fuente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</a:t>
            </a:r>
            <a:r>
              <a:rPr lang="en-US" dirty="0">
                <a:latin typeface="Times New Roman" charset="0"/>
                <a:ea typeface="ＭＳ Ｐゴシック" charset="0"/>
              </a:rPr>
              <a:t>N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desde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diffsión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/upwelling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desde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abajo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			y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desde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la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atmósfera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via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fijación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del N y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nitrificación</a:t>
            </a:r>
            <a:r>
              <a:rPr lang="en-US" dirty="0">
                <a:latin typeface="Times New Roman" charset="0"/>
                <a:ea typeface="ＭＳ Ｐゴシック" charset="0"/>
              </a:rPr>
              <a:t>)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Producción</a:t>
            </a:r>
            <a:r>
              <a:rPr lang="en-US" sz="2000" b="1" dirty="0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charset="0"/>
                <a:ea typeface="ＭＳ Ｐゴシック" charset="0"/>
              </a:rPr>
              <a:t>Regenerada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- 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+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y urea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fuentes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N 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Flujo</a:t>
            </a:r>
            <a:r>
              <a:rPr lang="en-US" sz="20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de </a:t>
            </a:r>
            <a:r>
              <a:rPr lang="en-US" sz="20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Exportación</a:t>
            </a:r>
            <a:r>
              <a:rPr lang="en-US" sz="20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Nuevo/</a:t>
            </a:r>
            <a:r>
              <a:rPr lang="en-US" sz="20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Neto</a:t>
            </a:r>
            <a:endParaRPr lang="en-US" sz="2000" dirty="0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La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razón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-f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: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f =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absorción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NO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3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/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absorción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NO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3 </a:t>
            </a:r>
            <a:r>
              <a:rPr lang="en-US" dirty="0">
                <a:latin typeface="Times New Roman" charset="0"/>
                <a:ea typeface="ＭＳ Ｐゴシック" charset="0"/>
              </a:rPr>
              <a:t>+ 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dirty="0">
                <a:latin typeface="Times New Roman" charset="0"/>
                <a:ea typeface="ＭＳ Ｐゴシック" charset="0"/>
              </a:rPr>
              <a:t> uptake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definida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por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>
                <a:latin typeface="Times New Roman" charset="0"/>
                <a:ea typeface="ＭＳ Ｐゴシック" charset="0"/>
              </a:rPr>
              <a:t>Dugdale</a:t>
            </a:r>
            <a:r>
              <a:rPr lang="en-US" dirty="0">
                <a:latin typeface="Times New Roman" charset="0"/>
                <a:ea typeface="ＭＳ Ｐゴシック" charset="0"/>
              </a:rPr>
              <a:t> and Goering, 1969)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Si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escribimos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P =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producción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bruta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y R </a:t>
            </a:r>
            <a:r>
              <a:rPr lang="en-US" dirty="0">
                <a:latin typeface="Times New Roman" charset="0"/>
                <a:ea typeface="ＭＳ Ｐゴシック" charset="0"/>
              </a:rPr>
              <a:t>=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respiración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entonces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podemos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aproximar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f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: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f  =  </a:t>
            </a:r>
            <a:r>
              <a:rPr lang="en-US" u="sng" dirty="0">
                <a:latin typeface="Times New Roman" charset="0"/>
                <a:ea typeface="ＭＳ Ｐゴシック" charset="0"/>
              </a:rPr>
              <a:t>P - R</a:t>
            </a:r>
            <a:r>
              <a:rPr lang="en-US" dirty="0">
                <a:latin typeface="Times New Roman" charset="0"/>
                <a:ea typeface="ＭＳ Ｐゴシック" charset="0"/>
              </a:rPr>
              <a:t>     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también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llamada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la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razón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producción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neta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a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bruta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       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P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9221" y="5421868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 = 11/50 = 0.22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40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NewProdTab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89916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7152" y="152400"/>
            <a:ext cx="89444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Producción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Global Total Nueva del upwelling de NO</a:t>
            </a:r>
            <a:r>
              <a:rPr lang="en-US" sz="2000" b="1" baseline="-25000" dirty="0" smtClean="0">
                <a:latin typeface="Times New Roman" charset="0"/>
                <a:ea typeface="ＭＳ Ｐゴシック" charset="0"/>
              </a:rPr>
              <a:t>3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endParaRPr lang="en-US" sz="20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>
                <a:latin typeface="Times New Roman" charset="0"/>
                <a:ea typeface="ＭＳ Ｐゴシック" charset="0"/>
              </a:rPr>
              <a:t>             </a:t>
            </a:r>
            <a:r>
              <a:rPr lang="en-US" sz="1600" b="1" dirty="0" smtClean="0">
                <a:latin typeface="Times New Roman" charset="0"/>
                <a:ea typeface="ＭＳ Ｐゴシック" charset="0"/>
              </a:rPr>
              <a:t>(de 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Chavez and </a:t>
            </a:r>
            <a:r>
              <a:rPr lang="en-US" sz="1600" b="1" dirty="0" err="1">
                <a:latin typeface="Times New Roman" charset="0"/>
                <a:ea typeface="ＭＳ Ｐゴシック" charset="0"/>
              </a:rPr>
              <a:t>Toggweiler</a:t>
            </a:r>
            <a:r>
              <a:rPr lang="en-US" sz="1600" b="1" dirty="0">
                <a:latin typeface="Times New Roman" charset="0"/>
                <a:ea typeface="ＭＳ Ｐゴシック" charset="0"/>
              </a:rPr>
              <a:t>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0" y="5627077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Velocidad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de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ascenso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estimada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,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concentración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de NO</a:t>
            </a:r>
            <a:r>
              <a:rPr lang="en-US" sz="2000" b="1" baseline="-25000" dirty="0" smtClean="0">
                <a:latin typeface="Times New Roman" charset="0"/>
                <a:ea typeface="ＭＳ Ｐゴシック" charset="0"/>
              </a:rPr>
              <a:t>3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advectada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hacia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arriba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y </a:t>
            </a:r>
          </a:p>
          <a:p>
            <a:pPr>
              <a:defRPr/>
            </a:pP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Luego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la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producción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 smtClean="0">
                <a:latin typeface="Times New Roman" charset="0"/>
                <a:ea typeface="ＭＳ Ｐゴシック" charset="0"/>
              </a:rPr>
              <a:t>nueva</a:t>
            </a:r>
            <a:endParaRPr lang="en-US" sz="2000" b="1" dirty="0">
              <a:latin typeface="Times New Roman" charset="0"/>
              <a:ea typeface="ＭＳ Ｐゴシック" charset="0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5943600" y="5029200"/>
            <a:ext cx="609600" cy="4572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5410200" y="152400"/>
            <a:ext cx="685800" cy="5334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438400" y="2286000"/>
            <a:ext cx="3505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971800" y="533400"/>
            <a:ext cx="31582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Método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del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flujo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de O</a:t>
            </a:r>
            <a:r>
              <a:rPr lang="en-US" sz="2400" b="1" baseline="-25000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2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2651125" y="1485900"/>
            <a:ext cx="19928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</a:rPr>
              <a:t>Intercambio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Gas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3184525" y="27813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 </a:t>
            </a:r>
            <a:r>
              <a:rPr lang="en-US">
                <a:cs typeface="Times New Roman" pitchFamily="18" charset="0"/>
              </a:rPr>
              <a:t>→ O</a:t>
            </a:r>
            <a:r>
              <a:rPr lang="en-US" baseline="-25000">
                <a:cs typeface="Times New Roman" pitchFamily="18" charset="0"/>
              </a:rPr>
              <a:t>2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3184525" y="32385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R</a:t>
            </a: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 flipH="1">
            <a:off x="3505200" y="3124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95242" name="AutoShape 10"/>
          <p:cNvSpPr>
            <a:spLocks noChangeArrowheads="1"/>
          </p:cNvSpPr>
          <p:nvPr/>
        </p:nvSpPr>
        <p:spPr bwMode="auto">
          <a:xfrm>
            <a:off x="3657600" y="2057400"/>
            <a:ext cx="333375" cy="528638"/>
          </a:xfrm>
          <a:prstGeom prst="upDownArrow">
            <a:avLst>
              <a:gd name="adj1" fmla="val 50000"/>
              <a:gd name="adj2" fmla="val 317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95243" name="AutoShape 11"/>
          <p:cNvSpPr>
            <a:spLocks noChangeArrowheads="1"/>
          </p:cNvSpPr>
          <p:nvPr/>
        </p:nvSpPr>
        <p:spPr bwMode="auto">
          <a:xfrm>
            <a:off x="3733800" y="4419600"/>
            <a:ext cx="228600" cy="452438"/>
          </a:xfrm>
          <a:prstGeom prst="upDownArrow">
            <a:avLst>
              <a:gd name="adj1" fmla="val 50000"/>
              <a:gd name="adj2" fmla="val 3958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3429000" y="4876800"/>
            <a:ext cx="864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</a:rPr>
              <a:t>Mezcla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6324600" y="2362200"/>
            <a:ext cx="1800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Balance de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masa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phospha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484" y="974750"/>
            <a:ext cx="8226500" cy="49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52800" y="3810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Fosfatos</a:t>
            </a:r>
            <a:r>
              <a:rPr lang="en-US" b="1" dirty="0" smtClean="0"/>
              <a:t> en </a:t>
            </a:r>
            <a:r>
              <a:rPr lang="en-US" b="1" dirty="0" err="1" smtClean="0"/>
              <a:t>Superficie</a:t>
            </a:r>
            <a:endParaRPr lang="en-US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5" y="272534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Método</a:t>
            </a:r>
            <a:r>
              <a:rPr lang="en-US" b="1" dirty="0" smtClean="0">
                <a:solidFill>
                  <a:srgbClr val="000090"/>
                </a:solidFill>
              </a:rPr>
              <a:t> del </a:t>
            </a:r>
            <a:r>
              <a:rPr lang="en-US" b="1" dirty="0" err="1" smtClean="0">
                <a:solidFill>
                  <a:srgbClr val="000090"/>
                </a:solidFill>
              </a:rPr>
              <a:t>flujo</a:t>
            </a:r>
            <a:r>
              <a:rPr lang="en-US" b="1" dirty="0" smtClean="0">
                <a:solidFill>
                  <a:srgbClr val="000090"/>
                </a:solidFill>
              </a:rPr>
              <a:t> de O</a:t>
            </a:r>
            <a:r>
              <a:rPr lang="en-US" b="1" baseline="-25000" dirty="0" smtClean="0">
                <a:solidFill>
                  <a:srgbClr val="000090"/>
                </a:solidFill>
              </a:rPr>
              <a:t>2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3" name="Picture 2" descr="scan0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598"/>
            <a:ext cx="2590800" cy="3762189"/>
          </a:xfrm>
          <a:prstGeom prst="rect">
            <a:avLst/>
          </a:prstGeom>
        </p:spPr>
      </p:pic>
      <p:pic>
        <p:nvPicPr>
          <p:cNvPr id="4" name="Picture 3" descr="scan0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41866"/>
            <a:ext cx="2813304" cy="2049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3112" y="272534"/>
            <a:ext cx="501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Bermuda - </a:t>
            </a:r>
            <a:r>
              <a:rPr lang="en-US" dirty="0" err="1" smtClean="0"/>
              <a:t>Panulirus</a:t>
            </a:r>
            <a:r>
              <a:rPr lang="en-US" dirty="0" smtClean="0"/>
              <a:t> </a:t>
            </a:r>
            <a:r>
              <a:rPr lang="en-US" dirty="0" err="1" smtClean="0"/>
              <a:t>Datos</a:t>
            </a:r>
            <a:r>
              <a:rPr lang="en-US" dirty="0" smtClean="0"/>
              <a:t> de </a:t>
            </a:r>
            <a:r>
              <a:rPr lang="en-US" dirty="0" err="1" smtClean="0"/>
              <a:t>Serie</a:t>
            </a:r>
            <a:r>
              <a:rPr lang="en-US" dirty="0" smtClean="0"/>
              <a:t> de </a:t>
            </a:r>
            <a:r>
              <a:rPr lang="en-US" dirty="0" err="1" smtClean="0"/>
              <a:t>Tiempo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6172200"/>
            <a:ext cx="551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Jenkins and Goldman (1985) J. Marine Research 43, 465-491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1447800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Densidad</a:t>
            </a:r>
            <a:r>
              <a:rPr lang="en-US" dirty="0" smtClean="0"/>
              <a:t> -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2971800"/>
            <a:ext cx="138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</a:t>
            </a:r>
            <a:r>
              <a:rPr lang="en-US" baseline="-25000" dirty="0" smtClean="0"/>
              <a:t>2</a:t>
            </a:r>
            <a:r>
              <a:rPr lang="en-US" dirty="0" smtClean="0"/>
              <a:t>] – [O</a:t>
            </a:r>
            <a:r>
              <a:rPr lang="en-US" baseline="-25000" dirty="0" smtClean="0"/>
              <a:t>2sat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60080" y="2807622"/>
            <a:ext cx="448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</a:t>
            </a:r>
            <a:r>
              <a:rPr lang="en-US" baseline="-25000" dirty="0" smtClean="0"/>
              <a:t>2</a:t>
            </a:r>
            <a:r>
              <a:rPr lang="en-US" dirty="0"/>
              <a:t>] – [O</a:t>
            </a:r>
            <a:r>
              <a:rPr lang="en-US" baseline="-25000" dirty="0"/>
              <a:t>2sat</a:t>
            </a:r>
            <a:r>
              <a:rPr lang="en-US" dirty="0" smtClean="0"/>
              <a:t>] </a:t>
            </a:r>
            <a:r>
              <a:rPr lang="en-US" dirty="0" err="1" smtClean="0"/>
              <a:t>integrada</a:t>
            </a:r>
            <a:r>
              <a:rPr lang="en-US" dirty="0" smtClean="0"/>
              <a:t> versus </a:t>
            </a:r>
            <a:r>
              <a:rPr lang="en-US" dirty="0" err="1" smtClean="0"/>
              <a:t>profundidad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32766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574877"/>
              </p:ext>
            </p:extLst>
          </p:nvPr>
        </p:nvGraphicFramePr>
        <p:xfrm>
          <a:off x="4736280" y="3276600"/>
          <a:ext cx="440772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" r:id="rId5" imgW="5486198" imgH="241291" progId="Word.Document.12">
                  <p:embed/>
                </p:oleObj>
              </mc:Choice>
              <mc:Fallback>
                <p:oleObj name="Document" r:id="rId5" imgW="5486198" imgH="241291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280" y="3276600"/>
                        <a:ext cx="4407720" cy="30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28800" y="46482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calculó</a:t>
            </a:r>
            <a:r>
              <a:rPr lang="en-US" dirty="0" smtClean="0"/>
              <a:t>:</a:t>
            </a:r>
          </a:p>
          <a:p>
            <a:r>
              <a:rPr lang="en-US" dirty="0" smtClean="0"/>
              <a:t>P – R = 5 mol 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m</a:t>
            </a:r>
            <a:r>
              <a:rPr lang="en-US" baseline="30000" dirty="0" smtClean="0"/>
              <a:t>-2</a:t>
            </a:r>
            <a:r>
              <a:rPr lang="en-US" dirty="0" smtClean="0"/>
              <a:t> y</a:t>
            </a:r>
            <a:r>
              <a:rPr lang="en-US" baseline="30000" dirty="0" smtClean="0"/>
              <a:t>-1 </a:t>
            </a:r>
            <a:r>
              <a:rPr lang="en-US" dirty="0" smtClean="0"/>
              <a:t>x 106 C/138 O</a:t>
            </a:r>
            <a:r>
              <a:rPr lang="en-US" baseline="-25000" dirty="0" smtClean="0"/>
              <a:t>2</a:t>
            </a:r>
            <a:r>
              <a:rPr lang="en-US" dirty="0" smtClean="0"/>
              <a:t> = 3.8 </a:t>
            </a:r>
            <a:r>
              <a:rPr lang="en-US" dirty="0" err="1" smtClean="0"/>
              <a:t>molC</a:t>
            </a:r>
            <a:r>
              <a:rPr lang="en-US" dirty="0" smtClean="0"/>
              <a:t> m</a:t>
            </a:r>
            <a:r>
              <a:rPr lang="en-US" baseline="30000" dirty="0" smtClean="0"/>
              <a:t>-2</a:t>
            </a:r>
            <a:r>
              <a:rPr lang="en-US" dirty="0" smtClean="0"/>
              <a:t> a</a:t>
            </a:r>
            <a:r>
              <a:rPr lang="en-US" baseline="30000" dirty="0" smtClean="0"/>
              <a:t>-1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 smtClean="0"/>
              <a:t>Si P – R / P = 0.2  </a:t>
            </a:r>
            <a:r>
              <a:rPr lang="en-US" dirty="0" err="1" smtClean="0"/>
              <a:t>entonces</a:t>
            </a:r>
            <a:r>
              <a:rPr lang="en-US" dirty="0" smtClean="0"/>
              <a:t> P ≈  19 mol C m</a:t>
            </a:r>
            <a:r>
              <a:rPr lang="en-US" baseline="30000" dirty="0" smtClean="0"/>
              <a:t>-2</a:t>
            </a:r>
            <a:r>
              <a:rPr lang="en-US" dirty="0" smtClean="0"/>
              <a:t> a</a:t>
            </a:r>
            <a:r>
              <a:rPr lang="en-US" baseline="30000" dirty="0" smtClean="0"/>
              <a:t>-1</a:t>
            </a:r>
            <a:r>
              <a:rPr lang="en-US" dirty="0" smtClean="0"/>
              <a:t> (al </a:t>
            </a:r>
            <a:r>
              <a:rPr lang="en-US" dirty="0" err="1" smtClean="0"/>
              <a:t>menos</a:t>
            </a:r>
            <a:r>
              <a:rPr lang="en-US" dirty="0" smtClean="0"/>
              <a:t> 5x mayor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medidiones</a:t>
            </a:r>
            <a:r>
              <a:rPr lang="en-US" dirty="0" smtClean="0"/>
              <a:t> </a:t>
            </a:r>
            <a:r>
              <a:rPr lang="en-US" dirty="0" err="1" smtClean="0"/>
              <a:t>previas</a:t>
            </a:r>
            <a:r>
              <a:rPr lang="en-US" dirty="0" smtClean="0"/>
              <a:t> con 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67898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HedgesTra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0"/>
            <a:ext cx="5081588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41325" y="1181100"/>
            <a:ext cx="2997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Internal Rotating Sphere (IRS)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Sediment Trap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Hedges and Peterson (UW)</a:t>
            </a:r>
          </a:p>
        </p:txBody>
      </p:sp>
    </p:spTree>
    <p:extLst>
      <p:ext uri="{BB962C8B-B14F-4D97-AF65-F5344CB8AC3E}">
        <p14:creationId xmlns:p14="http://schemas.microsoft.com/office/powerpoint/2010/main" val="33080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PitTra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0"/>
            <a:ext cx="5583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0" y="1066800"/>
            <a:ext cx="25209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Particle Interceptor Traps</a:t>
            </a:r>
          </a:p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(PITs)</a:t>
            </a:r>
          </a:p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Knauer and Martin </a:t>
            </a:r>
          </a:p>
          <a:p>
            <a:pPr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(Moss Landing)</a:t>
            </a:r>
          </a:p>
        </p:txBody>
      </p:sp>
    </p:spTree>
    <p:extLst>
      <p:ext uri="{BB962C8B-B14F-4D97-AF65-F5344CB8AC3E}">
        <p14:creationId xmlns:p14="http://schemas.microsoft.com/office/powerpoint/2010/main" val="23347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PPoceanar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57400"/>
            <a:ext cx="8739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815" y="1142999"/>
            <a:ext cx="98539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Producción</a:t>
            </a:r>
            <a:r>
              <a:rPr lang="en-US" sz="24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Primaria</a:t>
            </a:r>
            <a:r>
              <a:rPr lang="en-US" sz="24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US" sz="24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Provincias</a:t>
            </a:r>
            <a:r>
              <a:rPr lang="en-US" sz="24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Oceánicas</a:t>
            </a:r>
            <a:r>
              <a:rPr lang="en-US" sz="24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de la </a:t>
            </a:r>
            <a:r>
              <a:rPr lang="en-US" sz="2400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exportación</a:t>
            </a:r>
            <a:r>
              <a:rPr lang="en-US" sz="2400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de COP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</a:t>
            </a:r>
            <a:endParaRPr lang="en-US" sz="2400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>
                <a:latin typeface="Times New Roman" charset="0"/>
                <a:ea typeface="ＭＳ Ｐゴシック" charset="0"/>
              </a:rPr>
              <a:t>                           </a:t>
            </a:r>
            <a:r>
              <a:rPr lang="en-US" sz="2000" b="1" dirty="0" smtClean="0">
                <a:latin typeface="Times New Roman" charset="0"/>
                <a:ea typeface="ＭＳ Ｐゴシック" charset="0"/>
              </a:rPr>
              <a:t>(Martin </a:t>
            </a:r>
            <a:r>
              <a:rPr lang="en-US" sz="2000" b="1" dirty="0">
                <a:latin typeface="Times New Roman" charset="0"/>
                <a:ea typeface="ＭＳ Ｐゴシック" charset="0"/>
              </a:rPr>
              <a:t>et al., 1987)</a:t>
            </a:r>
          </a:p>
        </p:txBody>
      </p:sp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4343400" y="4343400"/>
            <a:ext cx="457200" cy="3048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6324600" y="4343400"/>
            <a:ext cx="533400" cy="3810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7273915" y="1104634"/>
            <a:ext cx="1905000" cy="762000"/>
          </a:xfrm>
          <a:prstGeom prst="ellips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4800600"/>
            <a:ext cx="1507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=11 in S&amp;G</a:t>
            </a:r>
          </a:p>
          <a:p>
            <a:endParaRPr lang="en-US" dirty="0"/>
          </a:p>
          <a:p>
            <a:r>
              <a:rPr lang="en-US" dirty="0" smtClean="0"/>
              <a:t>f Total = 0.15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395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562600"/>
            <a:ext cx="3795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Cambria"/>
                <a:cs typeface="Cambria"/>
              </a:rPr>
              <a:t>Distribuciones</a:t>
            </a:r>
            <a:r>
              <a:rPr lang="en-US" sz="2800" b="1" dirty="0" smtClean="0">
                <a:latin typeface="Cambria"/>
                <a:cs typeface="Cambria"/>
              </a:rPr>
              <a:t> </a:t>
            </a:r>
            <a:r>
              <a:rPr lang="en-US" sz="2800" b="1" dirty="0" err="1" smtClean="0">
                <a:latin typeface="Cambria"/>
                <a:cs typeface="Cambria"/>
              </a:rPr>
              <a:t>deCOD</a:t>
            </a:r>
            <a:endParaRPr lang="en-US" sz="2800" b="1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5908" y="6318738"/>
            <a:ext cx="363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Hansel et al (2009) Oceanography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58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PPTota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823913"/>
            <a:ext cx="72390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828800" y="228600"/>
            <a:ext cx="7256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Producción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por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océano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y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áreas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terrestres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(de </a:t>
            </a:r>
            <a:r>
              <a:rPr lang="en-US" sz="2400" b="1" dirty="0" err="1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Pilson</a:t>
            </a:r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)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7620000" y="4953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832725" y="4710113"/>
            <a:ext cx="1370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Times New Roman" charset="0"/>
                <a:ea typeface="ＭＳ Ｐゴシック" charset="0"/>
              </a:rPr>
              <a:t>139 gC m</a:t>
            </a:r>
            <a:r>
              <a:rPr lang="en-US" sz="1600" baseline="30000">
                <a:latin typeface="Times New Roman" charset="0"/>
                <a:ea typeface="ＭＳ Ｐゴシック" charset="0"/>
              </a:rPr>
              <a:t>-2</a:t>
            </a:r>
            <a:r>
              <a:rPr lang="en-US" sz="1600">
                <a:latin typeface="Times New Roman" charset="0"/>
                <a:ea typeface="ＭＳ Ｐゴシック" charset="0"/>
              </a:rPr>
              <a:t> y</a:t>
            </a:r>
            <a:r>
              <a:rPr lang="en-US" sz="1600" baseline="30000">
                <a:latin typeface="Times New Roman" charset="0"/>
                <a:ea typeface="ＭＳ Ｐゴシック" charset="0"/>
              </a:rPr>
              <a:t>-1</a:t>
            </a: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7162800" y="5715000"/>
            <a:ext cx="457200" cy="6096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65125" y="346075"/>
            <a:ext cx="9037731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Times New Roman" charset="0"/>
                <a:ea typeface="ＭＳ Ｐゴシック" charset="0"/>
              </a:rPr>
              <a:t>Historial</a:t>
            </a:r>
            <a:r>
              <a:rPr lang="en-US" sz="2400" b="1" dirty="0"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de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estimados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de la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producción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primaria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latin typeface="Times New Roman" charset="0"/>
                <a:ea typeface="ＭＳ Ｐゴシック" charset="0"/>
              </a:rPr>
              <a:t>oceánica</a:t>
            </a:r>
            <a:r>
              <a:rPr lang="en-US" sz="2400" b="1" dirty="0" smtClean="0">
                <a:latin typeface="Times New Roman" charset="0"/>
                <a:ea typeface="ＭＳ Ｐゴシック" charset="0"/>
              </a:rPr>
              <a:t> total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			         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      </a:t>
            </a:r>
            <a:r>
              <a:rPr lang="en-US" u="sng" dirty="0" smtClean="0">
                <a:latin typeface="Times New Roman" charset="0"/>
                <a:ea typeface="ＭＳ Ｐゴシック" charset="0"/>
              </a:rPr>
              <a:t>Valor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>
                <a:latin typeface="Times New Roman" charset="0"/>
                <a:ea typeface="ＭＳ Ｐゴシック" charset="0"/>
              </a:rPr>
              <a:t>Gt</a:t>
            </a:r>
            <a:r>
              <a:rPr lang="en-US" dirty="0">
                <a:latin typeface="Times New Roman" charset="0"/>
                <a:ea typeface="ＭＳ Ｐゴシック" charset="0"/>
              </a:rPr>
              <a:t> C y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-1</a:t>
            </a:r>
            <a:r>
              <a:rPr lang="en-US" dirty="0">
                <a:latin typeface="Times New Roman" charset="0"/>
                <a:ea typeface="ＭＳ Ｐゴシック" charset="0"/>
              </a:rPr>
              <a:t>) </a:t>
            </a:r>
          </a:p>
          <a:p>
            <a:pPr>
              <a:defRPr/>
            </a:pPr>
            <a:r>
              <a:rPr lang="en-US" dirty="0" err="1">
                <a:latin typeface="Times New Roman" charset="0"/>
                <a:ea typeface="ＭＳ Ｐゴシック" charset="0"/>
              </a:rPr>
              <a:t>Koblents-Mishke</a:t>
            </a:r>
            <a:r>
              <a:rPr lang="en-US" dirty="0">
                <a:latin typeface="Times New Roman" charset="0"/>
                <a:ea typeface="ＭＳ Ｐゴシック" charset="0"/>
              </a:rPr>
              <a:t> et al (1968)			23</a:t>
            </a:r>
          </a:p>
          <a:p>
            <a:pPr>
              <a:defRPr/>
            </a:pPr>
            <a:r>
              <a:rPr lang="en-US" dirty="0" err="1">
                <a:latin typeface="Times New Roman" charset="0"/>
                <a:ea typeface="ＭＳ Ｐゴシック" charset="0"/>
              </a:rPr>
              <a:t>Ryther</a:t>
            </a:r>
            <a:r>
              <a:rPr lang="en-US" dirty="0">
                <a:latin typeface="Times New Roman" charset="0"/>
                <a:ea typeface="ＭＳ Ｐゴシック" charset="0"/>
              </a:rPr>
              <a:t> (1969)				20</a:t>
            </a:r>
          </a:p>
          <a:p>
            <a:pPr>
              <a:defRPr/>
            </a:pPr>
            <a:r>
              <a:rPr lang="en-US" dirty="0" err="1">
                <a:latin typeface="Times New Roman" charset="0"/>
                <a:ea typeface="ＭＳ Ｐゴシック" charset="0"/>
              </a:rPr>
              <a:t>Eppley</a:t>
            </a:r>
            <a:r>
              <a:rPr lang="en-US" dirty="0">
                <a:latin typeface="Times New Roman" charset="0"/>
                <a:ea typeface="ＭＳ Ｐゴシック" charset="0"/>
              </a:rPr>
              <a:t> and Peterson (1979)			19.1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	23.7          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**El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mejor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valor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para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el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oceano</a:t>
            </a:r>
            <a:endParaRPr lang="en-US" b="1" dirty="0" smtClean="0">
              <a:solidFill>
                <a:srgbClr val="A50021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</a:rPr>
              <a:t>Romankevich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(1984)			25                 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parece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ser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cerca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det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Martin et al (1987)				51                     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50 </a:t>
            </a:r>
            <a:r>
              <a:rPr lang="en-US" b="1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Gt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 C y</a:t>
            </a:r>
            <a:r>
              <a:rPr lang="en-US" b="1" baseline="30000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-1</a:t>
            </a:r>
            <a:r>
              <a:rPr lang="en-US" b="1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**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Berger </a:t>
            </a:r>
            <a:r>
              <a:rPr lang="en-US" dirty="0">
                <a:latin typeface="Times New Roman" charset="0"/>
                <a:ea typeface="ＭＳ Ｐゴシック" charset="0"/>
              </a:rPr>
              <a:t>et al (1987)				26.9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Field et al (1998)				48.5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**</a:t>
            </a:r>
            <a:r>
              <a:rPr lang="en-US" sz="20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Nota: 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1 </a:t>
            </a:r>
            <a:r>
              <a:rPr lang="en-US" sz="2000" b="1" dirty="0" err="1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Gt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= 1Pg = 10</a:t>
            </a:r>
            <a:r>
              <a:rPr lang="en-US" sz="2000" b="1" baseline="30000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9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tons = 10</a:t>
            </a:r>
            <a:r>
              <a:rPr lang="en-US" sz="2000" b="1" baseline="30000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12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kg = 10</a:t>
            </a:r>
            <a:r>
              <a:rPr lang="en-US" sz="2000" b="1" baseline="30000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15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 err="1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gms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**</a:t>
            </a: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4876800" y="2667000"/>
            <a:ext cx="533400" cy="3048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4876800" y="3276600"/>
            <a:ext cx="685800" cy="2286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0"/>
            <a:ext cx="8229600" cy="836712"/>
          </a:xfrm>
        </p:spPr>
        <p:txBody>
          <a:bodyPr/>
          <a:lstStyle/>
          <a:p>
            <a:r>
              <a:rPr lang="en-US" sz="4000" dirty="0" err="1" smtClean="0"/>
              <a:t>Ciclo</a:t>
            </a:r>
            <a:r>
              <a:rPr lang="en-US" sz="4000" dirty="0" smtClean="0"/>
              <a:t> del N Marino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45" y="1043747"/>
            <a:ext cx="6340778" cy="5416837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6396915" y="692696"/>
            <a:ext cx="2699791" cy="1169551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Fijación</a:t>
            </a:r>
            <a:r>
              <a:rPr lang="en-US" sz="1400" dirty="0" smtClean="0">
                <a:solidFill>
                  <a:srgbClr val="FF0000"/>
                </a:solidFill>
              </a:rPr>
              <a:t> de </a:t>
            </a:r>
            <a:r>
              <a:rPr lang="en-US" sz="1400" dirty="0" err="1" smtClean="0">
                <a:solidFill>
                  <a:srgbClr val="FF0000"/>
                </a:solidFill>
              </a:rPr>
              <a:t>Nitrógeno</a:t>
            </a:r>
            <a:r>
              <a:rPr lang="en-US" sz="1400" dirty="0" smtClean="0">
                <a:solidFill>
                  <a:srgbClr val="FF0000"/>
                </a:solidFill>
              </a:rPr>
              <a:t> –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Los FP </a:t>
            </a:r>
            <a:r>
              <a:rPr lang="en-US" sz="1400" dirty="0" err="1" smtClean="0">
                <a:solidFill>
                  <a:srgbClr val="FF0000"/>
                </a:solidFill>
              </a:rPr>
              <a:t>usan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mucha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energía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para</a:t>
            </a:r>
            <a:r>
              <a:rPr lang="en-US" sz="1400" dirty="0" smtClean="0">
                <a:solidFill>
                  <a:srgbClr val="FF0000"/>
                </a:solidFill>
              </a:rPr>
              <a:t> “</a:t>
            </a:r>
            <a:r>
              <a:rPr lang="en-US" sz="1400" dirty="0" err="1" smtClean="0">
                <a:solidFill>
                  <a:srgbClr val="FF0000"/>
                </a:solidFill>
              </a:rPr>
              <a:t>fijar</a:t>
            </a:r>
            <a:r>
              <a:rPr lang="en-US" sz="1400" dirty="0" smtClean="0">
                <a:solidFill>
                  <a:srgbClr val="FF0000"/>
                </a:solidFill>
              </a:rPr>
              <a:t>” NH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para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usarlo</a:t>
            </a:r>
            <a:r>
              <a:rPr lang="en-US" sz="1400" dirty="0" smtClean="0">
                <a:solidFill>
                  <a:srgbClr val="FF0000"/>
                </a:solidFill>
              </a:rPr>
              <a:t> en </a:t>
            </a:r>
            <a:r>
              <a:rPr lang="en-US" sz="1400" dirty="0" err="1" smtClean="0">
                <a:solidFill>
                  <a:srgbClr val="FF0000"/>
                </a:solidFill>
              </a:rPr>
              <a:t>proteinas</a:t>
            </a:r>
            <a:r>
              <a:rPr lang="en-US" sz="1400" dirty="0" smtClean="0">
                <a:solidFill>
                  <a:srgbClr val="FF0000"/>
                </a:solidFill>
              </a:rPr>
              <a:t>, DNA/RNA </a:t>
            </a:r>
            <a:r>
              <a:rPr lang="en-US" sz="1400" dirty="0" err="1" smtClean="0">
                <a:solidFill>
                  <a:srgbClr val="FF0000"/>
                </a:solidFill>
              </a:rPr>
              <a:t>etc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N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-&gt; NH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&lt;-&gt; N </a:t>
            </a:r>
            <a:r>
              <a:rPr lang="en-US" sz="1400" dirty="0" err="1" smtClean="0">
                <a:solidFill>
                  <a:srgbClr val="FF0000"/>
                </a:solidFill>
              </a:rPr>
              <a:t>orgánico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670552" y="1862247"/>
            <a:ext cx="2450763" cy="1169551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Asimilación</a:t>
            </a:r>
            <a:r>
              <a:rPr lang="en-US" sz="1400" dirty="0" smtClean="0">
                <a:solidFill>
                  <a:srgbClr val="FF0000"/>
                </a:solidFill>
              </a:rPr>
              <a:t> de NH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–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Los FP </a:t>
            </a:r>
            <a:r>
              <a:rPr lang="en-US" sz="1400" dirty="0" err="1" smtClean="0">
                <a:solidFill>
                  <a:srgbClr val="FF0000"/>
                </a:solidFill>
              </a:rPr>
              <a:t>toman</a:t>
            </a:r>
            <a:r>
              <a:rPr lang="en-US" sz="1400" dirty="0" smtClean="0">
                <a:solidFill>
                  <a:srgbClr val="FF0000"/>
                </a:solidFill>
              </a:rPr>
              <a:t> NH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para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usarlo</a:t>
            </a:r>
            <a:r>
              <a:rPr lang="en-US" sz="1400" dirty="0" smtClean="0">
                <a:solidFill>
                  <a:srgbClr val="FF0000"/>
                </a:solidFill>
              </a:rPr>
              <a:t> en proteins, DNA/RNA </a:t>
            </a:r>
            <a:r>
              <a:rPr lang="en-US" sz="1400" dirty="0" err="1" smtClean="0">
                <a:solidFill>
                  <a:srgbClr val="FF0000"/>
                </a:solidFill>
              </a:rPr>
              <a:t>etc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NH</a:t>
            </a:r>
            <a:r>
              <a:rPr lang="en-US" sz="1400" baseline="-25000" dirty="0" smtClean="0">
                <a:solidFill>
                  <a:srgbClr val="FF0000"/>
                </a:solidFill>
              </a:rPr>
              <a:t>4 </a:t>
            </a:r>
            <a:r>
              <a:rPr lang="en-US" sz="1400" dirty="0" smtClean="0">
                <a:solidFill>
                  <a:srgbClr val="FF0000"/>
                </a:solidFill>
              </a:rPr>
              <a:t>&lt;-&gt; N </a:t>
            </a:r>
            <a:r>
              <a:rPr lang="en-US" sz="1400" dirty="0" err="1" smtClean="0">
                <a:solidFill>
                  <a:srgbClr val="FF0000"/>
                </a:solidFill>
              </a:rPr>
              <a:t>orgánico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6504736" y="3031798"/>
            <a:ext cx="2659153" cy="954107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Nitrificación</a:t>
            </a:r>
            <a:r>
              <a:rPr lang="en-US" sz="1400" dirty="0" smtClean="0">
                <a:solidFill>
                  <a:srgbClr val="FF0000"/>
                </a:solidFill>
              </a:rPr>
              <a:t> –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Los FP </a:t>
            </a:r>
            <a:r>
              <a:rPr lang="en-US" sz="1400" dirty="0" err="1" smtClean="0">
                <a:solidFill>
                  <a:srgbClr val="FF0000"/>
                </a:solidFill>
              </a:rPr>
              <a:t>usan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energía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química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para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fijar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carbono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NH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-&gt; NO</a:t>
            </a:r>
            <a:r>
              <a:rPr lang="en-US" sz="1400" baseline="-25000" dirty="0" smtClean="0">
                <a:solidFill>
                  <a:srgbClr val="FF0000"/>
                </a:solidFill>
              </a:rPr>
              <a:t>3 </a:t>
            </a:r>
            <a:r>
              <a:rPr lang="en-US" sz="1400" dirty="0" smtClean="0">
                <a:solidFill>
                  <a:srgbClr val="FF0000"/>
                </a:solidFill>
              </a:rPr>
              <a:t>for energy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3802" y="3985905"/>
            <a:ext cx="2499980" cy="1384995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Asimilación</a:t>
            </a:r>
            <a:r>
              <a:rPr lang="en-US" sz="1400" dirty="0" smtClean="0">
                <a:solidFill>
                  <a:srgbClr val="FF0000"/>
                </a:solidFill>
              </a:rPr>
              <a:t> de NO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–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Los FP </a:t>
            </a:r>
            <a:r>
              <a:rPr lang="en-US" sz="1400" dirty="0" err="1" smtClean="0">
                <a:solidFill>
                  <a:srgbClr val="FF0000"/>
                </a:solidFill>
              </a:rPr>
              <a:t>usan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energía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para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reducir</a:t>
            </a:r>
            <a:r>
              <a:rPr lang="en-US" sz="1400" dirty="0" smtClean="0">
                <a:solidFill>
                  <a:srgbClr val="FF0000"/>
                </a:solidFill>
              </a:rPr>
              <a:t> NO</a:t>
            </a:r>
            <a:r>
              <a:rPr lang="en-US" sz="1400" baseline="-25000" dirty="0" smtClean="0">
                <a:solidFill>
                  <a:srgbClr val="FF0000"/>
                </a:solidFill>
              </a:rPr>
              <a:t>3 </a:t>
            </a:r>
            <a:r>
              <a:rPr lang="en-US" sz="1400" dirty="0" smtClean="0">
                <a:solidFill>
                  <a:srgbClr val="FF0000"/>
                </a:solidFill>
              </a:rPr>
              <a:t>a NH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para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usarlo</a:t>
            </a:r>
            <a:r>
              <a:rPr lang="en-US" sz="1400" dirty="0" smtClean="0">
                <a:solidFill>
                  <a:srgbClr val="FF0000"/>
                </a:solidFill>
              </a:rPr>
              <a:t> en proteins, DNA/RNA </a:t>
            </a:r>
            <a:r>
              <a:rPr lang="en-US" sz="1400" dirty="0" err="1" smtClean="0">
                <a:solidFill>
                  <a:srgbClr val="FF0000"/>
                </a:solidFill>
              </a:rPr>
              <a:t>etc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NO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-&gt; NH</a:t>
            </a:r>
            <a:r>
              <a:rPr lang="en-US" sz="1400" baseline="-25000" dirty="0" smtClean="0">
                <a:solidFill>
                  <a:srgbClr val="FF0000"/>
                </a:solidFill>
              </a:rPr>
              <a:t>4 </a:t>
            </a:r>
            <a:r>
              <a:rPr lang="en-US" sz="1400" dirty="0" smtClean="0">
                <a:solidFill>
                  <a:srgbClr val="FF0000"/>
                </a:solidFill>
              </a:rPr>
              <a:t>&lt;-&gt; N </a:t>
            </a:r>
            <a:r>
              <a:rPr lang="en-US" sz="1400" dirty="0" err="1" smtClean="0">
                <a:solidFill>
                  <a:srgbClr val="FF0000"/>
                </a:solidFill>
              </a:rPr>
              <a:t>orgánico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6670552" y="5370900"/>
            <a:ext cx="2450763" cy="1384995"/>
          </a:xfrm>
          <a:prstGeom prst="rect">
            <a:avLst/>
          </a:prstGeom>
          <a:solidFill>
            <a:schemeClr val="bg1"/>
          </a:solidFill>
          <a:ln w="76200" cmpd="sng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Denitrificación</a:t>
            </a:r>
            <a:r>
              <a:rPr lang="en-US" sz="14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Los FP </a:t>
            </a:r>
            <a:r>
              <a:rPr lang="en-US" sz="1400" dirty="0" err="1" smtClean="0">
                <a:solidFill>
                  <a:srgbClr val="FF0000"/>
                </a:solidFill>
              </a:rPr>
              <a:t>usan</a:t>
            </a:r>
            <a:r>
              <a:rPr lang="en-US" sz="1400" dirty="0" smtClean="0">
                <a:solidFill>
                  <a:srgbClr val="FF0000"/>
                </a:solidFill>
              </a:rPr>
              <a:t> N </a:t>
            </a:r>
            <a:r>
              <a:rPr lang="en-US" sz="1400" dirty="0">
                <a:solidFill>
                  <a:srgbClr val="FF0000"/>
                </a:solidFill>
              </a:rPr>
              <a:t>e</a:t>
            </a:r>
            <a:r>
              <a:rPr lang="en-US" sz="1400" dirty="0" smtClean="0">
                <a:solidFill>
                  <a:srgbClr val="FF0000"/>
                </a:solidFill>
              </a:rPr>
              <a:t>n NO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baseline="300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como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aceptor</a:t>
            </a:r>
            <a:r>
              <a:rPr lang="en-US" sz="1400" dirty="0" smtClean="0">
                <a:solidFill>
                  <a:srgbClr val="FF0000"/>
                </a:solidFill>
              </a:rPr>
              <a:t> de </a:t>
            </a:r>
            <a:r>
              <a:rPr lang="en-US" sz="1400" dirty="0" err="1" smtClean="0">
                <a:solidFill>
                  <a:srgbClr val="FF0000"/>
                </a:solidFill>
              </a:rPr>
              <a:t>electrones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durante</a:t>
            </a:r>
            <a:r>
              <a:rPr lang="en-US" sz="1400" dirty="0" smtClean="0">
                <a:solidFill>
                  <a:srgbClr val="FF0000"/>
                </a:solidFill>
              </a:rPr>
              <a:t> la </a:t>
            </a:r>
            <a:r>
              <a:rPr lang="en-US" sz="1400" dirty="0" err="1" smtClean="0">
                <a:solidFill>
                  <a:srgbClr val="FF0000"/>
                </a:solidFill>
              </a:rPr>
              <a:t>heterotrfía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anaeróbica</a:t>
            </a:r>
            <a:r>
              <a:rPr lang="en-US" sz="1400" dirty="0" smtClean="0">
                <a:solidFill>
                  <a:srgbClr val="FF0000"/>
                </a:solidFill>
              </a:rPr>
              <a:t> (</a:t>
            </a:r>
            <a:r>
              <a:rPr lang="en-US" sz="1400" dirty="0" err="1" smtClean="0">
                <a:solidFill>
                  <a:srgbClr val="FF0000"/>
                </a:solidFill>
              </a:rPr>
              <a:t>como</a:t>
            </a:r>
            <a:r>
              <a:rPr lang="en-US" sz="1400" dirty="0" smtClean="0">
                <a:solidFill>
                  <a:srgbClr val="FF0000"/>
                </a:solidFill>
              </a:rPr>
              <a:t> O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NO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-&gt; N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046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en-US" sz="4000" dirty="0" smtClean="0"/>
              <a:t>¿</a:t>
            </a:r>
            <a:r>
              <a:rPr lang="en-US" sz="4000" dirty="0" err="1" smtClean="0"/>
              <a:t>Por</a:t>
            </a:r>
            <a:r>
              <a:rPr lang="en-US" sz="4000" dirty="0" smtClean="0"/>
              <a:t> </a:t>
            </a:r>
            <a:r>
              <a:rPr lang="en-US" sz="4000" dirty="0" err="1" smtClean="0"/>
              <a:t>qué</a:t>
            </a:r>
            <a:r>
              <a:rPr lang="en-US" sz="4000" dirty="0" smtClean="0"/>
              <a:t> </a:t>
            </a:r>
            <a:r>
              <a:rPr lang="en-US" sz="4000" dirty="0" err="1" smtClean="0"/>
              <a:t>nos</a:t>
            </a:r>
            <a:r>
              <a:rPr lang="en-US" sz="4000" dirty="0" smtClean="0"/>
              <a:t> </a:t>
            </a:r>
            <a:r>
              <a:rPr lang="en-US" sz="4000" dirty="0" err="1" smtClean="0"/>
              <a:t>preocupa</a:t>
            </a:r>
            <a:r>
              <a:rPr lang="en-US" sz="4000" dirty="0" smtClean="0"/>
              <a:t> el </a:t>
            </a:r>
            <a:r>
              <a:rPr lang="en-US" sz="4000" dirty="0" err="1" smtClean="0"/>
              <a:t>ciclo</a:t>
            </a:r>
            <a:r>
              <a:rPr lang="en-US" sz="4000" dirty="0" smtClean="0"/>
              <a:t> del N?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El N </a:t>
            </a:r>
            <a:r>
              <a:rPr lang="en-US" sz="2800" dirty="0" err="1" smtClean="0"/>
              <a:t>limita</a:t>
            </a:r>
            <a:r>
              <a:rPr lang="en-US" sz="2800" dirty="0" smtClean="0"/>
              <a:t> la PP en </a:t>
            </a:r>
            <a:r>
              <a:rPr lang="en-US" sz="2800" dirty="0" err="1" smtClean="0"/>
              <a:t>muchas</a:t>
            </a:r>
            <a:r>
              <a:rPr lang="en-US" sz="2800" dirty="0" smtClean="0"/>
              <a:t> </a:t>
            </a:r>
            <a:r>
              <a:rPr lang="en-US" sz="2800" dirty="0" err="1" smtClean="0"/>
              <a:t>partes</a:t>
            </a:r>
            <a:r>
              <a:rPr lang="en-US" sz="2800" dirty="0" smtClean="0"/>
              <a:t> del </a:t>
            </a:r>
            <a:r>
              <a:rPr lang="en-US" sz="2800" dirty="0" err="1" smtClean="0"/>
              <a:t>océano</a:t>
            </a:r>
            <a:r>
              <a:rPr lang="en-US" sz="2800" dirty="0" smtClean="0"/>
              <a:t> superficial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2" r="49762"/>
          <a:stretch/>
        </p:blipFill>
        <p:spPr bwMode="auto">
          <a:xfrm>
            <a:off x="457200" y="3698241"/>
            <a:ext cx="4343400" cy="2448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46600" y="1620838"/>
            <a:ext cx="4699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¿</a:t>
            </a:r>
            <a:r>
              <a:rPr lang="en-US" sz="2800" dirty="0" err="1" smtClean="0"/>
              <a:t>Están</a:t>
            </a:r>
            <a:r>
              <a:rPr lang="en-US" sz="2800" dirty="0" smtClean="0"/>
              <a:t> </a:t>
            </a:r>
            <a:r>
              <a:rPr lang="en-US" sz="2800" dirty="0" err="1" smtClean="0"/>
              <a:t>las</a:t>
            </a:r>
            <a:r>
              <a:rPr lang="en-US" sz="2800" dirty="0" smtClean="0"/>
              <a:t> </a:t>
            </a:r>
            <a:r>
              <a:rPr lang="en-US" sz="2800" dirty="0" err="1" smtClean="0"/>
              <a:t>fuentes</a:t>
            </a:r>
            <a:r>
              <a:rPr lang="en-US" sz="2800" dirty="0" smtClean="0"/>
              <a:t> y </a:t>
            </a:r>
            <a:r>
              <a:rPr lang="en-US" sz="2800" dirty="0" err="1" smtClean="0"/>
              <a:t>pérdidas</a:t>
            </a:r>
            <a:r>
              <a:rPr lang="en-US" sz="2800" dirty="0" smtClean="0"/>
              <a:t> de N en </a:t>
            </a:r>
            <a:r>
              <a:rPr lang="en-US" sz="2800" dirty="0" err="1" smtClean="0"/>
              <a:t>estado</a:t>
            </a:r>
            <a:r>
              <a:rPr lang="en-US" sz="2800" dirty="0" smtClean="0"/>
              <a:t> </a:t>
            </a:r>
            <a:r>
              <a:rPr lang="en-US" sz="2800" dirty="0" err="1" smtClean="0"/>
              <a:t>estacionario</a:t>
            </a:r>
            <a:r>
              <a:rPr lang="en-US" sz="2800" dirty="0" smtClean="0"/>
              <a:t>?  ¿</a:t>
            </a:r>
            <a:r>
              <a:rPr lang="en-US" sz="2800" dirty="0" err="1" smtClean="0"/>
              <a:t>Cómo</a:t>
            </a:r>
            <a:r>
              <a:rPr lang="en-US" sz="2800" dirty="0" smtClean="0"/>
              <a:t> </a:t>
            </a:r>
            <a:r>
              <a:rPr lang="en-US" sz="2800" dirty="0" err="1" smtClean="0"/>
              <a:t>cambiarán</a:t>
            </a:r>
            <a:r>
              <a:rPr lang="en-US" sz="2800" dirty="0" smtClean="0"/>
              <a:t> en </a:t>
            </a:r>
            <a:r>
              <a:rPr lang="en-US" sz="2800" dirty="0" err="1" smtClean="0"/>
              <a:t>nuestro</a:t>
            </a:r>
            <a:r>
              <a:rPr lang="en-US" sz="2800" dirty="0" smtClean="0"/>
              <a:t> </a:t>
            </a:r>
            <a:r>
              <a:rPr lang="en-US" sz="2800" dirty="0" err="1" smtClean="0"/>
              <a:t>océano</a:t>
            </a:r>
            <a:r>
              <a:rPr lang="en-US" sz="2800" dirty="0" smtClean="0"/>
              <a:t> </a:t>
            </a:r>
            <a:r>
              <a:rPr lang="en-US" sz="2800" dirty="0" err="1" smtClean="0"/>
              <a:t>cambiante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121400" y="4640263"/>
            <a:ext cx="1320800" cy="1485900"/>
          </a:xfrm>
          <a:prstGeom prst="rect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7442200" y="5372100"/>
            <a:ext cx="1028700" cy="11113"/>
          </a:xfrm>
          <a:prstGeom prst="straightConnector1">
            <a:avLst/>
          </a:prstGeom>
          <a:ln w="38100" cmpd="sng"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92700" y="5383213"/>
            <a:ext cx="1028700" cy="11113"/>
          </a:xfrm>
          <a:prstGeom prst="straightConnector1">
            <a:avLst/>
          </a:prstGeom>
          <a:ln w="38100" cmpd="sng">
            <a:solidFill>
              <a:schemeClr val="accent4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21400" y="4910773"/>
            <a:ext cx="132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</a:t>
            </a:r>
            <a:r>
              <a:rPr lang="en-US" dirty="0" err="1" smtClean="0"/>
              <a:t>fijado</a:t>
            </a:r>
            <a:r>
              <a:rPr lang="en-US" dirty="0" smtClean="0"/>
              <a:t> Total en el </a:t>
            </a:r>
            <a:r>
              <a:rPr lang="en-US" dirty="0" err="1" smtClean="0"/>
              <a:t>Océano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42200" y="4910773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Denitrificación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1100" y="4910773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Fijación</a:t>
            </a:r>
            <a:r>
              <a:rPr lang="en-US" dirty="0" smtClean="0"/>
              <a:t> de 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8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8643257" cy="504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334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Silicatos</a:t>
            </a:r>
            <a:r>
              <a:rPr lang="en-US" b="1" dirty="0" smtClean="0"/>
              <a:t> en </a:t>
            </a:r>
            <a:r>
              <a:rPr lang="en-US" b="1" dirty="0" err="1" smtClean="0"/>
              <a:t>Superficie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334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17525" y="1028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69925" y="571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69925" y="647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46125" y="422275"/>
            <a:ext cx="787266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Composición</a:t>
            </a: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química</a:t>
            </a: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de la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Materia</a:t>
            </a: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Particulada</a:t>
            </a: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Biológica</a:t>
            </a:r>
            <a:endParaRPr lang="en-US" sz="2400" b="1" u="sng" dirty="0">
              <a:solidFill>
                <a:srgbClr val="008000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b="1" u="sng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sz="2000" b="1" u="sng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Partes</a:t>
            </a:r>
            <a:r>
              <a:rPr lang="en-US" sz="2000" b="1" u="sng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u="sng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Duras</a:t>
            </a:r>
            <a:r>
              <a:rPr lang="en-US" sz="2000" b="1" u="sng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endParaRPr lang="en-US" sz="2000" b="1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		</a:t>
            </a:r>
            <a:r>
              <a:rPr lang="en-US" u="sng" dirty="0" err="1" smtClean="0">
                <a:latin typeface="Times New Roman" charset="0"/>
                <a:ea typeface="ＭＳ Ｐゴシック" charset="0"/>
              </a:rPr>
              <a:t>Nombre</a:t>
            </a: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u="sng" dirty="0">
                <a:latin typeface="Times New Roman" charset="0"/>
                <a:ea typeface="ＭＳ Ｐゴシック" charset="0"/>
              </a:rPr>
              <a:t>Mineral</a:t>
            </a: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u="sng" dirty="0" err="1" smtClean="0">
                <a:latin typeface="Times New Roman" charset="0"/>
                <a:ea typeface="ＭＳ Ｐゴシック" charset="0"/>
              </a:rPr>
              <a:t>Talla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(mm)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Plantas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Cocolitos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	</a:t>
            </a:r>
            <a:r>
              <a:rPr lang="en-US" dirty="0">
                <a:latin typeface="Times New Roman" charset="0"/>
                <a:ea typeface="ＭＳ Ｐゴシック" charset="0"/>
              </a:rPr>
              <a:t>	CaCO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Calcita</a:t>
            </a:r>
            <a:r>
              <a:rPr lang="en-US" dirty="0">
                <a:latin typeface="Times New Roman" charset="0"/>
                <a:ea typeface="ＭＳ Ｐゴシック" charset="0"/>
              </a:rPr>
              <a:t>	5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Diatomeas</a:t>
            </a:r>
            <a:r>
              <a:rPr lang="en-US" dirty="0">
                <a:latin typeface="Times New Roman" charset="0"/>
                <a:ea typeface="ＭＳ Ｐゴシック" charset="0"/>
              </a:rPr>
              <a:t>	SiO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Opalo</a:t>
            </a:r>
            <a:r>
              <a:rPr lang="en-US" dirty="0">
                <a:latin typeface="Times New Roman" charset="0"/>
                <a:ea typeface="ＭＳ Ｐゴシック" charset="0"/>
              </a:rPr>
              <a:t>	10-15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Silicoflagelados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</a:t>
            </a:r>
            <a:r>
              <a:rPr lang="en-US" dirty="0">
                <a:latin typeface="Times New Roman" charset="0"/>
                <a:ea typeface="ＭＳ Ｐゴシック" charset="0"/>
              </a:rPr>
              <a:t>	SiO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Opalo</a:t>
            </a:r>
            <a:r>
              <a:rPr lang="en-US" dirty="0">
                <a:latin typeface="Times New Roman" charset="0"/>
                <a:ea typeface="ＭＳ Ｐゴシック" charset="0"/>
              </a:rPr>
              <a:t>	30</a:t>
            </a:r>
          </a:p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</a:rPr>
              <a:t>Animales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Foraminifera	CaCO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Calcita</a:t>
            </a:r>
            <a:r>
              <a:rPr lang="en-US" dirty="0">
                <a:latin typeface="Times New Roman" charset="0"/>
                <a:ea typeface="ＭＳ Ｐゴシック" charset="0"/>
              </a:rPr>
              <a:t>	~100 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   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    y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Aragonita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dirty="0" err="1">
                <a:latin typeface="Times New Roman" charset="0"/>
                <a:ea typeface="ＭＳ Ｐゴシック" charset="0"/>
              </a:rPr>
              <a:t>Radiolaria</a:t>
            </a:r>
            <a:r>
              <a:rPr lang="en-US" dirty="0">
                <a:latin typeface="Times New Roman" charset="0"/>
                <a:ea typeface="ＭＳ Ｐゴシック" charset="0"/>
              </a:rPr>
              <a:t>	SiO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  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Opalo</a:t>
            </a:r>
            <a:r>
              <a:rPr lang="en-US" dirty="0">
                <a:latin typeface="Times New Roman" charset="0"/>
                <a:ea typeface="ＭＳ Ｐゴシック" charset="0"/>
              </a:rPr>
              <a:t>	~100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Pteropoda</a:t>
            </a:r>
            <a:r>
              <a:rPr lang="en-US" dirty="0">
                <a:latin typeface="Times New Roman" charset="0"/>
                <a:ea typeface="ＭＳ Ｐゴシック" charset="0"/>
              </a:rPr>
              <a:t>	CaCO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Aragonita</a:t>
            </a:r>
            <a:r>
              <a:rPr lang="en-US" dirty="0">
                <a:latin typeface="Times New Roman" charset="0"/>
                <a:ea typeface="ＭＳ Ｐゴシック" charset="0"/>
              </a:rPr>
              <a:t>	~1000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</a:t>
            </a:r>
            <a:r>
              <a:rPr lang="en-US" dirty="0" err="1">
                <a:latin typeface="Times New Roman" charset="0"/>
                <a:ea typeface="ＭＳ Ｐゴシック" charset="0"/>
              </a:rPr>
              <a:t>Acantharia</a:t>
            </a:r>
            <a:r>
              <a:rPr lang="en-US" dirty="0">
                <a:latin typeface="Times New Roman" charset="0"/>
                <a:ea typeface="ＭＳ Ｐゴシック" charset="0"/>
              </a:rPr>
              <a:t>	SrSO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dirty="0">
                <a:latin typeface="Times New Roman" charset="0"/>
                <a:ea typeface="ＭＳ Ｐゴシック" charset="0"/>
              </a:rPr>
              <a:t>  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Celestita</a:t>
            </a:r>
            <a:r>
              <a:rPr lang="en-US" dirty="0">
                <a:latin typeface="Times New Roman" charset="0"/>
                <a:ea typeface="ＭＳ Ｐゴシック" charset="0"/>
              </a:rPr>
              <a:t>	~100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74725" y="650875"/>
            <a:ext cx="21595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u="sng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Partes</a:t>
            </a:r>
            <a:r>
              <a:rPr lang="en-US" sz="2400" b="1" u="sng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400" b="1" u="sng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Blandas</a:t>
            </a:r>
            <a:endParaRPr lang="en-US" sz="2400" b="1" u="sng" dirty="0">
              <a:solidFill>
                <a:schemeClr val="accent2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5842" name="Picture 3" descr="RefieldD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76400"/>
            <a:ext cx="84582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69925" y="4610100"/>
            <a:ext cx="66418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 smtClean="0">
                <a:latin typeface="Times New Roman" charset="0"/>
                <a:ea typeface="ＭＳ Ｐゴシック" charset="0"/>
              </a:rPr>
              <a:t>Fuente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ea typeface="ＭＳ Ｐゴシック" charset="0"/>
              </a:rPr>
              <a:t>Redfield, Ketchum and Richards (1963) The Sea Vol. 2</a:t>
            </a:r>
          </a:p>
          <a:p>
            <a:pPr>
              <a:defRPr/>
            </a:pPr>
            <a:r>
              <a:rPr lang="en-US" b="1" dirty="0" err="1" smtClean="0">
                <a:latin typeface="Times New Roman" charset="0"/>
                <a:ea typeface="ＭＳ Ｐゴシック" charset="0"/>
              </a:rPr>
              <a:t>También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para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partíuclas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atrapadas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por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trampas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sedimentarias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.</a:t>
            </a:r>
            <a:endParaRPr lang="en-US" b="1" dirty="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2725" y="266700"/>
            <a:ext cx="8093075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La </a:t>
            </a:r>
            <a:r>
              <a:rPr lang="en-US" b="1" u="sng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ecuación</a:t>
            </a:r>
            <a:r>
              <a:rPr lang="en-US" b="1" u="sng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 de Redfield o </a:t>
            </a:r>
            <a:r>
              <a:rPr lang="en-US" b="1" u="sng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"</a:t>
            </a:r>
            <a:r>
              <a:rPr lang="en-US" b="1" u="sng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RKR“ </a:t>
            </a:r>
            <a:r>
              <a:rPr lang="en-US" b="1" u="sng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b="1" u="sng" dirty="0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Un  </a:t>
            </a:r>
            <a:r>
              <a:rPr lang="en-US" b="1" u="sng" dirty="0" err="1" smtClean="0">
                <a:solidFill>
                  <a:srgbClr val="A50021"/>
                </a:solidFill>
                <a:latin typeface="Times New Roman" charset="0"/>
                <a:ea typeface="ＭＳ Ｐゴシック" charset="0"/>
              </a:rPr>
              <a:t>Modelo</a:t>
            </a:r>
            <a:r>
              <a:rPr lang="en-US" b="1" u="sng" dirty="0" smtClean="0">
                <a:latin typeface="Times New Roman" charset="0"/>
                <a:ea typeface="ＭＳ Ｐゴシック" charset="0"/>
              </a:rPr>
              <a:t>)</a:t>
            </a:r>
            <a:endParaRPr lang="en-US" b="1" u="sng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La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razón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la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composición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elemental de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las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partículas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marinas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dada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por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: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P : N : C  =  1 : 16 : 106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La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fotosíntesis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oceánica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media (→) y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respiración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aeróbica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( 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)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(←) se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escribe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: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106 CO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b="1" dirty="0">
                <a:latin typeface="Times New Roman" charset="0"/>
                <a:ea typeface="ＭＳ Ｐゴシック" charset="0"/>
              </a:rPr>
              <a:t>  +  16  HNO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b="1" dirty="0">
                <a:latin typeface="Times New Roman" charset="0"/>
                <a:ea typeface="ＭＳ Ｐゴシック" charset="0"/>
              </a:rPr>
              <a:t>  +  H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b="1" dirty="0">
                <a:latin typeface="Times New Roman" charset="0"/>
                <a:ea typeface="ＭＳ Ｐゴシック" charset="0"/>
              </a:rPr>
              <a:t>PO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b="1" dirty="0">
                <a:latin typeface="Times New Roman" charset="0"/>
                <a:ea typeface="ＭＳ Ｐゴシック" charset="0"/>
              </a:rPr>
              <a:t>  +  122 H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b="1" dirty="0">
                <a:latin typeface="Times New Roman" charset="0"/>
                <a:ea typeface="ＭＳ Ｐゴシック" charset="0"/>
              </a:rPr>
              <a:t>O +  trace elements (e.g. Fe)							 </a:t>
            </a: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          		          </a:t>
            </a:r>
            <a:r>
              <a:rPr lang="en-US" b="1" dirty="0" err="1" smtClean="0">
                <a:latin typeface="Times New Roman" charset="0"/>
                <a:ea typeface="ＭＳ Ｐゴシック" charset="0"/>
              </a:rPr>
              <a:t>luz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b="1" dirty="0">
                <a:latin typeface="Times New Roman" charset="0"/>
                <a:ea typeface="ＭＳ Ｐゴシック" charset="0"/>
              </a:rPr>
              <a:t>(h </a:t>
            </a:r>
            <a:r>
              <a:rPr lang="en-US" b="1" dirty="0">
                <a:latin typeface="Symbol" charset="0"/>
                <a:ea typeface="ＭＳ Ｐゴシック" charset="0"/>
              </a:rPr>
              <a:t>n</a:t>
            </a:r>
            <a:r>
              <a:rPr lang="en-US" b="1" dirty="0">
                <a:latin typeface="Times New Roman" charset="0"/>
                <a:ea typeface="ＭＳ Ｐゴシック" charset="0"/>
              </a:rPr>
              <a:t>)	</a:t>
            </a:r>
            <a:r>
              <a:rPr lang="en-US" sz="2400" b="1" dirty="0">
                <a:latin typeface="Times New Roman" charset="0"/>
                <a:ea typeface="ＭＳ Ｐゴシック" charset="0"/>
                <a:sym typeface="Symbol" charset="0"/>
              </a:rPr>
              <a:t></a:t>
            </a:r>
            <a:r>
              <a:rPr lang="en-US" b="1" dirty="0">
                <a:latin typeface="Times New Roman" charset="0"/>
                <a:ea typeface="ＭＳ Ｐゴシック" charset="0"/>
              </a:rPr>
              <a:t>	</a:t>
            </a: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                            </a:t>
            </a: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                             ( C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106</a:t>
            </a:r>
            <a:r>
              <a:rPr lang="en-US" b="1" dirty="0">
                <a:latin typeface="Times New Roman" charset="0"/>
                <a:ea typeface="ＭＳ Ｐゴシック" charset="0"/>
              </a:rPr>
              <a:t>H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263</a:t>
            </a:r>
            <a:r>
              <a:rPr lang="en-US" b="1" dirty="0">
                <a:latin typeface="Times New Roman" charset="0"/>
                <a:ea typeface="ＭＳ Ｐゴシック" charset="0"/>
              </a:rPr>
              <a:t>O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110</a:t>
            </a:r>
            <a:r>
              <a:rPr lang="en-US" b="1" dirty="0">
                <a:latin typeface="Times New Roman" charset="0"/>
                <a:ea typeface="ＭＳ Ｐゴシック" charset="0"/>
              </a:rPr>
              <a:t>N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16</a:t>
            </a:r>
            <a:r>
              <a:rPr lang="en-US" b="1" dirty="0">
                <a:latin typeface="Times New Roman" charset="0"/>
                <a:ea typeface="ＭＳ Ｐゴシック" charset="0"/>
              </a:rPr>
              <a:t>P )     +    138 O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2</a:t>
            </a: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			</a:t>
            </a:r>
            <a:r>
              <a:rPr lang="en-US" b="1" dirty="0" smtClean="0">
                <a:latin typeface="Times New Roman" charset="0"/>
                <a:ea typeface="ＭＳ Ｐゴシック" charset="0"/>
              </a:rPr>
              <a:t>o</a:t>
            </a:r>
            <a:endParaRPr lang="en-US" b="1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Times New Roman" charset="0"/>
                <a:ea typeface="ＭＳ Ｐゴシック" charset="0"/>
              </a:rPr>
              <a:t>                          (CH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b="1" dirty="0">
                <a:latin typeface="Times New Roman" charset="0"/>
                <a:ea typeface="ＭＳ Ｐゴシック" charset="0"/>
              </a:rPr>
              <a:t>O)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106</a:t>
            </a:r>
            <a:r>
              <a:rPr lang="en-US" b="1" dirty="0">
                <a:latin typeface="Times New Roman" charset="0"/>
                <a:ea typeface="ＭＳ Ｐゴシック" charset="0"/>
              </a:rPr>
              <a:t>(NH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b="1" dirty="0">
                <a:latin typeface="Times New Roman" charset="0"/>
                <a:ea typeface="ＭＳ Ｐゴシック" charset="0"/>
              </a:rPr>
              <a:t>)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16</a:t>
            </a:r>
            <a:r>
              <a:rPr lang="en-US" b="1" dirty="0">
                <a:latin typeface="Times New Roman" charset="0"/>
                <a:ea typeface="ＭＳ Ｐゴシック" charset="0"/>
              </a:rPr>
              <a:t>(H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b="1" dirty="0">
                <a:latin typeface="Times New Roman" charset="0"/>
                <a:ea typeface="ＭＳ Ｐゴシック" charset="0"/>
              </a:rPr>
              <a:t>PO</a:t>
            </a:r>
            <a:r>
              <a:rPr lang="en-US" b="1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b="1" dirty="0">
                <a:latin typeface="Times New Roman" charset="0"/>
                <a:ea typeface="ＭＳ Ｐゴシック" charset="0"/>
              </a:rPr>
              <a:t>)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                   </a:t>
            </a:r>
            <a:r>
              <a:rPr lang="en-US" dirty="0" err="1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Protoplasma</a:t>
            </a:r>
            <a:r>
              <a:rPr lang="en-US" dirty="0" smtClean="0">
                <a:solidFill>
                  <a:srgbClr val="008000"/>
                </a:solidFill>
                <a:latin typeface="Times New Roman" charset="0"/>
                <a:ea typeface="ＭＳ Ｐゴシック" charset="0"/>
              </a:rPr>
              <a:t> Algal</a:t>
            </a:r>
            <a:endParaRPr lang="en-US" dirty="0">
              <a:solidFill>
                <a:srgbClr val="008000"/>
              </a:solidFill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Las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especies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químicas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asimiladas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durante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esta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reacción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son: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HCO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  <a:r>
              <a:rPr lang="en-US" dirty="0">
                <a:latin typeface="Times New Roman" charset="0"/>
                <a:ea typeface="ＭＳ Ｐゴシック" charset="0"/>
              </a:rPr>
              <a:t>		NO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  <a:r>
              <a:rPr lang="en-US" dirty="0">
                <a:latin typeface="Times New Roman" charset="0"/>
                <a:ea typeface="ＭＳ Ｐゴシック" charset="0"/>
              </a:rPr>
              <a:t>		PO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3-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NO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+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8534400" y="152400"/>
            <a:ext cx="457200" cy="304800"/>
          </a:xfrm>
          <a:prstGeom prst="star5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07504" y="152400"/>
            <a:ext cx="8784976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dirty="0" err="1" smtClean="0">
                <a:latin typeface="Times New Roman" charset="0"/>
              </a:rPr>
              <a:t>Esta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una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reacción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 de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oxidación-reducción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orgánica</a:t>
            </a:r>
            <a:r>
              <a:rPr lang="en-US" dirty="0" smtClean="0">
                <a:latin typeface="Times New Roman" charset="0"/>
              </a:rPr>
              <a:t> – </a:t>
            </a:r>
            <a:r>
              <a:rPr lang="en-US" dirty="0" err="1" smtClean="0">
                <a:latin typeface="Times New Roman" charset="0"/>
              </a:rPr>
              <a:t>durante</a:t>
            </a:r>
            <a:r>
              <a:rPr lang="en-US" dirty="0" smtClean="0">
                <a:latin typeface="Times New Roman" charset="0"/>
              </a:rPr>
              <a:t> la </a:t>
            </a:r>
            <a:r>
              <a:rPr lang="en-US" dirty="0" err="1" smtClean="0">
                <a:latin typeface="Times New Roman" charset="0"/>
              </a:rPr>
              <a:t>fotosíntesis</a:t>
            </a:r>
            <a:r>
              <a:rPr lang="en-US" dirty="0" smtClean="0">
                <a:latin typeface="Times New Roman" charset="0"/>
              </a:rPr>
              <a:t> el C y N son </a:t>
            </a:r>
            <a:r>
              <a:rPr lang="en-US" dirty="0" err="1" smtClean="0">
                <a:latin typeface="Times New Roman" charset="0"/>
              </a:rPr>
              <a:t>reducidos</a:t>
            </a:r>
            <a:r>
              <a:rPr lang="en-US" dirty="0" smtClean="0">
                <a:latin typeface="Times New Roman" charset="0"/>
              </a:rPr>
              <a:t> y el O </a:t>
            </a:r>
            <a:r>
              <a:rPr lang="en-US" dirty="0" err="1" smtClean="0">
                <a:latin typeface="Times New Roman" charset="0"/>
              </a:rPr>
              <a:t>es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oxidado</a:t>
            </a:r>
            <a:r>
              <a:rPr lang="en-US" dirty="0" smtClean="0">
                <a:latin typeface="Times New Roman" charset="0"/>
              </a:rPr>
              <a:t>.  Durante la </a:t>
            </a:r>
            <a:r>
              <a:rPr lang="en-US" dirty="0" err="1" smtClean="0">
                <a:latin typeface="Times New Roman" charset="0"/>
              </a:rPr>
              <a:t>respiración</a:t>
            </a:r>
            <a:r>
              <a:rPr lang="en-US" dirty="0" smtClean="0">
                <a:latin typeface="Times New Roman" charset="0"/>
              </a:rPr>
              <a:t> la </a:t>
            </a:r>
            <a:r>
              <a:rPr lang="en-US" dirty="0" err="1" smtClean="0">
                <a:latin typeface="Times New Roman" charset="0"/>
              </a:rPr>
              <a:t>reacción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opuesta</a:t>
            </a:r>
            <a:r>
              <a:rPr lang="en-US" dirty="0" smtClean="0">
                <a:latin typeface="Times New Roman" charset="0"/>
              </a:rPr>
              <a:t> ← </a:t>
            </a:r>
            <a:r>
              <a:rPr lang="en-US" dirty="0" err="1" smtClean="0">
                <a:latin typeface="Times New Roman" charset="0"/>
              </a:rPr>
              <a:t>occurre</a:t>
            </a:r>
            <a:r>
              <a:rPr lang="en-US" dirty="0" smtClean="0">
                <a:latin typeface="Times New Roman" charset="0"/>
              </a:rPr>
              <a:t> .  No hay </a:t>
            </a:r>
            <a:r>
              <a:rPr lang="en-US" dirty="0" err="1" smtClean="0">
                <a:latin typeface="Times New Roman" charset="0"/>
              </a:rPr>
              <a:t>cambios</a:t>
            </a:r>
            <a:r>
              <a:rPr lang="en-US" dirty="0" smtClean="0">
                <a:latin typeface="Times New Roman" charset="0"/>
              </a:rPr>
              <a:t> en el </a:t>
            </a:r>
            <a:r>
              <a:rPr lang="en-US" dirty="0" err="1" smtClean="0">
                <a:latin typeface="Times New Roman" charset="0"/>
              </a:rPr>
              <a:t>estado</a:t>
            </a:r>
            <a:r>
              <a:rPr lang="en-US" dirty="0" smtClean="0">
                <a:latin typeface="Times New Roman" charset="0"/>
              </a:rPr>
              <a:t> de </a:t>
            </a:r>
            <a:r>
              <a:rPr lang="en-US" dirty="0" err="1" smtClean="0">
                <a:latin typeface="Times New Roman" charset="0"/>
              </a:rPr>
              <a:t>oxidación</a:t>
            </a:r>
            <a:r>
              <a:rPr lang="en-US" dirty="0" smtClean="0">
                <a:latin typeface="Times New Roman" charset="0"/>
              </a:rPr>
              <a:t> del P. 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      Se </a:t>
            </a:r>
            <a:r>
              <a:rPr lang="en-US" dirty="0" err="1" smtClean="0">
                <a:latin typeface="Times New Roman" charset="0"/>
              </a:rPr>
              <a:t>asume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que</a:t>
            </a:r>
            <a:r>
              <a:rPr lang="en-US" dirty="0" smtClean="0">
                <a:latin typeface="Times New Roman" charset="0"/>
              </a:rPr>
              <a:t> el C </a:t>
            </a:r>
            <a:r>
              <a:rPr lang="en-US" dirty="0" err="1" smtClean="0">
                <a:latin typeface="Times New Roman" charset="0"/>
              </a:rPr>
              <a:t>tiene</a:t>
            </a:r>
            <a:r>
              <a:rPr lang="en-US" dirty="0" smtClean="0">
                <a:latin typeface="Times New Roman" charset="0"/>
              </a:rPr>
              <a:t> un </a:t>
            </a:r>
            <a:r>
              <a:rPr lang="en-US" dirty="0" err="1" smtClean="0">
                <a:latin typeface="Times New Roman" charset="0"/>
              </a:rPr>
              <a:t>estado</a:t>
            </a:r>
            <a:r>
              <a:rPr lang="en-US" dirty="0" smtClean="0">
                <a:latin typeface="Times New Roman" charset="0"/>
              </a:rPr>
              <a:t> de </a:t>
            </a:r>
            <a:r>
              <a:rPr lang="en-US" dirty="0" err="1" smtClean="0">
                <a:latin typeface="Times New Roman" charset="0"/>
              </a:rPr>
              <a:t>oxidación</a:t>
            </a:r>
            <a:r>
              <a:rPr lang="en-US" dirty="0" smtClean="0">
                <a:latin typeface="Times New Roman" charset="0"/>
              </a:rPr>
              <a:t> 0, </a:t>
            </a:r>
            <a:r>
              <a:rPr lang="en-US" dirty="0" err="1" smtClean="0">
                <a:latin typeface="Times New Roman" charset="0"/>
              </a:rPr>
              <a:t>que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</a:t>
            </a:r>
            <a:r>
              <a:rPr lang="en-US" dirty="0" smtClean="0">
                <a:latin typeface="Times New Roman" charset="0"/>
              </a:rPr>
              <a:t> el valor del C en CH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O, </a:t>
            </a:r>
            <a:r>
              <a:rPr lang="en-US" dirty="0" err="1" smtClean="0">
                <a:latin typeface="Times New Roman" charset="0"/>
              </a:rPr>
              <a:t>que</a:t>
            </a:r>
            <a:r>
              <a:rPr lang="en-US" dirty="0" smtClean="0">
                <a:latin typeface="Times New Roman" charset="0"/>
              </a:rPr>
              <a:t> el N </a:t>
            </a:r>
            <a:r>
              <a:rPr lang="en-US" dirty="0" err="1" smtClean="0">
                <a:latin typeface="Times New Roman" charset="0"/>
              </a:rPr>
              <a:t>tiene</a:t>
            </a:r>
            <a:r>
              <a:rPr lang="en-US" dirty="0" smtClean="0">
                <a:latin typeface="Times New Roman" charset="0"/>
              </a:rPr>
              <a:t> un </a:t>
            </a:r>
            <a:r>
              <a:rPr lang="en-US" dirty="0" err="1" smtClean="0">
                <a:latin typeface="Times New Roman" charset="0"/>
              </a:rPr>
              <a:t>estado</a:t>
            </a:r>
            <a:r>
              <a:rPr lang="en-US" dirty="0" smtClean="0">
                <a:latin typeface="Times New Roman" charset="0"/>
              </a:rPr>
              <a:t> de </a:t>
            </a:r>
            <a:r>
              <a:rPr lang="en-US" dirty="0" err="1" smtClean="0">
                <a:latin typeface="Times New Roman" charset="0"/>
              </a:rPr>
              <a:t>oxidación</a:t>
            </a:r>
            <a:r>
              <a:rPr lang="en-US" dirty="0" smtClean="0">
                <a:latin typeface="Times New Roman" charset="0"/>
              </a:rPr>
              <a:t> -III y el H y P no </a:t>
            </a:r>
            <a:r>
              <a:rPr lang="en-US" dirty="0" err="1" smtClean="0">
                <a:latin typeface="Times New Roman" charset="0"/>
              </a:rPr>
              <a:t>cambian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su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estado</a:t>
            </a:r>
            <a:r>
              <a:rPr lang="en-US" dirty="0" smtClean="0">
                <a:latin typeface="Times New Roman" charset="0"/>
              </a:rPr>
              <a:t> de </a:t>
            </a:r>
            <a:r>
              <a:rPr lang="en-US" dirty="0" err="1" smtClean="0">
                <a:latin typeface="Times New Roman" charset="0"/>
              </a:rPr>
              <a:t>oxidación</a:t>
            </a:r>
            <a:r>
              <a:rPr lang="en-US" dirty="0" smtClean="0">
                <a:latin typeface="Times New Roman" charset="0"/>
              </a:rPr>
              <a:t>.</a:t>
            </a:r>
          </a:p>
          <a:p>
            <a:pPr>
              <a:defRPr/>
            </a:pPr>
            <a:endParaRPr lang="en-US" dirty="0" smtClean="0">
              <a:latin typeface="Times New Roman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2. La </a:t>
            </a:r>
            <a:r>
              <a:rPr lang="en-US" dirty="0" err="1" smtClean="0">
                <a:latin typeface="Times New Roman" charset="0"/>
              </a:rPr>
              <a:t>fotosíntesis</a:t>
            </a:r>
            <a:r>
              <a:rPr lang="en-US" dirty="0" smtClean="0">
                <a:latin typeface="Times New Roman" charset="0"/>
              </a:rPr>
              <a:t> (FS) </a:t>
            </a:r>
            <a:r>
              <a:rPr lang="en-US" dirty="0" err="1" smtClean="0">
                <a:latin typeface="Times New Roman" charset="0"/>
              </a:rPr>
              <a:t>es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endotérmica</a:t>
            </a:r>
            <a:r>
              <a:rPr lang="en-US" b="1" dirty="0" smtClean="0">
                <a:latin typeface="Times New Roman" charset="0"/>
              </a:rPr>
              <a:t>.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Esto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significa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que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requiere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energía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desde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una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fuente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externa</a:t>
            </a:r>
            <a:r>
              <a:rPr lang="en-US" dirty="0" smtClean="0">
                <a:latin typeface="Times New Roman" charset="0"/>
              </a:rPr>
              <a:t>. En </a:t>
            </a:r>
            <a:r>
              <a:rPr lang="en-US" dirty="0" err="1" smtClean="0">
                <a:latin typeface="Times New Roman" charset="0"/>
              </a:rPr>
              <a:t>este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caso</a:t>
            </a:r>
            <a:r>
              <a:rPr lang="en-US" dirty="0" smtClean="0">
                <a:latin typeface="Times New Roman" charset="0"/>
              </a:rPr>
              <a:t> la </a:t>
            </a:r>
            <a:r>
              <a:rPr lang="en-US" dirty="0" err="1" smtClean="0">
                <a:latin typeface="Times New Roman" charset="0"/>
              </a:rPr>
              <a:t>fuente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</a:t>
            </a:r>
            <a:r>
              <a:rPr lang="en-US" dirty="0" smtClean="0">
                <a:latin typeface="Times New Roman" charset="0"/>
              </a:rPr>
              <a:t> solar. </a:t>
            </a:r>
            <a:r>
              <a:rPr lang="en-US" dirty="0" err="1" smtClean="0">
                <a:latin typeface="Times New Roman" charset="0"/>
              </a:rPr>
              <a:t>Esencialmente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las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plantas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convierten</a:t>
            </a:r>
            <a:r>
              <a:rPr lang="en-US" dirty="0" smtClean="0">
                <a:latin typeface="Times New Roman" charset="0"/>
              </a:rPr>
              <a:t> la </a:t>
            </a:r>
            <a:r>
              <a:rPr lang="en-US" dirty="0" err="1" smtClean="0">
                <a:latin typeface="Times New Roman" charset="0"/>
              </a:rPr>
              <a:t>foto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energía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desde</a:t>
            </a:r>
            <a:r>
              <a:rPr lang="en-US" dirty="0" smtClean="0">
                <a:latin typeface="Times New Roman" charset="0"/>
              </a:rPr>
              <a:t> el sol en enlaces de </a:t>
            </a:r>
            <a:r>
              <a:rPr lang="en-US" dirty="0" err="1" smtClean="0">
                <a:latin typeface="Times New Roman" charset="0"/>
              </a:rPr>
              <a:t>alta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energía</a:t>
            </a:r>
            <a:r>
              <a:rPr lang="en-US" dirty="0" smtClean="0">
                <a:latin typeface="Times New Roman" charset="0"/>
              </a:rPr>
              <a:t> C - C. </a:t>
            </a:r>
            <a:r>
              <a:rPr lang="en-US" dirty="0" err="1" smtClean="0">
                <a:latin typeface="Times New Roman" charset="0"/>
              </a:rPr>
              <a:t>Esto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sucede</a:t>
            </a:r>
            <a:r>
              <a:rPr lang="en-US" dirty="0" smtClean="0">
                <a:latin typeface="Times New Roman" charset="0"/>
              </a:rPr>
              <a:t> en </a:t>
            </a:r>
            <a:r>
              <a:rPr lang="en-US" dirty="0" err="1" smtClean="0">
                <a:latin typeface="Times New Roman" charset="0"/>
              </a:rPr>
              <a:t>fotosistemas</a:t>
            </a:r>
            <a:r>
              <a:rPr lang="en-US" dirty="0" smtClean="0">
                <a:latin typeface="Times New Roman" charset="0"/>
              </a:rPr>
              <a:t> de </a:t>
            </a:r>
            <a:r>
              <a:rPr lang="en-US" dirty="0" err="1" smtClean="0">
                <a:latin typeface="Times New Roman" charset="0"/>
              </a:rPr>
              <a:t>vegetales</a:t>
            </a:r>
            <a:r>
              <a:rPr lang="en-US" dirty="0" smtClean="0">
                <a:latin typeface="Times New Roman" charset="0"/>
              </a:rPr>
              <a:t>.</a:t>
            </a:r>
          </a:p>
          <a:p>
            <a:pPr>
              <a:defRPr/>
            </a:pPr>
            <a:endParaRPr lang="en-US" dirty="0" smtClean="0">
              <a:latin typeface="Times New Roman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3. La </a:t>
            </a:r>
            <a:r>
              <a:rPr lang="en-US" dirty="0" err="1" smtClean="0">
                <a:latin typeface="Times New Roman" charset="0"/>
              </a:rPr>
              <a:t>respiración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exotérmica</a:t>
            </a:r>
            <a:r>
              <a:rPr lang="en-US" dirty="0" smtClean="0">
                <a:solidFill>
                  <a:schemeClr val="accent2"/>
                </a:solidFill>
                <a:latin typeface="Times New Roman" charset="0"/>
              </a:rPr>
              <a:t>.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Esto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significa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que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podría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occurrir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espontanamente</a:t>
            </a:r>
            <a:r>
              <a:rPr lang="en-US" dirty="0" smtClean="0">
                <a:latin typeface="Times New Roman" charset="0"/>
              </a:rPr>
              <a:t> y </a:t>
            </a:r>
            <a:r>
              <a:rPr lang="en-US" dirty="0" err="1" smtClean="0">
                <a:latin typeface="Times New Roman" charset="0"/>
              </a:rPr>
              <a:t>liberar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energía</a:t>
            </a:r>
            <a:r>
              <a:rPr lang="en-US" dirty="0" smtClean="0">
                <a:latin typeface="Times New Roman" charset="0"/>
              </a:rPr>
              <a:t>.  Es </a:t>
            </a:r>
            <a:r>
              <a:rPr lang="en-US" dirty="0" err="1" smtClean="0">
                <a:latin typeface="Times New Roman" charset="0"/>
              </a:rPr>
              <a:t>siempre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mediada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por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bacterias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que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usan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las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reacciones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para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obtener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energía</a:t>
            </a:r>
            <a:r>
              <a:rPr lang="en-US" dirty="0" smtClean="0">
                <a:latin typeface="Times New Roman" charset="0"/>
              </a:rPr>
              <a:t>.</a:t>
            </a:r>
          </a:p>
          <a:p>
            <a:pPr>
              <a:defRPr/>
            </a:pPr>
            <a:endParaRPr lang="en-US" dirty="0" smtClean="0">
              <a:latin typeface="Times New Roman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4. </a:t>
            </a:r>
            <a:r>
              <a:rPr lang="en-US" dirty="0" err="1" smtClean="0">
                <a:latin typeface="Times New Roman" charset="0"/>
              </a:rPr>
              <a:t>Estequiometría</a:t>
            </a:r>
            <a:r>
              <a:rPr lang="en-US" dirty="0" smtClean="0">
                <a:latin typeface="Times New Roman" charset="0"/>
              </a:rPr>
              <a:t> de la </a:t>
            </a:r>
            <a:r>
              <a:rPr lang="en-US" dirty="0" err="1" smtClean="0">
                <a:latin typeface="Times New Roman" charset="0"/>
              </a:rPr>
              <a:t>rotura</a:t>
            </a:r>
            <a:r>
              <a:rPr lang="en-US" dirty="0" smtClean="0">
                <a:latin typeface="Times New Roman" charset="0"/>
              </a:rPr>
              <a:t> de enlaces de 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la 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producción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biológica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 de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</a:rPr>
              <a:t>oxígeno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 smtClean="0">
                <a:latin typeface="Times New Roman" charset="0"/>
              </a:rPr>
              <a:t> (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PBO)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	CO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  +  H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O   </a:t>
            </a:r>
            <a:r>
              <a:rPr lang="en-US" dirty="0" smtClean="0">
                <a:latin typeface="Times New Roman" charset="0"/>
                <a:sym typeface="Symbol" charset="0"/>
              </a:rPr>
              <a:t></a:t>
            </a:r>
            <a:r>
              <a:rPr lang="en-US" dirty="0" smtClean="0">
                <a:latin typeface="Times New Roman" charset="0"/>
              </a:rPr>
              <a:t>  (CH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O)   +  O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		           C : O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  </a:t>
            </a:r>
            <a:r>
              <a:rPr lang="en-US" dirty="0" smtClean="0">
                <a:latin typeface="Times New Roman" charset="0"/>
                <a:sym typeface="Symbol" charset="0"/>
              </a:rPr>
              <a:t></a:t>
            </a:r>
            <a:r>
              <a:rPr lang="en-US" dirty="0" smtClean="0">
                <a:latin typeface="Times New Roman" charset="0"/>
              </a:rPr>
              <a:t> 1 : 1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	H</a:t>
            </a:r>
            <a:r>
              <a:rPr lang="en-US" baseline="30000" dirty="0" smtClean="0">
                <a:latin typeface="Times New Roman" charset="0"/>
              </a:rPr>
              <a:t>+</a:t>
            </a:r>
            <a:r>
              <a:rPr lang="en-US" dirty="0" smtClean="0">
                <a:latin typeface="Times New Roman" charset="0"/>
              </a:rPr>
              <a:t> + NO</a:t>
            </a:r>
            <a:r>
              <a:rPr lang="en-US" baseline="-25000" dirty="0" smtClean="0">
                <a:latin typeface="Times New Roman" charset="0"/>
              </a:rPr>
              <a:t>3</a:t>
            </a:r>
            <a:r>
              <a:rPr lang="en-US" baseline="30000" dirty="0" smtClean="0">
                <a:latin typeface="Times New Roman" charset="0"/>
              </a:rPr>
              <a:t>- </a:t>
            </a:r>
            <a:r>
              <a:rPr lang="en-US" dirty="0" smtClean="0">
                <a:latin typeface="Times New Roman" charset="0"/>
              </a:rPr>
              <a:t>+ H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O   </a:t>
            </a:r>
            <a:r>
              <a:rPr lang="en-US" dirty="0" smtClean="0">
                <a:latin typeface="Times New Roman" charset="0"/>
                <a:sym typeface="Symbol" charset="0"/>
              </a:rPr>
              <a:t></a:t>
            </a:r>
            <a:r>
              <a:rPr lang="en-US" dirty="0" smtClean="0">
                <a:latin typeface="Times New Roman" charset="0"/>
              </a:rPr>
              <a:t>   (NH</a:t>
            </a:r>
            <a:r>
              <a:rPr lang="en-US" baseline="-25000" dirty="0" smtClean="0">
                <a:latin typeface="Times New Roman" charset="0"/>
              </a:rPr>
              <a:t>3</a:t>
            </a:r>
            <a:r>
              <a:rPr lang="en-US" dirty="0" smtClean="0">
                <a:latin typeface="Times New Roman" charset="0"/>
              </a:rPr>
              <a:t>)  +  2O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	           N : O</a:t>
            </a:r>
            <a:r>
              <a:rPr lang="en-US" baseline="-25000" dirty="0" smtClean="0">
                <a:latin typeface="Times New Roman" charset="0"/>
              </a:rPr>
              <a:t>2</a:t>
            </a:r>
            <a:r>
              <a:rPr lang="en-US" dirty="0" smtClean="0">
                <a:latin typeface="Times New Roman" charset="0"/>
              </a:rPr>
              <a:t>  </a:t>
            </a:r>
            <a:r>
              <a:rPr lang="en-US" dirty="0" smtClean="0">
                <a:latin typeface="Times New Roman" charset="0"/>
                <a:sym typeface="Symbol" charset="0"/>
              </a:rPr>
              <a:t></a:t>
            </a:r>
            <a:r>
              <a:rPr lang="en-US" dirty="0" smtClean="0">
                <a:latin typeface="Times New Roman" charset="0"/>
              </a:rPr>
              <a:t> 1 : 2</a:t>
            </a:r>
          </a:p>
          <a:p>
            <a:pPr>
              <a:defRPr/>
            </a:pPr>
            <a:endParaRPr lang="en-US" dirty="0" smtClean="0">
              <a:latin typeface="Times New Roman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</a:rPr>
              <a:t>5. 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</a:rPr>
              <a:t>PBO Total</a:t>
            </a:r>
            <a:r>
              <a:rPr lang="en-US" dirty="0" smtClean="0">
                <a:latin typeface="Times New Roman" charset="0"/>
              </a:rPr>
              <a:t>:   106 C  +  16 N x 2  =  138 O</a:t>
            </a:r>
            <a:r>
              <a:rPr lang="en-US" baseline="-25000" dirty="0" smtClean="0">
                <a:latin typeface="Times New Roman" charset="0"/>
              </a:rPr>
              <a:t>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93725" y="419100"/>
            <a:ext cx="8058616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6. Si el </a:t>
            </a:r>
            <a:r>
              <a:rPr lang="en-US" b="1" dirty="0" err="1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amonio</a:t>
            </a:r>
            <a:r>
              <a:rPr lang="en-US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está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disponible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asimilado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preferencialmente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por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el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fitoplancton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.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Si el </a:t>
            </a:r>
            <a:r>
              <a:rPr lang="en-US" dirty="0">
                <a:latin typeface="Times New Roman" charset="0"/>
                <a:ea typeface="ＭＳ Ｐゴシック" charset="0"/>
              </a:rPr>
              <a:t>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usado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fuente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de </a:t>
            </a:r>
            <a:r>
              <a:rPr lang="en-US" dirty="0">
                <a:latin typeface="Times New Roman" charset="0"/>
                <a:ea typeface="ＭＳ Ｐゴシック" charset="0"/>
              </a:rPr>
              <a:t>N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la se produce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menos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O</a:t>
            </a:r>
            <a:r>
              <a:rPr lang="en-US" baseline="-25000" dirty="0" smtClean="0">
                <a:latin typeface="Times New Roman" charset="0"/>
                <a:ea typeface="ＭＳ Ｐゴシック" charset="0"/>
              </a:rPr>
              <a:t>2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durante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la FS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106 CO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 +  16  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  +  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PO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dirty="0">
                <a:latin typeface="Times New Roman" charset="0"/>
                <a:ea typeface="ＭＳ Ｐゴシック" charset="0"/>
              </a:rPr>
              <a:t>  +  122 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O +   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elementos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traza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			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         			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luz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>
                <a:latin typeface="Times New Roman" charset="0"/>
                <a:ea typeface="ＭＳ Ｐゴシック" charset="0"/>
              </a:rPr>
              <a:t>h</a:t>
            </a:r>
            <a:r>
              <a:rPr lang="en-US" dirty="0" err="1">
                <a:latin typeface="Symbol" charset="0"/>
                <a:ea typeface="ＭＳ Ｐゴシック" charset="0"/>
              </a:rPr>
              <a:t>n</a:t>
            </a:r>
            <a:r>
              <a:rPr lang="en-US" dirty="0">
                <a:latin typeface="Times New Roman" charset="0"/>
                <a:ea typeface="ＭＳ Ｐゴシック" charset="0"/>
              </a:rPr>
              <a:t>)     </a:t>
            </a:r>
            <a:r>
              <a:rPr lang="en-US" sz="2000" dirty="0">
                <a:latin typeface="Times New Roman" charset="0"/>
                <a:ea typeface="ＭＳ Ｐゴシック" charset="0"/>
                <a:sym typeface="Symbol" charset="0"/>
              </a:rPr>
              <a:t>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    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                                    (CH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O)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106</a:t>
            </a:r>
            <a:r>
              <a:rPr lang="en-US" dirty="0">
                <a:latin typeface="Times New Roman" charset="0"/>
                <a:ea typeface="ＭＳ Ｐゴシック" charset="0"/>
              </a:rPr>
              <a:t>(NH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)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16</a:t>
            </a:r>
            <a:r>
              <a:rPr lang="en-US" dirty="0">
                <a:latin typeface="Times New Roman" charset="0"/>
                <a:ea typeface="ＭＳ Ｐゴシック" charset="0"/>
              </a:rPr>
              <a:t>(H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PO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dirty="0">
                <a:latin typeface="Times New Roman" charset="0"/>
                <a:ea typeface="ＭＳ Ｐゴシック" charset="0"/>
              </a:rPr>
              <a:t>)   +    106 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			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</a:rPr>
              <a:t>La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relación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entre </a:t>
            </a:r>
            <a:r>
              <a:rPr lang="en-US" dirty="0">
                <a:latin typeface="Times New Roman" charset="0"/>
                <a:ea typeface="ＭＳ Ｐゴシック" charset="0"/>
              </a:rPr>
              <a:t>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y </a:t>
            </a:r>
            <a:r>
              <a:rPr lang="en-US" dirty="0">
                <a:latin typeface="Times New Roman" charset="0"/>
                <a:ea typeface="ＭＳ Ｐゴシック" charset="0"/>
              </a:rPr>
              <a:t>NO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/NH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4</a:t>
            </a: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es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2:1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como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se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muestra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en #4)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	       16 HNO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</a:t>
            </a:r>
            <a:r>
              <a:rPr lang="en-US" dirty="0">
                <a:latin typeface="Times New Roman" charset="0"/>
                <a:ea typeface="ＭＳ Ｐゴシック" charset="0"/>
              </a:rPr>
              <a:t>  +  16  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  <a:r>
              <a:rPr lang="en-US" dirty="0">
                <a:latin typeface="Times New Roman" charset="0"/>
                <a:ea typeface="ＭＳ Ｐゴシック" charset="0"/>
              </a:rPr>
              <a:t>O  =  16  NH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3 </a:t>
            </a:r>
            <a:r>
              <a:rPr lang="en-US" dirty="0">
                <a:latin typeface="Times New Roman" charset="0"/>
                <a:ea typeface="ＭＳ Ｐゴシック" charset="0"/>
              </a:rPr>
              <a:t> +  32 O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2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</a:rPr>
              <a:t> 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8534400" y="152400"/>
            <a:ext cx="457200" cy="304800"/>
          </a:xfrm>
          <a:prstGeom prst="star5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1380</Words>
  <Application>Microsoft Office PowerPoint</Application>
  <PresentationFormat>Presentación en pantalla (4:3)</PresentationFormat>
  <Paragraphs>293</Paragraphs>
  <Slides>38</Slides>
  <Notes>31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0" baseType="lpstr">
      <vt:lpstr>Default Design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Midiendo la PP Enfoque clásico – 14C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Ciclo del N Marino</vt:lpstr>
      <vt:lpstr>¿Por qué nos preocupa el ciclo del N?</vt:lpstr>
    </vt:vector>
  </TitlesOfParts>
  <Company>School of Oceanography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Murray</dc:creator>
  <cp:lastModifiedBy>Gustavo J Nagy</cp:lastModifiedBy>
  <cp:revision>111</cp:revision>
  <cp:lastPrinted>2014-11-11T14:24:58Z</cp:lastPrinted>
  <dcterms:created xsi:type="dcterms:W3CDTF">2006-02-06T02:05:53Z</dcterms:created>
  <dcterms:modified xsi:type="dcterms:W3CDTF">2020-05-29T20:40:49Z</dcterms:modified>
</cp:coreProperties>
</file>