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256" r:id="rId2"/>
    <p:sldId id="257" r:id="rId3"/>
    <p:sldId id="263" r:id="rId4"/>
    <p:sldId id="271" r:id="rId5"/>
    <p:sldId id="273" r:id="rId6"/>
    <p:sldId id="272" r:id="rId7"/>
    <p:sldId id="265" r:id="rId8"/>
    <p:sldId id="280" r:id="rId9"/>
    <p:sldId id="274" r:id="rId10"/>
    <p:sldId id="279" r:id="rId11"/>
    <p:sldId id="286" r:id="rId12"/>
    <p:sldId id="290" r:id="rId13"/>
    <p:sldId id="298" r:id="rId14"/>
    <p:sldId id="301" r:id="rId15"/>
    <p:sldId id="300" r:id="rId16"/>
    <p:sldId id="291" r:id="rId17"/>
    <p:sldId id="281" r:id="rId18"/>
    <p:sldId id="293" r:id="rId19"/>
    <p:sldId id="288" r:id="rId20"/>
    <p:sldId id="287" r:id="rId21"/>
    <p:sldId id="299" r:id="rId22"/>
    <p:sldId id="284" r:id="rId23"/>
    <p:sldId id="285" r:id="rId24"/>
    <p:sldId id="292" r:id="rId25"/>
    <p:sldId id="275" r:id="rId26"/>
    <p:sldId id="282" r:id="rId27"/>
    <p:sldId id="294" r:id="rId28"/>
    <p:sldId id="276" r:id="rId29"/>
    <p:sldId id="283" r:id="rId30"/>
    <p:sldId id="295" r:id="rId31"/>
    <p:sldId id="277" r:id="rId32"/>
    <p:sldId id="296" r:id="rId33"/>
    <p:sldId id="297" r:id="rId3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86E"/>
    <a:srgbClr val="9C5BCD"/>
    <a:srgbClr val="43661C"/>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79" autoAdjust="0"/>
    <p:restoredTop sz="86330" autoAdjust="0"/>
  </p:normalViewPr>
  <p:slideViewPr>
    <p:cSldViewPr>
      <p:cViewPr>
        <p:scale>
          <a:sx n="99" d="100"/>
          <a:sy n="99" d="100"/>
        </p:scale>
        <p:origin x="1368" y="536"/>
      </p:cViewPr>
      <p:guideLst>
        <p:guide orient="horz" pos="2160"/>
        <p:guide pos="2880"/>
      </p:guideLst>
    </p:cSldViewPr>
  </p:slideViewPr>
  <p:outlineViewPr>
    <p:cViewPr>
      <p:scale>
        <a:sx n="33" d="100"/>
        <a:sy n="33" d="100"/>
      </p:scale>
      <p:origin x="264" y="2908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E73601-A5FB-4E78-B948-58D8CBE7AE51}" type="datetimeFigureOut">
              <a:rPr lang="es-MX" smtClean="0"/>
              <a:pPr/>
              <a:t>27/05/21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7AEC07-1A88-49A8-A510-8FE8DCAD28CA}" type="slidenum">
              <a:rPr lang="es-MX" smtClean="0"/>
              <a:pPr/>
              <a:t>‹Nº›</a:t>
            </a:fld>
            <a:endParaRPr lang="es-MX"/>
          </a:p>
        </p:txBody>
      </p:sp>
    </p:spTree>
    <p:extLst>
      <p:ext uri="{BB962C8B-B14F-4D97-AF65-F5344CB8AC3E}">
        <p14:creationId xmlns:p14="http://schemas.microsoft.com/office/powerpoint/2010/main" val="243032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1</a:t>
            </a:fld>
            <a:endParaRPr lang="es-MX"/>
          </a:p>
        </p:txBody>
      </p:sp>
    </p:spTree>
    <p:extLst>
      <p:ext uri="{BB962C8B-B14F-4D97-AF65-F5344CB8AC3E}">
        <p14:creationId xmlns:p14="http://schemas.microsoft.com/office/powerpoint/2010/main" val="164173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10</a:t>
            </a:fld>
            <a:endParaRPr lang="es-MX"/>
          </a:p>
        </p:txBody>
      </p:sp>
    </p:spTree>
    <p:extLst>
      <p:ext uri="{BB962C8B-B14F-4D97-AF65-F5344CB8AC3E}">
        <p14:creationId xmlns:p14="http://schemas.microsoft.com/office/powerpoint/2010/main" val="156820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Y" dirty="0"/>
              <a:t>Para lidiar con la realidad del cambio climático se comenzar a utilizar promedios fijos de 30 años. Cada período de cinco años en el registro histórico ahora tiene su propio promedio de 30 años centrado en el primer año del período: los años 1950 a 1955 se comparan con el promedio de 1936-1965, por ejemplo, mientras que los años 1956-1960 son en comparación con 1941-1970.</a:t>
            </a:r>
          </a:p>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11</a:t>
            </a:fld>
            <a:endParaRPr lang="es-MX"/>
          </a:p>
        </p:txBody>
      </p:sp>
    </p:spTree>
    <p:extLst>
      <p:ext uri="{BB962C8B-B14F-4D97-AF65-F5344CB8AC3E}">
        <p14:creationId xmlns:p14="http://schemas.microsoft.com/office/powerpoint/2010/main" val="77653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12</a:t>
            </a:fld>
            <a:endParaRPr lang="es-MX"/>
          </a:p>
        </p:txBody>
      </p:sp>
    </p:spTree>
    <p:extLst>
      <p:ext uri="{BB962C8B-B14F-4D97-AF65-F5344CB8AC3E}">
        <p14:creationId xmlns:p14="http://schemas.microsoft.com/office/powerpoint/2010/main" val="1238433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FF7AEC07-1A88-49A8-A510-8FE8DCAD28CA}" type="slidenum">
              <a:rPr lang="es-MX" smtClean="0"/>
              <a:pPr/>
              <a:t>13</a:t>
            </a:fld>
            <a:endParaRPr lang="es-MX"/>
          </a:p>
        </p:txBody>
      </p:sp>
    </p:spTree>
    <p:extLst>
      <p:ext uri="{BB962C8B-B14F-4D97-AF65-F5344CB8AC3E}">
        <p14:creationId xmlns:p14="http://schemas.microsoft.com/office/powerpoint/2010/main" val="206273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17</a:t>
            </a:fld>
            <a:endParaRPr lang="es-MX"/>
          </a:p>
        </p:txBody>
      </p:sp>
    </p:spTree>
    <p:extLst>
      <p:ext uri="{BB962C8B-B14F-4D97-AF65-F5344CB8AC3E}">
        <p14:creationId xmlns:p14="http://schemas.microsoft.com/office/powerpoint/2010/main" val="3854660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20</a:t>
            </a:fld>
            <a:endParaRPr lang="es-MX"/>
          </a:p>
        </p:txBody>
      </p:sp>
    </p:spTree>
    <p:extLst>
      <p:ext uri="{BB962C8B-B14F-4D97-AF65-F5344CB8AC3E}">
        <p14:creationId xmlns:p14="http://schemas.microsoft.com/office/powerpoint/2010/main" val="62014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Significa que el niño-oscilación sur es neutro y que no se indica un el niño o la niña para los meses que vienen. Durante este tiempo, otros drivers como el Dipolo del Océano Indico, el modo anular sur o las temperaturas superficiales localizadas  son probablemente las que juegan un papel mayor en influenciar las lluvias y patrones de temperatura en Australia.</a:t>
            </a:r>
          </a:p>
          <a:p>
            <a:endParaRPr lang="es-UY" dirty="0"/>
          </a:p>
          <a:p>
            <a:r>
              <a:rPr lang="es-UY" sz="1200" b="0" i="0" kern="1200" dirty="0">
                <a:solidFill>
                  <a:schemeClr val="tx1"/>
                </a:solidFill>
                <a:effectLst/>
                <a:latin typeface="+mn-lt"/>
                <a:ea typeface="+mn-ea"/>
                <a:cs typeface="+mn-cs"/>
              </a:rPr>
              <a:t>El </a:t>
            </a:r>
            <a:r>
              <a:rPr lang="es-UY" sz="1200" b="1" i="0" kern="1200" dirty="0">
                <a:solidFill>
                  <a:schemeClr val="tx1"/>
                </a:solidFill>
                <a:effectLst/>
                <a:latin typeface="+mn-lt"/>
                <a:ea typeface="+mn-ea"/>
                <a:cs typeface="+mn-cs"/>
              </a:rPr>
              <a:t>dipolo del océano Índico</a:t>
            </a:r>
            <a:r>
              <a:rPr lang="es-UY" sz="1200" b="0" i="0" kern="1200" dirty="0">
                <a:solidFill>
                  <a:schemeClr val="tx1"/>
                </a:solidFill>
                <a:effectLst/>
                <a:latin typeface="+mn-lt"/>
                <a:ea typeface="+mn-ea"/>
                <a:cs typeface="+mn-cs"/>
              </a:rPr>
              <a:t> (IOD), también conocido como el Niño indio, es una oscilación irregular de las temperaturas superficiales donde la parte occidental del </a:t>
            </a:r>
            <a:r>
              <a:rPr lang="es-UY" sz="1200" b="1" i="0" kern="1200" dirty="0">
                <a:solidFill>
                  <a:schemeClr val="tx1"/>
                </a:solidFill>
                <a:effectLst/>
                <a:latin typeface="+mn-lt"/>
                <a:ea typeface="+mn-ea"/>
                <a:cs typeface="+mn-cs"/>
              </a:rPr>
              <a:t>Océano Índico</a:t>
            </a:r>
            <a:r>
              <a:rPr lang="es-UY" sz="1200" b="0" i="0" kern="1200" dirty="0">
                <a:solidFill>
                  <a:schemeClr val="tx1"/>
                </a:solidFill>
                <a:effectLst/>
                <a:latin typeface="+mn-lt"/>
                <a:ea typeface="+mn-ea"/>
                <a:cs typeface="+mn-cs"/>
              </a:rPr>
              <a:t> se vuelve alternadamente más tibia o más fría, que la parte oriental de este </a:t>
            </a:r>
            <a:r>
              <a:rPr lang="es-UY" sz="1200" b="1" i="0" kern="1200" dirty="0">
                <a:solidFill>
                  <a:schemeClr val="tx1"/>
                </a:solidFill>
                <a:effectLst/>
                <a:latin typeface="+mn-lt"/>
                <a:ea typeface="+mn-ea"/>
                <a:cs typeface="+mn-cs"/>
              </a:rPr>
              <a:t>océano</a:t>
            </a:r>
            <a:r>
              <a:rPr lang="es-UY" sz="1200" b="0" i="0" kern="1200" dirty="0">
                <a:solidFill>
                  <a:schemeClr val="tx1"/>
                </a:solidFill>
                <a:effectLst/>
                <a:latin typeface="+mn-lt"/>
                <a:ea typeface="+mn-ea"/>
                <a:cs typeface="+mn-cs"/>
              </a:rPr>
              <a:t>.</a:t>
            </a:r>
            <a:endParaRPr lang="es-UY" dirty="0"/>
          </a:p>
        </p:txBody>
      </p:sp>
      <p:sp>
        <p:nvSpPr>
          <p:cNvPr id="4" name="Marcador de número de diapositiva 3"/>
          <p:cNvSpPr>
            <a:spLocks noGrp="1"/>
          </p:cNvSpPr>
          <p:nvPr>
            <p:ph type="sldNum" sz="quarter" idx="5"/>
          </p:nvPr>
        </p:nvSpPr>
        <p:spPr/>
        <p:txBody>
          <a:bodyPr/>
          <a:lstStyle/>
          <a:p>
            <a:fld id="{FF7AEC07-1A88-49A8-A510-8FE8DCAD28CA}" type="slidenum">
              <a:rPr lang="es-MX" smtClean="0"/>
              <a:pPr/>
              <a:t>21</a:t>
            </a:fld>
            <a:endParaRPr lang="es-MX"/>
          </a:p>
        </p:txBody>
      </p:sp>
    </p:spTree>
    <p:extLst>
      <p:ext uri="{BB962C8B-B14F-4D97-AF65-F5344CB8AC3E}">
        <p14:creationId xmlns:p14="http://schemas.microsoft.com/office/powerpoint/2010/main" val="250304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25</a:t>
            </a:fld>
            <a:endParaRPr lang="es-MX"/>
          </a:p>
        </p:txBody>
      </p:sp>
    </p:spTree>
    <p:extLst>
      <p:ext uri="{BB962C8B-B14F-4D97-AF65-F5344CB8AC3E}">
        <p14:creationId xmlns:p14="http://schemas.microsoft.com/office/powerpoint/2010/main" val="94923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26</a:t>
            </a:fld>
            <a:endParaRPr lang="es-MX"/>
          </a:p>
        </p:txBody>
      </p:sp>
    </p:spTree>
    <p:extLst>
      <p:ext uri="{BB962C8B-B14F-4D97-AF65-F5344CB8AC3E}">
        <p14:creationId xmlns:p14="http://schemas.microsoft.com/office/powerpoint/2010/main" val="216203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FF7AEC07-1A88-49A8-A510-8FE8DCAD28CA}" type="slidenum">
              <a:rPr lang="es-MX" smtClean="0"/>
              <a:pPr/>
              <a:t>27</a:t>
            </a:fld>
            <a:endParaRPr lang="es-MX"/>
          </a:p>
        </p:txBody>
      </p:sp>
    </p:spTree>
    <p:extLst>
      <p:ext uri="{BB962C8B-B14F-4D97-AF65-F5344CB8AC3E}">
        <p14:creationId xmlns:p14="http://schemas.microsoft.com/office/powerpoint/2010/main" val="370071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a:t>
            </a:fld>
            <a:endParaRPr lang="es-MX"/>
          </a:p>
        </p:txBody>
      </p:sp>
    </p:spTree>
    <p:extLst>
      <p:ext uri="{BB962C8B-B14F-4D97-AF65-F5344CB8AC3E}">
        <p14:creationId xmlns:p14="http://schemas.microsoft.com/office/powerpoint/2010/main" val="3769349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28</a:t>
            </a:fld>
            <a:endParaRPr lang="es-MX"/>
          </a:p>
        </p:txBody>
      </p:sp>
    </p:spTree>
    <p:extLst>
      <p:ext uri="{BB962C8B-B14F-4D97-AF65-F5344CB8AC3E}">
        <p14:creationId xmlns:p14="http://schemas.microsoft.com/office/powerpoint/2010/main" val="59976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29</a:t>
            </a:fld>
            <a:endParaRPr lang="es-MX"/>
          </a:p>
        </p:txBody>
      </p:sp>
    </p:spTree>
    <p:extLst>
      <p:ext uri="{BB962C8B-B14F-4D97-AF65-F5344CB8AC3E}">
        <p14:creationId xmlns:p14="http://schemas.microsoft.com/office/powerpoint/2010/main" val="2999174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31</a:t>
            </a:fld>
            <a:endParaRPr lang="es-MX"/>
          </a:p>
        </p:txBody>
      </p:sp>
    </p:spTree>
    <p:extLst>
      <p:ext uri="{BB962C8B-B14F-4D97-AF65-F5344CB8AC3E}">
        <p14:creationId xmlns:p14="http://schemas.microsoft.com/office/powerpoint/2010/main" val="69254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3</a:t>
            </a:fld>
            <a:endParaRPr lang="es-MX"/>
          </a:p>
        </p:txBody>
      </p:sp>
    </p:spTree>
    <p:extLst>
      <p:ext uri="{BB962C8B-B14F-4D97-AF65-F5344CB8AC3E}">
        <p14:creationId xmlns:p14="http://schemas.microsoft.com/office/powerpoint/2010/main" val="1091314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4</a:t>
            </a:fld>
            <a:endParaRPr lang="es-MX"/>
          </a:p>
        </p:txBody>
      </p:sp>
    </p:spTree>
    <p:extLst>
      <p:ext uri="{BB962C8B-B14F-4D97-AF65-F5344CB8AC3E}">
        <p14:creationId xmlns:p14="http://schemas.microsoft.com/office/powerpoint/2010/main" val="267852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5</a:t>
            </a:fld>
            <a:endParaRPr lang="es-MX"/>
          </a:p>
        </p:txBody>
      </p:sp>
    </p:spTree>
    <p:extLst>
      <p:ext uri="{BB962C8B-B14F-4D97-AF65-F5344CB8AC3E}">
        <p14:creationId xmlns:p14="http://schemas.microsoft.com/office/powerpoint/2010/main" val="1233085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6</a:t>
            </a:fld>
            <a:endParaRPr lang="es-MX"/>
          </a:p>
        </p:txBody>
      </p:sp>
    </p:spTree>
    <p:extLst>
      <p:ext uri="{BB962C8B-B14F-4D97-AF65-F5344CB8AC3E}">
        <p14:creationId xmlns:p14="http://schemas.microsoft.com/office/powerpoint/2010/main" val="38749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7</a:t>
            </a:fld>
            <a:endParaRPr lang="es-MX"/>
          </a:p>
        </p:txBody>
      </p:sp>
    </p:spTree>
    <p:extLst>
      <p:ext uri="{BB962C8B-B14F-4D97-AF65-F5344CB8AC3E}">
        <p14:creationId xmlns:p14="http://schemas.microsoft.com/office/powerpoint/2010/main" val="290410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8</a:t>
            </a:fld>
            <a:endParaRPr lang="es-MX"/>
          </a:p>
        </p:txBody>
      </p:sp>
    </p:spTree>
    <p:extLst>
      <p:ext uri="{BB962C8B-B14F-4D97-AF65-F5344CB8AC3E}">
        <p14:creationId xmlns:p14="http://schemas.microsoft.com/office/powerpoint/2010/main" val="120921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FF7AEC07-1A88-49A8-A510-8FE8DCAD28CA}" type="slidenum">
              <a:rPr lang="es-MX" smtClean="0"/>
              <a:pPr/>
              <a:t>9</a:t>
            </a:fld>
            <a:endParaRPr lang="es-MX"/>
          </a:p>
        </p:txBody>
      </p:sp>
    </p:spTree>
    <p:extLst>
      <p:ext uri="{BB962C8B-B14F-4D97-AF65-F5344CB8AC3E}">
        <p14:creationId xmlns:p14="http://schemas.microsoft.com/office/powerpoint/2010/main" val="550509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Subtítulo"/>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17" name="16 Marcador de pie de página"/>
          <p:cNvSpPr>
            <a:spLocks noGrp="1"/>
          </p:cNvSpPr>
          <p:nvPr>
            <p:ph type="ftr" sz="quarter" idx="11"/>
          </p:nvPr>
        </p:nvSpPr>
        <p:spPr/>
        <p:txBody>
          <a:bodyPr/>
          <a:lstStyle/>
          <a:p>
            <a:endParaRPr lang="es-MX"/>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9558CE64-3C4A-43A2-B25F-CE6CCF86D212}" type="slidenum">
              <a:rPr lang="es-MX" smtClean="0"/>
              <a:pPr/>
              <a:t>‹Nº›</a:t>
            </a:fld>
            <a:endParaRPr lang="es-MX"/>
          </a:p>
        </p:txBody>
      </p:sp>
      <p:sp>
        <p:nvSpPr>
          <p:cNvPr id="7" name="6 Rectángulo"/>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1168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914400" y="274640"/>
            <a:ext cx="55626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
        <p:nvSpPr>
          <p:cNvPr id="8" name="7 Marcador de contenido"/>
          <p:cNvSpPr>
            <a:spLocks noGrp="1"/>
          </p:cNvSpPr>
          <p:nvPr>
            <p:ph sz="quarter" idx="1"/>
          </p:nvPr>
        </p:nvSpPr>
        <p:spPr>
          <a:xfrm>
            <a:off x="914400" y="1447800"/>
            <a:ext cx="777240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Rectángulo redondeado"/>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722313" y="952500"/>
            <a:ext cx="7772400" cy="1362075"/>
          </a:xfrm>
        </p:spPr>
        <p:txBody>
          <a:bodyPr anchor="b" anchorCtr="0"/>
          <a:lstStyle>
            <a:lvl1pPr algn="l">
              <a:buNone/>
              <a:defRPr sz="4000" b="0" cap="none"/>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5" name="4 Marcador de pie de página"/>
          <p:cNvSpPr>
            <a:spLocks noGrp="1"/>
          </p:cNvSpPr>
          <p:nvPr>
            <p:ph type="ftr" sz="quarter" idx="11"/>
          </p:nvPr>
        </p:nvSpPr>
        <p:spPr>
          <a:xfrm>
            <a:off x="800100" y="6172200"/>
            <a:ext cx="4000500" cy="457200"/>
          </a:xfrm>
        </p:spPr>
        <p:txBody>
          <a:bodyPr/>
          <a:lstStyle/>
          <a:p>
            <a:endParaRPr lang="es-MX"/>
          </a:p>
        </p:txBody>
      </p:sp>
      <p:sp>
        <p:nvSpPr>
          <p:cNvPr id="7" name="6 Rectángulo"/>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146304" y="6208776"/>
            <a:ext cx="457200" cy="457200"/>
          </a:xfrm>
        </p:spPr>
        <p:txBody>
          <a:bodyPr/>
          <a:lstStyle/>
          <a:p>
            <a:fld id="{9558CE64-3C4A-43A2-B25F-CE6CCF86D212}" type="slidenum">
              <a:rPr lang="es-MX" smtClean="0"/>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
        <p:nvSpPr>
          <p:cNvPr id="9" name="8 Marcador de contenido"/>
          <p:cNvSpPr>
            <a:spLocks noGrp="1"/>
          </p:cNvSpPr>
          <p:nvPr>
            <p:ph sz="quarter" idx="1"/>
          </p:nvPr>
        </p:nvSpPr>
        <p:spPr>
          <a:xfrm>
            <a:off x="914400" y="1447800"/>
            <a:ext cx="374904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933950" y="1447800"/>
            <a:ext cx="374904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3050"/>
            <a:ext cx="7772400" cy="1143000"/>
          </a:xfrm>
        </p:spPr>
        <p:txBody>
          <a:bodyPr anchor="b" anchorCtr="0"/>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7" name="6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
        <p:nvSpPr>
          <p:cNvPr id="11" name="10 Marcador de contenido"/>
          <p:cNvSpPr>
            <a:spLocks noGrp="1"/>
          </p:cNvSpPr>
          <p:nvPr>
            <p:ph sz="half" idx="2"/>
          </p:nvPr>
        </p:nvSpPr>
        <p:spPr>
          <a:xfrm>
            <a:off x="914400" y="2247900"/>
            <a:ext cx="3733800" cy="38862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half" idx="4"/>
          </p:nvPr>
        </p:nvSpPr>
        <p:spPr>
          <a:xfrm>
            <a:off x="4953000" y="2247900"/>
            <a:ext cx="3733800" cy="38862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914400" y="273050"/>
            <a:ext cx="7772400" cy="1143000"/>
          </a:xfrm>
        </p:spPr>
        <p:txBody>
          <a:bodyPr anchor="b" anchorCtr="0"/>
          <a:lstStyle>
            <a:lvl1pPr algn="l">
              <a:buNone/>
              <a:defRPr sz="4000" b="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9558CE64-3C4A-43A2-B25F-CE6CCF86D212}" type="slidenum">
              <a:rPr lang="es-MX" smtClean="0"/>
              <a:pPr/>
              <a:t>‹Nº›</a:t>
            </a:fld>
            <a:endParaRPr lang="es-MX"/>
          </a:p>
        </p:txBody>
      </p:sp>
      <p:sp>
        <p:nvSpPr>
          <p:cNvPr id="11" name="10 Marcador de contenido"/>
          <p:cNvSpPr>
            <a:spLocks noGrp="1"/>
          </p:cNvSpPr>
          <p:nvPr>
            <p:ph sz="quarter" idx="1"/>
          </p:nvPr>
        </p:nvSpPr>
        <p:spPr>
          <a:xfrm>
            <a:off x="2971800" y="1600200"/>
            <a:ext cx="5715000" cy="44958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3DE84CE0-E79C-44D1-98DF-C30F458F3092}" type="datetimeFigureOut">
              <a:rPr lang="es-MX" smtClean="0"/>
              <a:pPr/>
              <a:t>27/05/21</a:t>
            </a:fld>
            <a:endParaRPr lang="es-MX"/>
          </a:p>
        </p:txBody>
      </p:sp>
      <p:sp>
        <p:nvSpPr>
          <p:cNvPr id="6" name="5 Marcador de pie de página"/>
          <p:cNvSpPr>
            <a:spLocks noGrp="1"/>
          </p:cNvSpPr>
          <p:nvPr>
            <p:ph type="ftr" sz="quarter" idx="11"/>
          </p:nvPr>
        </p:nvSpPr>
        <p:spPr>
          <a:xfrm>
            <a:off x="914400" y="6172200"/>
            <a:ext cx="3886200" cy="457200"/>
          </a:xfrm>
        </p:spPr>
        <p:txBody>
          <a:bodyPr/>
          <a:lstStyle/>
          <a:p>
            <a:endParaRPr lang="es-MX"/>
          </a:p>
        </p:txBody>
      </p:sp>
      <p:sp>
        <p:nvSpPr>
          <p:cNvPr id="7" name="6 Marcador de número de diapositiva"/>
          <p:cNvSpPr>
            <a:spLocks noGrp="1"/>
          </p:cNvSpPr>
          <p:nvPr>
            <p:ph type="sldNum" sz="quarter" idx="12"/>
          </p:nvPr>
        </p:nvSpPr>
        <p:spPr>
          <a:xfrm>
            <a:off x="146304" y="6208776"/>
            <a:ext cx="457200" cy="457200"/>
          </a:xfrm>
        </p:spPr>
        <p:txBody>
          <a:bodyPr/>
          <a:lstStyle/>
          <a:p>
            <a:fld id="{9558CE64-3C4A-43A2-B25F-CE6CCF86D212}" type="slidenum">
              <a:rPr lang="es-MX" smtClean="0"/>
              <a:pPr/>
              <a:t>‹Nº›</a:t>
            </a:fld>
            <a:endParaRPr lang="es-MX"/>
          </a:p>
        </p:txBody>
      </p:sp>
      <p:sp>
        <p:nvSpPr>
          <p:cNvPr id="11" name="10 Rectángulo"/>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Marcador de posición de imagen"/>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a:t>Haga clic en el icono para agregar una imagen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Rectángulo redondeado"/>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Marcador de título"/>
          <p:cNvSpPr>
            <a:spLocks noGrp="1"/>
          </p:cNvSpPr>
          <p:nvPr>
            <p:ph type="title"/>
          </p:nvPr>
        </p:nvSpPr>
        <p:spPr>
          <a:xfrm>
            <a:off x="914400" y="274638"/>
            <a:ext cx="7772400" cy="1143000"/>
          </a:xfrm>
          <a:prstGeom prst="rect">
            <a:avLst/>
          </a:prstGeom>
        </p:spPr>
        <p:txBody>
          <a:bodyPr bIns="91440" anchor="b" anchorCtr="0">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DE84CE0-E79C-44D1-98DF-C30F458F3092}" type="datetimeFigureOut">
              <a:rPr lang="es-MX" smtClean="0"/>
              <a:pPr/>
              <a:t>27/05/21</a:t>
            </a:fld>
            <a:endParaRPr lang="es-MX"/>
          </a:p>
        </p:txBody>
      </p:sp>
      <p:sp>
        <p:nvSpPr>
          <p:cNvPr id="3" name="2 Marcador de pie de página"/>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s-MX"/>
          </a:p>
        </p:txBody>
      </p:sp>
      <p:sp>
        <p:nvSpPr>
          <p:cNvPr id="23" name="22 Marcador de número de diapositiva"/>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9558CE64-3C4A-43A2-B25F-CE6CCF86D212}"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origin.cpc.ncep.noaa.gov/products/analysis_monitoring/ensostuff/ONI_v5.php"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origin.cpc.ncep.noaa.gov/products/precip/CWlink/MJO/enso.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cpc.ncep.noaa.gov/products/analysis_monitoring/lanina/enso_evolution-status-fcsts-web.pd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psl.noaa.gov/enso/mei/"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bom.gov.au/climate/enso/#tabs=Pacific-Ocean&amp;pacific=SOI"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arthdata.nasa.gov/earth-observation-data/near-real-time/rapid-response/modis-subset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sl.noaa.gov/ens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547664" y="5733256"/>
            <a:ext cx="6400800" cy="1008112"/>
          </a:xfrm>
        </p:spPr>
        <p:txBody>
          <a:bodyPr>
            <a:normAutofit/>
          </a:bodyPr>
          <a:lstStyle/>
          <a:p>
            <a:r>
              <a:rPr lang="es-MX" sz="2400" b="1" dirty="0">
                <a:latin typeface="+mj-lt"/>
              </a:rPr>
              <a:t>Curso de Oceanografía Física y Química</a:t>
            </a:r>
          </a:p>
          <a:p>
            <a:r>
              <a:rPr lang="es-MX" sz="2400" b="1" dirty="0">
                <a:latin typeface="+mj-lt"/>
              </a:rPr>
              <a:t>2021</a:t>
            </a:r>
          </a:p>
        </p:txBody>
      </p:sp>
      <p:sp>
        <p:nvSpPr>
          <p:cNvPr id="2" name="1 Título"/>
          <p:cNvSpPr>
            <a:spLocks noGrp="1"/>
          </p:cNvSpPr>
          <p:nvPr>
            <p:ph type="ctrTitle"/>
          </p:nvPr>
        </p:nvSpPr>
        <p:spPr/>
        <p:txBody>
          <a:bodyPr>
            <a:normAutofit fontScale="90000"/>
          </a:bodyPr>
          <a:lstStyle/>
          <a:p>
            <a:r>
              <a:rPr lang="es-MX" b="1" dirty="0"/>
              <a:t>Variabilidad ENOS y series temporales geofísicas en el Río de la Plata</a:t>
            </a:r>
          </a:p>
        </p:txBody>
      </p:sp>
      <p:pic>
        <p:nvPicPr>
          <p:cNvPr id="14338" name="Picture 2" descr="https://encrypted-tbn0.gstatic.com/images?q=tbn:ANd9GcSifam7BhuagShybEhGyYToVXDvxcqyXB-txGNYoM642js77sM7"/>
          <p:cNvPicPr>
            <a:picLocks noChangeAspect="1" noChangeArrowheads="1"/>
          </p:cNvPicPr>
          <p:nvPr/>
        </p:nvPicPr>
        <p:blipFill>
          <a:blip r:embed="rId3" cstate="print"/>
          <a:srcRect/>
          <a:stretch>
            <a:fillRect/>
          </a:stretch>
        </p:blipFill>
        <p:spPr bwMode="auto">
          <a:xfrm>
            <a:off x="2483768" y="3436025"/>
            <a:ext cx="2160240" cy="1361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40" name="Picture 4" descr="https://encrypted-tbn0.gstatic.com/images?q=tbn:ANd9GcR0xWXLw7WMqmpqR1oVNvhjkDVZlJ2ApxvULL4dkp0KgjeBrO_g"/>
          <p:cNvPicPr>
            <a:picLocks noChangeAspect="1" noChangeArrowheads="1"/>
          </p:cNvPicPr>
          <p:nvPr/>
        </p:nvPicPr>
        <p:blipFill>
          <a:blip r:embed="rId4" cstate="print"/>
          <a:srcRect/>
          <a:stretch>
            <a:fillRect/>
          </a:stretch>
        </p:blipFill>
        <p:spPr bwMode="auto">
          <a:xfrm>
            <a:off x="107504" y="3974921"/>
            <a:ext cx="2232248" cy="1326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42" name="Picture 6" descr="https://encrypted-tbn3.gstatic.com/images?q=tbn:ANd9GcTht5NyXfcZm3O0iABzQxszuPByCkaol0zGxayZp6_Mas8NyM7n0A"/>
          <p:cNvPicPr>
            <a:picLocks noChangeAspect="1" noChangeArrowheads="1"/>
          </p:cNvPicPr>
          <p:nvPr/>
        </p:nvPicPr>
        <p:blipFill>
          <a:blip r:embed="rId5" cstate="print"/>
          <a:srcRect/>
          <a:stretch>
            <a:fillRect/>
          </a:stretch>
        </p:blipFill>
        <p:spPr bwMode="auto">
          <a:xfrm>
            <a:off x="4788024" y="4005064"/>
            <a:ext cx="2055965" cy="1368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344" name="Picture 8" descr="https://encrypted-tbn0.gstatic.com/images?q=tbn:ANd9GcT-sbaYLAei2UBxPg9oLcHRY_ojjZc82Zz0Kl6FtpuXE981GmHfnA"/>
          <p:cNvPicPr>
            <a:picLocks noChangeAspect="1" noChangeArrowheads="1"/>
          </p:cNvPicPr>
          <p:nvPr/>
        </p:nvPicPr>
        <p:blipFill>
          <a:blip r:embed="rId6" cstate="print"/>
          <a:srcRect/>
          <a:stretch>
            <a:fillRect/>
          </a:stretch>
        </p:blipFill>
        <p:spPr bwMode="auto">
          <a:xfrm>
            <a:off x="7020272" y="3432457"/>
            <a:ext cx="2016224" cy="1436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Previsiones de la NOAA</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cstate="print"/>
          <a:srcRect/>
          <a:stretch>
            <a:fillRect/>
          </a:stretch>
        </p:blipFill>
        <p:spPr bwMode="auto">
          <a:xfrm>
            <a:off x="107504" y="1484784"/>
            <a:ext cx="8960738" cy="5037955"/>
          </a:xfrm>
          <a:prstGeom prst="rect">
            <a:avLst/>
          </a:prstGeom>
          <a:noFill/>
          <a:ln w="9525">
            <a:noFill/>
            <a:miter lim="800000"/>
            <a:headEnd/>
            <a:tailEnd/>
          </a:ln>
        </p:spPr>
      </p:pic>
      <p:sp>
        <p:nvSpPr>
          <p:cNvPr id="18" name="17 Elipse"/>
          <p:cNvSpPr/>
          <p:nvPr/>
        </p:nvSpPr>
        <p:spPr>
          <a:xfrm>
            <a:off x="5940152" y="1916832"/>
            <a:ext cx="1728192"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6 Imagen"/>
          <p:cNvPicPr/>
          <p:nvPr/>
        </p:nvPicPr>
        <p:blipFill>
          <a:blip r:embed="rId4" cstate="print"/>
          <a:srcRect l="5685" t="28090" r="35565" b="12640"/>
          <a:stretch>
            <a:fillRect/>
          </a:stretch>
        </p:blipFill>
        <p:spPr bwMode="auto">
          <a:xfrm>
            <a:off x="323528" y="3429000"/>
            <a:ext cx="5407311" cy="30670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845840"/>
            <a:ext cx="7772400" cy="1143000"/>
          </a:xfrm>
        </p:spPr>
        <p:txBody>
          <a:bodyPr/>
          <a:lstStyle/>
          <a:p>
            <a:r>
              <a:rPr lang="es-UY" dirty="0"/>
              <a:t>NOAA </a:t>
            </a:r>
            <a:r>
              <a:rPr lang="es-UY" dirty="0" err="1"/>
              <a:t>Ocean</a:t>
            </a:r>
            <a:r>
              <a:rPr lang="es-UY" dirty="0"/>
              <a:t> Niño </a:t>
            </a:r>
            <a:r>
              <a:rPr lang="es-UY" dirty="0" err="1"/>
              <a:t>Index</a:t>
            </a:r>
            <a:r>
              <a:rPr lang="es-UY" dirty="0"/>
              <a:t>(ONI)</a:t>
            </a:r>
          </a:p>
        </p:txBody>
      </p:sp>
      <p:sp>
        <p:nvSpPr>
          <p:cNvPr id="3" name="2 Marcador de contenido"/>
          <p:cNvSpPr>
            <a:spLocks noGrp="1"/>
          </p:cNvSpPr>
          <p:nvPr>
            <p:ph sz="quarter" idx="1"/>
          </p:nvPr>
        </p:nvSpPr>
        <p:spPr>
          <a:xfrm>
            <a:off x="914400" y="2169368"/>
            <a:ext cx="7772400" cy="3851920"/>
          </a:xfrm>
        </p:spPr>
        <p:txBody>
          <a:bodyPr>
            <a:normAutofit/>
          </a:bodyPr>
          <a:lstStyle/>
          <a:p>
            <a:r>
              <a:rPr lang="es-ES" sz="2000" dirty="0">
                <a:latin typeface="+mj-lt"/>
              </a:rPr>
              <a:t>Í</a:t>
            </a:r>
            <a:r>
              <a:rPr lang="es-UY" sz="2000" dirty="0">
                <a:latin typeface="+mj-lt"/>
              </a:rPr>
              <a:t>ndice de anomalía de la temperatura de la superficie del mar para Niño 3.4 (5°N a 5°S, 170°W a 120°W)</a:t>
            </a:r>
          </a:p>
          <a:p>
            <a:endParaRPr lang="es-UY" sz="2000" dirty="0"/>
          </a:p>
          <a:p>
            <a:pPr algn="just"/>
            <a:r>
              <a:rPr lang="es-UY" sz="2000" dirty="0">
                <a:latin typeface="+mj-lt"/>
              </a:rPr>
              <a:t>Condiciones de El Niño y La Niña </a:t>
            </a:r>
            <a:r>
              <a:rPr lang="es-UY" sz="2000" dirty="0">
                <a:latin typeface="+mj-lt"/>
                <a:sym typeface="Wingdings" pitchFamily="2" charset="2"/>
              </a:rPr>
              <a:t></a:t>
            </a:r>
            <a:r>
              <a:rPr lang="es-UY" sz="2000" dirty="0">
                <a:latin typeface="+mj-lt"/>
              </a:rPr>
              <a:t>temperaturas de 0.5 °C </a:t>
            </a:r>
            <a:r>
              <a:rPr lang="es-UY" sz="2000" dirty="0">
                <a:solidFill>
                  <a:srgbClr val="FF0000"/>
                </a:solidFill>
                <a:latin typeface="+mj-lt"/>
              </a:rPr>
              <a:t>más cálidas (El Niño) </a:t>
            </a:r>
            <a:r>
              <a:rPr lang="es-UY" sz="2000" dirty="0">
                <a:latin typeface="+mj-lt"/>
              </a:rPr>
              <a:t>o </a:t>
            </a:r>
            <a:r>
              <a:rPr lang="es-UY" sz="2000" dirty="0">
                <a:solidFill>
                  <a:srgbClr val="0070C0"/>
                </a:solidFill>
                <a:latin typeface="+mj-lt"/>
              </a:rPr>
              <a:t>más frías (-0.5) (La Niña) </a:t>
            </a:r>
            <a:r>
              <a:rPr lang="es-UY" sz="2000" dirty="0">
                <a:latin typeface="+mj-lt"/>
              </a:rPr>
              <a:t>que el promedio en el Pacífico tropical central en cualquier promedio móvil de 3 meses (ej. diciembre-enero-febrero, enero-febrero-marzo, y así sucesivamente).</a:t>
            </a:r>
          </a:p>
          <a:p>
            <a:pPr algn="just"/>
            <a:endParaRPr lang="es-UY" sz="2000" dirty="0">
              <a:latin typeface="+mj-lt"/>
            </a:endParaRPr>
          </a:p>
          <a:p>
            <a:pPr algn="just"/>
            <a:r>
              <a:rPr lang="es-UY" sz="2000" dirty="0">
                <a:latin typeface="+mj-lt"/>
              </a:rPr>
              <a:t>Para que las condiciones de La Niña o El Niño se conviertan en un episodio completo, se deben cumplir las condiciones de inicio durante 5 períodos consecutivos de 3 meses.</a:t>
            </a:r>
          </a:p>
          <a:p>
            <a:pPr algn="just">
              <a:buNone/>
            </a:pPr>
            <a:endParaRPr lang="es-UY" sz="2000" dirty="0">
              <a:latin typeface="+mj-lt"/>
            </a:endParaRPr>
          </a:p>
        </p:txBody>
      </p:sp>
      <p:sp>
        <p:nvSpPr>
          <p:cNvPr id="4" name="1 Título"/>
          <p:cNvSpPr txBox="1">
            <a:spLocks/>
          </p:cNvSpPr>
          <p:nvPr/>
        </p:nvSpPr>
        <p:spPr>
          <a:xfrm>
            <a:off x="539552" y="413792"/>
            <a:ext cx="7772400" cy="710952"/>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es-MX" sz="2800" b="1"/>
              <a:t>Previsiones de la NOAA</a:t>
            </a:r>
            <a:endParaRPr lang="es-MX" sz="2800" b="1"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5691"/>
          <a:stretch>
            <a:fillRect/>
          </a:stretch>
        </p:blipFill>
        <p:spPr bwMode="auto">
          <a:xfrm>
            <a:off x="179512" y="1254833"/>
            <a:ext cx="8856984" cy="4696213"/>
          </a:xfrm>
          <a:prstGeom prst="rect">
            <a:avLst/>
          </a:prstGeom>
          <a:noFill/>
          <a:ln w="9525">
            <a:noFill/>
            <a:miter lim="800000"/>
            <a:headEnd/>
            <a:tailEnd/>
          </a:ln>
        </p:spPr>
      </p:pic>
      <p:sp>
        <p:nvSpPr>
          <p:cNvPr id="6" name="1 Título"/>
          <p:cNvSpPr>
            <a:spLocks noGrp="1"/>
          </p:cNvSpPr>
          <p:nvPr>
            <p:ph type="title"/>
          </p:nvPr>
        </p:nvSpPr>
        <p:spPr>
          <a:xfrm>
            <a:off x="539552" y="413792"/>
            <a:ext cx="7772400" cy="710952"/>
          </a:xfrm>
        </p:spPr>
        <p:txBody>
          <a:bodyPr>
            <a:normAutofit/>
          </a:bodyPr>
          <a:lstStyle/>
          <a:p>
            <a:pPr>
              <a:spcAft>
                <a:spcPts val="600"/>
              </a:spcAft>
            </a:pPr>
            <a:r>
              <a:rPr lang="es-MX" sz="2800" b="1" dirty="0"/>
              <a:t>Previsiones de la NOAA   (ONI)</a:t>
            </a:r>
          </a:p>
        </p:txBody>
      </p:sp>
      <p:cxnSp>
        <p:nvCxnSpPr>
          <p:cNvPr id="7" name="6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E26953D0-6B1A-174C-A322-7AC311262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4725144"/>
            <a:ext cx="4057650" cy="1993900"/>
          </a:xfrm>
          <a:prstGeom prst="rect">
            <a:avLst/>
          </a:prstGeom>
        </p:spPr>
      </p:pic>
      <p:sp>
        <p:nvSpPr>
          <p:cNvPr id="4" name="CuadroTexto 3">
            <a:extLst>
              <a:ext uri="{FF2B5EF4-FFF2-40B4-BE49-F238E27FC236}">
                <a16:creationId xmlns:a16="http://schemas.microsoft.com/office/drawing/2014/main" id="{25027EF9-A086-9C42-8A65-B37A35A07BE2}"/>
              </a:ext>
            </a:extLst>
          </p:cNvPr>
          <p:cNvSpPr txBox="1"/>
          <p:nvPr/>
        </p:nvSpPr>
        <p:spPr>
          <a:xfrm>
            <a:off x="5225684" y="225313"/>
            <a:ext cx="3810812" cy="1200329"/>
          </a:xfrm>
          <a:prstGeom prst="rect">
            <a:avLst/>
          </a:prstGeom>
          <a:noFill/>
        </p:spPr>
        <p:txBody>
          <a:bodyPr wrap="square" rtlCol="0">
            <a:spAutoFit/>
          </a:bodyPr>
          <a:lstStyle/>
          <a:p>
            <a:r>
              <a:rPr lang="es-UY" dirty="0"/>
              <a:t>(</a:t>
            </a:r>
            <a:r>
              <a:rPr lang="es-UY" dirty="0">
                <a:hlinkClick r:id="rId5"/>
              </a:rPr>
              <a:t>https://origin.cpc.ncep.noaa.gov/products/analysis_monitoring/ensostuff/ONI_v5.php</a:t>
            </a:r>
            <a:r>
              <a:rPr lang="es-UY" dirty="0"/>
              <a:t>)</a:t>
            </a:r>
          </a:p>
          <a:p>
            <a:endParaRPr lang="es-UY"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75C16-3472-F247-939C-F5C760BA8CD5}"/>
              </a:ext>
            </a:extLst>
          </p:cNvPr>
          <p:cNvSpPr>
            <a:spLocks noGrp="1"/>
          </p:cNvSpPr>
          <p:nvPr>
            <p:ph type="title"/>
          </p:nvPr>
        </p:nvSpPr>
        <p:spPr>
          <a:xfrm>
            <a:off x="323528" y="404664"/>
            <a:ext cx="8363272" cy="1143000"/>
          </a:xfrm>
        </p:spPr>
        <p:txBody>
          <a:bodyPr/>
          <a:lstStyle/>
          <a:p>
            <a:pPr algn="ctr"/>
            <a:r>
              <a:rPr lang="es-UY" dirty="0"/>
              <a:t>Condiciones del Niño – Oscilación Sur (ENOS)</a:t>
            </a:r>
          </a:p>
        </p:txBody>
      </p:sp>
      <p:sp>
        <p:nvSpPr>
          <p:cNvPr id="3" name="Marcador de contenido 2">
            <a:extLst>
              <a:ext uri="{FF2B5EF4-FFF2-40B4-BE49-F238E27FC236}">
                <a16:creationId xmlns:a16="http://schemas.microsoft.com/office/drawing/2014/main" id="{CE0676C0-5E9A-3348-8578-C95358789C2E}"/>
              </a:ext>
            </a:extLst>
          </p:cNvPr>
          <p:cNvSpPr>
            <a:spLocks noGrp="1"/>
          </p:cNvSpPr>
          <p:nvPr>
            <p:ph sz="quarter" idx="1"/>
          </p:nvPr>
        </p:nvSpPr>
        <p:spPr>
          <a:xfrm>
            <a:off x="323528" y="1412776"/>
            <a:ext cx="8496944" cy="4882554"/>
          </a:xfrm>
        </p:spPr>
        <p:txBody>
          <a:bodyPr/>
          <a:lstStyle/>
          <a:p>
            <a:r>
              <a:rPr lang="es-UY" dirty="0">
                <a:hlinkClick r:id="rId3"/>
              </a:rPr>
              <a:t>https://origin.cpc.ncep.noaa.gov/products/precip/CWlink/MJO/enso.shtml</a:t>
            </a:r>
            <a:r>
              <a:rPr lang="es-UY" dirty="0"/>
              <a:t> (animaciones de condiciones actuales)</a:t>
            </a:r>
          </a:p>
          <a:p>
            <a:r>
              <a:rPr lang="es-UY" dirty="0">
                <a:hlinkClick r:id="rId4"/>
              </a:rPr>
              <a:t>https://www.cpc.ncep.noaa.gov/products/analysis_monitoring/lanina/enso_evolution-status-fcsts-web.pdf</a:t>
            </a:r>
            <a:r>
              <a:rPr lang="es-UY" dirty="0"/>
              <a:t>    (INFORME)</a:t>
            </a:r>
          </a:p>
          <a:p>
            <a:pPr marL="0" indent="0">
              <a:buNone/>
            </a:pPr>
            <a:r>
              <a:rPr lang="es-UY" sz="2000" dirty="0"/>
              <a:t>(RESUMEN) ENSO Estado del sistema de alerta: Aviso de final de La Niña</a:t>
            </a:r>
          </a:p>
          <a:p>
            <a:pPr marL="0" indent="0">
              <a:buNone/>
            </a:pPr>
            <a:r>
              <a:rPr lang="es-UY" sz="2000" dirty="0"/>
              <a:t>Condicones presentan ENSO-neutro.* </a:t>
            </a:r>
          </a:p>
          <a:p>
            <a:pPr marL="0" indent="0">
              <a:buNone/>
            </a:pPr>
            <a:r>
              <a:rPr lang="es-UY" sz="2000" dirty="0"/>
              <a:t>Temperaturas de la superficie del mar ecuatoriales (SSTs) están cerca o debajo del promedio sobre el este-central y este del Océano Pacífico.</a:t>
            </a:r>
          </a:p>
          <a:p>
            <a:pPr marL="0" indent="0">
              <a:buNone/>
            </a:pPr>
            <a:r>
              <a:rPr lang="es-UY" sz="2000" dirty="0"/>
              <a:t>ENSO-neutro probablemente continuará durante el verano del hemisferio norte (67% chances en Junio-Agosto 2021).*</a:t>
            </a:r>
          </a:p>
          <a:p>
            <a:r>
              <a:rPr lang="es-UY" sz="2400" dirty="0"/>
              <a:t>* Nota: Actualizados una vez por mes (segundo Martes de cada mes) en asociación con la discusión del diagnóstico del ENSO </a:t>
            </a:r>
          </a:p>
        </p:txBody>
      </p:sp>
    </p:spTree>
    <p:extLst>
      <p:ext uri="{BB962C8B-B14F-4D97-AF65-F5344CB8AC3E}">
        <p14:creationId xmlns:p14="http://schemas.microsoft.com/office/powerpoint/2010/main" val="1170262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E9F88-3250-C448-91A3-36E008805C00}"/>
              </a:ext>
            </a:extLst>
          </p:cNvPr>
          <p:cNvSpPr>
            <a:spLocks noGrp="1"/>
          </p:cNvSpPr>
          <p:nvPr>
            <p:ph type="title"/>
          </p:nvPr>
        </p:nvSpPr>
        <p:spPr/>
        <p:txBody>
          <a:bodyPr/>
          <a:lstStyle/>
          <a:p>
            <a:endParaRPr lang="es-UY"/>
          </a:p>
        </p:txBody>
      </p:sp>
      <p:sp>
        <p:nvSpPr>
          <p:cNvPr id="3" name="Marcador de contenido 2">
            <a:extLst>
              <a:ext uri="{FF2B5EF4-FFF2-40B4-BE49-F238E27FC236}">
                <a16:creationId xmlns:a16="http://schemas.microsoft.com/office/drawing/2014/main" id="{ED8B658A-B525-3A40-A2A0-94EFE5B72C29}"/>
              </a:ext>
            </a:extLst>
          </p:cNvPr>
          <p:cNvSpPr>
            <a:spLocks noGrp="1"/>
          </p:cNvSpPr>
          <p:nvPr>
            <p:ph sz="quarter" idx="1"/>
          </p:nvPr>
        </p:nvSpPr>
        <p:spPr/>
        <p:txBody>
          <a:bodyPr/>
          <a:lstStyle/>
          <a:p>
            <a:endParaRPr lang="es-UY"/>
          </a:p>
        </p:txBody>
      </p:sp>
      <p:pic>
        <p:nvPicPr>
          <p:cNvPr id="5" name="Imagen 4">
            <a:extLst>
              <a:ext uri="{FF2B5EF4-FFF2-40B4-BE49-F238E27FC236}">
                <a16:creationId xmlns:a16="http://schemas.microsoft.com/office/drawing/2014/main" id="{3F14E679-1214-8940-A816-5668634D2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5" y="548680"/>
            <a:ext cx="8882229" cy="5935568"/>
          </a:xfrm>
          <a:prstGeom prst="rect">
            <a:avLst/>
          </a:prstGeom>
        </p:spPr>
      </p:pic>
      <p:sp>
        <p:nvSpPr>
          <p:cNvPr id="6" name="Elipse 5">
            <a:extLst>
              <a:ext uri="{FF2B5EF4-FFF2-40B4-BE49-F238E27FC236}">
                <a16:creationId xmlns:a16="http://schemas.microsoft.com/office/drawing/2014/main" id="{FED48482-4EA0-5D43-8F48-3896F5437F4C}"/>
              </a:ext>
            </a:extLst>
          </p:cNvPr>
          <p:cNvSpPr/>
          <p:nvPr/>
        </p:nvSpPr>
        <p:spPr>
          <a:xfrm>
            <a:off x="1" y="3284984"/>
            <a:ext cx="4139952" cy="13681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cxnSp>
        <p:nvCxnSpPr>
          <p:cNvPr id="8" name="Conector recto de flecha 7">
            <a:extLst>
              <a:ext uri="{FF2B5EF4-FFF2-40B4-BE49-F238E27FC236}">
                <a16:creationId xmlns:a16="http://schemas.microsoft.com/office/drawing/2014/main" id="{656A9A3D-E5F7-4148-B89A-EA89597A2C77}"/>
              </a:ext>
            </a:extLst>
          </p:cNvPr>
          <p:cNvCxnSpPr>
            <a:cxnSpLocks/>
          </p:cNvCxnSpPr>
          <p:nvPr/>
        </p:nvCxnSpPr>
        <p:spPr>
          <a:xfrm>
            <a:off x="3707904" y="4509120"/>
            <a:ext cx="864096"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970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96DF2F-DA88-AE49-AAD0-27F1A7B33CB0}"/>
              </a:ext>
            </a:extLst>
          </p:cNvPr>
          <p:cNvSpPr>
            <a:spLocks noGrp="1"/>
          </p:cNvSpPr>
          <p:nvPr>
            <p:ph type="title"/>
          </p:nvPr>
        </p:nvSpPr>
        <p:spPr/>
        <p:txBody>
          <a:bodyPr/>
          <a:lstStyle/>
          <a:p>
            <a:endParaRPr lang="es-UY"/>
          </a:p>
        </p:txBody>
      </p:sp>
      <p:sp>
        <p:nvSpPr>
          <p:cNvPr id="3" name="Marcador de contenido 2">
            <a:extLst>
              <a:ext uri="{FF2B5EF4-FFF2-40B4-BE49-F238E27FC236}">
                <a16:creationId xmlns:a16="http://schemas.microsoft.com/office/drawing/2014/main" id="{7749F55D-01B6-1748-94C2-874F2079B7BC}"/>
              </a:ext>
            </a:extLst>
          </p:cNvPr>
          <p:cNvSpPr>
            <a:spLocks noGrp="1"/>
          </p:cNvSpPr>
          <p:nvPr>
            <p:ph sz="quarter" idx="1"/>
          </p:nvPr>
        </p:nvSpPr>
        <p:spPr/>
        <p:txBody>
          <a:bodyPr/>
          <a:lstStyle/>
          <a:p>
            <a:endParaRPr lang="es-UY"/>
          </a:p>
        </p:txBody>
      </p:sp>
      <p:pic>
        <p:nvPicPr>
          <p:cNvPr id="5" name="Imagen 4">
            <a:extLst>
              <a:ext uri="{FF2B5EF4-FFF2-40B4-BE49-F238E27FC236}">
                <a16:creationId xmlns:a16="http://schemas.microsoft.com/office/drawing/2014/main" id="{D400A7E2-9675-3B45-AD84-6216AC6D8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29" y="264904"/>
            <a:ext cx="8777142" cy="5861622"/>
          </a:xfrm>
          <a:prstGeom prst="rect">
            <a:avLst/>
          </a:prstGeom>
        </p:spPr>
      </p:pic>
    </p:spTree>
    <p:extLst>
      <p:ext uri="{BB962C8B-B14F-4D97-AF65-F5344CB8AC3E}">
        <p14:creationId xmlns:p14="http://schemas.microsoft.com/office/powerpoint/2010/main" val="270170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95160" y="980728"/>
            <a:ext cx="7772400" cy="1143000"/>
          </a:xfrm>
        </p:spPr>
        <p:txBody>
          <a:bodyPr>
            <a:normAutofit fontScale="90000"/>
          </a:bodyPr>
          <a:lstStyle/>
          <a:p>
            <a:r>
              <a:rPr lang="es-UY" sz="2800" dirty="0">
                <a:latin typeface="Arial" charset="0"/>
                <a:ea typeface="Arial" charset="0"/>
                <a:cs typeface="Arial" charset="0"/>
              </a:rPr>
              <a:t>Índice ENSO Multivariado (MEI)</a:t>
            </a:r>
            <a:br>
              <a:rPr lang="es-UY" dirty="0"/>
            </a:br>
            <a:endParaRPr lang="es-UY" dirty="0"/>
          </a:p>
        </p:txBody>
      </p:sp>
      <p:sp>
        <p:nvSpPr>
          <p:cNvPr id="3" name="2 Marcador de contenido"/>
          <p:cNvSpPr>
            <a:spLocks noGrp="1"/>
          </p:cNvSpPr>
          <p:nvPr>
            <p:ph sz="quarter" idx="1"/>
          </p:nvPr>
        </p:nvSpPr>
        <p:spPr>
          <a:xfrm>
            <a:off x="755576" y="1665312"/>
            <a:ext cx="7772400" cy="4067944"/>
          </a:xfrm>
        </p:spPr>
        <p:txBody>
          <a:bodyPr>
            <a:normAutofit lnSpcReduction="10000"/>
          </a:bodyPr>
          <a:lstStyle/>
          <a:p>
            <a:pPr algn="just"/>
            <a:endParaRPr lang="es-UY" sz="2000" dirty="0">
              <a:latin typeface="+mj-lt"/>
            </a:endParaRPr>
          </a:p>
          <a:p>
            <a:pPr algn="just"/>
            <a:r>
              <a:rPr lang="es-UY" sz="2000" dirty="0">
                <a:latin typeface="+mj-lt"/>
              </a:rPr>
              <a:t>Combina el análisis de múltiples componentes meteorológicos y oceanográficos en el Pacífico tropical, facilitando en un solo </a:t>
            </a:r>
            <a:r>
              <a:rPr lang="es-ES" sz="2000" dirty="0">
                <a:latin typeface="+mj-lt"/>
              </a:rPr>
              <a:t>índice evaluar un ENSO</a:t>
            </a:r>
            <a:endParaRPr lang="es-UY" sz="2000" dirty="0">
              <a:latin typeface="+mj-lt"/>
            </a:endParaRPr>
          </a:p>
          <a:p>
            <a:pPr algn="just"/>
            <a:endParaRPr lang="es-UY" sz="2000" dirty="0">
              <a:latin typeface="+mj-lt"/>
            </a:endParaRPr>
          </a:p>
          <a:p>
            <a:pPr algn="just"/>
            <a:r>
              <a:rPr lang="es-UY" sz="2000" dirty="0">
                <a:latin typeface="+mj-lt"/>
              </a:rPr>
              <a:t>Presión del nivel del mar, temperatura de la superficie del mar, vientos zonales superficiales, vientos meridionales superficiales y radiación de onda larga saliente (estos valores son tomados cada dos meses)</a:t>
            </a:r>
          </a:p>
          <a:p>
            <a:pPr algn="just"/>
            <a:endParaRPr lang="es-UY" sz="2000" dirty="0">
              <a:latin typeface="+mj-lt"/>
            </a:endParaRPr>
          </a:p>
          <a:p>
            <a:pPr algn="just"/>
            <a:r>
              <a:rPr lang="es-UY" sz="2000" dirty="0">
                <a:latin typeface="+mj-lt"/>
              </a:rPr>
              <a:t>Anomalías positivas </a:t>
            </a:r>
            <a:r>
              <a:rPr lang="es-UY" sz="2000" dirty="0">
                <a:latin typeface="+mj-lt"/>
                <a:sym typeface="Wingdings" pitchFamily="2" charset="2"/>
              </a:rPr>
              <a:t> El Niño</a:t>
            </a:r>
          </a:p>
          <a:p>
            <a:pPr algn="just"/>
            <a:r>
              <a:rPr lang="es-UY" sz="2000" dirty="0">
                <a:latin typeface="+mj-lt"/>
              </a:rPr>
              <a:t>Anomalías negativas </a:t>
            </a:r>
            <a:r>
              <a:rPr lang="es-UY" sz="2000" dirty="0">
                <a:latin typeface="+mj-lt"/>
                <a:sym typeface="Wingdings" pitchFamily="2" charset="2"/>
              </a:rPr>
              <a:t> La Niña</a:t>
            </a:r>
          </a:p>
          <a:p>
            <a:pPr algn="just"/>
            <a:endParaRPr lang="en-US" sz="1800" b="1" dirty="0"/>
          </a:p>
          <a:p>
            <a:pPr algn="just"/>
            <a:endParaRPr lang="es-UY" sz="2000" dirty="0">
              <a:latin typeface="+mj-lt"/>
            </a:endParaRPr>
          </a:p>
          <a:p>
            <a:pPr>
              <a:buNone/>
            </a:pPr>
            <a:endParaRPr lang="es-UY" sz="2000" dirty="0">
              <a:latin typeface="+mj-lt"/>
            </a:endParaRPr>
          </a:p>
          <a:p>
            <a:pPr>
              <a:buNone/>
            </a:pPr>
            <a:endParaRPr lang="es-UY" dirty="0"/>
          </a:p>
        </p:txBody>
      </p:sp>
      <p:sp>
        <p:nvSpPr>
          <p:cNvPr id="4" name="3 Rectángulo"/>
          <p:cNvSpPr/>
          <p:nvPr/>
        </p:nvSpPr>
        <p:spPr>
          <a:xfrm>
            <a:off x="2286000" y="1028343"/>
            <a:ext cx="4572000" cy="369332"/>
          </a:xfrm>
          <a:prstGeom prst="rect">
            <a:avLst/>
          </a:prstGeom>
        </p:spPr>
        <p:txBody>
          <a:bodyPr>
            <a:spAutoFit/>
          </a:bodyPr>
          <a:lstStyle/>
          <a:p>
            <a:r>
              <a:rPr lang="es-UY" dirty="0"/>
              <a:t>.</a:t>
            </a:r>
          </a:p>
        </p:txBody>
      </p:sp>
      <p:cxnSp>
        <p:nvCxnSpPr>
          <p:cNvPr id="5" name="6 Conector recto"/>
          <p:cNvCxnSpPr/>
          <p:nvPr/>
        </p:nvCxnSpPr>
        <p:spPr>
          <a:xfrm>
            <a:off x="611560" y="83671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1 Título"/>
          <p:cNvSpPr txBox="1">
            <a:spLocks/>
          </p:cNvSpPr>
          <p:nvPr/>
        </p:nvSpPr>
        <p:spPr>
          <a:xfrm>
            <a:off x="539552" y="188640"/>
            <a:ext cx="7772400" cy="710952"/>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spcAft>
                <a:spcPts val="600"/>
              </a:spcAft>
            </a:pPr>
            <a:r>
              <a:rPr lang="es-MX" sz="2800" b="1"/>
              <a:t>Previsiones de la NOAA</a:t>
            </a:r>
            <a:endParaRPr lang="es-MX" sz="2800" b="1" dirty="0"/>
          </a:p>
        </p:txBody>
      </p:sp>
      <p:sp>
        <p:nvSpPr>
          <p:cNvPr id="7" name="6 Rectángulo"/>
          <p:cNvSpPr/>
          <p:nvPr/>
        </p:nvSpPr>
        <p:spPr>
          <a:xfrm>
            <a:off x="5148064" y="4869160"/>
            <a:ext cx="1850699" cy="369332"/>
          </a:xfrm>
          <a:prstGeom prst="rect">
            <a:avLst/>
          </a:prstGeom>
        </p:spPr>
        <p:txBody>
          <a:bodyPr wrap="none">
            <a:spAutoFit/>
          </a:bodyPr>
          <a:lstStyle/>
          <a:p>
            <a:pPr algn="just"/>
            <a:r>
              <a:rPr lang="es-UY" dirty="0">
                <a:sym typeface="Wingdings" pitchFamily="2" charset="2"/>
              </a:rPr>
              <a:t> </a:t>
            </a:r>
            <a:r>
              <a:rPr lang="es-UY" sz="1700" dirty="0">
                <a:latin typeface="+mj-lt"/>
                <a:sym typeface="Wingdings" pitchFamily="2" charset="2"/>
              </a:rPr>
              <a:t>Umbral </a:t>
            </a:r>
            <a:r>
              <a:rPr lang="en-US" sz="1700" dirty="0">
                <a:latin typeface="+mj-lt"/>
              </a:rPr>
              <a:t>+/- </a:t>
            </a:r>
            <a:r>
              <a:rPr lang="es-UY" sz="1700" dirty="0">
                <a:latin typeface="+mj-lt"/>
              </a:rPr>
              <a:t>0.5</a:t>
            </a:r>
            <a:endParaRPr lang="es-UY" sz="1700" dirty="0">
              <a:latin typeface="+mj-lt"/>
              <a:sym typeface="Wingdings" pitchFamily="2" charset="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220403"/>
            <a:ext cx="7956000" cy="3432733"/>
          </a:xfrm>
          <a:prstGeom prst="rect">
            <a:avLst/>
          </a:prstGeom>
        </p:spPr>
      </p:pic>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Previsiones de la NOAA</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7 Flecha izquierda"/>
          <p:cNvSpPr/>
          <p:nvPr/>
        </p:nvSpPr>
        <p:spPr>
          <a:xfrm rot="19096373">
            <a:off x="2754709" y="2716359"/>
            <a:ext cx="432048" cy="216024"/>
          </a:xfrm>
          <a:prstGeom prst="lef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284984"/>
            <a:ext cx="4320480" cy="3432809"/>
          </a:xfrm>
          <a:prstGeom prst="rect">
            <a:avLst/>
          </a:prstGeom>
        </p:spPr>
      </p:pic>
      <p:sp>
        <p:nvSpPr>
          <p:cNvPr id="4" name="CuadroTexto 3">
            <a:extLst>
              <a:ext uri="{FF2B5EF4-FFF2-40B4-BE49-F238E27FC236}">
                <a16:creationId xmlns:a16="http://schemas.microsoft.com/office/drawing/2014/main" id="{D9558CBD-5607-B244-9465-11323140CD69}"/>
              </a:ext>
            </a:extLst>
          </p:cNvPr>
          <p:cNvSpPr txBox="1"/>
          <p:nvPr/>
        </p:nvSpPr>
        <p:spPr>
          <a:xfrm>
            <a:off x="5420154" y="574202"/>
            <a:ext cx="3117713" cy="646331"/>
          </a:xfrm>
          <a:prstGeom prst="rect">
            <a:avLst/>
          </a:prstGeom>
          <a:noFill/>
        </p:spPr>
        <p:txBody>
          <a:bodyPr wrap="none" rtlCol="0">
            <a:spAutoFit/>
          </a:bodyPr>
          <a:lstStyle/>
          <a:p>
            <a:r>
              <a:rPr lang="es-UY" dirty="0">
                <a:hlinkClick r:id="rId5"/>
              </a:rPr>
              <a:t>(https://psl.noaa.gov/enso/mei/</a:t>
            </a:r>
            <a:r>
              <a:rPr lang="es-UY" dirty="0"/>
              <a:t>)</a:t>
            </a:r>
          </a:p>
          <a:p>
            <a:endParaRPr lang="es-UY" dirty="0"/>
          </a:p>
        </p:txBody>
      </p:sp>
      <p:pic>
        <p:nvPicPr>
          <p:cNvPr id="10" name="Imagen 9">
            <a:extLst>
              <a:ext uri="{FF2B5EF4-FFF2-40B4-BE49-F238E27FC236}">
                <a16:creationId xmlns:a16="http://schemas.microsoft.com/office/drawing/2014/main" id="{3F3CED13-EF68-344C-AA55-41C6987E0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4011502"/>
            <a:ext cx="4507341" cy="2272296"/>
          </a:xfrm>
          <a:prstGeom prst="rect">
            <a:avLst/>
          </a:prstGeom>
        </p:spPr>
      </p:pic>
      <p:sp>
        <p:nvSpPr>
          <p:cNvPr id="11" name="CuadroTexto 10">
            <a:extLst>
              <a:ext uri="{FF2B5EF4-FFF2-40B4-BE49-F238E27FC236}">
                <a16:creationId xmlns:a16="http://schemas.microsoft.com/office/drawing/2014/main" id="{136E478E-9D77-7E42-8929-F388E3D5DE1C}"/>
              </a:ext>
            </a:extLst>
          </p:cNvPr>
          <p:cNvSpPr txBox="1"/>
          <p:nvPr/>
        </p:nvSpPr>
        <p:spPr>
          <a:xfrm>
            <a:off x="4881582" y="6216048"/>
            <a:ext cx="4104456" cy="646331"/>
          </a:xfrm>
          <a:prstGeom prst="rect">
            <a:avLst/>
          </a:prstGeom>
          <a:noFill/>
        </p:spPr>
        <p:txBody>
          <a:bodyPr wrap="square" rtlCol="0">
            <a:spAutoFit/>
          </a:bodyPr>
          <a:lstStyle/>
          <a:p>
            <a:r>
              <a:rPr lang="es-UY" dirty="0"/>
              <a:t>Se actualiza automaticamente para el 10 de cada mes (última 6 Mayo 2021)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C6AC663-090F-544D-B918-28197E6E5A71}"/>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98153" y="980728"/>
            <a:ext cx="674769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03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778694"/>
            <a:ext cx="7772400" cy="1426170"/>
          </a:xfrm>
        </p:spPr>
        <p:txBody>
          <a:bodyPr>
            <a:normAutofit/>
          </a:bodyPr>
          <a:lstStyle/>
          <a:p>
            <a:br>
              <a:rPr lang="en-US" dirty="0">
                <a:latin typeface="Arial" charset="0"/>
                <a:ea typeface="Arial" charset="0"/>
                <a:cs typeface="Arial" charset="0"/>
              </a:rPr>
            </a:br>
            <a:endParaRPr lang="es-UY" dirty="0">
              <a:latin typeface="Arial" charset="0"/>
              <a:ea typeface="Arial" charset="0"/>
              <a:cs typeface="Arial" charset="0"/>
            </a:endParaRPr>
          </a:p>
        </p:txBody>
      </p:sp>
      <p:sp>
        <p:nvSpPr>
          <p:cNvPr id="3" name="2 Marcador de contenido"/>
          <p:cNvSpPr>
            <a:spLocks noGrp="1"/>
          </p:cNvSpPr>
          <p:nvPr>
            <p:ph sz="quarter" idx="1"/>
          </p:nvPr>
        </p:nvSpPr>
        <p:spPr>
          <a:xfrm>
            <a:off x="611560" y="1737320"/>
            <a:ext cx="7772400" cy="4572000"/>
          </a:xfrm>
        </p:spPr>
        <p:txBody>
          <a:bodyPr>
            <a:noAutofit/>
          </a:bodyPr>
          <a:lstStyle/>
          <a:p>
            <a:pPr algn="just"/>
            <a:r>
              <a:rPr lang="es-UY" sz="2000" dirty="0">
                <a:latin typeface="+mj-lt"/>
              </a:rPr>
              <a:t>El Índice de Oscilación del Sur (SOI) es un índice estandarizado basado en las diferencias de presión observadas en el nivel del mar entre Tahití y Darwin (Australia). El SOI es una medida de las fluctuaciones a gran escala en la presión del aire que ocurren entre el Pacífico tropical occidental y oriental (es decir, el estado de la Oscilación del Sur) durante los episodios de El Niño y La Niña</a:t>
            </a:r>
          </a:p>
          <a:p>
            <a:pPr algn="just"/>
            <a:r>
              <a:rPr lang="es-UY" sz="2000" dirty="0">
                <a:latin typeface="+mj-lt"/>
              </a:rPr>
              <a:t>La fase negativa del SOI representa una presión de aire por debajo de lo normal en Tahití y una presión de aire por encima de lo normal en Darwin. Los períodos prolongados de valores de SOI negativos (positivos) coinciden con las aguas oceánicas anormalmente cálidas (frías) en el Pacífico oriental tropical típico de los episodios de El Niño (La Niña)</a:t>
            </a:r>
          </a:p>
          <a:p>
            <a:pPr algn="just"/>
            <a:r>
              <a:rPr lang="es-UY" sz="2000" dirty="0">
                <a:latin typeface="+mj-lt"/>
              </a:rPr>
              <a:t>Este valor es actualizado cada dos semanas</a:t>
            </a:r>
          </a:p>
        </p:txBody>
      </p:sp>
      <p:sp>
        <p:nvSpPr>
          <p:cNvPr id="4" name="Título 1"/>
          <p:cNvSpPr txBox="1">
            <a:spLocks/>
          </p:cNvSpPr>
          <p:nvPr/>
        </p:nvSpPr>
        <p:spPr>
          <a:xfrm>
            <a:off x="557130" y="144017"/>
            <a:ext cx="79560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s-ES_tradnl" sz="2800" b="1" dirty="0"/>
              <a:t>ENSO – </a:t>
            </a:r>
            <a:r>
              <a:rPr lang="es-ES_tradnl" sz="2800" b="1" dirty="0" err="1"/>
              <a:t>Australian</a:t>
            </a:r>
            <a:r>
              <a:rPr lang="es-ES_tradnl" sz="2800" b="1" dirty="0"/>
              <a:t> </a:t>
            </a:r>
            <a:r>
              <a:rPr lang="es-ES_tradnl" sz="2800" b="1" dirty="0" err="1"/>
              <a:t>Government</a:t>
            </a:r>
            <a:r>
              <a:rPr lang="es-ES_tradnl" sz="2800" b="1" dirty="0"/>
              <a:t> - </a:t>
            </a:r>
            <a:r>
              <a:rPr lang="en-US" sz="2800" dirty="0">
                <a:latin typeface="Arial" charset="0"/>
                <a:ea typeface="Arial" charset="0"/>
                <a:cs typeface="Arial" charset="0"/>
              </a:rPr>
              <a:t>Southern Oscillation index</a:t>
            </a:r>
            <a:r>
              <a:rPr lang="es-ES_tradnl" sz="2800" b="1" dirty="0"/>
              <a:t> </a:t>
            </a:r>
          </a:p>
        </p:txBody>
      </p:sp>
      <p:cxnSp>
        <p:nvCxnSpPr>
          <p:cNvPr id="5" name="4 Conector recto"/>
          <p:cNvCxnSpPr/>
          <p:nvPr/>
        </p:nvCxnSpPr>
        <p:spPr>
          <a:xfrm>
            <a:off x="611560" y="83671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r>
              <a:rPr lang="es-MX" sz="2800" b="1" dirty="0"/>
              <a:t>Temática</a:t>
            </a:r>
          </a:p>
        </p:txBody>
      </p:sp>
      <p:sp>
        <p:nvSpPr>
          <p:cNvPr id="3" name="2 Marcador de contenido"/>
          <p:cNvSpPr>
            <a:spLocks noGrp="1"/>
          </p:cNvSpPr>
          <p:nvPr>
            <p:ph sz="quarter" idx="1"/>
          </p:nvPr>
        </p:nvSpPr>
        <p:spPr>
          <a:xfrm>
            <a:off x="611560" y="1593304"/>
            <a:ext cx="8075240" cy="4283968"/>
          </a:xfrm>
        </p:spPr>
        <p:txBody>
          <a:bodyPr>
            <a:normAutofit/>
          </a:bodyPr>
          <a:lstStyle/>
          <a:p>
            <a:pPr algn="just">
              <a:spcAft>
                <a:spcPts val="600"/>
              </a:spcAft>
            </a:pPr>
            <a:r>
              <a:rPr lang="es-MX" sz="2000" dirty="0">
                <a:latin typeface="+mj-lt"/>
              </a:rPr>
              <a:t>Concepto de tiempo y clima, variabilidad climática, cambio climático y eventos extremos. Importancia de la escala temporal y frecuencia de eventos.</a:t>
            </a:r>
          </a:p>
          <a:p>
            <a:pPr algn="just">
              <a:spcAft>
                <a:spcPts val="600"/>
              </a:spcAft>
            </a:pPr>
            <a:r>
              <a:rPr lang="es-MX" sz="2000" dirty="0">
                <a:latin typeface="+mj-lt"/>
              </a:rPr>
              <a:t>Es posible pronosticar la incidencia de la variabilidad climática (ENOS) en la zona frontal del estuario del Río de la Plata? </a:t>
            </a:r>
          </a:p>
          <a:p>
            <a:pPr algn="just">
              <a:buNone/>
            </a:pPr>
            <a:r>
              <a:rPr lang="es-MX" sz="2000" dirty="0"/>
              <a:t> </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20668" t="18500" r="21221" b="21453"/>
          <a:stretch>
            <a:fillRect/>
          </a:stretch>
        </p:blipFill>
        <p:spPr bwMode="auto">
          <a:xfrm>
            <a:off x="1403648" y="2450944"/>
            <a:ext cx="6641468" cy="3858376"/>
          </a:xfrm>
          <a:prstGeom prst="rect">
            <a:avLst/>
          </a:prstGeom>
          <a:noFill/>
          <a:ln w="9525">
            <a:noFill/>
            <a:miter lim="800000"/>
            <a:headEnd/>
            <a:tailEnd/>
          </a:ln>
        </p:spPr>
      </p:pic>
      <p:sp>
        <p:nvSpPr>
          <p:cNvPr id="2" name="Título 1"/>
          <p:cNvSpPr>
            <a:spLocks noGrp="1"/>
          </p:cNvSpPr>
          <p:nvPr>
            <p:ph type="title"/>
          </p:nvPr>
        </p:nvSpPr>
        <p:spPr>
          <a:xfrm>
            <a:off x="539552" y="-315416"/>
            <a:ext cx="7772400" cy="1143000"/>
          </a:xfrm>
        </p:spPr>
        <p:txBody>
          <a:bodyPr>
            <a:normAutofit/>
          </a:bodyPr>
          <a:lstStyle/>
          <a:p>
            <a:r>
              <a:rPr lang="es-ES_tradnl" sz="2800" b="1" dirty="0"/>
              <a:t>ENSO - </a:t>
            </a:r>
            <a:r>
              <a:rPr lang="es-ES_tradnl" sz="2800" b="1" dirty="0" err="1"/>
              <a:t>Australian</a:t>
            </a:r>
            <a:r>
              <a:rPr lang="es-ES_tradnl" sz="2800" b="1" dirty="0"/>
              <a:t> </a:t>
            </a:r>
            <a:r>
              <a:rPr lang="es-ES_tradnl" sz="2800" b="1" dirty="0" err="1"/>
              <a:t>Government</a:t>
            </a:r>
            <a:r>
              <a:rPr lang="es-ES_tradnl" sz="2800" b="1" dirty="0"/>
              <a:t> </a:t>
            </a:r>
          </a:p>
        </p:txBody>
      </p:sp>
      <p:cxnSp>
        <p:nvCxnSpPr>
          <p:cNvPr id="5" name="4 Conector recto"/>
          <p:cNvCxnSpPr/>
          <p:nvPr/>
        </p:nvCxnSpPr>
        <p:spPr>
          <a:xfrm>
            <a:off x="611560" y="83671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5 Marcador de contenido"/>
          <p:cNvSpPr>
            <a:spLocks noGrp="1"/>
          </p:cNvSpPr>
          <p:nvPr>
            <p:ph sz="quarter" idx="1"/>
          </p:nvPr>
        </p:nvSpPr>
        <p:spPr/>
        <p:txBody>
          <a:bodyPr>
            <a:normAutofit/>
          </a:bodyPr>
          <a:lstStyle/>
          <a:p>
            <a:r>
              <a:rPr lang="es-UY" sz="2400" dirty="0">
                <a:latin typeface="Arial" charset="0"/>
                <a:ea typeface="Arial" charset="0"/>
                <a:cs typeface="Arial" charset="0"/>
              </a:rPr>
              <a:t>Diferencia de presión del nivel medio del mar entre Tahití y Darwin</a:t>
            </a:r>
          </a:p>
        </p:txBody>
      </p:sp>
    </p:spTree>
    <p:extLst>
      <p:ext uri="{BB962C8B-B14F-4D97-AF65-F5344CB8AC3E}">
        <p14:creationId xmlns:p14="http://schemas.microsoft.com/office/powerpoint/2010/main" val="791698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479652-4D62-DB4B-96A3-25AF33BFA882}"/>
              </a:ext>
            </a:extLst>
          </p:cNvPr>
          <p:cNvSpPr>
            <a:spLocks noGrp="1"/>
          </p:cNvSpPr>
          <p:nvPr>
            <p:ph type="title"/>
          </p:nvPr>
        </p:nvSpPr>
        <p:spPr/>
        <p:txBody>
          <a:bodyPr/>
          <a:lstStyle/>
          <a:p>
            <a:r>
              <a:rPr lang="es-UY" dirty="0"/>
              <a:t>ENSO Outlook</a:t>
            </a:r>
          </a:p>
        </p:txBody>
      </p:sp>
      <p:sp>
        <p:nvSpPr>
          <p:cNvPr id="3" name="Marcador de contenido 2">
            <a:extLst>
              <a:ext uri="{FF2B5EF4-FFF2-40B4-BE49-F238E27FC236}">
                <a16:creationId xmlns:a16="http://schemas.microsoft.com/office/drawing/2014/main" id="{6B748090-1EA9-2042-84FE-A14557D9DC77}"/>
              </a:ext>
            </a:extLst>
          </p:cNvPr>
          <p:cNvSpPr>
            <a:spLocks noGrp="1"/>
          </p:cNvSpPr>
          <p:nvPr>
            <p:ph sz="quarter" idx="1"/>
          </p:nvPr>
        </p:nvSpPr>
        <p:spPr/>
        <p:txBody>
          <a:bodyPr/>
          <a:lstStyle/>
          <a:p>
            <a:endParaRPr lang="es-UY"/>
          </a:p>
        </p:txBody>
      </p:sp>
      <p:pic>
        <p:nvPicPr>
          <p:cNvPr id="5" name="Imagen 4">
            <a:extLst>
              <a:ext uri="{FF2B5EF4-FFF2-40B4-BE49-F238E27FC236}">
                <a16:creationId xmlns:a16="http://schemas.microsoft.com/office/drawing/2014/main" id="{644439C6-B5CE-8644-BC35-7BB6FE259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76" y="1447800"/>
            <a:ext cx="8590848" cy="5133003"/>
          </a:xfrm>
          <a:prstGeom prst="rect">
            <a:avLst/>
          </a:prstGeom>
        </p:spPr>
      </p:pic>
      <p:sp>
        <p:nvSpPr>
          <p:cNvPr id="6" name="CuadroTexto 5">
            <a:extLst>
              <a:ext uri="{FF2B5EF4-FFF2-40B4-BE49-F238E27FC236}">
                <a16:creationId xmlns:a16="http://schemas.microsoft.com/office/drawing/2014/main" id="{0C194A0A-24B9-984F-A3D8-F829A4420553}"/>
              </a:ext>
            </a:extLst>
          </p:cNvPr>
          <p:cNvSpPr txBox="1"/>
          <p:nvPr/>
        </p:nvSpPr>
        <p:spPr>
          <a:xfrm>
            <a:off x="2258832" y="5934472"/>
            <a:ext cx="6608592" cy="646331"/>
          </a:xfrm>
          <a:prstGeom prst="rect">
            <a:avLst/>
          </a:prstGeom>
          <a:solidFill>
            <a:srgbClr val="A6D86E"/>
          </a:solidFill>
        </p:spPr>
        <p:txBody>
          <a:bodyPr wrap="square" rtlCol="0">
            <a:spAutoFit/>
          </a:bodyPr>
          <a:lstStyle/>
          <a:p>
            <a:r>
              <a:rPr lang="es-UY" dirty="0"/>
              <a:t>Significa que el niño-oscilación sur es neutro y que no se indica un el niño o la niña para los meses que vienen.</a:t>
            </a:r>
          </a:p>
        </p:txBody>
      </p:sp>
    </p:spTree>
    <p:extLst>
      <p:ext uri="{BB962C8B-B14F-4D97-AF65-F5344CB8AC3E}">
        <p14:creationId xmlns:p14="http://schemas.microsoft.com/office/powerpoint/2010/main" val="419729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315416"/>
            <a:ext cx="7772400" cy="1143000"/>
          </a:xfrm>
        </p:spPr>
        <p:txBody>
          <a:bodyPr>
            <a:normAutofit/>
          </a:bodyPr>
          <a:lstStyle/>
          <a:p>
            <a:r>
              <a:rPr lang="es-ES_tradnl" sz="2800" b="1" dirty="0"/>
              <a:t>ENSO - </a:t>
            </a:r>
            <a:r>
              <a:rPr lang="es-ES_tradnl" sz="2800" b="1" dirty="0" err="1"/>
              <a:t>Australian</a:t>
            </a:r>
            <a:r>
              <a:rPr lang="es-ES_tradnl" sz="2800" b="1" dirty="0"/>
              <a:t> </a:t>
            </a:r>
            <a:r>
              <a:rPr lang="es-ES_tradnl" sz="2800" b="1" dirty="0" err="1"/>
              <a:t>Government</a:t>
            </a:r>
            <a:r>
              <a:rPr lang="es-ES_tradnl" sz="2800" b="1" dirty="0"/>
              <a:t> </a:t>
            </a:r>
          </a:p>
        </p:txBody>
      </p:sp>
      <p:cxnSp>
        <p:nvCxnSpPr>
          <p:cNvPr id="5" name="4 Conector recto"/>
          <p:cNvCxnSpPr/>
          <p:nvPr/>
        </p:nvCxnSpPr>
        <p:spPr>
          <a:xfrm>
            <a:off x="611560" y="83671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6EA0002C-EC21-8740-9294-0AD2C0CE1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74" y="942973"/>
            <a:ext cx="7485171" cy="5679924"/>
          </a:xfrm>
          <a:prstGeom prst="rect">
            <a:avLst/>
          </a:prstGeom>
        </p:spPr>
      </p:pic>
      <p:sp>
        <p:nvSpPr>
          <p:cNvPr id="10" name="CuadroTexto 9">
            <a:extLst>
              <a:ext uri="{FF2B5EF4-FFF2-40B4-BE49-F238E27FC236}">
                <a16:creationId xmlns:a16="http://schemas.microsoft.com/office/drawing/2014/main" id="{1CE1FC28-0577-F440-8EEF-70B0BA7DA6F1}"/>
              </a:ext>
            </a:extLst>
          </p:cNvPr>
          <p:cNvSpPr txBox="1"/>
          <p:nvPr/>
        </p:nvSpPr>
        <p:spPr>
          <a:xfrm>
            <a:off x="5364088" y="169410"/>
            <a:ext cx="3672408" cy="646331"/>
          </a:xfrm>
          <a:prstGeom prst="rect">
            <a:avLst/>
          </a:prstGeom>
          <a:noFill/>
        </p:spPr>
        <p:txBody>
          <a:bodyPr wrap="square" rtlCol="0">
            <a:spAutoFit/>
          </a:bodyPr>
          <a:lstStyle/>
          <a:p>
            <a:r>
              <a:rPr lang="es-UY" dirty="0"/>
              <a:t>(</a:t>
            </a:r>
            <a:r>
              <a:rPr lang="es-UY" dirty="0">
                <a:hlinkClick r:id="rId3"/>
              </a:rPr>
              <a:t>http://www.bom.gov.au/climate/enso/#tabs=Pacific-Ocean&amp;pacific=SOI</a:t>
            </a:r>
            <a:r>
              <a:rPr lang="es-UY" dirty="0"/>
              <a:t>)</a:t>
            </a:r>
          </a:p>
        </p:txBody>
      </p:sp>
      <p:sp>
        <p:nvSpPr>
          <p:cNvPr id="9" name="Elipse 8">
            <a:extLst>
              <a:ext uri="{FF2B5EF4-FFF2-40B4-BE49-F238E27FC236}">
                <a16:creationId xmlns:a16="http://schemas.microsoft.com/office/drawing/2014/main" id="{B42F59F3-E585-BA4A-B141-EC40E55204A7}"/>
              </a:ext>
            </a:extLst>
          </p:cNvPr>
          <p:cNvSpPr/>
          <p:nvPr/>
        </p:nvSpPr>
        <p:spPr>
          <a:xfrm>
            <a:off x="6935168" y="4635986"/>
            <a:ext cx="576064" cy="8983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cxnSp>
        <p:nvCxnSpPr>
          <p:cNvPr id="11" name="Conector recto de flecha 10">
            <a:extLst>
              <a:ext uri="{FF2B5EF4-FFF2-40B4-BE49-F238E27FC236}">
                <a16:creationId xmlns:a16="http://schemas.microsoft.com/office/drawing/2014/main" id="{F20722AF-CCDB-B34F-A30C-99F489BE75B3}"/>
              </a:ext>
            </a:extLst>
          </p:cNvPr>
          <p:cNvCxnSpPr/>
          <p:nvPr/>
        </p:nvCxnSpPr>
        <p:spPr>
          <a:xfrm flipH="1">
            <a:off x="7476544" y="4412259"/>
            <a:ext cx="445144"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2DDF5A8F-22E4-894F-84C3-E7D95AC98C92}"/>
              </a:ext>
            </a:extLst>
          </p:cNvPr>
          <p:cNvSpPr txBox="1"/>
          <p:nvPr/>
        </p:nvSpPr>
        <p:spPr>
          <a:xfrm>
            <a:off x="7867882" y="4112204"/>
            <a:ext cx="792088" cy="369332"/>
          </a:xfrm>
          <a:prstGeom prst="rect">
            <a:avLst/>
          </a:prstGeom>
          <a:noFill/>
        </p:spPr>
        <p:txBody>
          <a:bodyPr wrap="square" rtlCol="0">
            <a:spAutoFit/>
          </a:bodyPr>
          <a:lstStyle/>
          <a:p>
            <a:r>
              <a:rPr lang="es-UY" dirty="0"/>
              <a:t>Neutro</a:t>
            </a:r>
          </a:p>
        </p:txBody>
      </p:sp>
    </p:spTree>
    <p:extLst>
      <p:ext uri="{BB962C8B-B14F-4D97-AF65-F5344CB8AC3E}">
        <p14:creationId xmlns:p14="http://schemas.microsoft.com/office/powerpoint/2010/main" val="791698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8E914A7-83A1-7844-AFC6-0BF6CDBD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200" y="3501008"/>
            <a:ext cx="7020272" cy="327671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4514"/>
            <a:ext cx="6480720" cy="3818542"/>
          </a:xfrm>
          <a:prstGeom prst="rect">
            <a:avLst/>
          </a:prstGeom>
        </p:spPr>
      </p:pic>
    </p:spTree>
    <p:extLst>
      <p:ext uri="{BB962C8B-B14F-4D97-AF65-F5344CB8AC3E}">
        <p14:creationId xmlns:p14="http://schemas.microsoft.com/office/powerpoint/2010/main" val="771151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A96721F-78CD-EE44-9245-06F919F81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3" y="365023"/>
            <a:ext cx="8822514" cy="6127953"/>
          </a:xfrm>
          <a:prstGeom prst="rect">
            <a:avLst/>
          </a:prstGeom>
        </p:spPr>
      </p:pic>
    </p:spTree>
    <p:extLst>
      <p:ext uri="{BB962C8B-B14F-4D97-AF65-F5344CB8AC3E}">
        <p14:creationId xmlns:p14="http://schemas.microsoft.com/office/powerpoint/2010/main" val="70636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268761"/>
            <a:ext cx="8534628" cy="5472608"/>
          </a:xfrm>
          <a:prstGeom prst="rect">
            <a:avLst/>
          </a:prstGeom>
        </p:spPr>
      </p:pic>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Imágenes satelitales</a:t>
            </a:r>
          </a:p>
        </p:txBody>
      </p:sp>
      <p:sp>
        <p:nvSpPr>
          <p:cNvPr id="3" name="2 Marcador de contenido"/>
          <p:cNvSpPr>
            <a:spLocks noGrp="1"/>
          </p:cNvSpPr>
          <p:nvPr>
            <p:ph sz="quarter" idx="1"/>
          </p:nvPr>
        </p:nvSpPr>
        <p:spPr>
          <a:xfrm>
            <a:off x="611560" y="1593304"/>
            <a:ext cx="8075240" cy="4283968"/>
          </a:xfrm>
        </p:spPr>
        <p:txBody>
          <a:bodyPr>
            <a:normAutofit/>
          </a:bodyPr>
          <a:lstStyle/>
          <a:p>
            <a:pPr algn="just"/>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100" name="Picture 4">
            <a:hlinkClick r:id="rId3"/>
          </p:cNvPr>
          <p:cNvPicPr>
            <a:picLocks noChangeAspect="1" noChangeArrowheads="1"/>
          </p:cNvPicPr>
          <p:nvPr/>
        </p:nvPicPr>
        <p:blipFill>
          <a:blip r:embed="rId5" cstate="print"/>
          <a:srcRect/>
          <a:stretch>
            <a:fillRect/>
          </a:stretch>
        </p:blipFill>
        <p:spPr bwMode="auto">
          <a:xfrm>
            <a:off x="2267744" y="1635020"/>
            <a:ext cx="6648926" cy="37381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Flecha izquierda"/>
          <p:cNvSpPr/>
          <p:nvPr/>
        </p:nvSpPr>
        <p:spPr>
          <a:xfrm>
            <a:off x="3635896" y="5805264"/>
            <a:ext cx="432048" cy="216024"/>
          </a:xfrm>
          <a:prstGeom prst="lef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Flecha izquierda"/>
          <p:cNvSpPr/>
          <p:nvPr/>
        </p:nvSpPr>
        <p:spPr>
          <a:xfrm>
            <a:off x="4932040" y="4221088"/>
            <a:ext cx="432048" cy="216024"/>
          </a:xfrm>
          <a:prstGeom prst="lef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E1FF055E-729E-4A49-B4AB-9F72EB200124}"/>
              </a:ext>
            </a:extLst>
          </p:cNvPr>
          <p:cNvSpPr/>
          <p:nvPr/>
        </p:nvSpPr>
        <p:spPr>
          <a:xfrm>
            <a:off x="3995560" y="457358"/>
            <a:ext cx="4572000" cy="646331"/>
          </a:xfrm>
          <a:prstGeom prst="rect">
            <a:avLst/>
          </a:prstGeom>
        </p:spPr>
        <p:txBody>
          <a:bodyPr>
            <a:spAutoFit/>
          </a:bodyPr>
          <a:lstStyle/>
          <a:p>
            <a:r>
              <a:rPr lang="es-UY" dirty="0">
                <a:hlinkClick r:id="rId3"/>
              </a:rPr>
              <a:t>https://earthdata.nasa.gov/earth-observation-data/near-real-time/rapid-response/modis-subsets</a:t>
            </a:r>
            <a:endParaRPr lang="es-UY"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Imágenes satelitales</a:t>
            </a:r>
          </a:p>
        </p:txBody>
      </p:sp>
      <p:sp>
        <p:nvSpPr>
          <p:cNvPr id="3" name="2 Marcador de contenido"/>
          <p:cNvSpPr>
            <a:spLocks noGrp="1"/>
          </p:cNvSpPr>
          <p:nvPr>
            <p:ph sz="quarter" idx="1"/>
          </p:nvPr>
        </p:nvSpPr>
        <p:spPr>
          <a:xfrm>
            <a:off x="611560" y="1593304"/>
            <a:ext cx="8075240" cy="4283968"/>
          </a:xfrm>
        </p:spPr>
        <p:txBody>
          <a:bodyPr>
            <a:normAutofit/>
          </a:bodyPr>
          <a:lstStyle/>
          <a:p>
            <a:pPr algn="just"/>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8FE339E6-79F4-C947-A71F-B0CC3206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95" y="594551"/>
            <a:ext cx="8795393" cy="56029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BCE6FFA-F24B-DD4B-8F6E-FA070B1D91E1}"/>
              </a:ext>
            </a:extLst>
          </p:cNvPr>
          <p:cNvPicPr>
            <a:picLocks noChangeAspect="1"/>
          </p:cNvPicPr>
          <p:nvPr/>
        </p:nvPicPr>
        <p:blipFill rotWithShape="1">
          <a:blip r:embed="rId3">
            <a:extLst>
              <a:ext uri="{28A0092B-C50C-407E-A947-70E740481C1C}">
                <a14:useLocalDpi xmlns:a14="http://schemas.microsoft.com/office/drawing/2010/main" val="0"/>
              </a:ext>
            </a:extLst>
          </a:blip>
          <a:srcRect l="23426"/>
          <a:stretch/>
        </p:blipFill>
        <p:spPr>
          <a:xfrm>
            <a:off x="4772000" y="1446916"/>
            <a:ext cx="4352989" cy="3494252"/>
          </a:xfrm>
          <a:prstGeom prst="rect">
            <a:avLst/>
          </a:prstGeom>
        </p:spPr>
      </p:pic>
      <p:sp>
        <p:nvSpPr>
          <p:cNvPr id="2" name="Título 1">
            <a:extLst>
              <a:ext uri="{FF2B5EF4-FFF2-40B4-BE49-F238E27FC236}">
                <a16:creationId xmlns:a16="http://schemas.microsoft.com/office/drawing/2014/main" id="{1FB0140D-2605-D345-B5C6-8ECB4FCC285F}"/>
              </a:ext>
            </a:extLst>
          </p:cNvPr>
          <p:cNvSpPr>
            <a:spLocks noGrp="1"/>
          </p:cNvSpPr>
          <p:nvPr>
            <p:ph type="title"/>
          </p:nvPr>
        </p:nvSpPr>
        <p:spPr>
          <a:xfrm>
            <a:off x="323528" y="188640"/>
            <a:ext cx="8568952" cy="1143000"/>
          </a:xfrm>
        </p:spPr>
        <p:txBody>
          <a:bodyPr>
            <a:normAutofit fontScale="90000"/>
          </a:bodyPr>
          <a:lstStyle/>
          <a:p>
            <a:r>
              <a:rPr lang="es-UY" dirty="0"/>
              <a:t>Imagenes satelitales del estuario del RdlP</a:t>
            </a:r>
            <a:endParaRPr lang="es-UY" sz="2200" dirty="0"/>
          </a:p>
        </p:txBody>
      </p:sp>
      <p:pic>
        <p:nvPicPr>
          <p:cNvPr id="5" name="Marcador de contenido 4">
            <a:extLst>
              <a:ext uri="{FF2B5EF4-FFF2-40B4-BE49-F238E27FC236}">
                <a16:creationId xmlns:a16="http://schemas.microsoft.com/office/drawing/2014/main" id="{2537B87A-C81B-BC49-923D-D74AC0025EDE}"/>
              </a:ext>
            </a:extLst>
          </p:cNvPr>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35496" y="1446917"/>
            <a:ext cx="4683507" cy="3494252"/>
          </a:xfrm>
        </p:spPr>
      </p:pic>
      <p:sp>
        <p:nvSpPr>
          <p:cNvPr id="3" name="CuadroTexto 2">
            <a:extLst>
              <a:ext uri="{FF2B5EF4-FFF2-40B4-BE49-F238E27FC236}">
                <a16:creationId xmlns:a16="http://schemas.microsoft.com/office/drawing/2014/main" id="{FC6CF0DA-0D00-E442-94B4-6210ACD9931C}"/>
              </a:ext>
            </a:extLst>
          </p:cNvPr>
          <p:cNvSpPr txBox="1"/>
          <p:nvPr/>
        </p:nvSpPr>
        <p:spPr>
          <a:xfrm>
            <a:off x="899592" y="4941168"/>
            <a:ext cx="1663853" cy="369332"/>
          </a:xfrm>
          <a:prstGeom prst="rect">
            <a:avLst/>
          </a:prstGeom>
          <a:noFill/>
        </p:spPr>
        <p:txBody>
          <a:bodyPr wrap="none" rtlCol="0">
            <a:spAutoFit/>
          </a:bodyPr>
          <a:lstStyle/>
          <a:p>
            <a:r>
              <a:rPr lang="es-UY" dirty="0"/>
              <a:t>(2 de Mayo 2020)</a:t>
            </a:r>
          </a:p>
        </p:txBody>
      </p:sp>
      <p:sp>
        <p:nvSpPr>
          <p:cNvPr id="9" name="CuadroTexto 8">
            <a:extLst>
              <a:ext uri="{FF2B5EF4-FFF2-40B4-BE49-F238E27FC236}">
                <a16:creationId xmlns:a16="http://schemas.microsoft.com/office/drawing/2014/main" id="{CF95A61A-9C68-374C-9E34-FC81FC8A6E40}"/>
              </a:ext>
            </a:extLst>
          </p:cNvPr>
          <p:cNvSpPr txBox="1"/>
          <p:nvPr/>
        </p:nvSpPr>
        <p:spPr>
          <a:xfrm>
            <a:off x="6188702" y="4941168"/>
            <a:ext cx="1769652" cy="369332"/>
          </a:xfrm>
          <a:prstGeom prst="rect">
            <a:avLst/>
          </a:prstGeom>
          <a:noFill/>
        </p:spPr>
        <p:txBody>
          <a:bodyPr wrap="none" rtlCol="0">
            <a:spAutoFit/>
          </a:bodyPr>
          <a:lstStyle/>
          <a:p>
            <a:r>
              <a:rPr lang="es-UY" dirty="0"/>
              <a:t>(26 de Mayo 2021)</a:t>
            </a:r>
          </a:p>
        </p:txBody>
      </p:sp>
    </p:spTree>
    <p:extLst>
      <p:ext uri="{BB962C8B-B14F-4D97-AF65-F5344CB8AC3E}">
        <p14:creationId xmlns:p14="http://schemas.microsoft.com/office/powerpoint/2010/main" val="161059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Represas Hidroeléctricas – Salto Grande</a:t>
            </a:r>
          </a:p>
        </p:txBody>
      </p:sp>
      <p:sp>
        <p:nvSpPr>
          <p:cNvPr id="3" name="2 Marcador de contenido"/>
          <p:cNvSpPr>
            <a:spLocks noGrp="1"/>
          </p:cNvSpPr>
          <p:nvPr>
            <p:ph sz="quarter" idx="1"/>
          </p:nvPr>
        </p:nvSpPr>
        <p:spPr>
          <a:xfrm>
            <a:off x="611560" y="1593304"/>
            <a:ext cx="8075240" cy="4283968"/>
          </a:xfrm>
        </p:spPr>
        <p:txBody>
          <a:bodyPr>
            <a:normAutofit/>
          </a:bodyPr>
          <a:lstStyle/>
          <a:p>
            <a:pPr algn="just"/>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A08109A6-99AE-CB41-ACE3-247C26689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63" y="1412776"/>
            <a:ext cx="7772400" cy="529476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Represas Hidroeléctricas – Salto Grande</a:t>
            </a:r>
          </a:p>
        </p:txBody>
      </p:sp>
      <p:sp>
        <p:nvSpPr>
          <p:cNvPr id="3" name="2 Marcador de contenido"/>
          <p:cNvSpPr>
            <a:spLocks noGrp="1"/>
          </p:cNvSpPr>
          <p:nvPr>
            <p:ph sz="quarter" idx="1"/>
          </p:nvPr>
        </p:nvSpPr>
        <p:spPr>
          <a:xfrm>
            <a:off x="611560" y="1593304"/>
            <a:ext cx="8075240" cy="4283968"/>
          </a:xfrm>
        </p:spPr>
        <p:txBody>
          <a:bodyPr>
            <a:normAutofit/>
          </a:bodyPr>
          <a:lstStyle/>
          <a:p>
            <a:pPr algn="just"/>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FC5EBBBD-E556-4A4D-B10B-B4270969C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96752"/>
            <a:ext cx="6912768" cy="3038531"/>
          </a:xfrm>
          <a:prstGeom prst="rect">
            <a:avLst/>
          </a:prstGeom>
        </p:spPr>
      </p:pic>
      <p:pic>
        <p:nvPicPr>
          <p:cNvPr id="17" name="Imagen 16">
            <a:extLst>
              <a:ext uri="{FF2B5EF4-FFF2-40B4-BE49-F238E27FC236}">
                <a16:creationId xmlns:a16="http://schemas.microsoft.com/office/drawing/2014/main" id="{4F67F023-3C11-F74E-A70B-606C96A9D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4401047"/>
            <a:ext cx="5400600" cy="224948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r>
              <a:rPr lang="es-MX" sz="2800" b="1" dirty="0"/>
              <a:t>Algunos conceptos…</a:t>
            </a:r>
          </a:p>
        </p:txBody>
      </p:sp>
      <p:sp>
        <p:nvSpPr>
          <p:cNvPr id="3" name="2 Marcador de contenido"/>
          <p:cNvSpPr>
            <a:spLocks noGrp="1"/>
          </p:cNvSpPr>
          <p:nvPr>
            <p:ph sz="quarter" idx="1"/>
          </p:nvPr>
        </p:nvSpPr>
        <p:spPr>
          <a:xfrm>
            <a:off x="611560" y="1593304"/>
            <a:ext cx="8075240" cy="4283968"/>
          </a:xfrm>
          <a:ln>
            <a:noFill/>
          </a:ln>
        </p:spPr>
        <p:txBody>
          <a:bodyPr>
            <a:normAutofit/>
          </a:bodyPr>
          <a:lstStyle/>
          <a:p>
            <a:pPr algn="just"/>
            <a:r>
              <a:rPr lang="es-ES_tradnl" sz="2000" b="1" dirty="0">
                <a:solidFill>
                  <a:srgbClr val="43661C"/>
                </a:solidFill>
                <a:latin typeface="+mj-lt"/>
              </a:rPr>
              <a:t>Tiempo: </a:t>
            </a:r>
            <a:r>
              <a:rPr lang="es-ES_tradnl" sz="2000" dirty="0">
                <a:latin typeface="+mj-lt"/>
              </a:rPr>
              <a:t>Es el estado instantáneo de la atmósfera en un momento y lugar dados.</a:t>
            </a:r>
          </a:p>
          <a:p>
            <a:pPr algn="just">
              <a:buNone/>
            </a:pPr>
            <a:endParaRPr lang="es-ES_tradnl" sz="2000" dirty="0">
              <a:latin typeface="+mj-lt"/>
            </a:endParaRPr>
          </a:p>
          <a:p>
            <a:pPr algn="just"/>
            <a:r>
              <a:rPr lang="es-ES_tradnl" sz="2000" b="1" dirty="0">
                <a:solidFill>
                  <a:srgbClr val="43661C"/>
                </a:solidFill>
                <a:latin typeface="+mj-lt"/>
              </a:rPr>
              <a:t>Clima: </a:t>
            </a:r>
            <a:r>
              <a:rPr lang="es-ES_tradnl" sz="2000" dirty="0">
                <a:latin typeface="+mj-lt"/>
              </a:rPr>
              <a:t>Es la síntesis de las condiciones atmosféricas correspondientes a un área geográfica dada, elaborada en base a un período suficientemente largo como para establecer sus propiedades estadísticas de conjunto (valores medios, varianzas, probabilidades de fenómenos extremos, etc.).</a:t>
            </a:r>
          </a:p>
          <a:p>
            <a:pPr algn="just">
              <a:buNone/>
            </a:pPr>
            <a:r>
              <a:rPr lang="es-MX" sz="2400" dirty="0"/>
              <a:t> </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DC44F-4493-C748-89E0-E93F58C5E48F}"/>
              </a:ext>
            </a:extLst>
          </p:cNvPr>
          <p:cNvSpPr>
            <a:spLocks noGrp="1"/>
          </p:cNvSpPr>
          <p:nvPr>
            <p:ph type="title"/>
          </p:nvPr>
        </p:nvSpPr>
        <p:spPr/>
        <p:txBody>
          <a:bodyPr/>
          <a:lstStyle/>
          <a:p>
            <a:endParaRPr lang="es-UY"/>
          </a:p>
        </p:txBody>
      </p:sp>
      <p:pic>
        <p:nvPicPr>
          <p:cNvPr id="4" name="Marcador de contenido 3">
            <a:extLst>
              <a:ext uri="{FF2B5EF4-FFF2-40B4-BE49-F238E27FC236}">
                <a16:creationId xmlns:a16="http://schemas.microsoft.com/office/drawing/2014/main" id="{0036EA93-AD0E-5F4E-AF53-DC06837A134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57200" y="404664"/>
            <a:ext cx="5154318" cy="3853408"/>
          </a:xfrm>
          <a:prstGeom prst="rect">
            <a:avLst/>
          </a:prstGeom>
        </p:spPr>
      </p:pic>
      <p:pic>
        <p:nvPicPr>
          <p:cNvPr id="6" name="Imagen 5">
            <a:extLst>
              <a:ext uri="{FF2B5EF4-FFF2-40B4-BE49-F238E27FC236}">
                <a16:creationId xmlns:a16="http://schemas.microsoft.com/office/drawing/2014/main" id="{92757C76-2F18-6D4B-B25F-DD73D06A0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152" y="3717032"/>
            <a:ext cx="7848872" cy="2935509"/>
          </a:xfrm>
          <a:prstGeom prst="rect">
            <a:avLst/>
          </a:prstGeom>
        </p:spPr>
      </p:pic>
    </p:spTree>
    <p:extLst>
      <p:ext uri="{BB962C8B-B14F-4D97-AF65-F5344CB8AC3E}">
        <p14:creationId xmlns:p14="http://schemas.microsoft.com/office/powerpoint/2010/main" val="258969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Información  de Instituciones Públicas</a:t>
            </a:r>
          </a:p>
        </p:txBody>
      </p:sp>
      <p:sp>
        <p:nvSpPr>
          <p:cNvPr id="3" name="2 Marcador de contenido"/>
          <p:cNvSpPr>
            <a:spLocks noGrp="1"/>
          </p:cNvSpPr>
          <p:nvPr>
            <p:ph sz="quarter" idx="1"/>
          </p:nvPr>
        </p:nvSpPr>
        <p:spPr>
          <a:xfrm>
            <a:off x="-1188640" y="1340768"/>
            <a:ext cx="8712968" cy="583427"/>
          </a:xfrm>
        </p:spPr>
        <p:txBody>
          <a:bodyPr>
            <a:normAutofit/>
          </a:bodyPr>
          <a:lstStyle/>
          <a:p>
            <a:pPr lvl="8" algn="just">
              <a:buClr>
                <a:schemeClr val="accent2"/>
              </a:buClr>
              <a:buFont typeface="Wingdings" pitchFamily="2" charset="2"/>
              <a:buChar char="ü"/>
            </a:pPr>
            <a:r>
              <a:rPr lang="es-MX" sz="2000" dirty="0">
                <a:latin typeface="+mj-lt"/>
              </a:rPr>
              <a:t>Instituto Nacional de Meteorología (INNUMET)</a:t>
            </a:r>
          </a:p>
          <a:p>
            <a:pPr marL="0" indent="0" algn="just">
              <a:buNone/>
            </a:pPr>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BE519AAB-096D-AC42-9D8E-DA74C3ED5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84" y="1792018"/>
            <a:ext cx="5837584" cy="2920899"/>
          </a:xfrm>
          <a:prstGeom prst="rect">
            <a:avLst/>
          </a:prstGeom>
        </p:spPr>
      </p:pic>
      <p:pic>
        <p:nvPicPr>
          <p:cNvPr id="8" name="Imagen 7">
            <a:extLst>
              <a:ext uri="{FF2B5EF4-FFF2-40B4-BE49-F238E27FC236}">
                <a16:creationId xmlns:a16="http://schemas.microsoft.com/office/drawing/2014/main" id="{843298E4-401E-DC4B-B002-70C468DC1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666" y="3554722"/>
            <a:ext cx="5824750" cy="292089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68B7C71-68DE-684F-9586-0D0287BB06B8}"/>
              </a:ext>
            </a:extLst>
          </p:cNvPr>
          <p:cNvSpPr>
            <a:spLocks noGrp="1"/>
          </p:cNvSpPr>
          <p:nvPr>
            <p:ph sz="quarter" idx="1"/>
          </p:nvPr>
        </p:nvSpPr>
        <p:spPr>
          <a:xfrm>
            <a:off x="-1260648" y="404664"/>
            <a:ext cx="7772400" cy="4572000"/>
          </a:xfrm>
        </p:spPr>
        <p:txBody>
          <a:bodyPr/>
          <a:lstStyle/>
          <a:p>
            <a:pPr lvl="8" algn="just">
              <a:buClr>
                <a:schemeClr val="accent2"/>
              </a:buClr>
              <a:buFont typeface="Wingdings" pitchFamily="2" charset="2"/>
              <a:buChar char="ü"/>
            </a:pPr>
            <a:r>
              <a:rPr lang="es-MX" sz="2000" dirty="0"/>
              <a:t>Institución Nacional del Agua (Argentina)</a:t>
            </a:r>
          </a:p>
          <a:p>
            <a:pPr marL="0" indent="0">
              <a:buNone/>
            </a:pPr>
            <a:endParaRPr lang="es-UY" dirty="0"/>
          </a:p>
        </p:txBody>
      </p:sp>
      <p:pic>
        <p:nvPicPr>
          <p:cNvPr id="5" name="Imagen 4">
            <a:extLst>
              <a:ext uri="{FF2B5EF4-FFF2-40B4-BE49-F238E27FC236}">
                <a16:creationId xmlns:a16="http://schemas.microsoft.com/office/drawing/2014/main" id="{B29094D1-CFCD-AE4D-98D0-60363EFA3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924551"/>
            <a:ext cx="5580112" cy="3656577"/>
          </a:xfrm>
          <a:prstGeom prst="rect">
            <a:avLst/>
          </a:prstGeom>
        </p:spPr>
      </p:pic>
      <p:pic>
        <p:nvPicPr>
          <p:cNvPr id="8" name="Imagen 7">
            <a:extLst>
              <a:ext uri="{FF2B5EF4-FFF2-40B4-BE49-F238E27FC236}">
                <a16:creationId xmlns:a16="http://schemas.microsoft.com/office/drawing/2014/main" id="{962C0EA5-419F-E34D-B53E-6D49BA89E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816" y="2826731"/>
            <a:ext cx="5786533" cy="3626605"/>
          </a:xfrm>
          <a:prstGeom prst="rect">
            <a:avLst/>
          </a:prstGeom>
        </p:spPr>
      </p:pic>
    </p:spTree>
    <p:extLst>
      <p:ext uri="{BB962C8B-B14F-4D97-AF65-F5344CB8AC3E}">
        <p14:creationId xmlns:p14="http://schemas.microsoft.com/office/powerpoint/2010/main" val="3208755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3DCD8C-28B6-8C4E-A8A8-4645EAEEDBC8}"/>
              </a:ext>
            </a:extLst>
          </p:cNvPr>
          <p:cNvSpPr>
            <a:spLocks noGrp="1"/>
          </p:cNvSpPr>
          <p:nvPr>
            <p:ph sz="quarter" idx="1"/>
          </p:nvPr>
        </p:nvSpPr>
        <p:spPr>
          <a:xfrm>
            <a:off x="611560" y="598084"/>
            <a:ext cx="7772400" cy="814692"/>
          </a:xfrm>
        </p:spPr>
        <p:txBody>
          <a:bodyPr/>
          <a:lstStyle/>
          <a:p>
            <a:r>
              <a:rPr lang="es-MX" sz="2800" dirty="0"/>
              <a:t>Intendencia de Montevideo</a:t>
            </a:r>
          </a:p>
          <a:p>
            <a:endParaRPr lang="es-UY" dirty="0"/>
          </a:p>
        </p:txBody>
      </p:sp>
      <p:pic>
        <p:nvPicPr>
          <p:cNvPr id="7" name="Imagen 6">
            <a:extLst>
              <a:ext uri="{FF2B5EF4-FFF2-40B4-BE49-F238E27FC236}">
                <a16:creationId xmlns:a16="http://schemas.microsoft.com/office/drawing/2014/main" id="{F77C9FE1-A214-C24B-8579-DB8CE3817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206" y="1049398"/>
            <a:ext cx="7007728" cy="4251810"/>
          </a:xfrm>
          <a:prstGeom prst="rect">
            <a:avLst/>
          </a:prstGeom>
        </p:spPr>
      </p:pic>
      <p:pic>
        <p:nvPicPr>
          <p:cNvPr id="11" name="Imagen 10">
            <a:extLst>
              <a:ext uri="{FF2B5EF4-FFF2-40B4-BE49-F238E27FC236}">
                <a16:creationId xmlns:a16="http://schemas.microsoft.com/office/drawing/2014/main" id="{819C5782-9B68-E648-934F-28FE57BE5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4288736"/>
            <a:ext cx="4551810" cy="2308616"/>
          </a:xfrm>
          <a:prstGeom prst="rect">
            <a:avLst/>
          </a:prstGeom>
        </p:spPr>
      </p:pic>
    </p:spTree>
    <p:extLst>
      <p:ext uri="{BB962C8B-B14F-4D97-AF65-F5344CB8AC3E}">
        <p14:creationId xmlns:p14="http://schemas.microsoft.com/office/powerpoint/2010/main" val="2284655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r>
              <a:rPr lang="es-MX" sz="2800" b="1" dirty="0"/>
              <a:t>Algunos conceptos…</a:t>
            </a:r>
          </a:p>
        </p:txBody>
      </p:sp>
      <p:sp>
        <p:nvSpPr>
          <p:cNvPr id="3" name="2 Marcador de contenido"/>
          <p:cNvSpPr>
            <a:spLocks noGrp="1"/>
          </p:cNvSpPr>
          <p:nvPr>
            <p:ph sz="quarter" idx="1"/>
          </p:nvPr>
        </p:nvSpPr>
        <p:spPr>
          <a:xfrm>
            <a:off x="611560" y="1593304"/>
            <a:ext cx="8075240" cy="4788024"/>
          </a:xfrm>
        </p:spPr>
        <p:txBody>
          <a:bodyPr>
            <a:normAutofit/>
          </a:bodyPr>
          <a:lstStyle/>
          <a:p>
            <a:pPr algn="just">
              <a:spcAft>
                <a:spcPts val="600"/>
              </a:spcAft>
            </a:pPr>
            <a:r>
              <a:rPr lang="es-MX" sz="2000" dirty="0">
                <a:latin typeface="+mj-lt"/>
              </a:rPr>
              <a:t>La</a:t>
            </a:r>
            <a:r>
              <a:rPr lang="es-MX" sz="2000" b="1" dirty="0">
                <a:latin typeface="+mj-lt"/>
              </a:rPr>
              <a:t> </a:t>
            </a:r>
            <a:r>
              <a:rPr lang="es-MX" sz="2000" b="1" dirty="0">
                <a:solidFill>
                  <a:srgbClr val="0070C0"/>
                </a:solidFill>
                <a:latin typeface="+mj-lt"/>
              </a:rPr>
              <a:t>variabilidad del clima </a:t>
            </a:r>
            <a:r>
              <a:rPr lang="es-MX" sz="2000" dirty="0">
                <a:latin typeface="+mj-lt"/>
              </a:rPr>
              <a:t>se refiere a </a:t>
            </a:r>
            <a:r>
              <a:rPr lang="es-MX" sz="2000" b="1" dirty="0">
                <a:solidFill>
                  <a:srgbClr val="0070C0"/>
                </a:solidFill>
                <a:latin typeface="+mj-lt"/>
              </a:rPr>
              <a:t>variaciones en las condiciones climáticas medias y otras estadísticas del clima </a:t>
            </a:r>
            <a:r>
              <a:rPr lang="es-MX" sz="2000" dirty="0">
                <a:latin typeface="+mj-lt"/>
              </a:rPr>
              <a:t>(como las desviaciones típicas, los fenómenos extremos, etc.) en todas las escalas temporales y espaciales que se extienden más allá de la escala de un fenómeno meteorológico en particular. </a:t>
            </a:r>
          </a:p>
          <a:p>
            <a:pPr algn="just">
              <a:spcAft>
                <a:spcPts val="600"/>
              </a:spcAft>
            </a:pPr>
            <a:r>
              <a:rPr lang="es-MX" sz="2000" dirty="0">
                <a:latin typeface="+mj-lt"/>
              </a:rPr>
              <a:t>La variabilidad puede deberse a procesos naturales internos que ocurren dentro del sistema climático (variabilidad interna), o a variaciones en el forzamiento externo natural o </a:t>
            </a:r>
            <a:r>
              <a:rPr lang="es-MX" sz="2000" dirty="0" err="1">
                <a:latin typeface="+mj-lt"/>
              </a:rPr>
              <a:t>antropógeno</a:t>
            </a:r>
            <a:r>
              <a:rPr lang="es-MX" sz="2000" dirty="0">
                <a:latin typeface="+mj-lt"/>
              </a:rPr>
              <a:t> (variabilidad externa). </a:t>
            </a:r>
          </a:p>
          <a:p>
            <a:pPr algn="just"/>
            <a:endParaRPr lang="es-MX" sz="2000" i="1" dirty="0">
              <a:latin typeface="+mj-lt"/>
            </a:endParaRPr>
          </a:p>
          <a:p>
            <a:pPr algn="r">
              <a:buNone/>
            </a:pPr>
            <a:endParaRPr lang="es-MX" sz="2000" i="1" dirty="0">
              <a:latin typeface="+mj-lt"/>
            </a:endParaRPr>
          </a:p>
          <a:p>
            <a:pPr algn="r">
              <a:buNone/>
            </a:pPr>
            <a:endParaRPr lang="es-MX" sz="2000" i="1" dirty="0">
              <a:latin typeface="+mj-lt"/>
            </a:endParaRPr>
          </a:p>
          <a:p>
            <a:pPr algn="r">
              <a:buNone/>
            </a:pPr>
            <a:r>
              <a:rPr lang="es-MX" sz="2000" i="1" dirty="0">
                <a:latin typeface="+mj-lt"/>
              </a:rPr>
              <a:t>Fuente: IPCC.</a:t>
            </a:r>
            <a:r>
              <a:rPr lang="es-MX" sz="2000" dirty="0"/>
              <a:t> </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r>
              <a:rPr lang="es-MX" sz="2800" b="1" dirty="0"/>
              <a:t>Algunos conceptos…</a:t>
            </a:r>
          </a:p>
        </p:txBody>
      </p:sp>
      <p:sp>
        <p:nvSpPr>
          <p:cNvPr id="3" name="2 Marcador de contenido"/>
          <p:cNvSpPr>
            <a:spLocks noGrp="1"/>
          </p:cNvSpPr>
          <p:nvPr>
            <p:ph sz="quarter" idx="1"/>
          </p:nvPr>
        </p:nvSpPr>
        <p:spPr>
          <a:xfrm>
            <a:off x="611560" y="1593304"/>
            <a:ext cx="8075240" cy="4788024"/>
          </a:xfrm>
        </p:spPr>
        <p:txBody>
          <a:bodyPr>
            <a:normAutofit lnSpcReduction="10000"/>
          </a:bodyPr>
          <a:lstStyle/>
          <a:p>
            <a:pPr algn="just">
              <a:spcAft>
                <a:spcPts val="600"/>
              </a:spcAft>
            </a:pPr>
            <a:r>
              <a:rPr lang="es-MX" sz="2000" dirty="0">
                <a:latin typeface="+mj-lt"/>
              </a:rPr>
              <a:t>El</a:t>
            </a:r>
            <a:r>
              <a:rPr lang="es-MX" sz="2000" b="1" dirty="0">
                <a:latin typeface="+mj-lt"/>
              </a:rPr>
              <a:t> </a:t>
            </a:r>
            <a:r>
              <a:rPr lang="es-MX" sz="2000" b="1" dirty="0">
                <a:solidFill>
                  <a:schemeClr val="accent2"/>
                </a:solidFill>
                <a:latin typeface="+mj-lt"/>
              </a:rPr>
              <a:t>cambio climático </a:t>
            </a:r>
            <a:r>
              <a:rPr lang="es-MX" sz="2000" dirty="0">
                <a:latin typeface="+mj-lt"/>
              </a:rPr>
              <a:t>se define como la </a:t>
            </a:r>
            <a:r>
              <a:rPr lang="es-MX" sz="2000" b="1" dirty="0">
                <a:solidFill>
                  <a:schemeClr val="accent2"/>
                </a:solidFill>
                <a:latin typeface="+mj-lt"/>
              </a:rPr>
              <a:t>variación estadísticamente significativa</a:t>
            </a:r>
            <a:r>
              <a:rPr lang="es-MX" sz="2000" b="1" dirty="0">
                <a:solidFill>
                  <a:srgbClr val="0070C0"/>
                </a:solidFill>
                <a:latin typeface="+mj-lt"/>
              </a:rPr>
              <a:t>, </a:t>
            </a:r>
            <a:r>
              <a:rPr lang="es-MX" sz="2000" dirty="0">
                <a:latin typeface="+mj-lt"/>
              </a:rPr>
              <a:t>ya sea de las </a:t>
            </a:r>
            <a:r>
              <a:rPr lang="es-MX" sz="2000" b="1" dirty="0">
                <a:solidFill>
                  <a:schemeClr val="accent2"/>
                </a:solidFill>
                <a:latin typeface="+mj-lt"/>
              </a:rPr>
              <a:t>condiciones climáticas medias o de su variabilidad</a:t>
            </a:r>
            <a:r>
              <a:rPr lang="es-MX" sz="2000" dirty="0">
                <a:latin typeface="+mj-lt"/>
              </a:rPr>
              <a:t>, que se mantiene durante un </a:t>
            </a:r>
            <a:r>
              <a:rPr lang="es-MX" sz="2000" b="1" dirty="0">
                <a:solidFill>
                  <a:schemeClr val="accent2"/>
                </a:solidFill>
                <a:latin typeface="+mj-lt"/>
              </a:rPr>
              <a:t>período prolongado</a:t>
            </a:r>
            <a:r>
              <a:rPr lang="es-MX" sz="2000" b="1" dirty="0">
                <a:solidFill>
                  <a:srgbClr val="0070C0"/>
                </a:solidFill>
                <a:latin typeface="+mj-lt"/>
              </a:rPr>
              <a:t> </a:t>
            </a:r>
            <a:r>
              <a:rPr lang="es-MX" sz="2000" dirty="0">
                <a:latin typeface="+mj-lt"/>
              </a:rPr>
              <a:t>(generalmente durante decenios o por más tiempo). </a:t>
            </a:r>
          </a:p>
          <a:p>
            <a:pPr algn="just">
              <a:spcAft>
                <a:spcPts val="600"/>
              </a:spcAft>
            </a:pPr>
            <a:r>
              <a:rPr lang="es-MX" sz="2000" dirty="0">
                <a:latin typeface="+mj-lt"/>
              </a:rPr>
              <a:t>El cambio climático puede deberse a </a:t>
            </a:r>
            <a:r>
              <a:rPr lang="es-MX" sz="2000" b="1" dirty="0">
                <a:solidFill>
                  <a:schemeClr val="accent2"/>
                </a:solidFill>
                <a:latin typeface="+mj-lt"/>
              </a:rPr>
              <a:t>procesos naturales internos</a:t>
            </a:r>
            <a:r>
              <a:rPr lang="es-MX" sz="2000" dirty="0">
                <a:latin typeface="+mj-lt"/>
              </a:rPr>
              <a:t> o a un </a:t>
            </a:r>
            <a:r>
              <a:rPr lang="es-MX" sz="2000" b="1" dirty="0">
                <a:solidFill>
                  <a:schemeClr val="accent2"/>
                </a:solidFill>
                <a:latin typeface="+mj-lt"/>
              </a:rPr>
              <a:t>forzamiento externo</a:t>
            </a:r>
            <a:r>
              <a:rPr lang="es-MX" sz="2000" dirty="0">
                <a:latin typeface="+mj-lt"/>
              </a:rPr>
              <a:t>, o a </a:t>
            </a:r>
            <a:r>
              <a:rPr lang="es-MX" sz="2000" b="1" dirty="0">
                <a:solidFill>
                  <a:schemeClr val="accent2"/>
                </a:solidFill>
                <a:latin typeface="+mj-lt"/>
              </a:rPr>
              <a:t>cambios </a:t>
            </a:r>
            <a:r>
              <a:rPr lang="es-MX" sz="2000" b="1" dirty="0" err="1">
                <a:solidFill>
                  <a:schemeClr val="accent2"/>
                </a:solidFill>
                <a:latin typeface="+mj-lt"/>
              </a:rPr>
              <a:t>antropógenos</a:t>
            </a:r>
            <a:r>
              <a:rPr lang="es-MX" sz="2000" b="1" dirty="0">
                <a:solidFill>
                  <a:schemeClr val="accent2"/>
                </a:solidFill>
                <a:latin typeface="+mj-lt"/>
              </a:rPr>
              <a:t> </a:t>
            </a:r>
            <a:r>
              <a:rPr lang="es-MX" sz="2000" dirty="0">
                <a:latin typeface="+mj-lt"/>
              </a:rPr>
              <a:t>duraderos en la composición de la atmósfera o en el uso de la tierra.</a:t>
            </a:r>
            <a:endParaRPr lang="es-MX" sz="2000" i="1" dirty="0">
              <a:latin typeface="+mj-lt"/>
            </a:endParaRPr>
          </a:p>
          <a:p>
            <a:pPr algn="r">
              <a:buNone/>
            </a:pPr>
            <a:endParaRPr lang="es-MX" sz="2000" i="1" dirty="0">
              <a:latin typeface="+mj-lt"/>
            </a:endParaRPr>
          </a:p>
          <a:p>
            <a:pPr algn="r">
              <a:buNone/>
            </a:pPr>
            <a:endParaRPr lang="es-MX" sz="2000" i="1" dirty="0">
              <a:latin typeface="+mj-lt"/>
            </a:endParaRPr>
          </a:p>
          <a:p>
            <a:pPr algn="r">
              <a:buNone/>
            </a:pPr>
            <a:endParaRPr lang="es-MX" sz="2000" i="1" dirty="0">
              <a:latin typeface="+mj-lt"/>
            </a:endParaRPr>
          </a:p>
          <a:p>
            <a:pPr algn="r">
              <a:buNone/>
            </a:pPr>
            <a:endParaRPr lang="es-MX" sz="2000" i="1" dirty="0">
              <a:latin typeface="+mj-lt"/>
            </a:endParaRPr>
          </a:p>
          <a:p>
            <a:pPr algn="r">
              <a:buNone/>
            </a:pPr>
            <a:endParaRPr lang="es-MX" sz="2000" i="1" dirty="0">
              <a:latin typeface="+mj-lt"/>
            </a:endParaRPr>
          </a:p>
          <a:p>
            <a:pPr algn="r">
              <a:buNone/>
            </a:pPr>
            <a:r>
              <a:rPr lang="es-MX" sz="2000" i="1" dirty="0">
                <a:latin typeface="+mj-lt"/>
              </a:rPr>
              <a:t>Fuente: IPCC.</a:t>
            </a:r>
            <a:r>
              <a:rPr lang="es-MX" sz="2400" dirty="0"/>
              <a:t> </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r>
              <a:rPr lang="es-MX" sz="2800" b="1" dirty="0"/>
              <a:t>Algunos conceptos…</a:t>
            </a:r>
          </a:p>
        </p:txBody>
      </p:sp>
      <p:sp>
        <p:nvSpPr>
          <p:cNvPr id="3" name="2 Marcador de contenido"/>
          <p:cNvSpPr>
            <a:spLocks noGrp="1"/>
          </p:cNvSpPr>
          <p:nvPr>
            <p:ph sz="quarter" idx="1"/>
          </p:nvPr>
        </p:nvSpPr>
        <p:spPr>
          <a:xfrm>
            <a:off x="611560" y="1593304"/>
            <a:ext cx="8075240" cy="4788024"/>
          </a:xfrm>
        </p:spPr>
        <p:txBody>
          <a:bodyPr>
            <a:noAutofit/>
          </a:bodyPr>
          <a:lstStyle/>
          <a:p>
            <a:pPr algn="just">
              <a:spcAft>
                <a:spcPts val="600"/>
              </a:spcAft>
            </a:pPr>
            <a:r>
              <a:rPr lang="es-MX" sz="2000" dirty="0">
                <a:latin typeface="+mj-lt"/>
              </a:rPr>
              <a:t>Se llama </a:t>
            </a:r>
            <a:r>
              <a:rPr lang="es-MX" sz="2000" b="1" dirty="0">
                <a:solidFill>
                  <a:srgbClr val="9C5BCD"/>
                </a:solidFill>
                <a:latin typeface="+mj-lt"/>
              </a:rPr>
              <a:t>evento extremo a un evento que es raro en un determinado lugar y época </a:t>
            </a:r>
            <a:r>
              <a:rPr lang="es-MX" sz="2000" dirty="0">
                <a:latin typeface="+mj-lt"/>
              </a:rPr>
              <a:t>(un evento extremo puede salir del percentil 10 o 90). </a:t>
            </a:r>
          </a:p>
          <a:p>
            <a:pPr algn="just">
              <a:spcAft>
                <a:spcPts val="600"/>
              </a:spcAft>
            </a:pPr>
            <a:r>
              <a:rPr lang="es-MX" sz="2000" dirty="0">
                <a:latin typeface="+mj-lt"/>
              </a:rPr>
              <a:t>Los extremos varían de un lugar a otro. Un extremo en un área específica puede ser común en otra. </a:t>
            </a:r>
          </a:p>
          <a:p>
            <a:pPr algn="just">
              <a:spcAft>
                <a:spcPts val="600"/>
              </a:spcAft>
            </a:pPr>
            <a:r>
              <a:rPr lang="es-MX" sz="2000" dirty="0">
                <a:latin typeface="+mj-lt"/>
              </a:rPr>
              <a:t>No pueden ser atribuidos al cambio climático, ya que estos se pueden dar de manera natural, sin embargo se espera que el cambio climático pueda incrementar la ocurrencia de eventos extremos. </a:t>
            </a:r>
          </a:p>
          <a:p>
            <a:pPr algn="just">
              <a:spcAft>
                <a:spcPts val="600"/>
              </a:spcAft>
            </a:pPr>
            <a:r>
              <a:rPr lang="es-MX" sz="2000" dirty="0">
                <a:latin typeface="+mj-lt"/>
              </a:rPr>
              <a:t>Ejemplos: inundaciones, sequías, tormentas tropicales y olas de calor. </a:t>
            </a:r>
          </a:p>
          <a:p>
            <a:pPr algn="r">
              <a:spcAft>
                <a:spcPts val="600"/>
              </a:spcAft>
              <a:buNone/>
            </a:pPr>
            <a:endParaRPr lang="es-MX" sz="2200" i="1" dirty="0">
              <a:latin typeface="+mj-lt"/>
            </a:endParaRPr>
          </a:p>
          <a:p>
            <a:pPr algn="r">
              <a:spcAft>
                <a:spcPts val="600"/>
              </a:spcAft>
              <a:buNone/>
            </a:pPr>
            <a:endParaRPr lang="es-MX" sz="2200" i="1" dirty="0">
              <a:latin typeface="+mj-lt"/>
            </a:endParaRPr>
          </a:p>
          <a:p>
            <a:pPr algn="r">
              <a:spcAft>
                <a:spcPts val="600"/>
              </a:spcAft>
              <a:buNone/>
            </a:pPr>
            <a:r>
              <a:rPr lang="es-MX" sz="2000" i="1" dirty="0">
                <a:latin typeface="+mj-lt"/>
              </a:rPr>
              <a:t>Fuente: IPCC WGI </a:t>
            </a:r>
            <a:r>
              <a:rPr lang="es-MX" sz="2000" i="1" dirty="0" err="1">
                <a:latin typeface="+mj-lt"/>
              </a:rPr>
              <a:t>Glossary</a:t>
            </a:r>
            <a:r>
              <a:rPr lang="es-MX" sz="2200" i="1" dirty="0">
                <a:latin typeface="+mj-lt"/>
              </a:rPr>
              <a:t>.</a:t>
            </a:r>
            <a:r>
              <a:rPr lang="es-MX" sz="2200" dirty="0">
                <a:latin typeface="+mj-lt"/>
              </a:rPr>
              <a:t> </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57808"/>
            <a:ext cx="8147248" cy="710952"/>
          </a:xfrm>
        </p:spPr>
        <p:txBody>
          <a:bodyPr>
            <a:normAutofit fontScale="90000"/>
          </a:bodyPr>
          <a:lstStyle/>
          <a:p>
            <a:r>
              <a:rPr lang="es-MX" sz="2800" b="1" i="1" dirty="0"/>
              <a:t>Es posible pronosticar la incidencia de la variabilidad climática (ENOS) en la zona frontal del estuario del Río? Algunos Indicadores </a:t>
            </a:r>
            <a:endParaRPr lang="es-MX" sz="2800" b="1" dirty="0"/>
          </a:p>
        </p:txBody>
      </p:sp>
      <p:sp>
        <p:nvSpPr>
          <p:cNvPr id="3" name="2 Marcador de contenido"/>
          <p:cNvSpPr>
            <a:spLocks noGrp="1"/>
          </p:cNvSpPr>
          <p:nvPr>
            <p:ph sz="quarter" idx="1"/>
          </p:nvPr>
        </p:nvSpPr>
        <p:spPr>
          <a:xfrm>
            <a:off x="611560" y="1593304"/>
            <a:ext cx="8075240" cy="4283968"/>
          </a:xfrm>
        </p:spPr>
        <p:txBody>
          <a:bodyPr>
            <a:normAutofit/>
          </a:bodyPr>
          <a:lstStyle/>
          <a:p>
            <a:pPr algn="just">
              <a:spcAft>
                <a:spcPts val="600"/>
              </a:spcAft>
            </a:pPr>
            <a:r>
              <a:rPr lang="es-MX" sz="2000" dirty="0">
                <a:latin typeface="+mj-lt"/>
              </a:rPr>
              <a:t>Previsiones de la NOAA (Distintos tipo de </a:t>
            </a:r>
            <a:r>
              <a:rPr lang="es-ES" sz="2000" dirty="0">
                <a:latin typeface="+mj-lt"/>
              </a:rPr>
              <a:t>Índices)</a:t>
            </a:r>
            <a:endParaRPr lang="es-MX" sz="2000" dirty="0">
              <a:latin typeface="+mj-lt"/>
            </a:endParaRPr>
          </a:p>
          <a:p>
            <a:pPr algn="just">
              <a:spcAft>
                <a:spcPts val="600"/>
              </a:spcAft>
            </a:pPr>
            <a:r>
              <a:rPr lang="es-MX" sz="2000" dirty="0">
                <a:latin typeface="+mj-lt"/>
              </a:rPr>
              <a:t>Previsiones de Australian Government Bureau of Meteorology (ENSO wrap up)</a:t>
            </a:r>
          </a:p>
          <a:p>
            <a:pPr algn="just">
              <a:spcAft>
                <a:spcPts val="600"/>
              </a:spcAft>
            </a:pPr>
            <a:r>
              <a:rPr lang="es-MX" sz="2000" dirty="0">
                <a:latin typeface="+mj-lt"/>
              </a:rPr>
              <a:t>Imágenes satelitales</a:t>
            </a:r>
          </a:p>
          <a:p>
            <a:pPr algn="just">
              <a:spcAft>
                <a:spcPts val="600"/>
              </a:spcAft>
            </a:pPr>
            <a:r>
              <a:rPr lang="es-MX" sz="2000" dirty="0">
                <a:latin typeface="+mj-lt"/>
              </a:rPr>
              <a:t>Caudales de aporte en Represas Hidroeléctricas – Salto Grande</a:t>
            </a:r>
          </a:p>
          <a:p>
            <a:pPr algn="just">
              <a:spcAft>
                <a:spcPts val="600"/>
              </a:spcAft>
            </a:pPr>
            <a:r>
              <a:rPr lang="es-MX" sz="2000" dirty="0">
                <a:latin typeface="+mj-lt"/>
              </a:rPr>
              <a:t>Información  de Instituciones Públicas:</a:t>
            </a:r>
          </a:p>
          <a:p>
            <a:pPr lvl="8" algn="just">
              <a:buClr>
                <a:schemeClr val="accent2"/>
              </a:buClr>
              <a:buFont typeface="Wingdings" pitchFamily="2" charset="2"/>
              <a:buChar char="ü"/>
            </a:pPr>
            <a:r>
              <a:rPr lang="es-MX" sz="2000" dirty="0">
                <a:latin typeface="+mj-lt"/>
              </a:rPr>
              <a:t>Instituto Nacional de Meteorología (INNUMET)</a:t>
            </a:r>
          </a:p>
          <a:p>
            <a:pPr lvl="8" algn="just">
              <a:buClr>
                <a:schemeClr val="accent2"/>
              </a:buClr>
              <a:buFont typeface="Wingdings" pitchFamily="2" charset="2"/>
              <a:buChar char="ü"/>
            </a:pPr>
            <a:r>
              <a:rPr lang="es-MX" sz="2000" dirty="0">
                <a:latin typeface="+mj-lt"/>
              </a:rPr>
              <a:t>Institución Nacional del Agua (Argentina)</a:t>
            </a:r>
          </a:p>
          <a:p>
            <a:pPr lvl="8" algn="just">
              <a:buClr>
                <a:schemeClr val="accent2"/>
              </a:buClr>
              <a:buFont typeface="Wingdings" pitchFamily="2" charset="2"/>
              <a:buChar char="ü"/>
            </a:pPr>
            <a:r>
              <a:rPr lang="es-MX" sz="2000" dirty="0">
                <a:latin typeface="+mj-lt"/>
              </a:rPr>
              <a:t>Intendencia de Montevideo</a:t>
            </a:r>
          </a:p>
          <a:p>
            <a:pPr algn="just"/>
            <a:endParaRPr lang="es-MX" sz="2400" dirty="0"/>
          </a:p>
          <a:p>
            <a:pPr algn="just"/>
            <a:endParaRPr lang="es-MX" sz="2400" dirty="0"/>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Previsiones de la NOAA</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33B9302B-1444-5E42-B92E-86E2C66DE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59" y="1290340"/>
            <a:ext cx="8434282" cy="5433890"/>
          </a:xfrm>
          <a:prstGeom prst="rect">
            <a:avLst/>
          </a:prstGeom>
        </p:spPr>
      </p:pic>
      <p:sp>
        <p:nvSpPr>
          <p:cNvPr id="7" name="CuadroTexto 6">
            <a:extLst>
              <a:ext uri="{FF2B5EF4-FFF2-40B4-BE49-F238E27FC236}">
                <a16:creationId xmlns:a16="http://schemas.microsoft.com/office/drawing/2014/main" id="{AC2D0A04-E864-5847-A39D-CC46C0ADCE60}"/>
              </a:ext>
            </a:extLst>
          </p:cNvPr>
          <p:cNvSpPr txBox="1"/>
          <p:nvPr/>
        </p:nvSpPr>
        <p:spPr>
          <a:xfrm>
            <a:off x="5148064" y="622429"/>
            <a:ext cx="2689711" cy="646331"/>
          </a:xfrm>
          <a:prstGeom prst="rect">
            <a:avLst/>
          </a:prstGeom>
          <a:noFill/>
        </p:spPr>
        <p:txBody>
          <a:bodyPr wrap="none" rtlCol="0">
            <a:spAutoFit/>
          </a:bodyPr>
          <a:lstStyle/>
          <a:p>
            <a:r>
              <a:rPr lang="es-UY" dirty="0"/>
              <a:t>(</a:t>
            </a:r>
            <a:r>
              <a:rPr lang="es-UY" dirty="0">
                <a:hlinkClick r:id="rId4"/>
              </a:rPr>
              <a:t>https://psl.noaa.gov/enso/</a:t>
            </a:r>
            <a:r>
              <a:rPr lang="es-UY" dirty="0"/>
              <a:t>)</a:t>
            </a:r>
          </a:p>
          <a:p>
            <a:endParaRPr lang="es-UY" dirty="0"/>
          </a:p>
        </p:txBody>
      </p:sp>
      <p:sp>
        <p:nvSpPr>
          <p:cNvPr id="8" name="CuadroTexto 7">
            <a:extLst>
              <a:ext uri="{FF2B5EF4-FFF2-40B4-BE49-F238E27FC236}">
                <a16:creationId xmlns:a16="http://schemas.microsoft.com/office/drawing/2014/main" id="{6F02CEAB-3BEF-6A4C-B306-749381C715C9}"/>
              </a:ext>
            </a:extLst>
          </p:cNvPr>
          <p:cNvSpPr txBox="1"/>
          <p:nvPr/>
        </p:nvSpPr>
        <p:spPr>
          <a:xfrm>
            <a:off x="372419" y="4140161"/>
            <a:ext cx="8434282" cy="2677656"/>
          </a:xfrm>
          <a:prstGeom prst="rect">
            <a:avLst/>
          </a:prstGeom>
          <a:solidFill>
            <a:srgbClr val="A6D86E"/>
          </a:solidFill>
        </p:spPr>
        <p:txBody>
          <a:bodyPr wrap="square" rtlCol="0">
            <a:spAutoFit/>
          </a:bodyPr>
          <a:lstStyle/>
          <a:p>
            <a:pPr algn="just"/>
            <a:r>
              <a:rPr lang="es-ES" sz="1400" dirty="0">
                <a:cs typeface="Arial" panose="020B0604020202020204" pitchFamily="34" charset="0"/>
              </a:rPr>
              <a:t>La conexión entre los océanos y la atmósfera de la Tierra tiene un impacto directo en las condiciones meteorológicas y climáticas que experimentamos. El Niño y La Niña, juntos denominados El Niño Oscilación del Sur (ENSO), son desviaciones periódicas de las temperaturas esperadas de la superficie del mar (SST) en el Océano Pacífico ecuatorial. Estas temperaturas oceánicas más cálidas o más frías de lo normal pueden afectar los patrones climáticos en todo el mundo al influir en los sistemas de alta y baja presión, los vientos y las precipitaciones. ENOS puede traer humedad muy necesaria a una región y causar extremos de demasiada o muy poca agua en otras.</a:t>
            </a:r>
          </a:p>
          <a:p>
            <a:pPr algn="just"/>
            <a:endParaRPr lang="es-ES" sz="1400" dirty="0">
              <a:cs typeface="Arial" panose="020B0604020202020204" pitchFamily="34" charset="0"/>
            </a:endParaRPr>
          </a:p>
          <a:p>
            <a:pPr algn="just"/>
            <a:r>
              <a:rPr lang="es-ES" sz="1400" dirty="0">
                <a:cs typeface="Arial" panose="020B0604020202020204" pitchFamily="34" charset="0"/>
              </a:rPr>
              <a:t>Comprender los procesos que impulsan este tipo de interacciones es un componente clave para mejorar los pronósticos y las advertencias. El Laboratorio de Ciencias Físicas de la NOAA estudia múltiples aspectos de ENSO, incluidos sus precursores, la predicción, la diversidad y los impactos climáticos y </a:t>
            </a:r>
            <a:r>
              <a:rPr lang="es-ES" sz="1400" dirty="0" err="1">
                <a:cs typeface="Arial" panose="020B0604020202020204" pitchFamily="34" charset="0"/>
              </a:rPr>
              <a:t>ecosistémicos</a:t>
            </a:r>
            <a:r>
              <a:rPr lang="es-ES" sz="1400" dirty="0">
                <a:cs typeface="Arial" panose="020B0604020202020204" pitchFamily="34" charset="0"/>
              </a:rPr>
              <a:t>. Esta información puede ayudar a mantener a las comunidades seguras y orientar las decisiones relacionadas con cuestiones como la gestión del agua, la planificación de emergencias y la resiliencia de los ecosistemas.</a:t>
            </a:r>
            <a:endParaRPr lang="es-UY" sz="1400" dirty="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13792"/>
            <a:ext cx="7772400" cy="710952"/>
          </a:xfrm>
        </p:spPr>
        <p:txBody>
          <a:bodyPr>
            <a:normAutofit/>
          </a:bodyPr>
          <a:lstStyle/>
          <a:p>
            <a:pPr>
              <a:spcAft>
                <a:spcPts val="600"/>
              </a:spcAft>
            </a:pPr>
            <a:r>
              <a:rPr lang="es-MX" sz="2800" b="1" dirty="0"/>
              <a:t>Previsiones de la NOAA</a:t>
            </a:r>
          </a:p>
        </p:txBody>
      </p:sp>
      <p:cxnSp>
        <p:nvCxnSpPr>
          <p:cNvPr id="5" name="4 Conector recto"/>
          <p:cNvCxnSpPr/>
          <p:nvPr/>
        </p:nvCxnSpPr>
        <p:spPr>
          <a:xfrm>
            <a:off x="611560" y="1196752"/>
            <a:ext cx="7956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611560" y="1268760"/>
            <a:ext cx="7956000" cy="369332"/>
          </a:xfrm>
          <a:prstGeom prst="rect">
            <a:avLst/>
          </a:prstGeom>
          <a:noFill/>
        </p:spPr>
        <p:txBody>
          <a:bodyPr wrap="square" rtlCol="0">
            <a:spAutoFit/>
          </a:bodyPr>
          <a:lstStyle/>
          <a:p>
            <a:pPr marL="285750" indent="-285750">
              <a:buFont typeface="Arial" charset="0"/>
              <a:buChar char="•"/>
            </a:pPr>
            <a:r>
              <a:rPr lang="es-ES_tradnl" dirty="0">
                <a:latin typeface="Arial" charset="0"/>
                <a:ea typeface="Arial" charset="0"/>
                <a:cs typeface="Arial" charset="0"/>
              </a:rPr>
              <a:t>Datos de Temperatura Superficial del Mar (SST)</a:t>
            </a:r>
          </a:p>
        </p:txBody>
      </p:sp>
      <p:pic>
        <p:nvPicPr>
          <p:cNvPr id="12" name="Imagen 11">
            <a:extLst>
              <a:ext uri="{FF2B5EF4-FFF2-40B4-BE49-F238E27FC236}">
                <a16:creationId xmlns:a16="http://schemas.microsoft.com/office/drawing/2014/main" id="{A85274E8-E7C4-5D4D-9753-F29406626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67" y="1748527"/>
            <a:ext cx="7772400" cy="4975103"/>
          </a:xfrm>
          <a:prstGeom prst="rect">
            <a:avLst/>
          </a:prstGeom>
        </p:spPr>
      </p:pic>
      <p:grpSp>
        <p:nvGrpSpPr>
          <p:cNvPr id="19" name="18 Grupo"/>
          <p:cNvGrpSpPr/>
          <p:nvPr/>
        </p:nvGrpSpPr>
        <p:grpSpPr>
          <a:xfrm>
            <a:off x="3203848" y="5239481"/>
            <a:ext cx="624483" cy="699517"/>
            <a:chOff x="8484021" y="5435932"/>
            <a:chExt cx="624483" cy="699517"/>
          </a:xfrm>
        </p:grpSpPr>
        <p:sp>
          <p:nvSpPr>
            <p:cNvPr id="14" name="13 Flecha izquierda"/>
            <p:cNvSpPr/>
            <p:nvPr/>
          </p:nvSpPr>
          <p:spPr>
            <a:xfrm rot="19573575">
              <a:off x="8484021" y="5919425"/>
              <a:ext cx="432048" cy="216024"/>
            </a:xfrm>
            <a:prstGeom prst="leftArrow">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CuadroTexto"/>
            <p:cNvSpPr txBox="1"/>
            <p:nvPr/>
          </p:nvSpPr>
          <p:spPr>
            <a:xfrm>
              <a:off x="8532440" y="5435932"/>
              <a:ext cx="576064" cy="369332"/>
            </a:xfrm>
            <a:prstGeom prst="rect">
              <a:avLst/>
            </a:prstGeom>
            <a:noFill/>
          </p:spPr>
          <p:txBody>
            <a:bodyPr wrap="square" rtlCol="0">
              <a:spAutoFit/>
            </a:bodyPr>
            <a:lstStyle/>
            <a:p>
              <a:r>
                <a:rPr lang="es-MX" b="1" dirty="0">
                  <a:latin typeface="+mj-lt"/>
                </a:rPr>
                <a:t>SST</a:t>
              </a:r>
            </a:p>
          </p:txBody>
        </p:sp>
      </p:grpSp>
      <p:pic>
        <p:nvPicPr>
          <p:cNvPr id="10" name="Imagen 9">
            <a:extLst>
              <a:ext uri="{FF2B5EF4-FFF2-40B4-BE49-F238E27FC236}">
                <a16:creationId xmlns:a16="http://schemas.microsoft.com/office/drawing/2014/main" id="{2858BC0B-42C3-644B-8514-8044D12B4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065002"/>
            <a:ext cx="8792757" cy="39758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dad">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10603</TotalTime>
  <Words>1660</Words>
  <Application>Microsoft Macintosh PowerPoint</Application>
  <PresentationFormat>Presentación en pantalla (4:3)</PresentationFormat>
  <Paragraphs>137</Paragraphs>
  <Slides>33</Slides>
  <Notes>22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Calibri</vt:lpstr>
      <vt:lpstr>Franklin Gothic Book</vt:lpstr>
      <vt:lpstr>Perpetua</vt:lpstr>
      <vt:lpstr>Wingdings</vt:lpstr>
      <vt:lpstr>Wingdings 2</vt:lpstr>
      <vt:lpstr>Equidad</vt:lpstr>
      <vt:lpstr>Variabilidad ENOS y series temporales geofísicas en el Río de la Plata</vt:lpstr>
      <vt:lpstr>Temática</vt:lpstr>
      <vt:lpstr>Algunos conceptos…</vt:lpstr>
      <vt:lpstr>Algunos conceptos…</vt:lpstr>
      <vt:lpstr>Algunos conceptos…</vt:lpstr>
      <vt:lpstr>Algunos conceptos…</vt:lpstr>
      <vt:lpstr>Es posible pronosticar la incidencia de la variabilidad climática (ENOS) en la zona frontal del estuario del Río? Algunos Indicadores </vt:lpstr>
      <vt:lpstr>Previsiones de la NOAA</vt:lpstr>
      <vt:lpstr>Previsiones de la NOAA</vt:lpstr>
      <vt:lpstr>Previsiones de la NOAA</vt:lpstr>
      <vt:lpstr>NOAA Ocean Niño Index(ONI)</vt:lpstr>
      <vt:lpstr>Previsiones de la NOAA   (ONI)</vt:lpstr>
      <vt:lpstr>Condiciones del Niño – Oscilación Sur (ENOS)</vt:lpstr>
      <vt:lpstr>Presentación de PowerPoint</vt:lpstr>
      <vt:lpstr>Presentación de PowerPoint</vt:lpstr>
      <vt:lpstr>Índice ENSO Multivariado (MEI) </vt:lpstr>
      <vt:lpstr>Previsiones de la NOAA</vt:lpstr>
      <vt:lpstr>Presentación de PowerPoint</vt:lpstr>
      <vt:lpstr> </vt:lpstr>
      <vt:lpstr>ENSO - Australian Government </vt:lpstr>
      <vt:lpstr>ENSO Outlook</vt:lpstr>
      <vt:lpstr>ENSO - Australian Government </vt:lpstr>
      <vt:lpstr>Presentación de PowerPoint</vt:lpstr>
      <vt:lpstr>Presentación de PowerPoint</vt:lpstr>
      <vt:lpstr>Imágenes satelitales</vt:lpstr>
      <vt:lpstr>Imágenes satelitales</vt:lpstr>
      <vt:lpstr>Imagenes satelitales del estuario del RdlP</vt:lpstr>
      <vt:lpstr>Represas Hidroeléctricas – Salto Grande</vt:lpstr>
      <vt:lpstr>Represas Hidroeléctricas – Salto Grande</vt:lpstr>
      <vt:lpstr>Presentación de PowerPoint</vt:lpstr>
      <vt:lpstr>Información  de Instituciones Públicas</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Variabilidad ENOS y series temporales geofísicas en el Río de la Plata</dc:title>
  <dc:creator>Nathalie</dc:creator>
  <cp:lastModifiedBy>matilderodriguez19@gmail.com</cp:lastModifiedBy>
  <cp:revision>141</cp:revision>
  <dcterms:created xsi:type="dcterms:W3CDTF">2014-02-27T14:12:02Z</dcterms:created>
  <dcterms:modified xsi:type="dcterms:W3CDTF">2021-06-01T19:42:31Z</dcterms:modified>
</cp:coreProperties>
</file>