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57" r:id="rId2"/>
    <p:sldId id="263" r:id="rId3"/>
    <p:sldId id="265" r:id="rId4"/>
    <p:sldId id="266" r:id="rId5"/>
    <p:sldId id="269" r:id="rId6"/>
    <p:sldId id="287" r:id="rId7"/>
    <p:sldId id="286" r:id="rId8"/>
    <p:sldId id="271" r:id="rId9"/>
    <p:sldId id="270" r:id="rId10"/>
    <p:sldId id="272" r:id="rId11"/>
    <p:sldId id="274" r:id="rId12"/>
    <p:sldId id="275" r:id="rId13"/>
    <p:sldId id="273" r:id="rId14"/>
    <p:sldId id="276" r:id="rId15"/>
    <p:sldId id="278" r:id="rId16"/>
    <p:sldId id="279" r:id="rId17"/>
    <p:sldId id="277" r:id="rId18"/>
    <p:sldId id="280" r:id="rId19"/>
    <p:sldId id="281" r:id="rId20"/>
    <p:sldId id="283" r:id="rId21"/>
    <p:sldId id="284" r:id="rId22"/>
    <p:sldId id="282"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4" autoAdjust="0"/>
    <p:restoredTop sz="94660"/>
  </p:normalViewPr>
  <p:slideViewPr>
    <p:cSldViewPr>
      <p:cViewPr>
        <p:scale>
          <a:sx n="75" d="100"/>
          <a:sy n="75" d="100"/>
        </p:scale>
        <p:origin x="-828"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89D5E5-6BEC-41D9-B7BC-CA8735947289}" type="datetimeFigureOut">
              <a:rPr lang="en-US" smtClean="0"/>
              <a:pPr/>
              <a:t>3/18/2021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34F36-75A2-4BCE-B0E2-111176F54E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F34F36-75A2-4BCE-B0E2-111176F54E7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07A96E-A68A-4CB4-837C-7EFD18C2DD70}"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07A96E-A68A-4CB4-837C-7EFD18C2DD70}" type="datetimeFigureOut">
              <a:rPr lang="en-US" smtClean="0"/>
              <a:pPr/>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07A96E-A68A-4CB4-837C-7EFD18C2DD70}" type="datetimeFigureOut">
              <a:rPr lang="en-US" smtClean="0"/>
              <a:pPr/>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7A96E-A68A-4CB4-837C-7EFD18C2DD70}" type="datetimeFigureOut">
              <a:rPr lang="en-US" smtClean="0"/>
              <a:pPr/>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7A96E-A68A-4CB4-837C-7EFD18C2DD70}" type="datetimeFigureOut">
              <a:rPr lang="en-US" smtClean="0"/>
              <a:pPr/>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7A96E-A68A-4CB4-837C-7EFD18C2DD70}" type="datetimeFigureOut">
              <a:rPr lang="en-US" smtClean="0"/>
              <a:pPr/>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7A96E-A68A-4CB4-837C-7EFD18C2DD70}" type="datetimeFigureOut">
              <a:rPr lang="en-US" smtClean="0"/>
              <a:pPr/>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7A96E-A68A-4CB4-837C-7EFD18C2DD70}" type="datetimeFigureOut">
              <a:rPr lang="en-US" smtClean="0"/>
              <a:pPr/>
              <a:t>3/18/2021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B268-89C2-4BBA-8566-7F8F389ED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8.png"/><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2.jpeg"/><Relationship Id="rId5" Type="http://schemas.openxmlformats.org/officeDocument/2006/relationships/oleObject" Target="../embeddings/oleObject6.bin"/><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76200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AutoNum type="arabicPeriod"/>
              <a:tabLst>
                <a:tab pos="228600" algn="l"/>
              </a:tabLst>
            </a:pPr>
            <a:r>
              <a:rPr kumimoji="0" lang="es-UY"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INTRODUCCIÓN Y CONCEPTOS BÁSICOS </a:t>
            </a:r>
            <a:r>
              <a:rPr kumimoji="0" lang="es-UY" b="1" i="0" u="none" strike="noStrike" cap="none" normalizeH="0" baseline="0" dirty="0" smtClean="0">
                <a:ln>
                  <a:noFill/>
                </a:ln>
                <a:effectLst/>
                <a:latin typeface="Arial" pitchFamily="34" charset="0"/>
                <a:ea typeface="Times New Roman" pitchFamily="18" charset="0"/>
                <a:cs typeface="Arial" pitchFamily="34" charset="0"/>
              </a:rPr>
              <a:t>[2 clases]</a:t>
            </a:r>
            <a:endParaRPr kumimoji="0" lang="en-US" b="0" i="0" u="none" strike="noStrike" cap="none" normalizeH="0" baseline="0" dirty="0" smtClean="0">
              <a:ln>
                <a:noFill/>
              </a:ln>
              <a:effectLst/>
              <a:latin typeface="Arial" pitchFamily="34" charset="0"/>
              <a:cs typeface="Arial" pitchFamily="34" charset="0"/>
            </a:endParaRPr>
          </a:p>
          <a:p>
            <a:pPr marL="800100" marR="0" lvl="1" indent="-342900" algn="just" defTabSz="914400" rtl="0" eaLnBrk="0" fontAlgn="base" latinLnBrk="0" hangingPunct="0">
              <a:lnSpc>
                <a:spcPct val="100000"/>
              </a:lnSpc>
              <a:spcBef>
                <a:spcPct val="0"/>
              </a:spcBef>
              <a:spcAft>
                <a:spcPct val="0"/>
              </a:spcAft>
              <a:buClrTx/>
              <a:buSzTx/>
              <a:buFontTx/>
              <a:buAutoNum type="arabicPeriod"/>
              <a:tabLst>
                <a:tab pos="228600" algn="l"/>
              </a:tabLst>
            </a:pPr>
            <a:r>
              <a:rPr lang="es-UY" b="1" dirty="0">
                <a:latin typeface="Arial" pitchFamily="34" charset="0"/>
                <a:ea typeface="Times New Roman" pitchFamily="18" charset="0"/>
                <a:cs typeface="Arial" pitchFamily="34" charset="0"/>
              </a:rPr>
              <a:t>M</a:t>
            </a:r>
            <a:r>
              <a:rPr kumimoji="0" lang="es-UY"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odelos </a:t>
            </a:r>
            <a:r>
              <a:rPr lang="es-UY" b="1" dirty="0" smtClean="0">
                <a:latin typeface="Arial" pitchFamily="34" charset="0"/>
                <a:ea typeface="Times New Roman" pitchFamily="18" charset="0"/>
                <a:cs typeface="Arial" pitchFamily="34" charset="0"/>
              </a:rPr>
              <a:t>M</a:t>
            </a:r>
            <a:r>
              <a:rPr kumimoji="0" lang="es-UY"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atemáticos.</a:t>
            </a:r>
          </a:p>
          <a:p>
            <a:pPr marL="800100" marR="0" lvl="1" indent="-342900" algn="just" defTabSz="914400" rtl="0" eaLnBrk="0" fontAlgn="base" latinLnBrk="0" hangingPunct="0">
              <a:lnSpc>
                <a:spcPct val="100000"/>
              </a:lnSpc>
              <a:spcBef>
                <a:spcPct val="0"/>
              </a:spcBef>
              <a:spcAft>
                <a:spcPct val="0"/>
              </a:spcAft>
              <a:buClrTx/>
              <a:buSzTx/>
              <a:buFontTx/>
              <a:buAutoNum type="arabicPeriod"/>
              <a:tabLst>
                <a:tab pos="228600" algn="l"/>
              </a:tabLst>
            </a:pPr>
            <a:r>
              <a:rPr kumimoji="0" lang="es-UY"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los Problemas Reales a los Sistemas Dinámicos</a:t>
            </a:r>
            <a:r>
              <a:rPr kumimoji="0" lang="es-UY"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UY"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r>
              <a:rPr kumimoji="0" lang="es-UY"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Gilmore</a:t>
            </a:r>
            <a:r>
              <a:rPr kumimoji="0" lang="es-UY"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228600" algn="l"/>
              </a:tabLst>
            </a:pPr>
            <a:r>
              <a:rPr kumimoji="0" lang="es-UY"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Importancia de Ser No Lineal</a:t>
            </a:r>
            <a:r>
              <a:rPr kumimoji="0" lang="es-UY"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UY"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r>
              <a:rPr kumimoji="0" lang="es-UY"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Strogatz</a:t>
            </a:r>
            <a:r>
              <a:rPr kumimoji="0" lang="es-UY"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228600" algn="l"/>
              </a:tabLst>
            </a:pPr>
            <a:r>
              <a:rPr kumimoji="0" lang="es-UY"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Estabilidad Lineal</a:t>
            </a:r>
            <a:r>
              <a:rPr kumimoji="0" lang="es-UY"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UY"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[Fort, </a:t>
            </a:r>
            <a:r>
              <a:rPr kumimoji="0" lang="es-UY"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Strogatz</a:t>
            </a:r>
            <a:r>
              <a:rPr kumimoji="0" lang="es-UY"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defTabSz="914400" rtl="0" eaLnBrk="0" fontAlgn="base" latinLnBrk="0" hangingPunct="0">
              <a:lnSpc>
                <a:spcPct val="100000"/>
              </a:lnSpc>
              <a:spcBef>
                <a:spcPct val="0"/>
              </a:spcBef>
              <a:spcAft>
                <a:spcPct val="0"/>
              </a:spcAft>
              <a:buClrTx/>
              <a:buSzTx/>
              <a:buFontTx/>
              <a:buAutoNum type="arabicPeriod"/>
              <a:tabLst>
                <a:tab pos="228600" algn="l"/>
              </a:tabLst>
            </a:pPr>
            <a:r>
              <a:rPr kumimoji="0" lang="es-UY"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Tiempo continuo vs. tiempo discreto </a:t>
            </a:r>
            <a:r>
              <a:rPr kumimoji="0" lang="es-UY"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[Fort].</a:t>
            </a:r>
            <a:r>
              <a:rPr kumimoji="0" lang="es-UY"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UY"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533400" y="228600"/>
            <a:ext cx="1525802" cy="584775"/>
          </a:xfrm>
          <a:prstGeom prst="rect">
            <a:avLst/>
          </a:prstGeom>
          <a:noFill/>
        </p:spPr>
        <p:txBody>
          <a:bodyPr wrap="none" rtlCol="0">
            <a:spAutoFit/>
          </a:bodyPr>
          <a:lstStyle/>
          <a:p>
            <a:r>
              <a:rPr lang="en-US" sz="3200" b="1" dirty="0" smtClean="0"/>
              <a:t>REPASO</a:t>
            </a:r>
            <a:endParaRPr lang="en-US" sz="3200" b="1" dirty="0"/>
          </a:p>
        </p:txBody>
      </p:sp>
      <p:sp>
        <p:nvSpPr>
          <p:cNvPr id="4" name="Rectangle 2"/>
          <p:cNvSpPr>
            <a:spLocks noChangeArrowheads="1"/>
          </p:cNvSpPr>
          <p:nvPr/>
        </p:nvSpPr>
        <p:spPr bwMode="auto">
          <a:xfrm>
            <a:off x="0" y="2518350"/>
            <a:ext cx="91440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solidFill>
                  <a:srgbClr val="FF0000"/>
                </a:solidFill>
              </a:rPr>
              <a:t>1.1 </a:t>
            </a:r>
            <a:r>
              <a:rPr lang="en-US" sz="2400" b="1" dirty="0">
                <a:solidFill>
                  <a:srgbClr val="FF0000"/>
                </a:solidFill>
              </a:rPr>
              <a:t>MATHEMATICAL MODELS</a:t>
            </a:r>
            <a:endParaRPr lang="en-US" sz="2400" dirty="0">
              <a:solidFill>
                <a:srgbClr val="FF0000"/>
              </a:solidFill>
            </a:endParaRPr>
          </a:p>
          <a:p>
            <a:r>
              <a:rPr lang="en-US" b="1" dirty="0"/>
              <a:t>1</a:t>
            </a:r>
            <a:r>
              <a:rPr lang="en-US" b="1" dirty="0" smtClean="0"/>
              <a:t>.1.1 </a:t>
            </a:r>
            <a:r>
              <a:rPr lang="en-US" b="1" dirty="0"/>
              <a:t>What is modeling?</a:t>
            </a:r>
            <a:endParaRPr lang="en-US" dirty="0"/>
          </a:p>
          <a:p>
            <a:pPr>
              <a:buFont typeface="Arial" pitchFamily="34" charset="0"/>
              <a:buChar char="•"/>
            </a:pPr>
            <a:r>
              <a:rPr lang="en-US" dirty="0" smtClean="0"/>
              <a:t>  Models are </a:t>
            </a:r>
            <a:r>
              <a:rPr lang="en-US" b="1" dirty="0">
                <a:solidFill>
                  <a:srgbClr val="FF0000"/>
                </a:solidFill>
              </a:rPr>
              <a:t>idealizations</a:t>
            </a:r>
            <a:r>
              <a:rPr lang="en-US" dirty="0"/>
              <a:t> that simplify reality and never provide a completely accurate representation of the real-world phenomena. </a:t>
            </a:r>
            <a:endParaRPr lang="en-US" dirty="0" smtClean="0"/>
          </a:p>
          <a:p>
            <a:pPr>
              <a:buFont typeface="Arial" pitchFamily="34" charset="0"/>
              <a:buChar char="•"/>
            </a:pPr>
            <a:r>
              <a:rPr lang="en-US" dirty="0" smtClean="0"/>
              <a:t>Among </a:t>
            </a:r>
            <a:r>
              <a:rPr lang="en-US" dirty="0"/>
              <a:t>the uses of models are: </a:t>
            </a:r>
            <a:endParaRPr lang="en-US" dirty="0" smtClean="0"/>
          </a:p>
          <a:p>
            <a:r>
              <a:rPr lang="en-US" dirty="0" smtClean="0"/>
              <a:t>-&gt; to </a:t>
            </a:r>
            <a:r>
              <a:rPr lang="en-US" b="1" dirty="0">
                <a:solidFill>
                  <a:srgbClr val="FF0000"/>
                </a:solidFill>
              </a:rPr>
              <a:t>describe</a:t>
            </a:r>
            <a:r>
              <a:rPr lang="en-US" dirty="0"/>
              <a:t> the behavior or results observed; </a:t>
            </a:r>
            <a:endParaRPr lang="en-US" dirty="0" smtClean="0"/>
          </a:p>
          <a:p>
            <a:r>
              <a:rPr lang="en-US" dirty="0" smtClean="0"/>
              <a:t>-&gt; to </a:t>
            </a:r>
            <a:r>
              <a:rPr lang="en-US" b="1" dirty="0">
                <a:solidFill>
                  <a:srgbClr val="FF0000"/>
                </a:solidFill>
              </a:rPr>
              <a:t>explain</a:t>
            </a:r>
            <a:r>
              <a:rPr lang="en-US" dirty="0"/>
              <a:t> why that behavior and results occurred as they did; </a:t>
            </a:r>
            <a:endParaRPr lang="en-US" dirty="0" smtClean="0"/>
          </a:p>
          <a:p>
            <a:r>
              <a:rPr lang="en-US" dirty="0" smtClean="0"/>
              <a:t>-&gt; to </a:t>
            </a:r>
            <a:r>
              <a:rPr lang="en-US" b="1" dirty="0">
                <a:solidFill>
                  <a:srgbClr val="FF0000"/>
                </a:solidFill>
              </a:rPr>
              <a:t>predict</a:t>
            </a:r>
            <a:r>
              <a:rPr lang="en-US" dirty="0"/>
              <a:t> future behaviors or results that are as yet unseen or unmeasured.</a:t>
            </a:r>
          </a:p>
          <a:p>
            <a:r>
              <a:rPr lang="en-US" dirty="0"/>
              <a:t>	</a:t>
            </a:r>
            <a:endParaRPr lang="en-US" dirty="0" smtClean="0"/>
          </a:p>
          <a:p>
            <a:pPr>
              <a:buFont typeface="Arial" pitchFamily="34" charset="0"/>
              <a:buChar char="•"/>
            </a:pPr>
            <a:r>
              <a:rPr lang="en-US" dirty="0" smtClean="0"/>
              <a:t>Modeling </a:t>
            </a:r>
            <a:r>
              <a:rPr lang="en-US" dirty="0"/>
              <a:t>constitute a central piece of the </a:t>
            </a:r>
            <a:r>
              <a:rPr lang="en-US" i="1" dirty="0"/>
              <a:t>scientific method </a:t>
            </a:r>
            <a:r>
              <a:rPr lang="en-US" dirty="0"/>
              <a:t>that roughly can be viewed as having four stages: </a:t>
            </a:r>
            <a:endParaRPr lang="en-US" dirty="0" smtClean="0"/>
          </a:p>
          <a:p>
            <a:pPr marL="400050" indent="-400050">
              <a:buFont typeface="+mj-lt"/>
              <a:buAutoNum type="romanUcPeriod"/>
            </a:pPr>
            <a:r>
              <a:rPr lang="en-US" dirty="0" smtClean="0"/>
              <a:t>Observation</a:t>
            </a:r>
          </a:p>
          <a:p>
            <a:pPr marL="400050" indent="-400050">
              <a:buFont typeface="+mj-lt"/>
              <a:buAutoNum type="romanUcPeriod"/>
            </a:pPr>
            <a:r>
              <a:rPr lang="en-US" dirty="0" smtClean="0"/>
              <a:t>Modeling</a:t>
            </a:r>
          </a:p>
          <a:p>
            <a:pPr marL="400050" indent="-400050">
              <a:buFont typeface="+mj-lt"/>
              <a:buAutoNum type="romanUcPeriod"/>
            </a:pPr>
            <a:r>
              <a:rPr lang="en-US" dirty="0" smtClean="0"/>
              <a:t>Verification</a:t>
            </a:r>
          </a:p>
          <a:p>
            <a:pPr marL="400050" indent="-400050">
              <a:buFont typeface="+mj-lt"/>
              <a:buAutoNum type="romanUcPeriod"/>
            </a:pPr>
            <a:r>
              <a:rPr lang="en-US" dirty="0" smtClean="0"/>
              <a:t>Prediction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blinds(horizontal)">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6">
                                            <p:txEl>
                                              <p:pRg st="1" end="1"/>
                                            </p:txEl>
                                          </p:spTgt>
                                        </p:tgtEl>
                                        <p:attrNameLst>
                                          <p:attrName>style.visibility</p:attrName>
                                        </p:attrNameLst>
                                      </p:cBhvr>
                                      <p:to>
                                        <p:strVal val="visible"/>
                                      </p:to>
                                    </p:set>
                                    <p:animEffect transition="in" filter="blinds(horizontal)">
                                      <p:cBhvr>
                                        <p:cTn id="12" dur="500"/>
                                        <p:tgtEl>
                                          <p:spTgt spid="10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6">
                                            <p:txEl>
                                              <p:pRg st="2" end="2"/>
                                            </p:txEl>
                                          </p:spTgt>
                                        </p:tgtEl>
                                        <p:attrNameLst>
                                          <p:attrName>style.visibility</p:attrName>
                                        </p:attrNameLst>
                                      </p:cBhvr>
                                      <p:to>
                                        <p:strVal val="visible"/>
                                      </p:to>
                                    </p:set>
                                    <p:animEffect transition="in" filter="blinds(horizontal)">
                                      <p:cBhvr>
                                        <p:cTn id="17" dur="500"/>
                                        <p:tgtEl>
                                          <p:spTgt spid="10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6">
                                            <p:txEl>
                                              <p:pRg st="3" end="3"/>
                                            </p:txEl>
                                          </p:spTgt>
                                        </p:tgtEl>
                                        <p:attrNameLst>
                                          <p:attrName>style.visibility</p:attrName>
                                        </p:attrNameLst>
                                      </p:cBhvr>
                                      <p:to>
                                        <p:strVal val="visible"/>
                                      </p:to>
                                    </p:set>
                                    <p:animEffect transition="in" filter="blinds(horizontal)">
                                      <p:cBhvr>
                                        <p:cTn id="22" dur="500"/>
                                        <p:tgtEl>
                                          <p:spTgt spid="10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6">
                                            <p:txEl>
                                              <p:pRg st="4" end="4"/>
                                            </p:txEl>
                                          </p:spTgt>
                                        </p:tgtEl>
                                        <p:attrNameLst>
                                          <p:attrName>style.visibility</p:attrName>
                                        </p:attrNameLst>
                                      </p:cBhvr>
                                      <p:to>
                                        <p:strVal val="visible"/>
                                      </p:to>
                                    </p:set>
                                    <p:animEffect transition="in" filter="blinds(horizontal)">
                                      <p:cBhvr>
                                        <p:cTn id="27" dur="500"/>
                                        <p:tgtEl>
                                          <p:spTgt spid="10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6">
                                            <p:txEl>
                                              <p:pRg st="5" end="5"/>
                                            </p:txEl>
                                          </p:spTgt>
                                        </p:tgtEl>
                                        <p:attrNameLst>
                                          <p:attrName>style.visibility</p:attrName>
                                        </p:attrNameLst>
                                      </p:cBhvr>
                                      <p:to>
                                        <p:strVal val="visible"/>
                                      </p:to>
                                    </p:set>
                                    <p:animEffect transition="in" filter="blinds(horizontal)">
                                      <p:cBhvr>
                                        <p:cTn id="32" dur="500"/>
                                        <p:tgtEl>
                                          <p:spTgt spid="10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linds(horizont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linds(horizont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linds(horizont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linds(horizontal)">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blinds(horizontal)">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blinds(horizontal)">
                                      <p:cBhvr>
                                        <p:cTn id="62" dur="500"/>
                                        <p:tgtEl>
                                          <p:spTgt spid="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blinds(horizontal)">
                                      <p:cBhvr>
                                        <p:cTn id="67" dur="500"/>
                                        <p:tgtEl>
                                          <p:spTgt spid="4">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
                                            <p:txEl>
                                              <p:pRg st="7" end="7"/>
                                            </p:txEl>
                                          </p:spTgt>
                                        </p:tgtEl>
                                        <p:attrNameLst>
                                          <p:attrName>style.visibility</p:attrName>
                                        </p:attrNameLst>
                                      </p:cBhvr>
                                      <p:to>
                                        <p:strVal val="visible"/>
                                      </p:to>
                                    </p:set>
                                    <p:animEffect transition="in" filter="blinds(horizontal)">
                                      <p:cBhvr>
                                        <p:cTn id="72" dur="500"/>
                                        <p:tgtEl>
                                          <p:spTgt spid="4">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Effect transition="in" filter="blinds(horizontal)">
                                      <p:cBhvr>
                                        <p:cTn id="77" dur="500"/>
                                        <p:tgtEl>
                                          <p:spTgt spid="4">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
                                            <p:txEl>
                                              <p:pRg st="9" end="9"/>
                                            </p:txEl>
                                          </p:spTgt>
                                        </p:tgtEl>
                                        <p:attrNameLst>
                                          <p:attrName>style.visibility</p:attrName>
                                        </p:attrNameLst>
                                      </p:cBhvr>
                                      <p:to>
                                        <p:strVal val="visible"/>
                                      </p:to>
                                    </p:set>
                                    <p:animEffect transition="in" filter="blinds(horizontal)">
                                      <p:cBhvr>
                                        <p:cTn id="82" dur="500"/>
                                        <p:tgtEl>
                                          <p:spTgt spid="4">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Effect transition="in" filter="blinds(horizontal)">
                                      <p:cBhvr>
                                        <p:cTn id="87" dur="500"/>
                                        <p:tgtEl>
                                          <p:spTgt spid="4">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
                                            <p:txEl>
                                              <p:pRg st="11" end="11"/>
                                            </p:txEl>
                                          </p:spTgt>
                                        </p:tgtEl>
                                        <p:attrNameLst>
                                          <p:attrName>style.visibility</p:attrName>
                                        </p:attrNameLst>
                                      </p:cBhvr>
                                      <p:to>
                                        <p:strVal val="visible"/>
                                      </p:to>
                                    </p:set>
                                    <p:animEffect transition="in" filter="blinds(horizontal)">
                                      <p:cBhvr>
                                        <p:cTn id="92" dur="500"/>
                                        <p:tgtEl>
                                          <p:spTgt spid="4">
                                            <p:txEl>
                                              <p:pRg st="11" end="1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
                                            <p:txEl>
                                              <p:pRg st="12" end="12"/>
                                            </p:txEl>
                                          </p:spTgt>
                                        </p:tgtEl>
                                        <p:attrNameLst>
                                          <p:attrName>style.visibility</p:attrName>
                                        </p:attrNameLst>
                                      </p:cBhvr>
                                      <p:to>
                                        <p:strVal val="visible"/>
                                      </p:to>
                                    </p:set>
                                    <p:animEffect transition="in" filter="blinds(horizontal)">
                                      <p:cBhvr>
                                        <p:cTn id="9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bldLvl="2"/>
      <p:bldP spid="4" grpId="0" build="p" bldLvl="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28600"/>
            <a:ext cx="9144000" cy="646331"/>
          </a:xfrm>
          <a:prstGeom prst="rect">
            <a:avLst/>
          </a:prstGeom>
        </p:spPr>
        <p:txBody>
          <a:bodyPr wrap="square">
            <a:spAutoFit/>
          </a:bodyPr>
          <a:lstStyle/>
          <a:p>
            <a:r>
              <a:rPr lang="es-ES" dirty="0" smtClean="0">
                <a:latin typeface="Times New Roman" pitchFamily="18" charset="0"/>
                <a:cs typeface="Times New Roman" pitchFamily="18" charset="0"/>
              </a:rPr>
              <a:t>En biología (y esto incluye agronomía, ecología, genética) la no linealidad, como luego veremos, es la norma. Los sistemas lineales en general llevan a absurdos rápidamente. </a:t>
            </a:r>
          </a:p>
        </p:txBody>
      </p:sp>
      <p:sp>
        <p:nvSpPr>
          <p:cNvPr id="5" name="Rectangle 4"/>
          <p:cNvSpPr/>
          <p:nvPr/>
        </p:nvSpPr>
        <p:spPr>
          <a:xfrm>
            <a:off x="3505200" y="1066800"/>
            <a:ext cx="5638800" cy="1615827"/>
          </a:xfrm>
          <a:prstGeom prst="rect">
            <a:avLst/>
          </a:prstGeom>
        </p:spPr>
        <p:txBody>
          <a:bodyPr wrap="square">
            <a:spAutoFit/>
          </a:bodyPr>
          <a:lstStyle/>
          <a:p>
            <a:r>
              <a:rPr lang="es-ES" dirty="0" smtClean="0">
                <a:latin typeface="Times New Roman" pitchFamily="18" charset="0"/>
                <a:cs typeface="Times New Roman" pitchFamily="18" charset="0"/>
              </a:rPr>
              <a:t>Al derivar la ecuación de </a:t>
            </a:r>
            <a:r>
              <a:rPr lang="es-ES" dirty="0" err="1" smtClean="0">
                <a:latin typeface="Times New Roman" pitchFamily="18" charset="0"/>
                <a:cs typeface="Times New Roman" pitchFamily="18" charset="0"/>
              </a:rPr>
              <a:t>Malthus</a:t>
            </a:r>
            <a:r>
              <a:rPr lang="es-ES" dirty="0" smtClean="0">
                <a:latin typeface="Times New Roman" pitchFamily="18" charset="0"/>
                <a:cs typeface="Times New Roman" pitchFamily="18" charset="0"/>
              </a:rPr>
              <a:t> se asume de manera poco realista que las tasas per cápita de nacimiento </a:t>
            </a:r>
            <a:r>
              <a:rPr lang="es-ES" i="1" dirty="0" smtClean="0">
                <a:latin typeface="Times New Roman" pitchFamily="18" charset="0"/>
                <a:cs typeface="Times New Roman" pitchFamily="18" charset="0"/>
              </a:rPr>
              <a:t>b</a:t>
            </a:r>
            <a:r>
              <a:rPr lang="es-ES" dirty="0" smtClean="0">
                <a:latin typeface="Times New Roman" pitchFamily="18" charset="0"/>
                <a:cs typeface="Times New Roman" pitchFamily="18" charset="0"/>
              </a:rPr>
              <a:t> y muerte </a:t>
            </a:r>
            <a:r>
              <a:rPr lang="es-ES" i="1" dirty="0" smtClean="0">
                <a:latin typeface="Times New Roman" pitchFamily="18" charset="0"/>
                <a:cs typeface="Times New Roman" pitchFamily="18" charset="0"/>
              </a:rPr>
              <a:t>d</a:t>
            </a:r>
            <a:r>
              <a:rPr lang="es-ES" dirty="0" smtClean="0">
                <a:latin typeface="Times New Roman" pitchFamily="18" charset="0"/>
                <a:cs typeface="Times New Roman" pitchFamily="18" charset="0"/>
              </a:rPr>
              <a:t> son constantes, independientes de la densidad de población (supuesto VII en el recuadro 1.1), y por lo tanto lo mismo sucede para </a:t>
            </a:r>
            <a:r>
              <a:rPr lang="es-ES" i="1" dirty="0" smtClean="0">
                <a:latin typeface="Times New Roman" pitchFamily="18" charset="0"/>
                <a:cs typeface="Times New Roman" pitchFamily="18" charset="0"/>
              </a:rPr>
              <a:t>r = b - d</a:t>
            </a:r>
            <a:r>
              <a:rPr lang="es-ES" dirty="0" smtClean="0">
                <a:latin typeface="Times New Roman" pitchFamily="18" charset="0"/>
                <a:cs typeface="Times New Roman" pitchFamily="18" charset="0"/>
              </a:rPr>
              <a:t>. </a:t>
            </a:r>
          </a:p>
          <a:p>
            <a:endParaRPr lang="es-ES" sz="900" dirty="0" smtClean="0">
              <a:latin typeface="Times New Roman" pitchFamily="18" charset="0"/>
              <a:cs typeface="Times New Roman" pitchFamily="18" charset="0"/>
            </a:endParaRPr>
          </a:p>
        </p:txBody>
      </p:sp>
      <p:pic>
        <p:nvPicPr>
          <p:cNvPr id="6" name="Picture 5" descr="Fig1p1.jpg"/>
          <p:cNvPicPr/>
          <p:nvPr/>
        </p:nvPicPr>
        <p:blipFill>
          <a:blip r:embed="rId2"/>
          <a:srcRect l="5342" t="6056" r="7692" b="2290"/>
          <a:stretch>
            <a:fillRect/>
          </a:stretch>
        </p:blipFill>
        <p:spPr bwMode="auto">
          <a:xfrm>
            <a:off x="0" y="914400"/>
            <a:ext cx="3475355" cy="2395855"/>
          </a:xfrm>
          <a:prstGeom prst="rect">
            <a:avLst/>
          </a:prstGeom>
          <a:noFill/>
          <a:ln w="9525">
            <a:noFill/>
            <a:miter lim="800000"/>
            <a:headEnd/>
            <a:tailEnd/>
          </a:ln>
        </p:spPr>
      </p:pic>
      <p:sp>
        <p:nvSpPr>
          <p:cNvPr id="7" name="Rectangle 6"/>
          <p:cNvSpPr/>
          <p:nvPr/>
        </p:nvSpPr>
        <p:spPr>
          <a:xfrm>
            <a:off x="0" y="3240881"/>
            <a:ext cx="9144000" cy="3277820"/>
          </a:xfrm>
          <a:prstGeom prst="rect">
            <a:avLst/>
          </a:prstGeom>
        </p:spPr>
        <p:txBody>
          <a:bodyPr wrap="square">
            <a:spAutoFit/>
          </a:bodyPr>
          <a:lstStyle/>
          <a:p>
            <a:r>
              <a:rPr lang="es-ES" dirty="0" smtClean="0">
                <a:latin typeface="Times New Roman" pitchFamily="18" charset="0"/>
                <a:cs typeface="Times New Roman" pitchFamily="18" charset="0"/>
              </a:rPr>
              <a:t>Sin embargo, cuando los recursos (nutrientes, agua, espacio, etc.) son limitados, si aumenta el hacinamiento, esperamos que la tasa de natalidad per cápita disminuya y la tasa de mortalidad per cápita aumente porque hay menos recursos disponibles para que los organismos los utilicen para la reproducción. y supervivencia, respectivamente. </a:t>
            </a: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Por lo tanto, estas tasas per cápita deberían ser realmente una función de la densidad de población de la especie, de modo que, a medida que la densidad de población aumenta a niveles suficientemente altos, la tasa de mortalidad aumenta y la tasa de natalidad disminuye, provocando una caída de </a:t>
            </a:r>
            <a:r>
              <a:rPr lang="es-ES" i="1" dirty="0" smtClean="0">
                <a:latin typeface="Times New Roman" pitchFamily="18" charset="0"/>
                <a:cs typeface="Times New Roman" pitchFamily="18" charset="0"/>
              </a:rPr>
              <a:t>r</a:t>
            </a:r>
            <a:r>
              <a:rPr lang="es-ES" dirty="0" smtClean="0">
                <a:latin typeface="Times New Roman" pitchFamily="18" charset="0"/>
                <a:cs typeface="Times New Roman" pitchFamily="18" charset="0"/>
              </a:rPr>
              <a:t> hacia cero o incluso valores negativos. </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En otras palabras, tasas per cápita más realistas </a:t>
            </a:r>
            <a:r>
              <a:rPr lang="es-ES" i="1" dirty="0" smtClean="0">
                <a:latin typeface="Times New Roman" pitchFamily="18" charset="0"/>
                <a:cs typeface="Times New Roman" pitchFamily="18" charset="0"/>
              </a:rPr>
              <a:t>b</a:t>
            </a:r>
            <a:r>
              <a:rPr lang="es-ES" dirty="0" smtClean="0">
                <a:latin typeface="Times New Roman" pitchFamily="18" charset="0"/>
                <a:cs typeface="Times New Roman" pitchFamily="18" charset="0"/>
              </a:rPr>
              <a:t> y </a:t>
            </a:r>
            <a:r>
              <a:rPr lang="es-ES" i="1" dirty="0" smtClean="0">
                <a:latin typeface="Times New Roman" pitchFamily="18" charset="0"/>
                <a:cs typeface="Times New Roman" pitchFamily="18" charset="0"/>
              </a:rPr>
              <a:t>d</a:t>
            </a:r>
            <a:r>
              <a:rPr lang="es-ES" dirty="0" smtClean="0">
                <a:latin typeface="Times New Roman" pitchFamily="18" charset="0"/>
                <a:cs typeface="Times New Roman" pitchFamily="18" charset="0"/>
              </a:rPr>
              <a:t> exhiben dependencia de la densidad, y lo mismo ocurre con </a:t>
            </a:r>
            <a:r>
              <a:rPr lang="es-ES" i="1" dirty="0" smtClean="0">
                <a:latin typeface="Times New Roman" pitchFamily="18" charset="0"/>
                <a:cs typeface="Times New Roman" pitchFamily="18" charset="0"/>
              </a:rPr>
              <a:t>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blinds(horizontal)">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blinds(horizontal)">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linds(horizontal)">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5"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76600"/>
            <a:ext cx="9144000" cy="1200329"/>
          </a:xfrm>
          <a:prstGeom prst="rect">
            <a:avLst/>
          </a:prstGeom>
        </p:spPr>
        <p:txBody>
          <a:bodyPr wrap="square">
            <a:spAutoFit/>
          </a:bodyPr>
          <a:lstStyle/>
          <a:p>
            <a:r>
              <a:rPr lang="es-ES" dirty="0" smtClean="0"/>
              <a:t>Llegamos entonces a una ecuación no lineal, más realista y que describe lo que se observa en la naturaleza: </a:t>
            </a:r>
          </a:p>
          <a:p>
            <a:r>
              <a:rPr lang="es-ES" dirty="0" smtClean="0"/>
              <a:t>El crecimiento del pasto o de las bacterias o de los usuarios de un servicio crece al principio </a:t>
            </a:r>
            <a:r>
              <a:rPr lang="es-ES" dirty="0" smtClean="0">
                <a:solidFill>
                  <a:srgbClr val="FF0000"/>
                </a:solidFill>
              </a:rPr>
              <a:t>rápidamente (en forma exponencial)</a:t>
            </a:r>
            <a:r>
              <a:rPr lang="es-ES" dirty="0" smtClean="0"/>
              <a:t>, </a:t>
            </a:r>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1" name="Object 1"/>
          <p:cNvGraphicFramePr>
            <a:graphicFrameLocks noChangeAspect="1"/>
          </p:cNvGraphicFramePr>
          <p:nvPr/>
        </p:nvGraphicFramePr>
        <p:xfrm>
          <a:off x="4876800" y="533400"/>
          <a:ext cx="3581400" cy="694492"/>
        </p:xfrm>
        <a:graphic>
          <a:graphicData uri="http://schemas.openxmlformats.org/presentationml/2006/ole">
            <p:oleObj spid="_x0000_s30721" name="Equation" r:id="rId3" imgW="2501900" imgH="482600" progId="Equation.DSMT4">
              <p:embed/>
            </p:oleObj>
          </a:graphicData>
        </a:graphic>
      </p:graphicFrame>
      <p:sp>
        <p:nvSpPr>
          <p:cNvPr id="8" name="Rectangle 7"/>
          <p:cNvSpPr/>
          <p:nvPr/>
        </p:nvSpPr>
        <p:spPr>
          <a:xfrm>
            <a:off x="152400" y="152400"/>
            <a:ext cx="8686800" cy="646331"/>
          </a:xfrm>
          <a:prstGeom prst="rect">
            <a:avLst/>
          </a:prstGeom>
        </p:spPr>
        <p:txBody>
          <a:bodyPr wrap="square">
            <a:spAutoFit/>
          </a:bodyPr>
          <a:lstStyle/>
          <a:p>
            <a:r>
              <a:rPr lang="es-ES" dirty="0" smtClean="0">
                <a:latin typeface="Times New Roman" pitchFamily="18" charset="0"/>
                <a:cs typeface="Times New Roman" pitchFamily="18" charset="0"/>
              </a:rPr>
              <a:t>La fórmula más simple para una tasa de crecimiento neto decreciente </a:t>
            </a:r>
            <a:r>
              <a:rPr lang="es-ES" i="1" dirty="0" smtClean="0">
                <a:latin typeface="Times New Roman" pitchFamily="18" charset="0"/>
                <a:cs typeface="Times New Roman" pitchFamily="18" charset="0"/>
              </a:rPr>
              <a:t>r</a:t>
            </a:r>
            <a:r>
              <a:rPr lang="es-ES" dirty="0" smtClean="0">
                <a:latin typeface="Times New Roman" pitchFamily="18" charset="0"/>
                <a:cs typeface="Times New Roman" pitchFamily="18" charset="0"/>
              </a:rPr>
              <a:t> (</a:t>
            </a:r>
            <a:r>
              <a:rPr lang="es-ES" i="1" dirty="0" smtClean="0">
                <a:latin typeface="Times New Roman" pitchFamily="18" charset="0"/>
                <a:cs typeface="Times New Roman" pitchFamily="18" charset="0"/>
              </a:rPr>
              <a:t>N</a:t>
            </a:r>
            <a:r>
              <a:rPr lang="es-ES" dirty="0" smtClean="0">
                <a:latin typeface="Times New Roman" pitchFamily="18" charset="0"/>
                <a:cs typeface="Times New Roman" pitchFamily="18" charset="0"/>
              </a:rPr>
              <a:t>) es una recta lineal con una constante de proporcionalidad </a:t>
            </a:r>
            <a:r>
              <a:rPr lang="es-ES" i="1" dirty="0" smtClean="0">
                <a:latin typeface="Times New Roman" pitchFamily="18" charset="0"/>
                <a:cs typeface="Times New Roman" pitchFamily="18" charset="0"/>
              </a:rPr>
              <a:t>c:</a:t>
            </a:r>
          </a:p>
        </p:txBody>
      </p:sp>
      <p:sp>
        <p:nvSpPr>
          <p:cNvPr id="30724" name="Rectangle 4"/>
          <p:cNvSpPr>
            <a:spLocks noChangeArrowheads="1"/>
          </p:cNvSpPr>
          <p:nvPr/>
        </p:nvSpPr>
        <p:spPr bwMode="auto">
          <a:xfrm>
            <a:off x="0" y="12192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we define </a:t>
            </a:r>
            <a:r>
              <a:rPr kumimoji="0" lang="en-US" b="0" i="0" u="none" strike="noStrike" cap="none" normalizeH="0" baseline="0" dirty="0" smtClean="0">
                <a:ln>
                  <a:noFill/>
                </a:ln>
                <a:solidFill>
                  <a:schemeClr val="tx1"/>
                </a:solidFill>
                <a:effectLst/>
                <a:latin typeface="French Script MT" pitchFamily="66" charset="0"/>
                <a:ea typeface="Calibri" pitchFamily="34" charset="0"/>
                <a:cs typeface="Times New Roman" pitchFamily="18" charset="0"/>
              </a:rPr>
              <a:t>K </a:t>
            </a:r>
            <a:r>
              <a:rPr kumimoji="0" lang="en-US" b="0" i="0" u="none" strike="noStrike" cap="none" normalizeH="0" baseline="0" dirty="0" smtClean="0">
                <a:ln>
                  <a:noFill/>
                </a:ln>
                <a:solidFill>
                  <a:schemeClr val="tx1"/>
                </a:solidFill>
                <a:effectLst/>
                <a:latin typeface="French Script MT" pitchFamily="66" charset="0"/>
                <a:ea typeface="Calibri" pitchFamily="34" charset="0"/>
                <a:cs typeface="Times New Roman" pitchFamily="18" charset="0"/>
                <a:sym typeface="Symbol" pitchFamily="18" charset="2"/>
              </a:rPr>
              <a:t></a:t>
            </a:r>
            <a:r>
              <a:rPr kumimoji="0" lang="en-US" b="0" i="0" u="none" strike="noStrike" cap="none" normalizeH="0" baseline="0" dirty="0" smtClean="0">
                <a:ln>
                  <a:noFill/>
                </a:ln>
                <a:solidFill>
                  <a:schemeClr val="tx1"/>
                </a:solidFill>
                <a:effectLst/>
                <a:latin typeface="French Script MT" pitchFamily="66"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Brush Script MT" pitchFamily="66" charset="0"/>
                <a:ea typeface="Calibri" pitchFamily="34" charset="0"/>
                <a:cs typeface="Times New Roman" pitchFamily="18" charset="0"/>
                <a:sym typeface="Symbol" pitchFamily="18" charset="2"/>
              </a:rPr>
              <a:t>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c and replace </a:t>
            </a:r>
            <a:r>
              <a:rPr kumimoji="0" lang="en-US" b="0" i="0" u="none" strike="noStrike" cap="none" normalizeH="0" baseline="0" dirty="0" smtClean="0">
                <a:ln>
                  <a:noFill/>
                </a:ln>
                <a:solidFill>
                  <a:schemeClr val="tx1"/>
                </a:solidFill>
                <a:effectLst/>
                <a:latin typeface="Brush Script MT" pitchFamily="66" charset="0"/>
                <a:ea typeface="Calibri" pitchFamily="34" charset="0"/>
                <a:cs typeface="Times New Roman" pitchFamily="18" charset="0"/>
                <a:sym typeface="Symbol" pitchFamily="18" charset="2"/>
              </a:rPr>
              <a:t>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in</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we obtain the more realistic logistic equation of Pearl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and Reed (1920): 					</a:t>
            </a:r>
            <a:endParaRPr kumimoji="0" lang="en-US" b="0" i="0" u="none" strike="noStrike" cap="none" normalizeH="0" baseline="0" dirty="0" smtClean="0">
              <a:ln>
                <a:noFill/>
              </a:ln>
              <a:solidFill>
                <a:schemeClr val="tx1"/>
              </a:solidFill>
              <a:effectLst/>
              <a:latin typeface="French Script MT" pitchFamily="66" charset="0"/>
              <a:ea typeface="Calibri" pitchFamily="34" charset="0"/>
              <a:cs typeface="Times New Roman" pitchFamily="18" charset="0"/>
              <a:sym typeface="Symbol" pitchFamily="18" charset="2"/>
            </a:endParaRPr>
          </a:p>
        </p:txBody>
      </p:sp>
      <p:graphicFrame>
        <p:nvGraphicFramePr>
          <p:cNvPr id="30723" name="Object 3"/>
          <p:cNvGraphicFramePr>
            <a:graphicFrameLocks noChangeAspect="1"/>
          </p:cNvGraphicFramePr>
          <p:nvPr/>
        </p:nvGraphicFramePr>
        <p:xfrm>
          <a:off x="0" y="1905000"/>
          <a:ext cx="2362201" cy="699336"/>
        </p:xfrm>
        <a:graphic>
          <a:graphicData uri="http://schemas.openxmlformats.org/presentationml/2006/ole">
            <p:oleObj spid="_x0000_s30723" name="Equation" r:id="rId4" imgW="1447800" imgH="431800" progId="Equation.DSMT4">
              <p:embed/>
            </p:oleObj>
          </a:graphicData>
        </a:graphic>
      </p:graphicFrame>
      <p:sp>
        <p:nvSpPr>
          <p:cNvPr id="30725" name="Rectangle 5"/>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2" name="Imagen 4" descr="C:\archivosFD\06 Publicaciones\2015c articulo con Hugo PPGL model Agric Sys\articulo hugo agric sys PPGL final\ULTIMO DE HUGO enviado\FIGURAS png\Fig01.png"/>
          <p:cNvPicPr/>
          <p:nvPr/>
        </p:nvPicPr>
        <p:blipFill>
          <a:blip r:embed="rId5"/>
          <a:srcRect r="4453"/>
          <a:stretch>
            <a:fillRect/>
          </a:stretch>
        </p:blipFill>
        <p:spPr bwMode="auto">
          <a:xfrm>
            <a:off x="6477000" y="1676400"/>
            <a:ext cx="2197100" cy="1676400"/>
          </a:xfrm>
          <a:prstGeom prst="rect">
            <a:avLst/>
          </a:prstGeom>
          <a:noFill/>
          <a:ln w="9525">
            <a:noFill/>
            <a:miter lim="800000"/>
            <a:headEnd/>
            <a:tailEnd/>
          </a:ln>
        </p:spPr>
      </p:pic>
      <p:sp>
        <p:nvSpPr>
          <p:cNvPr id="307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6" name="Object 6"/>
          <p:cNvGraphicFramePr>
            <a:graphicFrameLocks noChangeAspect="1"/>
          </p:cNvGraphicFramePr>
          <p:nvPr/>
        </p:nvGraphicFramePr>
        <p:xfrm>
          <a:off x="3048000" y="1752600"/>
          <a:ext cx="2672927" cy="733425"/>
        </p:xfrm>
        <a:graphic>
          <a:graphicData uri="http://schemas.openxmlformats.org/presentationml/2006/ole">
            <p:oleObj spid="_x0000_s30726" name="Equation" r:id="rId6" imgW="1562100" imgH="431800" progId="Equation.DSMT4">
              <p:embed/>
            </p:oleObj>
          </a:graphicData>
        </a:graphic>
      </p:graphicFrame>
      <p:sp>
        <p:nvSpPr>
          <p:cNvPr id="15" name="Rectangle 14"/>
          <p:cNvSpPr/>
          <p:nvPr/>
        </p:nvSpPr>
        <p:spPr>
          <a:xfrm>
            <a:off x="0" y="4114800"/>
            <a:ext cx="9144000" cy="646331"/>
          </a:xfrm>
          <a:prstGeom prst="rect">
            <a:avLst/>
          </a:prstGeom>
        </p:spPr>
        <p:txBody>
          <a:bodyPr wrap="square">
            <a:spAutoFit/>
          </a:bodyPr>
          <a:lstStyle/>
          <a:p>
            <a:r>
              <a:rPr lang="es-ES" dirty="0" smtClean="0">
                <a:solidFill>
                  <a:srgbClr val="FF0000"/>
                </a:solidFill>
              </a:rPr>
              <a:t>rápidamente (en forma exponencial)</a:t>
            </a:r>
            <a:r>
              <a:rPr lang="es-ES" dirty="0" smtClean="0">
                <a:solidFill>
                  <a:srgbClr val="00B050"/>
                </a:solidFill>
              </a:rPr>
              <a:t>, luego hay un punto de inflexión en donde comienza a  frenarse</a:t>
            </a:r>
            <a:r>
              <a:rPr lang="es-ES" dirty="0" smtClean="0"/>
              <a:t>,</a:t>
            </a:r>
          </a:p>
        </p:txBody>
      </p:sp>
      <p:pic>
        <p:nvPicPr>
          <p:cNvPr id="17" name="Imagen 4" descr="C:\archivosFD\06 Publicaciones\2015c articulo con Hugo PPGL model Agric Sys\articulo hugo agric sys PPGL final\ULTIMO DE HUGO enviado\FIGURAS png\Fig01.png"/>
          <p:cNvPicPr/>
          <p:nvPr/>
        </p:nvPicPr>
        <p:blipFill>
          <a:blip r:embed="rId5">
            <a:duotone>
              <a:schemeClr val="accent2">
                <a:shade val="45000"/>
                <a:satMod val="135000"/>
              </a:schemeClr>
              <a:prstClr val="white"/>
            </a:duotone>
            <a:lum bright="30000" contrast="20000"/>
          </a:blip>
          <a:srcRect l="9941" t="50000" r="56921" b="13636"/>
          <a:stretch>
            <a:fillRect/>
          </a:stretch>
        </p:blipFill>
        <p:spPr bwMode="auto">
          <a:xfrm>
            <a:off x="6705600" y="2514600"/>
            <a:ext cx="762000" cy="609600"/>
          </a:xfrm>
          <a:prstGeom prst="rect">
            <a:avLst/>
          </a:prstGeom>
          <a:noFill/>
          <a:ln w="9525">
            <a:noFill/>
            <a:miter lim="800000"/>
            <a:headEnd/>
            <a:tailEnd/>
          </a:ln>
        </p:spPr>
      </p:pic>
      <p:pic>
        <p:nvPicPr>
          <p:cNvPr id="18" name="Imagen 4" descr="C:\archivosFD\06 Publicaciones\2015c articulo con Hugo PPGL model Agric Sys\articulo hugo agric sys PPGL final\ULTIMO DE HUGO enviado\FIGURAS png\Fig01.png"/>
          <p:cNvPicPr/>
          <p:nvPr/>
        </p:nvPicPr>
        <p:blipFill>
          <a:blip r:embed="rId5">
            <a:duotone>
              <a:schemeClr val="accent3">
                <a:shade val="45000"/>
                <a:satMod val="135000"/>
              </a:schemeClr>
              <a:prstClr val="white"/>
            </a:duotone>
          </a:blip>
          <a:srcRect l="23196" t="27273" r="33725" b="45454"/>
          <a:stretch>
            <a:fillRect/>
          </a:stretch>
        </p:blipFill>
        <p:spPr bwMode="auto">
          <a:xfrm>
            <a:off x="7010400" y="2133600"/>
            <a:ext cx="990600" cy="457200"/>
          </a:xfrm>
          <a:prstGeom prst="rect">
            <a:avLst/>
          </a:prstGeom>
          <a:noFill/>
          <a:ln w="9525">
            <a:noFill/>
            <a:miter lim="800000"/>
            <a:headEnd/>
            <a:tailEnd/>
          </a:ln>
        </p:spPr>
      </p:pic>
      <p:sp>
        <p:nvSpPr>
          <p:cNvPr id="19" name="Rectangle 18"/>
          <p:cNvSpPr/>
          <p:nvPr/>
        </p:nvSpPr>
        <p:spPr>
          <a:xfrm>
            <a:off x="0" y="4114800"/>
            <a:ext cx="9144000" cy="646331"/>
          </a:xfrm>
          <a:prstGeom prst="rect">
            <a:avLst/>
          </a:prstGeom>
        </p:spPr>
        <p:txBody>
          <a:bodyPr wrap="square">
            <a:spAutoFit/>
          </a:bodyPr>
          <a:lstStyle/>
          <a:p>
            <a:r>
              <a:rPr lang="es-ES" dirty="0" smtClean="0">
                <a:solidFill>
                  <a:srgbClr val="FF0000"/>
                </a:solidFill>
              </a:rPr>
              <a:t>rápidamente (en forma exponencial)</a:t>
            </a:r>
            <a:r>
              <a:rPr lang="es-ES" dirty="0" smtClean="0">
                <a:solidFill>
                  <a:srgbClr val="00B050"/>
                </a:solidFill>
              </a:rPr>
              <a:t>, luego hay un punto de inflexión en donde comienza a  frenarse</a:t>
            </a:r>
            <a:r>
              <a:rPr lang="es-ES" dirty="0" smtClean="0"/>
              <a:t>, </a:t>
            </a:r>
            <a:r>
              <a:rPr lang="es-ES" dirty="0" smtClean="0">
                <a:solidFill>
                  <a:srgbClr val="00B0F0"/>
                </a:solidFill>
              </a:rPr>
              <a:t>y finalmente llega a un valor máximo de equilibrio, que se llama </a:t>
            </a:r>
            <a:r>
              <a:rPr lang="es-ES" b="1" dirty="0" err="1" smtClean="0">
                <a:solidFill>
                  <a:srgbClr val="00B0F0"/>
                </a:solidFill>
                <a:effectLst>
                  <a:outerShdw blurRad="38100" dist="38100" dir="2700000" algn="tl">
                    <a:srgbClr val="000000">
                      <a:alpha val="43137"/>
                    </a:srgbClr>
                  </a:outerShdw>
                </a:effectLst>
              </a:rPr>
              <a:t>carrying</a:t>
            </a:r>
            <a:r>
              <a:rPr lang="es-ES" b="1" dirty="0" smtClean="0">
                <a:solidFill>
                  <a:srgbClr val="00B0F0"/>
                </a:solidFill>
                <a:effectLst>
                  <a:outerShdw blurRad="38100" dist="38100" dir="2700000" algn="tl">
                    <a:srgbClr val="000000">
                      <a:alpha val="43137"/>
                    </a:srgbClr>
                  </a:outerShdw>
                </a:effectLst>
              </a:rPr>
              <a:t> </a:t>
            </a:r>
            <a:r>
              <a:rPr lang="es-ES" b="1" dirty="0" err="1" smtClean="0">
                <a:solidFill>
                  <a:srgbClr val="00B0F0"/>
                </a:solidFill>
                <a:effectLst>
                  <a:outerShdw blurRad="38100" dist="38100" dir="2700000" algn="tl">
                    <a:srgbClr val="000000">
                      <a:alpha val="43137"/>
                    </a:srgbClr>
                  </a:outerShdw>
                </a:effectLst>
              </a:rPr>
              <a:t>capacity</a:t>
            </a:r>
            <a:r>
              <a:rPr lang="es-ES" b="1" dirty="0" smtClean="0">
                <a:solidFill>
                  <a:srgbClr val="00B0F0"/>
                </a:solidFill>
                <a:effectLst>
                  <a:outerShdw blurRad="38100" dist="38100" dir="2700000" algn="tl">
                    <a:srgbClr val="000000">
                      <a:alpha val="43137"/>
                    </a:srgbClr>
                  </a:outerShdw>
                </a:effectLst>
              </a:rPr>
              <a:t> </a:t>
            </a:r>
            <a:r>
              <a:rPr lang="es-ES" b="1" i="1" dirty="0" smtClean="0">
                <a:solidFill>
                  <a:srgbClr val="00B0F0"/>
                </a:solidFill>
                <a:effectLst>
                  <a:outerShdw blurRad="38100" dist="38100" dir="2700000" algn="tl">
                    <a:srgbClr val="000000">
                      <a:alpha val="43137"/>
                    </a:srgbClr>
                  </a:outerShdw>
                </a:effectLst>
              </a:rPr>
              <a:t>K</a:t>
            </a:r>
            <a:r>
              <a:rPr lang="es-ES" i="1" dirty="0" smtClean="0"/>
              <a:t>.</a:t>
            </a:r>
          </a:p>
        </p:txBody>
      </p:sp>
      <p:cxnSp>
        <p:nvCxnSpPr>
          <p:cNvPr id="21" name="Straight Connector 20"/>
          <p:cNvCxnSpPr/>
          <p:nvPr/>
        </p:nvCxnSpPr>
        <p:spPr>
          <a:xfrm>
            <a:off x="7772400" y="2057400"/>
            <a:ext cx="685800" cy="1588"/>
          </a:xfrm>
          <a:prstGeom prst="line">
            <a:avLst/>
          </a:prstGeom>
          <a:ln w="31750">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0" y="4724400"/>
            <a:ext cx="9144000" cy="1754326"/>
          </a:xfrm>
          <a:prstGeom prst="rect">
            <a:avLst/>
          </a:prstGeom>
        </p:spPr>
        <p:txBody>
          <a:bodyPr wrap="square">
            <a:spAutoFit/>
          </a:bodyPr>
          <a:lstStyle/>
          <a:p>
            <a:r>
              <a:rPr lang="es-ES" dirty="0" smtClean="0"/>
              <a:t>So </a:t>
            </a:r>
            <a:r>
              <a:rPr lang="es-ES" dirty="0" err="1" smtClean="0"/>
              <a:t>far</a:t>
            </a:r>
            <a:r>
              <a:rPr lang="es-ES" dirty="0" smtClean="0"/>
              <a:t> so </a:t>
            </a:r>
            <a:r>
              <a:rPr lang="es-ES" dirty="0" err="1" smtClean="0"/>
              <a:t>good</a:t>
            </a:r>
            <a:r>
              <a:rPr lang="es-ES" dirty="0" smtClean="0"/>
              <a:t>. </a:t>
            </a:r>
          </a:p>
          <a:p>
            <a:r>
              <a:rPr lang="es-ES" dirty="0" smtClean="0"/>
              <a:t>La ecuación logística describe a una población aislada.  </a:t>
            </a:r>
          </a:p>
          <a:p>
            <a:r>
              <a:rPr lang="es-ES" dirty="0" smtClean="0"/>
              <a:t>Supongamos ahora que </a:t>
            </a:r>
            <a:r>
              <a:rPr lang="es-ES" i="1" dirty="0" smtClean="0"/>
              <a:t>N</a:t>
            </a:r>
            <a:r>
              <a:rPr lang="es-ES" dirty="0" smtClean="0"/>
              <a:t> es la población de peces en un lago. Y queremos modelar el efecto de la pesca sobre esa población.  </a:t>
            </a:r>
          </a:p>
          <a:p>
            <a:r>
              <a:rPr lang="es-ES" dirty="0" smtClean="0"/>
              <a:t>Entonces debemos agregar un termino de consumo, </a:t>
            </a:r>
            <a:r>
              <a:rPr lang="es-ES" dirty="0" err="1" smtClean="0"/>
              <a:t>i.e.</a:t>
            </a:r>
            <a:r>
              <a:rPr lang="es-ES" dirty="0" smtClean="0"/>
              <a:t> una función </a:t>
            </a:r>
            <a:r>
              <a:rPr lang="es-ES" i="1" dirty="0" smtClean="0"/>
              <a:t>C</a:t>
            </a:r>
            <a:r>
              <a:rPr lang="es-ES" dirty="0" smtClean="0"/>
              <a:t>(</a:t>
            </a:r>
            <a:r>
              <a:rPr lang="es-ES" i="1" dirty="0" smtClean="0"/>
              <a:t>N</a:t>
            </a:r>
            <a:r>
              <a:rPr lang="es-ES" dirty="0" smtClean="0"/>
              <a:t>) y reemplazar a la ecuación logística por:</a:t>
            </a:r>
          </a:p>
        </p:txBody>
      </p:sp>
      <p:graphicFrame>
        <p:nvGraphicFramePr>
          <p:cNvPr id="2" name="Object 7"/>
          <p:cNvGraphicFramePr>
            <a:graphicFrameLocks noChangeAspect="1"/>
          </p:cNvGraphicFramePr>
          <p:nvPr/>
        </p:nvGraphicFramePr>
        <p:xfrm>
          <a:off x="2590800" y="6157913"/>
          <a:ext cx="3108325" cy="700087"/>
        </p:xfrm>
        <a:graphic>
          <a:graphicData uri="http://schemas.openxmlformats.org/presentationml/2006/ole">
            <p:oleObj spid="_x0000_s30727" name="Equation" r:id="rId7" imgW="1904760" imgH="4316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blinds(horizontal)">
                                      <p:cBhvr>
                                        <p:cTn id="7" dur="500"/>
                                        <p:tgtEl>
                                          <p:spTgt spid="307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blinds(horizontal)">
                                      <p:cBhvr>
                                        <p:cTn id="12" dur="5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23">
                                            <p:subSp spid="_x0000_s30723"/>
                                          </p:spTgt>
                                        </p:tgtEl>
                                        <p:attrNameLst>
                                          <p:attrName>style.visibility</p:attrName>
                                        </p:attrNameLst>
                                      </p:cBhvr>
                                      <p:to>
                                        <p:strVal val="visible"/>
                                      </p:to>
                                    </p:set>
                                    <p:anim calcmode="lin" valueType="num">
                                      <p:cBhvr additive="base">
                                        <p:cTn id="17" dur="500" fill="hold"/>
                                        <p:tgtEl>
                                          <p:spTgt spid="30723">
                                            <p:subSp spid="_x0000_s30723"/>
                                          </p:spTgt>
                                        </p:tgtEl>
                                        <p:attrNameLst>
                                          <p:attrName>ppt_x</p:attrName>
                                        </p:attrNameLst>
                                      </p:cBhvr>
                                      <p:tavLst>
                                        <p:tav tm="0">
                                          <p:val>
                                            <p:strVal val="#ppt_x"/>
                                          </p:val>
                                        </p:tav>
                                        <p:tav tm="100000">
                                          <p:val>
                                            <p:strVal val="#ppt_x"/>
                                          </p:val>
                                        </p:tav>
                                      </p:tavLst>
                                    </p:anim>
                                    <p:anim calcmode="lin" valueType="num">
                                      <p:cBhvr additive="base">
                                        <p:cTn id="18" dur="500" fill="hold"/>
                                        <p:tgtEl>
                                          <p:spTgt spid="30723">
                                            <p:subSp spid="_x0000_s30723"/>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0726"/>
                                        </p:tgtEl>
                                        <p:attrNameLst>
                                          <p:attrName>style.visibility</p:attrName>
                                        </p:attrNameLst>
                                      </p:cBhvr>
                                      <p:to>
                                        <p:strVal val="visible"/>
                                      </p:to>
                                    </p:set>
                                    <p:animEffect transition="in" filter="box(in)">
                                      <p:cBhvr>
                                        <p:cTn id="23" dur="500"/>
                                        <p:tgtEl>
                                          <p:spTgt spid="30726"/>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heckerboard(across)">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blinds(horizontal)">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blinds(horizontal)">
                                      <p:cBhvr>
                                        <p:cTn id="38" dur="500"/>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checkerboard(across)">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5">
                                            <p:txEl>
                                              <p:pRg st="0" end="0"/>
                                            </p:txEl>
                                          </p:spTgt>
                                        </p:tgtEl>
                                        <p:attrNameLst>
                                          <p:attrName>style.visibility</p:attrName>
                                        </p:attrNameLst>
                                      </p:cBhvr>
                                      <p:to>
                                        <p:strVal val="visible"/>
                                      </p:to>
                                    </p:set>
                                    <p:animEffect transition="in" filter="blinds(horizontal)">
                                      <p:cBhvr>
                                        <p:cTn id="48" dur="500"/>
                                        <p:tgtEl>
                                          <p:spTgt spid="15">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9">
                                            <p:txEl>
                                              <p:pRg st="0" end="0"/>
                                            </p:txEl>
                                          </p:spTgt>
                                        </p:tgtEl>
                                        <p:attrNameLst>
                                          <p:attrName>style.visibility</p:attrName>
                                        </p:attrNameLst>
                                      </p:cBhvr>
                                      <p:to>
                                        <p:strVal val="visible"/>
                                      </p:to>
                                    </p:set>
                                    <p:animEffect transition="in" filter="blinds(horizontal)">
                                      <p:cBhvr>
                                        <p:cTn id="58" dur="500"/>
                                        <p:tgtEl>
                                          <p:spTgt spid="19">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2">
                                            <p:txEl>
                                              <p:pRg st="0" end="0"/>
                                            </p:txEl>
                                          </p:spTgt>
                                        </p:tgtEl>
                                        <p:attrNameLst>
                                          <p:attrName>style.visibility</p:attrName>
                                        </p:attrNameLst>
                                      </p:cBhvr>
                                      <p:to>
                                        <p:strVal val="visible"/>
                                      </p:to>
                                    </p:set>
                                    <p:animEffect transition="in" filter="blinds(horizontal)">
                                      <p:cBhvr>
                                        <p:cTn id="69" dur="500"/>
                                        <p:tgtEl>
                                          <p:spTgt spid="22">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22">
                                            <p:txEl>
                                              <p:pRg st="1" end="1"/>
                                            </p:txEl>
                                          </p:spTgt>
                                        </p:tgtEl>
                                        <p:attrNameLst>
                                          <p:attrName>style.visibility</p:attrName>
                                        </p:attrNameLst>
                                      </p:cBhvr>
                                      <p:to>
                                        <p:strVal val="visible"/>
                                      </p:to>
                                    </p:set>
                                    <p:animEffect transition="in" filter="blinds(horizontal)">
                                      <p:cBhvr>
                                        <p:cTn id="74" dur="500"/>
                                        <p:tgtEl>
                                          <p:spTgt spid="22">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22">
                                            <p:txEl>
                                              <p:pRg st="2" end="2"/>
                                            </p:txEl>
                                          </p:spTgt>
                                        </p:tgtEl>
                                        <p:attrNameLst>
                                          <p:attrName>style.visibility</p:attrName>
                                        </p:attrNameLst>
                                      </p:cBhvr>
                                      <p:to>
                                        <p:strVal val="visible"/>
                                      </p:to>
                                    </p:set>
                                    <p:animEffect transition="in" filter="blinds(horizontal)">
                                      <p:cBhvr>
                                        <p:cTn id="79" dur="500"/>
                                        <p:tgtEl>
                                          <p:spTgt spid="22">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2">
                                            <p:txEl>
                                              <p:pRg st="3" end="3"/>
                                            </p:txEl>
                                          </p:spTgt>
                                        </p:tgtEl>
                                        <p:attrNameLst>
                                          <p:attrName>style.visibility</p:attrName>
                                        </p:attrNameLst>
                                      </p:cBhvr>
                                      <p:to>
                                        <p:strVal val="visible"/>
                                      </p:to>
                                    </p:set>
                                    <p:animEffect transition="in" filter="blinds(horizontal)">
                                      <p:cBhvr>
                                        <p:cTn id="84" dur="500"/>
                                        <p:tgtEl>
                                          <p:spTgt spid="22">
                                            <p:txEl>
                                              <p:pRg st="3" end="3"/>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2"/>
                                        </p:tgtEl>
                                        <p:attrNameLst>
                                          <p:attrName>style.visibility</p:attrName>
                                        </p:attrNameLst>
                                      </p:cBhvr>
                                      <p:to>
                                        <p:strVal val="visible"/>
                                      </p:to>
                                    </p:set>
                                    <p:anim calcmode="lin" valueType="num">
                                      <p:cBhvr additive="base">
                                        <p:cTn id="89" dur="500" fill="hold"/>
                                        <p:tgtEl>
                                          <p:spTgt spid="2"/>
                                        </p:tgtEl>
                                        <p:attrNameLst>
                                          <p:attrName>ppt_x</p:attrName>
                                        </p:attrNameLst>
                                      </p:cBhvr>
                                      <p:tavLst>
                                        <p:tav tm="0">
                                          <p:val>
                                            <p:strVal val="#ppt_x"/>
                                          </p:val>
                                        </p:tav>
                                        <p:tav tm="100000">
                                          <p:val>
                                            <p:strVal val="#ppt_x"/>
                                          </p:val>
                                        </p:tav>
                                      </p:tavLst>
                                    </p:anim>
                                    <p:anim calcmode="lin" valueType="num">
                                      <p:cBhvr additive="base">
                                        <p:cTn id="9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30724" grpId="0" autoUpdateAnimBg="0"/>
      <p:bldP spid="15" grpId="0" build="p" autoUpdateAnimBg="0"/>
      <p:bldP spid="19" grpId="0" build="p" autoUpdateAnimBg="0"/>
      <p:bldP spid="2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57400"/>
            <a:ext cx="9144000" cy="5078313"/>
          </a:xfrm>
          <a:prstGeom prst="rect">
            <a:avLst/>
          </a:prstGeom>
        </p:spPr>
        <p:txBody>
          <a:bodyPr wrap="square">
            <a:spAutoFit/>
          </a:bodyPr>
          <a:lstStyle/>
          <a:p>
            <a:r>
              <a:rPr lang="es-ES" dirty="0" smtClean="0">
                <a:latin typeface="Times New Roman" pitchFamily="18" charset="0"/>
                <a:cs typeface="Times New Roman" pitchFamily="18" charset="0"/>
              </a:rPr>
              <a:t>Y estas ecuaciones o bien no sabemos resolverlas en forma exacta, o su solución cerrada tiene tantos términos que no nos ilustra nada. </a:t>
            </a:r>
          </a:p>
          <a:p>
            <a:r>
              <a:rPr lang="es-ES" dirty="0" smtClean="0">
                <a:latin typeface="Times New Roman" pitchFamily="18" charset="0"/>
                <a:cs typeface="Times New Roman" pitchFamily="18" charset="0"/>
              </a:rPr>
              <a:t/>
            </a:r>
            <a:br>
              <a:rPr lang="es-ES" dirty="0" smtClean="0">
                <a:latin typeface="Times New Roman" pitchFamily="18" charset="0"/>
                <a:cs typeface="Times New Roman" pitchFamily="18" charset="0"/>
              </a:rPr>
            </a:br>
            <a:r>
              <a:rPr lang="es-ES" b="1" dirty="0" smtClean="0">
                <a:solidFill>
                  <a:srgbClr val="0070C0"/>
                </a:solidFill>
                <a:latin typeface="Times New Roman" pitchFamily="18" charset="0"/>
                <a:cs typeface="Times New Roman" pitchFamily="18" charset="0"/>
              </a:rPr>
              <a:t>Ejercicio 1.1</a:t>
            </a:r>
          </a:p>
          <a:p>
            <a:r>
              <a:rPr lang="es-ES" dirty="0" smtClean="0">
                <a:solidFill>
                  <a:srgbClr val="0070C0"/>
                </a:solidFill>
                <a:latin typeface="Times New Roman" pitchFamily="18" charset="0"/>
                <a:cs typeface="Times New Roman" pitchFamily="18" charset="0"/>
              </a:rPr>
              <a:t>Es ilustrativo considerar un ejemplo general más sencillo, de una ecuación algebraica en lugar de una ecuación diferencial, que es resolver con MATLAB u OCTAVE a la ecuación de cuarto grado</a:t>
            </a:r>
          </a:p>
          <a:p>
            <a:r>
              <a:rPr lang="es-ES" dirty="0" smtClean="0">
                <a:solidFill>
                  <a:srgbClr val="0070C0"/>
                </a:solidFill>
                <a:latin typeface="Times New Roman" pitchFamily="18" charset="0"/>
                <a:cs typeface="Times New Roman" pitchFamily="18" charset="0"/>
              </a:rPr>
              <a:t>                     </a:t>
            </a:r>
            <a:r>
              <a:rPr lang="es-ES" i="1" dirty="0" smtClean="0">
                <a:solidFill>
                  <a:srgbClr val="0070C0"/>
                </a:solidFill>
                <a:latin typeface="Times New Roman" pitchFamily="18" charset="0"/>
                <a:cs typeface="Times New Roman" pitchFamily="18" charset="0"/>
              </a:rPr>
              <a:t>ax</a:t>
            </a:r>
            <a:r>
              <a:rPr lang="es-ES" baseline="30000" dirty="0" smtClean="0">
                <a:solidFill>
                  <a:srgbClr val="0070C0"/>
                </a:solidFill>
                <a:latin typeface="Times New Roman" pitchFamily="18" charset="0"/>
                <a:cs typeface="Times New Roman" pitchFamily="18" charset="0"/>
              </a:rPr>
              <a:t>4</a:t>
            </a:r>
            <a:r>
              <a:rPr lang="es-ES" dirty="0" smtClean="0">
                <a:solidFill>
                  <a:srgbClr val="0070C0"/>
                </a:solidFill>
                <a:latin typeface="Times New Roman" pitchFamily="18" charset="0"/>
                <a:cs typeface="Times New Roman" pitchFamily="18" charset="0"/>
              </a:rPr>
              <a:t>+</a:t>
            </a:r>
            <a:r>
              <a:rPr lang="es-ES" i="1" dirty="0" smtClean="0">
                <a:solidFill>
                  <a:srgbClr val="0070C0"/>
                </a:solidFill>
                <a:latin typeface="Times New Roman" pitchFamily="18" charset="0"/>
                <a:cs typeface="Times New Roman" pitchFamily="18" charset="0"/>
              </a:rPr>
              <a:t>bx</a:t>
            </a:r>
            <a:r>
              <a:rPr lang="es-ES" baseline="30000" dirty="0" smtClean="0">
                <a:solidFill>
                  <a:srgbClr val="0070C0"/>
                </a:solidFill>
                <a:latin typeface="Times New Roman" pitchFamily="18" charset="0"/>
                <a:cs typeface="Times New Roman" pitchFamily="18" charset="0"/>
              </a:rPr>
              <a:t>3</a:t>
            </a:r>
            <a:r>
              <a:rPr lang="es-ES" dirty="0" smtClean="0">
                <a:solidFill>
                  <a:srgbClr val="0070C0"/>
                </a:solidFill>
                <a:latin typeface="Times New Roman" pitchFamily="18" charset="0"/>
                <a:cs typeface="Times New Roman" pitchFamily="18" charset="0"/>
              </a:rPr>
              <a:t>+</a:t>
            </a:r>
            <a:r>
              <a:rPr lang="es-ES" i="1" dirty="0" smtClean="0">
                <a:solidFill>
                  <a:srgbClr val="0070C0"/>
                </a:solidFill>
                <a:latin typeface="Times New Roman" pitchFamily="18" charset="0"/>
                <a:cs typeface="Times New Roman" pitchFamily="18" charset="0"/>
              </a:rPr>
              <a:t>cx</a:t>
            </a:r>
            <a:r>
              <a:rPr lang="es-ES" baseline="30000" dirty="0" smtClean="0">
                <a:solidFill>
                  <a:srgbClr val="0070C0"/>
                </a:solidFill>
                <a:latin typeface="Times New Roman" pitchFamily="18" charset="0"/>
                <a:cs typeface="Times New Roman" pitchFamily="18" charset="0"/>
              </a:rPr>
              <a:t>2</a:t>
            </a:r>
            <a:r>
              <a:rPr lang="es-ES" dirty="0" smtClean="0">
                <a:solidFill>
                  <a:srgbClr val="0070C0"/>
                </a:solidFill>
                <a:latin typeface="Times New Roman" pitchFamily="18" charset="0"/>
                <a:cs typeface="Times New Roman" pitchFamily="18" charset="0"/>
              </a:rPr>
              <a:t>+</a:t>
            </a:r>
            <a:r>
              <a:rPr lang="es-ES" i="1" dirty="0" smtClean="0">
                <a:solidFill>
                  <a:srgbClr val="0070C0"/>
                </a:solidFill>
                <a:latin typeface="Times New Roman" pitchFamily="18" charset="0"/>
                <a:cs typeface="Times New Roman" pitchFamily="18" charset="0"/>
              </a:rPr>
              <a:t>dx+e=</a:t>
            </a:r>
            <a:r>
              <a:rPr lang="es-ES" dirty="0" smtClean="0">
                <a:solidFill>
                  <a:srgbClr val="0070C0"/>
                </a:solidFill>
                <a:latin typeface="Times New Roman" pitchFamily="18" charset="0"/>
                <a:cs typeface="Times New Roman" pitchFamily="18" charset="0"/>
              </a:rPr>
              <a:t>0</a:t>
            </a:r>
          </a:p>
          <a:p>
            <a:r>
              <a:rPr lang="es-ES" dirty="0" smtClean="0">
                <a:solidFill>
                  <a:srgbClr val="0070C0"/>
                </a:solidFill>
                <a:latin typeface="Times New Roman" pitchFamily="18" charset="0"/>
                <a:cs typeface="Times New Roman" pitchFamily="18" charset="0"/>
              </a:rPr>
              <a:t>en términos de los coeficientes </a:t>
            </a:r>
            <a:r>
              <a:rPr lang="es-ES" i="1" dirty="0" err="1" smtClean="0">
                <a:solidFill>
                  <a:srgbClr val="0070C0"/>
                </a:solidFill>
                <a:latin typeface="Times New Roman" pitchFamily="18" charset="0"/>
                <a:cs typeface="Times New Roman" pitchFamily="18" charset="0"/>
              </a:rPr>
              <a:t>a,b,c,d,e</a:t>
            </a:r>
            <a:r>
              <a:rPr lang="es-ES" i="1" dirty="0" smtClean="0">
                <a:solidFill>
                  <a:srgbClr val="0070C0"/>
                </a:solidFill>
                <a:latin typeface="Times New Roman" pitchFamily="18" charset="0"/>
                <a:cs typeface="Times New Roman" pitchFamily="18" charset="0"/>
              </a:rPr>
              <a:t>. </a:t>
            </a:r>
            <a:endParaRPr lang="es-ES" b="1" dirty="0" smtClean="0">
              <a:solidFill>
                <a:srgbClr val="0070C0"/>
              </a:solidFill>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En física, la no linealidad es vital para el funcionamiento de un láser, la formación de turbulencias en un fluido o entender la la superconductividad de las junturas </a:t>
            </a:r>
            <a:r>
              <a:rPr lang="es-ES" dirty="0" err="1" smtClean="0">
                <a:latin typeface="Times New Roman" pitchFamily="18" charset="0"/>
                <a:cs typeface="Times New Roman" pitchFamily="18" charset="0"/>
              </a:rPr>
              <a:t>Josephson</a:t>
            </a:r>
            <a:r>
              <a:rPr lang="es-ES" dirty="0" smtClean="0">
                <a:latin typeface="Times New Roman" pitchFamily="18" charset="0"/>
                <a:cs typeface="Times New Roman" pitchFamily="18" charset="0"/>
              </a:rPr>
              <a:t>. </a:t>
            </a:r>
          </a:p>
          <a:p>
            <a:r>
              <a:rPr lang="es-ES" dirty="0" smtClean="0">
                <a:latin typeface="Times New Roman" pitchFamily="18" charset="0"/>
                <a:cs typeface="Times New Roman" pitchFamily="18" charset="0"/>
              </a:rPr>
              <a:t>Y, nuevamente, las ecuaciones involucradas no sabemos resolverlas analíticamente en forma cerrada. </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Qué hacemos, entonces?</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La respuesta es: usar </a:t>
            </a:r>
            <a:r>
              <a:rPr lang="es-ES" b="1" dirty="0" smtClean="0">
                <a:latin typeface="Times New Roman" pitchFamily="18" charset="0"/>
                <a:cs typeface="Times New Roman" pitchFamily="18" charset="0"/>
              </a:rPr>
              <a:t>calculo numérico</a:t>
            </a:r>
            <a:r>
              <a:rPr lang="es-ES" dirty="0" smtClean="0">
                <a:latin typeface="Times New Roman" pitchFamily="18" charset="0"/>
                <a:cs typeface="Times New Roman" pitchFamily="18" charset="0"/>
              </a:rPr>
              <a:t>. </a:t>
            </a:r>
          </a:p>
          <a:p>
            <a:endParaRPr lang="es-ES" dirty="0" smtClean="0">
              <a:latin typeface="Times New Roman" pitchFamily="18" charset="0"/>
              <a:cs typeface="Times New Roman" pitchFamily="18" charset="0"/>
            </a:endParaRPr>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152400" y="152400"/>
            <a:ext cx="8686800" cy="369332"/>
          </a:xfrm>
          <a:prstGeom prst="rect">
            <a:avLst/>
          </a:prstGeom>
        </p:spPr>
        <p:txBody>
          <a:bodyPr wrap="square">
            <a:spAutoFit/>
          </a:bodyPr>
          <a:lstStyle/>
          <a:p>
            <a:r>
              <a:rPr lang="es-ES" dirty="0" smtClean="0">
                <a:latin typeface="Times New Roman" pitchFamily="18" charset="0"/>
                <a:cs typeface="Times New Roman" pitchFamily="18" charset="0"/>
              </a:rPr>
              <a:t>Por ejemplo se suele tomar a </a:t>
            </a:r>
            <a:r>
              <a:rPr lang="es-ES" i="1" dirty="0" smtClean="0">
                <a:latin typeface="Times New Roman" pitchFamily="18" charset="0"/>
                <a:cs typeface="Times New Roman" pitchFamily="18" charset="0"/>
              </a:rPr>
              <a:t>C</a:t>
            </a:r>
            <a:r>
              <a:rPr lang="es-ES" dirty="0" smtClean="0">
                <a:latin typeface="Times New Roman" pitchFamily="18" charset="0"/>
                <a:cs typeface="Times New Roman" pitchFamily="18" charset="0"/>
              </a:rPr>
              <a:t>(</a:t>
            </a:r>
            <a:r>
              <a:rPr lang="es-ES" i="1" dirty="0" smtClean="0">
                <a:latin typeface="Times New Roman" pitchFamily="18" charset="0"/>
                <a:cs typeface="Times New Roman" pitchFamily="18" charset="0"/>
              </a:rPr>
              <a:t>N</a:t>
            </a:r>
            <a:r>
              <a:rPr lang="es-ES" dirty="0" smtClean="0">
                <a:latin typeface="Times New Roman" pitchFamily="18" charset="0"/>
                <a:cs typeface="Times New Roman" pitchFamily="18" charset="0"/>
              </a:rPr>
              <a:t>) como:</a:t>
            </a:r>
            <a:endParaRPr lang="es-ES" i="1" dirty="0" smtClean="0">
              <a:latin typeface="Times New Roman" pitchFamily="18" charset="0"/>
              <a:cs typeface="Times New Roman" pitchFamily="18" charset="0"/>
            </a:endParaRPr>
          </a:p>
        </p:txBody>
      </p:sp>
      <p:sp>
        <p:nvSpPr>
          <p:cNvPr id="30725" name="Rectangle 5"/>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7" name="Object 5"/>
          <p:cNvGraphicFramePr>
            <a:graphicFrameLocks noChangeAspect="1"/>
          </p:cNvGraphicFramePr>
          <p:nvPr/>
        </p:nvGraphicFramePr>
        <p:xfrm>
          <a:off x="4267200" y="457200"/>
          <a:ext cx="1627187" cy="660400"/>
        </p:xfrm>
        <a:graphic>
          <a:graphicData uri="http://schemas.openxmlformats.org/presentationml/2006/ole">
            <p:oleObj spid="_x0000_s33797" name="Equation" r:id="rId3" imgW="965160" imgH="393480" progId="Equation.DSMT4">
              <p:embed/>
            </p:oleObj>
          </a:graphicData>
        </a:graphic>
      </p:graphicFrame>
      <p:graphicFrame>
        <p:nvGraphicFramePr>
          <p:cNvPr id="33799" name="Object 7"/>
          <p:cNvGraphicFramePr>
            <a:graphicFrameLocks noChangeAspect="1"/>
          </p:cNvGraphicFramePr>
          <p:nvPr/>
        </p:nvGraphicFramePr>
        <p:xfrm>
          <a:off x="4267200" y="1146175"/>
          <a:ext cx="1733550" cy="979488"/>
        </p:xfrm>
        <a:graphic>
          <a:graphicData uri="http://schemas.openxmlformats.org/presentationml/2006/ole">
            <p:oleObj spid="_x0000_s33799" name="Equation" r:id="rId4" imgW="1028520" imgH="58392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blinds(horizontal)">
                                      <p:cBhvr>
                                        <p:cTn id="7" dur="500"/>
                                        <p:tgtEl>
                                          <p:spTgt spid="337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9"/>
                                        </p:tgtEl>
                                        <p:attrNameLst>
                                          <p:attrName>style.visibility</p:attrName>
                                        </p:attrNameLst>
                                      </p:cBhvr>
                                      <p:to>
                                        <p:strVal val="visible"/>
                                      </p:to>
                                    </p:set>
                                    <p:animEffect transition="in" filter="blinds(horizontal)">
                                      <p:cBhvr>
                                        <p:cTn id="12" dur="500"/>
                                        <p:tgtEl>
                                          <p:spTgt spid="3379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linds(horizontal)">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blinds(horizontal)">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blinds(horizontal)">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blinds(horizontal)">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1200329"/>
          </a:xfrm>
          <a:prstGeom prst="rect">
            <a:avLst/>
          </a:prstGeom>
        </p:spPr>
        <p:txBody>
          <a:bodyPr wrap="square">
            <a:spAutoFit/>
          </a:bodyPr>
          <a:lstStyle/>
          <a:p>
            <a:r>
              <a:rPr lang="en-US" b="1" dirty="0" smtClean="0">
                <a:latin typeface="Times New Roman" pitchFamily="18" charset="0"/>
                <a:cs typeface="Times New Roman" pitchFamily="18" charset="0"/>
              </a:rPr>
              <a:t>1.4.1 General model and Taylor expansion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Both the Malthus equation and the logistic equation are examples in which the growth rate depends on population density. We can generalize them and write a general growth equation for a single population as 			 				</a:t>
            </a:r>
            <a:endParaRPr lang="es-ES" dirty="0" smtClean="0">
              <a:latin typeface="Times New Roman" pitchFamily="18" charset="0"/>
              <a:cs typeface="Times New Roman" pitchFamily="18" charset="0"/>
            </a:endParaRPr>
          </a:p>
        </p:txBody>
      </p:sp>
      <p:sp>
        <p:nvSpPr>
          <p:cNvPr id="3" name="Rectangle 2"/>
          <p:cNvSpPr>
            <a:spLocks noChangeArrowheads="1"/>
          </p:cNvSpPr>
          <p:nvPr/>
        </p:nvSpPr>
        <p:spPr bwMode="auto">
          <a:xfrm>
            <a:off x="0" y="30480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solidFill>
                  <a:srgbClr val="FF0000"/>
                </a:solidFill>
              </a:rPr>
              <a:t>1.4 ESTABILIDAD LINEAL</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2560637" y="1828800"/>
          <a:ext cx="3687763" cy="533400"/>
        </p:xfrm>
        <a:graphic>
          <a:graphicData uri="http://schemas.openxmlformats.org/presentationml/2006/ole">
            <p:oleObj spid="_x0000_s29698" name="Equation" r:id="rId3" imgW="2755800" imgH="393480" progId="Equation.DSMT4">
              <p:embed/>
            </p:oleObj>
          </a:graphicData>
        </a:graphic>
      </p:graphicFrame>
      <p:sp>
        <p:nvSpPr>
          <p:cNvPr id="7" name="Rectangle 6"/>
          <p:cNvSpPr/>
          <p:nvPr/>
        </p:nvSpPr>
        <p:spPr>
          <a:xfrm>
            <a:off x="0" y="2438400"/>
            <a:ext cx="9144000" cy="1754326"/>
          </a:xfrm>
          <a:prstGeom prst="rect">
            <a:avLst/>
          </a:prstGeom>
        </p:spPr>
        <p:txBody>
          <a:bodyPr wrap="square">
            <a:spAutoFit/>
          </a:bodyPr>
          <a:lstStyle/>
          <a:p>
            <a:r>
              <a:rPr lang="en-US" dirty="0" smtClean="0">
                <a:latin typeface="Times New Roman" pitchFamily="18" charset="0"/>
                <a:cs typeface="Times New Roman" pitchFamily="18" charset="0"/>
              </a:rPr>
              <a:t>where </a:t>
            </a:r>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is a general function of the population density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Notice that for the above two equations the function is the polynomial</a:t>
            </a:r>
          </a:p>
          <a:p>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(1.4.2)</a:t>
            </a:r>
          </a:p>
          <a:p>
            <a:endParaRPr lang="es-E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 0; for the Malthus equation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and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0; for the logistic equation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and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French Script MT" pitchFamily="66" charset="0"/>
                <a:cs typeface="Times New Roman" pitchFamily="18" charset="0"/>
              </a:rPr>
              <a:t>K</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i.e</a:t>
            </a:r>
            <a:r>
              <a:rPr lang="en-US" dirty="0" smtClean="0">
                <a:latin typeface="Times New Roman" pitchFamily="18" charset="0"/>
                <a:cs typeface="Times New Roman" pitchFamily="18" charset="0"/>
              </a:rPr>
              <a:t>.</a:t>
            </a:r>
            <a:endParaRPr lang="es-ES" dirty="0" smtClean="0">
              <a:latin typeface="Times New Roman" pitchFamily="18" charset="0"/>
              <a:cs typeface="Times New Roman" pitchFamily="18" charset="0"/>
            </a:endParaRPr>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0" name="Object 4"/>
          <p:cNvGraphicFramePr>
            <a:graphicFrameLocks noChangeAspect="1"/>
          </p:cNvGraphicFramePr>
          <p:nvPr/>
        </p:nvGraphicFramePr>
        <p:xfrm>
          <a:off x="1927225" y="3962400"/>
          <a:ext cx="5913438" cy="762000"/>
        </p:xfrm>
        <a:graphic>
          <a:graphicData uri="http://schemas.openxmlformats.org/presentationml/2006/ole">
            <p:oleObj spid="_x0000_s29700" name="Equation" r:id="rId4" imgW="3924000" imgH="507960" progId="Equation.DSMT4">
              <p:embed/>
            </p:oleObj>
          </a:graphicData>
        </a:graphic>
      </p:graphicFrame>
      <p:sp>
        <p:nvSpPr>
          <p:cNvPr id="10" name="Rectangle 9"/>
          <p:cNvSpPr/>
          <p:nvPr/>
        </p:nvSpPr>
        <p:spPr>
          <a:xfrm>
            <a:off x="0" y="4800600"/>
            <a:ext cx="9144000" cy="646331"/>
          </a:xfrm>
          <a:prstGeom prst="rect">
            <a:avLst/>
          </a:prstGeom>
        </p:spPr>
        <p:txBody>
          <a:bodyPr wrap="square">
            <a:spAutoFit/>
          </a:bodyPr>
          <a:lstStyle/>
          <a:p>
            <a:r>
              <a:rPr lang="en-US" dirty="0" smtClean="0">
                <a:latin typeface="Times New Roman" pitchFamily="18" charset="0"/>
                <a:cs typeface="Times New Roman" pitchFamily="18" charset="0"/>
              </a:rPr>
              <a:t>More generally, if the function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is sufficiently smooth or "well behaved", it is possible to write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as a Taylor  infinite power series around a fixed value of </a:t>
            </a:r>
            <a:r>
              <a:rPr lang="en-US" i="1" dirty="0" smtClean="0">
                <a:latin typeface="Times New Roman" pitchFamily="18" charset="0"/>
                <a:cs typeface="Times New Roman" pitchFamily="18" charset="0"/>
              </a:rPr>
              <a:t>N, 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97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2" name="Object 6"/>
          <p:cNvGraphicFramePr>
            <a:graphicFrameLocks noChangeAspect="1"/>
          </p:cNvGraphicFramePr>
          <p:nvPr/>
        </p:nvGraphicFramePr>
        <p:xfrm>
          <a:off x="1828800" y="5486400"/>
          <a:ext cx="6819900" cy="1371600"/>
        </p:xfrm>
        <a:graphic>
          <a:graphicData uri="http://schemas.openxmlformats.org/presentationml/2006/ole">
            <p:oleObj spid="_x0000_s29702" name="Equation" r:id="rId5" imgW="4546440" imgH="9144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9"/>
                                        </p:tgtEl>
                                        <p:attrNameLst>
                                          <p:attrName>style.visibility</p:attrName>
                                        </p:attrNameLst>
                                      </p:cBhvr>
                                      <p:to>
                                        <p:strVal val="visible"/>
                                      </p:to>
                                    </p:set>
                                    <p:anim calcmode="lin" valueType="num">
                                      <p:cBhvr additive="base">
                                        <p:cTn id="17" dur="500" fill="hold"/>
                                        <p:tgtEl>
                                          <p:spTgt spid="2049"/>
                                        </p:tgtEl>
                                        <p:attrNameLst>
                                          <p:attrName>ppt_x</p:attrName>
                                        </p:attrNameLst>
                                      </p:cBhvr>
                                      <p:tavLst>
                                        <p:tav tm="0">
                                          <p:val>
                                            <p:strVal val="#ppt_x"/>
                                          </p:val>
                                        </p:tav>
                                        <p:tav tm="100000">
                                          <p:val>
                                            <p:strVal val="#ppt_x"/>
                                          </p:val>
                                        </p:tav>
                                      </p:tavLst>
                                    </p:anim>
                                    <p:anim calcmode="lin" valueType="num">
                                      <p:cBhvr additive="base">
                                        <p:cTn id="18"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blinds(horizontal)">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blinds(horizontal)">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blinds(horizontal)">
                                      <p:cBhvr>
                                        <p:cTn id="33" dur="500"/>
                                        <p:tgtEl>
                                          <p:spTgt spid="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29700">
                                            <p:subSp spid="_x0000_s29700"/>
                                          </p:spTgt>
                                        </p:tgtEl>
                                        <p:attrNameLst>
                                          <p:attrName>style.visibility</p:attrName>
                                        </p:attrNameLst>
                                      </p:cBhvr>
                                      <p:to>
                                        <p:strVal val="visible"/>
                                      </p:to>
                                    </p:set>
                                    <p:animEffect transition="in" filter="box(in)">
                                      <p:cBhvr>
                                        <p:cTn id="38" dur="500"/>
                                        <p:tgtEl>
                                          <p:spTgt spid="29700">
                                            <p:subSp spid="_x0000_s29700"/>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29702"/>
                                        </p:tgtEl>
                                        <p:attrNameLst>
                                          <p:attrName>style.visibility</p:attrName>
                                        </p:attrNameLst>
                                      </p:cBhvr>
                                      <p:to>
                                        <p:strVal val="visible"/>
                                      </p:to>
                                    </p:set>
                                    <p:animEffect transition="in" filter="checkerboard(across)">
                                      <p:cBhvr>
                                        <p:cTn id="48" dur="5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7" grpId="0" build="p" autoUpdateAnimBg="0"/>
      <p:bldP spid="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1200329"/>
          </a:xfrm>
          <a:prstGeom prst="rect">
            <a:avLst/>
          </a:prstGeom>
        </p:spPr>
        <p:txBody>
          <a:bodyPr wrap="square">
            <a:spAutoFit/>
          </a:bodyPr>
          <a:lstStyle/>
          <a:p>
            <a:r>
              <a:rPr lang="en-US" dirty="0" smtClean="0"/>
              <a:t>where </a:t>
            </a:r>
            <a:r>
              <a:rPr lang="en-US" i="1" dirty="0" smtClean="0"/>
              <a:t>n</a:t>
            </a:r>
            <a:r>
              <a:rPr lang="en-US" dirty="0" smtClean="0"/>
              <a:t>! denotes the factorial of </a:t>
            </a:r>
            <a:r>
              <a:rPr lang="en-US" i="1" dirty="0" smtClean="0"/>
              <a:t>n</a:t>
            </a:r>
            <a:r>
              <a:rPr lang="en-US" dirty="0" smtClean="0"/>
              <a:t> and </a:t>
            </a:r>
            <a:r>
              <a:rPr lang="en-US" i="1" dirty="0" smtClean="0"/>
              <a:t>f </a:t>
            </a:r>
            <a:r>
              <a:rPr lang="en-US" baseline="30000" dirty="0" smtClean="0"/>
              <a:t>(</a:t>
            </a:r>
            <a:r>
              <a:rPr lang="en-US" i="1" baseline="30000" dirty="0" smtClean="0"/>
              <a:t>n</a:t>
            </a:r>
            <a:r>
              <a:rPr lang="en-US" baseline="30000" dirty="0" smtClean="0"/>
              <a:t>)</a:t>
            </a:r>
            <a:r>
              <a:rPr lang="en-US" dirty="0" smtClean="0"/>
              <a:t>(</a:t>
            </a:r>
            <a:r>
              <a:rPr lang="en-US" i="1" dirty="0" smtClean="0"/>
              <a:t> N</a:t>
            </a:r>
            <a:r>
              <a:rPr lang="en-US" dirty="0" smtClean="0"/>
              <a:t>*) denotes the </a:t>
            </a:r>
            <a:r>
              <a:rPr lang="en-US" i="1" dirty="0" smtClean="0"/>
              <a:t>n</a:t>
            </a:r>
            <a:r>
              <a:rPr lang="en-US" dirty="0" smtClean="0"/>
              <a:t>th derivative of </a:t>
            </a:r>
            <a:r>
              <a:rPr lang="en-US" i="1" dirty="0" smtClean="0"/>
              <a:t>f</a:t>
            </a:r>
            <a:r>
              <a:rPr lang="en-US" dirty="0" smtClean="0"/>
              <a:t> evaluated at the point </a:t>
            </a:r>
            <a:r>
              <a:rPr lang="en-US" i="1" dirty="0" smtClean="0"/>
              <a:t>N</a:t>
            </a:r>
            <a:r>
              <a:rPr lang="en-US" dirty="0" smtClean="0"/>
              <a:t>*, </a:t>
            </a:r>
            <a:r>
              <a:rPr lang="en-US" i="1" dirty="0" smtClean="0"/>
              <a:t>i.e</a:t>
            </a:r>
            <a:r>
              <a:rPr lang="en-US" dirty="0" smtClean="0"/>
              <a:t>. </a:t>
            </a:r>
            <a:r>
              <a:rPr lang="en-US" i="1" dirty="0" smtClean="0"/>
              <a:t>f </a:t>
            </a:r>
            <a:r>
              <a:rPr lang="en-US" baseline="30000" dirty="0" smtClean="0"/>
              <a:t>(0)</a:t>
            </a:r>
            <a:r>
              <a:rPr lang="en-US" dirty="0" smtClean="0"/>
              <a:t> = </a:t>
            </a:r>
            <a:r>
              <a:rPr lang="en-US" i="1" dirty="0" smtClean="0"/>
              <a:t>f</a:t>
            </a:r>
            <a:r>
              <a:rPr lang="en-US" dirty="0" smtClean="0"/>
              <a:t>, </a:t>
            </a:r>
            <a:r>
              <a:rPr lang="en-US" i="1" dirty="0" smtClean="0"/>
              <a:t>f </a:t>
            </a:r>
            <a:r>
              <a:rPr lang="en-US" baseline="30000" dirty="0" smtClean="0"/>
              <a:t>(1)</a:t>
            </a:r>
            <a:r>
              <a:rPr lang="en-US" dirty="0" smtClean="0"/>
              <a:t> = </a:t>
            </a:r>
            <a:r>
              <a:rPr lang="en-US" i="1" dirty="0" smtClean="0"/>
              <a:t>f '=</a:t>
            </a:r>
            <a:r>
              <a:rPr lang="en-US" i="1" dirty="0" err="1" smtClean="0"/>
              <a:t>df</a:t>
            </a:r>
            <a:r>
              <a:rPr lang="en-US" i="1" dirty="0" smtClean="0"/>
              <a:t> </a:t>
            </a:r>
            <a:r>
              <a:rPr lang="en-US" dirty="0" smtClean="0"/>
              <a:t>/</a:t>
            </a:r>
            <a:r>
              <a:rPr lang="en-US" i="1" dirty="0" err="1" smtClean="0"/>
              <a:t>dN</a:t>
            </a:r>
            <a:r>
              <a:rPr lang="en-US" dirty="0" smtClean="0"/>
              <a:t>, </a:t>
            </a:r>
            <a:r>
              <a:rPr lang="en-US" i="1" dirty="0" smtClean="0"/>
              <a:t> f </a:t>
            </a:r>
            <a:r>
              <a:rPr lang="en-US" baseline="30000" dirty="0" smtClean="0"/>
              <a:t>(2)</a:t>
            </a:r>
            <a:r>
              <a:rPr lang="en-US" dirty="0" smtClean="0"/>
              <a:t> = </a:t>
            </a:r>
            <a:r>
              <a:rPr lang="en-US" i="1" dirty="0" smtClean="0"/>
              <a:t>f "=d</a:t>
            </a:r>
            <a:r>
              <a:rPr lang="en-US" dirty="0" smtClean="0"/>
              <a:t> </a:t>
            </a:r>
            <a:r>
              <a:rPr lang="en-US" baseline="30000" dirty="0" smtClean="0"/>
              <a:t>2</a:t>
            </a:r>
            <a:r>
              <a:rPr lang="en-US" i="1" dirty="0" smtClean="0"/>
              <a:t>f </a:t>
            </a:r>
            <a:r>
              <a:rPr lang="en-US" dirty="0" smtClean="0"/>
              <a:t>/</a:t>
            </a:r>
            <a:r>
              <a:rPr lang="en-US" i="1" dirty="0" smtClean="0"/>
              <a:t>dN</a:t>
            </a:r>
            <a:r>
              <a:rPr lang="en-US" baseline="30000" dirty="0" smtClean="0"/>
              <a:t>2</a:t>
            </a:r>
            <a:r>
              <a:rPr lang="en-US" dirty="0" smtClean="0"/>
              <a:t> and so on so forth. Substituting (1.4.3) into the general growth equation (1.4.1) we get the general (infinite) series expression for the growth of a single population:</a:t>
            </a:r>
            <a:endParaRPr lang="en-US"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1" name="Object 1"/>
          <p:cNvGraphicFramePr>
            <a:graphicFrameLocks noChangeAspect="1"/>
          </p:cNvGraphicFramePr>
          <p:nvPr/>
        </p:nvGraphicFramePr>
        <p:xfrm>
          <a:off x="750888" y="1295400"/>
          <a:ext cx="7988300" cy="685800"/>
        </p:xfrm>
        <a:graphic>
          <a:graphicData uri="http://schemas.openxmlformats.org/presentationml/2006/ole">
            <p:oleObj spid="_x0000_s35841" name="Equation" r:id="rId3" imgW="4978080" imgH="431640" progId="Equation.DSMT4">
              <p:embed/>
            </p:oleObj>
          </a:graphicData>
        </a:graphic>
      </p:graphicFrame>
      <p:sp>
        <p:nvSpPr>
          <p:cNvPr id="5" name="Rectangle 4"/>
          <p:cNvSpPr/>
          <p:nvPr/>
        </p:nvSpPr>
        <p:spPr>
          <a:xfrm>
            <a:off x="0" y="1981200"/>
            <a:ext cx="9144000" cy="369332"/>
          </a:xfrm>
          <a:prstGeom prst="rect">
            <a:avLst/>
          </a:prstGeom>
        </p:spPr>
        <p:txBody>
          <a:bodyPr wrap="square">
            <a:spAutoFit/>
          </a:bodyPr>
          <a:lstStyle/>
          <a:p>
            <a:r>
              <a:rPr lang="en-US" b="1" i="1" dirty="0" smtClean="0"/>
              <a:t>Remark</a:t>
            </a:r>
            <a:r>
              <a:rPr lang="en-US" dirty="0" smtClean="0"/>
              <a:t>:  Thus any growth function may be written as a (possibly infinite) polynomial</a:t>
            </a:r>
            <a:endParaRPr lang="en-US" dirty="0"/>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3" name="Object 3"/>
          <p:cNvGraphicFramePr>
            <a:graphicFrameLocks noChangeAspect="1"/>
          </p:cNvGraphicFramePr>
          <p:nvPr/>
        </p:nvGraphicFramePr>
        <p:xfrm>
          <a:off x="1828800" y="2362200"/>
          <a:ext cx="6176963" cy="762000"/>
        </p:xfrm>
        <a:graphic>
          <a:graphicData uri="http://schemas.openxmlformats.org/presentationml/2006/ole">
            <p:oleObj spid="_x0000_s35843" name="Equation" r:id="rId4" imgW="3454200" imgH="431640" progId="Equation.DSMT4">
              <p:embed/>
            </p:oleObj>
          </a:graphicData>
        </a:graphic>
      </p:graphicFrame>
      <p:sp>
        <p:nvSpPr>
          <p:cNvPr id="35845" name="Rectangle 5"/>
          <p:cNvSpPr>
            <a:spLocks noChangeArrowheads="1"/>
          </p:cNvSpPr>
          <p:nvPr/>
        </p:nvSpPr>
        <p:spPr bwMode="auto">
          <a:xfrm>
            <a:off x="0" y="3124200"/>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1.4.2 Algebraic and geometric analysis of local equilibrium stability</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 have seen that the equilibrium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points </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satisfy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0,   	                                               (1.4.6)</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 that </a:t>
            </a:r>
            <a:r>
              <a:rPr kumimoji="0" lang="en-GB"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dN</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GB"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dt</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 when evaluated at these </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Thus to find the equilibrium points we have to solve for all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that satisfy Eq. (1.4.6). </a:t>
            </a:r>
          </a:p>
          <a:p>
            <a:r>
              <a:rPr lang="en-US" dirty="0" smtClean="0"/>
              <a:t>To perform the</a:t>
            </a:r>
            <a:r>
              <a:rPr lang="en-GB" dirty="0" smtClean="0"/>
              <a:t> algebraic stability analysis of an equilibrium point </a:t>
            </a:r>
            <a:r>
              <a:rPr lang="en-GB" i="1" dirty="0" smtClean="0"/>
              <a:t>N</a:t>
            </a:r>
            <a:r>
              <a:rPr lang="en-GB" dirty="0" smtClean="0"/>
              <a:t>* we consider a perturbation or departure </a:t>
            </a:r>
            <a:r>
              <a:rPr lang="en-GB" i="1" dirty="0" smtClean="0"/>
              <a:t>x</a:t>
            </a:r>
            <a:r>
              <a:rPr lang="en-GB" dirty="0" smtClean="0"/>
              <a:t> from the equilibrium value </a:t>
            </a:r>
            <a:r>
              <a:rPr lang="en-GB" i="1" dirty="0" smtClean="0"/>
              <a:t>N</a:t>
            </a:r>
            <a:r>
              <a:rPr lang="en-GB" dirty="0" smtClean="0"/>
              <a:t>*, </a:t>
            </a:r>
            <a:endParaRPr lang="en-US" dirty="0" smtClean="0"/>
          </a:p>
          <a:p>
            <a:r>
              <a:rPr lang="en-GB" i="1" dirty="0" smtClean="0"/>
              <a:t>			                 x</a:t>
            </a:r>
            <a:r>
              <a:rPr lang="en-US" dirty="0" smtClean="0"/>
              <a:t>(</a:t>
            </a:r>
            <a:r>
              <a:rPr lang="en-US" i="1" dirty="0" smtClean="0"/>
              <a:t>t</a:t>
            </a:r>
            <a:r>
              <a:rPr lang="en-US" dirty="0" smtClean="0"/>
              <a:t>)</a:t>
            </a:r>
            <a:r>
              <a:rPr lang="en-GB" dirty="0" smtClean="0"/>
              <a:t> = </a:t>
            </a:r>
            <a:r>
              <a:rPr lang="en-US" i="1" dirty="0" smtClean="0"/>
              <a:t>N</a:t>
            </a:r>
            <a:r>
              <a:rPr lang="en-US" dirty="0" smtClean="0"/>
              <a:t>(</a:t>
            </a:r>
            <a:r>
              <a:rPr lang="en-US" i="1" dirty="0" smtClean="0"/>
              <a:t>t</a:t>
            </a:r>
            <a:r>
              <a:rPr lang="en-US" dirty="0" smtClean="0"/>
              <a:t>)</a:t>
            </a:r>
            <a:r>
              <a:rPr lang="en-US" i="1" dirty="0" smtClean="0"/>
              <a:t>−</a:t>
            </a:r>
            <a:r>
              <a:rPr lang="en-US" dirty="0" smtClean="0"/>
              <a:t> </a:t>
            </a:r>
            <a:r>
              <a:rPr lang="en-US" i="1" dirty="0" smtClean="0"/>
              <a:t>N</a:t>
            </a:r>
            <a:r>
              <a:rPr lang="en-US" dirty="0" smtClean="0"/>
              <a:t>*,</a:t>
            </a:r>
            <a:r>
              <a:rPr lang="en-GB" dirty="0" smtClean="0"/>
              <a:t>                                                    (1.4.7)</a:t>
            </a:r>
            <a:endParaRPr lang="en-US" dirty="0" smtClean="0"/>
          </a:p>
          <a:p>
            <a:r>
              <a:rPr lang="en-GB" dirty="0" smtClean="0"/>
              <a:t> which we assume that initially is much smaller than 1 i.e. </a:t>
            </a:r>
            <a:r>
              <a:rPr lang="en-GB" i="1" dirty="0" smtClean="0"/>
              <a:t>x</a:t>
            </a:r>
            <a:r>
              <a:rPr lang="en-US" dirty="0" smtClean="0"/>
              <a:t>(0)</a:t>
            </a:r>
            <a:r>
              <a:rPr lang="en-GB" dirty="0" smtClean="0"/>
              <a:t> &lt;&lt; 1 (Remember that we are assuming that </a:t>
            </a:r>
            <a:r>
              <a:rPr lang="en-GB" i="1" dirty="0" smtClean="0"/>
              <a:t>N</a:t>
            </a:r>
            <a:r>
              <a:rPr lang="en-GB" dirty="0" smtClean="0"/>
              <a:t> is a continuous variable so that </a:t>
            </a:r>
            <a:r>
              <a:rPr lang="en-GB" i="1" dirty="0" smtClean="0"/>
              <a:t>x</a:t>
            </a:r>
            <a:r>
              <a:rPr lang="en-GB" dirty="0" smtClean="0"/>
              <a:t> can be as small as we want).  Substituting equations (1.4.5) and (1.4.7) into Eq. (1.4.1) we get: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58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6" name="Object 6"/>
          <p:cNvGraphicFramePr>
            <a:graphicFrameLocks noChangeAspect="1"/>
          </p:cNvGraphicFramePr>
          <p:nvPr/>
        </p:nvGraphicFramePr>
        <p:xfrm>
          <a:off x="4495800" y="6172200"/>
          <a:ext cx="4718957" cy="685800"/>
        </p:xfrm>
        <a:graphic>
          <a:graphicData uri="http://schemas.openxmlformats.org/presentationml/2006/ole">
            <p:oleObj spid="_x0000_s35846" name="Equation" r:id="rId5" imgW="2819400" imgH="4191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1"/>
                                        </p:tgtEl>
                                        <p:attrNameLst>
                                          <p:attrName>style.visibility</p:attrName>
                                        </p:attrNameLst>
                                      </p:cBhvr>
                                      <p:to>
                                        <p:strVal val="visible"/>
                                      </p:to>
                                    </p:set>
                                    <p:animEffect transition="in" filter="blinds(horizontal)">
                                      <p:cBhvr>
                                        <p:cTn id="7" dur="500"/>
                                        <p:tgtEl>
                                          <p:spTgt spid="358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5843">
                                            <p:subSp spid="_x0000_s35843"/>
                                          </p:spTgt>
                                        </p:tgtEl>
                                        <p:attrNameLst>
                                          <p:attrName>style.visibility</p:attrName>
                                        </p:attrNameLst>
                                      </p:cBhvr>
                                      <p:to>
                                        <p:strVal val="visible"/>
                                      </p:to>
                                    </p:set>
                                    <p:animEffect transition="in" filter="box(in)">
                                      <p:cBhvr>
                                        <p:cTn id="17" dur="500"/>
                                        <p:tgtEl>
                                          <p:spTgt spid="35843">
                                            <p:subSp spid="_x0000_s35843"/>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45">
                                            <p:txEl>
                                              <p:pRg st="0" end="0"/>
                                            </p:txEl>
                                          </p:spTgt>
                                        </p:tgtEl>
                                        <p:attrNameLst>
                                          <p:attrName>style.visibility</p:attrName>
                                        </p:attrNameLst>
                                      </p:cBhvr>
                                      <p:to>
                                        <p:strVal val="visible"/>
                                      </p:to>
                                    </p:set>
                                    <p:animEffect transition="in" filter="blinds(horizontal)">
                                      <p:cBhvr>
                                        <p:cTn id="22" dur="500"/>
                                        <p:tgtEl>
                                          <p:spTgt spid="3584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5845">
                                            <p:txEl>
                                              <p:pRg st="1" end="1"/>
                                            </p:txEl>
                                          </p:spTgt>
                                        </p:tgtEl>
                                        <p:attrNameLst>
                                          <p:attrName>style.visibility</p:attrName>
                                        </p:attrNameLst>
                                      </p:cBhvr>
                                      <p:to>
                                        <p:strVal val="visible"/>
                                      </p:to>
                                    </p:set>
                                    <p:animEffect transition="in" filter="blinds(horizontal)">
                                      <p:cBhvr>
                                        <p:cTn id="27" dur="500"/>
                                        <p:tgtEl>
                                          <p:spTgt spid="3584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5845">
                                            <p:txEl>
                                              <p:pRg st="2" end="2"/>
                                            </p:txEl>
                                          </p:spTgt>
                                        </p:tgtEl>
                                        <p:attrNameLst>
                                          <p:attrName>style.visibility</p:attrName>
                                        </p:attrNameLst>
                                      </p:cBhvr>
                                      <p:to>
                                        <p:strVal val="visible"/>
                                      </p:to>
                                    </p:set>
                                    <p:animEffect transition="in" filter="blinds(horizontal)">
                                      <p:cBhvr>
                                        <p:cTn id="32" dur="500"/>
                                        <p:tgtEl>
                                          <p:spTgt spid="3584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5845">
                                            <p:txEl>
                                              <p:pRg st="3" end="3"/>
                                            </p:txEl>
                                          </p:spTgt>
                                        </p:tgtEl>
                                        <p:attrNameLst>
                                          <p:attrName>style.visibility</p:attrName>
                                        </p:attrNameLst>
                                      </p:cBhvr>
                                      <p:to>
                                        <p:strVal val="visible"/>
                                      </p:to>
                                    </p:set>
                                    <p:animEffect transition="in" filter="blinds(horizontal)">
                                      <p:cBhvr>
                                        <p:cTn id="37" dur="500"/>
                                        <p:tgtEl>
                                          <p:spTgt spid="3584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5845">
                                            <p:txEl>
                                              <p:pRg st="4" end="4"/>
                                            </p:txEl>
                                          </p:spTgt>
                                        </p:tgtEl>
                                        <p:attrNameLst>
                                          <p:attrName>style.visibility</p:attrName>
                                        </p:attrNameLst>
                                      </p:cBhvr>
                                      <p:to>
                                        <p:strVal val="visible"/>
                                      </p:to>
                                    </p:set>
                                    <p:animEffect transition="in" filter="blinds(horizontal)">
                                      <p:cBhvr>
                                        <p:cTn id="42" dur="500"/>
                                        <p:tgtEl>
                                          <p:spTgt spid="3584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5845">
                                            <p:txEl>
                                              <p:pRg st="5" end="5"/>
                                            </p:txEl>
                                          </p:spTgt>
                                        </p:tgtEl>
                                        <p:attrNameLst>
                                          <p:attrName>style.visibility</p:attrName>
                                        </p:attrNameLst>
                                      </p:cBhvr>
                                      <p:to>
                                        <p:strVal val="visible"/>
                                      </p:to>
                                    </p:set>
                                    <p:animEffect transition="in" filter="blinds(horizontal)">
                                      <p:cBhvr>
                                        <p:cTn id="47" dur="500"/>
                                        <p:tgtEl>
                                          <p:spTgt spid="3584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5845">
                                            <p:txEl>
                                              <p:pRg st="6" end="6"/>
                                            </p:txEl>
                                          </p:spTgt>
                                        </p:tgtEl>
                                        <p:attrNameLst>
                                          <p:attrName>style.visibility</p:attrName>
                                        </p:attrNameLst>
                                      </p:cBhvr>
                                      <p:to>
                                        <p:strVal val="visible"/>
                                      </p:to>
                                    </p:set>
                                    <p:animEffect transition="in" filter="blinds(horizontal)">
                                      <p:cBhvr>
                                        <p:cTn id="52" dur="500"/>
                                        <p:tgtEl>
                                          <p:spTgt spid="35845">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5846"/>
                                        </p:tgtEl>
                                        <p:attrNameLst>
                                          <p:attrName>style.visibility</p:attrName>
                                        </p:attrNameLst>
                                      </p:cBhvr>
                                      <p:to>
                                        <p:strVal val="visible"/>
                                      </p:to>
                                    </p:set>
                                    <p:anim calcmode="lin" valueType="num">
                                      <p:cBhvr additive="base">
                                        <p:cTn id="57" dur="500" fill="hold"/>
                                        <p:tgtEl>
                                          <p:spTgt spid="35846"/>
                                        </p:tgtEl>
                                        <p:attrNameLst>
                                          <p:attrName>ppt_x</p:attrName>
                                        </p:attrNameLst>
                                      </p:cBhvr>
                                      <p:tavLst>
                                        <p:tav tm="0">
                                          <p:val>
                                            <p:strVal val="#ppt_x"/>
                                          </p:val>
                                        </p:tav>
                                        <p:tav tm="100000">
                                          <p:val>
                                            <p:strVal val="#ppt_x"/>
                                          </p:val>
                                        </p:tav>
                                      </p:tavLst>
                                    </p:anim>
                                    <p:anim calcmode="lin" valueType="num">
                                      <p:cBhvr additive="base">
                                        <p:cTn id="58" dur="500" fill="hold"/>
                                        <p:tgtEl>
                                          <p:spTgt spid="358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3584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5" name="Rectangle 5"/>
          <p:cNvSpPr>
            <a:spLocks noChangeArrowheads="1"/>
          </p:cNvSpPr>
          <p:nvPr/>
        </p:nvSpPr>
        <p:spPr bwMode="auto">
          <a:xfrm>
            <a:off x="0" y="1681877"/>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Since </a:t>
            </a:r>
            <a:r>
              <a:rPr lang="en-US" i="1" dirty="0" smtClean="0"/>
              <a:t>f </a:t>
            </a:r>
            <a:r>
              <a:rPr lang="en-US" dirty="0" smtClean="0"/>
              <a:t>'(</a:t>
            </a:r>
            <a:r>
              <a:rPr lang="en-US" i="1" dirty="0" smtClean="0"/>
              <a:t>N*</a:t>
            </a:r>
            <a:r>
              <a:rPr lang="en-US" dirty="0" smtClean="0"/>
              <a:t>) is equal to constant a, we know that the solution of Eq. (1.4.8) is given by an exponential:</a:t>
            </a:r>
          </a:p>
        </p:txBody>
      </p:sp>
      <p:sp>
        <p:nvSpPr>
          <p:cNvPr id="36869" name="Rectangle 5"/>
          <p:cNvSpPr>
            <a:spLocks noChangeArrowheads="1"/>
          </p:cNvSpPr>
          <p:nvPr/>
        </p:nvSpPr>
        <p:spPr bwMode="auto">
          <a:xfrm>
            <a:off x="0" y="496669"/>
            <a:ext cx="921861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neglecting terms of order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higher, we obtain an approximate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linear</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differential equation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 the perturbation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6868" name="Object 4"/>
          <p:cNvGraphicFramePr>
            <a:graphicFrameLocks noChangeAspect="1"/>
          </p:cNvGraphicFramePr>
          <p:nvPr/>
        </p:nvGraphicFramePr>
        <p:xfrm>
          <a:off x="3303587" y="990600"/>
          <a:ext cx="5383213" cy="685800"/>
        </p:xfrm>
        <a:graphic>
          <a:graphicData uri="http://schemas.openxmlformats.org/presentationml/2006/ole">
            <p:oleObj spid="_x0000_s36868" name="Equation" r:id="rId3" imgW="3124080" imgH="393480" progId="Equation.DSMT4">
              <p:embed/>
            </p:oleObj>
          </a:graphicData>
        </a:graphic>
      </p:graphicFrame>
      <p:sp>
        <p:nvSpPr>
          <p:cNvPr id="3687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71" name="Object 7"/>
          <p:cNvGraphicFramePr>
            <a:graphicFrameLocks noChangeAspect="1"/>
          </p:cNvGraphicFramePr>
          <p:nvPr/>
        </p:nvGraphicFramePr>
        <p:xfrm>
          <a:off x="3773488" y="2209800"/>
          <a:ext cx="4837112" cy="419665"/>
        </p:xfrm>
        <a:graphic>
          <a:graphicData uri="http://schemas.openxmlformats.org/presentationml/2006/ole">
            <p:oleObj spid="_x0000_s36871" name="Equation" r:id="rId4" imgW="2692080" imgH="228600" progId="Equation.DSMT4">
              <p:embed/>
            </p:oleObj>
          </a:graphicData>
        </a:graphic>
      </p:graphicFrame>
      <p:sp>
        <p:nvSpPr>
          <p:cNvPr id="14" name="Rectangle 5"/>
          <p:cNvSpPr>
            <a:spLocks noChangeArrowheads="1"/>
          </p:cNvSpPr>
          <p:nvPr/>
        </p:nvSpPr>
        <p:spPr bwMode="auto">
          <a:xfrm>
            <a:off x="0" y="26670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Therefore, if </a:t>
            </a:r>
            <a:r>
              <a:rPr lang="en-US" i="1" dirty="0" smtClean="0"/>
              <a:t>a</a:t>
            </a:r>
            <a:r>
              <a:rPr lang="en-US" dirty="0" smtClean="0"/>
              <a:t> &lt; 0 this perturbation dies away exponentially, whereas for </a:t>
            </a:r>
            <a:r>
              <a:rPr lang="en-US" i="1" dirty="0" smtClean="0"/>
              <a:t>a</a:t>
            </a:r>
            <a:r>
              <a:rPr lang="en-US" dirty="0" smtClean="0"/>
              <a:t> &gt; 0 the disturbance grows unbendingly (the special case a = 0 corresponds to </a:t>
            </a:r>
            <a:r>
              <a:rPr lang="en-US" dirty="0" err="1" smtClean="0"/>
              <a:t>to</a:t>
            </a:r>
            <a:r>
              <a:rPr lang="en-US" dirty="0" smtClean="0"/>
              <a:t> neutral stability). In summary, this neighborhood stability analysis gives the equilibrium point at </a:t>
            </a:r>
            <a:r>
              <a:rPr lang="en-US" i="1" dirty="0" smtClean="0"/>
              <a:t>N</a:t>
            </a:r>
            <a:r>
              <a:rPr lang="en-US" dirty="0" smtClean="0"/>
              <a:t>*is</a:t>
            </a:r>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73" name="Object 9"/>
          <p:cNvGraphicFramePr>
            <a:graphicFrameLocks noChangeAspect="1"/>
          </p:cNvGraphicFramePr>
          <p:nvPr/>
        </p:nvGraphicFramePr>
        <p:xfrm>
          <a:off x="3200400" y="3657600"/>
          <a:ext cx="3862873" cy="914400"/>
        </p:xfrm>
        <a:graphic>
          <a:graphicData uri="http://schemas.openxmlformats.org/presentationml/2006/ole">
            <p:oleObj spid="_x0000_s36873" name="Equation" r:id="rId5" imgW="2019240" imgH="482400" progId="Equation.DSMT4">
              <p:embed/>
            </p:oleObj>
          </a:graphicData>
        </a:graphic>
      </p:graphicFrame>
      <p:sp>
        <p:nvSpPr>
          <p:cNvPr id="36875" name="Rectangle 11"/>
          <p:cNvSpPr>
            <a:spLocks noChangeArrowheads="1"/>
          </p:cNvSpPr>
          <p:nvPr/>
        </p:nvSpPr>
        <p:spPr bwMode="auto">
          <a:xfrm>
            <a:off x="0" y="4648200"/>
            <a:ext cx="9144000"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More formally, we say </a:t>
            </a:r>
            <a:r>
              <a:rPr kumimoji="0" lang="en-US"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that if and only if </a:t>
            </a:r>
            <a:r>
              <a:rPr kumimoji="0" lang="en-US" b="0"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f </a:t>
            </a:r>
            <a:r>
              <a:rPr kumimoji="0" lang="en-US"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en-US" b="0"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en-US" b="0"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N*</a:t>
            </a:r>
            <a:r>
              <a:rPr kumimoji="0" lang="en-US"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&lt; 0 the equilibrium is </a:t>
            </a:r>
            <a:r>
              <a:rPr kumimoji="0" lang="en-US" sz="22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locally stable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means, starting at the equilibrium value of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population changes slightly in size, will it tend to return to its equilibrium value.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Global stability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a more general property that implies</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a system will return to the equilibrium point </a:t>
            </a:r>
            <a:r>
              <a:rPr kumimoji="0" lang="en-US"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any initial population value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will illustrate the difference between local and global stability by considering the Malthus and logistic models.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blinds(horizontal)">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5">
                                            <p:txEl>
                                              <p:pRg st="0" end="0"/>
                                            </p:txEl>
                                          </p:spTgt>
                                        </p:tgtEl>
                                        <p:attrNameLst>
                                          <p:attrName>style.visibility</p:attrName>
                                        </p:attrNameLst>
                                      </p:cBhvr>
                                      <p:to>
                                        <p:strVal val="visible"/>
                                      </p:to>
                                    </p:set>
                                    <p:animEffect transition="in" filter="blinds(horizontal)">
                                      <p:cBhvr>
                                        <p:cTn id="12" dur="500"/>
                                        <p:tgtEl>
                                          <p:spTgt spid="358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6871"/>
                                        </p:tgtEl>
                                        <p:attrNameLst>
                                          <p:attrName>style.visibility</p:attrName>
                                        </p:attrNameLst>
                                      </p:cBhvr>
                                      <p:to>
                                        <p:strVal val="visible"/>
                                      </p:to>
                                    </p:set>
                                    <p:anim calcmode="lin" valueType="num">
                                      <p:cBhvr additive="base">
                                        <p:cTn id="17" dur="500" fill="hold"/>
                                        <p:tgtEl>
                                          <p:spTgt spid="36871"/>
                                        </p:tgtEl>
                                        <p:attrNameLst>
                                          <p:attrName>ppt_x</p:attrName>
                                        </p:attrNameLst>
                                      </p:cBhvr>
                                      <p:tavLst>
                                        <p:tav tm="0">
                                          <p:val>
                                            <p:strVal val="#ppt_x"/>
                                          </p:val>
                                        </p:tav>
                                        <p:tav tm="100000">
                                          <p:val>
                                            <p:strVal val="#ppt_x"/>
                                          </p:val>
                                        </p:tav>
                                      </p:tavLst>
                                    </p:anim>
                                    <p:anim calcmode="lin" valueType="num">
                                      <p:cBhvr additive="base">
                                        <p:cTn id="18" dur="500" fill="hold"/>
                                        <p:tgtEl>
                                          <p:spTgt spid="3687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blinds(horizontal)">
                                      <p:cBhvr>
                                        <p:cTn id="23" dur="500"/>
                                        <p:tgtEl>
                                          <p:spTgt spid="1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6873">
                                            <p:subSp spid="_x0000_s36873"/>
                                          </p:spTgt>
                                        </p:tgtEl>
                                        <p:attrNameLst>
                                          <p:attrName>style.visibility</p:attrName>
                                        </p:attrNameLst>
                                      </p:cBhvr>
                                      <p:to>
                                        <p:strVal val="visible"/>
                                      </p:to>
                                    </p:set>
                                    <p:anim calcmode="lin" valueType="num">
                                      <p:cBhvr additive="base">
                                        <p:cTn id="28" dur="500" fill="hold"/>
                                        <p:tgtEl>
                                          <p:spTgt spid="36873">
                                            <p:subSp spid="_x0000_s36873"/>
                                          </p:spTgt>
                                        </p:tgtEl>
                                        <p:attrNameLst>
                                          <p:attrName>ppt_x</p:attrName>
                                        </p:attrNameLst>
                                      </p:cBhvr>
                                      <p:tavLst>
                                        <p:tav tm="0">
                                          <p:val>
                                            <p:strVal val="#ppt_x"/>
                                          </p:val>
                                        </p:tav>
                                        <p:tav tm="100000">
                                          <p:val>
                                            <p:strVal val="#ppt_x"/>
                                          </p:val>
                                        </p:tav>
                                      </p:tavLst>
                                    </p:anim>
                                    <p:anim calcmode="lin" valueType="num">
                                      <p:cBhvr additive="base">
                                        <p:cTn id="29" dur="500" fill="hold"/>
                                        <p:tgtEl>
                                          <p:spTgt spid="36873">
                                            <p:subSp spid="_x0000_s36873"/>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6875">
                                            <p:txEl>
                                              <p:pRg st="0" end="0"/>
                                            </p:txEl>
                                          </p:spTgt>
                                        </p:tgtEl>
                                        <p:attrNameLst>
                                          <p:attrName>style.visibility</p:attrName>
                                        </p:attrNameLst>
                                      </p:cBhvr>
                                      <p:to>
                                        <p:strVal val="visible"/>
                                      </p:to>
                                    </p:set>
                                    <p:animEffect transition="in" filter="blinds(horizontal)">
                                      <p:cBhvr>
                                        <p:cTn id="34" dur="500"/>
                                        <p:tgtEl>
                                          <p:spTgt spid="3687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6875">
                                            <p:txEl>
                                              <p:pRg st="1" end="1"/>
                                            </p:txEl>
                                          </p:spTgt>
                                        </p:tgtEl>
                                        <p:attrNameLst>
                                          <p:attrName>style.visibility</p:attrName>
                                        </p:attrNameLst>
                                      </p:cBhvr>
                                      <p:to>
                                        <p:strVal val="visible"/>
                                      </p:to>
                                    </p:set>
                                    <p:animEffect transition="in" filter="blinds(horizontal)">
                                      <p:cBhvr>
                                        <p:cTn id="39" dur="500"/>
                                        <p:tgtEl>
                                          <p:spTgt spid="36875">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6875">
                                            <p:txEl>
                                              <p:pRg st="2" end="2"/>
                                            </p:txEl>
                                          </p:spTgt>
                                        </p:tgtEl>
                                        <p:attrNameLst>
                                          <p:attrName>style.visibility</p:attrName>
                                        </p:attrNameLst>
                                      </p:cBhvr>
                                      <p:to>
                                        <p:strVal val="visible"/>
                                      </p:to>
                                    </p:set>
                                    <p:animEffect transition="in" filter="blinds(horizontal)">
                                      <p:cBhvr>
                                        <p:cTn id="44" dur="500"/>
                                        <p:tgtEl>
                                          <p:spTgt spid="36875">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6875">
                                            <p:txEl>
                                              <p:pRg st="3" end="3"/>
                                            </p:txEl>
                                          </p:spTgt>
                                        </p:tgtEl>
                                        <p:attrNameLst>
                                          <p:attrName>style.visibility</p:attrName>
                                        </p:attrNameLst>
                                      </p:cBhvr>
                                      <p:to>
                                        <p:strVal val="visible"/>
                                      </p:to>
                                    </p:set>
                                    <p:animEffect transition="in" filter="blinds(horizontal)">
                                      <p:cBhvr>
                                        <p:cTn id="49" dur="500"/>
                                        <p:tgtEl>
                                          <p:spTgt spid="36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autoUpdateAnimBg="0"/>
      <p:bldP spid="14" grpId="0" build="p" autoUpdateAnimBg="0"/>
      <p:bldP spid="368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5" name="Rectangle 11"/>
          <p:cNvSpPr>
            <a:spLocks noChangeArrowheads="1"/>
          </p:cNvSpPr>
          <p:nvPr/>
        </p:nvSpPr>
        <p:spPr bwMode="auto">
          <a:xfrm>
            <a:off x="0" y="2286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Let us start by considering the simplest Malthus model. In</a:t>
            </a:r>
            <a:r>
              <a:rPr kumimoji="0" lang="en-US"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his case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there is only one equilibrium solution to</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Berkeley-Italic"/>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model,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determine the stability of this equilibrium, we take the derivative of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b="0" i="1" u="none" strike="noStrike" cap="none" normalizeH="0" baseline="0" dirty="0" err="1" smtClean="0">
                <a:ln>
                  <a:noFill/>
                </a:ln>
                <a:solidFill>
                  <a:schemeClr val="tx1"/>
                </a:solidFill>
                <a:effectLst/>
                <a:latin typeface="Brush Script MT" pitchFamily="66" charset="0"/>
                <a:ea typeface="Times New Roman" pitchFamily="18" charset="0"/>
                <a:cs typeface="Times New Roman" pitchFamily="18" charset="0"/>
              </a:rPr>
              <a:t>r</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with respect to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1" u="none" strike="noStrike" cap="none" normalizeH="0" baseline="0" dirty="0" smtClean="0">
                <a:ln>
                  <a:noFill/>
                </a:ln>
                <a:solidFill>
                  <a:schemeClr val="tx1"/>
                </a:solidFill>
                <a:effectLst/>
                <a:latin typeface="Brush Script MT" pitchFamily="66" charset="0"/>
                <a:ea typeface="Times New Roman" pitchFamily="18" charset="0"/>
                <a:cs typeface="Times New Roman" pitchFamily="18" charset="0"/>
              </a:rPr>
              <a:t>r</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 all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(Malthus equation)</a:t>
            </a:r>
            <a:r>
              <a:rPr lang="en-US" dirty="0" smtClean="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(1.4.10)</a:t>
            </a:r>
          </a:p>
          <a:p>
            <a:r>
              <a:rPr lang="en-US" dirty="0" smtClean="0"/>
              <a:t>That is, it is a constant –the parameter </a:t>
            </a:r>
            <a:r>
              <a:rPr lang="en-US" sz="2400" i="1" dirty="0" smtClean="0">
                <a:latin typeface="Brush Script MT" pitchFamily="66" charset="0"/>
              </a:rPr>
              <a:t>r</a:t>
            </a:r>
            <a:r>
              <a:rPr lang="en-US" dirty="0" smtClean="0"/>
              <a:t>. Therefore, 0 is an unstable equilibrium point when </a:t>
            </a:r>
            <a:r>
              <a:rPr lang="en-US" sz="2400" i="1" dirty="0" smtClean="0">
                <a:latin typeface="Brush Script MT" pitchFamily="66" charset="0"/>
              </a:rPr>
              <a:t>r</a:t>
            </a:r>
            <a:r>
              <a:rPr lang="en-US" i="1" dirty="0" smtClean="0"/>
              <a:t> </a:t>
            </a:r>
            <a:r>
              <a:rPr lang="en-US" dirty="0" smtClean="0"/>
              <a:t>&gt; 0 and a stable equilibrium when </a:t>
            </a:r>
            <a:r>
              <a:rPr lang="en-US" sz="2400" i="1" dirty="0" smtClean="0">
                <a:latin typeface="Brush Script MT" pitchFamily="66" charset="0"/>
              </a:rPr>
              <a:t>r </a:t>
            </a:r>
            <a:r>
              <a:rPr lang="en-US" dirty="0" smtClean="0"/>
              <a:t>&lt; 0. </a:t>
            </a:r>
          </a:p>
          <a:p>
            <a:r>
              <a:rPr lang="en-US" dirty="0" smtClean="0"/>
              <a:t>Furthermore, </a:t>
            </a:r>
            <a:r>
              <a:rPr lang="en-US" i="1" dirty="0" smtClean="0"/>
              <a:t>any perturbation of any size x </a:t>
            </a:r>
            <a:r>
              <a:rPr lang="en-US" dirty="0" smtClean="0"/>
              <a:t>away from </a:t>
            </a:r>
            <a:r>
              <a:rPr lang="en-US" i="1" dirty="0" smtClean="0"/>
              <a:t>N</a:t>
            </a:r>
            <a:r>
              <a:rPr lang="en-US" dirty="0" smtClean="0"/>
              <a:t>* = 0 will decrease to 0 if </a:t>
            </a:r>
            <a:r>
              <a:rPr lang="en-US" i="1" dirty="0" smtClean="0"/>
              <a:t>b </a:t>
            </a:r>
            <a:r>
              <a:rPr lang="en-US" dirty="0" smtClean="0"/>
              <a:t>&lt; </a:t>
            </a:r>
            <a:r>
              <a:rPr lang="en-US" i="1" dirty="0" smtClean="0"/>
              <a:t>d </a:t>
            </a:r>
            <a:r>
              <a:rPr lang="en-US" dirty="0" smtClean="0"/>
              <a:t>(</a:t>
            </a:r>
            <a:r>
              <a:rPr lang="en-US" sz="2400" i="1" dirty="0" smtClean="0">
                <a:latin typeface="Brush Script MT" pitchFamily="66" charset="0"/>
              </a:rPr>
              <a:t>r </a:t>
            </a:r>
            <a:r>
              <a:rPr lang="en-US" i="1" dirty="0" smtClean="0"/>
              <a:t> </a:t>
            </a:r>
            <a:r>
              <a:rPr lang="en-US" dirty="0" smtClean="0"/>
              <a:t>&lt; 0) or increase unbounded and diverge to infinity if </a:t>
            </a:r>
            <a:r>
              <a:rPr lang="en-US" i="1" dirty="0" smtClean="0"/>
              <a:t>b </a:t>
            </a:r>
            <a:r>
              <a:rPr lang="en-US" dirty="0" smtClean="0"/>
              <a:t>&gt; </a:t>
            </a:r>
            <a:r>
              <a:rPr lang="en-US" i="1" dirty="0" smtClean="0"/>
              <a:t>d </a:t>
            </a:r>
            <a:r>
              <a:rPr lang="en-US" dirty="0" smtClean="0"/>
              <a:t>(</a:t>
            </a:r>
            <a:r>
              <a:rPr lang="en-US" sz="2400" i="1" dirty="0" smtClean="0">
                <a:latin typeface="Brush Script MT" pitchFamily="66" charset="0"/>
              </a:rPr>
              <a:t>r </a:t>
            </a:r>
            <a:r>
              <a:rPr lang="en-US" dirty="0" smtClean="0"/>
              <a:t>&gt; 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1"/>
          <p:cNvSpPr>
            <a:spLocks noChangeArrowheads="1"/>
          </p:cNvSpPr>
          <p:nvPr/>
        </p:nvSpPr>
        <p:spPr bwMode="auto">
          <a:xfrm>
            <a:off x="0" y="3205877"/>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t>This is because the differential equation is a linear equation and </a:t>
            </a:r>
            <a:r>
              <a:rPr lang="en-US" i="1" dirty="0" smtClean="0"/>
              <a:t>N </a:t>
            </a:r>
            <a:r>
              <a:rPr lang="en-US" dirty="0" smtClean="0"/>
              <a:t>has disappeared after we took the derivative with respect to it. Linear models are therefore </a:t>
            </a:r>
            <a:r>
              <a:rPr lang="en-US" i="1" dirty="0" smtClean="0"/>
              <a:t>globally stable </a:t>
            </a:r>
            <a:r>
              <a:rPr lang="en-US" dirty="0" smtClean="0"/>
              <a:t>or </a:t>
            </a:r>
            <a:r>
              <a:rPr lang="en-US" i="1" dirty="0" smtClean="0"/>
              <a:t>globally unstable</a:t>
            </a:r>
            <a:r>
              <a:rPr lang="en-US" dirty="0" smtClean="0"/>
              <a:t>.</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t> That is, if the model is globally stable, </a:t>
            </a:r>
            <a:r>
              <a:rPr lang="en-US" i="1" dirty="0" smtClean="0"/>
              <a:t>N</a:t>
            </a:r>
            <a:r>
              <a:rPr lang="en-US" dirty="0" smtClean="0"/>
              <a:t>(</a:t>
            </a:r>
            <a:r>
              <a:rPr lang="en-US" i="1" dirty="0" smtClean="0"/>
              <a:t>t</a:t>
            </a:r>
            <a:r>
              <a:rPr lang="en-US" dirty="0" smtClean="0"/>
              <a:t>) will converge to the single equilibrium point </a:t>
            </a:r>
            <a:r>
              <a:rPr lang="en-US" i="1" dirty="0" smtClean="0"/>
              <a:t>N</a:t>
            </a:r>
            <a:r>
              <a:rPr lang="en-US" dirty="0" smtClean="0"/>
              <a:t>* from any starting value of </a:t>
            </a:r>
            <a:r>
              <a:rPr lang="en-US" i="1" dirty="0" smtClean="0"/>
              <a:t>N</a:t>
            </a:r>
            <a:r>
              <a:rPr lang="en-US" dirty="0" smtClean="0"/>
              <a:t>. If the model is globally unstable, </a:t>
            </a:r>
            <a:r>
              <a:rPr lang="en-US" i="1" dirty="0" smtClean="0"/>
              <a:t>N</a:t>
            </a:r>
            <a:r>
              <a:rPr lang="en-US" dirty="0" smtClean="0"/>
              <a:t>(</a:t>
            </a:r>
            <a:r>
              <a:rPr lang="en-US" i="1" dirty="0" smtClean="0"/>
              <a:t>t</a:t>
            </a:r>
            <a:r>
              <a:rPr lang="en-US" dirty="0" smtClean="0"/>
              <a:t>) will be repelled away from the single unstable equilibrium point </a:t>
            </a:r>
            <a:r>
              <a:rPr lang="en-US" i="1" dirty="0" smtClean="0"/>
              <a:t>N</a:t>
            </a:r>
            <a:r>
              <a:rPr lang="en-US" dirty="0" smtClean="0"/>
              <a:t>* for any value of </a:t>
            </a:r>
            <a:r>
              <a:rPr lang="en-US" i="1" dirty="0" smtClean="0"/>
              <a:t>N</a:t>
            </a:r>
            <a:r>
              <a:rPr lang="en-US" dirty="0" smtClean="0"/>
              <a:t>.</a:t>
            </a:r>
          </a:p>
          <a:p>
            <a:endParaRPr lang="en-US" dirty="0" smtClean="0"/>
          </a:p>
          <a:p>
            <a:r>
              <a:rPr lang="en-US" dirty="0" smtClean="0"/>
              <a:t>In the case of the logistic equation, </a:t>
            </a:r>
          </a:p>
          <a:p>
            <a:r>
              <a:rPr lang="en-US" i="1" dirty="0" smtClean="0"/>
              <a:t>			f </a:t>
            </a:r>
            <a:r>
              <a:rPr lang="en-US" dirty="0" smtClean="0"/>
              <a:t>'(</a:t>
            </a:r>
            <a:r>
              <a:rPr lang="en-US" i="1" dirty="0" smtClean="0"/>
              <a:t>N</a:t>
            </a:r>
            <a:r>
              <a:rPr lang="en-US" dirty="0" smtClean="0"/>
              <a:t>) =  </a:t>
            </a:r>
            <a:r>
              <a:rPr lang="en-US" sz="2400" i="1" dirty="0" smtClean="0">
                <a:latin typeface="Brush Script MT" pitchFamily="66" charset="0"/>
              </a:rPr>
              <a:t>r</a:t>
            </a:r>
            <a:r>
              <a:rPr lang="en-US" dirty="0" smtClean="0"/>
              <a:t>( 1−2</a:t>
            </a:r>
            <a:r>
              <a:rPr lang="en-US" i="1" dirty="0" smtClean="0"/>
              <a:t>N</a:t>
            </a:r>
            <a:r>
              <a:rPr lang="en-US" dirty="0" smtClean="0"/>
              <a:t>/</a:t>
            </a:r>
            <a:r>
              <a:rPr lang="en-US" i="1" dirty="0" smtClean="0">
                <a:latin typeface="French Script MT" pitchFamily="66" charset="0"/>
              </a:rPr>
              <a:t>K</a:t>
            </a:r>
            <a:r>
              <a:rPr lang="en-US" dirty="0" smtClean="0"/>
              <a:t>). 	(logistic equation)	   (1.4.11)</a:t>
            </a:r>
          </a:p>
          <a:p>
            <a:r>
              <a:rPr lang="en-US" dirty="0" smtClean="0"/>
              <a:t>Hence, inserting the two equilibria: </a:t>
            </a:r>
            <a:r>
              <a:rPr lang="en-US" i="1" dirty="0" smtClean="0"/>
              <a:t>N* </a:t>
            </a:r>
            <a:r>
              <a:rPr lang="en-US" dirty="0" smtClean="0"/>
              <a:t>= 0 and </a:t>
            </a:r>
            <a:r>
              <a:rPr lang="en-US" i="1" dirty="0" smtClean="0"/>
              <a:t>N*</a:t>
            </a:r>
            <a:r>
              <a:rPr lang="en-US" dirty="0" smtClean="0"/>
              <a:t> = </a:t>
            </a:r>
            <a:r>
              <a:rPr lang="en-US" i="1" dirty="0" smtClean="0">
                <a:latin typeface="French Script MT" pitchFamily="66" charset="0"/>
              </a:rPr>
              <a:t>K</a:t>
            </a:r>
            <a:r>
              <a:rPr lang="en-US" dirty="0" smtClean="0"/>
              <a:t>, we have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3" name="Object 5"/>
          <p:cNvGraphicFramePr>
            <a:graphicFrameLocks noChangeAspect="1"/>
          </p:cNvGraphicFramePr>
          <p:nvPr/>
        </p:nvGraphicFramePr>
        <p:xfrm>
          <a:off x="76200" y="5867400"/>
          <a:ext cx="4075112" cy="609600"/>
        </p:xfrm>
        <a:graphic>
          <a:graphicData uri="http://schemas.openxmlformats.org/presentationml/2006/ole">
            <p:oleObj spid="_x0000_s37893" name="Equation" r:id="rId3" imgW="3060360" imgH="457200" progId="Equation.DSMT4">
              <p:embed/>
            </p:oleObj>
          </a:graphicData>
        </a:graphic>
      </p:graphicFrame>
      <p:sp>
        <p:nvSpPr>
          <p:cNvPr id="18" name="Rectangle 17"/>
          <p:cNvSpPr/>
          <p:nvPr/>
        </p:nvSpPr>
        <p:spPr>
          <a:xfrm>
            <a:off x="4114800" y="5943600"/>
            <a:ext cx="1095172" cy="369332"/>
          </a:xfrm>
          <a:prstGeom prst="rect">
            <a:avLst/>
          </a:prstGeom>
        </p:spPr>
        <p:txBody>
          <a:bodyPr wrap="none">
            <a:spAutoFit/>
          </a:bodyPr>
          <a:lstStyle/>
          <a:p>
            <a:r>
              <a:rPr lang="en-US" dirty="0" smtClean="0"/>
              <a:t>Therefore</a:t>
            </a:r>
            <a:endParaRPr lang="en-US" dirty="0"/>
          </a:p>
        </p:txBody>
      </p:sp>
      <p:sp>
        <p:nvSpPr>
          <p:cNvPr id="37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5" name="Object 7"/>
          <p:cNvGraphicFramePr>
            <a:graphicFrameLocks noChangeAspect="1"/>
          </p:cNvGraphicFramePr>
          <p:nvPr/>
        </p:nvGraphicFramePr>
        <p:xfrm>
          <a:off x="5257800" y="5867400"/>
          <a:ext cx="3706238" cy="685800"/>
        </p:xfrm>
        <a:graphic>
          <a:graphicData uri="http://schemas.openxmlformats.org/presentationml/2006/ole">
            <p:oleObj spid="_x0000_s37895" name="Equation" r:id="rId4" imgW="2463800" imgH="457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75">
                                            <p:txEl>
                                              <p:pRg st="0" end="0"/>
                                            </p:txEl>
                                          </p:spTgt>
                                        </p:tgtEl>
                                        <p:attrNameLst>
                                          <p:attrName>style.visibility</p:attrName>
                                        </p:attrNameLst>
                                      </p:cBhvr>
                                      <p:to>
                                        <p:strVal val="visible"/>
                                      </p:to>
                                    </p:set>
                                    <p:animEffect transition="in" filter="blinds(horizontal)">
                                      <p:cBhvr>
                                        <p:cTn id="7" dur="500"/>
                                        <p:tgtEl>
                                          <p:spTgt spid="36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75">
                                            <p:txEl>
                                              <p:pRg st="1" end="1"/>
                                            </p:txEl>
                                          </p:spTgt>
                                        </p:tgtEl>
                                        <p:attrNameLst>
                                          <p:attrName>style.visibility</p:attrName>
                                        </p:attrNameLst>
                                      </p:cBhvr>
                                      <p:to>
                                        <p:strVal val="visible"/>
                                      </p:to>
                                    </p:set>
                                    <p:animEffect transition="in" filter="blinds(horizontal)">
                                      <p:cBhvr>
                                        <p:cTn id="12" dur="500"/>
                                        <p:tgtEl>
                                          <p:spTgt spid="36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75">
                                            <p:txEl>
                                              <p:pRg st="2" end="2"/>
                                            </p:txEl>
                                          </p:spTgt>
                                        </p:tgtEl>
                                        <p:attrNameLst>
                                          <p:attrName>style.visibility</p:attrName>
                                        </p:attrNameLst>
                                      </p:cBhvr>
                                      <p:to>
                                        <p:strVal val="visible"/>
                                      </p:to>
                                    </p:set>
                                    <p:animEffect transition="in" filter="blinds(horizontal)">
                                      <p:cBhvr>
                                        <p:cTn id="17" dur="500"/>
                                        <p:tgtEl>
                                          <p:spTgt spid="36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875">
                                            <p:txEl>
                                              <p:pRg st="3" end="3"/>
                                            </p:txEl>
                                          </p:spTgt>
                                        </p:tgtEl>
                                        <p:attrNameLst>
                                          <p:attrName>style.visibility</p:attrName>
                                        </p:attrNameLst>
                                      </p:cBhvr>
                                      <p:to>
                                        <p:strVal val="visible"/>
                                      </p:to>
                                    </p:set>
                                    <p:animEffect transition="in" filter="blinds(horizontal)">
                                      <p:cBhvr>
                                        <p:cTn id="22" dur="500"/>
                                        <p:tgtEl>
                                          <p:spTgt spid="36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6875">
                                            <p:txEl>
                                              <p:pRg st="4" end="4"/>
                                            </p:txEl>
                                          </p:spTgt>
                                        </p:tgtEl>
                                        <p:attrNameLst>
                                          <p:attrName>style.visibility</p:attrName>
                                        </p:attrNameLst>
                                      </p:cBhvr>
                                      <p:to>
                                        <p:strVal val="visible"/>
                                      </p:to>
                                    </p:set>
                                    <p:animEffect transition="in" filter="blinds(horizontal)">
                                      <p:cBhvr>
                                        <p:cTn id="27" dur="500"/>
                                        <p:tgtEl>
                                          <p:spTgt spid="368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xEl>
                                              <p:pRg st="0" end="0"/>
                                            </p:txEl>
                                          </p:spTgt>
                                        </p:tgtEl>
                                        <p:attrNameLst>
                                          <p:attrName>style.visibility</p:attrName>
                                        </p:attrNameLst>
                                      </p:cBhvr>
                                      <p:to>
                                        <p:strVal val="visible"/>
                                      </p:to>
                                    </p:set>
                                    <p:animEffect transition="in" filter="blinds(horizontal)">
                                      <p:cBhvr>
                                        <p:cTn id="32" dur="500"/>
                                        <p:tgtEl>
                                          <p:spTgt spid="1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animEffect transition="in" filter="blinds(horizontal)">
                                      <p:cBhvr>
                                        <p:cTn id="37" dur="500"/>
                                        <p:tgtEl>
                                          <p:spTgt spid="1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xEl>
                                              <p:pRg st="3" end="3"/>
                                            </p:txEl>
                                          </p:spTgt>
                                        </p:tgtEl>
                                        <p:attrNameLst>
                                          <p:attrName>style.visibility</p:attrName>
                                        </p:attrNameLst>
                                      </p:cBhvr>
                                      <p:to>
                                        <p:strVal val="visible"/>
                                      </p:to>
                                    </p:set>
                                    <p:animEffect transition="in" filter="blinds(horizontal)">
                                      <p:cBhvr>
                                        <p:cTn id="42" dur="500"/>
                                        <p:tgtEl>
                                          <p:spTgt spid="1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
                                            <p:txEl>
                                              <p:pRg st="4" end="4"/>
                                            </p:txEl>
                                          </p:spTgt>
                                        </p:tgtEl>
                                        <p:attrNameLst>
                                          <p:attrName>style.visibility</p:attrName>
                                        </p:attrNameLst>
                                      </p:cBhvr>
                                      <p:to>
                                        <p:strVal val="visible"/>
                                      </p:to>
                                    </p:set>
                                    <p:animEffect transition="in" filter="blinds(horizontal)">
                                      <p:cBhvr>
                                        <p:cTn id="47" dur="500"/>
                                        <p:tgtEl>
                                          <p:spTgt spid="1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xEl>
                                              <p:pRg st="5" end="5"/>
                                            </p:txEl>
                                          </p:spTgt>
                                        </p:tgtEl>
                                        <p:attrNameLst>
                                          <p:attrName>style.visibility</p:attrName>
                                        </p:attrNameLst>
                                      </p:cBhvr>
                                      <p:to>
                                        <p:strVal val="visible"/>
                                      </p:to>
                                    </p:set>
                                    <p:animEffect transition="in" filter="blinds(horizontal)">
                                      <p:cBhvr>
                                        <p:cTn id="52" dur="500"/>
                                        <p:tgtEl>
                                          <p:spTgt spid="15">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7893"/>
                                        </p:tgtEl>
                                        <p:attrNameLst>
                                          <p:attrName>style.visibility</p:attrName>
                                        </p:attrNameLst>
                                      </p:cBhvr>
                                      <p:to>
                                        <p:strVal val="visible"/>
                                      </p:to>
                                    </p:set>
                                    <p:animEffect transition="in" filter="box(in)">
                                      <p:cBhvr>
                                        <p:cTn id="57" dur="500"/>
                                        <p:tgtEl>
                                          <p:spTgt spid="3789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linds(horizontal)">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37895"/>
                                        </p:tgtEl>
                                        <p:attrNameLst>
                                          <p:attrName>style.visibility</p:attrName>
                                        </p:attrNameLst>
                                      </p:cBhvr>
                                      <p:to>
                                        <p:strVal val="visible"/>
                                      </p:to>
                                    </p:set>
                                    <p:animEffect transition="in" filter="box(in)">
                                      <p:cBhvr>
                                        <p:cTn id="67" dur="5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5" grpId="0" build="p"/>
      <p:bldP spid="15" grpId="0" build="p"/>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91869"/>
            <a:ext cx="823174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 logistic model, unlike the Malthus linear model, the equilibria are locally stable.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simplest way to see this is by using the </a:t>
            </a:r>
            <a:r>
              <a:rPr kumimoji="0" lang="en-GB"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geometric analysis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(see below). </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838200"/>
            <a:ext cx="9144000" cy="1477328"/>
          </a:xfrm>
          <a:prstGeom prst="rect">
            <a:avLst/>
          </a:prstGeom>
        </p:spPr>
        <p:txBody>
          <a:bodyPr wrap="square">
            <a:spAutoFit/>
          </a:bodyPr>
          <a:lstStyle/>
          <a:p>
            <a:r>
              <a:rPr lang="en-US" dirty="0" smtClean="0"/>
              <a:t>For the</a:t>
            </a:r>
            <a:r>
              <a:rPr lang="en-GB" dirty="0" smtClean="0"/>
              <a:t> geometric stability analysis, we graph </a:t>
            </a:r>
            <a:r>
              <a:rPr lang="en-US" i="1" dirty="0" smtClean="0"/>
              <a:t>f </a:t>
            </a:r>
            <a:r>
              <a:rPr lang="en-US" dirty="0" smtClean="0"/>
              <a:t>(</a:t>
            </a:r>
            <a:r>
              <a:rPr lang="en-US" i="1" dirty="0" smtClean="0"/>
              <a:t>N</a:t>
            </a:r>
            <a:r>
              <a:rPr lang="en-US" dirty="0" smtClean="0"/>
              <a:t>) </a:t>
            </a:r>
            <a:r>
              <a:rPr lang="en-GB" dirty="0" smtClean="0"/>
              <a:t>against </a:t>
            </a:r>
            <a:r>
              <a:rPr lang="en-GB" i="1" dirty="0" smtClean="0"/>
              <a:t>N</a:t>
            </a:r>
            <a:r>
              <a:rPr lang="en-GB" dirty="0" smtClean="0"/>
              <a:t>, thus showing how the rate of change of the population varies with population density, </a:t>
            </a:r>
            <a:r>
              <a:rPr lang="en-GB" i="1" dirty="0" smtClean="0"/>
              <a:t>N</a:t>
            </a:r>
            <a:r>
              <a:rPr lang="en-GB" dirty="0" smtClean="0"/>
              <a:t>. </a:t>
            </a:r>
          </a:p>
          <a:p>
            <a:r>
              <a:rPr lang="en-GB" dirty="0" smtClean="0"/>
              <a:t>In the case of the logistic equation, since its </a:t>
            </a:r>
            <a:r>
              <a:rPr lang="en-GB" dirty="0" err="1" smtClean="0"/>
              <a:t>r.h.s</a:t>
            </a:r>
            <a:r>
              <a:rPr lang="en-GB" dirty="0" smtClean="0"/>
              <a:t>. is a quadratic expression, the graph is simply a parabola that crosses the </a:t>
            </a:r>
            <a:r>
              <a:rPr lang="en-GB" i="1" dirty="0" smtClean="0"/>
              <a:t>N</a:t>
            </a:r>
            <a:r>
              <a:rPr lang="en-GB" dirty="0" smtClean="0"/>
              <a:t>-axis at the two equilibrium points, 0 and </a:t>
            </a:r>
            <a:r>
              <a:rPr lang="en-GB" i="1" dirty="0" smtClean="0"/>
              <a:t>K</a:t>
            </a:r>
            <a:r>
              <a:rPr lang="en-GB" dirty="0" smtClean="0"/>
              <a:t>, where </a:t>
            </a:r>
            <a:r>
              <a:rPr lang="en-US" i="1" dirty="0" smtClean="0"/>
              <a:t>f </a:t>
            </a:r>
            <a:r>
              <a:rPr lang="en-US" dirty="0" smtClean="0"/>
              <a:t>(</a:t>
            </a:r>
            <a:r>
              <a:rPr lang="en-US" i="1" dirty="0" smtClean="0"/>
              <a:t>N</a:t>
            </a:r>
            <a:r>
              <a:rPr lang="en-US" dirty="0" smtClean="0"/>
              <a:t>) =  </a:t>
            </a:r>
            <a:r>
              <a:rPr lang="en-GB" i="1" dirty="0" err="1" smtClean="0"/>
              <a:t>dN</a:t>
            </a:r>
            <a:r>
              <a:rPr lang="en-GB" i="1" dirty="0" smtClean="0"/>
              <a:t>/</a:t>
            </a:r>
            <a:r>
              <a:rPr lang="en-GB" i="1" dirty="0" err="1" smtClean="0"/>
              <a:t>dt</a:t>
            </a:r>
            <a:r>
              <a:rPr lang="en-GB" i="1" dirty="0" smtClean="0"/>
              <a:t> </a:t>
            </a:r>
            <a:r>
              <a:rPr lang="en-GB" dirty="0" smtClean="0"/>
              <a:t>= 0 as shown in Fig. 1.3. </a:t>
            </a:r>
            <a:endParaRPr lang="en-US" dirty="0"/>
          </a:p>
        </p:txBody>
      </p:sp>
      <p:pic>
        <p:nvPicPr>
          <p:cNvPr id="4" name="Picture 3"/>
          <p:cNvPicPr/>
          <p:nvPr/>
        </p:nvPicPr>
        <p:blipFill>
          <a:blip r:embed="rId2"/>
          <a:srcRect/>
          <a:stretch>
            <a:fillRect/>
          </a:stretch>
        </p:blipFill>
        <p:spPr bwMode="auto">
          <a:xfrm>
            <a:off x="2286000" y="2057400"/>
            <a:ext cx="4737100" cy="1663700"/>
          </a:xfrm>
          <a:prstGeom prst="rect">
            <a:avLst/>
          </a:prstGeom>
          <a:noFill/>
          <a:ln w="76200" cmpd="sng">
            <a:solidFill>
              <a:srgbClr val="FF0000"/>
            </a:solidFill>
            <a:miter lim="800000"/>
            <a:headEnd/>
            <a:tailEnd/>
          </a:ln>
          <a:effectLst/>
        </p:spPr>
      </p:pic>
      <p:sp>
        <p:nvSpPr>
          <p:cNvPr id="34818" name="Rectangle 2"/>
          <p:cNvSpPr>
            <a:spLocks noChangeArrowheads="1"/>
          </p:cNvSpPr>
          <p:nvPr/>
        </p:nvSpPr>
        <p:spPr bwMode="auto">
          <a:xfrm>
            <a:off x="0" y="3962400"/>
            <a:ext cx="9352240" cy="286232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 now place arrows in this figure to the right or left to each side of each equilibrium point in the </a:t>
            </a:r>
            <a:b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direction of population change specified by the sign of the derivative.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Notice that arrows point away from </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 on either side but they both point towards </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GB" b="0" i="1" u="none" strike="noStrike" cap="none" normalizeH="0" baseline="0" dirty="0" smtClean="0">
                <a:ln>
                  <a:noFill/>
                </a:ln>
                <a:solidFill>
                  <a:schemeClr val="tx1"/>
                </a:solidFill>
                <a:effectLst/>
                <a:latin typeface="French Script MT" pitchFamily="66" charset="0"/>
                <a:ea typeface="Times New Roman" pitchFamily="18" charset="0"/>
                <a:cs typeface="Times New Roman" pitchFamily="18" charset="0"/>
              </a:rPr>
              <a:t>K</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from</a:t>
            </a:r>
            <a:b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either side.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means that by introducing or removing at least one individual (e.g. by emigration or </a:t>
            </a:r>
            <a:b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immigration)  in the vicinity of </a:t>
            </a:r>
            <a:r>
              <a:rPr kumimoji="0" lang="en-GB" b="0" i="1" u="none" strike="noStrike" cap="none" normalizeH="0" baseline="0" dirty="0" smtClean="0">
                <a:ln>
                  <a:noFill/>
                </a:ln>
                <a:solidFill>
                  <a:schemeClr val="tx1"/>
                </a:solidFill>
                <a:effectLst/>
                <a:latin typeface="French Script MT" pitchFamily="66" charset="0"/>
                <a:ea typeface="Times New Roman" pitchFamily="18" charset="0"/>
                <a:cs typeface="Times New Roman" pitchFamily="18" charset="0"/>
              </a:rPr>
              <a:t>K</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will always result in the population returning to </a:t>
            </a:r>
            <a:r>
              <a:rPr kumimoji="0" lang="en-GB" b="0" i="1" u="none" strike="noStrike" cap="none" normalizeH="0" baseline="0" dirty="0" smtClean="0">
                <a:ln>
                  <a:noFill/>
                </a:ln>
                <a:solidFill>
                  <a:schemeClr val="tx1"/>
                </a:solidFill>
                <a:effectLst/>
                <a:latin typeface="French Script MT" pitchFamily="66" charset="0"/>
                <a:ea typeface="Times New Roman" pitchFamily="18" charset="0"/>
                <a:cs typeface="Times New Roman" pitchFamily="18" charset="0"/>
              </a:rPr>
              <a:t>K</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Doing the same around 0 will always result in the population moving away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Berkeley-Medium"/>
              </a:rPr>
              <a:t>from 0</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 long as </a:t>
            </a:r>
            <a:r>
              <a:rPr kumimoji="0" lang="en-GB" b="0" i="1" u="none" strike="noStrike" cap="none" normalizeH="0" baseline="0" dirty="0" smtClean="0">
                <a:ln>
                  <a:noFill/>
                </a:ln>
                <a:solidFill>
                  <a:schemeClr val="tx1"/>
                </a:solidFill>
                <a:effectLst/>
                <a:latin typeface="Brush Script MT" pitchFamily="66" charset="0"/>
                <a:ea typeface="Times New Roman" pitchFamily="18" charset="0"/>
                <a:cs typeface="Times New Roman" pitchFamily="18" charset="0"/>
              </a:rPr>
              <a:t>r</a:t>
            </a:r>
            <a:r>
              <a:rPr kumimoji="0" lang="en-GB"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a:t>
            </a:r>
            <a:b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point to which we shall return shortly).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Therefore, </a:t>
            </a:r>
            <a:r>
              <a:rPr kumimoji="0" lang="en-GB" b="1" i="1"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N* </a:t>
            </a:r>
            <a:r>
              <a:rPr kumimoji="0" lang="en-GB"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GB" b="1" i="1" u="none" strike="noStrike" cap="none" normalizeH="0" baseline="0" dirty="0" smtClean="0">
                <a:ln>
                  <a:noFill/>
                </a:ln>
                <a:solidFill>
                  <a:srgbClr val="00B050"/>
                </a:solidFill>
                <a:effectLst/>
                <a:latin typeface="French Script MT" pitchFamily="66" charset="0"/>
                <a:ea typeface="Times New Roman" pitchFamily="18" charset="0"/>
                <a:cs typeface="Times New Roman" pitchFamily="18" charset="0"/>
              </a:rPr>
              <a:t>K</a:t>
            </a:r>
            <a:r>
              <a:rPr kumimoji="0" lang="en-GB" b="1" i="1"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GB"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is a stable equilibrium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point while </a:t>
            </a:r>
            <a:r>
              <a:rPr kumimoji="0" lang="en-GB"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a:t>
            </a:r>
            <a:r>
              <a:rPr kumimoji="0" lang="en-GB"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0 is an unstable equilibrium </a:t>
            </a: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point,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complete agreement with the algebraic stability analysis. </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18">
                                            <p:txEl>
                                              <p:pRg st="0" end="0"/>
                                            </p:txEl>
                                          </p:spTgt>
                                        </p:tgtEl>
                                        <p:attrNameLst>
                                          <p:attrName>style.visibility</p:attrName>
                                        </p:attrNameLst>
                                      </p:cBhvr>
                                      <p:to>
                                        <p:strVal val="visible"/>
                                      </p:to>
                                    </p:set>
                                    <p:animEffect transition="in" filter="blinds(horizontal)">
                                      <p:cBhvr>
                                        <p:cTn id="22" dur="500"/>
                                        <p:tgtEl>
                                          <p:spTgt spid="3481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18">
                                            <p:txEl>
                                              <p:pRg st="1" end="1"/>
                                            </p:txEl>
                                          </p:spTgt>
                                        </p:tgtEl>
                                        <p:attrNameLst>
                                          <p:attrName>style.visibility</p:attrName>
                                        </p:attrNameLst>
                                      </p:cBhvr>
                                      <p:to>
                                        <p:strVal val="visible"/>
                                      </p:to>
                                    </p:set>
                                    <p:animEffect transition="in" filter="blinds(horizontal)">
                                      <p:cBhvr>
                                        <p:cTn id="27" dur="500"/>
                                        <p:tgtEl>
                                          <p:spTgt spid="3481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32" dur="500"/>
                                        <p:tgtEl>
                                          <p:spTgt spid="3481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4818">
                                            <p:txEl>
                                              <p:pRg st="3" end="3"/>
                                            </p:txEl>
                                          </p:spTgt>
                                        </p:tgtEl>
                                        <p:attrNameLst>
                                          <p:attrName>style.visibility</p:attrName>
                                        </p:attrNameLst>
                                      </p:cBhvr>
                                      <p:to>
                                        <p:strVal val="visible"/>
                                      </p:to>
                                    </p:set>
                                    <p:animEffect transition="in" filter="blinds(horizontal)">
                                      <p:cBhvr>
                                        <p:cTn id="37" dur="500"/>
                                        <p:tgtEl>
                                          <p:spTgt spid="3481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4818">
                                            <p:txEl>
                                              <p:pRg st="4" end="4"/>
                                            </p:txEl>
                                          </p:spTgt>
                                        </p:tgtEl>
                                        <p:attrNameLst>
                                          <p:attrName>style.visibility</p:attrName>
                                        </p:attrNameLst>
                                      </p:cBhvr>
                                      <p:to>
                                        <p:strVal val="visible"/>
                                      </p:to>
                                    </p:set>
                                    <p:animEffect transition="in" filter="blinds(horizontal)">
                                      <p:cBhvr>
                                        <p:cTn id="42" dur="500"/>
                                        <p:tgtEl>
                                          <p:spTgt spid="3481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4818">
                                            <p:txEl>
                                              <p:pRg st="5" end="5"/>
                                            </p:txEl>
                                          </p:spTgt>
                                        </p:tgtEl>
                                        <p:attrNameLst>
                                          <p:attrName>style.visibility</p:attrName>
                                        </p:attrNameLst>
                                      </p:cBhvr>
                                      <p:to>
                                        <p:strVal val="visible"/>
                                      </p:to>
                                    </p:set>
                                    <p:animEffect transition="in" filter="blinds(horizontal)">
                                      <p:cBhvr>
                                        <p:cTn id="47" dur="500"/>
                                        <p:tgtEl>
                                          <p:spTgt spid="348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481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344269"/>
            <a:ext cx="9296135"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GB" dirty="0" smtClean="0">
                <a:latin typeface="Times New Roman" pitchFamily="18" charset="0"/>
                <a:ea typeface="Times New Roman" pitchFamily="18" charset="0"/>
                <a:cs typeface="Times New Roman" pitchFamily="18" charset="0"/>
              </a:rPr>
              <a:t>For the Malthus equation, instead of an inverted parabola, we have a straight line by the origin and</a:t>
            </a:r>
          </a:p>
          <a:p>
            <a:pPr fontAlgn="base">
              <a:spcBef>
                <a:spcPct val="0"/>
              </a:spcBef>
              <a:spcAft>
                <a:spcPct val="0"/>
              </a:spcAft>
            </a:pPr>
            <a:r>
              <a:rPr lang="en-GB" dirty="0" smtClean="0">
                <a:latin typeface="Times New Roman" pitchFamily="18" charset="0"/>
                <a:ea typeface="Times New Roman" pitchFamily="18" charset="0"/>
                <a:cs typeface="Times New Roman" pitchFamily="18" charset="0"/>
              </a:rPr>
              <a:t> therefore only one intersection point, </a:t>
            </a:r>
            <a:r>
              <a:rPr lang="en-GB" i="1" dirty="0" smtClean="0">
                <a:latin typeface="Times New Roman" pitchFamily="18" charset="0"/>
                <a:ea typeface="Times New Roman" pitchFamily="18" charset="0"/>
                <a:cs typeface="Times New Roman" pitchFamily="18" charset="0"/>
              </a:rPr>
              <a:t>N*</a:t>
            </a:r>
            <a:r>
              <a:rPr lang="en-GB" dirty="0" smtClean="0">
                <a:latin typeface="Times New Roman" pitchFamily="18" charset="0"/>
                <a:ea typeface="Times New Roman" pitchFamily="18" charset="0"/>
                <a:cs typeface="Times New Roman" pitchFamily="18" charset="0"/>
              </a:rPr>
              <a:t>= 0, which is an unstable equilibrium.  </a:t>
            </a:r>
            <a:endParaRPr lang="en-GB" dirty="0" smtClean="0">
              <a:latin typeface="Arial" pitchFamily="34" charset="0"/>
              <a:cs typeface="Arial" pitchFamily="34" charset="0"/>
            </a:endParaRPr>
          </a:p>
        </p:txBody>
      </p:sp>
      <p:sp>
        <p:nvSpPr>
          <p:cNvPr id="6" name="Rectangle 5"/>
          <p:cNvSpPr/>
          <p:nvPr/>
        </p:nvSpPr>
        <p:spPr>
          <a:xfrm>
            <a:off x="0" y="1295400"/>
            <a:ext cx="9144000" cy="3139321"/>
          </a:xfrm>
          <a:prstGeom prst="rect">
            <a:avLst/>
          </a:prstGeom>
        </p:spPr>
        <p:txBody>
          <a:bodyPr wrap="square">
            <a:spAutoFit/>
          </a:bodyPr>
          <a:lstStyle/>
          <a:p>
            <a:r>
              <a:rPr lang="en-US" dirty="0" smtClean="0"/>
              <a:t>Notice that, </a:t>
            </a:r>
            <a:r>
              <a:rPr lang="en-GB" dirty="0" smtClean="0"/>
              <a:t>when </a:t>
            </a:r>
            <a:r>
              <a:rPr lang="en-GB" i="1" dirty="0" smtClean="0"/>
              <a:t>r </a:t>
            </a:r>
            <a:r>
              <a:rPr lang="en-US" dirty="0" smtClean="0"/>
              <a:t>&gt; </a:t>
            </a:r>
            <a:r>
              <a:rPr lang="en-GB" dirty="0" smtClean="0"/>
              <a:t>0, </a:t>
            </a:r>
            <a:r>
              <a:rPr lang="en-GB" i="1" dirty="0" smtClean="0"/>
              <a:t>N</a:t>
            </a:r>
            <a:r>
              <a:rPr lang="en-GB" dirty="0" smtClean="0"/>
              <a:t>*=</a:t>
            </a:r>
            <a:r>
              <a:rPr lang="en-GB" i="1" dirty="0" smtClean="0">
                <a:latin typeface="French Script MT" pitchFamily="66" charset="0"/>
              </a:rPr>
              <a:t>K</a:t>
            </a:r>
            <a:r>
              <a:rPr lang="en-GB" i="1" dirty="0" smtClean="0"/>
              <a:t> </a:t>
            </a:r>
            <a:r>
              <a:rPr lang="en-GB" dirty="0" smtClean="0"/>
              <a:t>is stable only for </a:t>
            </a:r>
            <a:r>
              <a:rPr lang="en-GB" i="1" dirty="0" smtClean="0"/>
              <a:t>N </a:t>
            </a:r>
            <a:r>
              <a:rPr lang="en-US" dirty="0" smtClean="0"/>
              <a:t>&gt; </a:t>
            </a:r>
            <a:r>
              <a:rPr lang="en-GB" dirty="0" smtClean="0"/>
              <a:t>0: if we start from a </a:t>
            </a:r>
            <a:r>
              <a:rPr lang="en-GB" i="1" dirty="0" smtClean="0"/>
              <a:t>N</a:t>
            </a:r>
            <a:r>
              <a:rPr lang="en-GB" dirty="0" smtClean="0"/>
              <a:t> &lt; 0, fig. 1.3 shows that the trajectory will be repelled towards the left and never will reach </a:t>
            </a:r>
            <a:r>
              <a:rPr lang="en-GB" i="1" dirty="0" smtClean="0"/>
              <a:t>N</a:t>
            </a:r>
            <a:r>
              <a:rPr lang="en-GB" dirty="0" smtClean="0"/>
              <a:t>*=</a:t>
            </a:r>
            <a:r>
              <a:rPr lang="en-GB" i="1" dirty="0" smtClean="0">
                <a:latin typeface="French Script MT" pitchFamily="66" charset="0"/>
              </a:rPr>
              <a:t>K</a:t>
            </a:r>
            <a:r>
              <a:rPr lang="en-GB" dirty="0" smtClean="0"/>
              <a:t>.</a:t>
            </a:r>
          </a:p>
          <a:p>
            <a:endParaRPr lang="en-GB" dirty="0" smtClean="0"/>
          </a:p>
          <a:p>
            <a:r>
              <a:rPr lang="en-GB" dirty="0" smtClean="0"/>
              <a:t>Likewise, if we start from </a:t>
            </a:r>
            <a:r>
              <a:rPr lang="en-GB" i="1" dirty="0" smtClean="0"/>
              <a:t>N </a:t>
            </a:r>
            <a:r>
              <a:rPr lang="en-GB" dirty="0" smtClean="0"/>
              <a:t>&gt;</a:t>
            </a:r>
            <a:r>
              <a:rPr lang="en-GB" i="1" dirty="0" smtClean="0">
                <a:latin typeface="French Script MT" pitchFamily="66" charset="0"/>
              </a:rPr>
              <a:t>K</a:t>
            </a:r>
            <a:r>
              <a:rPr lang="en-GB" dirty="0" smtClean="0"/>
              <a:t>  the trajectory will move towards the left (towards </a:t>
            </a:r>
            <a:r>
              <a:rPr lang="en-GB" i="1" dirty="0" smtClean="0">
                <a:latin typeface="French Script MT" pitchFamily="66" charset="0"/>
              </a:rPr>
              <a:t>K</a:t>
            </a:r>
            <a:r>
              <a:rPr lang="en-GB" i="1" dirty="0" smtClean="0"/>
              <a:t> </a:t>
            </a:r>
            <a:r>
              <a:rPr lang="en-GB" dirty="0" smtClean="0"/>
              <a:t>) rather than be repelled towards the right by </a:t>
            </a:r>
            <a:r>
              <a:rPr lang="en-GB" i="1" dirty="0" smtClean="0"/>
              <a:t>N</a:t>
            </a:r>
            <a:r>
              <a:rPr lang="en-GB" dirty="0" smtClean="0"/>
              <a:t>*=0. </a:t>
            </a:r>
          </a:p>
          <a:p>
            <a:endParaRPr lang="en-GB" dirty="0" smtClean="0"/>
          </a:p>
          <a:p>
            <a:r>
              <a:rPr lang="en-GB" dirty="0" smtClean="0"/>
              <a:t>Therefore </a:t>
            </a:r>
            <a:r>
              <a:rPr lang="en-GB" i="1" dirty="0" smtClean="0"/>
              <a:t>N</a:t>
            </a:r>
            <a:r>
              <a:rPr lang="en-GB" dirty="0" smtClean="0"/>
              <a:t>*=</a:t>
            </a:r>
            <a:r>
              <a:rPr lang="en-GB" i="1" dirty="0" smtClean="0">
                <a:latin typeface="French Script MT" pitchFamily="66" charset="0"/>
              </a:rPr>
              <a:t>K </a:t>
            </a:r>
            <a:r>
              <a:rPr lang="en-GB" dirty="0" smtClean="0"/>
              <a:t>is locally stable rather than globally stable and </a:t>
            </a:r>
            <a:r>
              <a:rPr lang="en-GB" i="1" dirty="0" smtClean="0"/>
              <a:t>N</a:t>
            </a:r>
            <a:r>
              <a:rPr lang="en-GB" dirty="0" smtClean="0"/>
              <a:t>*=0 is locally unstable rather than globally unstable.</a:t>
            </a:r>
          </a:p>
          <a:p>
            <a:endParaRPr lang="en-US" dirty="0" smtClean="0"/>
          </a:p>
          <a:p>
            <a:r>
              <a:rPr lang="en-US" dirty="0" smtClean="0"/>
              <a:t>Of course, from a mathematical point of view, a negative population density does not make sense. But the global stability is a mathematical concept.</a:t>
            </a:r>
          </a:p>
        </p:txBody>
      </p:sp>
      <p:pic>
        <p:nvPicPr>
          <p:cNvPr id="9" name="Picture 8"/>
          <p:cNvPicPr/>
          <p:nvPr/>
        </p:nvPicPr>
        <p:blipFill>
          <a:blip r:embed="rId2"/>
          <a:srcRect l="48257" t="9160" r="32440"/>
          <a:stretch>
            <a:fillRect/>
          </a:stretch>
        </p:blipFill>
        <p:spPr bwMode="auto">
          <a:xfrm>
            <a:off x="3581400" y="5181600"/>
            <a:ext cx="914400" cy="1511300"/>
          </a:xfrm>
          <a:prstGeom prst="rect">
            <a:avLst/>
          </a:prstGeom>
          <a:noFill/>
          <a:ln w="76200" cmpd="sng">
            <a:solidFill>
              <a:srgbClr val="FF0000"/>
            </a:solidFill>
            <a:miter lim="800000"/>
            <a:headEnd/>
            <a:tailEnd/>
          </a:ln>
          <a:effectLst/>
        </p:spPr>
      </p:pic>
      <p:sp>
        <p:nvSpPr>
          <p:cNvPr id="10" name="Rectangle 9"/>
          <p:cNvSpPr/>
          <p:nvPr/>
        </p:nvSpPr>
        <p:spPr>
          <a:xfrm>
            <a:off x="0" y="4495800"/>
            <a:ext cx="9144000" cy="646331"/>
          </a:xfrm>
          <a:prstGeom prst="rect">
            <a:avLst/>
          </a:prstGeom>
        </p:spPr>
        <p:txBody>
          <a:bodyPr wrap="square">
            <a:spAutoFit/>
          </a:bodyPr>
          <a:lstStyle/>
          <a:p>
            <a:r>
              <a:rPr lang="es-UY" dirty="0" smtClean="0">
                <a:latin typeface="Times New Roman" pitchFamily="18" charset="0"/>
                <a:cs typeface="Times New Roman" pitchFamily="18" charset="0"/>
              </a:rPr>
              <a:t>En resumen, lo importante del método geométrico para el análisis de la estabilidad es que:</a:t>
            </a:r>
          </a:p>
          <a:p>
            <a:pPr>
              <a:buAutoNum type="romanUcParenR"/>
            </a:pPr>
            <a:r>
              <a:rPr lang="es-UY" dirty="0" smtClean="0">
                <a:latin typeface="Times New Roman" pitchFamily="18" charset="0"/>
                <a:cs typeface="Times New Roman" pitchFamily="18" charset="0"/>
              </a:rPr>
              <a:t>  Los equilibrios corresponden a los puntos en que la curva </a:t>
            </a:r>
            <a:r>
              <a:rPr lang="es-UY" i="1" dirty="0" smtClean="0">
                <a:latin typeface="Times New Roman" pitchFamily="18" charset="0"/>
                <a:cs typeface="Times New Roman" pitchFamily="18" charset="0"/>
              </a:rPr>
              <a:t>f(N</a:t>
            </a:r>
            <a:r>
              <a:rPr lang="es-UY" dirty="0" smtClean="0">
                <a:latin typeface="Times New Roman" pitchFamily="18" charset="0"/>
                <a:cs typeface="Times New Roman" pitchFamily="18" charset="0"/>
              </a:rPr>
              <a:t>) corta al eje horizontal.</a:t>
            </a:r>
          </a:p>
        </p:txBody>
      </p:sp>
      <p:sp>
        <p:nvSpPr>
          <p:cNvPr id="11" name="Rectangle 10"/>
          <p:cNvSpPr/>
          <p:nvPr/>
        </p:nvSpPr>
        <p:spPr>
          <a:xfrm>
            <a:off x="0" y="5257800"/>
            <a:ext cx="3505200" cy="923330"/>
          </a:xfrm>
          <a:prstGeom prst="rect">
            <a:avLst/>
          </a:prstGeom>
        </p:spPr>
        <p:txBody>
          <a:bodyPr wrap="square">
            <a:spAutoFit/>
          </a:bodyPr>
          <a:lstStyle/>
          <a:p>
            <a:r>
              <a:rPr lang="es-UY" dirty="0" smtClean="0">
                <a:latin typeface="Times New Roman" pitchFamily="18" charset="0"/>
                <a:cs typeface="Times New Roman" pitchFamily="18" charset="0"/>
              </a:rPr>
              <a:t>II) Cuando la curva </a:t>
            </a:r>
            <a:r>
              <a:rPr lang="es-UY" i="1" dirty="0" smtClean="0">
                <a:latin typeface="Times New Roman" pitchFamily="18" charset="0"/>
                <a:cs typeface="Times New Roman" pitchFamily="18" charset="0"/>
              </a:rPr>
              <a:t>f(N</a:t>
            </a:r>
            <a:r>
              <a:rPr lang="es-UY" dirty="0" smtClean="0">
                <a:latin typeface="Times New Roman" pitchFamily="18" charset="0"/>
                <a:cs typeface="Times New Roman" pitchFamily="18" charset="0"/>
              </a:rPr>
              <a:t>) corta al eje “</a:t>
            </a:r>
            <a:r>
              <a:rPr lang="es-UY" dirty="0" smtClean="0">
                <a:solidFill>
                  <a:srgbClr val="FF0000"/>
                </a:solidFill>
                <a:latin typeface="Times New Roman" pitchFamily="18" charset="0"/>
                <a:cs typeface="Times New Roman" pitchFamily="18" charset="0"/>
              </a:rPr>
              <a:t>subiendo</a:t>
            </a:r>
            <a:r>
              <a:rPr lang="es-UY" dirty="0" smtClean="0">
                <a:latin typeface="Times New Roman" pitchFamily="18" charset="0"/>
                <a:cs typeface="Times New Roman" pitchFamily="18" charset="0"/>
              </a:rPr>
              <a:t>” (derivada </a:t>
            </a:r>
            <a:r>
              <a:rPr lang="es-UY" dirty="0" smtClean="0">
                <a:solidFill>
                  <a:srgbClr val="FF0000"/>
                </a:solidFill>
                <a:latin typeface="Times New Roman" pitchFamily="18" charset="0"/>
                <a:cs typeface="Times New Roman" pitchFamily="18" charset="0"/>
              </a:rPr>
              <a:t>positiva</a:t>
            </a:r>
            <a:r>
              <a:rPr lang="es-UY" dirty="0" smtClean="0">
                <a:latin typeface="Times New Roman" pitchFamily="18" charset="0"/>
                <a:cs typeface="Times New Roman" pitchFamily="18" charset="0"/>
              </a:rPr>
              <a:t>), tenemos un equilibrio </a:t>
            </a:r>
            <a:r>
              <a:rPr lang="es-UY" dirty="0" smtClean="0">
                <a:solidFill>
                  <a:srgbClr val="FF0000"/>
                </a:solidFill>
                <a:latin typeface="Times New Roman" pitchFamily="18" charset="0"/>
                <a:cs typeface="Times New Roman" pitchFamily="18" charset="0"/>
              </a:rPr>
              <a:t>inestable</a:t>
            </a:r>
            <a:r>
              <a:rPr lang="es-UY" dirty="0" smtClean="0"/>
              <a:t>:</a:t>
            </a:r>
            <a:endParaRPr lang="es-UY" dirty="0"/>
          </a:p>
        </p:txBody>
      </p:sp>
      <p:pic>
        <p:nvPicPr>
          <p:cNvPr id="12" name="Picture 11"/>
          <p:cNvPicPr/>
          <p:nvPr/>
        </p:nvPicPr>
        <p:blipFill>
          <a:blip r:embed="rId2"/>
          <a:srcRect l="82037" t="9160" r="-2949"/>
          <a:stretch>
            <a:fillRect/>
          </a:stretch>
        </p:blipFill>
        <p:spPr bwMode="auto">
          <a:xfrm>
            <a:off x="8001000" y="5181600"/>
            <a:ext cx="990600" cy="1511300"/>
          </a:xfrm>
          <a:prstGeom prst="rect">
            <a:avLst/>
          </a:prstGeom>
          <a:noFill/>
          <a:ln w="76200" cmpd="sng">
            <a:solidFill>
              <a:srgbClr val="00B050"/>
            </a:solidFill>
            <a:miter lim="800000"/>
            <a:headEnd/>
            <a:tailEnd/>
          </a:ln>
          <a:effectLst/>
        </p:spPr>
      </p:pic>
      <p:sp>
        <p:nvSpPr>
          <p:cNvPr id="13" name="Rectangle 12"/>
          <p:cNvSpPr/>
          <p:nvPr/>
        </p:nvSpPr>
        <p:spPr>
          <a:xfrm>
            <a:off x="4648200" y="5257800"/>
            <a:ext cx="3505200" cy="923330"/>
          </a:xfrm>
          <a:prstGeom prst="rect">
            <a:avLst/>
          </a:prstGeom>
        </p:spPr>
        <p:txBody>
          <a:bodyPr wrap="square">
            <a:spAutoFit/>
          </a:bodyPr>
          <a:lstStyle/>
          <a:p>
            <a:r>
              <a:rPr lang="es-UY" dirty="0" smtClean="0">
                <a:latin typeface="Times New Roman" pitchFamily="18" charset="0"/>
                <a:cs typeface="Times New Roman" pitchFamily="18" charset="0"/>
              </a:rPr>
              <a:t>III) Cuando la curva </a:t>
            </a:r>
            <a:r>
              <a:rPr lang="es-UY" i="1" dirty="0" smtClean="0">
                <a:latin typeface="Times New Roman" pitchFamily="18" charset="0"/>
                <a:cs typeface="Times New Roman" pitchFamily="18" charset="0"/>
              </a:rPr>
              <a:t>f(N</a:t>
            </a:r>
            <a:r>
              <a:rPr lang="es-UY" dirty="0" smtClean="0">
                <a:latin typeface="Times New Roman" pitchFamily="18" charset="0"/>
                <a:cs typeface="Times New Roman" pitchFamily="18" charset="0"/>
              </a:rPr>
              <a:t>) corta al eje “</a:t>
            </a:r>
            <a:r>
              <a:rPr lang="es-UY" dirty="0" smtClean="0">
                <a:solidFill>
                  <a:srgbClr val="00B050"/>
                </a:solidFill>
                <a:latin typeface="Times New Roman" pitchFamily="18" charset="0"/>
                <a:cs typeface="Times New Roman" pitchFamily="18" charset="0"/>
              </a:rPr>
              <a:t>bajando</a:t>
            </a:r>
            <a:r>
              <a:rPr lang="es-UY" dirty="0" smtClean="0">
                <a:latin typeface="Times New Roman" pitchFamily="18" charset="0"/>
                <a:cs typeface="Times New Roman" pitchFamily="18" charset="0"/>
              </a:rPr>
              <a:t>” (derivada </a:t>
            </a:r>
            <a:r>
              <a:rPr lang="es-UY" dirty="0" smtClean="0">
                <a:solidFill>
                  <a:srgbClr val="00B050"/>
                </a:solidFill>
                <a:latin typeface="Times New Roman" pitchFamily="18" charset="0"/>
                <a:cs typeface="Times New Roman" pitchFamily="18" charset="0"/>
              </a:rPr>
              <a:t>negativa</a:t>
            </a:r>
            <a:r>
              <a:rPr lang="es-UY" dirty="0" smtClean="0">
                <a:latin typeface="Times New Roman" pitchFamily="18" charset="0"/>
                <a:cs typeface="Times New Roman" pitchFamily="18" charset="0"/>
              </a:rPr>
              <a:t>), tenemos un equilibrio </a:t>
            </a:r>
            <a:r>
              <a:rPr lang="es-UY" dirty="0" smtClean="0">
                <a:solidFill>
                  <a:srgbClr val="00B050"/>
                </a:solidFill>
                <a:latin typeface="Times New Roman" pitchFamily="18" charset="0"/>
                <a:cs typeface="Times New Roman" pitchFamily="18" charset="0"/>
              </a:rPr>
              <a:t>estable</a:t>
            </a:r>
            <a:r>
              <a:rPr lang="es-UY" dirty="0" smtClean="0"/>
              <a:t>:</a:t>
            </a:r>
            <a:endParaRPr lang="es-U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linds(horizontal)">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blinds(horizontal)">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blinds(horizontal)">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blinds(horizontal)">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blinds(horizontal)">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heckerboard(across)">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blinds(horizontal)">
                                      <p:cBhvr>
                                        <p:cTn id="47" dur="500"/>
                                        <p:tgtEl>
                                          <p:spTgt spid="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checkerboard(across)">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build="p"/>
      <p:bldP spid="11" grpId="0" build="p"/>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8611845" cy="1261884"/>
          </a:xfrm>
          <a:prstGeom prst="rect">
            <a:avLst/>
          </a:prstGeom>
        </p:spPr>
        <p:txBody>
          <a:bodyPr wrap="none">
            <a:spAutoFit/>
          </a:bodyPr>
          <a:lstStyle/>
          <a:p>
            <a:r>
              <a:rPr lang="es-UY" sz="2000" b="1" dirty="0" smtClean="0"/>
              <a:t>El caso del oscilador armónico y del péndulo: truco para escribirlos como un </a:t>
            </a:r>
            <a:br>
              <a:rPr lang="es-UY" sz="2000" b="1" dirty="0" smtClean="0"/>
            </a:br>
            <a:r>
              <a:rPr lang="es-UY" sz="2000" b="1" dirty="0" smtClean="0"/>
              <a:t>sistema dinámico autónomo (bidimensional) </a:t>
            </a:r>
          </a:p>
          <a:p>
            <a:endParaRPr lang="es-UY" dirty="0" smtClean="0"/>
          </a:p>
          <a:p>
            <a:endParaRPr lang="es-UY" dirty="0"/>
          </a:p>
        </p:txBody>
      </p:sp>
      <p:pic>
        <p:nvPicPr>
          <p:cNvPr id="5" name="Picture 1"/>
          <p:cNvPicPr>
            <a:picLocks noChangeAspect="1" noChangeArrowheads="1"/>
          </p:cNvPicPr>
          <p:nvPr/>
        </p:nvPicPr>
        <p:blipFill>
          <a:blip r:embed="rId3"/>
          <a:srcRect/>
          <a:stretch>
            <a:fillRect/>
          </a:stretch>
        </p:blipFill>
        <p:spPr bwMode="auto">
          <a:xfrm>
            <a:off x="4953000" y="990600"/>
            <a:ext cx="2362200" cy="736529"/>
          </a:xfrm>
          <a:prstGeom prst="rect">
            <a:avLst/>
          </a:prstGeom>
          <a:noFill/>
          <a:ln w="9525">
            <a:noFill/>
            <a:miter lim="800000"/>
            <a:headEnd/>
            <a:tailEnd/>
          </a:ln>
          <a:effectLst/>
        </p:spPr>
      </p:pic>
      <p:sp>
        <p:nvSpPr>
          <p:cNvPr id="8" name="Rectangle 7"/>
          <p:cNvSpPr/>
          <p:nvPr/>
        </p:nvSpPr>
        <p:spPr>
          <a:xfrm>
            <a:off x="0" y="2505670"/>
            <a:ext cx="9144000" cy="2308324"/>
          </a:xfrm>
          <a:prstGeom prst="rect">
            <a:avLst/>
          </a:prstGeom>
        </p:spPr>
        <p:txBody>
          <a:bodyPr wrap="square">
            <a:spAutoFit/>
          </a:bodyPr>
          <a:lstStyle/>
          <a:p>
            <a:r>
              <a:rPr lang="es-UY" dirty="0" smtClean="0"/>
              <a:t>Cualquiera de estas dos ecuaciones diferenciales de segundo orden se puede re-escribir fácilmente como un sistema de  dos ecuaciones diferenciales de primer orden introduciendo la nueva variable y =</a:t>
            </a:r>
            <a:r>
              <a:rPr lang="es-UY" i="1" dirty="0" err="1" smtClean="0"/>
              <a:t>dx</a:t>
            </a:r>
            <a:r>
              <a:rPr lang="es-UY" dirty="0" smtClean="0"/>
              <a:t>/</a:t>
            </a:r>
            <a:r>
              <a:rPr lang="es-UY" i="1" dirty="0" err="1" smtClean="0"/>
              <a:t>dt</a:t>
            </a:r>
            <a:r>
              <a:rPr lang="es-UY" dirty="0" smtClean="0"/>
              <a:t>.</a:t>
            </a:r>
          </a:p>
          <a:p>
            <a:endParaRPr lang="es-UY" dirty="0" smtClean="0"/>
          </a:p>
          <a:p>
            <a:r>
              <a:rPr lang="es-UY" b="1" dirty="0" smtClean="0">
                <a:solidFill>
                  <a:srgbClr val="0070C0"/>
                </a:solidFill>
              </a:rPr>
              <a:t>Ejercicio 1.2:</a:t>
            </a:r>
            <a:r>
              <a:rPr lang="es-UY" dirty="0" smtClean="0">
                <a:solidFill>
                  <a:srgbClr val="0070C0"/>
                </a:solidFill>
              </a:rPr>
              <a:t/>
            </a:r>
            <a:br>
              <a:rPr lang="es-UY" dirty="0" smtClean="0">
                <a:solidFill>
                  <a:srgbClr val="0070C0"/>
                </a:solidFill>
              </a:rPr>
            </a:br>
            <a:r>
              <a:rPr lang="es-UY" dirty="0" smtClean="0">
                <a:solidFill>
                  <a:srgbClr val="0070C0"/>
                </a:solidFill>
              </a:rPr>
              <a:t>Haciendo el cambio y =</a:t>
            </a:r>
            <a:r>
              <a:rPr lang="es-UY" i="1" dirty="0" err="1" smtClean="0">
                <a:solidFill>
                  <a:srgbClr val="0070C0"/>
                </a:solidFill>
              </a:rPr>
              <a:t>dx</a:t>
            </a:r>
            <a:r>
              <a:rPr lang="es-UY" dirty="0" smtClean="0">
                <a:solidFill>
                  <a:srgbClr val="0070C0"/>
                </a:solidFill>
              </a:rPr>
              <a:t>/</a:t>
            </a:r>
            <a:r>
              <a:rPr lang="es-UY" i="1" dirty="0" err="1" smtClean="0">
                <a:solidFill>
                  <a:srgbClr val="0070C0"/>
                </a:solidFill>
              </a:rPr>
              <a:t>dt</a:t>
            </a:r>
            <a:r>
              <a:rPr lang="es-UY" i="1" dirty="0" smtClean="0">
                <a:solidFill>
                  <a:srgbClr val="0070C0"/>
                </a:solidFill>
              </a:rPr>
              <a:t> </a:t>
            </a:r>
            <a:r>
              <a:rPr lang="es-UY" dirty="0" smtClean="0">
                <a:solidFill>
                  <a:srgbClr val="0070C0"/>
                </a:solidFill>
              </a:rPr>
              <a:t>muestre que tanto la ecuación del oscilador amortiguado como la del </a:t>
            </a:r>
            <a:r>
              <a:rPr lang="es-ES" dirty="0" smtClean="0">
                <a:solidFill>
                  <a:srgbClr val="0070C0"/>
                </a:solidFill>
                <a:latin typeface="Times New Roman" pitchFamily="18" charset="0"/>
                <a:cs typeface="Times New Roman" pitchFamily="18" charset="0"/>
              </a:rPr>
              <a:t>péndulo </a:t>
            </a:r>
            <a:r>
              <a:rPr lang="es-UY" dirty="0" smtClean="0">
                <a:solidFill>
                  <a:srgbClr val="0070C0"/>
                </a:solidFill>
              </a:rPr>
              <a:t>se pueden re-escribir fácilmente como un sistema dinámico de  dos ecuaciones diferenciales de primer orden </a:t>
            </a:r>
            <a:r>
              <a:rPr lang="es-UY" dirty="0" err="1" smtClean="0">
                <a:solidFill>
                  <a:srgbClr val="0070C0"/>
                </a:solidFill>
              </a:rPr>
              <a:t>acpladas</a:t>
            </a:r>
            <a:r>
              <a:rPr lang="es-UY" dirty="0" smtClean="0">
                <a:solidFill>
                  <a:srgbClr val="0070C0"/>
                </a:solidFill>
              </a:rPr>
              <a:t>. </a:t>
            </a:r>
          </a:p>
        </p:txBody>
      </p:sp>
      <p:sp>
        <p:nvSpPr>
          <p:cNvPr id="9" name="Rectangle 8"/>
          <p:cNvSpPr/>
          <p:nvPr/>
        </p:nvSpPr>
        <p:spPr>
          <a:xfrm>
            <a:off x="0" y="953869"/>
            <a:ext cx="8763000" cy="646331"/>
          </a:xfrm>
          <a:prstGeom prst="rect">
            <a:avLst/>
          </a:prstGeom>
        </p:spPr>
        <p:txBody>
          <a:bodyPr wrap="square">
            <a:spAutoFit/>
          </a:bodyPr>
          <a:lstStyle/>
          <a:p>
            <a:endParaRPr lang="es-UY" dirty="0" smtClean="0"/>
          </a:p>
          <a:p>
            <a:r>
              <a:rPr lang="es-UY" dirty="0" smtClean="0"/>
              <a:t>Recordemos la ecuación del oscilador amortiguado :</a:t>
            </a:r>
            <a:endParaRPr lang="es-UY" dirty="0"/>
          </a:p>
        </p:txBody>
      </p:sp>
      <p:graphicFrame>
        <p:nvGraphicFramePr>
          <p:cNvPr id="38914" name="Object 4"/>
          <p:cNvGraphicFramePr>
            <a:graphicFrameLocks noChangeAspect="1"/>
          </p:cNvGraphicFramePr>
          <p:nvPr/>
        </p:nvGraphicFramePr>
        <p:xfrm>
          <a:off x="5648325" y="1752600"/>
          <a:ext cx="1895475" cy="645920"/>
        </p:xfrm>
        <a:graphic>
          <a:graphicData uri="http://schemas.openxmlformats.org/presentationml/2006/ole">
            <p:oleObj spid="_x0000_s38914" name="Equation" r:id="rId4" imgW="1244520" imgH="419040" progId="Equation.DSMT4">
              <p:embed/>
            </p:oleObj>
          </a:graphicData>
        </a:graphic>
      </p:graphicFrame>
      <p:sp>
        <p:nvSpPr>
          <p:cNvPr id="10" name="Rectangle 9"/>
          <p:cNvSpPr/>
          <p:nvPr/>
        </p:nvSpPr>
        <p:spPr>
          <a:xfrm>
            <a:off x="0" y="1563469"/>
            <a:ext cx="8763000" cy="646331"/>
          </a:xfrm>
          <a:prstGeom prst="rect">
            <a:avLst/>
          </a:prstGeom>
        </p:spPr>
        <p:txBody>
          <a:bodyPr wrap="square">
            <a:spAutoFit/>
          </a:bodyPr>
          <a:lstStyle/>
          <a:p>
            <a:endParaRPr lang="es-UY" dirty="0" smtClean="0"/>
          </a:p>
          <a:p>
            <a:r>
              <a:rPr lang="es-ES" dirty="0" smtClean="0">
                <a:latin typeface="Times New Roman" pitchFamily="18" charset="0"/>
                <a:cs typeface="Times New Roman" pitchFamily="18" charset="0"/>
              </a:rPr>
              <a:t>O el ejemplo de la ecuación no lineal del péndulo simple</a:t>
            </a:r>
            <a:r>
              <a:rPr lang="es-UY" dirty="0" smtClean="0"/>
              <a:t>:</a:t>
            </a:r>
            <a:endParaRPr lang="es-U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blinds(horizontal)">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8914"/>
                                        </p:tgtEl>
                                        <p:attrNameLst>
                                          <p:attrName>style.visibility</p:attrName>
                                        </p:attrNameLst>
                                      </p:cBhvr>
                                      <p:to>
                                        <p:strVal val="visible"/>
                                      </p:to>
                                    </p:set>
                                    <p:anim calcmode="lin" valueType="num">
                                      <p:cBhvr additive="base">
                                        <p:cTn id="27" dur="500" fill="hold"/>
                                        <p:tgtEl>
                                          <p:spTgt spid="38914"/>
                                        </p:tgtEl>
                                        <p:attrNameLst>
                                          <p:attrName>ppt_x</p:attrName>
                                        </p:attrNameLst>
                                      </p:cBhvr>
                                      <p:tavLst>
                                        <p:tav tm="0">
                                          <p:val>
                                            <p:strVal val="#ppt_x"/>
                                          </p:val>
                                        </p:tav>
                                        <p:tav tm="100000">
                                          <p:val>
                                            <p:strVal val="#ppt_x"/>
                                          </p:val>
                                        </p:tav>
                                      </p:tavLst>
                                    </p:anim>
                                    <p:anim calcmode="lin" valueType="num">
                                      <p:cBhvr additive="base">
                                        <p:cTn id="2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blinds(horizontal)">
                                      <p:cBhvr>
                                        <p:cTn id="33" dur="500"/>
                                        <p:tgtEl>
                                          <p:spTgt spid="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blinds(horizontal)">
                                      <p:cBhvr>
                                        <p:cTn id="38"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28600"/>
            <a:ext cx="91440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r>
              <a:rPr lang="en-US" b="1" dirty="0" smtClean="0"/>
              <a:t>1.1.2 </a:t>
            </a:r>
            <a:r>
              <a:rPr lang="en-US" b="1" dirty="0"/>
              <a:t>Why Mathematical </a:t>
            </a:r>
            <a:r>
              <a:rPr lang="en-US" b="1" dirty="0" smtClean="0"/>
              <a:t>Modeling?</a:t>
            </a:r>
            <a:endParaRPr lang="en-US" dirty="0"/>
          </a:p>
        </p:txBody>
      </p:sp>
      <p:sp>
        <p:nvSpPr>
          <p:cNvPr id="3" name="Rectangle 2"/>
          <p:cNvSpPr>
            <a:spLocks noChangeArrowheads="1"/>
          </p:cNvSpPr>
          <p:nvPr/>
        </p:nvSpPr>
        <p:spPr bwMode="auto">
          <a:xfrm>
            <a:off x="0" y="9144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Formulating </a:t>
            </a:r>
            <a:r>
              <a:rPr lang="en-US" dirty="0"/>
              <a:t>models into the language of mathematics has many advantages.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0" y="1241107"/>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b="1" dirty="0" smtClean="0">
                <a:sym typeface="Wingdings"/>
              </a:rPr>
              <a:t></a:t>
            </a:r>
            <a:r>
              <a:rPr lang="en-US" b="1" dirty="0" smtClean="0"/>
              <a:t>Precision </a:t>
            </a:r>
            <a:r>
              <a:rPr lang="en-US" b="1" dirty="0"/>
              <a:t>and non-ambiguity. </a:t>
            </a:r>
            <a:r>
              <a:rPr lang="en-US" dirty="0"/>
              <a:t>Mathematics is a very precise language with well-defined rules for manipulations</a:t>
            </a:r>
            <a:r>
              <a:rPr lang="en-US" dirty="0" smtClean="0"/>
              <a:t>.</a:t>
            </a:r>
            <a:endParaRPr lang="en-US" dirty="0"/>
          </a:p>
        </p:txBody>
      </p:sp>
      <p:sp>
        <p:nvSpPr>
          <p:cNvPr id="5" name="Rectangle 2"/>
          <p:cNvSpPr>
            <a:spLocks noChangeArrowheads="1"/>
          </p:cNvSpPr>
          <p:nvPr/>
        </p:nvSpPr>
        <p:spPr bwMode="auto">
          <a:xfrm>
            <a:off x="0" y="1981200"/>
            <a:ext cx="91440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a:t> </a:t>
            </a:r>
            <a:r>
              <a:rPr lang="en-US" b="1" dirty="0" smtClean="0">
                <a:sym typeface="Wingdings"/>
              </a:rPr>
              <a:t></a:t>
            </a:r>
            <a:r>
              <a:rPr lang="en-US" b="1" dirty="0" smtClean="0"/>
              <a:t>Algorithmic </a:t>
            </a:r>
            <a:r>
              <a:rPr lang="en-US" b="1" dirty="0"/>
              <a:t>compression. </a:t>
            </a:r>
            <a:r>
              <a:rPr lang="en-US" dirty="0"/>
              <a:t>Mathematical models can condense vast arrays of data into compact formulas. </a:t>
            </a:r>
          </a:p>
          <a:p>
            <a:endParaRPr lang="es-UY" sz="900" dirty="0" smtClean="0"/>
          </a:p>
          <a:p>
            <a:r>
              <a:rPr lang="es-ES" dirty="0" smtClean="0"/>
              <a:t>Ejemplo: movimiento de los planetas. </a:t>
            </a:r>
          </a:p>
          <a:p>
            <a:r>
              <a:rPr lang="es-ES" dirty="0" smtClean="0"/>
              <a:t>De tablas a reglas de </a:t>
            </a:r>
            <a:r>
              <a:rPr lang="es-ES" dirty="0" err="1" smtClean="0"/>
              <a:t>Kepler</a:t>
            </a:r>
            <a:r>
              <a:rPr lang="es-ES" dirty="0" smtClean="0"/>
              <a:t> a leyes de Newton.  </a:t>
            </a:r>
            <a:endParaRPr lang="en-US" dirty="0"/>
          </a:p>
        </p:txBody>
      </p:sp>
      <p:sp>
        <p:nvSpPr>
          <p:cNvPr id="6" name="Rectangle 2"/>
          <p:cNvSpPr>
            <a:spLocks noChangeArrowheads="1"/>
          </p:cNvSpPr>
          <p:nvPr/>
        </p:nvSpPr>
        <p:spPr bwMode="auto">
          <a:xfrm>
            <a:off x="0" y="3475672"/>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b="1" dirty="0" smtClean="0">
                <a:sym typeface="Wingdings"/>
              </a:rPr>
              <a:t></a:t>
            </a:r>
            <a:r>
              <a:rPr lang="en-US" b="1" dirty="0" smtClean="0"/>
              <a:t>To discover non-apparent relationships and developing scientific understanding.</a:t>
            </a:r>
            <a:endParaRPr lang="en-US" dirty="0" smtClean="0"/>
          </a:p>
        </p:txBody>
      </p:sp>
      <p:sp>
        <p:nvSpPr>
          <p:cNvPr id="7" name="Rectangle 2"/>
          <p:cNvSpPr>
            <a:spLocks noChangeArrowheads="1"/>
          </p:cNvSpPr>
          <p:nvPr/>
        </p:nvSpPr>
        <p:spPr bwMode="auto">
          <a:xfrm>
            <a:off x="0" y="386488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a:t> </a:t>
            </a:r>
            <a:r>
              <a:rPr lang="en-US" b="1" dirty="0" smtClean="0">
                <a:sym typeface="Wingdings"/>
              </a:rPr>
              <a:t></a:t>
            </a:r>
            <a:r>
              <a:rPr lang="en-US" b="1" dirty="0" smtClean="0"/>
              <a:t>To </a:t>
            </a:r>
            <a:r>
              <a:rPr lang="en-US" b="1" dirty="0"/>
              <a:t>use computers to perform numerical calculations.  </a:t>
            </a:r>
            <a:endParaRPr lang="en-US" b="1" dirty="0" smtClean="0"/>
          </a:p>
          <a:p>
            <a:endParaRPr lang="en-US" sz="900" dirty="0"/>
          </a:p>
          <a:p>
            <a:pPr lvl="0"/>
            <a:r>
              <a:rPr lang="en-US" b="1" dirty="0" smtClean="0">
                <a:sym typeface="Wingdings"/>
              </a:rPr>
              <a:t></a:t>
            </a:r>
            <a:r>
              <a:rPr lang="en-US" b="1" dirty="0" smtClean="0"/>
              <a:t>To </a:t>
            </a:r>
            <a:r>
              <a:rPr lang="en-US" b="1" dirty="0"/>
              <a:t>simulate virtual experiments. </a:t>
            </a:r>
            <a:endParaRPr lang="en-US" b="1" dirty="0" smtClean="0"/>
          </a:p>
          <a:p>
            <a:pPr lvl="0"/>
            <a:endParaRPr lang="en-US" sz="900" b="1" dirty="0"/>
          </a:p>
          <a:p>
            <a:pPr lvl="0"/>
            <a:r>
              <a:rPr lang="en-US" b="1" dirty="0" smtClean="0">
                <a:sym typeface="Wingdings"/>
              </a:rPr>
              <a:t></a:t>
            </a:r>
            <a:r>
              <a:rPr lang="en-US" b="1" dirty="0" smtClean="0"/>
              <a:t>Aid </a:t>
            </a:r>
            <a:r>
              <a:rPr lang="en-US" b="1" dirty="0"/>
              <a:t>decision making</a:t>
            </a:r>
            <a:r>
              <a:rPr lang="en-US" dirty="0"/>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linds(horizont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blinds(horizontal)">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blinds(horizontal)">
                                      <p:cBhvr>
                                        <p:cTn id="42" dur="500"/>
                                        <p:tgtEl>
                                          <p:spTgt spid="7">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animEffect transition="in" filter="blinds(horizontal)">
                                      <p:cBhvr>
                                        <p:cTn id="4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bldLvl="2"/>
      <p:bldP spid="5" grpId="0" build="p" bldLvl="2"/>
      <p:bldP spid="6" grpId="0"/>
      <p:bldP spid="7"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5240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solidFill>
                  <a:srgbClr val="FF0000"/>
                </a:solidFill>
              </a:rPr>
              <a:t>1.5 TIEMPO CONTINUO vs. TIEMPO DISCRETO</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0" y="746879"/>
            <a:ext cx="9144000" cy="6186309"/>
          </a:xfrm>
          <a:prstGeom prst="rect">
            <a:avLst/>
          </a:prstGeom>
        </p:spPr>
        <p:txBody>
          <a:bodyPr wrap="square">
            <a:spAutoFit/>
          </a:bodyPr>
          <a:lstStyle/>
          <a:p>
            <a:r>
              <a:rPr lang="es-UY" dirty="0" smtClean="0">
                <a:latin typeface="Times New Roman" pitchFamily="18" charset="0"/>
                <a:cs typeface="Times New Roman" pitchFamily="18" charset="0"/>
              </a:rPr>
              <a:t>En esta sección agruparemos  y desarrollaremos argumentos que ya hemos mencionado anteriormente sobre ¿qué debemos usar, una descripción de tiempo continua o discreta?</a:t>
            </a:r>
          </a:p>
          <a:p>
            <a:r>
              <a:rPr lang="es-UY" dirty="0" smtClean="0">
                <a:latin typeface="Times New Roman" pitchFamily="18" charset="0"/>
                <a:cs typeface="Times New Roman" pitchFamily="18" charset="0"/>
              </a:rPr>
              <a:t> </a:t>
            </a:r>
          </a:p>
          <a:p>
            <a:r>
              <a:rPr lang="es-UY" b="1" dirty="0" smtClean="0">
                <a:latin typeface="Times New Roman" pitchFamily="18" charset="0"/>
                <a:cs typeface="Times New Roman" pitchFamily="18" charset="0"/>
              </a:rPr>
              <a:t>Desde un punto de vista biológico</a:t>
            </a:r>
            <a:r>
              <a:rPr lang="es-UY" dirty="0" smtClean="0">
                <a:latin typeface="Times New Roman" pitchFamily="18" charset="0"/>
                <a:cs typeface="Times New Roman" pitchFamily="18" charset="0"/>
              </a:rPr>
              <a:t>, si los nacimientos ocurren continuamente con generaciones superpuestas en ambientes relativamente no estacionales el tiempo continuo es una elección acertada. Por ejemplo este puede ser el caso para los organismos primitivos, en donde los pasos discretos pueden ser bastante cortos, en cuyo caso un modelo de tiempo continuo puede ser una aproximación razonable. </a:t>
            </a:r>
          </a:p>
          <a:p>
            <a:r>
              <a:rPr lang="es-UY" dirty="0" smtClean="0">
                <a:latin typeface="Times New Roman" pitchFamily="18" charset="0"/>
                <a:cs typeface="Times New Roman" pitchFamily="18" charset="0"/>
              </a:rPr>
              <a:t>Sin embargo, para muchas especies, los nacimientos ocurren en intervalos de tiempo regulares, por lo que no se superponen en absoluto entre generaciones sucesivas y, por lo tanto, el crecimiento de la población es más adecuado modelarlo usando una descripción en términos de tiempo discreto. </a:t>
            </a:r>
          </a:p>
          <a:p>
            <a:endParaRPr lang="es-UY" dirty="0" smtClean="0">
              <a:latin typeface="Times New Roman" pitchFamily="18" charset="0"/>
              <a:cs typeface="Times New Roman" pitchFamily="18" charset="0"/>
            </a:endParaRPr>
          </a:p>
          <a:p>
            <a:r>
              <a:rPr lang="es-UY" b="1" dirty="0" smtClean="0">
                <a:latin typeface="Times New Roman" pitchFamily="18" charset="0"/>
                <a:cs typeface="Times New Roman" pitchFamily="18" charset="0"/>
              </a:rPr>
              <a:t>Dejando de lado las consideraciones biológicas</a:t>
            </a:r>
            <a:r>
              <a:rPr lang="es-UY" dirty="0" smtClean="0">
                <a:latin typeface="Times New Roman" pitchFamily="18" charset="0"/>
                <a:cs typeface="Times New Roman" pitchFamily="18" charset="0"/>
              </a:rPr>
              <a:t>, la ventaja de usar ecuaciones diferenciales es que permiten una mayor comprensión cualitativa a partir de modelos simples que pueden resolverse mediante métodos analíticos. </a:t>
            </a:r>
          </a:p>
          <a:p>
            <a:r>
              <a:rPr lang="es-UY" dirty="0" smtClean="0">
                <a:latin typeface="Times New Roman" pitchFamily="18" charset="0"/>
                <a:cs typeface="Times New Roman" pitchFamily="18" charset="0"/>
              </a:rPr>
              <a:t>Es decir, </a:t>
            </a:r>
            <a:r>
              <a:rPr lang="es-UY" b="1" dirty="0" smtClean="0">
                <a:latin typeface="Times New Roman" pitchFamily="18" charset="0"/>
                <a:cs typeface="Times New Roman" pitchFamily="18" charset="0"/>
              </a:rPr>
              <a:t>el cálculo a menudo ayuda a descubrir relaciones funcionales entre las variables relevantes del problema</a:t>
            </a:r>
            <a:r>
              <a:rPr lang="es-UY" dirty="0" smtClean="0">
                <a:latin typeface="Times New Roman" pitchFamily="18" charset="0"/>
                <a:cs typeface="Times New Roman" pitchFamily="18" charset="0"/>
              </a:rPr>
              <a:t>. </a:t>
            </a:r>
          </a:p>
          <a:p>
            <a:r>
              <a:rPr lang="es-UY" dirty="0" smtClean="0">
                <a:latin typeface="Times New Roman" pitchFamily="18" charset="0"/>
                <a:cs typeface="Times New Roman" pitchFamily="18" charset="0"/>
              </a:rPr>
              <a:t>Sin embargo, la mayoría de los problemas de interés conducen a ecuaciones diferenciales que no pueden resolverse fácilmente utilizando técnicas analíticas. En tales casos, los métodos numéricos nos permiten utilizar el poder de una computadora para obtener información cuantitativa. </a:t>
            </a:r>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horizontal)">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linds(horizontal)">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blinds(horizontal)">
                                      <p:cBhvr>
                                        <p:cTn id="3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0" y="381000"/>
            <a:ext cx="9144000" cy="2308324"/>
          </a:xfrm>
          <a:prstGeom prst="rect">
            <a:avLst/>
          </a:prstGeom>
        </p:spPr>
        <p:txBody>
          <a:bodyPr wrap="square">
            <a:spAutoFit/>
          </a:bodyPr>
          <a:lstStyle/>
          <a:p>
            <a:r>
              <a:rPr lang="es-UY" dirty="0" smtClean="0">
                <a:latin typeface="Times New Roman" pitchFamily="18" charset="0"/>
                <a:cs typeface="Times New Roman" pitchFamily="18" charset="0"/>
              </a:rPr>
              <a:t>Dado que una computadora está limitada a combinaciones finitas de las cuatro operaciones aritméticas, +, -, × ,</a:t>
            </a:r>
            <a:r>
              <a:rPr lang="es-UY" dirty="0" smtClean="0">
                <a:latin typeface="Times New Roman" pitchFamily="18" charset="0"/>
                <a:cs typeface="Times New Roman" pitchFamily="18" charset="0"/>
                <a:sym typeface="Symbol"/>
              </a:rPr>
              <a:t></a:t>
            </a:r>
            <a:r>
              <a:rPr lang="es-UY" dirty="0" smtClean="0">
                <a:latin typeface="Times New Roman" pitchFamily="18" charset="0"/>
                <a:cs typeface="Times New Roman" pitchFamily="18" charset="0"/>
              </a:rPr>
              <a:t> y operaciones lógicas, los métodos numéricos requieren un tiempo discreto para ejecutar dichos cálculos.</a:t>
            </a:r>
          </a:p>
          <a:p>
            <a:r>
              <a:rPr lang="es-UY" dirty="0" smtClean="0">
                <a:latin typeface="Times New Roman" pitchFamily="18" charset="0"/>
                <a:cs typeface="Times New Roman" pitchFamily="18" charset="0"/>
              </a:rPr>
              <a:t>Esto es, para resolver una ecuación diferencial en la computadora utilizamos </a:t>
            </a:r>
            <a:r>
              <a:rPr lang="es-UY" b="1" dirty="0" smtClean="0">
                <a:latin typeface="Times New Roman" pitchFamily="18" charset="0"/>
                <a:cs typeface="Times New Roman" pitchFamily="18" charset="0"/>
              </a:rPr>
              <a:t>ODE</a:t>
            </a:r>
            <a:r>
              <a:rPr lang="es-UY" dirty="0" smtClean="0">
                <a:latin typeface="Times New Roman" pitchFamily="18" charset="0"/>
                <a:cs typeface="Times New Roman" pitchFamily="18" charset="0"/>
              </a:rPr>
              <a:t> (</a:t>
            </a:r>
            <a:r>
              <a:rPr lang="es-UY" dirty="0" err="1" smtClean="0">
                <a:latin typeface="Times New Roman" pitchFamily="18" charset="0"/>
                <a:cs typeface="Times New Roman" pitchFamily="18" charset="0"/>
              </a:rPr>
              <a:t>ordinary</a:t>
            </a:r>
            <a:r>
              <a:rPr lang="es-UY" dirty="0" smtClean="0">
                <a:latin typeface="Times New Roman" pitchFamily="18" charset="0"/>
                <a:cs typeface="Times New Roman" pitchFamily="18" charset="0"/>
              </a:rPr>
              <a:t> </a:t>
            </a:r>
            <a:r>
              <a:rPr lang="es-UY" dirty="0" err="1" smtClean="0">
                <a:latin typeface="Times New Roman" pitchFamily="18" charset="0"/>
                <a:cs typeface="Times New Roman" pitchFamily="18" charset="0"/>
              </a:rPr>
              <a:t>difference</a:t>
            </a:r>
            <a:r>
              <a:rPr lang="es-UY" dirty="0" smtClean="0">
                <a:latin typeface="Times New Roman" pitchFamily="18" charset="0"/>
                <a:cs typeface="Times New Roman" pitchFamily="18" charset="0"/>
              </a:rPr>
              <a:t> </a:t>
            </a:r>
            <a:r>
              <a:rPr lang="es-UY" dirty="0" err="1" smtClean="0">
                <a:latin typeface="Times New Roman" pitchFamily="18" charset="0"/>
                <a:cs typeface="Times New Roman" pitchFamily="18" charset="0"/>
              </a:rPr>
              <a:t>equation</a:t>
            </a:r>
            <a:r>
              <a:rPr lang="es-UY" dirty="0" smtClean="0">
                <a:latin typeface="Times New Roman" pitchFamily="18" charset="0"/>
                <a:cs typeface="Times New Roman" pitchFamily="18" charset="0"/>
              </a:rPr>
              <a:t>) </a:t>
            </a:r>
            <a:r>
              <a:rPr lang="es-UY" b="1" dirty="0" err="1" smtClean="0">
                <a:latin typeface="Times New Roman" pitchFamily="18" charset="0"/>
                <a:cs typeface="Times New Roman" pitchFamily="18" charset="0"/>
              </a:rPr>
              <a:t>solver</a:t>
            </a:r>
            <a:r>
              <a:rPr lang="es-UY" dirty="0" smtClean="0">
                <a:latin typeface="Times New Roman" pitchFamily="18" charset="0"/>
                <a:cs typeface="Times New Roman" pitchFamily="18" charset="0"/>
              </a:rPr>
              <a:t>. Los mayormente utilizados son los métodos de  </a:t>
            </a:r>
            <a:r>
              <a:rPr lang="es-UY" b="1" dirty="0" err="1" smtClean="0">
                <a:latin typeface="Times New Roman" pitchFamily="18" charset="0"/>
                <a:cs typeface="Times New Roman" pitchFamily="18" charset="0"/>
              </a:rPr>
              <a:t>Runge-Kutta</a:t>
            </a:r>
            <a:r>
              <a:rPr lang="es-UY" dirty="0" smtClean="0">
                <a:latin typeface="Times New Roman" pitchFamily="18" charset="0"/>
                <a:cs typeface="Times New Roman" pitchFamily="18" charset="0"/>
              </a:rPr>
              <a:t>.</a:t>
            </a:r>
          </a:p>
          <a:p>
            <a:r>
              <a:rPr lang="es-UY" dirty="0" smtClean="0">
                <a:latin typeface="Times New Roman" pitchFamily="18" charset="0"/>
                <a:cs typeface="Times New Roman" pitchFamily="18" charset="0"/>
              </a:rPr>
              <a:t>Por ejemplo, MATLAB tiene incorporados varios ODE </a:t>
            </a:r>
            <a:r>
              <a:rPr lang="es-UY" dirty="0" err="1" smtClean="0">
                <a:latin typeface="Times New Roman" pitchFamily="18" charset="0"/>
                <a:cs typeface="Times New Roman" pitchFamily="18" charset="0"/>
              </a:rPr>
              <a:t>solver</a:t>
            </a:r>
            <a:r>
              <a:rPr lang="es-UY" dirty="0" smtClean="0">
                <a:latin typeface="Times New Roman" pitchFamily="18" charset="0"/>
                <a:cs typeface="Times New Roman" pitchFamily="18" charset="0"/>
              </a:rPr>
              <a:t> basados en </a:t>
            </a:r>
            <a:r>
              <a:rPr lang="es-UY" dirty="0" err="1" smtClean="0">
                <a:latin typeface="Times New Roman" pitchFamily="18" charset="0"/>
                <a:cs typeface="Times New Roman" pitchFamily="18" charset="0"/>
              </a:rPr>
              <a:t>Runge-Kutta</a:t>
            </a:r>
            <a:r>
              <a:rPr lang="es-UY" dirty="0" smtClean="0">
                <a:latin typeface="Times New Roman" pitchFamily="18" charset="0"/>
                <a:cs typeface="Times New Roman" pitchFamily="18" charset="0"/>
              </a:rPr>
              <a:t>:</a:t>
            </a:r>
          </a:p>
          <a:p>
            <a:endParaRPr lang="es-UY" dirty="0" smtClean="0">
              <a:latin typeface="Times New Roman" pitchFamily="18" charset="0"/>
              <a:cs typeface="Times New Roman" pitchFamily="18" charset="0"/>
            </a:endParaRPr>
          </a:p>
          <a:p>
            <a:endParaRPr lang="es-UY" dirty="0" smtClean="0">
              <a:latin typeface="Times New Roman" pitchFamily="18" charset="0"/>
              <a:cs typeface="Times New Roman" pitchFamily="18" charset="0"/>
            </a:endParaRPr>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62" name="Picture 2"/>
          <p:cNvPicPr>
            <a:picLocks noChangeAspect="1" noChangeArrowheads="1"/>
          </p:cNvPicPr>
          <p:nvPr/>
        </p:nvPicPr>
        <p:blipFill>
          <a:blip r:embed="rId2"/>
          <a:srcRect/>
          <a:stretch>
            <a:fillRect/>
          </a:stretch>
        </p:blipFill>
        <p:spPr bwMode="auto">
          <a:xfrm>
            <a:off x="228600" y="4572000"/>
            <a:ext cx="7315200" cy="1099854"/>
          </a:xfrm>
          <a:prstGeom prst="rect">
            <a:avLst/>
          </a:prstGeom>
          <a:noFill/>
          <a:ln w="9525">
            <a:noFill/>
            <a:miter lim="800000"/>
            <a:headEnd/>
            <a:tailEnd/>
          </a:ln>
          <a:effectLst/>
        </p:spPr>
      </p:pic>
      <p:pic>
        <p:nvPicPr>
          <p:cNvPr id="40963" name="Picture 3"/>
          <p:cNvPicPr>
            <a:picLocks noChangeAspect="1" noChangeArrowheads="1"/>
          </p:cNvPicPr>
          <p:nvPr/>
        </p:nvPicPr>
        <p:blipFill>
          <a:blip r:embed="rId3"/>
          <a:srcRect b="55703"/>
          <a:stretch>
            <a:fillRect/>
          </a:stretch>
        </p:blipFill>
        <p:spPr bwMode="auto">
          <a:xfrm>
            <a:off x="228600" y="2133600"/>
            <a:ext cx="7315200" cy="1600200"/>
          </a:xfrm>
          <a:prstGeom prst="rect">
            <a:avLst/>
          </a:prstGeom>
          <a:noFill/>
          <a:ln w="9525">
            <a:noFill/>
            <a:miter lim="800000"/>
            <a:headEnd/>
            <a:tailEnd/>
          </a:ln>
          <a:effectLst/>
        </p:spPr>
      </p:pic>
      <p:pic>
        <p:nvPicPr>
          <p:cNvPr id="8" name="Picture 3"/>
          <p:cNvPicPr>
            <a:picLocks noChangeAspect="1" noChangeArrowheads="1"/>
          </p:cNvPicPr>
          <p:nvPr/>
        </p:nvPicPr>
        <p:blipFill>
          <a:blip r:embed="rId3"/>
          <a:srcRect t="54844" b="21953"/>
          <a:stretch>
            <a:fillRect/>
          </a:stretch>
        </p:blipFill>
        <p:spPr bwMode="auto">
          <a:xfrm>
            <a:off x="228600" y="3733800"/>
            <a:ext cx="7315200" cy="838200"/>
          </a:xfrm>
          <a:prstGeom prst="rect">
            <a:avLst/>
          </a:prstGeom>
          <a:noFill/>
          <a:ln w="9525">
            <a:noFill/>
            <a:miter lim="800000"/>
            <a:headEnd/>
            <a:tailEnd/>
          </a:ln>
          <a:effectLst/>
        </p:spPr>
      </p:pic>
      <p:pic>
        <p:nvPicPr>
          <p:cNvPr id="40964" name="Picture 4"/>
          <p:cNvPicPr>
            <a:picLocks noChangeAspect="1" noChangeArrowheads="1"/>
          </p:cNvPicPr>
          <p:nvPr/>
        </p:nvPicPr>
        <p:blipFill>
          <a:blip r:embed="rId4"/>
          <a:srcRect/>
          <a:stretch>
            <a:fillRect/>
          </a:stretch>
        </p:blipFill>
        <p:spPr bwMode="auto">
          <a:xfrm>
            <a:off x="152400" y="5715000"/>
            <a:ext cx="7315200" cy="109600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0963"/>
                                        </p:tgtEl>
                                        <p:attrNameLst>
                                          <p:attrName>style.visibility</p:attrName>
                                        </p:attrNameLst>
                                      </p:cBhvr>
                                      <p:to>
                                        <p:strVal val="visible"/>
                                      </p:to>
                                    </p:set>
                                    <p:animEffect transition="in" filter="box(in)">
                                      <p:cBhvr>
                                        <p:cTn id="22" dur="500"/>
                                        <p:tgtEl>
                                          <p:spTgt spid="4096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0962"/>
                                        </p:tgtEl>
                                        <p:attrNameLst>
                                          <p:attrName>style.visibility</p:attrName>
                                        </p:attrNameLst>
                                      </p:cBhvr>
                                      <p:to>
                                        <p:strVal val="visible"/>
                                      </p:to>
                                    </p:set>
                                    <p:animEffect transition="in" filter="box(in)">
                                      <p:cBhvr>
                                        <p:cTn id="32" dur="500"/>
                                        <p:tgtEl>
                                          <p:spTgt spid="4096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0964"/>
                                        </p:tgtEl>
                                        <p:attrNameLst>
                                          <p:attrName>style.visibility</p:attrName>
                                        </p:attrNameLst>
                                      </p:cBhvr>
                                      <p:to>
                                        <p:strVal val="visible"/>
                                      </p:to>
                                    </p:set>
                                    <p:animEffect transition="in" filter="blinds(horizontal)">
                                      <p:cBhvr>
                                        <p:cTn id="3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0" y="381000"/>
            <a:ext cx="9144000" cy="6463308"/>
          </a:xfrm>
          <a:prstGeom prst="rect">
            <a:avLst/>
          </a:prstGeom>
        </p:spPr>
        <p:txBody>
          <a:bodyPr wrap="square">
            <a:spAutoFit/>
          </a:bodyPr>
          <a:lstStyle/>
          <a:p>
            <a:r>
              <a:rPr lang="es-UY" dirty="0" smtClean="0">
                <a:latin typeface="Times New Roman" pitchFamily="18" charset="0"/>
                <a:cs typeface="Times New Roman" pitchFamily="18" charset="0"/>
              </a:rPr>
              <a:t>En este curso no vamos a entrar en los detalles de los </a:t>
            </a:r>
            <a:r>
              <a:rPr lang="es-UY" b="1" dirty="0" smtClean="0">
                <a:latin typeface="Times New Roman" pitchFamily="18" charset="0"/>
                <a:cs typeface="Times New Roman" pitchFamily="18" charset="0"/>
              </a:rPr>
              <a:t>ODE</a:t>
            </a:r>
            <a:r>
              <a:rPr lang="es-UY" dirty="0" smtClean="0">
                <a:latin typeface="Times New Roman" pitchFamily="18" charset="0"/>
                <a:cs typeface="Times New Roman" pitchFamily="18" charset="0"/>
              </a:rPr>
              <a:t> </a:t>
            </a:r>
            <a:r>
              <a:rPr lang="es-UY" b="1" dirty="0" err="1" smtClean="0">
                <a:latin typeface="Times New Roman" pitchFamily="18" charset="0"/>
                <a:cs typeface="Times New Roman" pitchFamily="18" charset="0"/>
              </a:rPr>
              <a:t>solvers</a:t>
            </a:r>
            <a:r>
              <a:rPr lang="es-UY" b="1" dirty="0" smtClean="0">
                <a:latin typeface="Times New Roman" pitchFamily="18" charset="0"/>
                <a:cs typeface="Times New Roman" pitchFamily="18" charset="0"/>
              </a:rPr>
              <a:t> </a:t>
            </a:r>
            <a:r>
              <a:rPr lang="es-UY" dirty="0" smtClean="0">
                <a:latin typeface="Times New Roman" pitchFamily="18" charset="0"/>
                <a:cs typeface="Times New Roman" pitchFamily="18" charset="0"/>
              </a:rPr>
              <a:t>ni en los métodos de  </a:t>
            </a:r>
            <a:r>
              <a:rPr lang="es-UY" b="1" dirty="0" err="1" smtClean="0">
                <a:latin typeface="Times New Roman" pitchFamily="18" charset="0"/>
                <a:cs typeface="Times New Roman" pitchFamily="18" charset="0"/>
              </a:rPr>
              <a:t>Runge-Kutta</a:t>
            </a:r>
            <a:r>
              <a:rPr lang="es-UY" b="1" dirty="0" smtClean="0">
                <a:latin typeface="Times New Roman" pitchFamily="18" charset="0"/>
                <a:cs typeface="Times New Roman" pitchFamily="18" charset="0"/>
              </a:rPr>
              <a:t> </a:t>
            </a:r>
            <a:r>
              <a:rPr lang="es-UY" dirty="0" smtClean="0">
                <a:latin typeface="Times New Roman" pitchFamily="18" charset="0"/>
                <a:cs typeface="Times New Roman" pitchFamily="18" charset="0"/>
              </a:rPr>
              <a:t>(eso lo hemos dado varias veces en otro curso que se llama “Física Computacional”).</a:t>
            </a:r>
          </a:p>
          <a:p>
            <a:r>
              <a:rPr lang="es-UY" dirty="0" smtClean="0">
                <a:latin typeface="Times New Roman" pitchFamily="18" charset="0"/>
                <a:cs typeface="Times New Roman" pitchFamily="18" charset="0"/>
              </a:rPr>
              <a:t>Por el contrario asumiremos que el estudiante conoce estos métodos o los utiliza a nivel de “usuario”, como “cajas negras” en las cuales confía (aunque en un momento veremos algunas pruebas que sirven para curarse en salud y asegurarse que la herramienta computacional no introduce artefactos espurios).  </a:t>
            </a:r>
          </a:p>
          <a:p>
            <a:endParaRPr lang="es-UY" dirty="0" smtClean="0">
              <a:latin typeface="Times New Roman" pitchFamily="18" charset="0"/>
              <a:cs typeface="Times New Roman" pitchFamily="18" charset="0"/>
            </a:endParaRPr>
          </a:p>
          <a:p>
            <a:r>
              <a:rPr lang="es-UY" dirty="0" smtClean="0">
                <a:latin typeface="Times New Roman" pitchFamily="18" charset="0"/>
                <a:cs typeface="Times New Roman" pitchFamily="18" charset="0"/>
              </a:rPr>
              <a:t>Resumiendo, salvo para aquellos modelo sencillos que conducen a ecuaciones exactamente solubles, siempre acabamos de una manera u otra usando el tiempo discreto. </a:t>
            </a:r>
          </a:p>
          <a:p>
            <a:endParaRPr lang="es-UY" dirty="0" smtClean="0">
              <a:latin typeface="Times New Roman" pitchFamily="18" charset="0"/>
              <a:cs typeface="Times New Roman" pitchFamily="18" charset="0"/>
            </a:endParaRPr>
          </a:p>
          <a:p>
            <a:r>
              <a:rPr lang="es-UY" dirty="0" smtClean="0">
                <a:latin typeface="Times New Roman" pitchFamily="18" charset="0"/>
                <a:cs typeface="Times New Roman" pitchFamily="18" charset="0"/>
              </a:rPr>
              <a:t>De todos modos, de aquí en adelante recurriremos en general a la descripción del tiempo continuo para introducir modelos que describan dinámicas. </a:t>
            </a:r>
          </a:p>
          <a:p>
            <a:endParaRPr lang="es-UY" dirty="0" smtClean="0">
              <a:latin typeface="Times New Roman" pitchFamily="18" charset="0"/>
              <a:cs typeface="Times New Roman" pitchFamily="18" charset="0"/>
            </a:endParaRPr>
          </a:p>
          <a:p>
            <a:r>
              <a:rPr lang="es-UY" dirty="0" smtClean="0">
                <a:latin typeface="Times New Roman" pitchFamily="18" charset="0"/>
                <a:cs typeface="Times New Roman" pitchFamily="18" charset="0"/>
              </a:rPr>
              <a:t>Por otro lado, para la mayoría de las aplicaciones prácticas, parece más natural construir el modelo como una ecuación en diferencias finitas (tiempo discreto) desde el principio, sin pasar por el proceso doblemente aproximativo de primero, durante la etapa de modelado, encontrar una ecuación diferencial para aproximar una ecuación básicamente situación discreta, y luego, para propósitos de computación numérica, aproximar esa ecuación diferencial por un esquema de diferencias. </a:t>
            </a:r>
          </a:p>
          <a:p>
            <a:r>
              <a:rPr lang="es-UY" dirty="0" smtClean="0">
                <a:latin typeface="Times New Roman" pitchFamily="18" charset="0"/>
                <a:cs typeface="Times New Roman" pitchFamily="18" charset="0"/>
              </a:rPr>
              <a:t>Por lo tanto, cuando los estudiantes apliquen las herramientas del curso a problemas prácticos que les interese abordar, es bueno que utilicen tanto la descripción en términos de ecuaciones diferenciales y paquetes de ODE </a:t>
            </a:r>
            <a:r>
              <a:rPr lang="es-UY" dirty="0" err="1" smtClean="0">
                <a:latin typeface="Times New Roman" pitchFamily="18" charset="0"/>
                <a:cs typeface="Times New Roman" pitchFamily="18" charset="0"/>
              </a:rPr>
              <a:t>solvers</a:t>
            </a:r>
            <a:r>
              <a:rPr lang="es-UY" dirty="0" smtClean="0">
                <a:latin typeface="Times New Roman" pitchFamily="18" charset="0"/>
                <a:cs typeface="Times New Roman" pitchFamily="18" charset="0"/>
              </a:rPr>
              <a:t> (de MATLAB, OCTAVE, R, </a:t>
            </a:r>
            <a:r>
              <a:rPr lang="es-UY" dirty="0" err="1" smtClean="0">
                <a:latin typeface="Times New Roman" pitchFamily="18" charset="0"/>
                <a:cs typeface="Times New Roman" pitchFamily="18" charset="0"/>
              </a:rPr>
              <a:t>etc</a:t>
            </a:r>
            <a:r>
              <a:rPr lang="es-UY" dirty="0" smtClean="0">
                <a:latin typeface="Times New Roman" pitchFamily="18" charset="0"/>
                <a:cs typeface="Times New Roman" pitchFamily="18" charset="0"/>
              </a:rPr>
              <a:t>) como en diferencias finitas escritas por ellos mismos </a:t>
            </a:r>
            <a:r>
              <a:rPr lang="es-UY" b="1" dirty="0" smtClean="0">
                <a:solidFill>
                  <a:srgbClr val="FF0000"/>
                </a:solidFill>
                <a:latin typeface="Times New Roman" pitchFamily="18" charset="0"/>
                <a:cs typeface="Times New Roman" pitchFamily="18" charset="0"/>
              </a:rPr>
              <a:t>para verificar que obtienen las mismas soluciones!</a:t>
            </a:r>
            <a:r>
              <a:rPr lang="es-UY" dirty="0" smtClean="0">
                <a:latin typeface="Times New Roman" pitchFamily="18" charset="0"/>
                <a:cs typeface="Times New Roman" pitchFamily="18" charset="0"/>
              </a:rPr>
              <a:t>  </a:t>
            </a:r>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linds(horizontal)">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linds(horizontal)">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blinds(horizontal)">
                                      <p:cBhvr>
                                        <p:cTn id="27" dur="500"/>
                                        <p:tgtEl>
                                          <p:spTgt spid="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blinds(horizontal)">
                                      <p:cBhvr>
                                        <p:cTn id="3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843"/>
            <a:ext cx="9144000" cy="2862322"/>
          </a:xfrm>
          <a:prstGeom prst="rect">
            <a:avLst/>
          </a:prstGeom>
        </p:spPr>
        <p:txBody>
          <a:bodyPr wrap="square">
            <a:spAutoFit/>
          </a:bodyPr>
          <a:lstStyle/>
          <a:p>
            <a:r>
              <a:rPr lang="es-ES" b="1" dirty="0" smtClean="0">
                <a:solidFill>
                  <a:srgbClr val="0070C0"/>
                </a:solidFill>
              </a:rPr>
              <a:t>Ejercicio 1.3 Números de </a:t>
            </a:r>
            <a:r>
              <a:rPr lang="es-ES" b="1" dirty="0" err="1" smtClean="0">
                <a:solidFill>
                  <a:srgbClr val="0070C0"/>
                </a:solidFill>
              </a:rPr>
              <a:t>Fibonacci</a:t>
            </a:r>
            <a:r>
              <a:rPr lang="es-ES" b="1" dirty="0" smtClean="0">
                <a:solidFill>
                  <a:srgbClr val="0070C0"/>
                </a:solidFill>
              </a:rPr>
              <a:t> y la proporción áurea.</a:t>
            </a:r>
          </a:p>
          <a:p>
            <a:pPr marL="342900" indent="-342900">
              <a:buAutoNum type="alphaUcParenR"/>
            </a:pPr>
            <a:r>
              <a:rPr lang="es-ES" dirty="0" smtClean="0">
                <a:solidFill>
                  <a:srgbClr val="0070C0"/>
                </a:solidFill>
              </a:rPr>
              <a:t>Suponga un par de conejos juntos en cierto lugar cerrado. ¿Cuántas parejas de conejos se pueden crear a partir de la pareja en un año si suponemos que cada mes cada pareja engendra una nueva pareja, que en el segundo mes en adelante se vuelve productiva?</a:t>
            </a:r>
          </a:p>
          <a:p>
            <a:pPr marL="342900" indent="-342900"/>
            <a:r>
              <a:rPr lang="es-ES" dirty="0" smtClean="0">
                <a:solidFill>
                  <a:srgbClr val="0070C0"/>
                </a:solidFill>
              </a:rPr>
              <a:t>B) Demuestre que si llamamos </a:t>
            </a:r>
            <a:r>
              <a:rPr lang="es-ES" i="1" dirty="0" err="1" smtClean="0">
                <a:solidFill>
                  <a:srgbClr val="0070C0"/>
                </a:solidFill>
              </a:rPr>
              <a:t>F</a:t>
            </a:r>
            <a:r>
              <a:rPr lang="es-ES" i="1" baseline="-25000" dirty="0" err="1" smtClean="0">
                <a:solidFill>
                  <a:srgbClr val="0070C0"/>
                </a:solidFill>
              </a:rPr>
              <a:t>n</a:t>
            </a:r>
            <a:r>
              <a:rPr lang="es-ES" dirty="0" smtClean="0">
                <a:solidFill>
                  <a:srgbClr val="0070C0"/>
                </a:solidFill>
              </a:rPr>
              <a:t> al número de conejos en el mes n, se cumple la siguiente relación:</a:t>
            </a:r>
            <a:r>
              <a:rPr lang="en-US" dirty="0" smtClean="0">
                <a:solidFill>
                  <a:srgbClr val="0070C0"/>
                </a:solidFill>
              </a:rPr>
              <a:t/>
            </a:r>
            <a:br>
              <a:rPr lang="en-US" dirty="0" smtClean="0">
                <a:solidFill>
                  <a:srgbClr val="0070C0"/>
                </a:solidFill>
              </a:rPr>
            </a:br>
            <a:r>
              <a:rPr lang="en-US" i="1" dirty="0" smtClean="0">
                <a:solidFill>
                  <a:srgbClr val="0070C0"/>
                </a:solidFill>
              </a:rPr>
              <a:t>				F</a:t>
            </a:r>
            <a:r>
              <a:rPr lang="en-US" i="1" baseline="-25000" dirty="0" smtClean="0">
                <a:solidFill>
                  <a:srgbClr val="0070C0"/>
                </a:solidFill>
              </a:rPr>
              <a:t>n+</a:t>
            </a:r>
            <a:r>
              <a:rPr lang="en-US" baseline="-25000" dirty="0" smtClean="0">
                <a:solidFill>
                  <a:srgbClr val="0070C0"/>
                </a:solidFill>
              </a:rPr>
              <a:t>2</a:t>
            </a:r>
            <a:r>
              <a:rPr lang="en-US" i="1" dirty="0" smtClean="0">
                <a:solidFill>
                  <a:srgbClr val="0070C0"/>
                </a:solidFill>
              </a:rPr>
              <a:t>= F</a:t>
            </a:r>
            <a:r>
              <a:rPr lang="en-US" i="1" baseline="-25000" dirty="0" smtClean="0">
                <a:solidFill>
                  <a:srgbClr val="0070C0"/>
                </a:solidFill>
              </a:rPr>
              <a:t>n+</a:t>
            </a:r>
            <a:r>
              <a:rPr lang="en-US" baseline="-25000" dirty="0" smtClean="0">
                <a:solidFill>
                  <a:srgbClr val="0070C0"/>
                </a:solidFill>
              </a:rPr>
              <a:t>1</a:t>
            </a:r>
            <a:r>
              <a:rPr lang="en-US" i="1" dirty="0" smtClean="0">
                <a:solidFill>
                  <a:srgbClr val="0070C0"/>
                </a:solidFill>
              </a:rPr>
              <a:t> +F</a:t>
            </a:r>
            <a:r>
              <a:rPr lang="en-US" i="1" baseline="-25000" dirty="0" smtClean="0">
                <a:solidFill>
                  <a:srgbClr val="0070C0"/>
                </a:solidFill>
              </a:rPr>
              <a:t>n</a:t>
            </a:r>
            <a:r>
              <a:rPr lang="en-US" dirty="0" smtClean="0">
                <a:solidFill>
                  <a:srgbClr val="0070C0"/>
                </a:solidFill>
              </a:rPr>
              <a:t>, for </a:t>
            </a:r>
            <a:r>
              <a:rPr lang="en-US" i="1" dirty="0" smtClean="0">
                <a:solidFill>
                  <a:srgbClr val="0070C0"/>
                </a:solidFill>
              </a:rPr>
              <a:t>n</a:t>
            </a:r>
            <a:r>
              <a:rPr lang="en-US" dirty="0" smtClean="0">
                <a:solidFill>
                  <a:srgbClr val="0070C0"/>
                </a:solidFill>
              </a:rPr>
              <a:t> = 0,1,2,...</a:t>
            </a:r>
          </a:p>
          <a:p>
            <a:r>
              <a:rPr lang="en-US" dirty="0" smtClean="0">
                <a:solidFill>
                  <a:srgbClr val="0070C0"/>
                </a:solidFill>
              </a:rPr>
              <a:t>C) </a:t>
            </a:r>
            <a:r>
              <a:rPr lang="es-ES" dirty="0" smtClean="0">
                <a:solidFill>
                  <a:srgbClr val="0070C0"/>
                </a:solidFill>
              </a:rPr>
              <a:t>Para resolver la ecuación de recurrencia anterior, intente </a:t>
            </a:r>
            <a:r>
              <a:rPr lang="en-US" i="1" dirty="0" smtClean="0">
                <a:solidFill>
                  <a:srgbClr val="0070C0"/>
                </a:solidFill>
              </a:rPr>
              <a:t>F</a:t>
            </a:r>
            <a:r>
              <a:rPr lang="en-US" i="1" baseline="-25000" dirty="0" smtClean="0">
                <a:solidFill>
                  <a:srgbClr val="0070C0"/>
                </a:solidFill>
              </a:rPr>
              <a:t>n</a:t>
            </a:r>
            <a:r>
              <a:rPr lang="en-US" dirty="0" smtClean="0">
                <a:solidFill>
                  <a:srgbClr val="0070C0"/>
                </a:solidFill>
              </a:rPr>
              <a:t> =</a:t>
            </a:r>
            <a:r>
              <a:rPr lang="en-US" i="1" dirty="0" smtClean="0">
                <a:solidFill>
                  <a:srgbClr val="0070C0"/>
                </a:solidFill>
              </a:rPr>
              <a:t> </a:t>
            </a:r>
            <a:r>
              <a:rPr lang="en-US" i="1" dirty="0" err="1" smtClean="0">
                <a:solidFill>
                  <a:srgbClr val="0070C0"/>
                </a:solidFill>
                <a:latin typeface="Symbol" pitchFamily="18" charset="2"/>
              </a:rPr>
              <a:t>l</a:t>
            </a:r>
            <a:r>
              <a:rPr lang="en-US" i="1" baseline="30000" dirty="0" err="1" smtClean="0">
                <a:solidFill>
                  <a:srgbClr val="0070C0"/>
                </a:solidFill>
              </a:rPr>
              <a:t>n</a:t>
            </a:r>
            <a:r>
              <a:rPr lang="en-US" dirty="0" smtClean="0">
                <a:solidFill>
                  <a:srgbClr val="0070C0"/>
                </a:solidFill>
              </a:rPr>
              <a:t>, </a:t>
            </a:r>
            <a:r>
              <a:rPr lang="en-US" dirty="0" err="1" smtClean="0">
                <a:solidFill>
                  <a:srgbClr val="0070C0"/>
                </a:solidFill>
              </a:rPr>
              <a:t>donde</a:t>
            </a:r>
            <a:r>
              <a:rPr lang="en-US" dirty="0" smtClean="0">
                <a:solidFill>
                  <a:srgbClr val="0070C0"/>
                </a:solidFill>
              </a:rPr>
              <a:t> </a:t>
            </a:r>
            <a:r>
              <a:rPr lang="en-US" i="1" dirty="0" smtClean="0">
                <a:solidFill>
                  <a:srgbClr val="0070C0"/>
                </a:solidFill>
                <a:latin typeface="Symbol" pitchFamily="18" charset="2"/>
              </a:rPr>
              <a:t>l</a:t>
            </a:r>
            <a:r>
              <a:rPr lang="en-US" i="1" dirty="0" smtClean="0">
                <a:solidFill>
                  <a:srgbClr val="0070C0"/>
                </a:solidFill>
              </a:rPr>
              <a:t> </a:t>
            </a:r>
            <a:r>
              <a:rPr lang="en-US" dirty="0" err="1" smtClean="0">
                <a:solidFill>
                  <a:srgbClr val="0070C0"/>
                </a:solidFill>
              </a:rPr>
              <a:t>es</a:t>
            </a:r>
            <a:r>
              <a:rPr lang="en-US" dirty="0" smtClean="0">
                <a:solidFill>
                  <a:srgbClr val="0070C0"/>
                </a:solidFill>
              </a:rPr>
              <a:t> </a:t>
            </a:r>
            <a:r>
              <a:rPr lang="en-US" dirty="0" err="1" smtClean="0">
                <a:solidFill>
                  <a:srgbClr val="0070C0"/>
                </a:solidFill>
              </a:rPr>
              <a:t>una</a:t>
            </a:r>
            <a:r>
              <a:rPr lang="en-US" dirty="0" smtClean="0">
                <a:solidFill>
                  <a:srgbClr val="0070C0"/>
                </a:solidFill>
              </a:rPr>
              <a:t> </a:t>
            </a:r>
            <a:r>
              <a:rPr lang="en-US" dirty="0" err="1" smtClean="0">
                <a:solidFill>
                  <a:srgbClr val="0070C0"/>
                </a:solidFill>
              </a:rPr>
              <a:t>constante</a:t>
            </a:r>
            <a:r>
              <a:rPr lang="en-US" dirty="0" smtClean="0">
                <a:solidFill>
                  <a:srgbClr val="0070C0"/>
                </a:solidFill>
              </a:rPr>
              <a:t> </a:t>
            </a:r>
            <a:r>
              <a:rPr lang="en-US" dirty="0" err="1" smtClean="0">
                <a:solidFill>
                  <a:srgbClr val="0070C0"/>
                </a:solidFill>
              </a:rPr>
              <a:t>que</a:t>
            </a:r>
            <a:r>
              <a:rPr lang="en-US" dirty="0" smtClean="0">
                <a:solidFill>
                  <a:srgbClr val="0070C0"/>
                </a:solidFill>
              </a:rPr>
              <a:t> </a:t>
            </a:r>
            <a:r>
              <a:rPr lang="en-US" dirty="0" err="1" smtClean="0">
                <a:solidFill>
                  <a:srgbClr val="0070C0"/>
                </a:solidFill>
              </a:rPr>
              <a:t>debe</a:t>
            </a:r>
            <a:r>
              <a:rPr lang="en-US" dirty="0" smtClean="0">
                <a:solidFill>
                  <a:srgbClr val="0070C0"/>
                </a:solidFill>
              </a:rPr>
              <a:t> </a:t>
            </a:r>
            <a:r>
              <a:rPr lang="en-US" dirty="0" err="1" smtClean="0">
                <a:solidFill>
                  <a:srgbClr val="0070C0"/>
                </a:solidFill>
              </a:rPr>
              <a:t>calcular</a:t>
            </a:r>
            <a:r>
              <a:rPr lang="en-US" dirty="0" smtClean="0">
                <a:solidFill>
                  <a:srgbClr val="0070C0"/>
                </a:solidFill>
              </a:rPr>
              <a:t>. </a:t>
            </a:r>
          </a:p>
          <a:p>
            <a:r>
              <a:rPr lang="en-US" dirty="0" smtClean="0">
                <a:solidFill>
                  <a:srgbClr val="0070C0"/>
                </a:solidFill>
              </a:rPr>
              <a:t>D) </a:t>
            </a:r>
            <a:r>
              <a:rPr lang="en-US" dirty="0" err="1" smtClean="0">
                <a:solidFill>
                  <a:srgbClr val="0070C0"/>
                </a:solidFill>
              </a:rPr>
              <a:t>Grafique</a:t>
            </a:r>
            <a:r>
              <a:rPr lang="en-US" dirty="0" smtClean="0">
                <a:solidFill>
                  <a:srgbClr val="0070C0"/>
                </a:solidFill>
              </a:rPr>
              <a:t> </a:t>
            </a:r>
            <a:r>
              <a:rPr lang="en-US" i="1" dirty="0" smtClean="0">
                <a:solidFill>
                  <a:srgbClr val="0070C0"/>
                </a:solidFill>
              </a:rPr>
              <a:t>F</a:t>
            </a:r>
            <a:r>
              <a:rPr lang="en-US" i="1" baseline="-25000" dirty="0" smtClean="0">
                <a:solidFill>
                  <a:srgbClr val="0070C0"/>
                </a:solidFill>
              </a:rPr>
              <a:t>n</a:t>
            </a:r>
            <a:r>
              <a:rPr lang="en-US" dirty="0" smtClean="0">
                <a:solidFill>
                  <a:srgbClr val="0070C0"/>
                </a:solidFill>
              </a:rPr>
              <a:t>, vs. </a:t>
            </a:r>
            <a:r>
              <a:rPr lang="en-US" i="1" dirty="0" smtClean="0">
                <a:solidFill>
                  <a:srgbClr val="0070C0"/>
                </a:solidFill>
              </a:rPr>
              <a:t>n.</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371601"/>
          <a:ext cx="8534400" cy="5428230"/>
        </p:xfrm>
        <a:graphic>
          <a:graphicData uri="http://schemas.openxmlformats.org/drawingml/2006/table">
            <a:tbl>
              <a:tblPr/>
              <a:tblGrid>
                <a:gridCol w="4202052"/>
                <a:gridCol w="4332348"/>
              </a:tblGrid>
              <a:tr h="391825">
                <a:tc>
                  <a:txBody>
                    <a:bodyPr/>
                    <a:lstStyle/>
                    <a:p>
                      <a:pPr marL="0" marR="0" algn="ctr">
                        <a:spcBef>
                          <a:spcPts val="0"/>
                        </a:spcBef>
                        <a:spcAft>
                          <a:spcPts val="0"/>
                        </a:spcAft>
                      </a:pPr>
                      <a:r>
                        <a:rPr lang="en-US" sz="1800" b="1" i="1" dirty="0">
                          <a:latin typeface="Times New Roman"/>
                          <a:ea typeface="Calibri"/>
                        </a:rPr>
                        <a:t>Question</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spcBef>
                          <a:spcPts val="0"/>
                        </a:spcBef>
                        <a:spcAft>
                          <a:spcPts val="0"/>
                        </a:spcAft>
                      </a:pPr>
                      <a:r>
                        <a:rPr lang="en-US" sz="1800" b="1" i="1">
                          <a:latin typeface="Times New Roman"/>
                          <a:ea typeface="Calibri"/>
                        </a:rPr>
                        <a:t>Task</a:t>
                      </a:r>
                      <a:endParaRPr lang="en-US" sz="1800">
                        <a:latin typeface="Times New Roman"/>
                        <a:ea typeface="Calibri"/>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r>
              <a:tr h="391825">
                <a:tc>
                  <a:txBody>
                    <a:bodyPr/>
                    <a:lstStyle/>
                    <a:p>
                      <a:pPr marL="0" marR="0">
                        <a:spcBef>
                          <a:spcPts val="0"/>
                        </a:spcBef>
                        <a:spcAft>
                          <a:spcPts val="0"/>
                        </a:spcAft>
                      </a:pPr>
                      <a:r>
                        <a:rPr lang="en-US" sz="1800" dirty="0">
                          <a:latin typeface="Times New Roman"/>
                          <a:ea typeface="Calibri"/>
                        </a:rPr>
                        <a:t>• </a:t>
                      </a:r>
                      <a:r>
                        <a:rPr lang="en-US" sz="1800" b="1" dirty="0">
                          <a:latin typeface="Times New Roman"/>
                          <a:ea typeface="Calibri"/>
                        </a:rPr>
                        <a:t>Why?</a:t>
                      </a:r>
                      <a:r>
                        <a:rPr lang="en-US" sz="1800" dirty="0">
                          <a:latin typeface="Times New Roman"/>
                          <a:ea typeface="Calibri"/>
                        </a:rPr>
                        <a:t> What is the goal?</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a:latin typeface="Times New Roman"/>
                          <a:ea typeface="Calibri"/>
                        </a:rPr>
                        <a:t>Identify the need for the model.</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391825">
                <a:tc>
                  <a:txBody>
                    <a:bodyPr/>
                    <a:lstStyle/>
                    <a:p>
                      <a:pPr marL="0" marR="0">
                        <a:spcBef>
                          <a:spcPts val="0"/>
                        </a:spcBef>
                        <a:spcAft>
                          <a:spcPts val="0"/>
                        </a:spcAft>
                      </a:pPr>
                      <a:r>
                        <a:rPr lang="en-US" sz="1800" dirty="0">
                          <a:latin typeface="Times New Roman"/>
                          <a:ea typeface="Calibri"/>
                        </a:rPr>
                        <a:t>• </a:t>
                      </a:r>
                      <a:r>
                        <a:rPr lang="en-US" sz="1800" b="1" dirty="0">
                          <a:latin typeface="Times New Roman"/>
                          <a:ea typeface="Calibri"/>
                        </a:rPr>
                        <a:t>Find? </a:t>
                      </a:r>
                      <a:r>
                        <a:rPr lang="en-US" sz="1800" dirty="0">
                          <a:latin typeface="Times New Roman"/>
                          <a:ea typeface="Calibri"/>
                        </a:rPr>
                        <a:t>(output) What do we want to know?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a:latin typeface="Times New Roman"/>
                          <a:ea typeface="Calibri"/>
                        </a:rPr>
                        <a:t>List the data we are seeking.</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391825">
                <a:tc>
                  <a:txBody>
                    <a:bodyPr/>
                    <a:lstStyle/>
                    <a:p>
                      <a:pPr marL="0" marR="0">
                        <a:spcBef>
                          <a:spcPts val="0"/>
                        </a:spcBef>
                        <a:spcAft>
                          <a:spcPts val="0"/>
                        </a:spcAft>
                      </a:pPr>
                      <a:r>
                        <a:rPr lang="en-US" sz="1800" dirty="0">
                          <a:latin typeface="Times New Roman"/>
                          <a:ea typeface="Calibri"/>
                        </a:rPr>
                        <a:t>• </a:t>
                      </a:r>
                      <a:r>
                        <a:rPr lang="en-US" sz="1800" b="1" dirty="0">
                          <a:latin typeface="Times New Roman"/>
                          <a:ea typeface="Calibri"/>
                        </a:rPr>
                        <a:t>Given?</a:t>
                      </a:r>
                      <a:r>
                        <a:rPr lang="en-US" sz="1800" dirty="0">
                          <a:latin typeface="Times New Roman"/>
                          <a:ea typeface="Calibri"/>
                        </a:rPr>
                        <a:t> (Input) What do we know?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a:latin typeface="Times New Roman"/>
                          <a:ea typeface="Calibri"/>
                        </a:rPr>
                        <a:t>Identify the available relevant data.</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391825">
                <a:tc>
                  <a:txBody>
                    <a:bodyPr/>
                    <a:lstStyle/>
                    <a:p>
                      <a:pPr marL="0" marR="0">
                        <a:spcBef>
                          <a:spcPts val="0"/>
                        </a:spcBef>
                        <a:spcAft>
                          <a:spcPts val="0"/>
                        </a:spcAft>
                      </a:pPr>
                      <a:r>
                        <a:rPr lang="en-US" sz="1800" dirty="0">
                          <a:latin typeface="Times New Roman"/>
                          <a:ea typeface="Calibri"/>
                        </a:rPr>
                        <a:t>• </a:t>
                      </a:r>
                      <a:r>
                        <a:rPr lang="en-US" sz="1800" b="1" dirty="0">
                          <a:latin typeface="Times New Roman"/>
                          <a:ea typeface="Calibri"/>
                        </a:rPr>
                        <a:t>Assumptions? </a:t>
                      </a:r>
                      <a:r>
                        <a:rPr lang="en-US" sz="1800" dirty="0">
                          <a:latin typeface="Times New Roman"/>
                          <a:ea typeface="Calibri"/>
                        </a:rPr>
                        <a:t>What can we assume?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a:latin typeface="Times New Roman"/>
                          <a:ea typeface="Calibri"/>
                        </a:rPr>
                        <a:t>Identify the circumstances that apply.</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940382">
                <a:tc>
                  <a:txBody>
                    <a:bodyPr/>
                    <a:lstStyle/>
                    <a:p>
                      <a:pPr marL="0" marR="0">
                        <a:spcBef>
                          <a:spcPts val="0"/>
                        </a:spcBef>
                        <a:spcAft>
                          <a:spcPts val="0"/>
                        </a:spcAft>
                      </a:pPr>
                      <a:r>
                        <a:rPr lang="en-US" sz="1800" dirty="0">
                          <a:latin typeface="Times New Roman"/>
                          <a:ea typeface="Calibri"/>
                        </a:rPr>
                        <a:t>• </a:t>
                      </a:r>
                      <a:r>
                        <a:rPr lang="en-US" sz="1800" b="1" dirty="0">
                          <a:latin typeface="Times New Roman"/>
                          <a:ea typeface="Calibri"/>
                        </a:rPr>
                        <a:t>How?</a:t>
                      </a:r>
                      <a:r>
                        <a:rPr lang="en-US" sz="1800" dirty="0">
                          <a:latin typeface="Times New Roman"/>
                          <a:ea typeface="Calibri"/>
                        </a:rPr>
                        <a:t> How should we look at this model?</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a:latin typeface="Times New Roman"/>
                          <a:ea typeface="Calibri"/>
                        </a:rPr>
                        <a:t>Identify the governing rules or principles and the equations that will be used.</a:t>
                      </a:r>
                      <a:br>
                        <a:rPr lang="en-US" sz="1800">
                          <a:latin typeface="Times New Roman"/>
                          <a:ea typeface="Calibri"/>
                        </a:rPr>
                      </a:br>
                      <a:endParaRPr lang="en-US" sz="1800">
                        <a:latin typeface="Times New Roman"/>
                        <a:ea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608483">
                <a:tc>
                  <a:txBody>
                    <a:bodyPr/>
                    <a:lstStyle/>
                    <a:p>
                      <a:pPr marL="0" marR="0">
                        <a:spcBef>
                          <a:spcPts val="0"/>
                        </a:spcBef>
                        <a:spcAft>
                          <a:spcPts val="0"/>
                        </a:spcAft>
                      </a:pPr>
                      <a:r>
                        <a:rPr lang="en-US" sz="1800" dirty="0">
                          <a:latin typeface="Times New Roman"/>
                          <a:ea typeface="Calibri"/>
                        </a:rPr>
                        <a:t>• </a:t>
                      </a:r>
                      <a:r>
                        <a:rPr lang="en-US" sz="1800" b="1" dirty="0">
                          <a:latin typeface="Times New Roman"/>
                          <a:ea typeface="Calibri"/>
                        </a:rPr>
                        <a:t>Predictions?</a:t>
                      </a:r>
                      <a:r>
                        <a:rPr lang="en-US" sz="1800" dirty="0">
                          <a:latin typeface="Times New Roman"/>
                          <a:ea typeface="Calibri"/>
                        </a:rPr>
                        <a:t> (Output) What will our model  </a:t>
                      </a:r>
                      <a:br>
                        <a:rPr lang="en-US" sz="1800" dirty="0">
                          <a:latin typeface="Times New Roman"/>
                          <a:ea typeface="Calibri"/>
                        </a:rPr>
                      </a:br>
                      <a:r>
                        <a:rPr lang="en-US" sz="1800" dirty="0">
                          <a:latin typeface="Times New Roman"/>
                          <a:ea typeface="Calibri"/>
                        </a:rPr>
                        <a:t>                         predict?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dirty="0">
                          <a:latin typeface="Times New Roman"/>
                          <a:ea typeface="Calibri"/>
                        </a:rPr>
                        <a:t>Identify the calculations that will be made, and the answers that will result.</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608483">
                <a:tc>
                  <a:txBody>
                    <a:bodyPr/>
                    <a:lstStyle/>
                    <a:p>
                      <a:pPr marL="0" marR="0">
                        <a:spcBef>
                          <a:spcPts val="0"/>
                        </a:spcBef>
                        <a:spcAft>
                          <a:spcPts val="0"/>
                        </a:spcAft>
                      </a:pPr>
                      <a:r>
                        <a:rPr lang="en-US" sz="1800">
                          <a:latin typeface="Times New Roman"/>
                          <a:ea typeface="Calibri"/>
                        </a:rPr>
                        <a:t>• </a:t>
                      </a:r>
                      <a:r>
                        <a:rPr lang="en-US" sz="1800" b="1">
                          <a:latin typeface="Times New Roman"/>
                          <a:ea typeface="Calibri"/>
                        </a:rPr>
                        <a:t>Valid?</a:t>
                      </a:r>
                      <a:r>
                        <a:rPr lang="en-US" sz="1800">
                          <a:latin typeface="Times New Roman"/>
                          <a:ea typeface="Calibri"/>
                        </a:rPr>
                        <a:t> Are the predictions valid?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marL="0" marR="0">
                        <a:spcBef>
                          <a:spcPts val="0"/>
                        </a:spcBef>
                        <a:spcAft>
                          <a:spcPts val="0"/>
                        </a:spcAft>
                      </a:pPr>
                      <a:r>
                        <a:rPr lang="en-US" sz="1800" dirty="0">
                          <a:latin typeface="Times New Roman"/>
                          <a:ea typeface="Calibri"/>
                        </a:rPr>
                        <a:t>Check the accuracy of the model's representation of the real system.</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912724">
                <a:tc>
                  <a:txBody>
                    <a:bodyPr/>
                    <a:lstStyle/>
                    <a:p>
                      <a:pPr marL="0" marR="0">
                        <a:spcBef>
                          <a:spcPts val="0"/>
                        </a:spcBef>
                        <a:spcAft>
                          <a:spcPts val="0"/>
                        </a:spcAft>
                      </a:pPr>
                      <a:r>
                        <a:rPr lang="en-US" sz="1800">
                          <a:latin typeface="Times New Roman"/>
                          <a:ea typeface="Calibri"/>
                        </a:rPr>
                        <a:t>• </a:t>
                      </a:r>
                      <a:r>
                        <a:rPr lang="en-US" sz="1800" b="1">
                          <a:latin typeface="Times New Roman"/>
                          <a:ea typeface="Calibri"/>
                        </a:rPr>
                        <a:t>Improve?</a:t>
                      </a:r>
                      <a:r>
                        <a:rPr lang="en-US" sz="1800">
                          <a:latin typeface="Times New Roman"/>
                          <a:ea typeface="Calibri"/>
                        </a:rPr>
                        <a:t> How can we improve the model? </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dirty="0">
                          <a:latin typeface="Times New Roman"/>
                          <a:ea typeface="Calibri"/>
                        </a:rPr>
                        <a:t>Identify parameter values that are not adequately known, variables that should have been included, and/or assumptions/restrictions that could be lifted.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22529" name="Rectangle 1"/>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Box 0.1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list of useful questions for guiding the process of mathematical modeling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76200"/>
            <a:ext cx="91440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UY" sz="2400" b="1" dirty="0" smtClean="0">
                <a:solidFill>
                  <a:srgbClr val="FF0000"/>
                </a:solidFill>
              </a:rPr>
              <a:t>1.2 DE LOS PROBLEMAS REALES A LOS SISTEMAS DINÁMICOS</a:t>
            </a:r>
            <a:endParaRPr lang="es-UY" sz="2400" dirty="0" smtClean="0">
              <a:solidFill>
                <a:srgbClr val="FF0000"/>
              </a:solidFill>
            </a:endParaRPr>
          </a:p>
          <a:p>
            <a:r>
              <a:rPr lang="es-UY" dirty="0" smtClean="0"/>
              <a:t>Partimos de un sistema de ecuaciones integro-diferenciales (nivel 0 abajo) y luego hicimos simplificaciones sucesivas hasta llegar a </a:t>
            </a:r>
            <a:r>
              <a:rPr lang="es-UY" sz="2000" b="1" dirty="0" smtClean="0">
                <a:solidFill>
                  <a:srgbClr val="FF0000"/>
                </a:solidFill>
                <a:effectLst>
                  <a:outerShdw blurRad="38100" dist="38100" dir="2700000" algn="tl">
                    <a:srgbClr val="000000">
                      <a:alpha val="43137"/>
                    </a:srgbClr>
                  </a:outerShdw>
                </a:effectLst>
              </a:rPr>
              <a:t>sistemas dinámicos autónomos gradientes</a:t>
            </a:r>
            <a:r>
              <a:rPr lang="es-UY" dirty="0" smtClean="0"/>
              <a:t>: </a:t>
            </a:r>
            <a:endParaRPr lang="es-UY" dirty="0"/>
          </a:p>
        </p:txBody>
      </p:sp>
      <p:pic>
        <p:nvPicPr>
          <p:cNvPr id="16" name="Picture 2"/>
          <p:cNvPicPr>
            <a:picLocks noChangeAspect="1" noChangeArrowheads="1"/>
          </p:cNvPicPr>
          <p:nvPr/>
        </p:nvPicPr>
        <p:blipFill>
          <a:blip r:embed="rId2">
            <a:duotone>
              <a:prstClr val="black"/>
              <a:schemeClr val="accent2">
                <a:tint val="45000"/>
                <a:satMod val="400000"/>
              </a:schemeClr>
            </a:duotone>
          </a:blip>
          <a:srcRect b="77250"/>
          <a:stretch>
            <a:fillRect/>
          </a:stretch>
        </p:blipFill>
        <p:spPr bwMode="auto">
          <a:xfrm>
            <a:off x="1004888" y="1038225"/>
            <a:ext cx="7134225" cy="1323975"/>
          </a:xfrm>
          <a:prstGeom prst="rect">
            <a:avLst/>
          </a:prstGeom>
          <a:noFill/>
          <a:ln w="9525">
            <a:noFill/>
            <a:miter lim="800000"/>
            <a:headEnd/>
            <a:tailEnd/>
          </a:ln>
          <a:effectLst/>
        </p:spPr>
      </p:pic>
      <p:pic>
        <p:nvPicPr>
          <p:cNvPr id="17" name="Picture 2"/>
          <p:cNvPicPr>
            <a:picLocks noChangeAspect="1" noChangeArrowheads="1"/>
          </p:cNvPicPr>
          <p:nvPr/>
        </p:nvPicPr>
        <p:blipFill>
          <a:blip r:embed="rId2">
            <a:duotone>
              <a:prstClr val="black"/>
              <a:schemeClr val="accent2">
                <a:tint val="45000"/>
                <a:satMod val="400000"/>
              </a:schemeClr>
            </a:duotone>
          </a:blip>
          <a:srcRect t="22749" b="66776"/>
          <a:stretch>
            <a:fillRect/>
          </a:stretch>
        </p:blipFill>
        <p:spPr bwMode="auto">
          <a:xfrm>
            <a:off x="1004888" y="2362200"/>
            <a:ext cx="7134225" cy="609600"/>
          </a:xfrm>
          <a:prstGeom prst="rect">
            <a:avLst/>
          </a:prstGeom>
          <a:noFill/>
          <a:ln w="9525">
            <a:noFill/>
            <a:miter lim="800000"/>
            <a:headEnd/>
            <a:tailEnd/>
          </a:ln>
          <a:effectLst/>
        </p:spPr>
      </p:pic>
      <p:pic>
        <p:nvPicPr>
          <p:cNvPr id="18" name="Picture 2"/>
          <p:cNvPicPr>
            <a:picLocks noChangeAspect="1" noChangeArrowheads="1"/>
          </p:cNvPicPr>
          <p:nvPr/>
        </p:nvPicPr>
        <p:blipFill>
          <a:blip r:embed="rId2">
            <a:duotone>
              <a:prstClr val="black"/>
              <a:schemeClr val="accent2">
                <a:tint val="45000"/>
                <a:satMod val="400000"/>
              </a:schemeClr>
            </a:duotone>
          </a:blip>
          <a:srcRect t="33224" b="56301"/>
          <a:stretch>
            <a:fillRect/>
          </a:stretch>
        </p:blipFill>
        <p:spPr bwMode="auto">
          <a:xfrm>
            <a:off x="1004888" y="2971800"/>
            <a:ext cx="7134225" cy="609600"/>
          </a:xfrm>
          <a:prstGeom prst="rect">
            <a:avLst/>
          </a:prstGeom>
          <a:noFill/>
          <a:ln w="9525">
            <a:noFill/>
            <a:miter lim="800000"/>
            <a:headEnd/>
            <a:tailEnd/>
          </a:ln>
          <a:effectLst/>
        </p:spPr>
      </p:pic>
      <p:pic>
        <p:nvPicPr>
          <p:cNvPr id="19" name="Picture 2"/>
          <p:cNvPicPr>
            <a:picLocks noChangeAspect="1" noChangeArrowheads="1"/>
          </p:cNvPicPr>
          <p:nvPr/>
        </p:nvPicPr>
        <p:blipFill>
          <a:blip r:embed="rId2">
            <a:duotone>
              <a:prstClr val="black"/>
              <a:schemeClr val="accent2">
                <a:tint val="45000"/>
                <a:satMod val="400000"/>
              </a:schemeClr>
            </a:duotone>
          </a:blip>
          <a:srcRect t="42389" b="47136"/>
          <a:stretch>
            <a:fillRect/>
          </a:stretch>
        </p:blipFill>
        <p:spPr bwMode="auto">
          <a:xfrm>
            <a:off x="1004888" y="3505200"/>
            <a:ext cx="7134225" cy="609600"/>
          </a:xfrm>
          <a:prstGeom prst="rect">
            <a:avLst/>
          </a:prstGeom>
          <a:noFill/>
          <a:ln w="9525">
            <a:noFill/>
            <a:miter lim="800000"/>
            <a:headEnd/>
            <a:tailEnd/>
          </a:ln>
          <a:effectLst/>
        </p:spPr>
      </p:pic>
      <p:pic>
        <p:nvPicPr>
          <p:cNvPr id="20" name="Picture 2"/>
          <p:cNvPicPr>
            <a:picLocks noChangeAspect="1" noChangeArrowheads="1"/>
          </p:cNvPicPr>
          <p:nvPr/>
        </p:nvPicPr>
        <p:blipFill>
          <a:blip r:embed="rId2">
            <a:duotone>
              <a:prstClr val="black"/>
              <a:schemeClr val="accent2">
                <a:tint val="45000"/>
                <a:satMod val="400000"/>
              </a:schemeClr>
            </a:duotone>
          </a:blip>
          <a:srcRect t="52864" b="36661"/>
          <a:stretch>
            <a:fillRect/>
          </a:stretch>
        </p:blipFill>
        <p:spPr bwMode="auto">
          <a:xfrm>
            <a:off x="1004888" y="4114800"/>
            <a:ext cx="7134225" cy="609600"/>
          </a:xfrm>
          <a:prstGeom prst="rect">
            <a:avLst/>
          </a:prstGeom>
          <a:noFill/>
          <a:ln w="9525">
            <a:noFill/>
            <a:miter lim="800000"/>
            <a:headEnd/>
            <a:tailEnd/>
          </a:ln>
          <a:effectLst/>
        </p:spPr>
      </p:pic>
      <p:pic>
        <p:nvPicPr>
          <p:cNvPr id="21" name="Picture 2"/>
          <p:cNvPicPr>
            <a:picLocks noChangeAspect="1" noChangeArrowheads="1"/>
          </p:cNvPicPr>
          <p:nvPr/>
        </p:nvPicPr>
        <p:blipFill>
          <a:blip r:embed="rId2">
            <a:duotone>
              <a:prstClr val="black"/>
              <a:schemeClr val="accent2">
                <a:tint val="45000"/>
                <a:satMod val="400000"/>
              </a:schemeClr>
            </a:duotone>
          </a:blip>
          <a:srcRect t="63339" b="24877"/>
          <a:stretch>
            <a:fillRect/>
          </a:stretch>
        </p:blipFill>
        <p:spPr bwMode="auto">
          <a:xfrm>
            <a:off x="1004888" y="4724400"/>
            <a:ext cx="7134225" cy="685800"/>
          </a:xfrm>
          <a:prstGeom prst="rect">
            <a:avLst/>
          </a:prstGeom>
          <a:noFill/>
          <a:ln w="9525">
            <a:noFill/>
            <a:miter lim="800000"/>
            <a:headEnd/>
            <a:tailEnd/>
          </a:ln>
          <a:effectLst/>
        </p:spPr>
      </p:pic>
      <p:pic>
        <p:nvPicPr>
          <p:cNvPr id="22" name="Picture 2"/>
          <p:cNvPicPr>
            <a:picLocks noChangeAspect="1" noChangeArrowheads="1"/>
          </p:cNvPicPr>
          <p:nvPr/>
        </p:nvPicPr>
        <p:blipFill>
          <a:blip r:embed="rId2">
            <a:duotone>
              <a:prstClr val="black"/>
              <a:schemeClr val="accent2">
                <a:tint val="45000"/>
                <a:satMod val="400000"/>
              </a:schemeClr>
            </a:duotone>
          </a:blip>
          <a:srcRect t="75123" b="14402"/>
          <a:stretch>
            <a:fillRect/>
          </a:stretch>
        </p:blipFill>
        <p:spPr bwMode="auto">
          <a:xfrm>
            <a:off x="1004888" y="5410200"/>
            <a:ext cx="7134225" cy="609600"/>
          </a:xfrm>
          <a:prstGeom prst="rect">
            <a:avLst/>
          </a:prstGeom>
          <a:noFill/>
          <a:ln w="9525">
            <a:noFill/>
            <a:miter lim="800000"/>
            <a:headEnd/>
            <a:tailEnd/>
          </a:ln>
          <a:effectLst/>
        </p:spPr>
      </p:pic>
      <p:pic>
        <p:nvPicPr>
          <p:cNvPr id="23" name="Picture 2"/>
          <p:cNvPicPr>
            <a:picLocks noChangeAspect="1" noChangeArrowheads="1"/>
          </p:cNvPicPr>
          <p:nvPr/>
        </p:nvPicPr>
        <p:blipFill>
          <a:blip r:embed="rId2">
            <a:duotone>
              <a:prstClr val="black"/>
              <a:schemeClr val="accent2">
                <a:tint val="45000"/>
                <a:satMod val="400000"/>
              </a:schemeClr>
            </a:duotone>
          </a:blip>
          <a:srcRect t="85598"/>
          <a:stretch>
            <a:fillRect/>
          </a:stretch>
        </p:blipFill>
        <p:spPr bwMode="auto">
          <a:xfrm>
            <a:off x="1004888" y="6019800"/>
            <a:ext cx="7134225" cy="838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228600"/>
            <a:ext cx="9144000" cy="369332"/>
          </a:xfrm>
          <a:prstGeom prst="rect">
            <a:avLst/>
          </a:prstGeom>
        </p:spPr>
        <p:txBody>
          <a:bodyPr wrap="square">
            <a:spAutoFit/>
          </a:bodyPr>
          <a:lstStyle/>
          <a:p>
            <a:r>
              <a:rPr lang="es-ES" dirty="0" smtClean="0"/>
              <a:t>El e</a:t>
            </a:r>
            <a:r>
              <a:rPr lang="es-ES" dirty="0" smtClean="0"/>
              <a:t>jemplo</a:t>
            </a:r>
            <a:r>
              <a:rPr lang="es-ES" dirty="0" smtClean="0"/>
              <a:t> más sencillo de sistema dinámico es</a:t>
            </a:r>
            <a:r>
              <a:rPr lang="es-ES" dirty="0" smtClean="0"/>
              <a:t> </a:t>
            </a:r>
            <a:r>
              <a:rPr lang="es-ES" dirty="0" smtClean="0"/>
              <a:t>ecuación de </a:t>
            </a:r>
            <a:r>
              <a:rPr lang="es-ES" dirty="0" err="1" smtClean="0"/>
              <a:t>Malthus</a:t>
            </a:r>
            <a:endParaRPr lang="es-E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6808788" y="228600"/>
          <a:ext cx="1630362" cy="533400"/>
        </p:xfrm>
        <a:graphic>
          <a:graphicData uri="http://schemas.openxmlformats.org/presentationml/2006/ole">
            <p:oleObj spid="_x0000_s2049" name="Equation" r:id="rId3" imgW="1218960" imgH="393480" progId="Equation.DSMT4">
              <p:embed/>
            </p:oleObj>
          </a:graphicData>
        </a:graphic>
      </p:graphicFrame>
      <p:sp>
        <p:nvSpPr>
          <p:cNvPr id="2053" name="Rectangle 5"/>
          <p:cNvSpPr>
            <a:spLocks noChangeArrowheads="1"/>
          </p:cNvSpPr>
          <p:nvPr/>
        </p:nvSpPr>
        <p:spPr bwMode="auto">
          <a:xfrm>
            <a:off x="0" y="1143000"/>
            <a:ext cx="2803973"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Box 1.1 Assumptions behind Malthus equation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Box 20"/>
          <p:cNvSpPr txBox="1"/>
          <p:nvPr/>
        </p:nvSpPr>
        <p:spPr>
          <a:xfrm>
            <a:off x="0" y="685800"/>
            <a:ext cx="6936579" cy="369332"/>
          </a:xfrm>
          <a:prstGeom prst="rect">
            <a:avLst/>
          </a:prstGeom>
          <a:noFill/>
        </p:spPr>
        <p:txBody>
          <a:bodyPr wrap="none" rtlCol="0">
            <a:spAutoFit/>
          </a:bodyPr>
          <a:lstStyle/>
          <a:p>
            <a:r>
              <a:rPr lang="es-UY" dirty="0" smtClean="0"/>
              <a:t>Veamos que suposiciones hay detrás de esta sencilla e inocente ecuación. </a:t>
            </a:r>
            <a:endParaRPr lang="en-US" dirty="0"/>
          </a:p>
        </p:txBody>
      </p:sp>
      <p:pic>
        <p:nvPicPr>
          <p:cNvPr id="2062" name="Picture 14"/>
          <p:cNvPicPr>
            <a:picLocks noChangeAspect="1" noChangeArrowheads="1"/>
          </p:cNvPicPr>
          <p:nvPr/>
        </p:nvPicPr>
        <p:blipFill>
          <a:blip r:embed="rId4"/>
          <a:srcRect b="92995"/>
          <a:stretch>
            <a:fillRect/>
          </a:stretch>
        </p:blipFill>
        <p:spPr bwMode="auto">
          <a:xfrm>
            <a:off x="152400" y="1447800"/>
            <a:ext cx="8153400" cy="381000"/>
          </a:xfrm>
          <a:prstGeom prst="rect">
            <a:avLst/>
          </a:prstGeom>
          <a:noFill/>
          <a:ln w="9525">
            <a:noFill/>
            <a:miter lim="800000"/>
            <a:headEnd/>
            <a:tailEnd/>
          </a:ln>
          <a:effectLst/>
        </p:spPr>
      </p:pic>
      <p:pic>
        <p:nvPicPr>
          <p:cNvPr id="23" name="Picture 14"/>
          <p:cNvPicPr>
            <a:picLocks noChangeAspect="1" noChangeArrowheads="1"/>
          </p:cNvPicPr>
          <p:nvPr/>
        </p:nvPicPr>
        <p:blipFill>
          <a:blip r:embed="rId4"/>
          <a:srcRect t="8406" b="85990"/>
          <a:stretch>
            <a:fillRect/>
          </a:stretch>
        </p:blipFill>
        <p:spPr bwMode="auto">
          <a:xfrm>
            <a:off x="152400" y="1828800"/>
            <a:ext cx="8153400" cy="304800"/>
          </a:xfrm>
          <a:prstGeom prst="rect">
            <a:avLst/>
          </a:prstGeom>
          <a:noFill/>
          <a:ln w="9525">
            <a:noFill/>
            <a:miter lim="800000"/>
            <a:headEnd/>
            <a:tailEnd/>
          </a:ln>
          <a:effectLst/>
        </p:spPr>
      </p:pic>
      <p:pic>
        <p:nvPicPr>
          <p:cNvPr id="24" name="Picture 14"/>
          <p:cNvPicPr>
            <a:picLocks noChangeAspect="1" noChangeArrowheads="1"/>
          </p:cNvPicPr>
          <p:nvPr/>
        </p:nvPicPr>
        <p:blipFill>
          <a:blip r:embed="rId4"/>
          <a:srcRect t="15411" b="77584"/>
          <a:stretch>
            <a:fillRect/>
          </a:stretch>
        </p:blipFill>
        <p:spPr bwMode="auto">
          <a:xfrm>
            <a:off x="152400" y="2133600"/>
            <a:ext cx="8153400" cy="381000"/>
          </a:xfrm>
          <a:prstGeom prst="rect">
            <a:avLst/>
          </a:prstGeom>
          <a:noFill/>
          <a:ln w="9525">
            <a:noFill/>
            <a:miter lim="800000"/>
            <a:headEnd/>
            <a:tailEnd/>
          </a:ln>
          <a:effectLst/>
        </p:spPr>
      </p:pic>
      <p:pic>
        <p:nvPicPr>
          <p:cNvPr id="25" name="Picture 14"/>
          <p:cNvPicPr>
            <a:picLocks noChangeAspect="1" noChangeArrowheads="1"/>
          </p:cNvPicPr>
          <p:nvPr/>
        </p:nvPicPr>
        <p:blipFill>
          <a:blip r:embed="rId4"/>
          <a:srcRect t="23817" b="62174"/>
          <a:stretch>
            <a:fillRect/>
          </a:stretch>
        </p:blipFill>
        <p:spPr bwMode="auto">
          <a:xfrm>
            <a:off x="152400" y="2514600"/>
            <a:ext cx="8153400" cy="762000"/>
          </a:xfrm>
          <a:prstGeom prst="rect">
            <a:avLst/>
          </a:prstGeom>
          <a:noFill/>
          <a:ln w="9525">
            <a:noFill/>
            <a:miter lim="800000"/>
            <a:headEnd/>
            <a:tailEnd/>
          </a:ln>
          <a:effectLst/>
        </p:spPr>
      </p:pic>
      <p:pic>
        <p:nvPicPr>
          <p:cNvPr id="26" name="Picture 14"/>
          <p:cNvPicPr>
            <a:picLocks noChangeAspect="1" noChangeArrowheads="1"/>
          </p:cNvPicPr>
          <p:nvPr/>
        </p:nvPicPr>
        <p:blipFill>
          <a:blip r:embed="rId4"/>
          <a:srcRect t="37826" b="39759"/>
          <a:stretch>
            <a:fillRect/>
          </a:stretch>
        </p:blipFill>
        <p:spPr bwMode="auto">
          <a:xfrm>
            <a:off x="152400" y="3200400"/>
            <a:ext cx="8153400" cy="1219200"/>
          </a:xfrm>
          <a:prstGeom prst="rect">
            <a:avLst/>
          </a:prstGeom>
          <a:noFill/>
          <a:ln w="9525">
            <a:noFill/>
            <a:miter lim="800000"/>
            <a:headEnd/>
            <a:tailEnd/>
          </a:ln>
          <a:effectLst/>
        </p:spPr>
      </p:pic>
      <p:pic>
        <p:nvPicPr>
          <p:cNvPr id="27" name="Picture 14"/>
          <p:cNvPicPr>
            <a:picLocks noChangeAspect="1" noChangeArrowheads="1"/>
          </p:cNvPicPr>
          <p:nvPr/>
        </p:nvPicPr>
        <p:blipFill>
          <a:blip r:embed="rId4"/>
          <a:srcRect t="61642" b="13141"/>
          <a:stretch>
            <a:fillRect/>
          </a:stretch>
        </p:blipFill>
        <p:spPr bwMode="auto">
          <a:xfrm>
            <a:off x="152400" y="4419600"/>
            <a:ext cx="8153400" cy="1371600"/>
          </a:xfrm>
          <a:prstGeom prst="rect">
            <a:avLst/>
          </a:prstGeom>
          <a:noFill/>
          <a:ln w="9525">
            <a:noFill/>
            <a:miter lim="800000"/>
            <a:headEnd/>
            <a:tailEnd/>
          </a:ln>
          <a:effectLst/>
        </p:spPr>
      </p:pic>
      <p:pic>
        <p:nvPicPr>
          <p:cNvPr id="28" name="Picture 14"/>
          <p:cNvPicPr>
            <a:picLocks noChangeAspect="1" noChangeArrowheads="1"/>
          </p:cNvPicPr>
          <p:nvPr/>
        </p:nvPicPr>
        <p:blipFill>
          <a:blip r:embed="rId4"/>
          <a:srcRect t="86859"/>
          <a:stretch>
            <a:fillRect/>
          </a:stretch>
        </p:blipFill>
        <p:spPr bwMode="auto">
          <a:xfrm>
            <a:off x="152400" y="5791200"/>
            <a:ext cx="8153400" cy="714748"/>
          </a:xfrm>
          <a:prstGeom prst="rect">
            <a:avLst/>
          </a:prstGeom>
          <a:noFill/>
          <a:ln w="9525">
            <a:noFill/>
            <a:miter lim="800000"/>
            <a:headEnd/>
            <a:tailEnd/>
          </a:ln>
          <a:effectLst/>
        </p:spPr>
      </p:pic>
      <p:graphicFrame>
        <p:nvGraphicFramePr>
          <p:cNvPr id="2063" name="Object 15"/>
          <p:cNvGraphicFramePr>
            <a:graphicFrameLocks noChangeAspect="1"/>
          </p:cNvGraphicFramePr>
          <p:nvPr/>
        </p:nvGraphicFramePr>
        <p:xfrm>
          <a:off x="8464550" y="357188"/>
          <a:ext cx="679450" cy="276225"/>
        </p:xfrm>
        <a:graphic>
          <a:graphicData uri="http://schemas.openxmlformats.org/presentationml/2006/ole">
            <p:oleObj spid="_x0000_s2063" name="Equation" r:id="rId5" imgW="507960" imgH="203040" progId="Equation.DSMT4">
              <p:embed/>
            </p:oleObj>
          </a:graphicData>
        </a:graphic>
      </p:graphicFrame>
      <p:graphicFrame>
        <p:nvGraphicFramePr>
          <p:cNvPr id="2064" name="Object 16"/>
          <p:cNvGraphicFramePr>
            <a:graphicFrameLocks noChangeAspect="1"/>
          </p:cNvGraphicFramePr>
          <p:nvPr/>
        </p:nvGraphicFramePr>
        <p:xfrm>
          <a:off x="6884988" y="762000"/>
          <a:ext cx="2411412" cy="276225"/>
        </p:xfrm>
        <a:graphic>
          <a:graphicData uri="http://schemas.openxmlformats.org/presentationml/2006/ole">
            <p:oleObj spid="_x0000_s2064" name="Equation" r:id="rId6" imgW="180324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9">
                                            <p:subSp spid="_x0000_s2049"/>
                                          </p:spTgt>
                                        </p:tgtEl>
                                        <p:attrNameLst>
                                          <p:attrName>style.visibility</p:attrName>
                                        </p:attrNameLst>
                                      </p:cBhvr>
                                      <p:to>
                                        <p:strVal val="visible"/>
                                      </p:to>
                                    </p:set>
                                    <p:anim calcmode="lin" valueType="num">
                                      <p:cBhvr additive="base">
                                        <p:cTn id="7" dur="500" fill="hold"/>
                                        <p:tgtEl>
                                          <p:spTgt spid="2049">
                                            <p:subSp spid="_x0000_s2049"/>
                                          </p:spTgt>
                                        </p:tgtEl>
                                        <p:attrNameLst>
                                          <p:attrName>ppt_x</p:attrName>
                                        </p:attrNameLst>
                                      </p:cBhvr>
                                      <p:tavLst>
                                        <p:tav tm="0">
                                          <p:val>
                                            <p:strVal val="#ppt_x"/>
                                          </p:val>
                                        </p:tav>
                                        <p:tav tm="100000">
                                          <p:val>
                                            <p:strVal val="#ppt_x"/>
                                          </p:val>
                                        </p:tav>
                                      </p:tavLst>
                                    </p:anim>
                                    <p:anim calcmode="lin" valueType="num">
                                      <p:cBhvr additive="base">
                                        <p:cTn id="8" dur="500" fill="hold"/>
                                        <p:tgtEl>
                                          <p:spTgt spid="2049">
                                            <p:subSp spid="_x0000_s2049"/>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63"/>
                                        </p:tgtEl>
                                        <p:attrNameLst>
                                          <p:attrName>style.visibility</p:attrName>
                                        </p:attrNameLst>
                                      </p:cBhvr>
                                      <p:to>
                                        <p:strVal val="visible"/>
                                      </p:to>
                                    </p:set>
                                    <p:anim calcmode="lin" valueType="num">
                                      <p:cBhvr additive="base">
                                        <p:cTn id="13" dur="500" fill="hold"/>
                                        <p:tgtEl>
                                          <p:spTgt spid="2063"/>
                                        </p:tgtEl>
                                        <p:attrNameLst>
                                          <p:attrName>ppt_x</p:attrName>
                                        </p:attrNameLst>
                                      </p:cBhvr>
                                      <p:tavLst>
                                        <p:tav tm="0">
                                          <p:val>
                                            <p:strVal val="#ppt_x"/>
                                          </p:val>
                                        </p:tav>
                                        <p:tav tm="100000">
                                          <p:val>
                                            <p:strVal val="#ppt_x"/>
                                          </p:val>
                                        </p:tav>
                                      </p:tavLst>
                                    </p:anim>
                                    <p:anim calcmode="lin" valueType="num">
                                      <p:cBhvr additive="base">
                                        <p:cTn id="14" dur="500" fill="hold"/>
                                        <p:tgtEl>
                                          <p:spTgt spid="20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64"/>
                                        </p:tgtEl>
                                        <p:attrNameLst>
                                          <p:attrName>style.visibility</p:attrName>
                                        </p:attrNameLst>
                                      </p:cBhvr>
                                      <p:to>
                                        <p:strVal val="visible"/>
                                      </p:to>
                                    </p:set>
                                    <p:anim calcmode="lin" valueType="num">
                                      <p:cBhvr additive="base">
                                        <p:cTn id="19" dur="500" fill="hold"/>
                                        <p:tgtEl>
                                          <p:spTgt spid="2064"/>
                                        </p:tgtEl>
                                        <p:attrNameLst>
                                          <p:attrName>ppt_x</p:attrName>
                                        </p:attrNameLst>
                                      </p:cBhvr>
                                      <p:tavLst>
                                        <p:tav tm="0">
                                          <p:val>
                                            <p:strVal val="#ppt_x"/>
                                          </p:val>
                                        </p:tav>
                                        <p:tav tm="100000">
                                          <p:val>
                                            <p:strVal val="#ppt_x"/>
                                          </p:val>
                                        </p:tav>
                                      </p:tavLst>
                                    </p:anim>
                                    <p:anim calcmode="lin" valueType="num">
                                      <p:cBhvr additive="base">
                                        <p:cTn id="20" dur="500" fill="hold"/>
                                        <p:tgtEl>
                                          <p:spTgt spid="20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blinds(horizontal)">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053"/>
                                        </p:tgtEl>
                                        <p:attrNameLst>
                                          <p:attrName>style.visibility</p:attrName>
                                        </p:attrNameLst>
                                      </p:cBhvr>
                                      <p:to>
                                        <p:strVal val="visible"/>
                                      </p:to>
                                    </p:set>
                                    <p:animEffect transition="in" filter="blinds(horizontal)">
                                      <p:cBhvr>
                                        <p:cTn id="30" dur="500"/>
                                        <p:tgtEl>
                                          <p:spTgt spid="2053"/>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2062"/>
                                        </p:tgtEl>
                                        <p:attrNameLst>
                                          <p:attrName>style.visibility</p:attrName>
                                        </p:attrNameLst>
                                      </p:cBhvr>
                                      <p:to>
                                        <p:strVal val="visible"/>
                                      </p:to>
                                    </p:set>
                                    <p:animEffect transition="in" filter="box(in)">
                                      <p:cBhvr>
                                        <p:cTn id="35" dur="500"/>
                                        <p:tgtEl>
                                          <p:spTgt spid="206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box(in)">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ox(in)">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ox(in)">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box(in)">
                                      <p:cBhvr>
                                        <p:cTn id="55" dur="5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box(in)">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box(in)">
                                      <p:cBhvr>
                                        <p:cTn id="6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b="82143"/>
          <a:stretch>
            <a:fillRect/>
          </a:stretch>
        </p:blipFill>
        <p:spPr bwMode="auto">
          <a:xfrm>
            <a:off x="304800" y="533400"/>
            <a:ext cx="7974594" cy="762000"/>
          </a:xfrm>
          <a:prstGeom prst="rect">
            <a:avLst/>
          </a:prstGeom>
          <a:noFill/>
          <a:ln w="9525">
            <a:noFill/>
            <a:miter lim="800000"/>
            <a:headEnd/>
            <a:tailEnd/>
          </a:ln>
          <a:effectLst/>
        </p:spPr>
      </p:pic>
      <p:pic>
        <p:nvPicPr>
          <p:cNvPr id="3" name="Picture 2"/>
          <p:cNvPicPr>
            <a:picLocks noChangeAspect="1" noChangeArrowheads="1"/>
          </p:cNvPicPr>
          <p:nvPr/>
        </p:nvPicPr>
        <p:blipFill>
          <a:blip r:embed="rId2"/>
          <a:srcRect t="21429" b="60714"/>
          <a:stretch>
            <a:fillRect/>
          </a:stretch>
        </p:blipFill>
        <p:spPr bwMode="auto">
          <a:xfrm>
            <a:off x="304800" y="1295400"/>
            <a:ext cx="7974594" cy="762000"/>
          </a:xfrm>
          <a:prstGeom prst="rect">
            <a:avLst/>
          </a:prstGeom>
          <a:noFill/>
          <a:ln w="9525">
            <a:noFill/>
            <a:miter lim="800000"/>
            <a:headEnd/>
            <a:tailEnd/>
          </a:ln>
          <a:effectLst/>
        </p:spPr>
      </p:pic>
      <p:pic>
        <p:nvPicPr>
          <p:cNvPr id="4" name="Picture 3"/>
          <p:cNvPicPr>
            <a:picLocks noChangeAspect="1" noChangeArrowheads="1"/>
          </p:cNvPicPr>
          <p:nvPr/>
        </p:nvPicPr>
        <p:blipFill>
          <a:blip r:embed="rId2"/>
          <a:srcRect t="41072" b="42857"/>
          <a:stretch>
            <a:fillRect/>
          </a:stretch>
        </p:blipFill>
        <p:spPr bwMode="auto">
          <a:xfrm>
            <a:off x="304800" y="2057400"/>
            <a:ext cx="7974594" cy="685800"/>
          </a:xfrm>
          <a:prstGeom prst="rect">
            <a:avLst/>
          </a:prstGeom>
          <a:noFill/>
          <a:ln w="9525">
            <a:noFill/>
            <a:miter lim="800000"/>
            <a:headEnd/>
            <a:tailEnd/>
          </a:ln>
          <a:effectLst/>
        </p:spPr>
      </p:pic>
      <p:pic>
        <p:nvPicPr>
          <p:cNvPr id="5" name="Picture 4"/>
          <p:cNvPicPr>
            <a:picLocks noChangeAspect="1" noChangeArrowheads="1"/>
          </p:cNvPicPr>
          <p:nvPr/>
        </p:nvPicPr>
        <p:blipFill>
          <a:blip r:embed="rId2"/>
          <a:srcRect t="60715" b="25000"/>
          <a:stretch>
            <a:fillRect/>
          </a:stretch>
        </p:blipFill>
        <p:spPr bwMode="auto">
          <a:xfrm>
            <a:off x="304800" y="2743200"/>
            <a:ext cx="7974594" cy="609600"/>
          </a:xfrm>
          <a:prstGeom prst="rect">
            <a:avLst/>
          </a:prstGeom>
          <a:noFill/>
          <a:ln w="9525">
            <a:noFill/>
            <a:miter lim="800000"/>
            <a:headEnd/>
            <a:tailEnd/>
          </a:ln>
          <a:effectLst/>
        </p:spPr>
      </p:pic>
      <p:pic>
        <p:nvPicPr>
          <p:cNvPr id="6" name="Picture 5"/>
          <p:cNvPicPr>
            <a:picLocks noChangeAspect="1" noChangeArrowheads="1"/>
          </p:cNvPicPr>
          <p:nvPr/>
        </p:nvPicPr>
        <p:blipFill>
          <a:blip r:embed="rId2"/>
          <a:srcRect t="75000"/>
          <a:stretch>
            <a:fillRect/>
          </a:stretch>
        </p:blipFill>
        <p:spPr bwMode="auto">
          <a:xfrm>
            <a:off x="304800" y="3352800"/>
            <a:ext cx="7974594" cy="1066800"/>
          </a:xfrm>
          <a:prstGeom prst="rect">
            <a:avLst/>
          </a:prstGeom>
          <a:noFill/>
          <a:ln w="9525">
            <a:noFill/>
            <a:miter lim="800000"/>
            <a:headEnd/>
            <a:tailEnd/>
          </a:ln>
          <a:effectLst/>
        </p:spPr>
      </p:pic>
      <p:sp>
        <p:nvSpPr>
          <p:cNvPr id="7" name="Rectangle 6"/>
          <p:cNvSpPr/>
          <p:nvPr/>
        </p:nvSpPr>
        <p:spPr>
          <a:xfrm>
            <a:off x="304800" y="4419600"/>
            <a:ext cx="8610600" cy="553998"/>
          </a:xfrm>
          <a:prstGeom prst="rect">
            <a:avLst/>
          </a:prstGeom>
        </p:spPr>
        <p:txBody>
          <a:bodyPr wrap="square">
            <a:spAutoFit/>
          </a:bodyPr>
          <a:lstStyle/>
          <a:p>
            <a:r>
              <a:rPr lang="en-US" baseline="30000" dirty="0" smtClean="0"/>
              <a:t>4:</a:t>
            </a:r>
            <a:r>
              <a:rPr lang="en-US" dirty="0" smtClean="0"/>
              <a:t> </a:t>
            </a:r>
            <a:r>
              <a:rPr lang="en-US" baseline="30000" dirty="0" smtClean="0"/>
              <a:t>Notice </a:t>
            </a:r>
            <a:r>
              <a:rPr lang="en-US" baseline="30000" dirty="0" smtClean="0"/>
              <a:t>however that many higher-order differential equations can be written as first order systems of differential equations by the introduction of derivatives as new dependent variables (see Exercise 1.12). </a:t>
            </a:r>
            <a:endParaRPr lang="en-US" baseline="30000" dirty="0"/>
          </a:p>
        </p:txBody>
      </p:sp>
      <p:sp>
        <p:nvSpPr>
          <p:cNvPr id="8" name="Rectangle 7"/>
          <p:cNvSpPr/>
          <p:nvPr/>
        </p:nvSpPr>
        <p:spPr>
          <a:xfrm>
            <a:off x="0" y="4999672"/>
            <a:ext cx="9144000" cy="1200329"/>
          </a:xfrm>
          <a:prstGeom prst="rect">
            <a:avLst/>
          </a:prstGeom>
        </p:spPr>
        <p:txBody>
          <a:bodyPr wrap="square">
            <a:spAutoFit/>
          </a:bodyPr>
          <a:lstStyle/>
          <a:p>
            <a:r>
              <a:rPr lang="en-US" dirty="0" smtClean="0"/>
              <a:t>In principle, all the above assumptions would be only justified for an isolated, well mixed in a homogeneous habitat, sexless </a:t>
            </a:r>
            <a:r>
              <a:rPr lang="en-US" i="1" dirty="0" err="1" smtClean="0"/>
              <a:t>parthenogenetic</a:t>
            </a:r>
            <a:r>
              <a:rPr lang="en-US" i="1" dirty="0" smtClean="0"/>
              <a:t> </a:t>
            </a:r>
            <a:r>
              <a:rPr lang="en-US" dirty="0" smtClean="0"/>
              <a:t>(</a:t>
            </a:r>
            <a:r>
              <a:rPr lang="en-US" i="1" dirty="0" smtClean="0"/>
              <a:t>i.e</a:t>
            </a:r>
            <a:r>
              <a:rPr lang="en-US" dirty="0" smtClean="0"/>
              <a:t>. exhibiting asexual reproduction) population in which individuals are immediately reproductive when they are born, with no resource limitation and completely controlled conditions (no </a:t>
            </a:r>
            <a:r>
              <a:rPr lang="en-US" dirty="0" err="1" smtClean="0"/>
              <a:t>stochasticity</a:t>
            </a:r>
            <a:r>
              <a:rPr lang="en-US" dirty="0" smtClean="0"/>
              <a:t>). </a:t>
            </a:r>
            <a:endParaRPr lang="en-US" dirty="0"/>
          </a:p>
        </p:txBody>
      </p:sp>
      <p:sp>
        <p:nvSpPr>
          <p:cNvPr id="9" name="Rectangle 8"/>
          <p:cNvSpPr/>
          <p:nvPr/>
        </p:nvSpPr>
        <p:spPr>
          <a:xfrm>
            <a:off x="0" y="6260068"/>
            <a:ext cx="9144000" cy="646331"/>
          </a:xfrm>
          <a:prstGeom prst="rect">
            <a:avLst/>
          </a:prstGeom>
        </p:spPr>
        <p:txBody>
          <a:bodyPr wrap="square">
            <a:spAutoFit/>
          </a:bodyPr>
          <a:lstStyle/>
          <a:p>
            <a:r>
              <a:rPr lang="en-US" dirty="0" smtClean="0"/>
              <a:t>A </a:t>
            </a:r>
            <a:r>
              <a:rPr lang="en-US" dirty="0" smtClean="0"/>
              <a:t>growing population </a:t>
            </a:r>
            <a:r>
              <a:rPr lang="en-US" dirty="0" smtClean="0"/>
              <a:t>of </a:t>
            </a:r>
            <a:r>
              <a:rPr lang="en-US" dirty="0" smtClean="0"/>
              <a:t>bacteria or protozoa most closely approximates this situation for a while (until it faces resource limitations).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838200"/>
            <a:ext cx="9144000" cy="1200329"/>
          </a:xfrm>
          <a:prstGeom prst="rect">
            <a:avLst/>
          </a:prstGeom>
        </p:spPr>
        <p:txBody>
          <a:bodyPr wrap="square">
            <a:spAutoFit/>
          </a:bodyPr>
          <a:lstStyle/>
          <a:p>
            <a:r>
              <a:rPr lang="es-ES" dirty="0" smtClean="0"/>
              <a:t>Hay dos tipos principales de sistemas dinámicos: </a:t>
            </a:r>
          </a:p>
          <a:p>
            <a:pPr>
              <a:buFont typeface="Arial" pitchFamily="34" charset="0"/>
              <a:buChar char="•"/>
            </a:pPr>
            <a:r>
              <a:rPr lang="es-ES" b="1" dirty="0" smtClean="0"/>
              <a:t>  Ecuaciones diferenciales </a:t>
            </a:r>
            <a:r>
              <a:rPr lang="es-ES" dirty="0" smtClean="0"/>
              <a:t>(tiempo continuo)</a:t>
            </a:r>
          </a:p>
          <a:p>
            <a:r>
              <a:rPr lang="es-ES" dirty="0" smtClean="0"/>
              <a:t>Las ecuaciones diferenciales describen la evolución de los sistemas en tiempo continuo</a:t>
            </a:r>
          </a:p>
          <a:p>
            <a:r>
              <a:rPr lang="es-ES" dirty="0" smtClean="0"/>
              <a:t>Ejemplo: ecuación de </a:t>
            </a:r>
            <a:r>
              <a:rPr lang="es-ES" dirty="0" err="1" smtClean="0"/>
              <a:t>Malthus</a:t>
            </a:r>
            <a:endParaRPr lang="es-ES" dirty="0" smtClean="0"/>
          </a:p>
        </p:txBody>
      </p:sp>
      <p:sp>
        <p:nvSpPr>
          <p:cNvPr id="3" name="Rectangle 2"/>
          <p:cNvSpPr>
            <a:spLocks noChangeArrowheads="1"/>
          </p:cNvSpPr>
          <p:nvPr/>
        </p:nvSpPr>
        <p:spPr bwMode="auto">
          <a:xfrm>
            <a:off x="0" y="30480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solidFill>
                  <a:srgbClr val="FF0000"/>
                </a:solidFill>
              </a:rPr>
              <a:t>1.3 LA IMPORTANCIA DE SER NO LINEAL</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6858000" y="1676400"/>
          <a:ext cx="1206500" cy="533400"/>
        </p:xfrm>
        <a:graphic>
          <a:graphicData uri="http://schemas.openxmlformats.org/presentationml/2006/ole">
            <p:oleObj spid="_x0000_s41986" name="Equation" r:id="rId3" imgW="901309" imgH="393529" progId="Equation.DSMT4">
              <p:embed/>
            </p:oleObj>
          </a:graphicData>
        </a:graphic>
      </p:graphicFrame>
      <p:sp>
        <p:nvSpPr>
          <p:cNvPr id="6" name="Rectangle 5"/>
          <p:cNvSpPr/>
          <p:nvPr/>
        </p:nvSpPr>
        <p:spPr>
          <a:xfrm>
            <a:off x="0" y="2209800"/>
            <a:ext cx="9144000" cy="923330"/>
          </a:xfrm>
          <a:prstGeom prst="rect">
            <a:avLst/>
          </a:prstGeom>
        </p:spPr>
        <p:txBody>
          <a:bodyPr wrap="square">
            <a:spAutoFit/>
          </a:bodyPr>
          <a:lstStyle/>
          <a:p>
            <a:pPr>
              <a:buFont typeface="Arial" pitchFamily="34" charset="0"/>
              <a:buChar char="•"/>
            </a:pPr>
            <a:r>
              <a:rPr lang="es-ES" b="1" dirty="0" smtClean="0"/>
              <a:t>  Ecuaciones en diferencias finitas </a:t>
            </a:r>
            <a:r>
              <a:rPr lang="es-ES" dirty="0" smtClean="0"/>
              <a:t>o </a:t>
            </a:r>
            <a:r>
              <a:rPr lang="es-ES" b="1" dirty="0" smtClean="0"/>
              <a:t>mapas iterados </a:t>
            </a:r>
            <a:r>
              <a:rPr lang="es-ES" dirty="0" smtClean="0"/>
              <a:t>(tiempo discreto). </a:t>
            </a:r>
          </a:p>
          <a:p>
            <a:r>
              <a:rPr lang="es-ES" dirty="0" smtClean="0"/>
              <a:t>Los mapas iterados surgen en problemas donde el tiempo es discreto.</a:t>
            </a:r>
          </a:p>
          <a:p>
            <a:r>
              <a:rPr lang="es-ES" dirty="0" smtClean="0"/>
              <a:t>La versión discreta de la ecuación de </a:t>
            </a:r>
            <a:r>
              <a:rPr lang="es-ES" dirty="0" err="1" smtClean="0"/>
              <a:t>Malthus</a:t>
            </a:r>
            <a:r>
              <a:rPr lang="es-ES" dirty="0" smtClean="0"/>
              <a:t> es:</a:t>
            </a:r>
          </a:p>
        </p:txBody>
      </p:sp>
      <p:sp>
        <p:nvSpPr>
          <p:cNvPr id="8" name="Rectangle 7"/>
          <p:cNvSpPr/>
          <p:nvPr/>
        </p:nvSpPr>
        <p:spPr>
          <a:xfrm>
            <a:off x="0" y="3192482"/>
            <a:ext cx="9144000" cy="3693319"/>
          </a:xfrm>
          <a:prstGeom prst="rect">
            <a:avLst/>
          </a:prstGeom>
        </p:spPr>
        <p:txBody>
          <a:bodyPr wrap="square">
            <a:spAutoFit/>
          </a:bodyPr>
          <a:lstStyle/>
          <a:p>
            <a:r>
              <a:rPr lang="es-ES" dirty="0" smtClean="0"/>
              <a:t>Cual conviene usar depende del problema.</a:t>
            </a:r>
          </a:p>
          <a:p>
            <a:r>
              <a:rPr lang="es-ES" dirty="0" smtClean="0"/>
              <a:t>Por ejemplo, que hay una superposición continua de generaciones se puede utilizar una variable de tiempo continuo. </a:t>
            </a:r>
          </a:p>
          <a:p>
            <a:r>
              <a:rPr lang="es-ES" dirty="0" smtClean="0"/>
              <a:t>Al contrario, si los procesos o las generaciones ocurren en tiempos marcados sin superposición (las vacas se </a:t>
            </a:r>
            <a:r>
              <a:rPr lang="es-ES" dirty="0" err="1" smtClean="0"/>
              <a:t>entoran</a:t>
            </a:r>
            <a:r>
              <a:rPr lang="es-ES" dirty="0" smtClean="0"/>
              <a:t> en tal fecha y  paren en al otra o se sigue la evolución día a día de un mercado), entonces conviene el tiempo discreto.</a:t>
            </a:r>
          </a:p>
          <a:p>
            <a:endParaRPr lang="es-ES" dirty="0" smtClean="0"/>
          </a:p>
          <a:p>
            <a:r>
              <a:rPr lang="es-ES" dirty="0" smtClean="0"/>
              <a:t>Hay mucha más teoría desarrollada para las ecuaciones diferenciales que para las en diferencias, de modo que para hacer calculo analítico son convenientes las primeras.  </a:t>
            </a:r>
          </a:p>
          <a:p>
            <a:r>
              <a:rPr lang="es-ES" dirty="0" smtClean="0"/>
              <a:t> Sin embargo, como vimos, la mayoría de los sistemas de interés en el mundo real se describen mediante ecuaciones cuyas soluciones analíticas (en términos de fórmulas matemáticas cerradas) no se conocen. </a:t>
            </a:r>
          </a:p>
          <a:p>
            <a:r>
              <a:rPr lang="es-ES" dirty="0" smtClean="0"/>
              <a:t>Esto se debe, principalmente, a que son NO lineales. </a:t>
            </a:r>
          </a:p>
        </p:txBody>
      </p:sp>
      <p:graphicFrame>
        <p:nvGraphicFramePr>
          <p:cNvPr id="2051" name="Object 3"/>
          <p:cNvGraphicFramePr>
            <a:graphicFrameLocks noChangeAspect="1"/>
          </p:cNvGraphicFramePr>
          <p:nvPr/>
        </p:nvGraphicFramePr>
        <p:xfrm>
          <a:off x="6858000" y="2819400"/>
          <a:ext cx="1647825" cy="309563"/>
        </p:xfrm>
        <a:graphic>
          <a:graphicData uri="http://schemas.openxmlformats.org/presentationml/2006/ole">
            <p:oleObj spid="_x0000_s41987" name="Equation" r:id="rId4" imgW="123156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49"/>
                                        </p:tgtEl>
                                        <p:attrNameLst>
                                          <p:attrName>style.visibility</p:attrName>
                                        </p:attrNameLst>
                                      </p:cBhvr>
                                      <p:to>
                                        <p:strVal val="visible"/>
                                      </p:to>
                                    </p:set>
                                    <p:anim calcmode="lin" valueType="num">
                                      <p:cBhvr additive="base">
                                        <p:cTn id="27" dur="500" fill="hold"/>
                                        <p:tgtEl>
                                          <p:spTgt spid="2049"/>
                                        </p:tgtEl>
                                        <p:attrNameLst>
                                          <p:attrName>ppt_x</p:attrName>
                                        </p:attrNameLst>
                                      </p:cBhvr>
                                      <p:tavLst>
                                        <p:tav tm="0">
                                          <p:val>
                                            <p:strVal val="#ppt_x"/>
                                          </p:val>
                                        </p:tav>
                                        <p:tav tm="100000">
                                          <p:val>
                                            <p:strVal val="#ppt_x"/>
                                          </p:val>
                                        </p:tav>
                                      </p:tavLst>
                                    </p:anim>
                                    <p:anim calcmode="lin" valueType="num">
                                      <p:cBhvr additive="base">
                                        <p:cTn id="28"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blinds(horizontal)">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blinds(horizontal)">
                                      <p:cBhvr>
                                        <p:cTn id="38" dur="500"/>
                                        <p:tgtEl>
                                          <p:spTgt spid="6">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blinds(horizontal)">
                                      <p:cBhvr>
                                        <p:cTn id="43" dur="500"/>
                                        <p:tgtEl>
                                          <p:spTgt spid="6">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051"/>
                                        </p:tgtEl>
                                        <p:attrNameLst>
                                          <p:attrName>style.visibility</p:attrName>
                                        </p:attrNameLst>
                                      </p:cBhvr>
                                      <p:to>
                                        <p:strVal val="visible"/>
                                      </p:to>
                                    </p:set>
                                    <p:anim calcmode="lin" valueType="num">
                                      <p:cBhvr additive="base">
                                        <p:cTn id="48" dur="500" fill="hold"/>
                                        <p:tgtEl>
                                          <p:spTgt spid="2051"/>
                                        </p:tgtEl>
                                        <p:attrNameLst>
                                          <p:attrName>ppt_x</p:attrName>
                                        </p:attrNameLst>
                                      </p:cBhvr>
                                      <p:tavLst>
                                        <p:tav tm="0">
                                          <p:val>
                                            <p:strVal val="#ppt_x"/>
                                          </p:val>
                                        </p:tav>
                                        <p:tav tm="100000">
                                          <p:val>
                                            <p:strVal val="#ppt_x"/>
                                          </p:val>
                                        </p:tav>
                                      </p:tavLst>
                                    </p:anim>
                                    <p:anim calcmode="lin" valueType="num">
                                      <p:cBhvr additive="base">
                                        <p:cTn id="49"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
                                            <p:txEl>
                                              <p:pRg st="0" end="0"/>
                                            </p:txEl>
                                          </p:spTgt>
                                        </p:tgtEl>
                                        <p:attrNameLst>
                                          <p:attrName>style.visibility</p:attrName>
                                        </p:attrNameLst>
                                      </p:cBhvr>
                                      <p:to>
                                        <p:strVal val="visible"/>
                                      </p:to>
                                    </p:set>
                                    <p:animEffect transition="in" filter="blinds(horizontal)">
                                      <p:cBhvr>
                                        <p:cTn id="54" dur="500"/>
                                        <p:tgtEl>
                                          <p:spTgt spid="8">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blinds(horizontal)">
                                      <p:cBhvr>
                                        <p:cTn id="59" dur="500"/>
                                        <p:tgtEl>
                                          <p:spTgt spid="8">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8">
                                            <p:txEl>
                                              <p:pRg st="2" end="2"/>
                                            </p:txEl>
                                          </p:spTgt>
                                        </p:tgtEl>
                                        <p:attrNameLst>
                                          <p:attrName>style.visibility</p:attrName>
                                        </p:attrNameLst>
                                      </p:cBhvr>
                                      <p:to>
                                        <p:strVal val="visible"/>
                                      </p:to>
                                    </p:set>
                                    <p:animEffect transition="in" filter="blinds(horizontal)">
                                      <p:cBhvr>
                                        <p:cTn id="64" dur="500"/>
                                        <p:tgtEl>
                                          <p:spTgt spid="8">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8">
                                            <p:txEl>
                                              <p:pRg st="4" end="4"/>
                                            </p:txEl>
                                          </p:spTgt>
                                        </p:tgtEl>
                                        <p:attrNameLst>
                                          <p:attrName>style.visibility</p:attrName>
                                        </p:attrNameLst>
                                      </p:cBhvr>
                                      <p:to>
                                        <p:strVal val="visible"/>
                                      </p:to>
                                    </p:set>
                                    <p:animEffect transition="in" filter="blinds(horizontal)">
                                      <p:cBhvr>
                                        <p:cTn id="69" dur="500"/>
                                        <p:tgtEl>
                                          <p:spTgt spid="8">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8">
                                            <p:txEl>
                                              <p:pRg st="5" end="5"/>
                                            </p:txEl>
                                          </p:spTgt>
                                        </p:tgtEl>
                                        <p:attrNameLst>
                                          <p:attrName>style.visibility</p:attrName>
                                        </p:attrNameLst>
                                      </p:cBhvr>
                                      <p:to>
                                        <p:strVal val="visible"/>
                                      </p:to>
                                    </p:set>
                                    <p:animEffect transition="in" filter="blinds(horizontal)">
                                      <p:cBhvr>
                                        <p:cTn id="74" dur="500"/>
                                        <p:tgtEl>
                                          <p:spTgt spid="8">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animEffect transition="in" filter="blinds(horizontal)">
                                      <p:cBhvr>
                                        <p:cTn id="79"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923330"/>
          </a:xfrm>
          <a:prstGeom prst="rect">
            <a:avLst/>
          </a:prstGeom>
        </p:spPr>
        <p:txBody>
          <a:bodyPr wrap="square">
            <a:spAutoFit/>
          </a:bodyPr>
          <a:lstStyle/>
          <a:p>
            <a:r>
              <a:rPr lang="es-ES" dirty="0" smtClean="0">
                <a:latin typeface="Times New Roman" pitchFamily="18" charset="0"/>
                <a:cs typeface="Times New Roman" pitchFamily="18" charset="0"/>
              </a:rPr>
              <a:t>La ecuación de </a:t>
            </a:r>
            <a:r>
              <a:rPr lang="es-ES" dirty="0" err="1" smtClean="0">
                <a:latin typeface="Times New Roman" pitchFamily="18" charset="0"/>
                <a:cs typeface="Times New Roman" pitchFamily="18" charset="0"/>
              </a:rPr>
              <a:t>Malthus</a:t>
            </a:r>
            <a:r>
              <a:rPr lang="es-ES" dirty="0" smtClean="0">
                <a:latin typeface="Times New Roman" pitchFamily="18" charset="0"/>
                <a:cs typeface="Times New Roman" pitchFamily="18" charset="0"/>
              </a:rPr>
              <a:t> es lineal, ya que del lado de la derecha la variable (</a:t>
            </a:r>
            <a:r>
              <a:rPr lang="es-ES" i="1" dirty="0" smtClean="0">
                <a:latin typeface="Times New Roman" pitchFamily="18" charset="0"/>
                <a:cs typeface="Times New Roman" pitchFamily="18" charset="0"/>
              </a:rPr>
              <a:t>N</a:t>
            </a:r>
            <a:r>
              <a:rPr lang="es-ES" dirty="0" smtClean="0">
                <a:latin typeface="Times New Roman" pitchFamily="18" charset="0"/>
                <a:cs typeface="Times New Roman" pitchFamily="18" charset="0"/>
              </a:rPr>
              <a:t>) aparece a la primera potencia.</a:t>
            </a:r>
          </a:p>
          <a:p>
            <a:r>
              <a:rPr lang="es-ES" dirty="0" smtClean="0">
                <a:latin typeface="Times New Roman" pitchFamily="18" charset="0"/>
                <a:cs typeface="Times New Roman" pitchFamily="18" charset="0"/>
              </a:rPr>
              <a:t> Otro ejemplo de la ecuación lineal es la de un oscilador armónico amortiguado</a:t>
            </a:r>
            <a:endParaRPr lang="en-US" dirty="0">
              <a:latin typeface="Times New Roman" pitchFamily="18" charset="0"/>
              <a:cs typeface="Times New Roman" pitchFamily="18" charset="0"/>
            </a:endParaRPr>
          </a:p>
        </p:txBody>
      </p:sp>
      <p:pic>
        <p:nvPicPr>
          <p:cNvPr id="1025" name="Picture 1"/>
          <p:cNvPicPr>
            <a:picLocks noChangeAspect="1" noChangeArrowheads="1"/>
          </p:cNvPicPr>
          <p:nvPr/>
        </p:nvPicPr>
        <p:blipFill>
          <a:blip r:embed="rId3"/>
          <a:srcRect/>
          <a:stretch>
            <a:fillRect/>
          </a:stretch>
        </p:blipFill>
        <p:spPr bwMode="auto">
          <a:xfrm>
            <a:off x="2209800" y="1371600"/>
            <a:ext cx="2362200" cy="736529"/>
          </a:xfrm>
          <a:prstGeom prst="rect">
            <a:avLst/>
          </a:prstGeom>
          <a:noFill/>
          <a:ln w="9525">
            <a:noFill/>
            <a:miter lim="800000"/>
            <a:headEnd/>
            <a:tailEnd/>
          </a:ln>
          <a:effectLst/>
        </p:spPr>
      </p:pic>
      <p:pic>
        <p:nvPicPr>
          <p:cNvPr id="1027" name="Picture 3" descr="For the damped oscillator shown in Fig, the mass of the block is 200 g, k =  80 N m^-1 and the damping constant b is 40 g s^-1 Calculate.(a) The period"/>
          <p:cNvPicPr>
            <a:picLocks noChangeAspect="1" noChangeArrowheads="1"/>
          </p:cNvPicPr>
          <p:nvPr/>
        </p:nvPicPr>
        <p:blipFill>
          <a:blip r:embed="rId4"/>
          <a:srcRect/>
          <a:stretch>
            <a:fillRect/>
          </a:stretch>
        </p:blipFill>
        <p:spPr bwMode="auto">
          <a:xfrm>
            <a:off x="4876800" y="1447800"/>
            <a:ext cx="1524000" cy="1741715"/>
          </a:xfrm>
          <a:prstGeom prst="rect">
            <a:avLst/>
          </a:prstGeom>
          <a:noFill/>
        </p:spPr>
      </p:pic>
      <p:sp>
        <p:nvSpPr>
          <p:cNvPr id="8" name="Rectangle 7"/>
          <p:cNvSpPr/>
          <p:nvPr/>
        </p:nvSpPr>
        <p:spPr>
          <a:xfrm>
            <a:off x="152400" y="3343870"/>
            <a:ext cx="9144000" cy="369332"/>
          </a:xfrm>
          <a:prstGeom prst="rect">
            <a:avLst/>
          </a:prstGeom>
        </p:spPr>
        <p:txBody>
          <a:bodyPr wrap="square">
            <a:spAutoFit/>
          </a:bodyPr>
          <a:lstStyle/>
          <a:p>
            <a:r>
              <a:rPr lang="es-ES" dirty="0" smtClean="0">
                <a:latin typeface="Times New Roman" pitchFamily="18" charset="0"/>
                <a:cs typeface="Times New Roman" pitchFamily="18" charset="0"/>
              </a:rPr>
              <a:t>Por el contrario, un ejemplo de la ecuación no lineal es la de un péndulo simple:</a:t>
            </a:r>
          </a:p>
        </p:txBody>
      </p:sp>
      <p:graphicFrame>
        <p:nvGraphicFramePr>
          <p:cNvPr id="1028" name="Object 4"/>
          <p:cNvGraphicFramePr>
            <a:graphicFrameLocks noChangeAspect="1"/>
          </p:cNvGraphicFramePr>
          <p:nvPr/>
        </p:nvGraphicFramePr>
        <p:xfrm>
          <a:off x="2351088" y="3868738"/>
          <a:ext cx="2084248" cy="703262"/>
        </p:xfrm>
        <a:graphic>
          <a:graphicData uri="http://schemas.openxmlformats.org/presentationml/2006/ole">
            <p:oleObj spid="_x0000_s28674" name="Equation" r:id="rId5" imgW="1257120" imgH="419040" progId="Equation.DSMT4">
              <p:embed/>
            </p:oleObj>
          </a:graphicData>
        </a:graphic>
      </p:graphicFrame>
      <p:pic>
        <p:nvPicPr>
          <p:cNvPr id="14" name="Picture 10" descr="Condition that the Isochronous Nature of the Simple Pendulum Does Not Hold  – Young Scientists Journal"/>
          <p:cNvPicPr>
            <a:picLocks noChangeAspect="1" noChangeArrowheads="1"/>
          </p:cNvPicPr>
          <p:nvPr/>
        </p:nvPicPr>
        <p:blipFill>
          <a:blip r:embed="rId6" cstate="print"/>
          <a:srcRect/>
          <a:stretch>
            <a:fillRect/>
          </a:stretch>
        </p:blipFill>
        <p:spPr bwMode="auto">
          <a:xfrm>
            <a:off x="4724400" y="3657600"/>
            <a:ext cx="1752600" cy="2148847"/>
          </a:xfrm>
          <a:prstGeom prst="rect">
            <a:avLst/>
          </a:prstGeom>
          <a:noFill/>
        </p:spPr>
      </p:pic>
      <p:sp>
        <p:nvSpPr>
          <p:cNvPr id="9" name="Rectangle 8"/>
          <p:cNvSpPr/>
          <p:nvPr/>
        </p:nvSpPr>
        <p:spPr>
          <a:xfrm>
            <a:off x="0" y="5637074"/>
            <a:ext cx="9144000" cy="1200329"/>
          </a:xfrm>
          <a:prstGeom prst="rect">
            <a:avLst/>
          </a:prstGeom>
        </p:spPr>
        <p:txBody>
          <a:bodyPr wrap="square">
            <a:spAutoFit/>
          </a:bodyPr>
          <a:lstStyle/>
          <a:p>
            <a:r>
              <a:rPr lang="es-ES" dirty="0" smtClean="0">
                <a:latin typeface="Times New Roman" pitchFamily="18" charset="0"/>
                <a:cs typeface="Times New Roman" pitchFamily="18" charset="0"/>
              </a:rPr>
              <a:t>La no linealidad hace que la ecuación del péndulo sea muy difícil de resolver analíticamente.</a:t>
            </a:r>
          </a:p>
          <a:p>
            <a:r>
              <a:rPr lang="es-ES" dirty="0" smtClean="0">
                <a:latin typeface="Times New Roman" pitchFamily="18" charset="0"/>
                <a:cs typeface="Times New Roman" pitchFamily="18" charset="0"/>
              </a:rPr>
              <a:t>La forma habitual de evitar esto es, invocando la aproximación de ángulo pequeños en </a:t>
            </a:r>
            <a:r>
              <a:rPr lang="es-ES" dirty="0" smtClean="0">
                <a:latin typeface="Symbol" pitchFamily="18" charset="2"/>
                <a:cs typeface="Times New Roman" pitchFamily="18" charset="0"/>
              </a:rPr>
              <a:t>q, </a:t>
            </a:r>
            <a:r>
              <a:rPr lang="es-ES" dirty="0" smtClean="0">
                <a:latin typeface="Times New Roman" pitchFamily="18" charset="0"/>
                <a:cs typeface="Times New Roman" pitchFamily="18" charset="0"/>
              </a:rPr>
              <a:t>aproximar a </a:t>
            </a:r>
            <a:r>
              <a:rPr lang="es-ES" dirty="0" err="1" smtClean="0">
                <a:latin typeface="Times New Roman" pitchFamily="18" charset="0"/>
                <a:cs typeface="Times New Roman" pitchFamily="18" charset="0"/>
              </a:rPr>
              <a:t>sen</a:t>
            </a:r>
            <a:r>
              <a:rPr lang="es-ES" dirty="0" err="1" smtClean="0">
                <a:latin typeface="Symbol" pitchFamily="18" charset="2"/>
                <a:cs typeface="Times New Roman" pitchFamily="18" charset="0"/>
              </a:rPr>
              <a:t>q</a:t>
            </a:r>
            <a:r>
              <a:rPr lang="es-ES" dirty="0" smtClean="0">
                <a:latin typeface="Symbol" pitchFamily="18" charset="2"/>
                <a:cs typeface="Times New Roman" pitchFamily="18" charset="0"/>
              </a:rPr>
              <a:t> </a:t>
            </a:r>
            <a:r>
              <a:rPr lang="es-ES" dirty="0" smtClean="0">
                <a:latin typeface="Times New Roman" pitchFamily="18" charset="0"/>
                <a:cs typeface="Times New Roman" pitchFamily="18" charset="0"/>
              </a:rPr>
              <a:t>por </a:t>
            </a:r>
            <a:r>
              <a:rPr lang="es-ES" dirty="0" smtClean="0">
                <a:latin typeface="Symbol" pitchFamily="18" charset="2"/>
                <a:cs typeface="Times New Roman" pitchFamily="18" charset="0"/>
              </a:rPr>
              <a:t>q</a:t>
            </a:r>
            <a:r>
              <a:rPr lang="es-ES" dirty="0" smtClean="0">
                <a:latin typeface="Times New Roman" pitchFamily="18" charset="0"/>
                <a:cs typeface="Times New Roman" pitchFamily="18" charset="0"/>
              </a:rPr>
              <a:t> (esto es válido para para </a:t>
            </a:r>
            <a:r>
              <a:rPr lang="es-ES" dirty="0" smtClean="0">
                <a:latin typeface="Symbol" pitchFamily="18" charset="2"/>
                <a:cs typeface="Times New Roman" pitchFamily="18" charset="0"/>
              </a:rPr>
              <a:t>q</a:t>
            </a:r>
            <a:r>
              <a:rPr lang="es-ES" dirty="0" smtClean="0">
                <a:latin typeface="Times New Roman" pitchFamily="18" charset="0"/>
                <a:cs typeface="Times New Roman" pitchFamily="18" charset="0"/>
              </a:rPr>
              <a:t> &lt;&lt; l). </a:t>
            </a:r>
          </a:p>
          <a:p>
            <a:r>
              <a:rPr lang="es-ES" dirty="0" smtClean="0">
                <a:latin typeface="Times New Roman" pitchFamily="18" charset="0"/>
                <a:cs typeface="Times New Roman" pitchFamily="18" charset="0"/>
              </a:rPr>
              <a:t>Esto convierte el problema en uno lineal, que luego puede ser resuelto muy fácilmente.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5"/>
                                        </p:tgtEl>
                                        <p:attrNameLst>
                                          <p:attrName>style.visibility</p:attrName>
                                        </p:attrNameLst>
                                      </p:cBhvr>
                                      <p:to>
                                        <p:strVal val="visible"/>
                                      </p:to>
                                    </p:set>
                                    <p:animEffect transition="in" filter="box(in)">
                                      <p:cBhvr>
                                        <p:cTn id="17" dur="500"/>
                                        <p:tgtEl>
                                          <p:spTgt spid="102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checkerboard(across)">
                                      <p:cBhvr>
                                        <p:cTn id="22" dur="5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blinds(horizontal)">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ox(i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8"/>
                                        </p:tgtEl>
                                        <p:attrNameLst>
                                          <p:attrName>style.visibility</p:attrName>
                                        </p:attrNameLst>
                                      </p:cBhvr>
                                      <p:to>
                                        <p:strVal val="visible"/>
                                      </p:to>
                                    </p:set>
                                    <p:anim calcmode="lin" valueType="num">
                                      <p:cBhvr additive="base">
                                        <p:cTn id="37" dur="500" fill="hold"/>
                                        <p:tgtEl>
                                          <p:spTgt spid="1028"/>
                                        </p:tgtEl>
                                        <p:attrNameLst>
                                          <p:attrName>ppt_x</p:attrName>
                                        </p:attrNameLst>
                                      </p:cBhvr>
                                      <p:tavLst>
                                        <p:tav tm="0">
                                          <p:val>
                                            <p:strVal val="#ppt_x"/>
                                          </p:val>
                                        </p:tav>
                                        <p:tav tm="100000">
                                          <p:val>
                                            <p:strVal val="#ppt_x"/>
                                          </p:val>
                                        </p:tav>
                                      </p:tavLst>
                                    </p:anim>
                                    <p:anim calcmode="lin" valueType="num">
                                      <p:cBhvr additive="base">
                                        <p:cTn id="3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blinds(horizontal)">
                                      <p:cBhvr>
                                        <p:cTn id="43" dur="50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blinds(horizontal)">
                                      <p:cBhvr>
                                        <p:cTn id="48" dur="500"/>
                                        <p:tgtEl>
                                          <p:spTgt spid="9">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Effect transition="in" filter="blinds(horizontal)">
                                      <p:cBhvr>
                                        <p:cTn id="5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28600"/>
            <a:ext cx="9144000" cy="6309420"/>
          </a:xfrm>
          <a:prstGeom prst="rect">
            <a:avLst/>
          </a:prstGeom>
        </p:spPr>
        <p:txBody>
          <a:bodyPr wrap="square">
            <a:spAutoFit/>
          </a:bodyPr>
          <a:lstStyle/>
          <a:p>
            <a:r>
              <a:rPr lang="es-ES" dirty="0" smtClean="0">
                <a:latin typeface="Times New Roman" pitchFamily="18" charset="0"/>
                <a:cs typeface="Times New Roman" pitchFamily="18" charset="0"/>
              </a:rPr>
              <a:t>Pero al restringir a pequeños </a:t>
            </a:r>
            <a:r>
              <a:rPr lang="es-ES" dirty="0" smtClean="0">
                <a:latin typeface="Symbol" pitchFamily="18" charset="2"/>
                <a:cs typeface="Times New Roman" pitchFamily="18" charset="0"/>
              </a:rPr>
              <a:t>q</a:t>
            </a:r>
            <a:r>
              <a:rPr lang="es-ES" dirty="0" smtClean="0">
                <a:latin typeface="Times New Roman" pitchFamily="18" charset="0"/>
                <a:cs typeface="Times New Roman" pitchFamily="18" charset="0"/>
              </a:rPr>
              <a:t>, estamos descartando parte de la física, como movimientos donde el péndulo gira sobre la parte superior. </a:t>
            </a:r>
          </a:p>
          <a:p>
            <a:endParaRPr lang="es-ES" dirty="0" smtClean="0">
              <a:latin typeface="Times New Roman" pitchFamily="18" charset="0"/>
              <a:cs typeface="Times New Roman" pitchFamily="18" charset="0"/>
            </a:endParaRPr>
          </a:p>
          <a:p>
            <a:r>
              <a:rPr lang="es-ES" sz="2200" b="1" dirty="0" smtClean="0">
                <a:latin typeface="Times New Roman" pitchFamily="18" charset="0"/>
                <a:cs typeface="Times New Roman" pitchFamily="18" charset="0"/>
              </a:rPr>
              <a:t>¿Por qué son tan difíciles los problemas no lineales? </a:t>
            </a:r>
          </a:p>
          <a:p>
            <a:endParaRPr lang="es-ES" sz="2200" b="1"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Como mencionamos anteriormente, la mayoría de los sistemas no lineales son imposibles de resolver analíticamente. ¿Por qué los sistemas no lineales son mucho más difíciles de analizar que los lineales?</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La diferencia esencial es que los sistemas lineales se pueden dividir en partes. Luego, cada parte puede resolverse por separado y finalmente </a:t>
            </a:r>
            <a:r>
              <a:rPr lang="es-ES" dirty="0" err="1" smtClean="0">
                <a:latin typeface="Times New Roman" pitchFamily="18" charset="0"/>
                <a:cs typeface="Times New Roman" pitchFamily="18" charset="0"/>
              </a:rPr>
              <a:t>recombinarse</a:t>
            </a:r>
            <a:r>
              <a:rPr lang="es-ES" dirty="0" smtClean="0">
                <a:latin typeface="Times New Roman" pitchFamily="18" charset="0"/>
                <a:cs typeface="Times New Roman" pitchFamily="18" charset="0"/>
              </a:rPr>
              <a:t> para obtener la respuesta. </a:t>
            </a:r>
          </a:p>
          <a:p>
            <a:r>
              <a:rPr lang="es-ES" dirty="0" smtClean="0">
                <a:latin typeface="Times New Roman" pitchFamily="18" charset="0"/>
                <a:cs typeface="Times New Roman" pitchFamily="18" charset="0"/>
              </a:rPr>
              <a:t>Esta idea, llamada </a:t>
            </a:r>
            <a:r>
              <a:rPr lang="es-E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Principio de superposición</a:t>
            </a:r>
            <a:r>
              <a:rPr lang="es-ES" dirty="0" smtClean="0">
                <a:latin typeface="Times New Roman" pitchFamily="18" charset="0"/>
                <a:cs typeface="Times New Roman" pitchFamily="18" charset="0"/>
              </a:rPr>
              <a:t>,  permite una enorme simplificación de problemas complejos y es la base de tales métodos como </a:t>
            </a:r>
            <a:r>
              <a:rPr lang="es-ES" b="1" dirty="0" smtClean="0">
                <a:latin typeface="Times New Roman" pitchFamily="18" charset="0"/>
                <a:cs typeface="Times New Roman" pitchFamily="18" charset="0"/>
              </a:rPr>
              <a:t>modos normales</a:t>
            </a:r>
            <a:r>
              <a:rPr lang="es-ES" dirty="0" smtClean="0">
                <a:latin typeface="Times New Roman" pitchFamily="18" charset="0"/>
                <a:cs typeface="Times New Roman" pitchFamily="18" charset="0"/>
              </a:rPr>
              <a:t>, </a:t>
            </a:r>
            <a:r>
              <a:rPr lang="es-ES" b="1" dirty="0" smtClean="0">
                <a:latin typeface="Times New Roman" pitchFamily="18" charset="0"/>
                <a:cs typeface="Times New Roman" pitchFamily="18" charset="0"/>
              </a:rPr>
              <a:t>transformadas de </a:t>
            </a:r>
            <a:r>
              <a:rPr lang="es-ES" b="1" dirty="0" err="1" smtClean="0">
                <a:latin typeface="Times New Roman" pitchFamily="18" charset="0"/>
                <a:cs typeface="Times New Roman" pitchFamily="18" charset="0"/>
              </a:rPr>
              <a:t>Laplace</a:t>
            </a:r>
            <a:r>
              <a:rPr lang="es-ES" dirty="0" smtClean="0">
                <a:latin typeface="Times New Roman" pitchFamily="18" charset="0"/>
                <a:cs typeface="Times New Roman" pitchFamily="18" charset="0"/>
              </a:rPr>
              <a:t>, y </a:t>
            </a:r>
            <a:r>
              <a:rPr lang="es-ES" b="1" dirty="0" smtClean="0">
                <a:latin typeface="Times New Roman" pitchFamily="18" charset="0"/>
                <a:cs typeface="Times New Roman" pitchFamily="18" charset="0"/>
              </a:rPr>
              <a:t>análisis de Fourier</a:t>
            </a:r>
            <a:r>
              <a:rPr lang="es-ES" dirty="0" smtClean="0">
                <a:latin typeface="Times New Roman" pitchFamily="18" charset="0"/>
                <a:cs typeface="Times New Roman" pitchFamily="18" charset="0"/>
              </a:rPr>
              <a:t>. </a:t>
            </a: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En este sentido, un sistema lineal es precisamente igual a la suma de sus partes.</a:t>
            </a: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Pero muchas cosas en la naturaleza no actúan de esta manera. Siempre que </a:t>
            </a:r>
            <a:r>
              <a:rPr lang="es-ES" b="1" dirty="0" smtClean="0">
                <a:solidFill>
                  <a:srgbClr val="FF0000"/>
                </a:solidFill>
                <a:latin typeface="Times New Roman" pitchFamily="18" charset="0"/>
                <a:cs typeface="Times New Roman" pitchFamily="18" charset="0"/>
              </a:rPr>
              <a:t>interfieran</a:t>
            </a:r>
            <a:r>
              <a:rPr lang="es-ES" dirty="0" smtClean="0">
                <a:latin typeface="Times New Roman" pitchFamily="18" charset="0"/>
                <a:cs typeface="Times New Roman" pitchFamily="18" charset="0"/>
              </a:rPr>
              <a:t> partes de un sistema o </a:t>
            </a:r>
            <a:r>
              <a:rPr lang="es-ES" b="1" dirty="0" smtClean="0">
                <a:solidFill>
                  <a:srgbClr val="FF0000"/>
                </a:solidFill>
                <a:latin typeface="Times New Roman" pitchFamily="18" charset="0"/>
                <a:cs typeface="Times New Roman" pitchFamily="18" charset="0"/>
              </a:rPr>
              <a:t>cooperen</a:t>
            </a:r>
            <a:r>
              <a:rPr lang="es-ES" dirty="0" smtClean="0">
                <a:latin typeface="Times New Roman" pitchFamily="18" charset="0"/>
                <a:cs typeface="Times New Roman" pitchFamily="18" charset="0"/>
              </a:rPr>
              <a:t>, o </a:t>
            </a:r>
            <a:r>
              <a:rPr lang="es-ES" b="1" dirty="0" smtClean="0">
                <a:solidFill>
                  <a:srgbClr val="FF0000"/>
                </a:solidFill>
                <a:latin typeface="Times New Roman" pitchFamily="18" charset="0"/>
                <a:cs typeface="Times New Roman" pitchFamily="18" charset="0"/>
              </a:rPr>
              <a:t>compitan</a:t>
            </a:r>
            <a:r>
              <a:rPr lang="es-ES" dirty="0" smtClean="0">
                <a:latin typeface="Times New Roman" pitchFamily="18" charset="0"/>
                <a:cs typeface="Times New Roman" pitchFamily="18" charset="0"/>
              </a:rPr>
              <a:t>, se están produciendo interacciones no lineales. </a:t>
            </a: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La mayoría de la vida cotidiana no es lineal y el principio de superposición falla espectacularmente. </a:t>
            </a:r>
          </a:p>
          <a:p>
            <a:endParaRPr lang="es-ES" sz="900"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Si escuchan sus dos canciones favoritas al mismo tiempo, ¡no tendrás el doble de placer!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blinds(horizontal)">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blinds(horizontal)">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blinds(horizontal)">
                                      <p:cBhvr>
                                        <p:cTn id="17" dur="500"/>
                                        <p:tgtEl>
                                          <p:spTgt spid="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xEl>
                                              <p:pRg st="6" end="6"/>
                                            </p:txEl>
                                          </p:spTgt>
                                        </p:tgtEl>
                                        <p:attrNameLst>
                                          <p:attrName>style.visibility</p:attrName>
                                        </p:attrNameLst>
                                      </p:cBhvr>
                                      <p:to>
                                        <p:strVal val="visible"/>
                                      </p:to>
                                    </p:set>
                                    <p:animEffect transition="in" filter="blinds(horizontal)">
                                      <p:cBhvr>
                                        <p:cTn id="22" dur="500"/>
                                        <p:tgtEl>
                                          <p:spTgt spid="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xEl>
                                              <p:pRg st="7" end="7"/>
                                            </p:txEl>
                                          </p:spTgt>
                                        </p:tgtEl>
                                        <p:attrNameLst>
                                          <p:attrName>style.visibility</p:attrName>
                                        </p:attrNameLst>
                                      </p:cBhvr>
                                      <p:to>
                                        <p:strVal val="visible"/>
                                      </p:to>
                                    </p:set>
                                    <p:animEffect transition="in" filter="blinds(horizontal)">
                                      <p:cBhvr>
                                        <p:cTn id="27" dur="500"/>
                                        <p:tgtEl>
                                          <p:spTgt spid="1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xEl>
                                              <p:pRg st="9" end="9"/>
                                            </p:txEl>
                                          </p:spTgt>
                                        </p:tgtEl>
                                        <p:attrNameLst>
                                          <p:attrName>style.visibility</p:attrName>
                                        </p:attrNameLst>
                                      </p:cBhvr>
                                      <p:to>
                                        <p:strVal val="visible"/>
                                      </p:to>
                                    </p:set>
                                    <p:animEffect transition="in" filter="blinds(horizontal)">
                                      <p:cBhvr>
                                        <p:cTn id="32" dur="500"/>
                                        <p:tgtEl>
                                          <p:spTgt spid="15">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xEl>
                                              <p:pRg st="11" end="11"/>
                                            </p:txEl>
                                          </p:spTgt>
                                        </p:tgtEl>
                                        <p:attrNameLst>
                                          <p:attrName>style.visibility</p:attrName>
                                        </p:attrNameLst>
                                      </p:cBhvr>
                                      <p:to>
                                        <p:strVal val="visible"/>
                                      </p:to>
                                    </p:set>
                                    <p:animEffect transition="in" filter="blinds(horizontal)">
                                      <p:cBhvr>
                                        <p:cTn id="37" dur="500"/>
                                        <p:tgtEl>
                                          <p:spTgt spid="15">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xEl>
                                              <p:pRg st="13" end="13"/>
                                            </p:txEl>
                                          </p:spTgt>
                                        </p:tgtEl>
                                        <p:attrNameLst>
                                          <p:attrName>style.visibility</p:attrName>
                                        </p:attrNameLst>
                                      </p:cBhvr>
                                      <p:to>
                                        <p:strVal val="visible"/>
                                      </p:to>
                                    </p:set>
                                    <p:animEffect transition="in" filter="blinds(horizontal)">
                                      <p:cBhvr>
                                        <p:cTn id="42" dur="500"/>
                                        <p:tgtEl>
                                          <p:spTgt spid="15">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
                                            <p:txEl>
                                              <p:pRg st="15" end="15"/>
                                            </p:txEl>
                                          </p:spTgt>
                                        </p:tgtEl>
                                        <p:attrNameLst>
                                          <p:attrName>style.visibility</p:attrName>
                                        </p:attrNameLst>
                                      </p:cBhvr>
                                      <p:to>
                                        <p:strVal val="visible"/>
                                      </p:to>
                                    </p:set>
                                    <p:animEffect transition="in" filter="blinds(horizontal)">
                                      <p:cBhvr>
                                        <p:cTn id="47" dur="500"/>
                                        <p:tgtEl>
                                          <p:spTgt spid="1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3202</Words>
  <Application>Microsoft Office PowerPoint</Application>
  <PresentationFormat>On-screen Show (4:3)</PresentationFormat>
  <Paragraphs>230</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Office Theme</vt:lpstr>
      <vt:lpstr>MathType 5.0 Equation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DINAMICOS APLICADOS A PROBLEMAS DE CIENCIAS E INGENIERÍA 2021</dc:title>
  <dc:creator>Hugo</dc:creator>
  <cp:lastModifiedBy>Hugo</cp:lastModifiedBy>
  <cp:revision>16</cp:revision>
  <dcterms:created xsi:type="dcterms:W3CDTF">2021-03-08T13:23:10Z</dcterms:created>
  <dcterms:modified xsi:type="dcterms:W3CDTF">2021-03-18T15:37:23Z</dcterms:modified>
</cp:coreProperties>
</file>