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6" r:id="rId2"/>
    <p:sldId id="312" r:id="rId3"/>
    <p:sldId id="306" r:id="rId4"/>
    <p:sldId id="307" r:id="rId5"/>
    <p:sldId id="309" r:id="rId6"/>
    <p:sldId id="310" r:id="rId7"/>
    <p:sldId id="311" r:id="rId8"/>
    <p:sldId id="313" r:id="rId9"/>
    <p:sldId id="296" r:id="rId10"/>
    <p:sldId id="314" r:id="rId11"/>
    <p:sldId id="298" r:id="rId12"/>
    <p:sldId id="299" r:id="rId13"/>
    <p:sldId id="315" r:id="rId14"/>
    <p:sldId id="316" r:id="rId15"/>
    <p:sldId id="317" r:id="rId16"/>
    <p:sldId id="297" r:id="rId17"/>
    <p:sldId id="318" r:id="rId18"/>
    <p:sldId id="320" r:id="rId19"/>
    <p:sldId id="321" r:id="rId20"/>
    <p:sldId id="319" r:id="rId21"/>
    <p:sldId id="32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FD8B"/>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44" autoAdjust="0"/>
    <p:restoredTop sz="94660"/>
  </p:normalViewPr>
  <p:slideViewPr>
    <p:cSldViewPr>
      <p:cViewPr>
        <p:scale>
          <a:sx n="100" d="100"/>
          <a:sy n="100" d="100"/>
        </p:scale>
        <p:origin x="-876"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07A96E-A68A-4CB4-837C-7EFD18C2DD70}"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7A96E-A68A-4CB4-837C-7EFD18C2DD70}"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7A96E-A68A-4CB4-837C-7EFD18C2DD70}"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07A96E-A68A-4CB4-837C-7EFD18C2DD70}"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07A96E-A68A-4CB4-837C-7EFD18C2DD70}"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07A96E-A68A-4CB4-837C-7EFD18C2DD70}" type="datetimeFigureOut">
              <a:rPr lang="en-US" smtClean="0"/>
              <a:pPr/>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07A96E-A68A-4CB4-837C-7EFD18C2DD70}" type="datetimeFigureOut">
              <a:rPr lang="en-US" smtClean="0"/>
              <a:pPr/>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07A96E-A68A-4CB4-837C-7EFD18C2DD70}" type="datetimeFigureOut">
              <a:rPr lang="en-US" smtClean="0"/>
              <a:pPr/>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7A96E-A68A-4CB4-837C-7EFD18C2DD70}" type="datetimeFigureOut">
              <a:rPr lang="en-US" smtClean="0"/>
              <a:pPr/>
              <a:t>3/24/2021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7A96E-A68A-4CB4-837C-7EFD18C2DD70}" type="datetimeFigureOut">
              <a:rPr lang="en-US" smtClean="0"/>
              <a:pPr/>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07A96E-A68A-4CB4-837C-7EFD18C2DD70}" type="datetimeFigureOut">
              <a:rPr lang="en-US" smtClean="0"/>
              <a:pPr/>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4B268-89C2-4BBA-8566-7F8F389EDD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7A96E-A68A-4CB4-837C-7EFD18C2DD70}" type="datetimeFigureOut">
              <a:rPr lang="en-US" smtClean="0"/>
              <a:pPr/>
              <a:t>3/24/2021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4B268-89C2-4BBA-8566-7F8F389ED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4" Type="http://schemas.openxmlformats.org/officeDocument/2006/relationships/image" Target="../media/image34.png"/></Relationships>
</file>

<file path=ppt/slides/_rels/slide21.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6.bin"/><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4.png"/><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commons.wikimedia.org/wiki/File:Koeien_grazen_op_de_oude_lauwerzeedijk.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1" name="TextBox 10"/>
          <p:cNvSpPr txBox="1"/>
          <p:nvPr/>
        </p:nvSpPr>
        <p:spPr>
          <a:xfrm>
            <a:off x="533400" y="24825"/>
            <a:ext cx="1525802" cy="584775"/>
          </a:xfrm>
          <a:prstGeom prst="rect">
            <a:avLst/>
          </a:prstGeom>
          <a:noFill/>
        </p:spPr>
        <p:txBody>
          <a:bodyPr wrap="none" rtlCol="0">
            <a:spAutoFit/>
          </a:bodyPr>
          <a:lstStyle/>
          <a:p>
            <a:r>
              <a:rPr lang="en-US" sz="3200" b="1" dirty="0" smtClean="0"/>
              <a:t>REPASO</a:t>
            </a:r>
            <a:endParaRPr lang="en-US" sz="3200" b="1" dirty="0"/>
          </a:p>
        </p:txBody>
      </p:sp>
      <p:sp>
        <p:nvSpPr>
          <p:cNvPr id="22" name="Rectangle 21"/>
          <p:cNvSpPr/>
          <p:nvPr/>
        </p:nvSpPr>
        <p:spPr>
          <a:xfrm>
            <a:off x="0" y="524470"/>
            <a:ext cx="9144000" cy="1477328"/>
          </a:xfrm>
          <a:prstGeom prst="rect">
            <a:avLst/>
          </a:prstGeom>
        </p:spPr>
        <p:txBody>
          <a:bodyPr wrap="square">
            <a:spAutoFit/>
          </a:bodyPr>
          <a:lstStyle/>
          <a:p>
            <a:r>
              <a:rPr lang="es-ES" dirty="0" smtClean="0"/>
              <a:t>Comenzamos estudiando con más detalle la ecuación logística.</a:t>
            </a:r>
          </a:p>
          <a:p>
            <a:endParaRPr lang="es-ES" dirty="0" smtClean="0"/>
          </a:p>
          <a:p>
            <a:r>
              <a:rPr lang="es-ES" dirty="0" smtClean="0"/>
              <a:t>La resolvimos por el método de separación de variables, que conduce a una integral trivial en la variable independiente, el tiempo </a:t>
            </a:r>
            <a:r>
              <a:rPr lang="es-ES" i="1" dirty="0" smtClean="0"/>
              <a:t>t</a:t>
            </a:r>
            <a:r>
              <a:rPr lang="es-ES" dirty="0" smtClean="0"/>
              <a:t>, y a otra integral en variable dependiente, la densidad de población </a:t>
            </a:r>
            <a:r>
              <a:rPr lang="es-ES" i="1" dirty="0" smtClean="0"/>
              <a:t>N</a:t>
            </a:r>
            <a:r>
              <a:rPr lang="es-ES" dirty="0" smtClean="0"/>
              <a:t> = </a:t>
            </a:r>
            <a:r>
              <a:rPr lang="es-ES" i="1" dirty="0" smtClean="0"/>
              <a:t>N</a:t>
            </a:r>
            <a:r>
              <a:rPr lang="es-ES" dirty="0" smtClean="0"/>
              <a:t>(</a:t>
            </a:r>
            <a:r>
              <a:rPr lang="es-ES" i="1" dirty="0" smtClean="0"/>
              <a:t>t</a:t>
            </a:r>
            <a:r>
              <a:rPr lang="es-ES" dirty="0" smtClean="0"/>
              <a:t>):</a:t>
            </a:r>
          </a:p>
        </p:txBody>
      </p:sp>
      <p:grpSp>
        <p:nvGrpSpPr>
          <p:cNvPr id="24" name="Group 23"/>
          <p:cNvGrpSpPr/>
          <p:nvPr/>
        </p:nvGrpSpPr>
        <p:grpSpPr>
          <a:xfrm>
            <a:off x="4419600" y="2667000"/>
            <a:ext cx="4572000" cy="3048000"/>
            <a:chOff x="3048000" y="2667000"/>
            <a:chExt cx="5000625" cy="3559426"/>
          </a:xfrm>
        </p:grpSpPr>
        <p:pic>
          <p:nvPicPr>
            <p:cNvPr id="52226" name="Picture 2"/>
            <p:cNvPicPr>
              <a:picLocks noChangeAspect="1" noChangeArrowheads="1"/>
            </p:cNvPicPr>
            <p:nvPr/>
          </p:nvPicPr>
          <p:blipFill>
            <a:blip r:embed="rId3"/>
            <a:srcRect/>
            <a:stretch>
              <a:fillRect/>
            </a:stretch>
          </p:blipFill>
          <p:spPr bwMode="auto">
            <a:xfrm>
              <a:off x="3048000" y="2667000"/>
              <a:ext cx="5000625" cy="3559426"/>
            </a:xfrm>
            <a:prstGeom prst="rect">
              <a:avLst/>
            </a:prstGeom>
            <a:noFill/>
            <a:ln w="9525">
              <a:noFill/>
              <a:miter lim="800000"/>
              <a:headEnd/>
              <a:tailEnd/>
            </a:ln>
            <a:effectLst/>
          </p:spPr>
        </p:pic>
        <p:sp>
          <p:nvSpPr>
            <p:cNvPr id="23" name="TextBox 22"/>
            <p:cNvSpPr txBox="1"/>
            <p:nvPr/>
          </p:nvSpPr>
          <p:spPr>
            <a:xfrm>
              <a:off x="3166852" y="2667000"/>
              <a:ext cx="185948" cy="400110"/>
            </a:xfrm>
            <a:prstGeom prst="rect">
              <a:avLst/>
            </a:prstGeom>
            <a:solidFill>
              <a:schemeClr val="bg1"/>
            </a:solidFill>
          </p:spPr>
          <p:txBody>
            <a:bodyPr wrap="none" lIns="0" rIns="0" rtlCol="0">
              <a:spAutoFit/>
            </a:bodyPr>
            <a:lstStyle/>
            <a:p>
              <a:r>
                <a:rPr lang="es-UY" sz="2000" b="1" i="1" dirty="0" smtClean="0"/>
                <a:t>N</a:t>
              </a:r>
              <a:endParaRPr lang="en-US" sz="2000" b="1" i="1" dirty="0"/>
            </a:p>
          </p:txBody>
        </p:sp>
      </p:grpSp>
      <p:sp>
        <p:nvSpPr>
          <p:cNvPr id="25" name="Rectangle 24"/>
          <p:cNvSpPr/>
          <p:nvPr/>
        </p:nvSpPr>
        <p:spPr>
          <a:xfrm>
            <a:off x="0" y="5791200"/>
            <a:ext cx="9144000" cy="923330"/>
          </a:xfrm>
          <a:prstGeom prst="rect">
            <a:avLst/>
          </a:prstGeom>
        </p:spPr>
        <p:txBody>
          <a:bodyPr wrap="square">
            <a:spAutoFit/>
          </a:bodyPr>
          <a:lstStyle/>
          <a:p>
            <a:r>
              <a:rPr lang="es-ES" dirty="0" smtClean="0">
                <a:solidFill>
                  <a:srgbClr val="0070C0"/>
                </a:solidFill>
              </a:rPr>
              <a:t>Ejercicio </a:t>
            </a:r>
            <a:r>
              <a:rPr lang="es-ES" dirty="0" smtClean="0">
                <a:solidFill>
                  <a:srgbClr val="0070C0"/>
                </a:solidFill>
              </a:rPr>
              <a:t>2.0: Resuelva numéricamente la ecuación logística con diferentes condiciones </a:t>
            </a:r>
            <a:r>
              <a:rPr lang="es-ES" dirty="0" err="1" smtClean="0">
                <a:solidFill>
                  <a:srgbClr val="0070C0"/>
                </a:solidFill>
              </a:rPr>
              <a:t>iniciales</a:t>
            </a:r>
            <a:r>
              <a:rPr lang="es-ES" dirty="0" smtClean="0">
                <a:solidFill>
                  <a:srgbClr val="0070C0"/>
                </a:solidFill>
              </a:rPr>
              <a:t>  (</a:t>
            </a:r>
            <a:r>
              <a:rPr lang="es-ES" i="1" dirty="0" smtClean="0">
                <a:solidFill>
                  <a:srgbClr val="0070C0"/>
                </a:solidFill>
              </a:rPr>
              <a:t>N(0) </a:t>
            </a:r>
            <a:r>
              <a:rPr lang="es-ES" dirty="0" smtClean="0">
                <a:solidFill>
                  <a:srgbClr val="0070C0"/>
                </a:solidFill>
              </a:rPr>
              <a:t>&gt;</a:t>
            </a:r>
            <a:r>
              <a:rPr lang="es-ES" i="1" dirty="0" smtClean="0">
                <a:solidFill>
                  <a:srgbClr val="0070C0"/>
                </a:solidFill>
                <a:latin typeface="French Script MT" pitchFamily="66" charset="0"/>
              </a:rPr>
              <a:t>K , </a:t>
            </a:r>
            <a:r>
              <a:rPr lang="es-ES" i="1" dirty="0" smtClean="0">
                <a:solidFill>
                  <a:srgbClr val="0070C0"/>
                </a:solidFill>
              </a:rPr>
              <a:t>N(0)</a:t>
            </a:r>
            <a:r>
              <a:rPr lang="es-ES" dirty="0" smtClean="0">
                <a:solidFill>
                  <a:srgbClr val="0070C0"/>
                </a:solidFill>
              </a:rPr>
              <a:t>&lt;</a:t>
            </a:r>
            <a:r>
              <a:rPr lang="es-ES" i="1" dirty="0" smtClean="0">
                <a:solidFill>
                  <a:srgbClr val="0070C0"/>
                </a:solidFill>
                <a:latin typeface="French Script MT" pitchFamily="66" charset="0"/>
              </a:rPr>
              <a:t>K</a:t>
            </a:r>
            <a:r>
              <a:rPr lang="es-ES" i="1" dirty="0" smtClean="0">
                <a:solidFill>
                  <a:srgbClr val="0070C0"/>
                </a:solidFill>
              </a:rPr>
              <a:t> </a:t>
            </a:r>
            <a:r>
              <a:rPr lang="es-ES" dirty="0" smtClean="0">
                <a:solidFill>
                  <a:srgbClr val="0070C0"/>
                </a:solidFill>
              </a:rPr>
              <a:t>) hasta que la densidad de población llegue al equilibrio y grafique obteniendo una figura como la de arriba.  (Use MATLAB, </a:t>
            </a:r>
            <a:r>
              <a:rPr lang="es-ES" dirty="0" err="1" smtClean="0">
                <a:solidFill>
                  <a:srgbClr val="0070C0"/>
                </a:solidFill>
              </a:rPr>
              <a:t>Octave</a:t>
            </a:r>
            <a:r>
              <a:rPr lang="es-ES" dirty="0" smtClean="0">
                <a:solidFill>
                  <a:srgbClr val="0070C0"/>
                </a:solidFill>
              </a:rPr>
              <a:t>, R, </a:t>
            </a:r>
            <a:r>
              <a:rPr lang="es-ES" dirty="0" err="1" smtClean="0">
                <a:solidFill>
                  <a:srgbClr val="0070C0"/>
                </a:solidFill>
              </a:rPr>
              <a:t>etc</a:t>
            </a:r>
            <a:r>
              <a:rPr lang="es-ES" dirty="0" smtClean="0">
                <a:solidFill>
                  <a:srgbClr val="0070C0"/>
                </a:solidFill>
              </a:rPr>
              <a:t>)</a:t>
            </a:r>
            <a:endParaRPr lang="en-US" dirty="0">
              <a:solidFill>
                <a:srgbClr val="0070C0"/>
              </a:solidFill>
            </a:endParaRPr>
          </a:p>
        </p:txBody>
      </p:sp>
      <p:graphicFrame>
        <p:nvGraphicFramePr>
          <p:cNvPr id="52227" name="Object 3"/>
          <p:cNvGraphicFramePr>
            <a:graphicFrameLocks noChangeAspect="1"/>
          </p:cNvGraphicFramePr>
          <p:nvPr/>
        </p:nvGraphicFramePr>
        <p:xfrm>
          <a:off x="3124200" y="1676400"/>
          <a:ext cx="3335337" cy="914400"/>
        </p:xfrm>
        <a:graphic>
          <a:graphicData uri="http://schemas.openxmlformats.org/presentationml/2006/ole">
            <p:oleObj spid="_x0000_s52227" name="Equation" r:id="rId4" imgW="2323800" imgH="634680" progId="Equation.DSMT4">
              <p:embed/>
            </p:oleObj>
          </a:graphicData>
        </a:graphic>
      </p:graphicFrame>
      <p:sp>
        <p:nvSpPr>
          <p:cNvPr id="27" name="Rectangle 26"/>
          <p:cNvSpPr/>
          <p:nvPr/>
        </p:nvSpPr>
        <p:spPr>
          <a:xfrm>
            <a:off x="0" y="2644676"/>
            <a:ext cx="9144000" cy="923330"/>
          </a:xfrm>
          <a:prstGeom prst="rect">
            <a:avLst/>
          </a:prstGeom>
        </p:spPr>
        <p:txBody>
          <a:bodyPr wrap="square">
            <a:spAutoFit/>
          </a:bodyPr>
          <a:lstStyle/>
          <a:p>
            <a:r>
              <a:rPr lang="es-ES" dirty="0" smtClean="0"/>
              <a:t>Y obtuvimos un equilibrio estable </a:t>
            </a:r>
            <a:r>
              <a:rPr lang="es-ES" i="1" dirty="0" smtClean="0"/>
              <a:t>N</a:t>
            </a:r>
            <a:r>
              <a:rPr lang="es-ES" dirty="0" smtClean="0"/>
              <a:t>*=</a:t>
            </a:r>
            <a:r>
              <a:rPr lang="es-ES" i="1" dirty="0" smtClean="0">
                <a:latin typeface="French Script MT" pitchFamily="66" charset="0"/>
              </a:rPr>
              <a:t>K </a:t>
            </a:r>
            <a:br>
              <a:rPr lang="es-ES" i="1" dirty="0" smtClean="0">
                <a:latin typeface="French Script MT" pitchFamily="66" charset="0"/>
              </a:rPr>
            </a:br>
            <a:r>
              <a:rPr lang="es-ES" dirty="0" smtClean="0"/>
              <a:t>(ya sea </a:t>
            </a:r>
            <a:r>
              <a:rPr lang="es-ES" dirty="0" smtClean="0"/>
              <a:t>partiendo de </a:t>
            </a:r>
            <a:r>
              <a:rPr lang="es-ES" i="1" dirty="0" smtClean="0"/>
              <a:t>N</a:t>
            </a:r>
            <a:r>
              <a:rPr lang="es-ES" dirty="0" smtClean="0"/>
              <a:t>*&gt;</a:t>
            </a:r>
            <a:r>
              <a:rPr lang="es-ES" i="1" dirty="0" smtClean="0">
                <a:latin typeface="French Script MT" pitchFamily="66" charset="0"/>
              </a:rPr>
              <a:t>K  o </a:t>
            </a:r>
            <a:r>
              <a:rPr lang="es-ES" i="1" dirty="0" smtClean="0"/>
              <a:t>N</a:t>
            </a:r>
            <a:r>
              <a:rPr lang="es-ES" dirty="0" smtClean="0"/>
              <a:t>*&lt;</a:t>
            </a:r>
            <a:r>
              <a:rPr lang="es-ES" i="1" dirty="0" smtClean="0">
                <a:latin typeface="French Script MT" pitchFamily="66" charset="0"/>
              </a:rPr>
              <a:t>K</a:t>
            </a:r>
            <a:r>
              <a:rPr lang="es-ES" i="1" dirty="0" smtClean="0"/>
              <a:t> )</a:t>
            </a:r>
            <a:r>
              <a:rPr lang="es-E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xEl>
                                              <p:pRg st="2" end="2"/>
                                            </p:txEl>
                                          </p:spTgt>
                                        </p:tgtEl>
                                        <p:attrNameLst>
                                          <p:attrName>style.visibility</p:attrName>
                                        </p:attrNameLst>
                                      </p:cBhvr>
                                      <p:to>
                                        <p:strVal val="visible"/>
                                      </p:to>
                                    </p:set>
                                    <p:animEffect transition="in" filter="blinds(horizontal)">
                                      <p:cBhvr>
                                        <p:cTn id="12" dur="500"/>
                                        <p:tgtEl>
                                          <p:spTgt spid="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2227"/>
                                        </p:tgtEl>
                                        <p:attrNameLst>
                                          <p:attrName>style.visibility</p:attrName>
                                        </p:attrNameLst>
                                      </p:cBhvr>
                                      <p:to>
                                        <p:strVal val="visible"/>
                                      </p:to>
                                    </p:set>
                                    <p:animEffect transition="in" filter="blinds(horizontal)">
                                      <p:cBhvr>
                                        <p:cTn id="17" dur="500"/>
                                        <p:tgtEl>
                                          <p:spTgt spid="522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blinds(horizontal)">
                                      <p:cBhvr>
                                        <p:cTn id="22" dur="500"/>
                                        <p:tgtEl>
                                          <p:spTgt spid="2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ox(in)">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linds(horizontal)">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25" grpId="0"/>
      <p:bldP spid="2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2031325"/>
          </a:xfrm>
          <a:prstGeom prst="rect">
            <a:avLst/>
          </a:prstGeom>
        </p:spPr>
        <p:txBody>
          <a:bodyPr wrap="square">
            <a:spAutoFit/>
          </a:bodyPr>
          <a:lstStyle/>
          <a:p>
            <a:r>
              <a:rPr lang="es-ES" dirty="0" smtClean="0"/>
              <a:t>Un </a:t>
            </a:r>
            <a:r>
              <a:rPr lang="es-ES" dirty="0" smtClean="0"/>
              <a:t>tipo muy </a:t>
            </a:r>
            <a:r>
              <a:rPr lang="es-ES" dirty="0" smtClean="0"/>
              <a:t>diferente de </a:t>
            </a:r>
            <a:r>
              <a:rPr lang="es-ES" dirty="0" smtClean="0"/>
              <a:t>la función de cosecha se produce cuando el acto de ingesta o consumo debe </a:t>
            </a:r>
            <a:r>
              <a:rPr lang="es-ES" dirty="0" smtClean="0"/>
              <a:t>separarse </a:t>
            </a:r>
            <a:r>
              <a:rPr lang="es-ES" dirty="0" smtClean="0"/>
              <a:t>en </a:t>
            </a:r>
            <a:r>
              <a:rPr lang="es-ES" dirty="0" smtClean="0"/>
              <a:t>dos tareas mutuamente excluyentes de cosechar y luego procesar los alimentos. </a:t>
            </a:r>
            <a:endParaRPr lang="es-ES" dirty="0" smtClean="0"/>
          </a:p>
          <a:p>
            <a:endParaRPr lang="es-ES" dirty="0" smtClean="0"/>
          </a:p>
          <a:p>
            <a:r>
              <a:rPr lang="es-ES" dirty="0" smtClean="0"/>
              <a:t>Derivemos para este tipo de consumo en dos etapas una </a:t>
            </a:r>
            <a:r>
              <a:rPr lang="es-ES" dirty="0" smtClean="0"/>
              <a:t>función de recolección per cápita </a:t>
            </a:r>
            <a:r>
              <a:rPr lang="es-ES" dirty="0" smtClean="0"/>
              <a:t> </a:t>
            </a:r>
            <a:r>
              <a:rPr lang="es-ES" i="1" dirty="0" smtClean="0"/>
              <a:t>f </a:t>
            </a:r>
            <a:r>
              <a:rPr lang="es-ES" dirty="0" smtClean="0"/>
              <a:t>(</a:t>
            </a:r>
            <a:r>
              <a:rPr lang="es-ES" i="1" dirty="0" smtClean="0"/>
              <a:t>N</a:t>
            </a:r>
            <a:r>
              <a:rPr lang="es-ES" dirty="0" smtClean="0"/>
              <a:t>)de </a:t>
            </a:r>
            <a:r>
              <a:rPr lang="es-ES" dirty="0" smtClean="0"/>
              <a:t>los siguientes parámetros y la variable </a:t>
            </a:r>
            <a:r>
              <a:rPr lang="es-ES" i="1" dirty="0" smtClean="0"/>
              <a:t>N</a:t>
            </a:r>
            <a:r>
              <a:rPr lang="es-ES" dirty="0" smtClean="0"/>
              <a:t>:</a:t>
            </a:r>
          </a:p>
          <a:p>
            <a:endParaRPr lang="es-ES" dirty="0" smtClean="0"/>
          </a:p>
          <a:p>
            <a:r>
              <a:rPr lang="es-ES" b="1" dirty="0" smtClean="0"/>
              <a:t>Parámetro                                significado (ejemplos)			   unidades</a:t>
            </a:r>
            <a:endParaRPr lang="en-US" b="1" dirty="0"/>
          </a:p>
        </p:txBody>
      </p:sp>
      <p:sp>
        <p:nvSpPr>
          <p:cNvPr id="4" name="Rectangle 3"/>
          <p:cNvSpPr/>
          <p:nvPr/>
        </p:nvSpPr>
        <p:spPr>
          <a:xfrm>
            <a:off x="0" y="2263676"/>
            <a:ext cx="9296400" cy="1754326"/>
          </a:xfrm>
          <a:prstGeom prst="rect">
            <a:avLst/>
          </a:prstGeom>
        </p:spPr>
        <p:txBody>
          <a:bodyPr wrap="square">
            <a:spAutoFit/>
          </a:bodyPr>
          <a:lstStyle/>
          <a:p>
            <a:r>
              <a:rPr lang="es-ES" i="1" dirty="0" smtClean="0"/>
              <a:t>T</a:t>
            </a:r>
            <a:r>
              <a:rPr lang="es-ES" i="1" baseline="-25000" dirty="0" smtClean="0"/>
              <a:t>c</a:t>
            </a:r>
            <a:r>
              <a:rPr lang="es-ES" dirty="0" smtClean="0"/>
              <a:t> </a:t>
            </a:r>
            <a:r>
              <a:rPr lang="es-ES" dirty="0" smtClean="0"/>
              <a:t>          </a:t>
            </a:r>
            <a:r>
              <a:rPr lang="es-ES" sz="1400" dirty="0" smtClean="0"/>
              <a:t>tiempo </a:t>
            </a:r>
            <a:r>
              <a:rPr lang="es-ES" sz="1400" dirty="0" smtClean="0"/>
              <a:t>dedicado a morder, talar un árbol, pescar, etc., también conocido como "cultivo" </a:t>
            </a:r>
            <a:r>
              <a:rPr lang="es-ES" sz="1400" dirty="0" smtClean="0"/>
              <a:t>            </a:t>
            </a:r>
            <a:r>
              <a:rPr lang="es-ES" dirty="0" smtClean="0"/>
              <a:t>t</a:t>
            </a:r>
          </a:p>
          <a:p>
            <a:r>
              <a:rPr lang="es-ES" i="1" dirty="0" err="1" smtClean="0"/>
              <a:t>T</a:t>
            </a:r>
            <a:r>
              <a:rPr lang="es-ES" i="1" baseline="-25000" dirty="0" err="1" smtClean="0"/>
              <a:t>p</a:t>
            </a:r>
            <a:r>
              <a:rPr lang="es-ES" dirty="0" smtClean="0"/>
              <a:t>           </a:t>
            </a:r>
            <a:r>
              <a:rPr lang="es-ES" sz="1400" dirty="0" smtClean="0"/>
              <a:t>tiempo </a:t>
            </a:r>
            <a:r>
              <a:rPr lang="es-ES" sz="1400" dirty="0" smtClean="0"/>
              <a:t>empleado en procesar el alimento obtenido durante Tc </a:t>
            </a:r>
            <a:r>
              <a:rPr lang="es-ES" dirty="0" smtClean="0"/>
              <a:t>			      t</a:t>
            </a:r>
          </a:p>
          <a:p>
            <a:r>
              <a:rPr lang="es-ES" i="1" dirty="0" err="1" smtClean="0"/>
              <a:t>Tf</a:t>
            </a:r>
            <a:r>
              <a:rPr lang="es-ES" dirty="0" smtClean="0"/>
              <a:t>           </a:t>
            </a:r>
            <a:r>
              <a:rPr lang="es-ES" sz="1400" dirty="0" smtClean="0"/>
              <a:t>tiempo </a:t>
            </a:r>
            <a:r>
              <a:rPr lang="es-ES" sz="1400" dirty="0" smtClean="0"/>
              <a:t>total dedicado a la alimentación o ingesta = (Tc + </a:t>
            </a:r>
            <a:r>
              <a:rPr lang="es-ES" sz="1400" dirty="0" err="1" smtClean="0"/>
              <a:t>Tp</a:t>
            </a:r>
            <a:r>
              <a:rPr lang="es-ES" sz="1400" dirty="0" smtClean="0"/>
              <a:t>) </a:t>
            </a:r>
            <a:r>
              <a:rPr lang="es-ES" sz="1400" dirty="0" smtClean="0"/>
              <a:t>                                                       </a:t>
            </a:r>
            <a:r>
              <a:rPr lang="es-ES" dirty="0" smtClean="0"/>
              <a:t>t</a:t>
            </a:r>
          </a:p>
          <a:p>
            <a:r>
              <a:rPr lang="es-ES" i="1" dirty="0" err="1" smtClean="0"/>
              <a:t>Pmax</a:t>
            </a:r>
            <a:r>
              <a:rPr lang="es-ES" dirty="0" smtClean="0"/>
              <a:t>     </a:t>
            </a:r>
            <a:r>
              <a:rPr lang="es-ES" sz="1400" dirty="0" smtClean="0"/>
              <a:t>tasa </a:t>
            </a:r>
            <a:r>
              <a:rPr lang="es-ES" sz="1400" dirty="0" smtClean="0"/>
              <a:t>máxima de procesamiento </a:t>
            </a:r>
            <a:r>
              <a:rPr lang="es-ES" sz="1400" dirty="0" smtClean="0"/>
              <a:t>para </a:t>
            </a:r>
            <a:r>
              <a:rPr lang="es-ES" sz="1400" dirty="0" smtClean="0"/>
              <a:t>un nuevo bocado, talar otro árbol, </a:t>
            </a:r>
            <a:r>
              <a:rPr lang="es-ES" sz="1400" dirty="0" smtClean="0"/>
              <a:t>etc.                      masa/t </a:t>
            </a:r>
            <a:r>
              <a:rPr lang="es-ES" sz="1400" dirty="0" err="1" smtClean="0"/>
              <a:t>nro</a:t>
            </a:r>
            <a:r>
              <a:rPr lang="es-ES" sz="1400" dirty="0" smtClean="0"/>
              <a:t> </a:t>
            </a:r>
            <a:r>
              <a:rPr lang="es-ES" sz="1400" dirty="0" smtClean="0"/>
              <a:t>de </a:t>
            </a:r>
            <a:r>
              <a:rPr lang="es-ES" sz="1400" dirty="0" smtClean="0"/>
              <a:t>presas/t/área </a:t>
            </a:r>
            <a:r>
              <a:rPr lang="es-ES" i="1" dirty="0" err="1" smtClean="0"/>
              <a:t>Mf</a:t>
            </a:r>
            <a:r>
              <a:rPr lang="es-ES" dirty="0" smtClean="0"/>
              <a:t>         </a:t>
            </a:r>
            <a:r>
              <a:rPr lang="es-ES" sz="1400" dirty="0" smtClean="0"/>
              <a:t>masa </a:t>
            </a:r>
            <a:r>
              <a:rPr lang="es-ES" sz="1400" dirty="0" smtClean="0"/>
              <a:t>de alimentos procesados para la ingesta durante </a:t>
            </a:r>
            <a:r>
              <a:rPr lang="es-ES" sz="1400" dirty="0" err="1" smtClean="0"/>
              <a:t>Tf</a:t>
            </a:r>
            <a:r>
              <a:rPr lang="es-ES" sz="1400" dirty="0" smtClean="0"/>
              <a:t> </a:t>
            </a:r>
            <a:r>
              <a:rPr lang="es-ES" sz="1400" dirty="0" smtClean="0"/>
              <a:t>                                                  masa</a:t>
            </a:r>
            <a:r>
              <a:rPr lang="es-ES" dirty="0" smtClean="0"/>
              <a:t> </a:t>
            </a:r>
          </a:p>
          <a:p>
            <a:r>
              <a:rPr lang="es-ES" i="1" dirty="0" smtClean="0"/>
              <a:t>h</a:t>
            </a:r>
            <a:r>
              <a:rPr lang="es-ES" dirty="0" smtClean="0"/>
              <a:t>            </a:t>
            </a:r>
            <a:r>
              <a:rPr lang="es-ES" sz="1400" dirty="0" smtClean="0"/>
              <a:t>tiempo </a:t>
            </a:r>
            <a:r>
              <a:rPr lang="es-ES" sz="1400" dirty="0" smtClean="0"/>
              <a:t>promedio empleado para cortar un bocado, talar un árbol, matar una sola presa, etc.</a:t>
            </a:r>
            <a:r>
              <a:rPr lang="es-ES" dirty="0" smtClean="0"/>
              <a:t> </a:t>
            </a:r>
            <a:r>
              <a:rPr lang="es-ES" dirty="0" smtClean="0"/>
              <a:t>      t</a:t>
            </a:r>
            <a:endParaRPr lang="en-US" dirty="0"/>
          </a:p>
        </p:txBody>
      </p:sp>
      <p:sp>
        <p:nvSpPr>
          <p:cNvPr id="6" name="Rectangle 5"/>
          <p:cNvSpPr/>
          <p:nvPr/>
        </p:nvSpPr>
        <p:spPr>
          <a:xfrm>
            <a:off x="0" y="4038600"/>
            <a:ext cx="8686800" cy="369332"/>
          </a:xfrm>
          <a:prstGeom prst="rect">
            <a:avLst/>
          </a:prstGeom>
        </p:spPr>
        <p:txBody>
          <a:bodyPr wrap="square">
            <a:spAutoFit/>
          </a:bodyPr>
          <a:lstStyle/>
          <a:p>
            <a:r>
              <a:rPr lang="es-ES" dirty="0" smtClean="0"/>
              <a:t>La </a:t>
            </a:r>
            <a:r>
              <a:rPr lang="es-ES" dirty="0" smtClean="0"/>
              <a:t>inversa de </a:t>
            </a:r>
            <a:r>
              <a:rPr lang="es-ES" i="1" dirty="0" smtClean="0"/>
              <a:t>h </a:t>
            </a:r>
            <a:r>
              <a:rPr lang="es-ES" dirty="0" smtClean="0"/>
              <a:t>es la cantidad </a:t>
            </a:r>
            <a:r>
              <a:rPr lang="es-ES" dirty="0" smtClean="0"/>
              <a:t>retirada </a:t>
            </a:r>
            <a:r>
              <a:rPr lang="es-ES" dirty="0" smtClean="0"/>
              <a:t>por unidad de </a:t>
            </a:r>
            <a:r>
              <a:rPr lang="es-ES" dirty="0" smtClean="0"/>
              <a:t>tiempo.</a:t>
            </a:r>
            <a:endParaRPr lang="en-US" dirty="0"/>
          </a:p>
        </p:txBody>
      </p:sp>
      <p:sp>
        <p:nvSpPr>
          <p:cNvPr id="8" name="Rectangle 7"/>
          <p:cNvSpPr/>
          <p:nvPr/>
        </p:nvSpPr>
        <p:spPr>
          <a:xfrm>
            <a:off x="0" y="4419600"/>
            <a:ext cx="9144000" cy="1754326"/>
          </a:xfrm>
          <a:prstGeom prst="rect">
            <a:avLst/>
          </a:prstGeom>
        </p:spPr>
        <p:txBody>
          <a:bodyPr wrap="square">
            <a:spAutoFit/>
          </a:bodyPr>
          <a:lstStyle/>
          <a:p>
            <a:r>
              <a:rPr lang="es-ES" dirty="0" smtClean="0"/>
              <a:t>En primer lugar, </a:t>
            </a:r>
            <a:r>
              <a:rPr lang="es-ES" dirty="0" smtClean="0"/>
              <a:t>tengamos </a:t>
            </a:r>
            <a:r>
              <a:rPr lang="es-ES" dirty="0" smtClean="0"/>
              <a:t>en cuenta que el cultivo y el procesamiento son mutuamente excluyentes, como implica la definición del tiempo total dedicado a la alimentación: </a:t>
            </a:r>
            <a:r>
              <a:rPr lang="es-ES" dirty="0" err="1" smtClean="0"/>
              <a:t>Tf</a:t>
            </a:r>
            <a:r>
              <a:rPr lang="es-ES" dirty="0" smtClean="0"/>
              <a:t> = Tc + </a:t>
            </a:r>
            <a:r>
              <a:rPr lang="es-ES" dirty="0" err="1" smtClean="0"/>
              <a:t>Tp</a:t>
            </a:r>
            <a:endParaRPr lang="es-ES" dirty="0" smtClean="0"/>
          </a:p>
          <a:p>
            <a:r>
              <a:rPr lang="es-ES" dirty="0" smtClean="0"/>
              <a:t>La </a:t>
            </a:r>
            <a:r>
              <a:rPr lang="es-ES" dirty="0" smtClean="0"/>
              <a:t>ingesta no ocurre hasta después de que se procesa el alimento cosechado </a:t>
            </a:r>
            <a:r>
              <a:rPr lang="es-ES" dirty="0" smtClean="0"/>
              <a:t>(</a:t>
            </a:r>
            <a:r>
              <a:rPr lang="es-ES" dirty="0" smtClean="0"/>
              <a:t>se debe</a:t>
            </a:r>
            <a:r>
              <a:rPr lang="es-ES" dirty="0" smtClean="0"/>
              <a:t> masticar y tragar </a:t>
            </a:r>
            <a:r>
              <a:rPr lang="es-ES" dirty="0" smtClean="0"/>
              <a:t>después de dar un bocado). </a:t>
            </a:r>
            <a:endParaRPr lang="es-ES" dirty="0" smtClean="0"/>
          </a:p>
          <a:p>
            <a:r>
              <a:rPr lang="es-ES" dirty="0" smtClean="0"/>
              <a:t>La </a:t>
            </a:r>
            <a:r>
              <a:rPr lang="es-ES" dirty="0" smtClean="0"/>
              <a:t>tasa de ingesta total </a:t>
            </a:r>
            <a:r>
              <a:rPr lang="es-ES" dirty="0" smtClean="0"/>
              <a:t>durante </a:t>
            </a:r>
            <a:r>
              <a:rPr lang="es-ES" dirty="0" err="1" smtClean="0"/>
              <a:t>Tf</a:t>
            </a:r>
            <a:r>
              <a:rPr lang="es-ES" dirty="0" smtClean="0"/>
              <a:t> </a:t>
            </a:r>
            <a:r>
              <a:rPr lang="es-ES" dirty="0" smtClean="0"/>
              <a:t>es simplemente </a:t>
            </a:r>
            <a:r>
              <a:rPr lang="es-ES" dirty="0" smtClean="0"/>
              <a:t>la masa de </a:t>
            </a:r>
            <a:r>
              <a:rPr lang="es-ES" dirty="0" smtClean="0"/>
              <a:t>alimentos o recursos </a:t>
            </a:r>
            <a:r>
              <a:rPr lang="es-ES" dirty="0" smtClean="0"/>
              <a:t>procesados durante </a:t>
            </a:r>
            <a:r>
              <a:rPr lang="es-ES" dirty="0" err="1" smtClean="0"/>
              <a:t>Tf</a:t>
            </a:r>
            <a:r>
              <a:rPr lang="es-ES" dirty="0" smtClean="0"/>
              <a:t> </a:t>
            </a:r>
            <a:r>
              <a:rPr lang="es-ES" dirty="0" smtClean="0"/>
              <a:t>:</a:t>
            </a:r>
            <a:endParaRPr lang="en-US" dirty="0"/>
          </a:p>
        </p:txBody>
      </p:sp>
      <p:pic>
        <p:nvPicPr>
          <p:cNvPr id="9" name="Picture 2"/>
          <p:cNvPicPr>
            <a:picLocks noChangeAspect="1" noChangeArrowheads="1"/>
          </p:cNvPicPr>
          <p:nvPr/>
        </p:nvPicPr>
        <p:blipFill>
          <a:blip r:embed="rId2"/>
          <a:srcRect r="79661" b="66667"/>
          <a:stretch>
            <a:fillRect/>
          </a:stretch>
        </p:blipFill>
        <p:spPr bwMode="auto">
          <a:xfrm>
            <a:off x="2819400" y="5867400"/>
            <a:ext cx="1828799" cy="838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blinds(horizontal)">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blinds(horizontal)">
                                      <p:cBhvr>
                                        <p:cTn id="37" dur="500"/>
                                        <p:tgtEl>
                                          <p:spTgt spid="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Effect transition="in" filter="blinds(horizontal)">
                                      <p:cBhvr>
                                        <p:cTn id="42" dur="500"/>
                                        <p:tgtEl>
                                          <p:spTgt spid="8">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a:srcRect t="75758" r="78814" b="12121"/>
          <a:stretch>
            <a:fillRect/>
          </a:stretch>
        </p:blipFill>
        <p:spPr bwMode="auto">
          <a:xfrm>
            <a:off x="1524000" y="1143000"/>
            <a:ext cx="1905000" cy="304800"/>
          </a:xfrm>
          <a:prstGeom prst="rect">
            <a:avLst/>
          </a:prstGeom>
          <a:noFill/>
          <a:ln w="9525">
            <a:noFill/>
            <a:miter lim="800000"/>
            <a:headEnd/>
            <a:tailEnd/>
          </a:ln>
          <a:effectLst/>
        </p:spPr>
      </p:pic>
      <p:sp>
        <p:nvSpPr>
          <p:cNvPr id="6" name="Rectangle 5"/>
          <p:cNvSpPr/>
          <p:nvPr/>
        </p:nvSpPr>
        <p:spPr>
          <a:xfrm>
            <a:off x="0" y="3200400"/>
            <a:ext cx="9144000" cy="369332"/>
          </a:xfrm>
          <a:prstGeom prst="rect">
            <a:avLst/>
          </a:prstGeom>
        </p:spPr>
        <p:txBody>
          <a:bodyPr wrap="square">
            <a:spAutoFit/>
          </a:bodyPr>
          <a:lstStyle/>
          <a:p>
            <a:r>
              <a:rPr lang="es-ES" dirty="0" smtClean="0"/>
              <a:t>Finalmente, juntando todo </a:t>
            </a:r>
            <a:r>
              <a:rPr lang="es-ES" dirty="0" smtClean="0"/>
              <a:t>se llega a que la tasa de ingesta queda:</a:t>
            </a:r>
            <a:endParaRPr lang="en-US" dirty="0"/>
          </a:p>
        </p:txBody>
      </p:sp>
      <p:pic>
        <p:nvPicPr>
          <p:cNvPr id="62468" name="Picture 4"/>
          <p:cNvPicPr>
            <a:picLocks noChangeAspect="1" noChangeArrowheads="1"/>
          </p:cNvPicPr>
          <p:nvPr/>
        </p:nvPicPr>
        <p:blipFill>
          <a:blip r:embed="rId3"/>
          <a:srcRect/>
          <a:stretch>
            <a:fillRect/>
          </a:stretch>
        </p:blipFill>
        <p:spPr bwMode="auto">
          <a:xfrm>
            <a:off x="3048000" y="3581401"/>
            <a:ext cx="1928267" cy="1143000"/>
          </a:xfrm>
          <a:prstGeom prst="rect">
            <a:avLst/>
          </a:prstGeom>
          <a:noFill/>
          <a:ln w="9525">
            <a:noFill/>
            <a:miter lim="800000"/>
            <a:headEnd/>
            <a:tailEnd/>
          </a:ln>
          <a:effectLst/>
        </p:spPr>
      </p:pic>
      <p:sp>
        <p:nvSpPr>
          <p:cNvPr id="8" name="Rectangle 7"/>
          <p:cNvSpPr/>
          <p:nvPr/>
        </p:nvSpPr>
        <p:spPr>
          <a:xfrm>
            <a:off x="0" y="1600200"/>
            <a:ext cx="9144000" cy="646331"/>
          </a:xfrm>
          <a:prstGeom prst="rect">
            <a:avLst/>
          </a:prstGeom>
        </p:spPr>
        <p:txBody>
          <a:bodyPr wrap="square">
            <a:spAutoFit/>
          </a:bodyPr>
          <a:lstStyle/>
          <a:p>
            <a:r>
              <a:rPr lang="es-ES" dirty="0" smtClean="0"/>
              <a:t>Los detalles de la derivación de la función de consumo para consumo en dos etapas los pueden encontrar en el capítulo 7 del libro de Pastor (2008).  Allí deduce que:</a:t>
            </a:r>
            <a:endParaRPr lang="en-US" dirty="0"/>
          </a:p>
        </p:txBody>
      </p:sp>
      <p:sp>
        <p:nvSpPr>
          <p:cNvPr id="9" name="TextBox 8"/>
          <p:cNvSpPr txBox="1"/>
          <p:nvPr/>
        </p:nvSpPr>
        <p:spPr>
          <a:xfrm>
            <a:off x="0" y="609600"/>
            <a:ext cx="9144000" cy="646331"/>
          </a:xfrm>
          <a:prstGeom prst="rect">
            <a:avLst/>
          </a:prstGeom>
          <a:noFill/>
        </p:spPr>
        <p:txBody>
          <a:bodyPr wrap="square" rtlCol="0">
            <a:spAutoFit/>
          </a:bodyPr>
          <a:lstStyle/>
          <a:p>
            <a:r>
              <a:rPr lang="es-UY" dirty="0" smtClean="0"/>
              <a:t>A su vez, la máxima cantidad de alimento o recurso procesada para ingesta o procesamiento</a:t>
            </a:r>
          </a:p>
          <a:p>
            <a:r>
              <a:rPr lang="es-UY" dirty="0" smtClean="0"/>
              <a:t> durante </a:t>
            </a:r>
            <a:r>
              <a:rPr lang="es-UY" dirty="0" err="1" smtClean="0"/>
              <a:t>Tp</a:t>
            </a:r>
            <a:r>
              <a:rPr lang="es-UY" dirty="0" smtClean="0"/>
              <a:t> es:</a:t>
            </a:r>
            <a:endParaRPr lang="en-US" dirty="0"/>
          </a:p>
        </p:txBody>
      </p:sp>
      <p:grpSp>
        <p:nvGrpSpPr>
          <p:cNvPr id="11" name="Group 10"/>
          <p:cNvGrpSpPr/>
          <p:nvPr/>
        </p:nvGrpSpPr>
        <p:grpSpPr>
          <a:xfrm>
            <a:off x="3124200" y="2362200"/>
            <a:ext cx="1600200" cy="781050"/>
            <a:chOff x="3124200" y="2362200"/>
            <a:chExt cx="1600200" cy="781050"/>
          </a:xfrm>
        </p:grpSpPr>
        <p:pic>
          <p:nvPicPr>
            <p:cNvPr id="62467" name="Picture 3"/>
            <p:cNvPicPr>
              <a:picLocks noChangeAspect="1" noChangeArrowheads="1"/>
            </p:cNvPicPr>
            <p:nvPr/>
          </p:nvPicPr>
          <p:blipFill>
            <a:blip r:embed="rId4"/>
            <a:srcRect r="82500"/>
            <a:stretch>
              <a:fillRect/>
            </a:stretch>
          </p:blipFill>
          <p:spPr bwMode="auto">
            <a:xfrm>
              <a:off x="3124200" y="2362200"/>
              <a:ext cx="1600200" cy="781050"/>
            </a:xfrm>
            <a:prstGeom prst="rect">
              <a:avLst/>
            </a:prstGeom>
            <a:noFill/>
            <a:ln w="9525">
              <a:noFill/>
              <a:miter lim="800000"/>
              <a:headEnd/>
              <a:tailEnd/>
            </a:ln>
            <a:effectLst/>
          </p:spPr>
        </p:pic>
        <p:sp>
          <p:nvSpPr>
            <p:cNvPr id="10" name="Rectangle 9"/>
            <p:cNvSpPr/>
            <p:nvPr/>
          </p:nvSpPr>
          <p:spPr>
            <a:xfrm>
              <a:off x="4191000" y="2971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p:cNvSpPr/>
          <p:nvPr/>
        </p:nvSpPr>
        <p:spPr>
          <a:xfrm>
            <a:off x="3962400" y="4495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4733925"/>
            <a:ext cx="9144000" cy="923330"/>
          </a:xfrm>
          <a:prstGeom prst="rect">
            <a:avLst/>
          </a:prstGeom>
        </p:spPr>
        <p:txBody>
          <a:bodyPr wrap="square">
            <a:spAutoFit/>
          </a:bodyPr>
          <a:lstStyle/>
          <a:p>
            <a:r>
              <a:rPr lang="es-ES" dirty="0" smtClean="0"/>
              <a:t>Después de un poco de álgebra para simplificar el problema, </a:t>
            </a:r>
            <a:r>
              <a:rPr lang="es-ES" dirty="0" smtClean="0"/>
              <a:t>encontrarán </a:t>
            </a:r>
            <a:r>
              <a:rPr lang="es-ES" dirty="0" smtClean="0"/>
              <a:t>que </a:t>
            </a:r>
            <a:r>
              <a:rPr lang="es-ES" dirty="0" err="1" smtClean="0"/>
              <a:t>Tp</a:t>
            </a:r>
            <a:r>
              <a:rPr lang="es-ES" dirty="0" smtClean="0"/>
              <a:t> </a:t>
            </a:r>
            <a:r>
              <a:rPr lang="es-ES" dirty="0" smtClean="0"/>
              <a:t>en el numerador </a:t>
            </a:r>
            <a:r>
              <a:rPr lang="es-ES" dirty="0" smtClean="0"/>
              <a:t>y </a:t>
            </a:r>
            <a:r>
              <a:rPr lang="es-ES" dirty="0" smtClean="0"/>
              <a:t>denominador se </a:t>
            </a:r>
            <a:r>
              <a:rPr lang="es-ES" dirty="0" smtClean="0"/>
              <a:t>cancelan </a:t>
            </a:r>
            <a:r>
              <a:rPr lang="es-ES" dirty="0" smtClean="0"/>
              <a:t>(¡</a:t>
            </a:r>
            <a:r>
              <a:rPr lang="es-ES" dirty="0" smtClean="0"/>
              <a:t>pruébalo!). </a:t>
            </a:r>
            <a:endParaRPr lang="es-ES" dirty="0" smtClean="0"/>
          </a:p>
          <a:p>
            <a:r>
              <a:rPr lang="es-ES" dirty="0" smtClean="0"/>
              <a:t>Entonces </a:t>
            </a:r>
            <a:r>
              <a:rPr lang="es-ES" dirty="0" smtClean="0"/>
              <a:t>nos quedamos con </a:t>
            </a:r>
            <a:r>
              <a:rPr lang="es-ES" dirty="0" smtClean="0"/>
              <a:t>la </a:t>
            </a:r>
            <a:r>
              <a:rPr lang="es-ES" dirty="0" smtClean="0"/>
              <a:t>siguiente </a:t>
            </a:r>
            <a:r>
              <a:rPr lang="es-ES" dirty="0" smtClean="0"/>
              <a:t>función </a:t>
            </a:r>
            <a:r>
              <a:rPr lang="es-ES" dirty="0" smtClean="0"/>
              <a:t>de </a:t>
            </a:r>
            <a:r>
              <a:rPr lang="es-ES" dirty="0" smtClean="0"/>
              <a:t>cosecha:</a:t>
            </a:r>
            <a:endParaRPr lang="en-US" dirty="0"/>
          </a:p>
        </p:txBody>
      </p:sp>
      <p:grpSp>
        <p:nvGrpSpPr>
          <p:cNvPr id="18" name="Group 17"/>
          <p:cNvGrpSpPr/>
          <p:nvPr/>
        </p:nvGrpSpPr>
        <p:grpSpPr>
          <a:xfrm>
            <a:off x="2438400" y="5876925"/>
            <a:ext cx="3019425" cy="904875"/>
            <a:chOff x="2438400" y="5876925"/>
            <a:chExt cx="3019425" cy="904875"/>
          </a:xfrm>
        </p:grpSpPr>
        <p:pic>
          <p:nvPicPr>
            <p:cNvPr id="14" name="Picture 2"/>
            <p:cNvPicPr>
              <a:picLocks noChangeAspect="1" noChangeArrowheads="1"/>
            </p:cNvPicPr>
            <p:nvPr/>
          </p:nvPicPr>
          <p:blipFill>
            <a:blip r:embed="rId5">
              <a:duotone>
                <a:schemeClr val="accent2">
                  <a:shade val="45000"/>
                  <a:satMod val="135000"/>
                </a:schemeClr>
                <a:prstClr val="white"/>
              </a:duotone>
            </a:blip>
            <a:srcRect/>
            <a:stretch>
              <a:fillRect/>
            </a:stretch>
          </p:blipFill>
          <p:spPr bwMode="auto">
            <a:xfrm>
              <a:off x="2438400" y="5876925"/>
              <a:ext cx="3019425" cy="904875"/>
            </a:xfrm>
            <a:prstGeom prst="rect">
              <a:avLst/>
            </a:prstGeom>
            <a:noFill/>
            <a:ln w="9525">
              <a:noFill/>
              <a:miter lim="800000"/>
              <a:headEnd/>
              <a:tailEnd/>
            </a:ln>
            <a:effectLst/>
          </p:spPr>
        </p:pic>
        <p:sp>
          <p:nvSpPr>
            <p:cNvPr id="15" name="Rectangle 14"/>
            <p:cNvSpPr/>
            <p:nvPr/>
          </p:nvSpPr>
          <p:spPr>
            <a:xfrm>
              <a:off x="3429000" y="6248400"/>
              <a:ext cx="137160" cy="1737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105400" y="6455664"/>
              <a:ext cx="137160" cy="1737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876800" y="6074664"/>
              <a:ext cx="137160" cy="1737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p:cNvSpPr txBox="1"/>
          <p:nvPr/>
        </p:nvSpPr>
        <p:spPr>
          <a:xfrm>
            <a:off x="2970312" y="6019800"/>
            <a:ext cx="153888" cy="461665"/>
          </a:xfrm>
          <a:prstGeom prst="rect">
            <a:avLst/>
          </a:prstGeom>
          <a:solidFill>
            <a:schemeClr val="bg1"/>
          </a:solidFill>
        </p:spPr>
        <p:txBody>
          <a:bodyPr wrap="none" lIns="0" tIns="91440" rIns="0" bIns="91440" rtlCol="0">
            <a:spAutoFit/>
          </a:bodyPr>
          <a:lstStyle/>
          <a:p>
            <a:r>
              <a:rPr lang="es-UY" i="1" dirty="0" smtClean="0">
                <a:solidFill>
                  <a:srgbClr val="C00000"/>
                </a:solidFill>
              </a:rPr>
              <a:t>C</a:t>
            </a:r>
            <a:endParaRPr lang="en-US" i="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blinds(horizontal)">
                                      <p:cBhvr>
                                        <p:cTn id="7" dur="500"/>
                                        <p:tgtEl>
                                          <p:spTgt spid="624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2468"/>
                                        </p:tgtEl>
                                        <p:attrNameLst>
                                          <p:attrName>style.visibility</p:attrName>
                                        </p:attrNameLst>
                                      </p:cBhvr>
                                      <p:to>
                                        <p:strVal val="visible"/>
                                      </p:to>
                                    </p:set>
                                    <p:animEffect transition="in" filter="blinds(horizontal)">
                                      <p:cBhvr>
                                        <p:cTn id="27" dur="500"/>
                                        <p:tgtEl>
                                          <p:spTgt spid="6246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blinds(horizontal)">
                                      <p:cBhvr>
                                        <p:cTn id="32" dur="5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animEffect transition="in" filter="blinds(horizontal)">
                                      <p:cBhvr>
                                        <p:cTn id="37" dur="500"/>
                                        <p:tgtEl>
                                          <p:spTgt spid="1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9144000" cy="646331"/>
          </a:xfrm>
          <a:prstGeom prst="rect">
            <a:avLst/>
          </a:prstGeom>
        </p:spPr>
        <p:txBody>
          <a:bodyPr wrap="square">
            <a:spAutoFit/>
          </a:bodyPr>
          <a:lstStyle/>
          <a:p>
            <a:r>
              <a:rPr lang="es-ES" dirty="0" smtClean="0"/>
              <a:t>De hecho nos conviene redefinir </a:t>
            </a:r>
            <a:r>
              <a:rPr lang="es-ES" smtClean="0"/>
              <a:t>a </a:t>
            </a:r>
            <a:r>
              <a:rPr lang="es-ES" i="1" smtClean="0"/>
              <a:t>hP</a:t>
            </a:r>
            <a:r>
              <a:rPr lang="es-ES" i="1" baseline="-25000" smtClean="0"/>
              <a:t>max</a:t>
            </a:r>
            <a:r>
              <a:rPr lang="es-ES" smtClean="0"/>
              <a:t> </a:t>
            </a:r>
            <a:r>
              <a:rPr lang="es-ES" dirty="0" smtClean="0"/>
              <a:t>como </a:t>
            </a:r>
            <a:r>
              <a:rPr lang="es-ES" i="1" dirty="0" smtClean="0"/>
              <a:t>h</a:t>
            </a:r>
            <a:r>
              <a:rPr lang="es-ES" dirty="0" smtClean="0"/>
              <a:t> (</a:t>
            </a:r>
            <a:r>
              <a:rPr lang="es-ES" smtClean="0"/>
              <a:t>la llamada </a:t>
            </a:r>
            <a:r>
              <a:rPr lang="es-ES" b="1" smtClean="0"/>
              <a:t>constante de semisaturación</a:t>
            </a:r>
            <a:r>
              <a:rPr lang="es-ES" smtClean="0"/>
              <a:t>, </a:t>
            </a:r>
            <a:r>
              <a:rPr lang="es-ES" dirty="0" smtClean="0"/>
              <a:t>medida en unidades </a:t>
            </a:r>
            <a:r>
              <a:rPr lang="es-ES" smtClean="0"/>
              <a:t>de densidad, i.e. masa o número de individuos por unidad de área) y escribir:</a:t>
            </a:r>
          </a:p>
        </p:txBody>
      </p:sp>
      <p:sp>
        <p:nvSpPr>
          <p:cNvPr id="5" name="Rectangle 4"/>
          <p:cNvSpPr/>
          <p:nvPr/>
        </p:nvSpPr>
        <p:spPr>
          <a:xfrm>
            <a:off x="0" y="1828800"/>
            <a:ext cx="4343400" cy="923330"/>
          </a:xfrm>
          <a:prstGeom prst="rect">
            <a:avLst/>
          </a:prstGeom>
        </p:spPr>
        <p:txBody>
          <a:bodyPr wrap="square">
            <a:spAutoFit/>
          </a:bodyPr>
          <a:lstStyle/>
          <a:p>
            <a:r>
              <a:rPr lang="es-ES" dirty="0" smtClean="0"/>
              <a:t>Esta </a:t>
            </a:r>
            <a:r>
              <a:rPr lang="es-ES" dirty="0" smtClean="0"/>
              <a:t>función aumenta suavemente hasta un límite asintótico </a:t>
            </a:r>
            <a:r>
              <a:rPr lang="es-ES" dirty="0" err="1" smtClean="0"/>
              <a:t>Pmax</a:t>
            </a:r>
            <a:r>
              <a:rPr lang="es-ES" dirty="0" smtClean="0"/>
              <a:t> como se muestra en la figura; </a:t>
            </a:r>
          </a:p>
        </p:txBody>
      </p:sp>
      <p:sp>
        <p:nvSpPr>
          <p:cNvPr id="860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6017" name="Object 1"/>
          <p:cNvGraphicFramePr>
            <a:graphicFrameLocks noChangeAspect="1"/>
          </p:cNvGraphicFramePr>
          <p:nvPr/>
        </p:nvGraphicFramePr>
        <p:xfrm>
          <a:off x="3703638" y="1219200"/>
          <a:ext cx="1824037" cy="609600"/>
        </p:xfrm>
        <a:graphic>
          <a:graphicData uri="http://schemas.openxmlformats.org/presentationml/2006/ole">
            <p:oleObj spid="_x0000_s86017" name="Equation" r:id="rId3" imgW="1168200" imgH="393480" progId="Equation.DSMT4">
              <p:embed/>
            </p:oleObj>
          </a:graphicData>
        </a:graphic>
      </p:graphicFrame>
      <p:sp>
        <p:nvSpPr>
          <p:cNvPr id="8" name="Rectangle 7"/>
          <p:cNvSpPr/>
          <p:nvPr/>
        </p:nvSpPr>
        <p:spPr>
          <a:xfrm>
            <a:off x="0" y="4343400"/>
            <a:ext cx="9144000" cy="2308324"/>
          </a:xfrm>
          <a:prstGeom prst="rect">
            <a:avLst/>
          </a:prstGeom>
        </p:spPr>
        <p:txBody>
          <a:bodyPr wrap="square">
            <a:spAutoFit/>
          </a:bodyPr>
          <a:lstStyle/>
          <a:p>
            <a:r>
              <a:rPr lang="es-ES" dirty="0" smtClean="0"/>
              <a:t>De la figura queda claro el nombre de </a:t>
            </a:r>
            <a:r>
              <a:rPr lang="es-ES" i="1" dirty="0" smtClean="0"/>
              <a:t>h</a:t>
            </a:r>
            <a:r>
              <a:rPr lang="es-ES" dirty="0" smtClean="0"/>
              <a:t>, </a:t>
            </a:r>
            <a:r>
              <a:rPr lang="es-ES" dirty="0" smtClean="0"/>
              <a:t>constante </a:t>
            </a:r>
            <a:r>
              <a:rPr lang="es-ES" dirty="0" smtClean="0"/>
              <a:t>de </a:t>
            </a:r>
            <a:r>
              <a:rPr lang="es-ES" dirty="0" err="1" smtClean="0"/>
              <a:t>semisaturación</a:t>
            </a:r>
            <a:r>
              <a:rPr lang="es-ES" dirty="0" smtClean="0"/>
              <a:t>, </a:t>
            </a:r>
            <a:r>
              <a:rPr lang="es-ES" dirty="0" smtClean="0"/>
              <a:t>ya que corresponde al valor de </a:t>
            </a:r>
            <a:r>
              <a:rPr lang="es-ES" i="1" dirty="0" smtClean="0"/>
              <a:t>N</a:t>
            </a:r>
            <a:r>
              <a:rPr lang="es-ES" dirty="0" smtClean="0"/>
              <a:t> </a:t>
            </a:r>
            <a:r>
              <a:rPr lang="es-ES" dirty="0" smtClean="0"/>
              <a:t>donde </a:t>
            </a:r>
            <a:r>
              <a:rPr lang="es-ES" i="1" dirty="0" smtClean="0"/>
              <a:t>C</a:t>
            </a:r>
            <a:r>
              <a:rPr lang="es-ES" dirty="0" smtClean="0"/>
              <a:t>(</a:t>
            </a:r>
            <a:r>
              <a:rPr lang="es-ES" i="1" dirty="0" smtClean="0"/>
              <a:t>N</a:t>
            </a:r>
            <a:r>
              <a:rPr lang="es-ES" dirty="0" smtClean="0"/>
              <a:t>) </a:t>
            </a:r>
            <a:r>
              <a:rPr lang="es-ES" dirty="0" smtClean="0"/>
              <a:t>= 1 / </a:t>
            </a:r>
            <a:r>
              <a:rPr lang="es-ES" dirty="0" smtClean="0"/>
              <a:t>2 </a:t>
            </a:r>
            <a:r>
              <a:rPr lang="es-ES" i="1" dirty="0" err="1" smtClean="0"/>
              <a:t>Pmax</a:t>
            </a:r>
            <a:r>
              <a:rPr lang="es-ES" dirty="0" smtClean="0"/>
              <a:t>. </a:t>
            </a:r>
          </a:p>
          <a:p>
            <a:endParaRPr lang="es-ES" sz="900" dirty="0" smtClean="0"/>
          </a:p>
          <a:p>
            <a:r>
              <a:rPr lang="es-ES" dirty="0" smtClean="0"/>
              <a:t>Es </a:t>
            </a:r>
            <a:r>
              <a:rPr lang="es-ES" dirty="0" smtClean="0"/>
              <a:t>importante señalar que los aumentos en la constante de </a:t>
            </a:r>
            <a:r>
              <a:rPr lang="es-ES" dirty="0" err="1" smtClean="0"/>
              <a:t>semisaturación</a:t>
            </a:r>
            <a:r>
              <a:rPr lang="es-ES" dirty="0" smtClean="0"/>
              <a:t> </a:t>
            </a:r>
            <a:r>
              <a:rPr lang="es-ES" dirty="0" smtClean="0"/>
              <a:t>resultan </a:t>
            </a:r>
            <a:r>
              <a:rPr lang="es-ES" dirty="0" smtClean="0"/>
              <a:t>en un aumento más lento de la tasa máxima de ingesta per cápita.</a:t>
            </a:r>
          </a:p>
          <a:p>
            <a:endParaRPr lang="es-ES" sz="900" dirty="0" smtClean="0"/>
          </a:p>
          <a:p>
            <a:r>
              <a:rPr lang="es-ES" dirty="0" smtClean="0"/>
              <a:t>Matemáticamente, las funciones que consisten en un producto de una variable y un parámetro </a:t>
            </a:r>
            <a:r>
              <a:rPr lang="es-ES" dirty="0" smtClean="0"/>
              <a:t>en el </a:t>
            </a:r>
            <a:r>
              <a:rPr lang="es-ES" dirty="0" smtClean="0"/>
              <a:t>numerador y la suma de la variable y los mismos (o diferentes) parámetros </a:t>
            </a:r>
            <a:r>
              <a:rPr lang="es-ES" dirty="0" smtClean="0"/>
              <a:t>en el </a:t>
            </a:r>
            <a:r>
              <a:rPr lang="es-ES" dirty="0" smtClean="0"/>
              <a:t>denominador se conoce como </a:t>
            </a:r>
            <a:r>
              <a:rPr lang="es-ES" b="1" dirty="0" smtClean="0">
                <a:solidFill>
                  <a:srgbClr val="FF0000"/>
                </a:solidFill>
              </a:rPr>
              <a:t>funciones hiperbólicas</a:t>
            </a:r>
            <a:r>
              <a:rPr lang="es-ES" dirty="0" smtClean="0"/>
              <a:t>. </a:t>
            </a:r>
            <a:endParaRPr lang="en-US" dirty="0"/>
          </a:p>
        </p:txBody>
      </p:sp>
      <p:pic>
        <p:nvPicPr>
          <p:cNvPr id="86019" name="Picture 3"/>
          <p:cNvPicPr>
            <a:picLocks noChangeAspect="1" noChangeArrowheads="1"/>
          </p:cNvPicPr>
          <p:nvPr/>
        </p:nvPicPr>
        <p:blipFill>
          <a:blip r:embed="rId4"/>
          <a:srcRect l="4404" t="13359"/>
          <a:stretch>
            <a:fillRect/>
          </a:stretch>
        </p:blipFill>
        <p:spPr bwMode="auto">
          <a:xfrm>
            <a:off x="4419600" y="1905000"/>
            <a:ext cx="3514725" cy="2162175"/>
          </a:xfrm>
          <a:prstGeom prst="rect">
            <a:avLst/>
          </a:prstGeom>
          <a:noFill/>
          <a:ln w="9525">
            <a:noFill/>
            <a:miter lim="800000"/>
            <a:headEnd/>
            <a:tailEnd/>
          </a:ln>
          <a:effectLst/>
        </p:spPr>
      </p:pic>
      <p:sp>
        <p:nvSpPr>
          <p:cNvPr id="10" name="Rectangle 9"/>
          <p:cNvSpPr/>
          <p:nvPr/>
        </p:nvSpPr>
        <p:spPr>
          <a:xfrm>
            <a:off x="5638800" y="373380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6017"/>
                                        </p:tgtEl>
                                        <p:attrNameLst>
                                          <p:attrName>style.visibility</p:attrName>
                                        </p:attrNameLst>
                                      </p:cBhvr>
                                      <p:to>
                                        <p:strVal val="visible"/>
                                      </p:to>
                                    </p:set>
                                    <p:animEffect transition="in" filter="blinds(horizontal)">
                                      <p:cBhvr>
                                        <p:cTn id="7" dur="500"/>
                                        <p:tgtEl>
                                          <p:spTgt spid="860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6019"/>
                                        </p:tgtEl>
                                        <p:attrNameLst>
                                          <p:attrName>style.visibility</p:attrName>
                                        </p:attrNameLst>
                                      </p:cBhvr>
                                      <p:to>
                                        <p:strVal val="visible"/>
                                      </p:to>
                                    </p:set>
                                    <p:animEffect transition="in" filter="blinds(horizontal)">
                                      <p:cBhvr>
                                        <p:cTn id="17" dur="500"/>
                                        <p:tgtEl>
                                          <p:spTgt spid="860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blinds(horizontal)">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blinds(horizontal)">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linds(horizontal)">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0" y="505867"/>
            <a:ext cx="9144000" cy="3277820"/>
          </a:xfrm>
          <a:prstGeom prst="rect">
            <a:avLst/>
          </a:prstGeom>
        </p:spPr>
        <p:txBody>
          <a:bodyPr wrap="square">
            <a:spAutoFit/>
          </a:bodyPr>
          <a:lstStyle/>
          <a:p>
            <a:r>
              <a:rPr lang="es-ES" dirty="0" err="1" smtClean="0"/>
              <a:t>Michaelis</a:t>
            </a:r>
            <a:r>
              <a:rPr lang="es-ES" dirty="0" smtClean="0"/>
              <a:t> </a:t>
            </a:r>
            <a:r>
              <a:rPr lang="es-ES" dirty="0" smtClean="0"/>
              <a:t>y </a:t>
            </a:r>
            <a:r>
              <a:rPr lang="es-ES" dirty="0" err="1" smtClean="0"/>
              <a:t>Menten</a:t>
            </a:r>
            <a:r>
              <a:rPr lang="es-ES" dirty="0" smtClean="0"/>
              <a:t> (1913</a:t>
            </a:r>
            <a:r>
              <a:rPr lang="es-ES" dirty="0" smtClean="0"/>
              <a:t>) propusieron </a:t>
            </a:r>
            <a:r>
              <a:rPr lang="es-ES" dirty="0" smtClean="0"/>
              <a:t>una relación funcional similar entre la velocidad de una reacción y </a:t>
            </a:r>
            <a:r>
              <a:rPr lang="es-ES" dirty="0" smtClean="0"/>
              <a:t>la concentración </a:t>
            </a:r>
            <a:r>
              <a:rPr lang="es-ES" dirty="0" smtClean="0"/>
              <a:t>del reactivo limitante de la velocidad (que sirve como análogo de </a:t>
            </a:r>
            <a:r>
              <a:rPr lang="es-ES" i="1" dirty="0" smtClean="0"/>
              <a:t>N</a:t>
            </a:r>
            <a:r>
              <a:rPr lang="es-ES" dirty="0" smtClean="0"/>
              <a:t>). </a:t>
            </a:r>
          </a:p>
          <a:p>
            <a:endParaRPr lang="es-ES" sz="900" dirty="0" smtClean="0"/>
          </a:p>
          <a:p>
            <a:r>
              <a:rPr lang="es-ES" dirty="0" smtClean="0"/>
              <a:t>La </a:t>
            </a:r>
            <a:r>
              <a:rPr lang="es-ES" dirty="0" smtClean="0"/>
              <a:t>función es bien conocida en bioquímica como la </a:t>
            </a:r>
            <a:r>
              <a:rPr lang="es-ES" b="1" dirty="0" smtClean="0">
                <a:solidFill>
                  <a:srgbClr val="FF0000"/>
                </a:solidFill>
              </a:rPr>
              <a:t>función de </a:t>
            </a:r>
            <a:r>
              <a:rPr lang="es-ES" b="1" dirty="0" err="1" smtClean="0">
                <a:solidFill>
                  <a:srgbClr val="FF0000"/>
                </a:solidFill>
              </a:rPr>
              <a:t>Michaelis-Menten</a:t>
            </a:r>
            <a:r>
              <a:rPr lang="es-ES" dirty="0" smtClean="0"/>
              <a:t>, </a:t>
            </a:r>
            <a:r>
              <a:rPr lang="es-ES" dirty="0" smtClean="0"/>
              <a:t>aunque no </a:t>
            </a:r>
            <a:r>
              <a:rPr lang="es-ES" dirty="0" smtClean="0"/>
              <a:t>fue hasta más tarde que </a:t>
            </a:r>
            <a:r>
              <a:rPr lang="es-ES" dirty="0" err="1" smtClean="0"/>
              <a:t>Briggs</a:t>
            </a:r>
            <a:r>
              <a:rPr lang="es-ES" dirty="0" smtClean="0"/>
              <a:t> y </a:t>
            </a:r>
            <a:r>
              <a:rPr lang="es-ES" dirty="0" err="1" smtClean="0"/>
              <a:t>Haldane</a:t>
            </a:r>
            <a:r>
              <a:rPr lang="es-ES" dirty="0" smtClean="0"/>
              <a:t> (1925) presentaron una derivación </a:t>
            </a:r>
            <a:r>
              <a:rPr lang="es-ES" dirty="0" smtClean="0"/>
              <a:t>rigurosa a </a:t>
            </a:r>
            <a:r>
              <a:rPr lang="es-ES" dirty="0" smtClean="0"/>
              <a:t>partir de los primeros principios de la cinética de reacción. </a:t>
            </a:r>
            <a:endParaRPr lang="es-ES" dirty="0" smtClean="0"/>
          </a:p>
          <a:p>
            <a:endParaRPr lang="es-ES" sz="900" dirty="0" smtClean="0"/>
          </a:p>
          <a:p>
            <a:r>
              <a:rPr lang="es-ES" dirty="0" err="1" smtClean="0"/>
              <a:t>Monod</a:t>
            </a:r>
            <a:r>
              <a:rPr lang="es-ES" dirty="0" smtClean="0"/>
              <a:t> </a:t>
            </a:r>
            <a:r>
              <a:rPr lang="es-ES" dirty="0" smtClean="0"/>
              <a:t>(1958) posteriormente adaptó la función como un modelo de </a:t>
            </a:r>
            <a:r>
              <a:rPr lang="es-ES" b="1" dirty="0" smtClean="0"/>
              <a:t>crecimiento de bacterias</a:t>
            </a:r>
            <a:r>
              <a:rPr lang="es-ES" dirty="0" smtClean="0"/>
              <a:t>.</a:t>
            </a:r>
          </a:p>
          <a:p>
            <a:endParaRPr lang="es-ES" sz="900" dirty="0" smtClean="0"/>
          </a:p>
          <a:p>
            <a:r>
              <a:rPr lang="es-ES" dirty="0" smtClean="0"/>
              <a:t>En ecología se conoce como consumo tipo </a:t>
            </a:r>
            <a:r>
              <a:rPr lang="es-ES" b="1" dirty="0" err="1" smtClean="0">
                <a:solidFill>
                  <a:srgbClr val="FF0000"/>
                </a:solidFill>
              </a:rPr>
              <a:t>Holling</a:t>
            </a:r>
            <a:r>
              <a:rPr lang="es-ES" b="1" dirty="0" smtClean="0">
                <a:solidFill>
                  <a:srgbClr val="FF0000"/>
                </a:solidFill>
              </a:rPr>
              <a:t> II</a:t>
            </a:r>
            <a:r>
              <a:rPr lang="es-ES" dirty="0" smtClean="0"/>
              <a:t>.</a:t>
            </a:r>
          </a:p>
          <a:p>
            <a:endParaRPr lang="es-ES" dirty="0" smtClean="0"/>
          </a:p>
          <a:p>
            <a:r>
              <a:rPr lang="es-ES" dirty="0" smtClean="0"/>
              <a:t>Examinemos ahora </a:t>
            </a:r>
            <a:r>
              <a:rPr lang="es-ES" dirty="0" smtClean="0"/>
              <a:t>los equilibrios y la estabilidad cuando combinamos el </a:t>
            </a:r>
            <a:r>
              <a:rPr lang="es-ES" dirty="0" smtClean="0"/>
              <a:t>modelo de recolección de </a:t>
            </a:r>
            <a:r>
              <a:rPr lang="es-ES" dirty="0" err="1" smtClean="0"/>
              <a:t>Michaelis-Menten</a:t>
            </a:r>
            <a:r>
              <a:rPr lang="es-ES" dirty="0" smtClean="0"/>
              <a:t> </a:t>
            </a:r>
            <a:r>
              <a:rPr lang="es-ES" dirty="0" smtClean="0"/>
              <a:t>con la logística para una </a:t>
            </a:r>
            <a:r>
              <a:rPr lang="es-ES" dirty="0" smtClean="0"/>
              <a:t>población cosechada:</a:t>
            </a:r>
            <a:endParaRPr lang="en-US" dirty="0"/>
          </a:p>
        </p:txBody>
      </p:sp>
      <p:sp>
        <p:nvSpPr>
          <p:cNvPr id="10" name="Rectangle 9"/>
          <p:cNvSpPr/>
          <p:nvPr/>
        </p:nvSpPr>
        <p:spPr>
          <a:xfrm>
            <a:off x="7924800" y="464820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1139" name="Object 2"/>
          <p:cNvGraphicFramePr>
            <a:graphicFrameLocks noChangeAspect="1"/>
          </p:cNvGraphicFramePr>
          <p:nvPr/>
        </p:nvGraphicFramePr>
        <p:xfrm>
          <a:off x="1905000" y="4038600"/>
          <a:ext cx="5429250" cy="700088"/>
        </p:xfrm>
        <a:graphic>
          <a:graphicData uri="http://schemas.openxmlformats.org/presentationml/2006/ole">
            <p:oleObj spid="_x0000_s91139" name="Equation" r:id="rId3" imgW="3327120" imgH="431640" progId="Equation.DSMT4">
              <p:embed/>
            </p:oleObj>
          </a:graphicData>
        </a:graphic>
      </p:graphicFrame>
      <p:sp>
        <p:nvSpPr>
          <p:cNvPr id="11" name="Rectangle 10"/>
          <p:cNvSpPr/>
          <p:nvPr/>
        </p:nvSpPr>
        <p:spPr>
          <a:xfrm>
            <a:off x="0" y="4965174"/>
            <a:ext cx="9144000" cy="1892826"/>
          </a:xfrm>
          <a:prstGeom prst="rect">
            <a:avLst/>
          </a:prstGeom>
        </p:spPr>
        <p:txBody>
          <a:bodyPr wrap="square">
            <a:spAutoFit/>
          </a:bodyPr>
          <a:lstStyle/>
          <a:p>
            <a:r>
              <a:rPr lang="es-ES" dirty="0" smtClean="0"/>
              <a:t>Como</a:t>
            </a:r>
            <a:r>
              <a:rPr lang="es-ES" i="1" dirty="0" smtClean="0"/>
              <a:t> N </a:t>
            </a:r>
            <a:r>
              <a:rPr lang="es-ES" dirty="0" smtClean="0"/>
              <a:t>aparece tanto en el término de producción como en el de consumo</a:t>
            </a:r>
            <a:r>
              <a:rPr lang="es-ES" i="1" dirty="0" smtClean="0"/>
              <a:t>, </a:t>
            </a:r>
          </a:p>
          <a:p>
            <a:endParaRPr lang="es-ES" i="1" dirty="0" smtClean="0"/>
          </a:p>
          <a:p>
            <a:r>
              <a:rPr lang="es-ES" i="1" dirty="0" smtClean="0"/>
              <a:t>                                                               N</a:t>
            </a:r>
            <a:r>
              <a:rPr lang="es-ES" baseline="30000" dirty="0" smtClean="0"/>
              <a:t>1</a:t>
            </a:r>
            <a:r>
              <a:rPr lang="es-ES" dirty="0" smtClean="0"/>
              <a:t>* = </a:t>
            </a:r>
            <a:r>
              <a:rPr lang="es-ES" dirty="0" smtClean="0"/>
              <a:t>0                                  (2.9a) </a:t>
            </a:r>
          </a:p>
          <a:p>
            <a:r>
              <a:rPr lang="es-ES" dirty="0" smtClean="0"/>
              <a:t>es un </a:t>
            </a:r>
            <a:r>
              <a:rPr lang="es-ES" dirty="0" smtClean="0"/>
              <a:t>equilibrio.</a:t>
            </a:r>
          </a:p>
          <a:p>
            <a:endParaRPr lang="es-ES" sz="900" dirty="0" smtClean="0"/>
          </a:p>
          <a:p>
            <a:r>
              <a:rPr lang="es-ES" dirty="0" smtClean="0"/>
              <a:t>Al igual que en el consumo proporcional, la estabilidad de </a:t>
            </a:r>
            <a:r>
              <a:rPr lang="es-ES" i="1" dirty="0" smtClean="0"/>
              <a:t>N</a:t>
            </a:r>
            <a:r>
              <a:rPr lang="es-ES" baseline="30000" dirty="0" smtClean="0"/>
              <a:t>1</a:t>
            </a:r>
            <a:r>
              <a:rPr lang="es-ES" dirty="0" smtClean="0"/>
              <a:t>* = 0</a:t>
            </a:r>
            <a:r>
              <a:rPr lang="es-ES" dirty="0" smtClean="0"/>
              <a:t> depende del valor de </a:t>
            </a:r>
            <a:r>
              <a:rPr lang="es-ES" i="1" dirty="0" err="1" smtClean="0"/>
              <a:t>Pmax</a:t>
            </a:r>
            <a:r>
              <a:rPr lang="es-ES" i="1" dirty="0" smtClean="0"/>
              <a:t>, </a:t>
            </a:r>
            <a:r>
              <a:rPr lang="es-ES" dirty="0" smtClean="0"/>
              <a:t>como se entiende fácilmente del análisis gráfico</a:t>
            </a:r>
            <a:r>
              <a:rPr lang="es-ES" i="1" dirty="0" smtClean="0"/>
              <a:t>.</a:t>
            </a:r>
            <a:endParaRPr lang="en-US" dirty="0"/>
          </a:p>
        </p:txBody>
      </p:sp>
      <p:sp>
        <p:nvSpPr>
          <p:cNvPr id="12" name="Rectangle 11"/>
          <p:cNvSpPr/>
          <p:nvPr/>
        </p:nvSpPr>
        <p:spPr>
          <a:xfrm>
            <a:off x="0" y="4584174"/>
            <a:ext cx="9144000" cy="369332"/>
          </a:xfrm>
          <a:prstGeom prst="rect">
            <a:avLst/>
          </a:prstGeom>
        </p:spPr>
        <p:txBody>
          <a:bodyPr wrap="square">
            <a:spAutoFit/>
          </a:bodyPr>
          <a:lstStyle/>
          <a:p>
            <a:r>
              <a:rPr lang="es-ES" dirty="0" smtClean="0"/>
              <a:t>Equilibrios:</a:t>
            </a:r>
            <a:endParaRPr lang="es-E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blinds(horizont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blinds(horizontal)">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blinds(horizontal)">
                                      <p:cBhvr>
                                        <p:cTn id="27" dur="500"/>
                                        <p:tgtEl>
                                          <p:spTgt spid="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1139"/>
                                        </p:tgtEl>
                                        <p:attrNameLst>
                                          <p:attrName>style.visibility</p:attrName>
                                        </p:attrNameLst>
                                      </p:cBhvr>
                                      <p:to>
                                        <p:strVal val="visible"/>
                                      </p:to>
                                    </p:set>
                                    <p:anim calcmode="lin" valueType="num">
                                      <p:cBhvr additive="base">
                                        <p:cTn id="32" dur="500" fill="hold"/>
                                        <p:tgtEl>
                                          <p:spTgt spid="91139"/>
                                        </p:tgtEl>
                                        <p:attrNameLst>
                                          <p:attrName>ppt_x</p:attrName>
                                        </p:attrNameLst>
                                      </p:cBhvr>
                                      <p:tavLst>
                                        <p:tav tm="0">
                                          <p:val>
                                            <p:strVal val="#ppt_x"/>
                                          </p:val>
                                        </p:tav>
                                        <p:tav tm="100000">
                                          <p:val>
                                            <p:strVal val="#ppt_x"/>
                                          </p:val>
                                        </p:tav>
                                      </p:tavLst>
                                    </p:anim>
                                    <p:anim calcmode="lin" valueType="num">
                                      <p:cBhvr additive="base">
                                        <p:cTn id="33" dur="500" fill="hold"/>
                                        <p:tgtEl>
                                          <p:spTgt spid="9113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blinds(horizontal)">
                                      <p:cBhvr>
                                        <p:cTn id="38" dur="500"/>
                                        <p:tgtEl>
                                          <p:spTgt spid="12">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Effect transition="in" filter="blinds(horizontal)">
                                      <p:cBhvr>
                                        <p:cTn id="43" dur="500"/>
                                        <p:tgtEl>
                                          <p:spTgt spid="1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1">
                                            <p:txEl>
                                              <p:pRg st="2" end="2"/>
                                            </p:txEl>
                                          </p:spTgt>
                                        </p:tgtEl>
                                        <p:attrNameLst>
                                          <p:attrName>style.visibility</p:attrName>
                                        </p:attrNameLst>
                                      </p:cBhvr>
                                      <p:to>
                                        <p:strVal val="visible"/>
                                      </p:to>
                                    </p:set>
                                    <p:animEffect transition="in" filter="blinds(horizontal)">
                                      <p:cBhvr>
                                        <p:cTn id="48" dur="500"/>
                                        <p:tgtEl>
                                          <p:spTgt spid="11">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1">
                                            <p:txEl>
                                              <p:pRg st="3" end="3"/>
                                            </p:txEl>
                                          </p:spTgt>
                                        </p:tgtEl>
                                        <p:attrNameLst>
                                          <p:attrName>style.visibility</p:attrName>
                                        </p:attrNameLst>
                                      </p:cBhvr>
                                      <p:to>
                                        <p:strVal val="visible"/>
                                      </p:to>
                                    </p:set>
                                    <p:animEffect transition="in" filter="blinds(horizontal)">
                                      <p:cBhvr>
                                        <p:cTn id="53" dur="500"/>
                                        <p:tgtEl>
                                          <p:spTgt spid="11">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1">
                                            <p:txEl>
                                              <p:pRg st="5" end="5"/>
                                            </p:txEl>
                                          </p:spTgt>
                                        </p:tgtEl>
                                        <p:attrNameLst>
                                          <p:attrName>style.visibility</p:attrName>
                                        </p:attrNameLst>
                                      </p:cBhvr>
                                      <p:to>
                                        <p:strVal val="visible"/>
                                      </p:to>
                                    </p:set>
                                    <p:animEffect transition="in" filter="blinds(horizontal)">
                                      <p:cBhvr>
                                        <p:cTn id="58"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1" grpId="0" build="p"/>
      <p:bldP spid="1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5638800" y="373380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64" name="Picture 4"/>
          <p:cNvPicPr>
            <a:picLocks noChangeAspect="1" noChangeArrowheads="1"/>
          </p:cNvPicPr>
          <p:nvPr/>
        </p:nvPicPr>
        <p:blipFill>
          <a:blip r:embed="rId2"/>
          <a:srcRect/>
          <a:stretch>
            <a:fillRect/>
          </a:stretch>
        </p:blipFill>
        <p:spPr bwMode="auto">
          <a:xfrm>
            <a:off x="4114800" y="609600"/>
            <a:ext cx="2743200" cy="2116577"/>
          </a:xfrm>
          <a:prstGeom prst="rect">
            <a:avLst/>
          </a:prstGeom>
          <a:noFill/>
          <a:ln w="9525">
            <a:noFill/>
            <a:miter lim="800000"/>
            <a:headEnd/>
            <a:tailEnd/>
          </a:ln>
          <a:effectLst/>
        </p:spPr>
      </p:pic>
      <p:sp>
        <p:nvSpPr>
          <p:cNvPr id="14" name="Rectangle 13"/>
          <p:cNvSpPr/>
          <p:nvPr/>
        </p:nvSpPr>
        <p:spPr>
          <a:xfrm>
            <a:off x="0" y="304800"/>
            <a:ext cx="9144000" cy="369332"/>
          </a:xfrm>
          <a:prstGeom prst="rect">
            <a:avLst/>
          </a:prstGeom>
        </p:spPr>
        <p:txBody>
          <a:bodyPr wrap="square">
            <a:spAutoFit/>
          </a:bodyPr>
          <a:lstStyle/>
          <a:p>
            <a:r>
              <a:rPr lang="es-ES" dirty="0" smtClean="0"/>
              <a:t>I) Si  </a:t>
            </a:r>
            <a:r>
              <a:rPr lang="es-ES" i="1" dirty="0" err="1" smtClean="0"/>
              <a:t>Pmax</a:t>
            </a:r>
            <a:r>
              <a:rPr lang="es-ES" i="1" dirty="0" smtClean="0"/>
              <a:t> </a:t>
            </a:r>
            <a:r>
              <a:rPr lang="es-ES" dirty="0" smtClean="0"/>
              <a:t>es moderado tenemos:</a:t>
            </a:r>
            <a:endParaRPr lang="en-US" dirty="0"/>
          </a:p>
        </p:txBody>
      </p:sp>
      <p:sp>
        <p:nvSpPr>
          <p:cNvPr id="16" name="Rectangle 15"/>
          <p:cNvSpPr/>
          <p:nvPr/>
        </p:nvSpPr>
        <p:spPr>
          <a:xfrm>
            <a:off x="0" y="2743200"/>
            <a:ext cx="9144000" cy="923330"/>
          </a:xfrm>
          <a:prstGeom prst="rect">
            <a:avLst/>
          </a:prstGeom>
        </p:spPr>
        <p:txBody>
          <a:bodyPr wrap="square">
            <a:spAutoFit/>
          </a:bodyPr>
          <a:lstStyle/>
          <a:p>
            <a:r>
              <a:rPr lang="es-ES" dirty="0" smtClean="0"/>
              <a:t>O sea, además de 0, otro punto de corte que corresponde a un equilibrio </a:t>
            </a:r>
            <a:r>
              <a:rPr lang="es-ES" i="1" dirty="0" smtClean="0"/>
              <a:t>N</a:t>
            </a:r>
            <a:r>
              <a:rPr lang="es-ES" baseline="30000" dirty="0" smtClean="0"/>
              <a:t>2</a:t>
            </a:r>
            <a:r>
              <a:rPr lang="es-ES" dirty="0" smtClean="0"/>
              <a:t>*.</a:t>
            </a:r>
          </a:p>
          <a:p>
            <a:endParaRPr lang="es-ES" dirty="0" smtClean="0"/>
          </a:p>
          <a:p>
            <a:endParaRPr lang="es-ES" dirty="0" smtClean="0"/>
          </a:p>
        </p:txBody>
      </p:sp>
      <p:sp>
        <p:nvSpPr>
          <p:cNvPr id="17" name="Rectangle 16"/>
          <p:cNvSpPr/>
          <p:nvPr/>
        </p:nvSpPr>
        <p:spPr>
          <a:xfrm>
            <a:off x="0" y="3212068"/>
            <a:ext cx="9144000" cy="369332"/>
          </a:xfrm>
          <a:prstGeom prst="rect">
            <a:avLst/>
          </a:prstGeom>
        </p:spPr>
        <p:txBody>
          <a:bodyPr wrap="square">
            <a:spAutoFit/>
          </a:bodyPr>
          <a:lstStyle/>
          <a:p>
            <a:r>
              <a:rPr lang="es-ES" i="1" dirty="0" smtClean="0"/>
              <a:t>N</a:t>
            </a:r>
            <a:r>
              <a:rPr lang="es-ES" baseline="30000" dirty="0" smtClean="0"/>
              <a:t>1</a:t>
            </a:r>
            <a:r>
              <a:rPr lang="es-ES" dirty="0" smtClean="0"/>
              <a:t>* = </a:t>
            </a:r>
            <a:r>
              <a:rPr lang="es-ES" dirty="0" smtClean="0"/>
              <a:t>0 (inestable) y </a:t>
            </a:r>
            <a:r>
              <a:rPr lang="es-ES" i="1" dirty="0" smtClean="0"/>
              <a:t>N</a:t>
            </a:r>
            <a:r>
              <a:rPr lang="es-ES" baseline="30000" dirty="0" smtClean="0"/>
              <a:t>2</a:t>
            </a:r>
            <a:r>
              <a:rPr lang="es-ES" dirty="0" smtClean="0"/>
              <a:t>* </a:t>
            </a:r>
            <a:r>
              <a:rPr lang="es-ES" dirty="0" smtClean="0"/>
              <a:t>= 0 </a:t>
            </a:r>
            <a:r>
              <a:rPr lang="es-ES" dirty="0" smtClean="0"/>
              <a:t>(estable</a:t>
            </a:r>
            <a:r>
              <a:rPr lang="es-ES" dirty="0" smtClean="0"/>
              <a:t>) </a:t>
            </a:r>
            <a:r>
              <a:rPr lang="es-ES" dirty="0" smtClean="0"/>
              <a:t>.                           </a:t>
            </a:r>
            <a:endParaRPr lang="en-US" dirty="0"/>
          </a:p>
        </p:txBody>
      </p:sp>
      <p:sp>
        <p:nvSpPr>
          <p:cNvPr id="18" name="Rectangle 17"/>
          <p:cNvSpPr/>
          <p:nvPr/>
        </p:nvSpPr>
        <p:spPr>
          <a:xfrm>
            <a:off x="0" y="3810000"/>
            <a:ext cx="4267200" cy="1077218"/>
          </a:xfrm>
          <a:prstGeom prst="rect">
            <a:avLst/>
          </a:prstGeom>
        </p:spPr>
        <p:txBody>
          <a:bodyPr wrap="square">
            <a:spAutoFit/>
          </a:bodyPr>
          <a:lstStyle/>
          <a:p>
            <a:r>
              <a:rPr lang="es-ES" dirty="0" smtClean="0"/>
              <a:t>II) Si  </a:t>
            </a:r>
            <a:r>
              <a:rPr lang="es-ES" i="1" dirty="0" err="1" smtClean="0"/>
              <a:t>Pmax</a:t>
            </a:r>
            <a:r>
              <a:rPr lang="es-ES" i="1" dirty="0" smtClean="0"/>
              <a:t> </a:t>
            </a:r>
            <a:r>
              <a:rPr lang="es-ES" dirty="0" smtClean="0"/>
              <a:t>aumenta</a:t>
            </a:r>
            <a:r>
              <a:rPr lang="es-ES" i="1" dirty="0" smtClean="0"/>
              <a:t>, </a:t>
            </a:r>
            <a:r>
              <a:rPr lang="es-ES" dirty="0" smtClean="0"/>
              <a:t>pero</a:t>
            </a:r>
            <a:r>
              <a:rPr lang="es-ES" i="1" dirty="0" smtClean="0"/>
              <a:t> C(</a:t>
            </a:r>
            <a:r>
              <a:rPr lang="es-ES" i="1" dirty="0" smtClean="0">
                <a:latin typeface="French Script MT" pitchFamily="66" charset="0"/>
              </a:rPr>
              <a:t>K</a:t>
            </a:r>
            <a:r>
              <a:rPr lang="es-ES" dirty="0" smtClean="0"/>
              <a:t>/2) se mantiene por debajo del máximo de la logística = </a:t>
            </a:r>
            <a:r>
              <a:rPr lang="es-ES" sz="2800" i="1" dirty="0" err="1" smtClean="0">
                <a:latin typeface="French Script MT" pitchFamily="66" charset="0"/>
              </a:rPr>
              <a:t>r</a:t>
            </a:r>
            <a:r>
              <a:rPr lang="es-ES" i="1" dirty="0" err="1" smtClean="0"/>
              <a:t>K</a:t>
            </a:r>
            <a:r>
              <a:rPr lang="es-ES" dirty="0" smtClean="0"/>
              <a:t>/4,  tenemos:</a:t>
            </a:r>
            <a:endParaRPr lang="en-US" dirty="0"/>
          </a:p>
        </p:txBody>
      </p:sp>
      <p:pic>
        <p:nvPicPr>
          <p:cNvPr id="92165" name="Picture 5"/>
          <p:cNvPicPr>
            <a:picLocks noChangeAspect="1" noChangeArrowheads="1"/>
          </p:cNvPicPr>
          <p:nvPr/>
        </p:nvPicPr>
        <p:blipFill>
          <a:blip r:embed="rId3"/>
          <a:srcRect/>
          <a:stretch>
            <a:fillRect/>
          </a:stretch>
        </p:blipFill>
        <p:spPr bwMode="auto">
          <a:xfrm>
            <a:off x="4191000" y="3429000"/>
            <a:ext cx="2743200" cy="2003079"/>
          </a:xfrm>
          <a:prstGeom prst="rect">
            <a:avLst/>
          </a:prstGeom>
          <a:noFill/>
          <a:ln w="9525">
            <a:noFill/>
            <a:miter lim="800000"/>
            <a:headEnd/>
            <a:tailEnd/>
          </a:ln>
          <a:effectLst/>
        </p:spPr>
      </p:pic>
      <p:sp>
        <p:nvSpPr>
          <p:cNvPr id="19" name="Rectangle 18"/>
          <p:cNvSpPr/>
          <p:nvPr/>
        </p:nvSpPr>
        <p:spPr>
          <a:xfrm>
            <a:off x="0" y="5401270"/>
            <a:ext cx="9144000" cy="646331"/>
          </a:xfrm>
          <a:prstGeom prst="rect">
            <a:avLst/>
          </a:prstGeom>
        </p:spPr>
        <p:txBody>
          <a:bodyPr wrap="square">
            <a:spAutoFit/>
          </a:bodyPr>
          <a:lstStyle/>
          <a:p>
            <a:r>
              <a:rPr lang="es-ES" dirty="0" smtClean="0"/>
              <a:t>O sea, además de 0, otros dos puntos de corte que corresponden </a:t>
            </a:r>
            <a:r>
              <a:rPr lang="es-ES" dirty="0" smtClean="0"/>
              <a:t>a </a:t>
            </a:r>
            <a:r>
              <a:rPr lang="es-ES" dirty="0" smtClean="0"/>
              <a:t>equilibrios </a:t>
            </a:r>
            <a:r>
              <a:rPr lang="es-ES" i="1" dirty="0" smtClean="0"/>
              <a:t>N</a:t>
            </a:r>
            <a:r>
              <a:rPr lang="es-ES" baseline="30000" dirty="0" smtClean="0"/>
              <a:t>2</a:t>
            </a:r>
            <a:r>
              <a:rPr lang="es-ES" dirty="0" smtClean="0"/>
              <a:t>* y </a:t>
            </a:r>
            <a:r>
              <a:rPr lang="es-ES" i="1" dirty="0" smtClean="0"/>
              <a:t>N</a:t>
            </a:r>
            <a:r>
              <a:rPr lang="es-ES" i="1" baseline="30000" dirty="0" smtClean="0"/>
              <a:t>3</a:t>
            </a:r>
            <a:r>
              <a:rPr lang="es-ES" dirty="0" smtClean="0"/>
              <a:t>*.</a:t>
            </a:r>
          </a:p>
          <a:p>
            <a:r>
              <a:rPr lang="es-ES" dirty="0" smtClean="0"/>
              <a:t>Fíjense que la aparición de un nuevo equilibrio hace que ahora la estabilidad del 0 cambie:</a:t>
            </a:r>
            <a:endParaRPr lang="es-ES" dirty="0" smtClean="0"/>
          </a:p>
        </p:txBody>
      </p:sp>
      <p:sp>
        <p:nvSpPr>
          <p:cNvPr id="20" name="Rectangle 19"/>
          <p:cNvSpPr/>
          <p:nvPr/>
        </p:nvSpPr>
        <p:spPr>
          <a:xfrm>
            <a:off x="0" y="6183868"/>
            <a:ext cx="9144000" cy="369332"/>
          </a:xfrm>
          <a:prstGeom prst="rect">
            <a:avLst/>
          </a:prstGeom>
        </p:spPr>
        <p:txBody>
          <a:bodyPr wrap="square">
            <a:spAutoFit/>
          </a:bodyPr>
          <a:lstStyle/>
          <a:p>
            <a:r>
              <a:rPr lang="es-ES" i="1" dirty="0" smtClean="0"/>
              <a:t>N</a:t>
            </a:r>
            <a:r>
              <a:rPr lang="es-ES" baseline="30000" dirty="0" smtClean="0"/>
              <a:t>1</a:t>
            </a:r>
            <a:r>
              <a:rPr lang="es-ES" dirty="0" smtClean="0"/>
              <a:t>* = </a:t>
            </a:r>
            <a:r>
              <a:rPr lang="es-ES" dirty="0" smtClean="0"/>
              <a:t>0 (estable), </a:t>
            </a:r>
            <a:r>
              <a:rPr lang="es-ES" i="1" dirty="0" smtClean="0"/>
              <a:t>N</a:t>
            </a:r>
            <a:r>
              <a:rPr lang="es-ES" baseline="30000" dirty="0" smtClean="0"/>
              <a:t>2</a:t>
            </a:r>
            <a:r>
              <a:rPr lang="es-ES" dirty="0" smtClean="0"/>
              <a:t>* (inestable</a:t>
            </a:r>
            <a:r>
              <a:rPr lang="es-ES" dirty="0" smtClean="0"/>
              <a:t>) y </a:t>
            </a:r>
            <a:r>
              <a:rPr lang="es-ES" i="1" dirty="0" smtClean="0"/>
              <a:t>N</a:t>
            </a:r>
            <a:r>
              <a:rPr lang="es-ES" baseline="30000" dirty="0" smtClean="0"/>
              <a:t>3</a:t>
            </a:r>
            <a:r>
              <a:rPr lang="es-ES" dirty="0" smtClean="0"/>
              <a:t>* (estable</a:t>
            </a:r>
            <a:r>
              <a:rPr lang="es-ES" dirty="0" smtClean="0"/>
              <a:t>) </a:t>
            </a:r>
            <a:r>
              <a:rPr lang="es-E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blinds(horizontal)">
                                      <p:cBhvr>
                                        <p:cTn id="7" dur="500"/>
                                        <p:tgtEl>
                                          <p:spTgt spid="9216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blinds(horizontal)">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blinds(horizontal)">
                                      <p:cBhvr>
                                        <p:cTn id="17" dur="500"/>
                                        <p:tgtEl>
                                          <p:spTgt spid="1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2165"/>
                                        </p:tgtEl>
                                        <p:attrNameLst>
                                          <p:attrName>style.visibility</p:attrName>
                                        </p:attrNameLst>
                                      </p:cBhvr>
                                      <p:to>
                                        <p:strVal val="visible"/>
                                      </p:to>
                                    </p:set>
                                    <p:animEffect transition="in" filter="blinds(horizontal)">
                                      <p:cBhvr>
                                        <p:cTn id="27" dur="500"/>
                                        <p:tgtEl>
                                          <p:spTgt spid="9216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blinds(horizontal)">
                                      <p:cBhvr>
                                        <p:cTn id="32" dur="500"/>
                                        <p:tgtEl>
                                          <p:spTgt spid="1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xEl>
                                              <p:pRg st="1" end="1"/>
                                            </p:txEl>
                                          </p:spTgt>
                                        </p:tgtEl>
                                        <p:attrNameLst>
                                          <p:attrName>style.visibility</p:attrName>
                                        </p:attrNameLst>
                                      </p:cBhvr>
                                      <p:to>
                                        <p:strVal val="visible"/>
                                      </p:to>
                                    </p:set>
                                    <p:animEffect transition="in" filter="blinds(horizontal)">
                                      <p:cBhvr>
                                        <p:cTn id="37" dur="500"/>
                                        <p:tgtEl>
                                          <p:spTgt spid="1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xEl>
                                              <p:pRg st="0" end="0"/>
                                            </p:txEl>
                                          </p:spTgt>
                                        </p:tgtEl>
                                        <p:attrNameLst>
                                          <p:attrName>style.visibility</p:attrName>
                                        </p:attrNameLst>
                                      </p:cBhvr>
                                      <p:to>
                                        <p:strVal val="visible"/>
                                      </p:to>
                                    </p:set>
                                    <p:animEffect transition="in" filter="blinds(horizontal)">
                                      <p:cBhvr>
                                        <p:cTn id="42"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build="p"/>
      <p:bldP spid="18" grpId="0"/>
      <p:bldP spid="19" grpId="0" build="p"/>
      <p:bldP spid="2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5638800" y="373380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304800"/>
            <a:ext cx="9144000" cy="523220"/>
          </a:xfrm>
          <a:prstGeom prst="rect">
            <a:avLst/>
          </a:prstGeom>
        </p:spPr>
        <p:txBody>
          <a:bodyPr wrap="square">
            <a:spAutoFit/>
          </a:bodyPr>
          <a:lstStyle/>
          <a:p>
            <a:r>
              <a:rPr lang="es-ES" dirty="0" smtClean="0"/>
              <a:t>III) Si  </a:t>
            </a:r>
            <a:r>
              <a:rPr lang="es-ES" i="1" dirty="0" err="1" smtClean="0"/>
              <a:t>Pmax</a:t>
            </a:r>
            <a:r>
              <a:rPr lang="es-ES" i="1" dirty="0" smtClean="0"/>
              <a:t> </a:t>
            </a:r>
            <a:r>
              <a:rPr lang="es-ES" dirty="0" smtClean="0"/>
              <a:t>es muy alto, </a:t>
            </a:r>
            <a:r>
              <a:rPr lang="es-ES" dirty="0" err="1" smtClean="0"/>
              <a:t>i.e.</a:t>
            </a:r>
            <a:r>
              <a:rPr lang="es-ES" dirty="0" smtClean="0"/>
              <a:t> </a:t>
            </a:r>
            <a:r>
              <a:rPr lang="es-ES" i="1" dirty="0" smtClean="0"/>
              <a:t>C </a:t>
            </a:r>
            <a:r>
              <a:rPr lang="es-ES" dirty="0" smtClean="0"/>
              <a:t>pasa por arriba de </a:t>
            </a:r>
            <a:r>
              <a:rPr lang="es-ES" sz="2800" i="1" dirty="0" err="1" smtClean="0">
                <a:latin typeface="French Script MT" pitchFamily="66" charset="0"/>
              </a:rPr>
              <a:t>r</a:t>
            </a:r>
            <a:r>
              <a:rPr lang="es-ES" i="1" dirty="0" err="1" smtClean="0"/>
              <a:t>K</a:t>
            </a:r>
            <a:r>
              <a:rPr lang="es-ES" dirty="0" smtClean="0"/>
              <a:t>/4</a:t>
            </a:r>
            <a:r>
              <a:rPr lang="es-ES" dirty="0" smtClean="0"/>
              <a:t> tenemos:</a:t>
            </a:r>
            <a:endParaRPr lang="en-US" dirty="0"/>
          </a:p>
        </p:txBody>
      </p:sp>
      <p:sp>
        <p:nvSpPr>
          <p:cNvPr id="16" name="Rectangle 15"/>
          <p:cNvSpPr/>
          <p:nvPr/>
        </p:nvSpPr>
        <p:spPr>
          <a:xfrm>
            <a:off x="0" y="2743200"/>
            <a:ext cx="9144000" cy="369332"/>
          </a:xfrm>
          <a:prstGeom prst="rect">
            <a:avLst/>
          </a:prstGeom>
        </p:spPr>
        <p:txBody>
          <a:bodyPr wrap="square">
            <a:spAutoFit/>
          </a:bodyPr>
          <a:lstStyle/>
          <a:p>
            <a:r>
              <a:rPr lang="es-ES" dirty="0" smtClean="0"/>
              <a:t>O sea, solamente nos queda el equilibrio 0 y es estable! </a:t>
            </a:r>
            <a:endParaRPr lang="es-ES" dirty="0" smtClean="0"/>
          </a:p>
        </p:txBody>
      </p:sp>
      <p:grpSp>
        <p:nvGrpSpPr>
          <p:cNvPr id="25" name="Group 24"/>
          <p:cNvGrpSpPr/>
          <p:nvPr/>
        </p:nvGrpSpPr>
        <p:grpSpPr>
          <a:xfrm>
            <a:off x="5181600" y="459719"/>
            <a:ext cx="2743200" cy="2131081"/>
            <a:chOff x="5181600" y="459719"/>
            <a:chExt cx="2743200" cy="2131081"/>
          </a:xfrm>
        </p:grpSpPr>
        <p:pic>
          <p:nvPicPr>
            <p:cNvPr id="93187" name="Picture 3"/>
            <p:cNvPicPr>
              <a:picLocks noChangeAspect="1" noChangeArrowheads="1"/>
            </p:cNvPicPr>
            <p:nvPr/>
          </p:nvPicPr>
          <p:blipFill>
            <a:blip r:embed="rId2"/>
            <a:srcRect/>
            <a:stretch>
              <a:fillRect/>
            </a:stretch>
          </p:blipFill>
          <p:spPr bwMode="auto">
            <a:xfrm>
              <a:off x="5181600" y="459719"/>
              <a:ext cx="2743200" cy="2131081"/>
            </a:xfrm>
            <a:prstGeom prst="rect">
              <a:avLst/>
            </a:prstGeom>
            <a:noFill/>
            <a:ln w="9525">
              <a:noFill/>
              <a:miter lim="800000"/>
              <a:headEnd/>
              <a:tailEnd/>
            </a:ln>
            <a:effectLst/>
          </p:spPr>
        </p:pic>
        <p:sp>
          <p:nvSpPr>
            <p:cNvPr id="22" name="Freeform 21"/>
            <p:cNvSpPr/>
            <p:nvPr/>
          </p:nvSpPr>
          <p:spPr>
            <a:xfrm>
              <a:off x="5686425" y="1068388"/>
              <a:ext cx="2209800" cy="1236662"/>
            </a:xfrm>
            <a:custGeom>
              <a:avLst/>
              <a:gdLst>
                <a:gd name="connsiteX0" fmla="*/ 0 w 2209800"/>
                <a:gd name="connsiteY0" fmla="*/ 1236662 h 1236662"/>
                <a:gd name="connsiteX1" fmla="*/ 238125 w 2209800"/>
                <a:gd name="connsiteY1" fmla="*/ 341312 h 1236662"/>
                <a:gd name="connsiteX2" fmla="*/ 695325 w 2209800"/>
                <a:gd name="connsiteY2" fmla="*/ 55562 h 1236662"/>
                <a:gd name="connsiteX3" fmla="*/ 2209800 w 2209800"/>
                <a:gd name="connsiteY3" fmla="*/ 7937 h 1236662"/>
                <a:gd name="connsiteX4" fmla="*/ 2209800 w 2209800"/>
                <a:gd name="connsiteY4" fmla="*/ 7937 h 1236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9800" h="1236662">
                  <a:moveTo>
                    <a:pt x="0" y="1236662"/>
                  </a:moveTo>
                  <a:cubicBezTo>
                    <a:pt x="61119" y="887412"/>
                    <a:pt x="122238" y="538162"/>
                    <a:pt x="238125" y="341312"/>
                  </a:cubicBezTo>
                  <a:cubicBezTo>
                    <a:pt x="354012" y="144462"/>
                    <a:pt x="366713" y="111124"/>
                    <a:pt x="695325" y="55562"/>
                  </a:cubicBezTo>
                  <a:cubicBezTo>
                    <a:pt x="1023937" y="0"/>
                    <a:pt x="2209800" y="7937"/>
                    <a:pt x="2209800" y="7937"/>
                  </a:cubicBezTo>
                  <a:lnTo>
                    <a:pt x="2209800" y="7937"/>
                  </a:lnTo>
                </a:path>
              </a:pathLst>
            </a:custGeom>
            <a:ln w="15875">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 name="Rectangle 25"/>
          <p:cNvSpPr/>
          <p:nvPr/>
        </p:nvSpPr>
        <p:spPr>
          <a:xfrm>
            <a:off x="0" y="3429000"/>
            <a:ext cx="9144000" cy="1477328"/>
          </a:xfrm>
          <a:prstGeom prst="rect">
            <a:avLst/>
          </a:prstGeom>
        </p:spPr>
        <p:txBody>
          <a:bodyPr wrap="square">
            <a:spAutoFit/>
          </a:bodyPr>
          <a:lstStyle/>
          <a:p>
            <a:r>
              <a:rPr lang="es-ES" dirty="0" smtClean="0">
                <a:solidFill>
                  <a:srgbClr val="0070C0"/>
                </a:solidFill>
              </a:rPr>
              <a:t>Ejercicio </a:t>
            </a:r>
            <a:r>
              <a:rPr lang="es-ES" dirty="0" smtClean="0">
                <a:solidFill>
                  <a:srgbClr val="0070C0"/>
                </a:solidFill>
              </a:rPr>
              <a:t>2.2: </a:t>
            </a:r>
            <a:r>
              <a:rPr lang="es-ES" dirty="0" smtClean="0">
                <a:solidFill>
                  <a:srgbClr val="0070C0"/>
                </a:solidFill>
              </a:rPr>
              <a:t>Examine algebraicamente la estabilidad del modelo de cosecha </a:t>
            </a:r>
            <a:r>
              <a:rPr lang="es-ES" dirty="0" err="1" smtClean="0">
                <a:solidFill>
                  <a:srgbClr val="0070C0"/>
                </a:solidFill>
              </a:rPr>
              <a:t>Holling</a:t>
            </a:r>
            <a:r>
              <a:rPr lang="es-ES" dirty="0" smtClean="0">
                <a:solidFill>
                  <a:srgbClr val="0070C0"/>
                </a:solidFill>
              </a:rPr>
              <a:t> II. </a:t>
            </a:r>
            <a:br>
              <a:rPr lang="es-ES" dirty="0" smtClean="0">
                <a:solidFill>
                  <a:srgbClr val="0070C0"/>
                </a:solidFill>
              </a:rPr>
            </a:br>
            <a:r>
              <a:rPr lang="es-ES" dirty="0" smtClean="0">
                <a:solidFill>
                  <a:srgbClr val="0070C0"/>
                </a:solidFill>
              </a:rPr>
              <a:t>A) Calcule los equilibrios al variar </a:t>
            </a:r>
            <a:r>
              <a:rPr lang="es-ES" i="1" dirty="0" err="1" smtClean="0">
                <a:solidFill>
                  <a:srgbClr val="0070C0"/>
                </a:solidFill>
              </a:rPr>
              <a:t>Pmax</a:t>
            </a:r>
            <a:r>
              <a:rPr lang="es-ES" dirty="0" smtClean="0">
                <a:solidFill>
                  <a:srgbClr val="0070C0"/>
                </a:solidFill>
              </a:rPr>
              <a:t> para los 3 casos mencionados arriba de </a:t>
            </a:r>
            <a:r>
              <a:rPr lang="es-ES" i="1" dirty="0" err="1" smtClean="0">
                <a:solidFill>
                  <a:srgbClr val="0070C0"/>
                </a:solidFill>
              </a:rPr>
              <a:t>Pmax</a:t>
            </a:r>
            <a:r>
              <a:rPr lang="es-ES" dirty="0" smtClean="0">
                <a:solidFill>
                  <a:srgbClr val="0070C0"/>
                </a:solidFill>
              </a:rPr>
              <a:t> (moderado, alto y muy alto).</a:t>
            </a:r>
            <a:br>
              <a:rPr lang="es-ES" dirty="0" smtClean="0">
                <a:solidFill>
                  <a:srgbClr val="0070C0"/>
                </a:solidFill>
              </a:rPr>
            </a:br>
            <a:r>
              <a:rPr lang="es-ES" dirty="0" smtClean="0">
                <a:solidFill>
                  <a:srgbClr val="0070C0"/>
                </a:solidFill>
              </a:rPr>
              <a:t>B) Evalúe </a:t>
            </a:r>
            <a:r>
              <a:rPr lang="es-ES" dirty="0" smtClean="0">
                <a:solidFill>
                  <a:srgbClr val="0070C0"/>
                </a:solidFill>
              </a:rPr>
              <a:t>los valores propios en </a:t>
            </a:r>
            <a:r>
              <a:rPr lang="es-ES" dirty="0" smtClean="0">
                <a:solidFill>
                  <a:srgbClr val="0070C0"/>
                </a:solidFill>
              </a:rPr>
              <a:t>los equilibrios y verifique que re-obtiene la estabilidad que encontramos con el método gráfico. </a:t>
            </a:r>
            <a:endParaRPr lang="en-US"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blinds(horizontal)">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2400"/>
            <a:ext cx="9144000" cy="369332"/>
          </a:xfrm>
          <a:prstGeom prst="rect">
            <a:avLst/>
          </a:prstGeom>
        </p:spPr>
        <p:txBody>
          <a:bodyPr wrap="square">
            <a:spAutoFit/>
          </a:bodyPr>
          <a:lstStyle/>
          <a:p>
            <a:r>
              <a:rPr lang="es-ES" b="1" dirty="0" smtClean="0"/>
              <a:t>2.2.d</a:t>
            </a:r>
            <a:r>
              <a:rPr lang="es-ES" dirty="0" smtClean="0"/>
              <a:t>  </a:t>
            </a:r>
            <a:r>
              <a:rPr lang="es-ES" dirty="0" smtClean="0"/>
              <a:t>consumo tipo </a:t>
            </a:r>
            <a:r>
              <a:rPr lang="es-ES" dirty="0" err="1" smtClean="0"/>
              <a:t>Holling</a:t>
            </a:r>
            <a:r>
              <a:rPr lang="es-ES" dirty="0" smtClean="0"/>
              <a:t> </a:t>
            </a:r>
            <a:r>
              <a:rPr lang="es-ES" dirty="0" smtClean="0"/>
              <a:t>III o </a:t>
            </a:r>
            <a:r>
              <a:rPr lang="es-ES" b="1" dirty="0" err="1" smtClean="0">
                <a:solidFill>
                  <a:srgbClr val="FF0000"/>
                </a:solidFill>
              </a:rPr>
              <a:t>sigmoidal</a:t>
            </a:r>
            <a:r>
              <a:rPr lang="es-ES" dirty="0" smtClean="0"/>
              <a:t>. </a:t>
            </a:r>
            <a:endParaRPr lang="en-US" dirty="0"/>
          </a:p>
        </p:txBody>
      </p:sp>
      <p:sp>
        <p:nvSpPr>
          <p:cNvPr id="6" name="Rectangle 5"/>
          <p:cNvSpPr/>
          <p:nvPr/>
        </p:nvSpPr>
        <p:spPr>
          <a:xfrm>
            <a:off x="0" y="609600"/>
            <a:ext cx="9144000" cy="6340197"/>
          </a:xfrm>
          <a:prstGeom prst="rect">
            <a:avLst/>
          </a:prstGeom>
        </p:spPr>
        <p:txBody>
          <a:bodyPr wrap="square">
            <a:spAutoFit/>
          </a:bodyPr>
          <a:lstStyle/>
          <a:p>
            <a:r>
              <a:rPr lang="es-ES" dirty="0" smtClean="0"/>
              <a:t>Todas las funciones de recolección anteriores tienen un problema y es que </a:t>
            </a:r>
            <a:r>
              <a:rPr lang="es-ES" dirty="0" smtClean="0"/>
              <a:t>llevan a la extinción de </a:t>
            </a:r>
            <a:r>
              <a:rPr lang="es-ES" i="1" dirty="0" smtClean="0"/>
              <a:t>N</a:t>
            </a:r>
            <a:r>
              <a:rPr lang="es-ES" dirty="0" smtClean="0"/>
              <a:t> por </a:t>
            </a:r>
            <a:r>
              <a:rPr lang="es-ES" dirty="0" smtClean="0"/>
              <a:t>encima de </a:t>
            </a:r>
            <a:r>
              <a:rPr lang="es-ES" dirty="0" smtClean="0"/>
              <a:t>cierta tasa de recolección. </a:t>
            </a:r>
            <a:endParaRPr lang="es-ES" dirty="0" smtClean="0"/>
          </a:p>
          <a:p>
            <a:endParaRPr lang="es-ES" sz="900" dirty="0" smtClean="0"/>
          </a:p>
          <a:p>
            <a:r>
              <a:rPr lang="es-ES" dirty="0" smtClean="0"/>
              <a:t>La </a:t>
            </a:r>
            <a:r>
              <a:rPr lang="es-ES" dirty="0" smtClean="0"/>
              <a:t>función de recolección de </a:t>
            </a:r>
            <a:r>
              <a:rPr lang="es-ES" dirty="0" err="1" smtClean="0"/>
              <a:t>Michaelis-Menten</a:t>
            </a:r>
            <a:r>
              <a:rPr lang="es-ES" dirty="0" smtClean="0"/>
              <a:t> tiene la ventaja de al menos </a:t>
            </a:r>
            <a:r>
              <a:rPr lang="es-ES" dirty="0" smtClean="0"/>
              <a:t>saturan en una </a:t>
            </a:r>
            <a:r>
              <a:rPr lang="es-ES" dirty="0" smtClean="0"/>
              <a:t>tasa máxima de recolección </a:t>
            </a:r>
            <a:r>
              <a:rPr lang="es-ES" dirty="0" smtClean="0"/>
              <a:t>porque </a:t>
            </a:r>
            <a:r>
              <a:rPr lang="es-ES" dirty="0" smtClean="0"/>
              <a:t>la recolección debe hacerse en </a:t>
            </a:r>
            <a:r>
              <a:rPr lang="es-ES" dirty="0" smtClean="0"/>
              <a:t>dos pasos </a:t>
            </a:r>
            <a:r>
              <a:rPr lang="es-ES" dirty="0" smtClean="0"/>
              <a:t>mutuamente excluyentes. </a:t>
            </a:r>
            <a:endParaRPr lang="es-ES" dirty="0" smtClean="0"/>
          </a:p>
          <a:p>
            <a:endParaRPr lang="es-ES" sz="900" dirty="0" smtClean="0"/>
          </a:p>
          <a:p>
            <a:r>
              <a:rPr lang="es-ES" dirty="0" smtClean="0"/>
              <a:t>¿</a:t>
            </a:r>
            <a:r>
              <a:rPr lang="es-ES" dirty="0" smtClean="0"/>
              <a:t>Hay alguna manera de tener una </a:t>
            </a:r>
            <a:r>
              <a:rPr lang="es-ES" dirty="0" smtClean="0"/>
              <a:t>tasa de cosecha </a:t>
            </a:r>
            <a:r>
              <a:rPr lang="es-ES" dirty="0" smtClean="0"/>
              <a:t>máxima per </a:t>
            </a:r>
            <a:r>
              <a:rPr lang="es-ES" dirty="0" smtClean="0"/>
              <a:t>y </a:t>
            </a:r>
            <a:r>
              <a:rPr lang="es-ES" dirty="0" smtClean="0"/>
              <a:t>al mismo tiempo evitar l</a:t>
            </a:r>
            <a:r>
              <a:rPr lang="es-ES" dirty="0" smtClean="0"/>
              <a:t>a extinción </a:t>
            </a:r>
            <a:r>
              <a:rPr lang="es-ES" dirty="0" smtClean="0"/>
              <a:t>de </a:t>
            </a:r>
            <a:r>
              <a:rPr lang="es-ES" i="1" dirty="0" smtClean="0"/>
              <a:t>N</a:t>
            </a:r>
            <a:r>
              <a:rPr lang="es-ES" dirty="0" smtClean="0"/>
              <a:t>? </a:t>
            </a:r>
          </a:p>
          <a:p>
            <a:endParaRPr lang="es-ES" sz="900" dirty="0" smtClean="0"/>
          </a:p>
          <a:p>
            <a:r>
              <a:rPr lang="es-ES" dirty="0" smtClean="0"/>
              <a:t>Para </a:t>
            </a:r>
            <a:r>
              <a:rPr lang="es-ES" dirty="0" smtClean="0"/>
              <a:t>hacer esto, necesitamos una función de recolección en la que la derivada con respecto </a:t>
            </a:r>
            <a:r>
              <a:rPr lang="es-ES" dirty="0" smtClean="0"/>
              <a:t>a </a:t>
            </a:r>
            <a:r>
              <a:rPr lang="es-ES" i="1" dirty="0" smtClean="0"/>
              <a:t>N</a:t>
            </a:r>
            <a:r>
              <a:rPr lang="es-ES" dirty="0" smtClean="0"/>
              <a:t> </a:t>
            </a:r>
            <a:r>
              <a:rPr lang="es-ES" dirty="0" smtClean="0"/>
              <a:t>en </a:t>
            </a:r>
            <a:r>
              <a:rPr lang="es-ES" i="1" dirty="0" smtClean="0"/>
              <a:t>N</a:t>
            </a:r>
            <a:r>
              <a:rPr lang="es-ES" dirty="0" smtClean="0"/>
              <a:t> </a:t>
            </a:r>
            <a:r>
              <a:rPr lang="es-ES" dirty="0" smtClean="0"/>
              <a:t>= 0 nunca </a:t>
            </a:r>
            <a:r>
              <a:rPr lang="es-ES" dirty="0" smtClean="0"/>
              <a:t>sea </a:t>
            </a:r>
            <a:r>
              <a:rPr lang="es-ES" dirty="0" smtClean="0"/>
              <a:t>mayor que la derivada del término de crecimiento logístico</a:t>
            </a:r>
            <a:r>
              <a:rPr lang="es-ES" dirty="0" smtClean="0"/>
              <a:t>.</a:t>
            </a:r>
          </a:p>
          <a:p>
            <a:endParaRPr lang="es-ES" sz="900" dirty="0" smtClean="0"/>
          </a:p>
          <a:p>
            <a:r>
              <a:rPr lang="es-ES" dirty="0" smtClean="0"/>
              <a:t>Dado </a:t>
            </a:r>
            <a:r>
              <a:rPr lang="es-ES" dirty="0" smtClean="0"/>
              <a:t>que asumimos que </a:t>
            </a:r>
            <a:r>
              <a:rPr lang="es-ES" sz="2800" i="1" dirty="0" smtClean="0">
                <a:latin typeface="French Script MT" pitchFamily="66" charset="0"/>
              </a:rPr>
              <a:t>r</a:t>
            </a:r>
            <a:r>
              <a:rPr lang="es-ES" dirty="0" smtClean="0"/>
              <a:t>, que es la pendiente del término de crecimiento logístico </a:t>
            </a:r>
            <a:r>
              <a:rPr lang="es-ES" dirty="0" smtClean="0"/>
              <a:t>en </a:t>
            </a:r>
            <a:r>
              <a:rPr lang="es-ES" i="1" dirty="0" smtClean="0"/>
              <a:t>N</a:t>
            </a:r>
            <a:r>
              <a:rPr lang="es-ES" dirty="0" smtClean="0"/>
              <a:t> </a:t>
            </a:r>
            <a:r>
              <a:rPr lang="es-ES" dirty="0" smtClean="0"/>
              <a:t>= 0, es siempre mayor que 0, </a:t>
            </a:r>
            <a:r>
              <a:rPr lang="es-ES" dirty="0" smtClean="0"/>
              <a:t>entonces una </a:t>
            </a:r>
            <a:r>
              <a:rPr lang="es-ES" dirty="0" smtClean="0"/>
              <a:t>función de recolección cuyo </a:t>
            </a:r>
            <a:r>
              <a:rPr lang="es-ES" dirty="0" smtClean="0"/>
              <a:t>valor y pendiente sea </a:t>
            </a:r>
            <a:r>
              <a:rPr lang="es-ES" dirty="0" smtClean="0"/>
              <a:t>igual a 0 en </a:t>
            </a:r>
            <a:r>
              <a:rPr lang="es-ES" i="1" dirty="0" smtClean="0"/>
              <a:t>N</a:t>
            </a:r>
            <a:r>
              <a:rPr lang="es-ES" dirty="0" smtClean="0"/>
              <a:t> </a:t>
            </a:r>
            <a:r>
              <a:rPr lang="es-ES" dirty="0" smtClean="0"/>
              <a:t>= </a:t>
            </a:r>
            <a:r>
              <a:rPr lang="es-ES" dirty="0" smtClean="0"/>
              <a:t>0 </a:t>
            </a:r>
            <a:r>
              <a:rPr lang="es-ES" b="1" dirty="0" smtClean="0">
                <a:solidFill>
                  <a:srgbClr val="FF0000"/>
                </a:solidFill>
              </a:rPr>
              <a:t>asegurará que </a:t>
            </a:r>
            <a:r>
              <a:rPr lang="es-ES" b="1" i="1" dirty="0" smtClean="0">
                <a:solidFill>
                  <a:srgbClr val="FF0000"/>
                </a:solidFill>
              </a:rPr>
              <a:t>N</a:t>
            </a:r>
            <a:r>
              <a:rPr lang="es-ES" b="1" dirty="0" smtClean="0">
                <a:solidFill>
                  <a:srgbClr val="FF0000"/>
                </a:solidFill>
              </a:rPr>
              <a:t> = 0 siempre será inestable</a:t>
            </a:r>
            <a:r>
              <a:rPr lang="es-ES" dirty="0" smtClean="0"/>
              <a:t>.</a:t>
            </a:r>
          </a:p>
          <a:p>
            <a:endParaRPr lang="es-ES" sz="900" dirty="0" smtClean="0"/>
          </a:p>
          <a:p>
            <a:r>
              <a:rPr lang="es-ES" dirty="0" smtClean="0"/>
              <a:t>Por </a:t>
            </a:r>
            <a:r>
              <a:rPr lang="es-ES" dirty="0" smtClean="0"/>
              <a:t>lo tanto, a bajas </a:t>
            </a:r>
            <a:r>
              <a:rPr lang="es-ES" dirty="0" smtClean="0"/>
              <a:t>densidades </a:t>
            </a:r>
            <a:r>
              <a:rPr lang="es-ES" dirty="0" smtClean="0"/>
              <a:t>de población, el </a:t>
            </a:r>
            <a:r>
              <a:rPr lang="es-ES" dirty="0" smtClean="0"/>
              <a:t>término </a:t>
            </a:r>
            <a:r>
              <a:rPr lang="es-ES" dirty="0" smtClean="0"/>
              <a:t>de cosecha siempre será menor que </a:t>
            </a:r>
            <a:r>
              <a:rPr lang="es-ES" dirty="0" smtClean="0"/>
              <a:t>el término </a:t>
            </a:r>
            <a:r>
              <a:rPr lang="es-ES" dirty="0" smtClean="0"/>
              <a:t>de crecimiento y, si hay al menos un individuo reproductivo, la </a:t>
            </a:r>
            <a:r>
              <a:rPr lang="es-ES" dirty="0" smtClean="0"/>
              <a:t>población siempre </a:t>
            </a:r>
            <a:r>
              <a:rPr lang="es-ES" dirty="0" smtClean="0"/>
              <a:t>crecerá lejos de 0 cuando es </a:t>
            </a:r>
            <a:r>
              <a:rPr lang="es-ES" dirty="0" smtClean="0"/>
              <a:t>pequeña. </a:t>
            </a:r>
          </a:p>
          <a:p>
            <a:endParaRPr lang="es-ES" sz="900" dirty="0" smtClean="0"/>
          </a:p>
          <a:p>
            <a:r>
              <a:rPr lang="es-ES" dirty="0" smtClean="0"/>
              <a:t>Manteniendo </a:t>
            </a:r>
            <a:r>
              <a:rPr lang="es-ES" dirty="0" smtClean="0"/>
              <a:t>un máximo </a:t>
            </a:r>
            <a:r>
              <a:rPr lang="es-ES" dirty="0" smtClean="0"/>
              <a:t>de </a:t>
            </a:r>
            <a:r>
              <a:rPr lang="es-ES" dirty="0" smtClean="0"/>
              <a:t>recolección, como en la función de recolección de </a:t>
            </a:r>
            <a:r>
              <a:rPr lang="es-ES" dirty="0" err="1" smtClean="0"/>
              <a:t>Michaelis-Menten</a:t>
            </a:r>
            <a:r>
              <a:rPr lang="es-ES" dirty="0" smtClean="0"/>
              <a:t>, también </a:t>
            </a:r>
            <a:r>
              <a:rPr lang="es-ES" dirty="0" smtClean="0"/>
              <a:t>asegurará que </a:t>
            </a:r>
            <a:r>
              <a:rPr lang="es-ES" dirty="0" smtClean="0"/>
              <a:t>hay al menos una densidad de población estable y positiva para </a:t>
            </a:r>
            <a:r>
              <a:rPr lang="es-ES" i="1" dirty="0" smtClean="0"/>
              <a:t>N </a:t>
            </a:r>
            <a:r>
              <a:rPr lang="es-ES" dirty="0" smtClean="0"/>
              <a:t>(siempre quela cosecha </a:t>
            </a:r>
            <a:r>
              <a:rPr lang="es-ES" dirty="0" smtClean="0"/>
              <a:t>se mantenga </a:t>
            </a:r>
            <a:r>
              <a:rPr lang="es-ES" dirty="0" smtClean="0"/>
              <a:t>en un nivel moderado por debajo </a:t>
            </a:r>
            <a:r>
              <a:rPr lang="es-ES" dirty="0" smtClean="0"/>
              <a:t>de la bifurcación de </a:t>
            </a:r>
            <a:r>
              <a:rPr lang="es-ES" dirty="0" smtClean="0"/>
              <a:t>nodo de silla de </a:t>
            </a:r>
            <a:r>
              <a:rPr lang="es-ES" dirty="0" smtClean="0"/>
              <a:t>bifurcación.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blinds(horizontal)">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blinds(horizontal)">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blinds(horizontal)">
                                      <p:cBhvr>
                                        <p:cTn id="27" dur="500"/>
                                        <p:tgtEl>
                                          <p:spTgt spid="6">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xEl>
                                              <p:pRg st="10" end="10"/>
                                            </p:txEl>
                                          </p:spTgt>
                                        </p:tgtEl>
                                        <p:attrNameLst>
                                          <p:attrName>style.visibility</p:attrName>
                                        </p:attrNameLst>
                                      </p:cBhvr>
                                      <p:to>
                                        <p:strVal val="visible"/>
                                      </p:to>
                                    </p:set>
                                    <p:animEffect transition="in" filter="blinds(horizontal)">
                                      <p:cBhvr>
                                        <p:cTn id="32" dur="500"/>
                                        <p:tgtEl>
                                          <p:spTgt spid="6">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xEl>
                                              <p:pRg st="12" end="12"/>
                                            </p:txEl>
                                          </p:spTgt>
                                        </p:tgtEl>
                                        <p:attrNameLst>
                                          <p:attrName>style.visibility</p:attrName>
                                        </p:attrNameLst>
                                      </p:cBhvr>
                                      <p:to>
                                        <p:strVal val="visible"/>
                                      </p:to>
                                    </p:set>
                                    <p:animEffect transition="in" filter="blinds(horizontal)">
                                      <p:cBhvr>
                                        <p:cTn id="37"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09600"/>
            <a:ext cx="3810000" cy="923330"/>
          </a:xfrm>
          <a:prstGeom prst="rect">
            <a:avLst/>
          </a:prstGeom>
        </p:spPr>
        <p:txBody>
          <a:bodyPr wrap="square">
            <a:spAutoFit/>
          </a:bodyPr>
          <a:lstStyle/>
          <a:p>
            <a:r>
              <a:rPr lang="es-ES" dirty="0" smtClean="0"/>
              <a:t>Pensando un poco vemos que </a:t>
            </a:r>
            <a:r>
              <a:rPr lang="es-ES" dirty="0" smtClean="0"/>
              <a:t>una función de recolección </a:t>
            </a:r>
            <a:r>
              <a:rPr lang="es-ES" dirty="0" err="1" smtClean="0"/>
              <a:t>sigmoide</a:t>
            </a:r>
            <a:r>
              <a:rPr lang="es-ES" dirty="0" smtClean="0"/>
              <a:t> como la de la figura </a:t>
            </a:r>
            <a:r>
              <a:rPr lang="es-ES" dirty="0" smtClean="0"/>
              <a:t>funcionaría</a:t>
            </a:r>
            <a:r>
              <a:rPr lang="es-ES" dirty="0" smtClean="0"/>
              <a:t>. </a:t>
            </a:r>
          </a:p>
        </p:txBody>
      </p:sp>
      <p:sp>
        <p:nvSpPr>
          <p:cNvPr id="4" name="Rectangle 3"/>
          <p:cNvSpPr/>
          <p:nvPr/>
        </p:nvSpPr>
        <p:spPr>
          <a:xfrm>
            <a:off x="0" y="2362200"/>
            <a:ext cx="9144000" cy="369332"/>
          </a:xfrm>
          <a:prstGeom prst="rect">
            <a:avLst/>
          </a:prstGeom>
        </p:spPr>
        <p:txBody>
          <a:bodyPr wrap="square">
            <a:spAutoFit/>
          </a:bodyPr>
          <a:lstStyle/>
          <a:p>
            <a:r>
              <a:rPr lang="es-ES" dirty="0" smtClean="0"/>
              <a:t>La </a:t>
            </a:r>
            <a:r>
              <a:rPr lang="es-ES" dirty="0" smtClean="0"/>
              <a:t>siguiente es una </a:t>
            </a:r>
            <a:r>
              <a:rPr lang="es-ES" dirty="0" smtClean="0"/>
              <a:t>función de cosecha </a:t>
            </a:r>
            <a:r>
              <a:rPr lang="es-ES" dirty="0" err="1" smtClean="0"/>
              <a:t>sigmoide</a:t>
            </a:r>
            <a:r>
              <a:rPr lang="es-ES" dirty="0" smtClean="0"/>
              <a:t> </a:t>
            </a:r>
            <a:r>
              <a:rPr lang="es-ES" dirty="0" smtClean="0"/>
              <a:t>de uso </a:t>
            </a:r>
            <a:r>
              <a:rPr lang="es-ES" dirty="0" smtClean="0"/>
              <a:t>común función</a:t>
            </a:r>
            <a:endParaRPr lang="en-US" b="1" dirty="0"/>
          </a:p>
        </p:txBody>
      </p:sp>
      <p:pic>
        <p:nvPicPr>
          <p:cNvPr id="94210" name="Picture 2"/>
          <p:cNvPicPr>
            <a:picLocks noChangeAspect="1" noChangeArrowheads="1"/>
          </p:cNvPicPr>
          <p:nvPr/>
        </p:nvPicPr>
        <p:blipFill>
          <a:blip r:embed="rId3"/>
          <a:srcRect/>
          <a:stretch>
            <a:fillRect/>
          </a:stretch>
        </p:blipFill>
        <p:spPr bwMode="auto">
          <a:xfrm>
            <a:off x="4267200" y="228600"/>
            <a:ext cx="2743200" cy="2089052"/>
          </a:xfrm>
          <a:prstGeom prst="rect">
            <a:avLst/>
          </a:prstGeom>
          <a:noFill/>
          <a:ln w="9525">
            <a:noFill/>
            <a:miter lim="800000"/>
            <a:headEnd/>
            <a:tailEnd/>
          </a:ln>
          <a:effectLst/>
        </p:spPr>
      </p:pic>
      <p:sp>
        <p:nvSpPr>
          <p:cNvPr id="7" name="Rectangle 6"/>
          <p:cNvSpPr/>
          <p:nvPr/>
        </p:nvSpPr>
        <p:spPr>
          <a:xfrm>
            <a:off x="0" y="3733800"/>
            <a:ext cx="9144000" cy="2585323"/>
          </a:xfrm>
          <a:prstGeom prst="rect">
            <a:avLst/>
          </a:prstGeom>
        </p:spPr>
        <p:txBody>
          <a:bodyPr wrap="square">
            <a:spAutoFit/>
          </a:bodyPr>
          <a:lstStyle/>
          <a:p>
            <a:r>
              <a:rPr lang="es-ES" dirty="0" smtClean="0"/>
              <a:t>donde </a:t>
            </a:r>
            <a:r>
              <a:rPr lang="es-ES" i="1" dirty="0" err="1" smtClean="0"/>
              <a:t>Pmax</a:t>
            </a:r>
            <a:r>
              <a:rPr lang="es-ES" dirty="0" smtClean="0"/>
              <a:t> y </a:t>
            </a:r>
            <a:r>
              <a:rPr lang="es-ES" i="1" dirty="0" smtClean="0"/>
              <a:t>h</a:t>
            </a:r>
            <a:r>
              <a:rPr lang="es-ES" dirty="0" smtClean="0"/>
              <a:t> son los mismos parámetros que para la cosecha hiperbólica </a:t>
            </a:r>
            <a:r>
              <a:rPr lang="es-ES" dirty="0" smtClean="0"/>
              <a:t>(</a:t>
            </a:r>
            <a:r>
              <a:rPr lang="es-ES" dirty="0" err="1" smtClean="0"/>
              <a:t>Holling</a:t>
            </a:r>
            <a:r>
              <a:rPr lang="es-ES" dirty="0" smtClean="0"/>
              <a:t> Tipo </a:t>
            </a:r>
            <a:r>
              <a:rPr lang="es-ES" dirty="0" smtClean="0"/>
              <a:t>II</a:t>
            </a:r>
            <a:r>
              <a:rPr lang="es-ES" dirty="0" smtClean="0"/>
              <a:t>).</a:t>
            </a:r>
          </a:p>
          <a:p>
            <a:endParaRPr lang="es-ES" dirty="0" smtClean="0"/>
          </a:p>
          <a:p>
            <a:r>
              <a:rPr lang="es-ES" dirty="0" smtClean="0"/>
              <a:t>Esta función a </a:t>
            </a:r>
            <a:r>
              <a:rPr lang="es-ES" dirty="0" smtClean="0"/>
              <a:t>menudo se denomina función </a:t>
            </a:r>
            <a:r>
              <a:rPr lang="es-ES" dirty="0" err="1" smtClean="0"/>
              <a:t>Holling</a:t>
            </a:r>
            <a:r>
              <a:rPr lang="es-ES" dirty="0" smtClean="0"/>
              <a:t> Tipo III (</a:t>
            </a:r>
            <a:r>
              <a:rPr lang="es-ES" dirty="0" err="1" smtClean="0"/>
              <a:t>Holling</a:t>
            </a:r>
            <a:r>
              <a:rPr lang="es-ES" dirty="0" smtClean="0"/>
              <a:t> 1959) </a:t>
            </a:r>
            <a:endParaRPr lang="es-ES" dirty="0" smtClean="0"/>
          </a:p>
          <a:p>
            <a:endParaRPr lang="es-ES" dirty="0" smtClean="0"/>
          </a:p>
          <a:p>
            <a:r>
              <a:rPr lang="es-ES" dirty="0" smtClean="0"/>
              <a:t>Todo </a:t>
            </a:r>
            <a:r>
              <a:rPr lang="es-ES" dirty="0" smtClean="0"/>
              <a:t>lo que vimos para </a:t>
            </a:r>
            <a:r>
              <a:rPr lang="es-ES" dirty="0" err="1" smtClean="0"/>
              <a:t>Holling</a:t>
            </a:r>
            <a:r>
              <a:rPr lang="es-ES" dirty="0" smtClean="0"/>
              <a:t> II, de dos procesos exclusivos, sigue valiendo para </a:t>
            </a:r>
            <a:r>
              <a:rPr lang="es-ES" dirty="0" err="1" smtClean="0"/>
              <a:t>Holling</a:t>
            </a:r>
            <a:r>
              <a:rPr lang="es-ES" dirty="0" smtClean="0"/>
              <a:t> III.</a:t>
            </a:r>
          </a:p>
          <a:p>
            <a:endParaRPr lang="es-ES" dirty="0" smtClean="0"/>
          </a:p>
          <a:p>
            <a:r>
              <a:rPr lang="es-ES" dirty="0" smtClean="0"/>
              <a:t>Hay dos cosas que cambian:</a:t>
            </a:r>
          </a:p>
          <a:p>
            <a:r>
              <a:rPr lang="es-ES" dirty="0" smtClean="0"/>
              <a:t>A) La </a:t>
            </a:r>
            <a:r>
              <a:rPr lang="es-ES" dirty="0" smtClean="0"/>
              <a:t>rapidez con que satura el consumo. </a:t>
            </a:r>
            <a:r>
              <a:rPr lang="es-ES" dirty="0" smtClean="0"/>
              <a:t/>
            </a:r>
            <a:br>
              <a:rPr lang="es-ES" dirty="0" smtClean="0"/>
            </a:br>
            <a:r>
              <a:rPr lang="es-ES" dirty="0" smtClean="0"/>
              <a:t>B) 0 ahora es un punto de equilibrio inestable (deben convencerse de esto!)</a:t>
            </a:r>
            <a:endParaRPr lang="en-US" dirty="0"/>
          </a:p>
        </p:txBody>
      </p:sp>
      <p:graphicFrame>
        <p:nvGraphicFramePr>
          <p:cNvPr id="94211" name="Object 3"/>
          <p:cNvGraphicFramePr>
            <a:graphicFrameLocks noChangeAspect="1"/>
          </p:cNvGraphicFramePr>
          <p:nvPr/>
        </p:nvGraphicFramePr>
        <p:xfrm>
          <a:off x="3559175" y="2876550"/>
          <a:ext cx="2022475" cy="647700"/>
        </p:xfrm>
        <a:graphic>
          <a:graphicData uri="http://schemas.openxmlformats.org/presentationml/2006/ole">
            <p:oleObj spid="_x0000_s94211" name="Equation" r:id="rId4" imgW="1295280" imgH="419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blinds(horizontal)">
                                      <p:cBhvr>
                                        <p:cTn id="7" dur="5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4211"/>
                                        </p:tgtEl>
                                        <p:attrNameLst>
                                          <p:attrName>style.visibility</p:attrName>
                                        </p:attrNameLst>
                                      </p:cBhvr>
                                      <p:to>
                                        <p:strVal val="visible"/>
                                      </p:to>
                                    </p:set>
                                    <p:animEffect transition="in" filter="blinds(horizontal)">
                                      <p:cBhvr>
                                        <p:cTn id="17" dur="500"/>
                                        <p:tgtEl>
                                          <p:spTgt spid="942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linds(horizontal)">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blinds(horizontal)">
                                      <p:cBhvr>
                                        <p:cTn id="27" dur="5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linds(horizontal)">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blinds(horizontal)">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blinds(horizontal)">
                                      <p:cBhvr>
                                        <p:cTn id="4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5638800" y="373380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304800"/>
            <a:ext cx="9144000" cy="369332"/>
          </a:xfrm>
          <a:prstGeom prst="rect">
            <a:avLst/>
          </a:prstGeom>
        </p:spPr>
        <p:txBody>
          <a:bodyPr wrap="square">
            <a:spAutoFit/>
          </a:bodyPr>
          <a:lstStyle/>
          <a:p>
            <a:r>
              <a:rPr lang="es-ES" dirty="0" smtClean="0"/>
              <a:t>I) Si  </a:t>
            </a:r>
            <a:r>
              <a:rPr lang="es-ES" i="1" dirty="0" err="1" smtClean="0"/>
              <a:t>Pmax</a:t>
            </a:r>
            <a:r>
              <a:rPr lang="es-ES" i="1" dirty="0" smtClean="0"/>
              <a:t> </a:t>
            </a:r>
            <a:r>
              <a:rPr lang="es-ES" dirty="0" smtClean="0"/>
              <a:t>es moderado para </a:t>
            </a:r>
            <a:r>
              <a:rPr lang="es-ES" dirty="0" err="1" smtClean="0"/>
              <a:t>Holling</a:t>
            </a:r>
            <a:r>
              <a:rPr lang="es-ES" dirty="0" smtClean="0"/>
              <a:t> III tenemos:</a:t>
            </a:r>
            <a:endParaRPr lang="en-US" dirty="0"/>
          </a:p>
        </p:txBody>
      </p:sp>
      <p:sp>
        <p:nvSpPr>
          <p:cNvPr id="16" name="Rectangle 15"/>
          <p:cNvSpPr/>
          <p:nvPr/>
        </p:nvSpPr>
        <p:spPr>
          <a:xfrm>
            <a:off x="0" y="2743200"/>
            <a:ext cx="9144000" cy="923330"/>
          </a:xfrm>
          <a:prstGeom prst="rect">
            <a:avLst/>
          </a:prstGeom>
        </p:spPr>
        <p:txBody>
          <a:bodyPr wrap="square">
            <a:spAutoFit/>
          </a:bodyPr>
          <a:lstStyle/>
          <a:p>
            <a:r>
              <a:rPr lang="es-ES" dirty="0" smtClean="0"/>
              <a:t>O sea, además de 0, otro punto de corte que corresponde a un equilibrio </a:t>
            </a:r>
            <a:r>
              <a:rPr lang="es-ES" i="1" dirty="0" smtClean="0"/>
              <a:t>N</a:t>
            </a:r>
            <a:r>
              <a:rPr lang="es-ES" baseline="30000" dirty="0" smtClean="0"/>
              <a:t>2</a:t>
            </a:r>
            <a:r>
              <a:rPr lang="es-ES" dirty="0" smtClean="0"/>
              <a:t>*.</a:t>
            </a:r>
          </a:p>
          <a:p>
            <a:endParaRPr lang="es-ES" dirty="0" smtClean="0"/>
          </a:p>
          <a:p>
            <a:endParaRPr lang="es-ES" dirty="0" smtClean="0"/>
          </a:p>
        </p:txBody>
      </p:sp>
      <p:sp>
        <p:nvSpPr>
          <p:cNvPr id="17" name="Rectangle 16"/>
          <p:cNvSpPr/>
          <p:nvPr/>
        </p:nvSpPr>
        <p:spPr>
          <a:xfrm>
            <a:off x="0" y="3212068"/>
            <a:ext cx="9144000" cy="369332"/>
          </a:xfrm>
          <a:prstGeom prst="rect">
            <a:avLst/>
          </a:prstGeom>
        </p:spPr>
        <p:txBody>
          <a:bodyPr wrap="square">
            <a:spAutoFit/>
          </a:bodyPr>
          <a:lstStyle/>
          <a:p>
            <a:r>
              <a:rPr lang="es-ES" i="1" dirty="0" smtClean="0"/>
              <a:t>N</a:t>
            </a:r>
            <a:r>
              <a:rPr lang="es-ES" baseline="30000" dirty="0" smtClean="0"/>
              <a:t>1</a:t>
            </a:r>
            <a:r>
              <a:rPr lang="es-ES" dirty="0" smtClean="0"/>
              <a:t>* = </a:t>
            </a:r>
            <a:r>
              <a:rPr lang="es-ES" dirty="0" smtClean="0"/>
              <a:t>0 (inestable) y </a:t>
            </a:r>
            <a:r>
              <a:rPr lang="es-ES" i="1" dirty="0" smtClean="0"/>
              <a:t>N</a:t>
            </a:r>
            <a:r>
              <a:rPr lang="es-ES" baseline="30000" dirty="0" smtClean="0"/>
              <a:t>2</a:t>
            </a:r>
            <a:r>
              <a:rPr lang="es-ES" dirty="0" smtClean="0"/>
              <a:t>* </a:t>
            </a:r>
            <a:r>
              <a:rPr lang="es-ES" dirty="0" smtClean="0"/>
              <a:t>= 0 </a:t>
            </a:r>
            <a:r>
              <a:rPr lang="es-ES" dirty="0" smtClean="0"/>
              <a:t>(estable</a:t>
            </a:r>
            <a:r>
              <a:rPr lang="es-ES" dirty="0" smtClean="0"/>
              <a:t>) </a:t>
            </a:r>
            <a:r>
              <a:rPr lang="es-ES" dirty="0" smtClean="0"/>
              <a:t>.                           </a:t>
            </a:r>
            <a:endParaRPr lang="en-US" dirty="0"/>
          </a:p>
        </p:txBody>
      </p:sp>
      <p:sp>
        <p:nvSpPr>
          <p:cNvPr id="18" name="Rectangle 17"/>
          <p:cNvSpPr/>
          <p:nvPr/>
        </p:nvSpPr>
        <p:spPr>
          <a:xfrm>
            <a:off x="0" y="3810000"/>
            <a:ext cx="4267200" cy="1077218"/>
          </a:xfrm>
          <a:prstGeom prst="rect">
            <a:avLst/>
          </a:prstGeom>
        </p:spPr>
        <p:txBody>
          <a:bodyPr wrap="square">
            <a:spAutoFit/>
          </a:bodyPr>
          <a:lstStyle/>
          <a:p>
            <a:r>
              <a:rPr lang="es-ES" dirty="0" smtClean="0"/>
              <a:t>II) Si  </a:t>
            </a:r>
            <a:r>
              <a:rPr lang="es-ES" i="1" dirty="0" err="1" smtClean="0"/>
              <a:t>Pmax</a:t>
            </a:r>
            <a:r>
              <a:rPr lang="es-ES" i="1" dirty="0" smtClean="0"/>
              <a:t> </a:t>
            </a:r>
            <a:r>
              <a:rPr lang="es-ES" dirty="0" smtClean="0"/>
              <a:t>aumenta</a:t>
            </a:r>
            <a:r>
              <a:rPr lang="es-ES" i="1" dirty="0" smtClean="0"/>
              <a:t>, </a:t>
            </a:r>
            <a:r>
              <a:rPr lang="es-ES" dirty="0" smtClean="0"/>
              <a:t>pero</a:t>
            </a:r>
            <a:r>
              <a:rPr lang="es-ES" i="1" dirty="0" smtClean="0"/>
              <a:t> C(</a:t>
            </a:r>
            <a:r>
              <a:rPr lang="es-ES" i="1" dirty="0" smtClean="0">
                <a:latin typeface="French Script MT" pitchFamily="66" charset="0"/>
              </a:rPr>
              <a:t>K</a:t>
            </a:r>
            <a:r>
              <a:rPr lang="es-ES" dirty="0" smtClean="0"/>
              <a:t>/2) se mantiene por debajo del máximo de la logística = </a:t>
            </a:r>
            <a:r>
              <a:rPr lang="es-ES" sz="2800" i="1" dirty="0" err="1" smtClean="0">
                <a:latin typeface="French Script MT" pitchFamily="66" charset="0"/>
              </a:rPr>
              <a:t>r</a:t>
            </a:r>
            <a:r>
              <a:rPr lang="es-ES" i="1" dirty="0" err="1" smtClean="0"/>
              <a:t>K</a:t>
            </a:r>
            <a:r>
              <a:rPr lang="es-ES" dirty="0" smtClean="0"/>
              <a:t>/4,  tenemos:</a:t>
            </a:r>
            <a:endParaRPr lang="en-US" dirty="0"/>
          </a:p>
        </p:txBody>
      </p:sp>
      <p:sp>
        <p:nvSpPr>
          <p:cNvPr id="19" name="Rectangle 18"/>
          <p:cNvSpPr/>
          <p:nvPr/>
        </p:nvSpPr>
        <p:spPr>
          <a:xfrm>
            <a:off x="0" y="5181600"/>
            <a:ext cx="9144000" cy="646331"/>
          </a:xfrm>
          <a:prstGeom prst="rect">
            <a:avLst/>
          </a:prstGeom>
        </p:spPr>
        <p:txBody>
          <a:bodyPr wrap="square">
            <a:spAutoFit/>
          </a:bodyPr>
          <a:lstStyle/>
          <a:p>
            <a:r>
              <a:rPr lang="es-ES" dirty="0" smtClean="0"/>
              <a:t>O sea, además de 0, otros tres punto de corte que corresponden </a:t>
            </a:r>
            <a:r>
              <a:rPr lang="es-ES" dirty="0" smtClean="0"/>
              <a:t>a </a:t>
            </a:r>
            <a:r>
              <a:rPr lang="es-ES" dirty="0" smtClean="0"/>
              <a:t>equilibrios </a:t>
            </a:r>
            <a:r>
              <a:rPr lang="es-ES" i="1" dirty="0" smtClean="0"/>
              <a:t>N</a:t>
            </a:r>
            <a:r>
              <a:rPr lang="es-ES" baseline="30000" dirty="0" smtClean="0"/>
              <a:t>2</a:t>
            </a:r>
            <a:r>
              <a:rPr lang="es-ES" dirty="0" smtClean="0"/>
              <a:t>*, </a:t>
            </a:r>
            <a:r>
              <a:rPr lang="es-ES" i="1" dirty="0" smtClean="0"/>
              <a:t>N</a:t>
            </a:r>
            <a:r>
              <a:rPr lang="es-ES" i="1" baseline="30000" dirty="0" smtClean="0"/>
              <a:t>3</a:t>
            </a:r>
            <a:r>
              <a:rPr lang="es-ES" dirty="0" smtClean="0"/>
              <a:t>* </a:t>
            </a:r>
            <a:r>
              <a:rPr lang="es-ES" dirty="0" smtClean="0"/>
              <a:t>y </a:t>
            </a:r>
            <a:r>
              <a:rPr lang="es-ES" i="1" dirty="0" smtClean="0"/>
              <a:t>N</a:t>
            </a:r>
            <a:r>
              <a:rPr lang="es-ES" i="1" baseline="30000" dirty="0" smtClean="0"/>
              <a:t>4</a:t>
            </a:r>
            <a:r>
              <a:rPr lang="es-ES" dirty="0" smtClean="0"/>
              <a:t>*.</a:t>
            </a:r>
          </a:p>
          <a:p>
            <a:r>
              <a:rPr lang="es-ES" dirty="0" smtClean="0"/>
              <a:t>Fíjense que la aparición de un nuevo equilibrio hace que ahora la estabilidad del 0 cambie:</a:t>
            </a:r>
            <a:endParaRPr lang="es-ES" dirty="0" smtClean="0"/>
          </a:p>
        </p:txBody>
      </p:sp>
      <p:sp>
        <p:nvSpPr>
          <p:cNvPr id="20" name="Rectangle 19"/>
          <p:cNvSpPr/>
          <p:nvPr/>
        </p:nvSpPr>
        <p:spPr>
          <a:xfrm>
            <a:off x="0" y="5867400"/>
            <a:ext cx="9144000" cy="923330"/>
          </a:xfrm>
          <a:prstGeom prst="rect">
            <a:avLst/>
          </a:prstGeom>
        </p:spPr>
        <p:txBody>
          <a:bodyPr wrap="square">
            <a:spAutoFit/>
          </a:bodyPr>
          <a:lstStyle/>
          <a:p>
            <a:r>
              <a:rPr lang="es-ES" i="1" dirty="0" smtClean="0"/>
              <a:t>N</a:t>
            </a:r>
            <a:r>
              <a:rPr lang="es-ES" baseline="30000" dirty="0" smtClean="0"/>
              <a:t>1</a:t>
            </a:r>
            <a:r>
              <a:rPr lang="es-ES" dirty="0" smtClean="0"/>
              <a:t>* = </a:t>
            </a:r>
            <a:r>
              <a:rPr lang="es-ES" dirty="0" smtClean="0"/>
              <a:t>0 (inestable), </a:t>
            </a:r>
            <a:r>
              <a:rPr lang="es-ES" i="1" dirty="0" smtClean="0"/>
              <a:t>N</a:t>
            </a:r>
            <a:r>
              <a:rPr lang="es-ES" baseline="30000" dirty="0" smtClean="0"/>
              <a:t>2</a:t>
            </a:r>
            <a:r>
              <a:rPr lang="es-ES" dirty="0" smtClean="0"/>
              <a:t>* (estable), </a:t>
            </a:r>
            <a:r>
              <a:rPr lang="es-ES" i="1" dirty="0" smtClean="0"/>
              <a:t>N</a:t>
            </a:r>
            <a:r>
              <a:rPr lang="es-ES" baseline="30000" dirty="0" smtClean="0"/>
              <a:t>3</a:t>
            </a:r>
            <a:r>
              <a:rPr lang="es-ES" dirty="0" smtClean="0"/>
              <a:t>* (inestable) </a:t>
            </a:r>
            <a:r>
              <a:rPr lang="es-ES" dirty="0" smtClean="0"/>
              <a:t>y </a:t>
            </a:r>
            <a:r>
              <a:rPr lang="es-ES" i="1" dirty="0" smtClean="0"/>
              <a:t>N</a:t>
            </a:r>
            <a:r>
              <a:rPr lang="es-ES" baseline="30000" dirty="0" smtClean="0"/>
              <a:t>4</a:t>
            </a:r>
            <a:r>
              <a:rPr lang="es-ES" dirty="0" smtClean="0"/>
              <a:t>*  </a:t>
            </a:r>
            <a:r>
              <a:rPr lang="es-ES" dirty="0" smtClean="0"/>
              <a:t>(estable</a:t>
            </a:r>
            <a:r>
              <a:rPr lang="es-ES" dirty="0" smtClean="0"/>
              <a:t>)</a:t>
            </a:r>
            <a:r>
              <a:rPr lang="es-ES" dirty="0" smtClean="0"/>
              <a:t>.</a:t>
            </a:r>
          </a:p>
          <a:p>
            <a:endParaRPr lang="es-ES" dirty="0" smtClean="0"/>
          </a:p>
          <a:p>
            <a:r>
              <a:rPr lang="es-ES" dirty="0" smtClean="0"/>
              <a:t>O sea dos equilibrios estables: el </a:t>
            </a:r>
            <a:r>
              <a:rPr lang="es-ES" b="1" dirty="0" smtClean="0">
                <a:solidFill>
                  <a:srgbClr val="FF0000"/>
                </a:solidFill>
              </a:rPr>
              <a:t>“bajo” </a:t>
            </a:r>
            <a:r>
              <a:rPr lang="es-ES" b="1" i="1" dirty="0" smtClean="0">
                <a:solidFill>
                  <a:srgbClr val="FF0000"/>
                </a:solidFill>
              </a:rPr>
              <a:t>N</a:t>
            </a:r>
            <a:r>
              <a:rPr lang="es-ES" b="1" baseline="30000" dirty="0" smtClean="0">
                <a:solidFill>
                  <a:srgbClr val="FF0000"/>
                </a:solidFill>
              </a:rPr>
              <a:t>2</a:t>
            </a:r>
            <a:r>
              <a:rPr lang="es-ES" b="1" dirty="0" smtClean="0">
                <a:solidFill>
                  <a:srgbClr val="FF0000"/>
                </a:solidFill>
              </a:rPr>
              <a:t>* </a:t>
            </a:r>
            <a:r>
              <a:rPr lang="es-ES" dirty="0" smtClean="0"/>
              <a:t>y el </a:t>
            </a:r>
            <a:r>
              <a:rPr lang="es-ES" b="1" dirty="0" smtClean="0">
                <a:solidFill>
                  <a:srgbClr val="00B050"/>
                </a:solidFill>
              </a:rPr>
              <a:t>“alto” </a:t>
            </a:r>
            <a:r>
              <a:rPr lang="es-ES" b="1" i="1" dirty="0" smtClean="0">
                <a:solidFill>
                  <a:srgbClr val="00B050"/>
                </a:solidFill>
              </a:rPr>
              <a:t>N</a:t>
            </a:r>
            <a:r>
              <a:rPr lang="es-ES" b="1" baseline="30000" dirty="0" smtClean="0">
                <a:solidFill>
                  <a:srgbClr val="00B050"/>
                </a:solidFill>
              </a:rPr>
              <a:t>4</a:t>
            </a:r>
            <a:r>
              <a:rPr lang="es-ES" b="1" dirty="0" smtClean="0">
                <a:solidFill>
                  <a:srgbClr val="00B050"/>
                </a:solidFill>
              </a:rPr>
              <a:t>*.                          </a:t>
            </a:r>
            <a:endParaRPr lang="en-US" b="1" dirty="0">
              <a:solidFill>
                <a:srgbClr val="00B050"/>
              </a:solidFill>
            </a:endParaRPr>
          </a:p>
        </p:txBody>
      </p:sp>
      <p:pic>
        <p:nvPicPr>
          <p:cNvPr id="95234" name="Picture 2"/>
          <p:cNvPicPr>
            <a:picLocks noChangeAspect="1" noChangeArrowheads="1"/>
          </p:cNvPicPr>
          <p:nvPr/>
        </p:nvPicPr>
        <p:blipFill>
          <a:blip r:embed="rId2"/>
          <a:srcRect/>
          <a:stretch>
            <a:fillRect/>
          </a:stretch>
        </p:blipFill>
        <p:spPr bwMode="auto">
          <a:xfrm>
            <a:off x="5410200" y="381000"/>
            <a:ext cx="2743200" cy="2166059"/>
          </a:xfrm>
          <a:prstGeom prst="rect">
            <a:avLst/>
          </a:prstGeom>
          <a:noFill/>
          <a:ln w="9525">
            <a:noFill/>
            <a:miter lim="800000"/>
            <a:headEnd/>
            <a:tailEnd/>
          </a:ln>
          <a:effectLst/>
        </p:spPr>
      </p:pic>
      <p:pic>
        <p:nvPicPr>
          <p:cNvPr id="95235" name="Picture 3"/>
          <p:cNvPicPr>
            <a:picLocks noChangeAspect="1" noChangeArrowheads="1"/>
          </p:cNvPicPr>
          <p:nvPr/>
        </p:nvPicPr>
        <p:blipFill>
          <a:blip r:embed="rId3"/>
          <a:srcRect/>
          <a:stretch>
            <a:fillRect/>
          </a:stretch>
        </p:blipFill>
        <p:spPr bwMode="auto">
          <a:xfrm>
            <a:off x="5486400" y="3124200"/>
            <a:ext cx="2743200" cy="209815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blinds(horizontal)">
                                      <p:cBhvr>
                                        <p:cTn id="7" dur="500"/>
                                        <p:tgtEl>
                                          <p:spTgt spid="952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blinds(horizontal)">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Effect transition="in" filter="blinds(horizontal)">
                                      <p:cBhvr>
                                        <p:cTn id="17" dur="500"/>
                                        <p:tgtEl>
                                          <p:spTgt spid="1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95235"/>
                                        </p:tgtEl>
                                        <p:attrNameLst>
                                          <p:attrName>style.visibility</p:attrName>
                                        </p:attrNameLst>
                                      </p:cBhvr>
                                      <p:to>
                                        <p:strVal val="visible"/>
                                      </p:to>
                                    </p:set>
                                    <p:animEffect transition="in" filter="box(in)">
                                      <p:cBhvr>
                                        <p:cTn id="27" dur="500"/>
                                        <p:tgtEl>
                                          <p:spTgt spid="9523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xEl>
                                              <p:pRg st="0" end="0"/>
                                            </p:txEl>
                                          </p:spTgt>
                                        </p:tgtEl>
                                        <p:attrNameLst>
                                          <p:attrName>style.visibility</p:attrName>
                                        </p:attrNameLst>
                                      </p:cBhvr>
                                      <p:to>
                                        <p:strVal val="visible"/>
                                      </p:to>
                                    </p:set>
                                    <p:animEffect transition="in" filter="blinds(horizontal)">
                                      <p:cBhvr>
                                        <p:cTn id="32" dur="500"/>
                                        <p:tgtEl>
                                          <p:spTgt spid="1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
                                            <p:txEl>
                                              <p:pRg st="1" end="1"/>
                                            </p:txEl>
                                          </p:spTgt>
                                        </p:tgtEl>
                                        <p:attrNameLst>
                                          <p:attrName>style.visibility</p:attrName>
                                        </p:attrNameLst>
                                      </p:cBhvr>
                                      <p:to>
                                        <p:strVal val="visible"/>
                                      </p:to>
                                    </p:set>
                                    <p:animEffect transition="in" filter="blinds(horizontal)">
                                      <p:cBhvr>
                                        <p:cTn id="37" dur="500"/>
                                        <p:tgtEl>
                                          <p:spTgt spid="1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xEl>
                                              <p:pRg st="0" end="0"/>
                                            </p:txEl>
                                          </p:spTgt>
                                        </p:tgtEl>
                                        <p:attrNameLst>
                                          <p:attrName>style.visibility</p:attrName>
                                        </p:attrNameLst>
                                      </p:cBhvr>
                                      <p:to>
                                        <p:strVal val="visible"/>
                                      </p:to>
                                    </p:set>
                                    <p:animEffect transition="in" filter="blinds(horizontal)">
                                      <p:cBhvr>
                                        <p:cTn id="42" dur="500"/>
                                        <p:tgtEl>
                                          <p:spTgt spid="20">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0">
                                            <p:txEl>
                                              <p:pRg st="2" end="2"/>
                                            </p:txEl>
                                          </p:spTgt>
                                        </p:tgtEl>
                                        <p:attrNameLst>
                                          <p:attrName>style.visibility</p:attrName>
                                        </p:attrNameLst>
                                      </p:cBhvr>
                                      <p:to>
                                        <p:strVal val="visible"/>
                                      </p:to>
                                    </p:set>
                                    <p:animEffect transition="in" filter="blinds(horizontal)">
                                      <p:cBhvr>
                                        <p:cTn id="47"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build="p"/>
      <p:bldP spid="18" grpId="0"/>
      <p:bldP spid="19" grpId="0" build="p"/>
      <p:bldP spid="2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5638800" y="373380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304800"/>
            <a:ext cx="4800600" cy="800219"/>
          </a:xfrm>
          <a:prstGeom prst="rect">
            <a:avLst/>
          </a:prstGeom>
        </p:spPr>
        <p:txBody>
          <a:bodyPr wrap="square">
            <a:spAutoFit/>
          </a:bodyPr>
          <a:lstStyle/>
          <a:p>
            <a:r>
              <a:rPr lang="es-ES" dirty="0" smtClean="0"/>
              <a:t>III) Si  </a:t>
            </a:r>
            <a:r>
              <a:rPr lang="es-ES" i="1" dirty="0" err="1" smtClean="0"/>
              <a:t>Pmax</a:t>
            </a:r>
            <a:r>
              <a:rPr lang="es-ES" i="1" dirty="0" smtClean="0"/>
              <a:t> </a:t>
            </a:r>
            <a:r>
              <a:rPr lang="es-ES" dirty="0" smtClean="0"/>
              <a:t>es muy alto, </a:t>
            </a:r>
            <a:r>
              <a:rPr lang="es-ES" dirty="0" err="1" smtClean="0"/>
              <a:t>i.e.</a:t>
            </a:r>
            <a:r>
              <a:rPr lang="es-ES" dirty="0" smtClean="0"/>
              <a:t> </a:t>
            </a:r>
            <a:r>
              <a:rPr lang="es-ES" i="1" dirty="0" smtClean="0"/>
              <a:t>C </a:t>
            </a:r>
            <a:r>
              <a:rPr lang="es-ES" dirty="0" smtClean="0"/>
              <a:t>pasa por arriba de </a:t>
            </a:r>
            <a:r>
              <a:rPr lang="es-ES" sz="2800" i="1" dirty="0" err="1" smtClean="0">
                <a:latin typeface="French Script MT" pitchFamily="66" charset="0"/>
              </a:rPr>
              <a:t>r</a:t>
            </a:r>
            <a:r>
              <a:rPr lang="es-ES" i="1" dirty="0" err="1" smtClean="0"/>
              <a:t>K</a:t>
            </a:r>
            <a:r>
              <a:rPr lang="es-ES" dirty="0" smtClean="0"/>
              <a:t>/4</a:t>
            </a:r>
            <a:r>
              <a:rPr lang="es-ES" dirty="0" smtClean="0"/>
              <a:t> tenemos:</a:t>
            </a:r>
            <a:endParaRPr lang="en-US" dirty="0"/>
          </a:p>
        </p:txBody>
      </p:sp>
      <p:sp>
        <p:nvSpPr>
          <p:cNvPr id="16" name="Rectangle 15"/>
          <p:cNvSpPr/>
          <p:nvPr/>
        </p:nvSpPr>
        <p:spPr>
          <a:xfrm>
            <a:off x="0" y="2743200"/>
            <a:ext cx="9144000" cy="369332"/>
          </a:xfrm>
          <a:prstGeom prst="rect">
            <a:avLst/>
          </a:prstGeom>
        </p:spPr>
        <p:txBody>
          <a:bodyPr wrap="square">
            <a:spAutoFit/>
          </a:bodyPr>
          <a:lstStyle/>
          <a:p>
            <a:r>
              <a:rPr lang="es-ES" dirty="0" smtClean="0"/>
              <a:t>O sea, solamente nos queda el equilibrio 0 inestable y el equilibrio “bajo”   estable.</a:t>
            </a:r>
            <a:endParaRPr lang="es-ES" dirty="0" smtClean="0"/>
          </a:p>
        </p:txBody>
      </p:sp>
      <p:pic>
        <p:nvPicPr>
          <p:cNvPr id="96258" name="Picture 2"/>
          <p:cNvPicPr>
            <a:picLocks noChangeAspect="1" noChangeArrowheads="1"/>
          </p:cNvPicPr>
          <p:nvPr/>
        </p:nvPicPr>
        <p:blipFill>
          <a:blip r:embed="rId2"/>
          <a:srcRect/>
          <a:stretch>
            <a:fillRect/>
          </a:stretch>
        </p:blipFill>
        <p:spPr bwMode="auto">
          <a:xfrm>
            <a:off x="5334000" y="381000"/>
            <a:ext cx="2743200" cy="2131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blinds(horizontal)">
                                      <p:cBhvr>
                                        <p:cTn id="7" dur="500"/>
                                        <p:tgtEl>
                                          <p:spTgt spid="9625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blinds(horizontal)">
                                      <p:cBhvr>
                                        <p:cTn id="1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pic>
        <p:nvPicPr>
          <p:cNvPr id="3" name="Picture 2" descr="Saddle-node bifurcation: a stable and unstable fixed point collide and... |  Download Scientific Diagram"/>
          <p:cNvPicPr>
            <a:picLocks noChangeAspect="1" noChangeArrowheads="1"/>
          </p:cNvPicPr>
          <p:nvPr/>
        </p:nvPicPr>
        <p:blipFill>
          <a:blip r:embed="rId3"/>
          <a:srcRect l="28471" t="29197" r="5647" b="25547"/>
          <a:stretch>
            <a:fillRect/>
          </a:stretch>
        </p:blipFill>
        <p:spPr bwMode="auto">
          <a:xfrm rot="16200000">
            <a:off x="-723901" y="2980372"/>
            <a:ext cx="5334000" cy="2362199"/>
          </a:xfrm>
          <a:prstGeom prst="rect">
            <a:avLst/>
          </a:prstGeom>
          <a:noFill/>
        </p:spPr>
      </p:pic>
      <p:sp>
        <p:nvSpPr>
          <p:cNvPr id="4" name="Rectangle 3"/>
          <p:cNvSpPr/>
          <p:nvPr/>
        </p:nvSpPr>
        <p:spPr>
          <a:xfrm>
            <a:off x="1905000" y="1570672"/>
            <a:ext cx="381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
          <p:cNvGrpSpPr/>
          <p:nvPr/>
        </p:nvGrpSpPr>
        <p:grpSpPr>
          <a:xfrm>
            <a:off x="533400" y="6459140"/>
            <a:ext cx="2776954" cy="369332"/>
            <a:chOff x="3200400" y="6096000"/>
            <a:chExt cx="2776954" cy="369332"/>
          </a:xfrm>
        </p:grpSpPr>
        <p:cxnSp>
          <p:nvCxnSpPr>
            <p:cNvPr id="6" name="Straight Connector 5"/>
            <p:cNvCxnSpPr/>
            <p:nvPr/>
          </p:nvCxnSpPr>
          <p:spPr>
            <a:xfrm>
              <a:off x="3200400" y="6248400"/>
              <a:ext cx="2362200"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638800" y="6096000"/>
              <a:ext cx="338554" cy="369332"/>
            </a:xfrm>
            <a:prstGeom prst="rect">
              <a:avLst/>
            </a:prstGeom>
            <a:noFill/>
          </p:spPr>
          <p:txBody>
            <a:bodyPr wrap="none" rtlCol="0">
              <a:spAutoFit/>
            </a:bodyPr>
            <a:lstStyle/>
            <a:p>
              <a:r>
                <a:rPr lang="es-UY" i="1" dirty="0" smtClean="0">
                  <a:solidFill>
                    <a:srgbClr val="0070C0"/>
                  </a:solidFill>
                </a:rPr>
                <a:t>C</a:t>
              </a:r>
              <a:endParaRPr lang="en-US" i="1" dirty="0">
                <a:solidFill>
                  <a:srgbClr val="0070C0"/>
                </a:solidFill>
              </a:endParaRPr>
            </a:p>
          </p:txBody>
        </p:sp>
      </p:grpSp>
      <p:grpSp>
        <p:nvGrpSpPr>
          <p:cNvPr id="5" name="Group 7"/>
          <p:cNvGrpSpPr/>
          <p:nvPr/>
        </p:nvGrpSpPr>
        <p:grpSpPr>
          <a:xfrm>
            <a:off x="533400" y="6066472"/>
            <a:ext cx="2853898" cy="369332"/>
            <a:chOff x="3200400" y="6096000"/>
            <a:chExt cx="2853898" cy="369332"/>
          </a:xfrm>
        </p:grpSpPr>
        <p:cxnSp>
          <p:nvCxnSpPr>
            <p:cNvPr id="9" name="Straight Connector 8"/>
            <p:cNvCxnSpPr/>
            <p:nvPr/>
          </p:nvCxnSpPr>
          <p:spPr>
            <a:xfrm>
              <a:off x="3200400" y="6248400"/>
              <a:ext cx="2362200"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638800" y="6096000"/>
              <a:ext cx="415498" cy="369332"/>
            </a:xfrm>
            <a:prstGeom prst="rect">
              <a:avLst/>
            </a:prstGeom>
            <a:noFill/>
          </p:spPr>
          <p:txBody>
            <a:bodyPr wrap="none" rtlCol="0">
              <a:spAutoFit/>
            </a:bodyPr>
            <a:lstStyle/>
            <a:p>
              <a:r>
                <a:rPr lang="es-UY" i="1" dirty="0" smtClean="0">
                  <a:solidFill>
                    <a:srgbClr val="0070C0"/>
                  </a:solidFill>
                </a:rPr>
                <a:t>C’</a:t>
              </a:r>
              <a:endParaRPr lang="en-US" i="1" dirty="0">
                <a:solidFill>
                  <a:srgbClr val="0070C0"/>
                </a:solidFill>
              </a:endParaRPr>
            </a:p>
          </p:txBody>
        </p:sp>
      </p:grpSp>
      <p:grpSp>
        <p:nvGrpSpPr>
          <p:cNvPr id="8" name="Group 11"/>
          <p:cNvGrpSpPr/>
          <p:nvPr/>
        </p:nvGrpSpPr>
        <p:grpSpPr>
          <a:xfrm>
            <a:off x="533400" y="5761672"/>
            <a:ext cx="2905194" cy="369332"/>
            <a:chOff x="3200400" y="6096000"/>
            <a:chExt cx="2905194" cy="369332"/>
          </a:xfrm>
        </p:grpSpPr>
        <p:cxnSp>
          <p:nvCxnSpPr>
            <p:cNvPr id="13" name="Straight Connector 12"/>
            <p:cNvCxnSpPr/>
            <p:nvPr/>
          </p:nvCxnSpPr>
          <p:spPr>
            <a:xfrm>
              <a:off x="3200400" y="6248400"/>
              <a:ext cx="2362200"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638800" y="6096000"/>
              <a:ext cx="466794" cy="369332"/>
            </a:xfrm>
            <a:prstGeom prst="rect">
              <a:avLst/>
            </a:prstGeom>
            <a:noFill/>
          </p:spPr>
          <p:txBody>
            <a:bodyPr wrap="none" rtlCol="0">
              <a:spAutoFit/>
            </a:bodyPr>
            <a:lstStyle/>
            <a:p>
              <a:r>
                <a:rPr lang="es-UY" i="1" dirty="0" smtClean="0">
                  <a:solidFill>
                    <a:srgbClr val="0070C0"/>
                  </a:solidFill>
                </a:rPr>
                <a:t>C”</a:t>
              </a:r>
              <a:endParaRPr lang="en-US" i="1" dirty="0">
                <a:solidFill>
                  <a:srgbClr val="0070C0"/>
                </a:solidFill>
              </a:endParaRPr>
            </a:p>
          </p:txBody>
        </p:sp>
      </p:grpSp>
      <p:grpSp>
        <p:nvGrpSpPr>
          <p:cNvPr id="12" name="Group 14"/>
          <p:cNvGrpSpPr/>
          <p:nvPr/>
        </p:nvGrpSpPr>
        <p:grpSpPr>
          <a:xfrm>
            <a:off x="533400" y="4999672"/>
            <a:ext cx="2871532" cy="369332"/>
            <a:chOff x="3200400" y="6096000"/>
            <a:chExt cx="2871532" cy="369332"/>
          </a:xfrm>
        </p:grpSpPr>
        <p:cxnSp>
          <p:nvCxnSpPr>
            <p:cNvPr id="16" name="Straight Connector 15"/>
            <p:cNvCxnSpPr/>
            <p:nvPr/>
          </p:nvCxnSpPr>
          <p:spPr>
            <a:xfrm>
              <a:off x="3200400" y="6248400"/>
              <a:ext cx="2362200" cy="1588"/>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638800" y="6096000"/>
              <a:ext cx="433132" cy="369332"/>
            </a:xfrm>
            <a:prstGeom prst="rect">
              <a:avLst/>
            </a:prstGeom>
            <a:noFill/>
          </p:spPr>
          <p:txBody>
            <a:bodyPr wrap="none" rtlCol="0">
              <a:spAutoFit/>
            </a:bodyPr>
            <a:lstStyle/>
            <a:p>
              <a:r>
                <a:rPr lang="es-UY" i="1" dirty="0" smtClean="0">
                  <a:solidFill>
                    <a:srgbClr val="0070C0"/>
                  </a:solidFill>
                </a:rPr>
                <a:t>C</a:t>
              </a:r>
              <a:r>
                <a:rPr lang="es-UY" i="1" baseline="30000" dirty="0" smtClean="0">
                  <a:solidFill>
                    <a:srgbClr val="0070C0"/>
                  </a:solidFill>
                </a:rPr>
                <a:t>B</a:t>
              </a:r>
              <a:endParaRPr lang="en-US" i="1" baseline="30000" dirty="0">
                <a:solidFill>
                  <a:srgbClr val="0070C0"/>
                </a:solidFill>
              </a:endParaRPr>
            </a:p>
          </p:txBody>
        </p:sp>
      </p:grpSp>
      <p:sp>
        <p:nvSpPr>
          <p:cNvPr id="18" name="Rectangle 17"/>
          <p:cNvSpPr/>
          <p:nvPr/>
        </p:nvSpPr>
        <p:spPr>
          <a:xfrm>
            <a:off x="3810000" y="5075872"/>
            <a:ext cx="5334000" cy="1477328"/>
          </a:xfrm>
          <a:prstGeom prst="rect">
            <a:avLst/>
          </a:prstGeom>
        </p:spPr>
        <p:txBody>
          <a:bodyPr wrap="square">
            <a:spAutoFit/>
          </a:bodyPr>
          <a:lstStyle/>
          <a:p>
            <a:r>
              <a:rPr lang="es-ES" dirty="0" smtClean="0"/>
              <a:t>Vimos que para consumo por cuota fija ocurre una </a:t>
            </a:r>
            <a:r>
              <a:rPr lang="es-ES" b="1" dirty="0" smtClean="0">
                <a:solidFill>
                  <a:srgbClr val="FF0000"/>
                </a:solidFill>
              </a:rPr>
              <a:t>bifurcación del tipo </a:t>
            </a:r>
            <a:r>
              <a:rPr lang="es-ES" b="1" dirty="0" smtClean="0">
                <a:solidFill>
                  <a:srgbClr val="FF0000"/>
                </a:solidFill>
              </a:rPr>
              <a:t>nodo-silla</a:t>
            </a:r>
            <a:r>
              <a:rPr lang="es-ES" b="1" dirty="0" smtClean="0"/>
              <a:t>.</a:t>
            </a:r>
            <a:r>
              <a:rPr lang="es-ES" b="1" dirty="0" smtClean="0">
                <a:solidFill>
                  <a:srgbClr val="FF0000"/>
                </a:solidFill>
              </a:rPr>
              <a:t> </a:t>
            </a:r>
          </a:p>
          <a:p>
            <a:r>
              <a:rPr lang="es-ES" dirty="0" smtClean="0"/>
              <a:t>Esto es </a:t>
            </a:r>
            <a:r>
              <a:rPr lang="es-ES" dirty="0" smtClean="0"/>
              <a:t>cuando </a:t>
            </a:r>
            <a:r>
              <a:rPr lang="es-ES" dirty="0" smtClean="0"/>
              <a:t>dos equilibrios, uno estable y el otro inestable, se acercan, chocan y luego se aniquilan entre sí al variar un </a:t>
            </a:r>
            <a:r>
              <a:rPr lang="es-ES" b="1" dirty="0" smtClean="0">
                <a:solidFill>
                  <a:srgbClr val="FF0000"/>
                </a:solidFill>
              </a:rPr>
              <a:t>parámetro de control</a:t>
            </a:r>
            <a:r>
              <a:rPr lang="es-ES" dirty="0" smtClean="0"/>
              <a:t>, en este caso </a:t>
            </a:r>
            <a:r>
              <a:rPr lang="es-ES" i="1" dirty="0" smtClean="0"/>
              <a:t>C</a:t>
            </a:r>
            <a:r>
              <a:rPr lang="es-ES" dirty="0" smtClean="0"/>
              <a:t>. </a:t>
            </a:r>
            <a:endParaRPr lang="es-ES" dirty="0" smtClean="0"/>
          </a:p>
        </p:txBody>
      </p:sp>
      <p:cxnSp>
        <p:nvCxnSpPr>
          <p:cNvPr id="19" name="Straight Arrow Connector 18"/>
          <p:cNvCxnSpPr/>
          <p:nvPr/>
        </p:nvCxnSpPr>
        <p:spPr>
          <a:xfrm rot="5400000" flipH="1" flipV="1">
            <a:off x="2895600" y="5914072"/>
            <a:ext cx="1524000" cy="158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124200" y="1494472"/>
            <a:ext cx="6019800" cy="646331"/>
          </a:xfrm>
          <a:prstGeom prst="rect">
            <a:avLst/>
          </a:prstGeom>
        </p:spPr>
        <p:txBody>
          <a:bodyPr wrap="square">
            <a:spAutoFit/>
          </a:bodyPr>
          <a:lstStyle/>
          <a:p>
            <a:r>
              <a:rPr lang="es-ES" b="1" dirty="0" smtClean="0"/>
              <a:t>2.2.a</a:t>
            </a:r>
            <a:r>
              <a:rPr lang="es-ES" dirty="0" smtClean="0"/>
              <a:t> La forma más simple posible de estrategia de recolección es la de</a:t>
            </a:r>
            <a:r>
              <a:rPr lang="es-ES" b="1" dirty="0" smtClean="0"/>
              <a:t> cuota fija</a:t>
            </a:r>
            <a:r>
              <a:rPr lang="es-ES" dirty="0" smtClean="0"/>
              <a:t>. </a:t>
            </a:r>
            <a:endParaRPr lang="en-US" dirty="0"/>
          </a:p>
        </p:txBody>
      </p:sp>
      <p:graphicFrame>
        <p:nvGraphicFramePr>
          <p:cNvPr id="21" name="Object 2"/>
          <p:cNvGraphicFramePr>
            <a:graphicFrameLocks noChangeAspect="1"/>
          </p:cNvGraphicFramePr>
          <p:nvPr/>
        </p:nvGraphicFramePr>
        <p:xfrm>
          <a:off x="4038600" y="2362200"/>
          <a:ext cx="4559300" cy="700088"/>
        </p:xfrm>
        <a:graphic>
          <a:graphicData uri="http://schemas.openxmlformats.org/presentationml/2006/ole">
            <p:oleObj spid="_x0000_s83970" name="Equation" r:id="rId4" imgW="2793960" imgH="431640" progId="Equation.DSMT4">
              <p:embed/>
            </p:oleObj>
          </a:graphicData>
        </a:graphic>
      </p:graphicFrame>
      <p:sp>
        <p:nvSpPr>
          <p:cNvPr id="22" name="Rectangle 21"/>
          <p:cNvSpPr/>
          <p:nvPr/>
        </p:nvSpPr>
        <p:spPr>
          <a:xfrm>
            <a:off x="0" y="524470"/>
            <a:ext cx="9144000" cy="646331"/>
          </a:xfrm>
          <a:prstGeom prst="rect">
            <a:avLst/>
          </a:prstGeom>
        </p:spPr>
        <p:txBody>
          <a:bodyPr wrap="square">
            <a:spAutoFit/>
          </a:bodyPr>
          <a:lstStyle/>
          <a:p>
            <a:r>
              <a:rPr lang="es-ES" dirty="0" smtClean="0"/>
              <a:t>Luego </a:t>
            </a:r>
            <a:r>
              <a:rPr lang="es-ES" dirty="0" smtClean="0"/>
              <a:t>consideramos </a:t>
            </a:r>
            <a:r>
              <a:rPr lang="es-ES" dirty="0" smtClean="0"/>
              <a:t>diferentes </a:t>
            </a:r>
            <a:r>
              <a:rPr lang="es-ES" dirty="0" smtClean="0"/>
              <a:t>estrategias </a:t>
            </a:r>
            <a:r>
              <a:rPr lang="es-ES" dirty="0" smtClean="0"/>
              <a:t>de recolección </a:t>
            </a:r>
            <a:r>
              <a:rPr lang="es-ES" dirty="0" smtClean="0"/>
              <a:t>para </a:t>
            </a:r>
            <a:r>
              <a:rPr lang="es-ES" dirty="0" smtClean="0"/>
              <a:t>poblaciones que experimentan un crecimiento logístico en ausencia de cosecha.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8">
                                            <p:txEl>
                                              <p:pRg st="0" end="0"/>
                                            </p:txEl>
                                          </p:spTgt>
                                        </p:tgtEl>
                                        <p:attrNameLst>
                                          <p:attrName>style.visibility</p:attrName>
                                        </p:attrNameLst>
                                      </p:cBhvr>
                                      <p:to>
                                        <p:strVal val="visible"/>
                                      </p:to>
                                    </p:set>
                                    <p:animEffect transition="in" filter="blinds(horizontal)">
                                      <p:cBhvr>
                                        <p:cTn id="23" dur="500"/>
                                        <p:tgtEl>
                                          <p:spTgt spid="1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8">
                                            <p:txEl>
                                              <p:pRg st="1" end="1"/>
                                            </p:txEl>
                                          </p:spTgt>
                                        </p:tgtEl>
                                        <p:attrNameLst>
                                          <p:attrName>style.visibility</p:attrName>
                                        </p:attrNameLst>
                                      </p:cBhvr>
                                      <p:to>
                                        <p:strVal val="visible"/>
                                      </p:to>
                                    </p:set>
                                    <p:animEffect transition="in" filter="blinds(horizontal)">
                                      <p:cBhvr>
                                        <p:cTn id="28" dur="500"/>
                                        <p:tgtEl>
                                          <p:spTgt spid="18">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ox(in)">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 calcmode="lin" valueType="num">
                                      <p:cBhvr additive="base">
                                        <p:cTn id="38" dur="500" fill="hold"/>
                                        <p:tgtEl>
                                          <p:spTgt spid="2"/>
                                        </p:tgtEl>
                                        <p:attrNameLst>
                                          <p:attrName>ppt_x</p:attrName>
                                        </p:attrNameLst>
                                      </p:cBhvr>
                                      <p:tavLst>
                                        <p:tav tm="0">
                                          <p:val>
                                            <p:strVal val="#ppt_x"/>
                                          </p:val>
                                        </p:tav>
                                        <p:tav tm="100000">
                                          <p:val>
                                            <p:strVal val="#ppt_x"/>
                                          </p:val>
                                        </p:tav>
                                      </p:tavLst>
                                    </p:anim>
                                    <p:anim calcmode="lin" valueType="num">
                                      <p:cBhvr additive="base">
                                        <p:cTn id="3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fill="hold"/>
                                        <p:tgtEl>
                                          <p:spTgt spid="8"/>
                                        </p:tgtEl>
                                        <p:attrNameLst>
                                          <p:attrName>ppt_x</p:attrName>
                                        </p:attrNameLst>
                                      </p:cBhvr>
                                      <p:tavLst>
                                        <p:tav tm="0">
                                          <p:val>
                                            <p:strVal val="#ppt_x"/>
                                          </p:val>
                                        </p:tav>
                                        <p:tav tm="100000">
                                          <p:val>
                                            <p:strVal val="#ppt_x"/>
                                          </p:val>
                                        </p:tav>
                                      </p:tavLst>
                                    </p:anim>
                                    <p:anim calcmode="lin" valueType="num">
                                      <p:cBhvr additive="base">
                                        <p:cTn id="5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ppt_x"/>
                                          </p:val>
                                        </p:tav>
                                        <p:tav tm="100000">
                                          <p:val>
                                            <p:strVal val="#ppt_x"/>
                                          </p:val>
                                        </p:tav>
                                      </p:tavLst>
                                    </p:anim>
                                    <p:anim calcmode="lin" valueType="num">
                                      <p:cBhvr additive="base">
                                        <p:cTn id="5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ppt_x"/>
                                          </p:val>
                                        </p:tav>
                                        <p:tav tm="100000">
                                          <p:val>
                                            <p:strVal val="#ppt_x"/>
                                          </p:val>
                                        </p:tav>
                                      </p:tavLst>
                                    </p:anim>
                                    <p:anim calcmode="lin" valueType="num">
                                      <p:cBhvr additive="base">
                                        <p:cTn id="6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20" grpId="0"/>
      <p:bldP spid="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52400"/>
            <a:ext cx="7171579" cy="369332"/>
          </a:xfrm>
          <a:prstGeom prst="rect">
            <a:avLst/>
          </a:prstGeom>
          <a:noFill/>
        </p:spPr>
        <p:txBody>
          <a:bodyPr wrap="none" rtlCol="0">
            <a:spAutoFit/>
          </a:bodyPr>
          <a:lstStyle/>
          <a:p>
            <a:r>
              <a:rPr lang="es-UY" dirty="0" smtClean="0"/>
              <a:t>En el libro de Murray, escribe a la ecuación para consumo </a:t>
            </a:r>
            <a:r>
              <a:rPr lang="es-UY" dirty="0" err="1" smtClean="0"/>
              <a:t>Holling</a:t>
            </a:r>
            <a:r>
              <a:rPr lang="es-UY" dirty="0" smtClean="0"/>
              <a:t> III como:</a:t>
            </a:r>
            <a:endParaRPr lang="en-US" dirty="0"/>
          </a:p>
        </p:txBody>
      </p:sp>
      <p:pic>
        <p:nvPicPr>
          <p:cNvPr id="97282" name="Picture 2"/>
          <p:cNvPicPr>
            <a:picLocks noChangeAspect="1" noChangeArrowheads="1"/>
          </p:cNvPicPr>
          <p:nvPr/>
        </p:nvPicPr>
        <p:blipFill>
          <a:blip r:embed="rId2"/>
          <a:srcRect/>
          <a:stretch>
            <a:fillRect/>
          </a:stretch>
        </p:blipFill>
        <p:spPr bwMode="auto">
          <a:xfrm>
            <a:off x="2438400" y="609600"/>
            <a:ext cx="2743200" cy="556465"/>
          </a:xfrm>
          <a:prstGeom prst="rect">
            <a:avLst/>
          </a:prstGeom>
          <a:noFill/>
          <a:ln w="9525">
            <a:noFill/>
            <a:miter lim="800000"/>
            <a:headEnd/>
            <a:tailEnd/>
          </a:ln>
          <a:effectLst/>
        </p:spPr>
      </p:pic>
      <p:sp>
        <p:nvSpPr>
          <p:cNvPr id="4" name="TextBox 3"/>
          <p:cNvSpPr txBox="1"/>
          <p:nvPr/>
        </p:nvSpPr>
        <p:spPr>
          <a:xfrm>
            <a:off x="76200" y="1307068"/>
            <a:ext cx="3099951" cy="369332"/>
          </a:xfrm>
          <a:prstGeom prst="rect">
            <a:avLst/>
          </a:prstGeom>
          <a:noFill/>
        </p:spPr>
        <p:txBody>
          <a:bodyPr wrap="none" rtlCol="0">
            <a:spAutoFit/>
          </a:bodyPr>
          <a:lstStyle/>
          <a:p>
            <a:r>
              <a:rPr lang="es-UY" dirty="0" smtClean="0"/>
              <a:t>Y luego lo analiza como sigue:</a:t>
            </a:r>
            <a:endParaRPr lang="en-US" dirty="0"/>
          </a:p>
        </p:txBody>
      </p:sp>
      <p:pic>
        <p:nvPicPr>
          <p:cNvPr id="97283" name="Picture 3"/>
          <p:cNvPicPr>
            <a:picLocks noChangeAspect="1" noChangeArrowheads="1"/>
          </p:cNvPicPr>
          <p:nvPr/>
        </p:nvPicPr>
        <p:blipFill>
          <a:blip r:embed="rId3"/>
          <a:srcRect/>
          <a:stretch>
            <a:fillRect/>
          </a:stretch>
        </p:blipFill>
        <p:spPr bwMode="auto">
          <a:xfrm>
            <a:off x="0" y="1752600"/>
            <a:ext cx="9144000" cy="2837348"/>
          </a:xfrm>
          <a:prstGeom prst="rect">
            <a:avLst/>
          </a:prstGeom>
          <a:noFill/>
          <a:ln w="9525">
            <a:noFill/>
            <a:miter lim="800000"/>
            <a:headEnd/>
            <a:tailEnd/>
          </a:ln>
          <a:effectLst/>
        </p:spPr>
      </p:pic>
      <p:sp>
        <p:nvSpPr>
          <p:cNvPr id="6" name="Rectangle 5"/>
          <p:cNvSpPr/>
          <p:nvPr/>
        </p:nvSpPr>
        <p:spPr>
          <a:xfrm>
            <a:off x="4572000" y="4267200"/>
            <a:ext cx="457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7284" name="Picture 4"/>
          <p:cNvPicPr>
            <a:picLocks noChangeAspect="1" noChangeArrowheads="1"/>
          </p:cNvPicPr>
          <p:nvPr/>
        </p:nvPicPr>
        <p:blipFill>
          <a:blip r:embed="rId4"/>
          <a:srcRect t="11154"/>
          <a:stretch>
            <a:fillRect/>
          </a:stretch>
        </p:blipFill>
        <p:spPr bwMode="auto">
          <a:xfrm>
            <a:off x="990600" y="4572000"/>
            <a:ext cx="7576457" cy="2209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blinds(horizontal)">
                                      <p:cBhvr>
                                        <p:cTn id="7" dur="500"/>
                                        <p:tgtEl>
                                          <p:spTgt spid="9728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7283"/>
                                        </p:tgtEl>
                                        <p:attrNameLst>
                                          <p:attrName>style.visibility</p:attrName>
                                        </p:attrNameLst>
                                      </p:cBhvr>
                                      <p:to>
                                        <p:strVal val="visible"/>
                                      </p:to>
                                    </p:set>
                                    <p:animEffect transition="in" filter="blinds(horizontal)">
                                      <p:cBhvr>
                                        <p:cTn id="17" dur="500"/>
                                        <p:tgtEl>
                                          <p:spTgt spid="9728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7284"/>
                                        </p:tgtEl>
                                        <p:attrNameLst>
                                          <p:attrName>style.visibility</p:attrName>
                                        </p:attrNameLst>
                                      </p:cBhvr>
                                      <p:to>
                                        <p:strVal val="visible"/>
                                      </p:to>
                                    </p:set>
                                    <p:animEffect transition="in" filter="blinds(horizontal)">
                                      <p:cBhvr>
                                        <p:cTn id="22" dur="500"/>
                                        <p:tgtEl>
                                          <p:spTgt spid="97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p:cNvPicPr>
            <a:picLocks noChangeAspect="1" noChangeArrowheads="1"/>
          </p:cNvPicPr>
          <p:nvPr/>
        </p:nvPicPr>
        <p:blipFill>
          <a:blip r:embed="rId2"/>
          <a:srcRect l="1923" b="78320"/>
          <a:stretch>
            <a:fillRect/>
          </a:stretch>
        </p:blipFill>
        <p:spPr bwMode="auto">
          <a:xfrm>
            <a:off x="762000" y="0"/>
            <a:ext cx="7772400" cy="1524000"/>
          </a:xfrm>
          <a:prstGeom prst="rect">
            <a:avLst/>
          </a:prstGeom>
          <a:noFill/>
          <a:ln w="9525">
            <a:noFill/>
            <a:miter lim="800000"/>
            <a:headEnd/>
            <a:tailEnd/>
          </a:ln>
          <a:effectLst/>
        </p:spPr>
      </p:pic>
      <p:sp>
        <p:nvSpPr>
          <p:cNvPr id="3" name="Rectangle 2"/>
          <p:cNvSpPr/>
          <p:nvPr/>
        </p:nvSpPr>
        <p:spPr>
          <a:xfrm>
            <a:off x="762000" y="76200"/>
            <a:ext cx="25908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p:cNvPicPr>
            <a:picLocks noChangeAspect="1" noChangeArrowheads="1"/>
          </p:cNvPicPr>
          <p:nvPr/>
        </p:nvPicPr>
        <p:blipFill>
          <a:blip r:embed="rId2"/>
          <a:srcRect l="1923" t="35772" b="34689"/>
          <a:stretch>
            <a:fillRect/>
          </a:stretch>
        </p:blipFill>
        <p:spPr bwMode="auto">
          <a:xfrm>
            <a:off x="762000" y="2057400"/>
            <a:ext cx="7772400" cy="2076450"/>
          </a:xfrm>
          <a:prstGeom prst="rect">
            <a:avLst/>
          </a:prstGeom>
          <a:noFill/>
          <a:ln w="9525">
            <a:noFill/>
            <a:miter lim="800000"/>
            <a:headEnd/>
            <a:tailEnd/>
          </a:ln>
          <a:effectLst/>
        </p:spPr>
      </p:pic>
      <p:pic>
        <p:nvPicPr>
          <p:cNvPr id="5" name="Picture 2"/>
          <p:cNvPicPr>
            <a:picLocks noChangeAspect="1" noChangeArrowheads="1"/>
          </p:cNvPicPr>
          <p:nvPr/>
        </p:nvPicPr>
        <p:blipFill>
          <a:blip r:embed="rId2"/>
          <a:srcRect l="1923" t="65311" b="29269"/>
          <a:stretch>
            <a:fillRect/>
          </a:stretch>
        </p:blipFill>
        <p:spPr bwMode="auto">
          <a:xfrm>
            <a:off x="762000" y="4133850"/>
            <a:ext cx="7772400" cy="381000"/>
          </a:xfrm>
          <a:prstGeom prst="rect">
            <a:avLst/>
          </a:prstGeom>
          <a:noFill/>
          <a:ln w="9525">
            <a:noFill/>
            <a:miter lim="800000"/>
            <a:headEnd/>
            <a:tailEnd/>
          </a:ln>
          <a:effectLst/>
        </p:spPr>
      </p:pic>
      <p:pic>
        <p:nvPicPr>
          <p:cNvPr id="6" name="Picture 2"/>
          <p:cNvPicPr>
            <a:picLocks noChangeAspect="1" noChangeArrowheads="1"/>
          </p:cNvPicPr>
          <p:nvPr/>
        </p:nvPicPr>
        <p:blipFill>
          <a:blip r:embed="rId2"/>
          <a:srcRect l="21154" t="71815" b="17345"/>
          <a:stretch>
            <a:fillRect/>
          </a:stretch>
        </p:blipFill>
        <p:spPr bwMode="auto">
          <a:xfrm>
            <a:off x="2286000" y="4362450"/>
            <a:ext cx="6248400" cy="762000"/>
          </a:xfrm>
          <a:prstGeom prst="rect">
            <a:avLst/>
          </a:prstGeom>
          <a:noFill/>
          <a:ln w="9525">
            <a:noFill/>
            <a:miter lim="800000"/>
            <a:headEnd/>
            <a:tailEnd/>
          </a:ln>
          <a:effectLst/>
        </p:spPr>
      </p:pic>
      <p:pic>
        <p:nvPicPr>
          <p:cNvPr id="7" name="Picture 2"/>
          <p:cNvPicPr>
            <a:picLocks noChangeAspect="1" noChangeArrowheads="1"/>
          </p:cNvPicPr>
          <p:nvPr/>
        </p:nvPicPr>
        <p:blipFill>
          <a:blip r:embed="rId2"/>
          <a:srcRect l="1923" t="82655" b="10841"/>
          <a:stretch>
            <a:fillRect/>
          </a:stretch>
        </p:blipFill>
        <p:spPr bwMode="auto">
          <a:xfrm>
            <a:off x="762000" y="4972050"/>
            <a:ext cx="7772400" cy="457200"/>
          </a:xfrm>
          <a:prstGeom prst="rect">
            <a:avLst/>
          </a:prstGeom>
          <a:noFill/>
          <a:ln w="9525">
            <a:noFill/>
            <a:miter lim="800000"/>
            <a:headEnd/>
            <a:tailEnd/>
          </a:ln>
          <a:effectLst/>
        </p:spPr>
      </p:pic>
      <p:pic>
        <p:nvPicPr>
          <p:cNvPr id="8" name="Picture 2"/>
          <p:cNvPicPr>
            <a:picLocks noChangeAspect="1" noChangeArrowheads="1"/>
          </p:cNvPicPr>
          <p:nvPr/>
        </p:nvPicPr>
        <p:blipFill>
          <a:blip r:embed="rId2"/>
          <a:srcRect l="35577" t="89159"/>
          <a:stretch>
            <a:fillRect/>
          </a:stretch>
        </p:blipFill>
        <p:spPr bwMode="auto">
          <a:xfrm>
            <a:off x="3429000" y="5276850"/>
            <a:ext cx="5105400" cy="762000"/>
          </a:xfrm>
          <a:prstGeom prst="rect">
            <a:avLst/>
          </a:prstGeom>
          <a:noFill/>
          <a:ln w="9525">
            <a:noFill/>
            <a:miter lim="800000"/>
            <a:headEnd/>
            <a:tailEnd/>
          </a:ln>
          <a:effectLst/>
        </p:spPr>
      </p:pic>
      <p:sp>
        <p:nvSpPr>
          <p:cNvPr id="9" name="TextBox 8"/>
          <p:cNvSpPr txBox="1"/>
          <p:nvPr/>
        </p:nvSpPr>
        <p:spPr>
          <a:xfrm>
            <a:off x="0" y="5983069"/>
            <a:ext cx="9144000" cy="923330"/>
          </a:xfrm>
          <a:prstGeom prst="rect">
            <a:avLst/>
          </a:prstGeom>
          <a:solidFill>
            <a:srgbClr val="FFFF00"/>
          </a:solidFill>
        </p:spPr>
        <p:txBody>
          <a:bodyPr wrap="square" rtlCol="0">
            <a:spAutoFit/>
          </a:bodyPr>
          <a:lstStyle/>
          <a:p>
            <a:r>
              <a:rPr lang="es-UY" dirty="0" smtClean="0"/>
              <a:t>De modo que el problema se reduce a resolver una ecuación cúbica en u.</a:t>
            </a:r>
            <a:endParaRPr lang="es-UY" dirty="0" smtClean="0"/>
          </a:p>
          <a:p>
            <a:r>
              <a:rPr lang="es-UY" dirty="0" smtClean="0"/>
              <a:t>En la próxima clase veremos otra forma de </a:t>
            </a:r>
            <a:r>
              <a:rPr lang="es-UY" dirty="0" err="1" smtClean="0"/>
              <a:t>parametrizar</a:t>
            </a:r>
            <a:r>
              <a:rPr lang="es-UY" dirty="0" smtClean="0"/>
              <a:t> al modelo para hacerlo </a:t>
            </a:r>
            <a:r>
              <a:rPr lang="es-UY" dirty="0" err="1" smtClean="0"/>
              <a:t>adimensionado</a:t>
            </a:r>
            <a:r>
              <a:rPr lang="es-UY" dirty="0" smtClean="0"/>
              <a:t> y resolverlo.</a:t>
            </a:r>
            <a:endParaRPr lang="en-US" dirty="0"/>
          </a:p>
        </p:txBody>
      </p:sp>
      <p:pic>
        <p:nvPicPr>
          <p:cNvPr id="10" name="Picture 2"/>
          <p:cNvPicPr>
            <a:picLocks noChangeAspect="1" noChangeArrowheads="1"/>
          </p:cNvPicPr>
          <p:nvPr/>
        </p:nvPicPr>
        <p:blipFill>
          <a:blip r:embed="rId2"/>
          <a:srcRect l="25000" t="23848" b="66396"/>
          <a:stretch>
            <a:fillRect/>
          </a:stretch>
        </p:blipFill>
        <p:spPr bwMode="auto">
          <a:xfrm>
            <a:off x="2514600" y="1447800"/>
            <a:ext cx="5943600" cy="685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blinds(horizontal)">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blinds(horizontal)">
                                      <p:cBhvr>
                                        <p:cTn id="4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Rectangle 2"/>
          <p:cNvSpPr/>
          <p:nvPr/>
        </p:nvSpPr>
        <p:spPr>
          <a:xfrm>
            <a:off x="0" y="228600"/>
            <a:ext cx="9144000" cy="646331"/>
          </a:xfrm>
          <a:prstGeom prst="rect">
            <a:avLst/>
          </a:prstGeom>
        </p:spPr>
        <p:txBody>
          <a:bodyPr wrap="square">
            <a:spAutoFit/>
          </a:bodyPr>
          <a:lstStyle/>
          <a:p>
            <a:r>
              <a:rPr lang="es-ES" dirty="0" smtClean="0"/>
              <a:t>Desde un punto de más vista práctico es importante plantearse cuál es el efecto de una </a:t>
            </a:r>
            <a:r>
              <a:rPr lang="es-ES" b="1" dirty="0" smtClean="0">
                <a:solidFill>
                  <a:srgbClr val="FF0000"/>
                </a:solidFill>
              </a:rPr>
              <a:t>perturbación </a:t>
            </a:r>
            <a:r>
              <a:rPr lang="es-ES" dirty="0" smtClean="0"/>
              <a:t>sobre una población que está siendo cosechada. </a:t>
            </a:r>
          </a:p>
        </p:txBody>
      </p:sp>
      <p:sp>
        <p:nvSpPr>
          <p:cNvPr id="4" name="Rectangle 3"/>
          <p:cNvSpPr/>
          <p:nvPr/>
        </p:nvSpPr>
        <p:spPr>
          <a:xfrm>
            <a:off x="0" y="1066800"/>
            <a:ext cx="9144000" cy="1200329"/>
          </a:xfrm>
          <a:prstGeom prst="rect">
            <a:avLst/>
          </a:prstGeom>
        </p:spPr>
        <p:txBody>
          <a:bodyPr wrap="square">
            <a:spAutoFit/>
          </a:bodyPr>
          <a:lstStyle/>
          <a:p>
            <a:r>
              <a:rPr lang="es-ES" dirty="0" smtClean="0"/>
              <a:t>Una perturbación es un desplazamiento fuera de un equilibrio debido a la mortalidad adicional que se produce naturalmente debido a diferentes causas, como por ejemplo:</a:t>
            </a:r>
          </a:p>
          <a:p>
            <a:r>
              <a:rPr lang="es-ES" b="1" dirty="0" smtClean="0"/>
              <a:t>al mal tiempo </a:t>
            </a:r>
            <a:r>
              <a:rPr lang="es-ES" dirty="0" smtClean="0"/>
              <a:t>u otros </a:t>
            </a:r>
            <a:r>
              <a:rPr lang="es-ES" b="1" dirty="0" smtClean="0"/>
              <a:t>desastres naturales </a:t>
            </a:r>
          </a:p>
          <a:p>
            <a:r>
              <a:rPr lang="es-ES" dirty="0" smtClean="0"/>
              <a:t>o al aumento de la población a través de </a:t>
            </a:r>
            <a:r>
              <a:rPr lang="es-ES" b="1" dirty="0" smtClean="0"/>
              <a:t>inmigración</a:t>
            </a:r>
            <a:r>
              <a:rPr lang="es-ES" dirty="0" smtClean="0"/>
              <a:t> o </a:t>
            </a:r>
            <a:r>
              <a:rPr lang="es-ES" b="1" dirty="0" smtClean="0"/>
              <a:t>repoblación</a:t>
            </a:r>
            <a:r>
              <a:rPr lang="es-ES" dirty="0" smtClean="0"/>
              <a:t>. </a:t>
            </a:r>
          </a:p>
        </p:txBody>
      </p:sp>
      <p:sp>
        <p:nvSpPr>
          <p:cNvPr id="6" name="Rectangle 5"/>
          <p:cNvSpPr/>
          <p:nvPr/>
        </p:nvSpPr>
        <p:spPr>
          <a:xfrm>
            <a:off x="0" y="2286000"/>
            <a:ext cx="9144000" cy="646331"/>
          </a:xfrm>
          <a:prstGeom prst="rect">
            <a:avLst/>
          </a:prstGeom>
        </p:spPr>
        <p:txBody>
          <a:bodyPr wrap="square">
            <a:spAutoFit/>
          </a:bodyPr>
          <a:lstStyle/>
          <a:p>
            <a:r>
              <a:rPr lang="es-ES" dirty="0" smtClean="0"/>
              <a:t>Recordemos que los valores propios, que dan el tiempo en el que el sistema evoluciona cuando una perturbación lo saca del equilibrio</a:t>
            </a:r>
            <a:r>
              <a:rPr lang="es-ES" dirty="0" smtClean="0"/>
              <a:t> </a:t>
            </a:r>
            <a:r>
              <a:rPr lang="es-ES" dirty="0" smtClean="0"/>
              <a:t>para retornar o alejarse de ese equilibrio, están dado por</a:t>
            </a:r>
            <a:r>
              <a:rPr lang="es-ES" dirty="0" smtClean="0"/>
              <a:t>:</a:t>
            </a:r>
            <a:endParaRPr lang="es-ES" dirty="0" smtClean="0"/>
          </a:p>
        </p:txBody>
      </p:sp>
      <p:graphicFrame>
        <p:nvGraphicFramePr>
          <p:cNvPr id="7" name="Object 2"/>
          <p:cNvGraphicFramePr>
            <a:graphicFrameLocks noChangeAspect="1"/>
          </p:cNvGraphicFramePr>
          <p:nvPr/>
        </p:nvGraphicFramePr>
        <p:xfrm>
          <a:off x="1600200" y="2971800"/>
          <a:ext cx="2014537" cy="646112"/>
        </p:xfrm>
        <a:graphic>
          <a:graphicData uri="http://schemas.openxmlformats.org/presentationml/2006/ole">
            <p:oleObj spid="_x0000_s78849" name="Equation" r:id="rId3" imgW="1384200" imgH="444240" progId="Equation.DSMT4">
              <p:embed/>
            </p:oleObj>
          </a:graphicData>
        </a:graphic>
      </p:graphicFrame>
      <p:graphicFrame>
        <p:nvGraphicFramePr>
          <p:cNvPr id="8" name="Object 2"/>
          <p:cNvGraphicFramePr>
            <a:graphicFrameLocks noChangeAspect="1"/>
          </p:cNvGraphicFramePr>
          <p:nvPr/>
        </p:nvGraphicFramePr>
        <p:xfrm>
          <a:off x="4114800" y="2971800"/>
          <a:ext cx="2254250" cy="646112"/>
        </p:xfrm>
        <a:graphic>
          <a:graphicData uri="http://schemas.openxmlformats.org/presentationml/2006/ole">
            <p:oleObj spid="_x0000_s78850" name="Equation" r:id="rId4" imgW="1549080" imgH="444240" progId="Equation.DSMT4">
              <p:embed/>
            </p:oleObj>
          </a:graphicData>
        </a:graphic>
      </p:graphicFrame>
      <p:sp>
        <p:nvSpPr>
          <p:cNvPr id="10" name="Rectangle 9"/>
          <p:cNvSpPr/>
          <p:nvPr/>
        </p:nvSpPr>
        <p:spPr>
          <a:xfrm>
            <a:off x="0" y="3581400"/>
            <a:ext cx="9144000" cy="3139321"/>
          </a:xfrm>
          <a:prstGeom prst="rect">
            <a:avLst/>
          </a:prstGeom>
        </p:spPr>
        <p:txBody>
          <a:bodyPr wrap="square">
            <a:spAutoFit/>
          </a:bodyPr>
          <a:lstStyle/>
          <a:p>
            <a:r>
              <a:rPr lang="es-ES" dirty="0" smtClean="0"/>
              <a:t>Podemos </a:t>
            </a:r>
            <a:r>
              <a:rPr lang="es-ES" dirty="0" smtClean="0"/>
              <a:t>ver que al aumentar </a:t>
            </a:r>
            <a:r>
              <a:rPr lang="es-ES" i="1" dirty="0" smtClean="0"/>
              <a:t>C</a:t>
            </a:r>
            <a:r>
              <a:rPr lang="es-ES" dirty="0" smtClean="0"/>
              <a:t> </a:t>
            </a:r>
            <a:r>
              <a:rPr lang="es-ES" dirty="0" smtClean="0"/>
              <a:t>disminuyen los </a:t>
            </a:r>
            <a:r>
              <a:rPr lang="es-ES" dirty="0" smtClean="0"/>
              <a:t>valores propios y, por lo tanto, da como resultado un crecimiento más lento desde </a:t>
            </a:r>
            <a:r>
              <a:rPr lang="es-ES" i="1" dirty="0" smtClean="0"/>
              <a:t>N</a:t>
            </a:r>
            <a:r>
              <a:rPr lang="es-ES" baseline="30000" dirty="0" smtClean="0"/>
              <a:t>1</a:t>
            </a:r>
            <a:r>
              <a:rPr lang="es-ES" dirty="0" smtClean="0"/>
              <a:t>* y retorno más lento a </a:t>
            </a:r>
            <a:r>
              <a:rPr lang="es-ES" i="1" dirty="0" smtClean="0"/>
              <a:t>N</a:t>
            </a:r>
            <a:r>
              <a:rPr lang="es-ES" baseline="30000" dirty="0" smtClean="0"/>
              <a:t>2</a:t>
            </a:r>
            <a:r>
              <a:rPr lang="es-ES" dirty="0" smtClean="0"/>
              <a:t>* después de una perturbación (por ejemplo un cambio en la capacidad de carga por una variación del clima). </a:t>
            </a:r>
          </a:p>
          <a:p>
            <a:endParaRPr lang="es-ES" dirty="0" smtClean="0"/>
          </a:p>
          <a:p>
            <a:r>
              <a:rPr lang="es-ES" dirty="0" smtClean="0"/>
              <a:t>Por tanto, la población responde más lentamente a perturbaciones adicionales cerca de sus dos equilibrios:</a:t>
            </a:r>
          </a:p>
          <a:p>
            <a:r>
              <a:rPr lang="es-ES" dirty="0" smtClean="0"/>
              <a:t>La recolección puede resultar en mayores rendimientos, pero una recuperación más lenta de la población recolectada a una mortalidad adicional no anticipada</a:t>
            </a:r>
            <a:r>
              <a:rPr lang="es-ES" dirty="0" smtClean="0"/>
              <a:t>.</a:t>
            </a:r>
          </a:p>
          <a:p>
            <a:endParaRPr lang="es-ES" dirty="0" smtClean="0"/>
          </a:p>
          <a:p>
            <a:r>
              <a:rPr lang="es-ES" dirty="0" smtClean="0"/>
              <a:t>Aún más importante, otro efecto del consumo es que </a:t>
            </a:r>
            <a:r>
              <a:rPr lang="es-ES" b="1" dirty="0" smtClean="0">
                <a:solidFill>
                  <a:srgbClr val="FF0000"/>
                </a:solidFill>
              </a:rPr>
              <a:t>aparece un nuevo equilibrio estable: </a:t>
            </a:r>
          </a:p>
          <a:p>
            <a:r>
              <a:rPr lang="es-ES" b="1" i="1" dirty="0" smtClean="0">
                <a:solidFill>
                  <a:srgbClr val="FF0000"/>
                </a:solidFill>
              </a:rPr>
              <a:t> </a:t>
            </a:r>
            <a:r>
              <a:rPr lang="es-ES" b="1" i="1" dirty="0" smtClean="0">
                <a:solidFill>
                  <a:srgbClr val="FF0000"/>
                </a:solidFill>
              </a:rPr>
              <a:t>                                                                     </a:t>
            </a:r>
            <a:r>
              <a:rPr lang="es-ES" b="1" i="1" dirty="0" smtClean="0">
                <a:solidFill>
                  <a:srgbClr val="FF0000"/>
                </a:solidFill>
              </a:rPr>
              <a:t>N</a:t>
            </a:r>
            <a:r>
              <a:rPr lang="es-ES" b="1" dirty="0" smtClean="0">
                <a:solidFill>
                  <a:srgbClr val="FF0000"/>
                </a:solidFill>
              </a:rPr>
              <a:t>* =0!</a:t>
            </a:r>
            <a:endParaRPr 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linds(horizontal)">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blinds(horizontal)">
                                      <p:cBhvr>
                                        <p:cTn id="39" dur="500"/>
                                        <p:tgtEl>
                                          <p:spTgt spid="10">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0">
                                            <p:txEl>
                                              <p:pRg st="2" end="2"/>
                                            </p:txEl>
                                          </p:spTgt>
                                        </p:tgtEl>
                                        <p:attrNameLst>
                                          <p:attrName>style.visibility</p:attrName>
                                        </p:attrNameLst>
                                      </p:cBhvr>
                                      <p:to>
                                        <p:strVal val="visible"/>
                                      </p:to>
                                    </p:set>
                                    <p:animEffect transition="in" filter="blinds(horizontal)">
                                      <p:cBhvr>
                                        <p:cTn id="44" dur="500"/>
                                        <p:tgtEl>
                                          <p:spTgt spid="10">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
                                            <p:txEl>
                                              <p:pRg st="3" end="3"/>
                                            </p:txEl>
                                          </p:spTgt>
                                        </p:tgtEl>
                                        <p:attrNameLst>
                                          <p:attrName>style.visibility</p:attrName>
                                        </p:attrNameLst>
                                      </p:cBhvr>
                                      <p:to>
                                        <p:strVal val="visible"/>
                                      </p:to>
                                    </p:set>
                                    <p:animEffect transition="in" filter="blinds(horizontal)">
                                      <p:cBhvr>
                                        <p:cTn id="49" dur="500"/>
                                        <p:tgtEl>
                                          <p:spTgt spid="10">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0">
                                            <p:txEl>
                                              <p:pRg st="5" end="5"/>
                                            </p:txEl>
                                          </p:spTgt>
                                        </p:tgtEl>
                                        <p:attrNameLst>
                                          <p:attrName>style.visibility</p:attrName>
                                        </p:attrNameLst>
                                      </p:cBhvr>
                                      <p:to>
                                        <p:strVal val="visible"/>
                                      </p:to>
                                    </p:set>
                                    <p:animEffect transition="in" filter="blinds(horizontal)">
                                      <p:cBhvr>
                                        <p:cTn id="54" dur="500"/>
                                        <p:tgtEl>
                                          <p:spTgt spid="10">
                                            <p:txEl>
                                              <p:pRg st="5" end="5"/>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0">
                                            <p:txEl>
                                              <p:pRg st="6" end="6"/>
                                            </p:txEl>
                                          </p:spTgt>
                                        </p:tgtEl>
                                        <p:attrNameLst>
                                          <p:attrName>style.visibility</p:attrName>
                                        </p:attrNameLst>
                                      </p:cBhvr>
                                      <p:to>
                                        <p:strVal val="visible"/>
                                      </p:to>
                                    </p:set>
                                    <p:animEffect transition="in" filter="blinds(horizontal)">
                                      <p:cBhvr>
                                        <p:cTn id="59"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autoUpdateAnimBg="0"/>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Rectangle 2"/>
          <p:cNvSpPr/>
          <p:nvPr/>
        </p:nvSpPr>
        <p:spPr>
          <a:xfrm>
            <a:off x="0" y="1066800"/>
            <a:ext cx="9144000" cy="1200329"/>
          </a:xfrm>
          <a:prstGeom prst="rect">
            <a:avLst/>
          </a:prstGeom>
        </p:spPr>
        <p:txBody>
          <a:bodyPr wrap="square">
            <a:spAutoFit/>
          </a:bodyPr>
          <a:lstStyle/>
          <a:p>
            <a:r>
              <a:rPr lang="es-ES" dirty="0" err="1" smtClean="0"/>
              <a:t>i.e</a:t>
            </a:r>
            <a:r>
              <a:rPr lang="es-ES" dirty="0" err="1" smtClean="0"/>
              <a:t>.</a:t>
            </a:r>
            <a:r>
              <a:rPr lang="es-ES" dirty="0" smtClean="0"/>
              <a:t> </a:t>
            </a:r>
            <a:r>
              <a:rPr lang="es-ES" i="1" dirty="0" smtClean="0"/>
              <a:t>C</a:t>
            </a:r>
            <a:r>
              <a:rPr lang="es-ES" dirty="0" smtClean="0"/>
              <a:t>(</a:t>
            </a:r>
            <a:r>
              <a:rPr lang="es-ES" i="1" dirty="0" smtClean="0"/>
              <a:t>N</a:t>
            </a:r>
            <a:r>
              <a:rPr lang="es-ES" dirty="0" smtClean="0"/>
              <a:t>) = </a:t>
            </a:r>
            <a:r>
              <a:rPr lang="es-ES" i="1" dirty="0" err="1" smtClean="0"/>
              <a:t>cN</a:t>
            </a:r>
            <a:r>
              <a:rPr lang="es-ES" dirty="0" smtClean="0"/>
              <a:t>. </a:t>
            </a:r>
          </a:p>
          <a:p>
            <a:r>
              <a:rPr lang="es-ES" dirty="0" smtClean="0"/>
              <a:t>Este aumento lineal en la recolección o el consumo se llama </a:t>
            </a:r>
            <a:r>
              <a:rPr lang="es-ES" b="1" dirty="0" smtClean="0"/>
              <a:t>recolección de esfuerzo fijo </a:t>
            </a:r>
            <a:r>
              <a:rPr lang="es-ES" dirty="0" smtClean="0"/>
              <a:t>porque la proporción recolectada se toma como medida del esfuerzo invertido. </a:t>
            </a:r>
          </a:p>
          <a:p>
            <a:r>
              <a:rPr lang="es-ES" dirty="0" smtClean="0"/>
              <a:t>A menudo se le llama también curva </a:t>
            </a:r>
            <a:r>
              <a:rPr lang="es-ES" b="1" dirty="0" err="1" smtClean="0">
                <a:solidFill>
                  <a:srgbClr val="FF0000"/>
                </a:solidFill>
              </a:rPr>
              <a:t>Holling</a:t>
            </a:r>
            <a:r>
              <a:rPr lang="es-ES" b="1" dirty="0" smtClean="0">
                <a:solidFill>
                  <a:srgbClr val="FF0000"/>
                </a:solidFill>
              </a:rPr>
              <a:t> Tipo I</a:t>
            </a:r>
            <a:endParaRPr lang="en-US" b="1" dirty="0">
              <a:solidFill>
                <a:srgbClr val="FF0000"/>
              </a:solidFill>
            </a:endParaRPr>
          </a:p>
        </p:txBody>
      </p:sp>
      <p:sp>
        <p:nvSpPr>
          <p:cNvPr id="4" name="Rectangle 3"/>
          <p:cNvSpPr/>
          <p:nvPr/>
        </p:nvSpPr>
        <p:spPr>
          <a:xfrm>
            <a:off x="0" y="457200"/>
            <a:ext cx="9144000" cy="646331"/>
          </a:xfrm>
          <a:prstGeom prst="rect">
            <a:avLst/>
          </a:prstGeom>
        </p:spPr>
        <p:txBody>
          <a:bodyPr wrap="square">
            <a:spAutoFit/>
          </a:bodyPr>
          <a:lstStyle/>
          <a:p>
            <a:r>
              <a:rPr lang="es-ES" b="1" dirty="0" smtClean="0"/>
              <a:t>2.2.b</a:t>
            </a:r>
            <a:r>
              <a:rPr lang="es-ES" dirty="0" smtClean="0"/>
              <a:t>  La siguiente forma más simple de consumo que uno puede imaginar es la cosecha </a:t>
            </a:r>
            <a:r>
              <a:rPr lang="es-ES" b="1" dirty="0" smtClean="0"/>
              <a:t>proporcional</a:t>
            </a:r>
            <a:r>
              <a:rPr lang="es-ES" dirty="0" smtClean="0"/>
              <a:t>. </a:t>
            </a:r>
            <a:endParaRPr lang="en-US" dirty="0"/>
          </a:p>
        </p:txBody>
      </p:sp>
      <p:graphicFrame>
        <p:nvGraphicFramePr>
          <p:cNvPr id="59394" name="Object 2"/>
          <p:cNvGraphicFramePr>
            <a:graphicFrameLocks noChangeAspect="1"/>
          </p:cNvGraphicFramePr>
          <p:nvPr/>
        </p:nvGraphicFramePr>
        <p:xfrm>
          <a:off x="0" y="2576513"/>
          <a:ext cx="4683125" cy="700087"/>
        </p:xfrm>
        <a:graphic>
          <a:graphicData uri="http://schemas.openxmlformats.org/presentationml/2006/ole">
            <p:oleObj spid="_x0000_s77826" name="Equation" r:id="rId3" imgW="2869920" imgH="431640" progId="Equation.DSMT4">
              <p:embed/>
            </p:oleObj>
          </a:graphicData>
        </a:graphic>
      </p:graphicFrame>
      <p:sp>
        <p:nvSpPr>
          <p:cNvPr id="6" name="Rectangle 5"/>
          <p:cNvSpPr/>
          <p:nvPr/>
        </p:nvSpPr>
        <p:spPr>
          <a:xfrm>
            <a:off x="0" y="3810000"/>
            <a:ext cx="9144000" cy="369332"/>
          </a:xfrm>
          <a:prstGeom prst="rect">
            <a:avLst/>
          </a:prstGeom>
        </p:spPr>
        <p:txBody>
          <a:bodyPr wrap="square">
            <a:spAutoFit/>
          </a:bodyPr>
          <a:lstStyle/>
          <a:p>
            <a:r>
              <a:rPr lang="es-ES" i="1" dirty="0" smtClean="0"/>
              <a:t>N</a:t>
            </a:r>
            <a:r>
              <a:rPr lang="es-ES" baseline="30000" dirty="0" smtClean="0"/>
              <a:t>1</a:t>
            </a:r>
            <a:r>
              <a:rPr lang="es-ES" dirty="0" smtClean="0"/>
              <a:t>* = </a:t>
            </a:r>
            <a:r>
              <a:rPr lang="es-ES" dirty="0" smtClean="0"/>
              <a:t>0 (inestable).                           (2.5a) </a:t>
            </a:r>
            <a:endParaRPr lang="en-US" dirty="0"/>
          </a:p>
        </p:txBody>
      </p:sp>
      <p:pic>
        <p:nvPicPr>
          <p:cNvPr id="59395" name="Picture 3"/>
          <p:cNvPicPr>
            <a:picLocks noChangeAspect="1" noChangeArrowheads="1"/>
          </p:cNvPicPr>
          <p:nvPr/>
        </p:nvPicPr>
        <p:blipFill>
          <a:blip r:embed="rId4"/>
          <a:srcRect t="38420"/>
          <a:stretch>
            <a:fillRect/>
          </a:stretch>
        </p:blipFill>
        <p:spPr bwMode="auto">
          <a:xfrm>
            <a:off x="6096000" y="2209800"/>
            <a:ext cx="2663365" cy="1504950"/>
          </a:xfrm>
          <a:prstGeom prst="rect">
            <a:avLst/>
          </a:prstGeom>
          <a:noFill/>
          <a:ln w="9525">
            <a:noFill/>
            <a:miter lim="800000"/>
            <a:headEnd/>
            <a:tailEnd/>
          </a:ln>
          <a:effectLst/>
        </p:spPr>
      </p:pic>
      <p:sp>
        <p:nvSpPr>
          <p:cNvPr id="7" name="Rectangle 6"/>
          <p:cNvSpPr/>
          <p:nvPr/>
        </p:nvSpPr>
        <p:spPr>
          <a:xfrm>
            <a:off x="0" y="3429000"/>
            <a:ext cx="9144000" cy="369332"/>
          </a:xfrm>
          <a:prstGeom prst="rect">
            <a:avLst/>
          </a:prstGeom>
        </p:spPr>
        <p:txBody>
          <a:bodyPr wrap="square">
            <a:spAutoFit/>
          </a:bodyPr>
          <a:lstStyle/>
          <a:p>
            <a:r>
              <a:rPr lang="es-ES" dirty="0" smtClean="0"/>
              <a:t>Equilibrios:</a:t>
            </a:r>
            <a:endParaRPr lang="es-ES" dirty="0" smtClean="0"/>
          </a:p>
        </p:txBody>
      </p:sp>
      <p:graphicFrame>
        <p:nvGraphicFramePr>
          <p:cNvPr id="77827" name="Object 2"/>
          <p:cNvGraphicFramePr>
            <a:graphicFrameLocks noChangeAspect="1"/>
          </p:cNvGraphicFramePr>
          <p:nvPr/>
        </p:nvGraphicFramePr>
        <p:xfrm>
          <a:off x="-7938" y="4276725"/>
          <a:ext cx="4122738" cy="700088"/>
        </p:xfrm>
        <a:graphic>
          <a:graphicData uri="http://schemas.openxmlformats.org/presentationml/2006/ole">
            <p:oleObj spid="_x0000_s77827" name="Equation" r:id="rId5" imgW="2527200" imgH="431640" progId="Equation.DSMT4">
              <p:embed/>
            </p:oleObj>
          </a:graphicData>
        </a:graphic>
      </p:graphicFrame>
      <p:sp>
        <p:nvSpPr>
          <p:cNvPr id="10" name="Rectangle 9"/>
          <p:cNvSpPr/>
          <p:nvPr/>
        </p:nvSpPr>
        <p:spPr>
          <a:xfrm>
            <a:off x="4038600" y="4343400"/>
            <a:ext cx="5791200" cy="523220"/>
          </a:xfrm>
          <a:prstGeom prst="rect">
            <a:avLst/>
          </a:prstGeom>
        </p:spPr>
        <p:txBody>
          <a:bodyPr wrap="square">
            <a:spAutoFit/>
          </a:bodyPr>
          <a:lstStyle/>
          <a:p>
            <a:r>
              <a:rPr lang="es-ES" i="1" dirty="0" err="1" smtClean="0"/>
              <a:t>i.e.</a:t>
            </a:r>
            <a:r>
              <a:rPr lang="es-ES" i="1" dirty="0" smtClean="0"/>
              <a:t> </a:t>
            </a:r>
            <a:r>
              <a:rPr lang="es-ES" dirty="0" smtClean="0"/>
              <a:t>cuanto se aparta </a:t>
            </a:r>
            <a:r>
              <a:rPr lang="es-ES" i="1" dirty="0" smtClean="0"/>
              <a:t>N</a:t>
            </a:r>
            <a:r>
              <a:rPr lang="es-ES" baseline="30000" dirty="0" smtClean="0"/>
              <a:t>2</a:t>
            </a:r>
            <a:r>
              <a:rPr lang="es-ES" dirty="0" smtClean="0"/>
              <a:t>* de K depende del cociente </a:t>
            </a:r>
            <a:r>
              <a:rPr lang="es-ES" i="1" dirty="0" smtClean="0"/>
              <a:t>c</a:t>
            </a:r>
            <a:r>
              <a:rPr lang="es-ES" dirty="0" smtClean="0"/>
              <a:t>/</a:t>
            </a:r>
            <a:r>
              <a:rPr lang="es-ES" sz="2800" dirty="0" smtClean="0">
                <a:latin typeface="French Script MT" pitchFamily="66" charset="0"/>
              </a:rPr>
              <a:t>r</a:t>
            </a:r>
            <a:r>
              <a:rPr lang="es-ES" dirty="0" smtClean="0"/>
              <a:t> </a:t>
            </a:r>
            <a:endParaRPr lang="en-US" dirty="0"/>
          </a:p>
        </p:txBody>
      </p:sp>
      <p:sp>
        <p:nvSpPr>
          <p:cNvPr id="11" name="Rectangle 10"/>
          <p:cNvSpPr/>
          <p:nvPr/>
        </p:nvSpPr>
        <p:spPr>
          <a:xfrm>
            <a:off x="0" y="5029200"/>
            <a:ext cx="9144000" cy="800219"/>
          </a:xfrm>
          <a:prstGeom prst="rect">
            <a:avLst/>
          </a:prstGeom>
        </p:spPr>
        <p:txBody>
          <a:bodyPr wrap="square">
            <a:spAutoFit/>
          </a:bodyPr>
          <a:lstStyle/>
          <a:p>
            <a:r>
              <a:rPr lang="es-ES" dirty="0" smtClean="0"/>
              <a:t>Lo cuál </a:t>
            </a:r>
            <a:r>
              <a:rPr lang="es-ES" dirty="0" smtClean="0"/>
              <a:t>t</a:t>
            </a:r>
            <a:r>
              <a:rPr lang="es-ES" dirty="0" smtClean="0"/>
              <a:t>iene lógica, ya que si la tasa de consumo per-cápita </a:t>
            </a:r>
            <a:r>
              <a:rPr lang="es-ES" i="1" dirty="0" smtClean="0"/>
              <a:t>c</a:t>
            </a:r>
            <a:r>
              <a:rPr lang="en-US" i="1" dirty="0" smtClean="0"/>
              <a:t> </a:t>
            </a:r>
            <a:r>
              <a:rPr lang="es-ES" dirty="0" smtClean="0"/>
              <a:t>es despreciable frente a la tasa neta máxima de crecimiento </a:t>
            </a:r>
            <a:r>
              <a:rPr lang="es-ES" sz="2800" b="1" dirty="0" smtClean="0">
                <a:latin typeface="French Script MT" pitchFamily="66" charset="0"/>
              </a:rPr>
              <a:t>r </a:t>
            </a:r>
            <a:r>
              <a:rPr lang="es-ES" dirty="0" smtClean="0"/>
              <a:t>el efecto del consumo va a ser despreciable.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9394"/>
                                        </p:tgtEl>
                                        <p:attrNameLst>
                                          <p:attrName>style.visibility</p:attrName>
                                        </p:attrNameLst>
                                      </p:cBhvr>
                                      <p:to>
                                        <p:strVal val="visible"/>
                                      </p:to>
                                    </p:set>
                                    <p:anim calcmode="lin" valueType="num">
                                      <p:cBhvr additive="base">
                                        <p:cTn id="22" dur="500" fill="hold"/>
                                        <p:tgtEl>
                                          <p:spTgt spid="59394"/>
                                        </p:tgtEl>
                                        <p:attrNameLst>
                                          <p:attrName>ppt_x</p:attrName>
                                        </p:attrNameLst>
                                      </p:cBhvr>
                                      <p:tavLst>
                                        <p:tav tm="0">
                                          <p:val>
                                            <p:strVal val="#ppt_x"/>
                                          </p:val>
                                        </p:tav>
                                        <p:tav tm="100000">
                                          <p:val>
                                            <p:strVal val="#ppt_x"/>
                                          </p:val>
                                        </p:tav>
                                      </p:tavLst>
                                    </p:anim>
                                    <p:anim calcmode="lin" valueType="num">
                                      <p:cBhvr additive="base">
                                        <p:cTn id="23" dur="500" fill="hold"/>
                                        <p:tgtEl>
                                          <p:spTgt spid="5939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59395"/>
                                        </p:tgtEl>
                                        <p:attrNameLst>
                                          <p:attrName>style.visibility</p:attrName>
                                        </p:attrNameLst>
                                      </p:cBhvr>
                                      <p:to>
                                        <p:strVal val="visible"/>
                                      </p:to>
                                    </p:set>
                                    <p:animEffect transition="in" filter="blinds(horizontal)">
                                      <p:cBhvr>
                                        <p:cTn id="28" dur="500"/>
                                        <p:tgtEl>
                                          <p:spTgt spid="5939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animEffect transition="in" filter="blinds(horizontal)">
                                      <p:cBhvr>
                                        <p:cTn id="33" dur="500"/>
                                        <p:tgtEl>
                                          <p:spTgt spid="7">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blinds(horizontal)">
                                      <p:cBhvr>
                                        <p:cTn id="38" dur="500"/>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7827"/>
                                        </p:tgtEl>
                                        <p:attrNameLst>
                                          <p:attrName>style.visibility</p:attrName>
                                        </p:attrNameLst>
                                      </p:cBhvr>
                                      <p:to>
                                        <p:strVal val="visible"/>
                                      </p:to>
                                    </p:set>
                                    <p:anim calcmode="lin" valueType="num">
                                      <p:cBhvr additive="base">
                                        <p:cTn id="43" dur="500" fill="hold"/>
                                        <p:tgtEl>
                                          <p:spTgt spid="77827"/>
                                        </p:tgtEl>
                                        <p:attrNameLst>
                                          <p:attrName>ppt_x</p:attrName>
                                        </p:attrNameLst>
                                      </p:cBhvr>
                                      <p:tavLst>
                                        <p:tav tm="0">
                                          <p:val>
                                            <p:strVal val="#ppt_x"/>
                                          </p:val>
                                        </p:tav>
                                        <p:tav tm="100000">
                                          <p:val>
                                            <p:strVal val="#ppt_x"/>
                                          </p:val>
                                        </p:tav>
                                      </p:tavLst>
                                    </p:anim>
                                    <p:anim calcmode="lin" valueType="num">
                                      <p:cBhvr additive="base">
                                        <p:cTn id="44" dur="500" fill="hold"/>
                                        <p:tgtEl>
                                          <p:spTgt spid="778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animEffect transition="in" filter="blinds(horizontal)">
                                      <p:cBhvr>
                                        <p:cTn id="49" dur="500"/>
                                        <p:tgtEl>
                                          <p:spTgt spid="10">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1">
                                            <p:txEl>
                                              <p:pRg st="0" end="0"/>
                                            </p:txEl>
                                          </p:spTgt>
                                        </p:tgtEl>
                                        <p:attrNameLst>
                                          <p:attrName>style.visibility</p:attrName>
                                        </p:attrNameLst>
                                      </p:cBhvr>
                                      <p:to>
                                        <p:strVal val="visible"/>
                                      </p:to>
                                    </p:set>
                                    <p:animEffect transition="in" filter="blinds(horizontal)">
                                      <p:cBhvr>
                                        <p:cTn id="54"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P spid="7" grpId="0" build="p" autoUpdateAnimBg="0"/>
      <p:bldP spid="10"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9144000" cy="923330"/>
          </a:xfrm>
          <a:prstGeom prst="rect">
            <a:avLst/>
          </a:prstGeom>
        </p:spPr>
        <p:txBody>
          <a:bodyPr wrap="square">
            <a:spAutoFit/>
          </a:bodyPr>
          <a:lstStyle/>
          <a:p>
            <a:r>
              <a:rPr lang="es-ES" dirty="0" smtClean="0">
                <a:solidFill>
                  <a:srgbClr val="0070C0"/>
                </a:solidFill>
              </a:rPr>
              <a:t>Ejercicio </a:t>
            </a:r>
            <a:r>
              <a:rPr lang="es-ES" dirty="0" smtClean="0">
                <a:solidFill>
                  <a:srgbClr val="0070C0"/>
                </a:solidFill>
              </a:rPr>
              <a:t>2.1: </a:t>
            </a:r>
            <a:r>
              <a:rPr lang="es-ES" dirty="0" smtClean="0">
                <a:solidFill>
                  <a:srgbClr val="0070C0"/>
                </a:solidFill>
              </a:rPr>
              <a:t>Examine algebraicamente la estabilidad del modelo de cosecha proporcional </a:t>
            </a:r>
            <a:r>
              <a:rPr lang="es-ES" dirty="0" smtClean="0">
                <a:solidFill>
                  <a:srgbClr val="0070C0"/>
                </a:solidFill>
              </a:rPr>
              <a:t>evaluando </a:t>
            </a:r>
            <a:r>
              <a:rPr lang="es-ES" dirty="0" smtClean="0">
                <a:solidFill>
                  <a:srgbClr val="0070C0"/>
                </a:solidFill>
              </a:rPr>
              <a:t>los valores propios en los dos equilibrios. Como siempre, primero calculamos la derivada de la </a:t>
            </a:r>
            <a:r>
              <a:rPr lang="es-ES" dirty="0" err="1" smtClean="0">
                <a:solidFill>
                  <a:srgbClr val="0070C0"/>
                </a:solidFill>
              </a:rPr>
              <a:t>Eq</a:t>
            </a:r>
            <a:r>
              <a:rPr lang="es-ES" dirty="0" smtClean="0">
                <a:solidFill>
                  <a:srgbClr val="0070C0"/>
                </a:solidFill>
              </a:rPr>
              <a:t>. (2.4) con respecto a </a:t>
            </a:r>
            <a:r>
              <a:rPr lang="es-ES" i="1" dirty="0" smtClean="0">
                <a:solidFill>
                  <a:srgbClr val="0070C0"/>
                </a:solidFill>
              </a:rPr>
              <a:t>N</a:t>
            </a:r>
            <a:r>
              <a:rPr lang="es-ES" i="1" dirty="0" smtClean="0">
                <a:solidFill>
                  <a:srgbClr val="0070C0"/>
                </a:solidFill>
              </a:rPr>
              <a:t>. </a:t>
            </a:r>
            <a:r>
              <a:rPr lang="es-ES" dirty="0" smtClean="0">
                <a:solidFill>
                  <a:srgbClr val="0070C0"/>
                </a:solidFill>
              </a:rPr>
              <a:t>Obtenga que los </a:t>
            </a:r>
            <a:r>
              <a:rPr lang="es-ES" dirty="0" err="1" smtClean="0">
                <a:solidFill>
                  <a:srgbClr val="0070C0"/>
                </a:solidFill>
              </a:rPr>
              <a:t>autovalores</a:t>
            </a:r>
            <a:r>
              <a:rPr lang="es-ES" dirty="0" smtClean="0">
                <a:solidFill>
                  <a:srgbClr val="0070C0"/>
                </a:solidFill>
              </a:rPr>
              <a:t> son:</a:t>
            </a:r>
            <a:endParaRPr lang="en-US" dirty="0">
              <a:solidFill>
                <a:srgbClr val="0070C0"/>
              </a:solidFill>
            </a:endParaRPr>
          </a:p>
        </p:txBody>
      </p:sp>
      <p:graphicFrame>
        <p:nvGraphicFramePr>
          <p:cNvPr id="80900" name="Object 4"/>
          <p:cNvGraphicFramePr>
            <a:graphicFrameLocks noChangeAspect="1"/>
          </p:cNvGraphicFramePr>
          <p:nvPr/>
        </p:nvGraphicFramePr>
        <p:xfrm>
          <a:off x="2590799" y="1371600"/>
          <a:ext cx="1685269" cy="533400"/>
        </p:xfrm>
        <a:graphic>
          <a:graphicData uri="http://schemas.openxmlformats.org/presentationml/2006/ole">
            <p:oleObj spid="_x0000_s80900" name="Equation" r:id="rId3" imgW="799920" imgH="253800" progId="Equation.DSMT4">
              <p:embed/>
            </p:oleObj>
          </a:graphicData>
        </a:graphic>
      </p:graphicFrame>
      <p:graphicFrame>
        <p:nvGraphicFramePr>
          <p:cNvPr id="80901" name="Object 5"/>
          <p:cNvGraphicFramePr>
            <a:graphicFrameLocks noChangeAspect="1"/>
          </p:cNvGraphicFramePr>
          <p:nvPr/>
        </p:nvGraphicFramePr>
        <p:xfrm>
          <a:off x="4640263" y="1433512"/>
          <a:ext cx="1538429" cy="471487"/>
        </p:xfrm>
        <a:graphic>
          <a:graphicData uri="http://schemas.openxmlformats.org/presentationml/2006/ole">
            <p:oleObj spid="_x0000_s80901" name="Equation" r:id="rId4" imgW="825480" imgH="253800" progId="Equation.DSMT4">
              <p:embed/>
            </p:oleObj>
          </a:graphicData>
        </a:graphic>
      </p:graphicFrame>
      <p:sp>
        <p:nvSpPr>
          <p:cNvPr id="7" name="Rectangle 6"/>
          <p:cNvSpPr/>
          <p:nvPr/>
        </p:nvSpPr>
        <p:spPr>
          <a:xfrm>
            <a:off x="0" y="2057400"/>
            <a:ext cx="9144000" cy="3631763"/>
          </a:xfrm>
          <a:prstGeom prst="rect">
            <a:avLst/>
          </a:prstGeom>
        </p:spPr>
        <p:txBody>
          <a:bodyPr wrap="square">
            <a:spAutoFit/>
          </a:bodyPr>
          <a:lstStyle/>
          <a:p>
            <a:r>
              <a:rPr lang="es-ES" spc="-30" dirty="0" smtClean="0"/>
              <a:t>Noten </a:t>
            </a:r>
            <a:r>
              <a:rPr lang="es-ES" spc="-30" dirty="0" smtClean="0"/>
              <a:t>que un valor propio es </a:t>
            </a:r>
            <a:r>
              <a:rPr lang="es-ES" spc="-30" dirty="0" smtClean="0"/>
              <a:t>menos el </a:t>
            </a:r>
            <a:r>
              <a:rPr lang="es-ES" spc="-30" dirty="0" smtClean="0"/>
              <a:t>otro, tal como hemos visto para </a:t>
            </a:r>
            <a:r>
              <a:rPr lang="es-ES" spc="-30" dirty="0" smtClean="0"/>
              <a:t>el modelo </a:t>
            </a:r>
            <a:r>
              <a:rPr lang="es-ES" spc="-30" dirty="0" smtClean="0"/>
              <a:t>logístico de una población no cosechada. </a:t>
            </a:r>
            <a:endParaRPr lang="es-ES" spc="-30" dirty="0" smtClean="0"/>
          </a:p>
          <a:p>
            <a:r>
              <a:rPr lang="es-ES" spc="-30" dirty="0" smtClean="0"/>
              <a:t>El </a:t>
            </a:r>
            <a:r>
              <a:rPr lang="es-ES" spc="-30" dirty="0" smtClean="0"/>
              <a:t>valor propio en </a:t>
            </a:r>
            <a:r>
              <a:rPr lang="es-ES" spc="-30" dirty="0" smtClean="0"/>
              <a:t>N1* </a:t>
            </a:r>
            <a:r>
              <a:rPr lang="es-ES" spc="-30" dirty="0" smtClean="0"/>
              <a:t>es positivo </a:t>
            </a:r>
            <a:r>
              <a:rPr lang="es-ES" spc="-30" dirty="0" smtClean="0"/>
              <a:t>cuando </a:t>
            </a:r>
            <a:r>
              <a:rPr lang="es-ES" sz="2800" b="1" spc="-30" dirty="0" smtClean="0">
                <a:latin typeface="French Script MT" pitchFamily="66" charset="0"/>
              </a:rPr>
              <a:t>r</a:t>
            </a:r>
            <a:r>
              <a:rPr lang="es-ES" spc="-30" dirty="0" smtClean="0"/>
              <a:t> &gt; </a:t>
            </a:r>
            <a:r>
              <a:rPr lang="es-ES" i="1" spc="-30" dirty="0" smtClean="0"/>
              <a:t>c</a:t>
            </a:r>
            <a:r>
              <a:rPr lang="es-ES" spc="-30" dirty="0" smtClean="0"/>
              <a:t> </a:t>
            </a:r>
            <a:r>
              <a:rPr lang="es-ES" spc="-30" dirty="0" smtClean="0"/>
              <a:t>y, por tanto, inestable. </a:t>
            </a:r>
            <a:endParaRPr lang="es-ES" spc="-30" dirty="0" smtClean="0"/>
          </a:p>
          <a:p>
            <a:r>
              <a:rPr lang="es-ES" spc="-30" dirty="0" smtClean="0"/>
              <a:t>De </a:t>
            </a:r>
            <a:r>
              <a:rPr lang="es-ES" spc="-30" dirty="0" smtClean="0"/>
              <a:t>manera similar, el valor propio en </a:t>
            </a:r>
            <a:r>
              <a:rPr lang="es-ES" spc="-30" dirty="0" smtClean="0"/>
              <a:t>N2* </a:t>
            </a:r>
            <a:r>
              <a:rPr lang="es-ES" spc="-30" dirty="0" smtClean="0"/>
              <a:t>es negativo cuando </a:t>
            </a:r>
            <a:r>
              <a:rPr lang="es-ES" sz="2800" b="1" spc="-30" dirty="0" smtClean="0">
                <a:latin typeface="French Script MT" pitchFamily="66" charset="0"/>
              </a:rPr>
              <a:t>r</a:t>
            </a:r>
            <a:r>
              <a:rPr lang="es-ES" spc="-30" dirty="0" smtClean="0"/>
              <a:t> &gt; </a:t>
            </a:r>
            <a:r>
              <a:rPr lang="es-ES" i="1" spc="-30" dirty="0" smtClean="0"/>
              <a:t>c</a:t>
            </a:r>
            <a:r>
              <a:rPr lang="es-ES" spc="-30" dirty="0" smtClean="0"/>
              <a:t> </a:t>
            </a:r>
            <a:r>
              <a:rPr lang="es-ES" spc="-30" dirty="0" smtClean="0"/>
              <a:t>y </a:t>
            </a:r>
            <a:r>
              <a:rPr lang="es-ES" spc="-30" dirty="0" smtClean="0"/>
              <a:t>por tanto estable. </a:t>
            </a:r>
            <a:endParaRPr lang="es-ES" spc="-30" dirty="0" smtClean="0"/>
          </a:p>
          <a:p>
            <a:r>
              <a:rPr lang="es-ES" spc="-30" dirty="0" smtClean="0"/>
              <a:t>Por </a:t>
            </a:r>
            <a:r>
              <a:rPr lang="es-ES" spc="-30" dirty="0" smtClean="0"/>
              <a:t>tanto, las mismas condiciones determinan la estabilidad de cada </a:t>
            </a:r>
            <a:r>
              <a:rPr lang="es-ES" spc="-30" dirty="0" smtClean="0"/>
              <a:t>equilibrio.</a:t>
            </a:r>
          </a:p>
          <a:p>
            <a:r>
              <a:rPr lang="es-ES" spc="-30" dirty="0" smtClean="0"/>
              <a:t>¿</a:t>
            </a:r>
            <a:r>
              <a:rPr lang="es-ES" spc="-30" dirty="0" smtClean="0"/>
              <a:t>Qué sucede cuando la tasa de recolección, </a:t>
            </a:r>
            <a:r>
              <a:rPr lang="es-ES" i="1" spc="-30" dirty="0" smtClean="0"/>
              <a:t>c</a:t>
            </a:r>
            <a:r>
              <a:rPr lang="es-ES" spc="-30" dirty="0" smtClean="0"/>
              <a:t>, </a:t>
            </a:r>
            <a:r>
              <a:rPr lang="es-ES" spc="-30" dirty="0" smtClean="0"/>
              <a:t>excede </a:t>
            </a:r>
            <a:r>
              <a:rPr lang="es-ES" sz="2800" b="1" spc="-30" dirty="0" smtClean="0">
                <a:latin typeface="French Script MT" pitchFamily="66" charset="0"/>
              </a:rPr>
              <a:t>r</a:t>
            </a:r>
            <a:r>
              <a:rPr lang="es-ES" spc="-30" dirty="0" smtClean="0"/>
              <a:t>? </a:t>
            </a:r>
            <a:endParaRPr lang="es-ES" spc="-30" dirty="0" smtClean="0"/>
          </a:p>
          <a:p>
            <a:r>
              <a:rPr lang="es-ES" spc="-30" dirty="0" smtClean="0"/>
              <a:t>Primero</a:t>
            </a:r>
            <a:r>
              <a:rPr lang="es-ES" spc="-30" dirty="0" smtClean="0"/>
              <a:t>, cuando </a:t>
            </a:r>
            <a:r>
              <a:rPr lang="es-ES" i="1" spc="-30" dirty="0" smtClean="0"/>
              <a:t>c</a:t>
            </a:r>
            <a:r>
              <a:rPr lang="es-ES" spc="-30" dirty="0" smtClean="0"/>
              <a:t> = </a:t>
            </a:r>
            <a:r>
              <a:rPr lang="es-ES" sz="2800" b="1" spc="-30" dirty="0" smtClean="0">
                <a:latin typeface="French Script MT" pitchFamily="66" charset="0"/>
              </a:rPr>
              <a:t>r</a:t>
            </a:r>
            <a:r>
              <a:rPr lang="es-ES" spc="-30" dirty="0" smtClean="0"/>
              <a:t> </a:t>
            </a:r>
            <a:r>
              <a:rPr lang="es-ES" spc="-30" dirty="0" smtClean="0"/>
              <a:t>vemos que  </a:t>
            </a:r>
            <a:r>
              <a:rPr lang="es-ES" spc="-30" dirty="0" smtClean="0"/>
              <a:t>por </a:t>
            </a:r>
            <a:r>
              <a:rPr lang="es-ES" spc="-30" dirty="0" smtClean="0"/>
              <a:t>las ecuaciones (2.5) </a:t>
            </a:r>
            <a:r>
              <a:rPr lang="es-ES" spc="-30" dirty="0" smtClean="0"/>
              <a:t>que </a:t>
            </a:r>
            <a:r>
              <a:rPr lang="es-ES" i="1" spc="-30" dirty="0" smtClean="0"/>
              <a:t>N</a:t>
            </a:r>
            <a:r>
              <a:rPr lang="es-ES" spc="-30" dirty="0" smtClean="0"/>
              <a:t>1* </a:t>
            </a:r>
            <a:r>
              <a:rPr lang="es-ES" spc="-30" dirty="0" smtClean="0"/>
              <a:t>= 0 = </a:t>
            </a:r>
            <a:r>
              <a:rPr lang="es-ES" i="1" spc="-30" dirty="0" smtClean="0"/>
              <a:t>N</a:t>
            </a:r>
            <a:r>
              <a:rPr lang="es-ES" spc="-30" dirty="0" smtClean="0"/>
              <a:t>2* </a:t>
            </a:r>
            <a:r>
              <a:rPr lang="es-ES" spc="-30" dirty="0" smtClean="0"/>
              <a:t>y los dos equilibrios </a:t>
            </a:r>
            <a:r>
              <a:rPr lang="es-ES" spc="-30" dirty="0" smtClean="0"/>
              <a:t>“chocan y se fusionan en uno”. </a:t>
            </a:r>
          </a:p>
          <a:p>
            <a:r>
              <a:rPr lang="es-ES" spc="-30" dirty="0" smtClean="0"/>
              <a:t>Gráficamente, la </a:t>
            </a:r>
            <a:r>
              <a:rPr lang="es-ES" spc="-30" dirty="0" smtClean="0"/>
              <a:t>función de cosecha </a:t>
            </a:r>
            <a:r>
              <a:rPr lang="es-ES" spc="-30" dirty="0" smtClean="0"/>
              <a:t>al ir aumentando a </a:t>
            </a:r>
            <a:r>
              <a:rPr lang="es-ES" i="1" spc="-30" dirty="0" smtClean="0"/>
              <a:t>c</a:t>
            </a:r>
            <a:r>
              <a:rPr lang="es-ES" spc="-30" dirty="0" smtClean="0"/>
              <a:t> , para un valor</a:t>
            </a:r>
            <a:br>
              <a:rPr lang="es-ES" spc="-30" dirty="0" smtClean="0"/>
            </a:br>
            <a:r>
              <a:rPr lang="es-ES" i="1" spc="-30" dirty="0" err="1" smtClean="0"/>
              <a:t>c</a:t>
            </a:r>
            <a:r>
              <a:rPr lang="es-ES" i="1" spc="-30" baseline="30000" dirty="0" err="1" smtClean="0"/>
              <a:t>B</a:t>
            </a:r>
            <a:r>
              <a:rPr lang="es-ES" spc="-30" dirty="0" smtClean="0"/>
              <a:t> </a:t>
            </a:r>
            <a:r>
              <a:rPr lang="es-ES" spc="-30" dirty="0" smtClean="0"/>
              <a:t>= </a:t>
            </a:r>
            <a:r>
              <a:rPr lang="es-ES" sz="2800" b="1" spc="-30" dirty="0" smtClean="0">
                <a:latin typeface="French Script MT" pitchFamily="66" charset="0"/>
              </a:rPr>
              <a:t>r </a:t>
            </a:r>
            <a:r>
              <a:rPr lang="es-ES" spc="-30" dirty="0" smtClean="0"/>
              <a:t>se </a:t>
            </a:r>
            <a:r>
              <a:rPr lang="es-ES" spc="-30" dirty="0" smtClean="0"/>
              <a:t>vuelve </a:t>
            </a:r>
            <a:r>
              <a:rPr lang="es-ES" b="1" spc="-30" dirty="0" smtClean="0">
                <a:solidFill>
                  <a:srgbClr val="FF0000"/>
                </a:solidFill>
              </a:rPr>
              <a:t>tangente</a:t>
            </a:r>
            <a:r>
              <a:rPr lang="es-ES" spc="-30" dirty="0" smtClean="0"/>
              <a:t> a la </a:t>
            </a:r>
            <a:r>
              <a:rPr lang="es-ES" spc="-30" dirty="0" smtClean="0"/>
              <a:t>función </a:t>
            </a:r>
            <a:r>
              <a:rPr lang="es-ES" spc="-30" dirty="0" smtClean="0"/>
              <a:t>logística en </a:t>
            </a:r>
            <a:r>
              <a:rPr lang="es-ES" i="1" spc="-30" dirty="0" smtClean="0"/>
              <a:t>N</a:t>
            </a:r>
            <a:r>
              <a:rPr lang="es-ES" spc="-30" dirty="0" smtClean="0"/>
              <a:t> = </a:t>
            </a:r>
            <a:r>
              <a:rPr lang="es-ES" spc="-30" dirty="0" smtClean="0"/>
              <a:t>0. </a:t>
            </a:r>
            <a:endParaRPr lang="en-US" spc="-30" dirty="0"/>
          </a:p>
        </p:txBody>
      </p:sp>
      <p:pic>
        <p:nvPicPr>
          <p:cNvPr id="80902" name="Picture 6"/>
          <p:cNvPicPr>
            <a:picLocks noChangeAspect="1" noChangeArrowheads="1"/>
          </p:cNvPicPr>
          <p:nvPr/>
        </p:nvPicPr>
        <p:blipFill>
          <a:blip r:embed="rId5"/>
          <a:srcRect/>
          <a:stretch>
            <a:fillRect/>
          </a:stretch>
        </p:blipFill>
        <p:spPr bwMode="auto">
          <a:xfrm>
            <a:off x="6553200" y="4953000"/>
            <a:ext cx="1828800" cy="1721224"/>
          </a:xfrm>
          <a:prstGeom prst="rect">
            <a:avLst/>
          </a:prstGeom>
          <a:noFill/>
          <a:ln w="9525">
            <a:noFill/>
            <a:miter lim="800000"/>
            <a:headEnd/>
            <a:tailEnd/>
          </a:ln>
          <a:effectLst/>
        </p:spPr>
      </p:pic>
      <p:pic>
        <p:nvPicPr>
          <p:cNvPr id="80903" name="Picture 7"/>
          <p:cNvPicPr>
            <a:picLocks noChangeAspect="1" noChangeArrowheads="1"/>
          </p:cNvPicPr>
          <p:nvPr/>
        </p:nvPicPr>
        <p:blipFill>
          <a:blip r:embed="rId6"/>
          <a:srcRect/>
          <a:stretch>
            <a:fillRect/>
          </a:stretch>
        </p:blipFill>
        <p:spPr bwMode="auto">
          <a:xfrm>
            <a:off x="6553200" y="4876800"/>
            <a:ext cx="1828800" cy="177330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0900"/>
                                        </p:tgtEl>
                                        <p:attrNameLst>
                                          <p:attrName>style.visibility</p:attrName>
                                        </p:attrNameLst>
                                      </p:cBhvr>
                                      <p:to>
                                        <p:strVal val="visible"/>
                                      </p:to>
                                    </p:set>
                                    <p:anim calcmode="lin" valueType="num">
                                      <p:cBhvr additive="base">
                                        <p:cTn id="7" dur="500" fill="hold"/>
                                        <p:tgtEl>
                                          <p:spTgt spid="80900"/>
                                        </p:tgtEl>
                                        <p:attrNameLst>
                                          <p:attrName>ppt_x</p:attrName>
                                        </p:attrNameLst>
                                      </p:cBhvr>
                                      <p:tavLst>
                                        <p:tav tm="0">
                                          <p:val>
                                            <p:strVal val="#ppt_x"/>
                                          </p:val>
                                        </p:tav>
                                        <p:tav tm="100000">
                                          <p:val>
                                            <p:strVal val="#ppt_x"/>
                                          </p:val>
                                        </p:tav>
                                      </p:tavLst>
                                    </p:anim>
                                    <p:anim calcmode="lin" valueType="num">
                                      <p:cBhvr additive="base">
                                        <p:cTn id="8" dur="500" fill="hold"/>
                                        <p:tgtEl>
                                          <p:spTgt spid="809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0901"/>
                                        </p:tgtEl>
                                        <p:attrNameLst>
                                          <p:attrName>style.visibility</p:attrName>
                                        </p:attrNameLst>
                                      </p:cBhvr>
                                      <p:to>
                                        <p:strVal val="visible"/>
                                      </p:to>
                                    </p:set>
                                    <p:anim calcmode="lin" valueType="num">
                                      <p:cBhvr additive="base">
                                        <p:cTn id="13" dur="500" fill="hold"/>
                                        <p:tgtEl>
                                          <p:spTgt spid="80901"/>
                                        </p:tgtEl>
                                        <p:attrNameLst>
                                          <p:attrName>ppt_x</p:attrName>
                                        </p:attrNameLst>
                                      </p:cBhvr>
                                      <p:tavLst>
                                        <p:tav tm="0">
                                          <p:val>
                                            <p:strVal val="#ppt_x"/>
                                          </p:val>
                                        </p:tav>
                                        <p:tav tm="100000">
                                          <p:val>
                                            <p:strVal val="#ppt_x"/>
                                          </p:val>
                                        </p:tav>
                                      </p:tavLst>
                                    </p:anim>
                                    <p:anim calcmode="lin" valueType="num">
                                      <p:cBhvr additive="base">
                                        <p:cTn id="14" dur="500" fill="hold"/>
                                        <p:tgtEl>
                                          <p:spTgt spid="809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blinds(horizontal)">
                                      <p:cBhvr>
                                        <p:cTn id="19" dur="5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blinds(horizontal)">
                                      <p:cBhvr>
                                        <p:cTn id="24" dur="500"/>
                                        <p:tgtEl>
                                          <p:spTgt spid="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blinds(horizontal)">
                                      <p:cBhvr>
                                        <p:cTn id="29" dur="500"/>
                                        <p:tgtEl>
                                          <p:spTgt spid="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Effect transition="in" filter="blinds(horizontal)">
                                      <p:cBhvr>
                                        <p:cTn id="34" dur="500"/>
                                        <p:tgtEl>
                                          <p:spTgt spid="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Effect transition="in" filter="blinds(horizontal)">
                                      <p:cBhvr>
                                        <p:cTn id="39" dur="500"/>
                                        <p:tgtEl>
                                          <p:spTgt spid="7">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7">
                                            <p:txEl>
                                              <p:pRg st="5" end="5"/>
                                            </p:txEl>
                                          </p:spTgt>
                                        </p:tgtEl>
                                        <p:attrNameLst>
                                          <p:attrName>style.visibility</p:attrName>
                                        </p:attrNameLst>
                                      </p:cBhvr>
                                      <p:to>
                                        <p:strVal val="visible"/>
                                      </p:to>
                                    </p:set>
                                    <p:animEffect transition="in" filter="blinds(horizontal)">
                                      <p:cBhvr>
                                        <p:cTn id="44" dur="500"/>
                                        <p:tgtEl>
                                          <p:spTgt spid="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7">
                                            <p:txEl>
                                              <p:pRg st="6" end="6"/>
                                            </p:txEl>
                                          </p:spTgt>
                                        </p:tgtEl>
                                        <p:attrNameLst>
                                          <p:attrName>style.visibility</p:attrName>
                                        </p:attrNameLst>
                                      </p:cBhvr>
                                      <p:to>
                                        <p:strVal val="visible"/>
                                      </p:to>
                                    </p:set>
                                    <p:animEffect transition="in" filter="blinds(horizontal)">
                                      <p:cBhvr>
                                        <p:cTn id="49" dur="500"/>
                                        <p:tgtEl>
                                          <p:spTgt spid="7">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80902"/>
                                        </p:tgtEl>
                                        <p:attrNameLst>
                                          <p:attrName>style.visibility</p:attrName>
                                        </p:attrNameLst>
                                      </p:cBhvr>
                                      <p:to>
                                        <p:strVal val="visible"/>
                                      </p:to>
                                    </p:set>
                                    <p:animEffect transition="in" filter="blinds(horizontal)">
                                      <p:cBhvr>
                                        <p:cTn id="54" dur="500"/>
                                        <p:tgtEl>
                                          <p:spTgt spid="80902"/>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nodeType="clickEffect">
                                  <p:stCondLst>
                                    <p:cond delay="0"/>
                                  </p:stCondLst>
                                  <p:childTnLst>
                                    <p:set>
                                      <p:cBhvr>
                                        <p:cTn id="58" dur="1" fill="hold">
                                          <p:stCondLst>
                                            <p:cond delay="0"/>
                                          </p:stCondLst>
                                        </p:cTn>
                                        <p:tgtEl>
                                          <p:spTgt spid="80903"/>
                                        </p:tgtEl>
                                        <p:attrNameLst>
                                          <p:attrName>style.visibility</p:attrName>
                                        </p:attrNameLst>
                                      </p:cBhvr>
                                      <p:to>
                                        <p:strVal val="visible"/>
                                      </p:to>
                                    </p:set>
                                    <p:animEffect transition="in" filter="checkerboard(across)">
                                      <p:cBhvr>
                                        <p:cTn id="59" dur="500"/>
                                        <p:tgtEl>
                                          <p:spTgt spid="80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900" name="Object 4"/>
          <p:cNvGraphicFramePr>
            <a:graphicFrameLocks noChangeAspect="1"/>
          </p:cNvGraphicFramePr>
          <p:nvPr/>
        </p:nvGraphicFramePr>
        <p:xfrm>
          <a:off x="2590799" y="228600"/>
          <a:ext cx="1685269" cy="533400"/>
        </p:xfrm>
        <a:graphic>
          <a:graphicData uri="http://schemas.openxmlformats.org/presentationml/2006/ole">
            <p:oleObj spid="_x0000_s81922" name="Equation" r:id="rId3" imgW="799920" imgH="253800" progId="Equation.DSMT4">
              <p:embed/>
            </p:oleObj>
          </a:graphicData>
        </a:graphic>
      </p:graphicFrame>
      <p:graphicFrame>
        <p:nvGraphicFramePr>
          <p:cNvPr id="80901" name="Object 5"/>
          <p:cNvGraphicFramePr>
            <a:graphicFrameLocks noChangeAspect="1"/>
          </p:cNvGraphicFramePr>
          <p:nvPr/>
        </p:nvGraphicFramePr>
        <p:xfrm>
          <a:off x="4640263" y="290512"/>
          <a:ext cx="1538429" cy="471487"/>
        </p:xfrm>
        <a:graphic>
          <a:graphicData uri="http://schemas.openxmlformats.org/presentationml/2006/ole">
            <p:oleObj spid="_x0000_s81923" name="Equation" r:id="rId4" imgW="825480" imgH="253800" progId="Equation.DSMT4">
              <p:embed/>
            </p:oleObj>
          </a:graphicData>
        </a:graphic>
      </p:graphicFrame>
      <p:sp>
        <p:nvSpPr>
          <p:cNvPr id="7" name="Rectangle 6"/>
          <p:cNvSpPr/>
          <p:nvPr/>
        </p:nvSpPr>
        <p:spPr>
          <a:xfrm>
            <a:off x="0" y="838200"/>
            <a:ext cx="9144000" cy="3462486"/>
          </a:xfrm>
          <a:prstGeom prst="rect">
            <a:avLst/>
          </a:prstGeom>
        </p:spPr>
        <p:txBody>
          <a:bodyPr wrap="square">
            <a:spAutoFit/>
          </a:bodyPr>
          <a:lstStyle/>
          <a:p>
            <a:r>
              <a:rPr lang="es-ES" dirty="0" smtClean="0"/>
              <a:t>Además</a:t>
            </a:r>
            <a:r>
              <a:rPr lang="es-ES" dirty="0" smtClean="0"/>
              <a:t>, cuando </a:t>
            </a:r>
            <a:r>
              <a:rPr lang="es-ES" i="1" dirty="0" smtClean="0"/>
              <a:t>c</a:t>
            </a:r>
            <a:r>
              <a:rPr lang="es-ES" dirty="0" smtClean="0"/>
              <a:t> = </a:t>
            </a:r>
            <a:r>
              <a:rPr lang="es-ES" sz="2800" b="1" dirty="0" smtClean="0">
                <a:latin typeface="French Script MT" pitchFamily="66" charset="0"/>
              </a:rPr>
              <a:t>r,</a:t>
            </a:r>
            <a:r>
              <a:rPr lang="es-ES" dirty="0" smtClean="0"/>
              <a:t> los </a:t>
            </a:r>
            <a:r>
              <a:rPr lang="es-ES" dirty="0" smtClean="0"/>
              <a:t>valores propios también son iguales a 0, </a:t>
            </a:r>
            <a:endParaRPr lang="es-ES" dirty="0" smtClean="0"/>
          </a:p>
          <a:p>
            <a:r>
              <a:rPr lang="es-ES" dirty="0" smtClean="0"/>
              <a:t>lo </a:t>
            </a:r>
            <a:r>
              <a:rPr lang="es-ES" dirty="0" smtClean="0"/>
              <a:t>que hace que el punto de equilibrio sea </a:t>
            </a:r>
            <a:r>
              <a:rPr lang="es-ES" b="1" dirty="0" err="1" smtClean="0">
                <a:solidFill>
                  <a:srgbClr val="FF0000"/>
                </a:solidFill>
              </a:rPr>
              <a:t>semiestable</a:t>
            </a:r>
            <a:r>
              <a:rPr lang="es-ES" dirty="0" smtClean="0"/>
              <a:t>.</a:t>
            </a:r>
          </a:p>
          <a:p>
            <a:endParaRPr lang="es-ES" dirty="0" smtClean="0"/>
          </a:p>
          <a:p>
            <a:r>
              <a:rPr lang="es-ES" dirty="0" smtClean="0"/>
              <a:t>Si </a:t>
            </a:r>
            <a:r>
              <a:rPr lang="es-ES" i="1" dirty="0" smtClean="0"/>
              <a:t>c</a:t>
            </a:r>
            <a:r>
              <a:rPr lang="es-ES" dirty="0" smtClean="0"/>
              <a:t> aumenta más o </a:t>
            </a:r>
            <a:r>
              <a:rPr lang="es-ES" sz="2800" b="1" dirty="0" smtClean="0">
                <a:latin typeface="French Script MT" pitchFamily="66" charset="0"/>
              </a:rPr>
              <a:t>r</a:t>
            </a:r>
            <a:r>
              <a:rPr lang="es-ES" b="1" dirty="0" smtClean="0">
                <a:latin typeface="French Script MT" pitchFamily="66" charset="0"/>
              </a:rPr>
              <a:t> </a:t>
            </a:r>
            <a:r>
              <a:rPr lang="es-ES" b="1" dirty="0" smtClean="0">
                <a:latin typeface="French Script MT" pitchFamily="66" charset="0"/>
              </a:rPr>
              <a:t> </a:t>
            </a:r>
            <a:r>
              <a:rPr lang="es-ES" dirty="0" smtClean="0"/>
              <a:t>disminuye, </a:t>
            </a:r>
            <a:r>
              <a:rPr lang="es-ES" dirty="0" smtClean="0"/>
              <a:t>el valor propio en </a:t>
            </a:r>
            <a:r>
              <a:rPr lang="es-ES" i="1" dirty="0" smtClean="0"/>
              <a:t>N</a:t>
            </a:r>
            <a:r>
              <a:rPr lang="es-ES" dirty="0" smtClean="0"/>
              <a:t>1* </a:t>
            </a:r>
            <a:r>
              <a:rPr lang="es-ES" dirty="0" smtClean="0"/>
              <a:t>se vuelve negativo</a:t>
            </a:r>
            <a:r>
              <a:rPr lang="es-ES" dirty="0" smtClean="0"/>
              <a:t>, </a:t>
            </a:r>
          </a:p>
          <a:p>
            <a:r>
              <a:rPr lang="es-ES" dirty="0" smtClean="0"/>
              <a:t>P</a:t>
            </a:r>
            <a:r>
              <a:rPr lang="es-ES" dirty="0" smtClean="0"/>
              <a:t>or </a:t>
            </a:r>
            <a:r>
              <a:rPr lang="es-ES" dirty="0" smtClean="0"/>
              <a:t>lo tanto </a:t>
            </a:r>
            <a:r>
              <a:rPr lang="es-ES" i="1" dirty="0" smtClean="0"/>
              <a:t>N</a:t>
            </a:r>
            <a:r>
              <a:rPr lang="es-ES" dirty="0" smtClean="0"/>
              <a:t>1* </a:t>
            </a:r>
            <a:r>
              <a:rPr lang="es-ES" dirty="0" smtClean="0"/>
              <a:t>= 0 se estabiliza y la población se extingue</a:t>
            </a:r>
            <a:r>
              <a:rPr lang="es-ES" dirty="0" smtClean="0"/>
              <a:t>.</a:t>
            </a:r>
          </a:p>
          <a:p>
            <a:r>
              <a:rPr lang="es-ES" dirty="0" smtClean="0"/>
              <a:t>Por </a:t>
            </a:r>
            <a:r>
              <a:rPr lang="es-ES" dirty="0" smtClean="0"/>
              <a:t>tanto, tenemos una situación </a:t>
            </a:r>
            <a:r>
              <a:rPr lang="es-ES" dirty="0" smtClean="0"/>
              <a:t>donde </a:t>
            </a:r>
            <a:r>
              <a:rPr lang="es-ES" dirty="0" smtClean="0"/>
              <a:t>los </a:t>
            </a:r>
            <a:r>
              <a:rPr lang="es-ES" dirty="0" smtClean="0"/>
              <a:t>equilibrios colisionan </a:t>
            </a:r>
            <a:r>
              <a:rPr lang="es-ES" dirty="0" smtClean="0"/>
              <a:t>e </a:t>
            </a:r>
            <a:r>
              <a:rPr lang="es-ES" dirty="0" smtClean="0"/>
              <a:t>intercambian </a:t>
            </a:r>
            <a:r>
              <a:rPr lang="es-ES" dirty="0" smtClean="0"/>
              <a:t>estabilidades en </a:t>
            </a:r>
            <a:r>
              <a:rPr lang="es-ES" dirty="0" smtClean="0"/>
              <a:t>un nuevo tipo de </a:t>
            </a:r>
            <a:r>
              <a:rPr lang="es-ES" dirty="0" smtClean="0"/>
              <a:t>bifurcación </a:t>
            </a:r>
            <a:r>
              <a:rPr lang="es-ES" dirty="0" smtClean="0"/>
              <a:t>cuando </a:t>
            </a:r>
            <a:r>
              <a:rPr lang="es-ES" i="1" dirty="0" smtClean="0"/>
              <a:t>c</a:t>
            </a:r>
            <a:r>
              <a:rPr lang="es-ES" dirty="0" smtClean="0"/>
              <a:t> = </a:t>
            </a:r>
            <a:r>
              <a:rPr lang="es-ES" sz="2800" b="1" dirty="0" smtClean="0">
                <a:latin typeface="French Script MT" pitchFamily="66" charset="0"/>
              </a:rPr>
              <a:t>r</a:t>
            </a:r>
            <a:r>
              <a:rPr lang="es-ES" dirty="0" smtClean="0"/>
              <a:t>, </a:t>
            </a:r>
            <a:r>
              <a:rPr lang="es-ES" dirty="0" smtClean="0"/>
              <a:t>que se llama </a:t>
            </a:r>
            <a:r>
              <a:rPr lang="es-ES" b="1" dirty="0" smtClean="0">
                <a:solidFill>
                  <a:srgbClr val="FF0000"/>
                </a:solidFill>
              </a:rPr>
              <a:t>bifurcación </a:t>
            </a:r>
            <a:r>
              <a:rPr lang="es-ES" b="1" dirty="0" err="1" smtClean="0">
                <a:solidFill>
                  <a:srgbClr val="FF0000"/>
                </a:solidFill>
              </a:rPr>
              <a:t>transcrítica</a:t>
            </a:r>
            <a:r>
              <a:rPr lang="es-ES" dirty="0" smtClean="0"/>
              <a:t>; </a:t>
            </a:r>
          </a:p>
          <a:p>
            <a:r>
              <a:rPr lang="es-ES" dirty="0" smtClean="0"/>
              <a:t>la </a:t>
            </a:r>
            <a:r>
              <a:rPr lang="es-ES" dirty="0" smtClean="0"/>
              <a:t>población luego se extingue. </a:t>
            </a:r>
            <a:endParaRPr lang="es-ES" dirty="0" smtClean="0"/>
          </a:p>
          <a:p>
            <a:endParaRPr lang="es-ES" sz="900" dirty="0" smtClean="0"/>
          </a:p>
          <a:p>
            <a:r>
              <a:rPr lang="es-ES" dirty="0" smtClean="0"/>
              <a:t>Esta </a:t>
            </a:r>
            <a:r>
              <a:rPr lang="es-ES" dirty="0" smtClean="0"/>
              <a:t>bifurcación </a:t>
            </a:r>
            <a:r>
              <a:rPr lang="es-ES" dirty="0" err="1" smtClean="0"/>
              <a:t>transcrítica</a:t>
            </a:r>
            <a:r>
              <a:rPr lang="es-ES" dirty="0" smtClean="0"/>
              <a:t> se muestra claramente </a:t>
            </a:r>
            <a:r>
              <a:rPr lang="es-ES" dirty="0" smtClean="0"/>
              <a:t/>
            </a:r>
            <a:br>
              <a:rPr lang="es-ES" dirty="0" smtClean="0"/>
            </a:br>
            <a:r>
              <a:rPr lang="es-ES" dirty="0" smtClean="0"/>
              <a:t>en el diagrama </a:t>
            </a:r>
            <a:r>
              <a:rPr lang="es-ES" dirty="0" smtClean="0"/>
              <a:t>de bifurcación de </a:t>
            </a:r>
            <a:r>
              <a:rPr lang="es-ES" i="1" dirty="0" smtClean="0"/>
              <a:t>N</a:t>
            </a:r>
            <a:r>
              <a:rPr lang="es-ES" dirty="0" smtClean="0"/>
              <a:t>* </a:t>
            </a:r>
            <a:r>
              <a:rPr lang="es-ES" dirty="0" smtClean="0"/>
              <a:t>contra </a:t>
            </a:r>
            <a:r>
              <a:rPr lang="es-ES" i="1" dirty="0" smtClean="0"/>
              <a:t>c</a:t>
            </a:r>
            <a:r>
              <a:rPr lang="es-ES" dirty="0" smtClean="0"/>
              <a:t>:</a:t>
            </a:r>
            <a:endParaRPr lang="en-US" dirty="0"/>
          </a:p>
        </p:txBody>
      </p:sp>
      <p:pic>
        <p:nvPicPr>
          <p:cNvPr id="81924" name="Picture 4"/>
          <p:cNvPicPr>
            <a:picLocks noChangeAspect="1" noChangeArrowheads="1"/>
          </p:cNvPicPr>
          <p:nvPr/>
        </p:nvPicPr>
        <p:blipFill>
          <a:blip r:embed="rId5"/>
          <a:srcRect l="2778" r="5556"/>
          <a:stretch>
            <a:fillRect/>
          </a:stretch>
        </p:blipFill>
        <p:spPr bwMode="auto">
          <a:xfrm>
            <a:off x="6629400" y="3276600"/>
            <a:ext cx="2514600" cy="3037453"/>
          </a:xfrm>
          <a:prstGeom prst="rect">
            <a:avLst/>
          </a:prstGeom>
          <a:noFill/>
          <a:ln w="9525">
            <a:noFill/>
            <a:miter lim="800000"/>
            <a:headEnd/>
            <a:tailEnd/>
          </a:ln>
          <a:effectLst/>
        </p:spPr>
      </p:pic>
      <p:sp>
        <p:nvSpPr>
          <p:cNvPr id="8" name="Rectangle 7"/>
          <p:cNvSpPr/>
          <p:nvPr/>
        </p:nvSpPr>
        <p:spPr>
          <a:xfrm>
            <a:off x="0" y="4343400"/>
            <a:ext cx="9144000" cy="2215991"/>
          </a:xfrm>
          <a:prstGeom prst="rect">
            <a:avLst/>
          </a:prstGeom>
        </p:spPr>
        <p:txBody>
          <a:bodyPr wrap="square">
            <a:spAutoFit/>
          </a:bodyPr>
          <a:lstStyle/>
          <a:p>
            <a:r>
              <a:rPr lang="es-ES" dirty="0" smtClean="0"/>
              <a:t>Para</a:t>
            </a:r>
            <a:r>
              <a:rPr lang="es-ES" i="1" dirty="0" smtClean="0"/>
              <a:t> c</a:t>
            </a:r>
            <a:r>
              <a:rPr lang="es-ES" dirty="0" smtClean="0"/>
              <a:t> </a:t>
            </a:r>
            <a:r>
              <a:rPr lang="es-ES" dirty="0" smtClean="0"/>
              <a:t>&lt;</a:t>
            </a:r>
            <a:r>
              <a:rPr lang="es-ES" dirty="0" smtClean="0"/>
              <a:t> </a:t>
            </a:r>
            <a:r>
              <a:rPr lang="es-ES" sz="2800" b="1" dirty="0" smtClean="0">
                <a:latin typeface="French Script MT" pitchFamily="66" charset="0"/>
              </a:rPr>
              <a:t>r</a:t>
            </a:r>
            <a:r>
              <a:rPr lang="es-ES" dirty="0" smtClean="0"/>
              <a:t>, los equilibrios son </a:t>
            </a:r>
            <a:r>
              <a:rPr lang="es-ES" i="1" dirty="0" smtClean="0"/>
              <a:t>N</a:t>
            </a:r>
            <a:r>
              <a:rPr lang="es-ES" dirty="0" smtClean="0"/>
              <a:t>* </a:t>
            </a:r>
            <a:r>
              <a:rPr lang="es-ES" dirty="0" smtClean="0"/>
              <a:t>= 0 (inestable y representado por el</a:t>
            </a:r>
            <a:br>
              <a:rPr lang="es-ES" dirty="0" smtClean="0"/>
            </a:br>
            <a:r>
              <a:rPr lang="es-ES" dirty="0" smtClean="0"/>
              <a:t> segmento a trazos del eje horizontal)  y la curva llena (estable).</a:t>
            </a:r>
          </a:p>
          <a:p>
            <a:r>
              <a:rPr lang="es-ES" dirty="0" smtClean="0"/>
              <a:t>En </a:t>
            </a:r>
            <a:r>
              <a:rPr lang="es-ES" i="1" dirty="0" smtClean="0"/>
              <a:t>c</a:t>
            </a:r>
            <a:r>
              <a:rPr lang="es-ES" dirty="0" smtClean="0"/>
              <a:t> = </a:t>
            </a:r>
            <a:r>
              <a:rPr lang="es-ES" sz="2800" b="1" dirty="0" smtClean="0">
                <a:latin typeface="French Script MT" pitchFamily="66" charset="0"/>
              </a:rPr>
              <a:t>r</a:t>
            </a:r>
            <a:r>
              <a:rPr lang="es-ES" dirty="0" smtClean="0"/>
              <a:t>,</a:t>
            </a:r>
            <a:r>
              <a:rPr lang="es-ES" dirty="0" smtClean="0"/>
              <a:t> se produce la </a:t>
            </a:r>
            <a:r>
              <a:rPr lang="es-ES" b="1" dirty="0" smtClean="0">
                <a:solidFill>
                  <a:srgbClr val="FF0000"/>
                </a:solidFill>
              </a:rPr>
              <a:t>bifurcación </a:t>
            </a:r>
            <a:r>
              <a:rPr lang="es-ES" b="1" dirty="0" err="1" smtClean="0">
                <a:solidFill>
                  <a:srgbClr val="FF0000"/>
                </a:solidFill>
              </a:rPr>
              <a:t>transcrítica</a:t>
            </a:r>
            <a:r>
              <a:rPr lang="es-ES" dirty="0" smtClean="0"/>
              <a:t>; </a:t>
            </a:r>
          </a:p>
          <a:p>
            <a:r>
              <a:rPr lang="es-ES" dirty="0" smtClean="0"/>
              <a:t>y, para </a:t>
            </a:r>
            <a:r>
              <a:rPr lang="es-ES" i="1" dirty="0" smtClean="0"/>
              <a:t>c</a:t>
            </a:r>
            <a:r>
              <a:rPr lang="es-ES" dirty="0" smtClean="0"/>
              <a:t> </a:t>
            </a:r>
            <a:r>
              <a:rPr lang="es-ES" dirty="0" smtClean="0"/>
              <a:t>&gt; </a:t>
            </a:r>
            <a:r>
              <a:rPr lang="es-ES" sz="2800" b="1" dirty="0" smtClean="0">
                <a:latin typeface="French Script MT" pitchFamily="66" charset="0"/>
              </a:rPr>
              <a:t>r</a:t>
            </a:r>
            <a:r>
              <a:rPr lang="es-ES" dirty="0" smtClean="0"/>
              <a:t>, </a:t>
            </a:r>
            <a:r>
              <a:rPr lang="es-ES" dirty="0" smtClean="0"/>
              <a:t>el equilibrio </a:t>
            </a:r>
            <a:r>
              <a:rPr lang="es-ES" i="1" dirty="0" smtClean="0"/>
              <a:t>N</a:t>
            </a:r>
            <a:r>
              <a:rPr lang="es-ES" dirty="0" smtClean="0"/>
              <a:t>* </a:t>
            </a:r>
            <a:r>
              <a:rPr lang="es-ES" dirty="0" smtClean="0"/>
              <a:t>= 0 se vuelve estable (representado </a:t>
            </a:r>
            <a:r>
              <a:rPr lang="es-ES" dirty="0" smtClean="0"/>
              <a:t>por el</a:t>
            </a:r>
            <a:br>
              <a:rPr lang="es-ES" dirty="0" smtClean="0"/>
            </a:br>
            <a:r>
              <a:rPr lang="es-ES" dirty="0" smtClean="0"/>
              <a:t> </a:t>
            </a:r>
            <a:r>
              <a:rPr lang="es-ES" dirty="0" smtClean="0"/>
              <a:t>eje horizontal lleno), </a:t>
            </a:r>
            <a:r>
              <a:rPr lang="es-ES" dirty="0" err="1" smtClean="0"/>
              <a:t>i.e.</a:t>
            </a:r>
            <a:r>
              <a:rPr lang="es-ES" dirty="0" smtClean="0"/>
              <a:t> la </a:t>
            </a:r>
            <a:r>
              <a:rPr lang="es-ES" dirty="0" smtClean="0"/>
              <a:t>población luego se </a:t>
            </a:r>
            <a:r>
              <a:rPr lang="es-ES" dirty="0" smtClean="0"/>
              <a:t>extingue, y aparece un equilibrio </a:t>
            </a:r>
            <a:r>
              <a:rPr lang="es-ES" i="1" dirty="0" smtClean="0"/>
              <a:t>N</a:t>
            </a:r>
            <a:r>
              <a:rPr lang="es-ES" dirty="0" smtClean="0"/>
              <a:t>* </a:t>
            </a:r>
            <a:r>
              <a:rPr lang="es-ES" dirty="0" smtClean="0"/>
              <a:t>&lt; </a:t>
            </a:r>
            <a:r>
              <a:rPr lang="es-ES" dirty="0" smtClean="0"/>
              <a:t>0 (inestable y representado por </a:t>
            </a:r>
            <a:r>
              <a:rPr lang="es-ES" dirty="0" smtClean="0"/>
              <a:t>la línea inclinada a trazos).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blinds(horizontal)">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linds(horizontal)">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linds(horizontal)">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blinds(horizontal)">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blinds(horizontal)">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1924"/>
                                        </p:tgtEl>
                                        <p:attrNameLst>
                                          <p:attrName>style.visibility</p:attrName>
                                        </p:attrNameLst>
                                      </p:cBhvr>
                                      <p:to>
                                        <p:strVal val="visible"/>
                                      </p:to>
                                    </p:set>
                                    <p:animEffect transition="in" filter="box(in)">
                                      <p:cBhvr>
                                        <p:cTn id="42" dur="500"/>
                                        <p:tgtEl>
                                          <p:spTgt spid="8192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Effect transition="in" filter="blinds(horizontal)">
                                      <p:cBhvr>
                                        <p:cTn id="47" dur="500"/>
                                        <p:tgtEl>
                                          <p:spTgt spid="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xEl>
                                              <p:pRg st="1" end="1"/>
                                            </p:txEl>
                                          </p:spTgt>
                                        </p:tgtEl>
                                        <p:attrNameLst>
                                          <p:attrName>style.visibility</p:attrName>
                                        </p:attrNameLst>
                                      </p:cBhvr>
                                      <p:to>
                                        <p:strVal val="visible"/>
                                      </p:to>
                                    </p:set>
                                    <p:animEffect transition="in" filter="blinds(horizontal)">
                                      <p:cBhvr>
                                        <p:cTn id="52" dur="500"/>
                                        <p:tgtEl>
                                          <p:spTgt spid="8">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8">
                                            <p:txEl>
                                              <p:pRg st="2" end="2"/>
                                            </p:txEl>
                                          </p:spTgt>
                                        </p:tgtEl>
                                        <p:attrNameLst>
                                          <p:attrName>style.visibility</p:attrName>
                                        </p:attrNameLst>
                                      </p:cBhvr>
                                      <p:to>
                                        <p:strVal val="visible"/>
                                      </p:to>
                                    </p:set>
                                    <p:animEffect transition="in" filter="blinds(horizontal)">
                                      <p:cBhvr>
                                        <p:cTn id="5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24470"/>
            <a:ext cx="9144000" cy="646331"/>
          </a:xfrm>
          <a:prstGeom prst="rect">
            <a:avLst/>
          </a:prstGeom>
        </p:spPr>
        <p:txBody>
          <a:bodyPr wrap="square">
            <a:spAutoFit/>
          </a:bodyPr>
          <a:lstStyle/>
          <a:p>
            <a:r>
              <a:rPr lang="es-ES" dirty="0" smtClean="0"/>
              <a:t>El siguiente párrafo del libro de Pastor (2008) es sobre las estrategias de cosecha que se han usado históricamente en diferentes lugares:</a:t>
            </a:r>
            <a:endParaRPr lang="en-US" dirty="0"/>
          </a:p>
        </p:txBody>
      </p:sp>
      <p:sp>
        <p:nvSpPr>
          <p:cNvPr id="4" name="Rectangle 3"/>
          <p:cNvSpPr/>
          <p:nvPr/>
        </p:nvSpPr>
        <p:spPr>
          <a:xfrm>
            <a:off x="0" y="4038600"/>
            <a:ext cx="9144000" cy="2585323"/>
          </a:xfrm>
          <a:prstGeom prst="rect">
            <a:avLst/>
          </a:prstGeom>
        </p:spPr>
        <p:txBody>
          <a:bodyPr wrap="square">
            <a:spAutoFit/>
          </a:bodyPr>
          <a:lstStyle/>
          <a:p>
            <a:r>
              <a:rPr lang="es-ES" dirty="0" smtClean="0"/>
              <a:t>La</a:t>
            </a:r>
            <a:r>
              <a:rPr lang="es-ES" b="1" dirty="0" smtClean="0"/>
              <a:t> </a:t>
            </a:r>
            <a:r>
              <a:rPr lang="es-ES" b="1" dirty="0" smtClean="0">
                <a:solidFill>
                  <a:srgbClr val="FF0000"/>
                </a:solidFill>
              </a:rPr>
              <a:t>tragedia de los comunes </a:t>
            </a:r>
            <a:r>
              <a:rPr lang="es-ES" b="1" dirty="0" smtClean="0"/>
              <a:t>describe una situación en la que los individuos, motivados solo por su interés personal, acaban sobreexplotando un recurso limitado que comparten con otros individuos.</a:t>
            </a:r>
          </a:p>
          <a:p>
            <a:r>
              <a:rPr lang="es-ES" dirty="0" smtClean="0"/>
              <a:t>La tragedia de los comunes refleja un </a:t>
            </a:r>
            <a:r>
              <a:rPr lang="es-ES" b="1" dirty="0" smtClean="0"/>
              <a:t>conflicto social</a:t>
            </a:r>
            <a:r>
              <a:rPr lang="es-ES" dirty="0" smtClean="0"/>
              <a:t> sobre el uso de los recursos comunes (como por ejemplo peces del mar, </a:t>
            </a:r>
            <a:r>
              <a:rPr lang="es-ES" dirty="0" err="1" smtClean="0"/>
              <a:t>pasturass</a:t>
            </a:r>
            <a:r>
              <a:rPr lang="es-ES" dirty="0" smtClean="0"/>
              <a:t>, bosques, etc.) en donde los intereses personales entran en conflicto con el interés común.</a:t>
            </a:r>
          </a:p>
          <a:p>
            <a:r>
              <a:rPr lang="es-ES" dirty="0" smtClean="0"/>
              <a:t>L</a:t>
            </a:r>
            <a:r>
              <a:rPr lang="es-ES" dirty="0" smtClean="0"/>
              <a:t>a </a:t>
            </a:r>
            <a:r>
              <a:rPr lang="es-ES" dirty="0" smtClean="0"/>
              <a:t>sobreexplotación de un recurso común por </a:t>
            </a:r>
            <a:r>
              <a:rPr lang="es-ES" dirty="0" smtClean="0"/>
              <a:t>algunos agentes </a:t>
            </a:r>
            <a:r>
              <a:rPr lang="es-ES" dirty="0" smtClean="0"/>
              <a:t>en muchas ocasiones acaba reduciendo el </a:t>
            </a:r>
            <a:r>
              <a:rPr lang="es-ES" b="1" dirty="0" smtClean="0"/>
              <a:t>bienestar </a:t>
            </a:r>
            <a:r>
              <a:rPr lang="es-ES" b="1" dirty="0" smtClean="0"/>
              <a:t>general</a:t>
            </a:r>
            <a:r>
              <a:rPr lang="es-ES" dirty="0" smtClean="0"/>
              <a:t> e incluso perjudicando al propio </a:t>
            </a:r>
            <a:r>
              <a:rPr lang="es-ES" dirty="0" smtClean="0"/>
              <a:t>agente </a:t>
            </a:r>
            <a:r>
              <a:rPr lang="es-ES" dirty="0" smtClean="0"/>
              <a:t>que está </a:t>
            </a:r>
            <a:r>
              <a:rPr lang="es-ES" dirty="0" smtClean="0"/>
              <a:t>practicando la </a:t>
            </a:r>
            <a:r>
              <a:rPr lang="es-ES" dirty="0" smtClean="0"/>
              <a:t>sobreexplotación.</a:t>
            </a:r>
            <a:endParaRPr lang="es-ES" dirty="0"/>
          </a:p>
        </p:txBody>
      </p:sp>
      <p:grpSp>
        <p:nvGrpSpPr>
          <p:cNvPr id="6" name="Group 5"/>
          <p:cNvGrpSpPr/>
          <p:nvPr/>
        </p:nvGrpSpPr>
        <p:grpSpPr>
          <a:xfrm>
            <a:off x="65595" y="1219200"/>
            <a:ext cx="8515939" cy="2667000"/>
            <a:chOff x="65595" y="1219200"/>
            <a:chExt cx="8515939" cy="2667000"/>
          </a:xfrm>
        </p:grpSpPr>
        <p:pic>
          <p:nvPicPr>
            <p:cNvPr id="82946" name="Picture 2"/>
            <p:cNvPicPr>
              <a:picLocks noChangeAspect="1" noChangeArrowheads="1"/>
            </p:cNvPicPr>
            <p:nvPr/>
          </p:nvPicPr>
          <p:blipFill>
            <a:blip r:embed="rId2">
              <a:duotone>
                <a:prstClr val="black"/>
                <a:schemeClr val="accent3">
                  <a:tint val="45000"/>
                  <a:satMod val="400000"/>
                </a:schemeClr>
              </a:duotone>
            </a:blip>
            <a:srcRect b="35185"/>
            <a:stretch>
              <a:fillRect/>
            </a:stretch>
          </p:blipFill>
          <p:spPr bwMode="auto">
            <a:xfrm>
              <a:off x="65595" y="1219200"/>
              <a:ext cx="8515939" cy="2667000"/>
            </a:xfrm>
            <a:prstGeom prst="rect">
              <a:avLst/>
            </a:prstGeom>
            <a:solidFill>
              <a:srgbClr val="FFFF99"/>
            </a:solidFill>
            <a:ln w="9525">
              <a:noFill/>
              <a:miter lim="800000"/>
              <a:headEnd/>
              <a:tailEnd/>
            </a:ln>
            <a:effectLst/>
          </p:spPr>
        </p:pic>
        <p:sp>
          <p:nvSpPr>
            <p:cNvPr id="5" name="Rectangle 4"/>
            <p:cNvSpPr/>
            <p:nvPr/>
          </p:nvSpPr>
          <p:spPr>
            <a:xfrm>
              <a:off x="2971800" y="3581400"/>
              <a:ext cx="5562600" cy="304800"/>
            </a:xfrm>
            <a:prstGeom prst="rect">
              <a:avLst/>
            </a:prstGeom>
            <a:solidFill>
              <a:srgbClr val="D2FD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0" y="228600"/>
            <a:ext cx="9067800" cy="631199"/>
          </a:xfrm>
          <a:prstGeom prst="rect">
            <a:avLst/>
          </a:prstGeom>
          <a:solidFill>
            <a:srgbClr val="F8F9FA"/>
          </a:solidFill>
          <a:ln w="9525">
            <a:noFill/>
            <a:miter lim="800000"/>
            <a:headEnd/>
            <a:tailEnd/>
          </a:ln>
          <a:effectLst/>
        </p:spPr>
        <p:txBody>
          <a:bodyPr vert="horz" wrap="square" lIns="0" tIns="158700" rIns="0" bIns="39675"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Y" sz="2800" b="0" i="0" u="none" strike="noStrike" cap="none" normalizeH="0" baseline="0" dirty="0" smtClean="0">
                <a:ln>
                  <a:noFill/>
                </a:ln>
                <a:solidFill>
                  <a:srgbClr val="000000"/>
                </a:solidFill>
                <a:effectLst/>
                <a:latin typeface="Linux Libertine"/>
                <a:cs typeface="Arial" pitchFamily="34" charset="0"/>
              </a:rPr>
              <a:t>El ejemplo de </a:t>
            </a:r>
            <a:r>
              <a:rPr kumimoji="0" lang="es-UY" sz="2800" b="0" i="0" u="none" strike="noStrike" cap="none" normalizeH="0" baseline="0" dirty="0" err="1" smtClean="0">
                <a:ln>
                  <a:noFill/>
                </a:ln>
                <a:solidFill>
                  <a:srgbClr val="000000"/>
                </a:solidFill>
                <a:effectLst/>
                <a:latin typeface="Linux Libertine"/>
                <a:cs typeface="Arial" pitchFamily="34" charset="0"/>
              </a:rPr>
              <a:t>Hardin</a:t>
            </a:r>
            <a:endParaRPr kumimoji="0" lang="es-UY" sz="2800" b="0" i="0" u="none" strike="noStrike" cap="none" normalizeH="0" baseline="0" dirty="0" smtClean="0">
              <a:ln>
                <a:noFill/>
              </a:ln>
              <a:solidFill>
                <a:srgbClr val="000000"/>
              </a:solidFill>
              <a:effectLst/>
              <a:latin typeface="Linux Libertine"/>
              <a:cs typeface="Arial" pitchFamily="34" charset="0"/>
            </a:endParaRPr>
          </a:p>
        </p:txBody>
      </p:sp>
      <p:pic>
        <p:nvPicPr>
          <p:cNvPr id="84995" name="Picture 3" descr="https://upload.wikimedia.org/wikipedia/commons/thumb/2/2c/Koeien_grazen_op_de_oude_lauwerzeedijk.jpg/250px-Koeien_grazen_op_de_oude_lauwerzeedijk.jpg">
            <a:hlinkClick r:id="rId2"/>
          </p:cNvPr>
          <p:cNvPicPr>
            <a:picLocks noChangeAspect="1" noChangeArrowheads="1"/>
          </p:cNvPicPr>
          <p:nvPr/>
        </p:nvPicPr>
        <p:blipFill>
          <a:blip r:embed="rId3"/>
          <a:srcRect/>
          <a:stretch>
            <a:fillRect/>
          </a:stretch>
        </p:blipFill>
        <p:spPr bwMode="auto">
          <a:xfrm>
            <a:off x="4800600" y="152400"/>
            <a:ext cx="2938564" cy="2209800"/>
          </a:xfrm>
          <a:prstGeom prst="rect">
            <a:avLst/>
          </a:prstGeom>
          <a:noFill/>
        </p:spPr>
      </p:pic>
      <p:sp>
        <p:nvSpPr>
          <p:cNvPr id="4" name="Rectangle 2"/>
          <p:cNvSpPr>
            <a:spLocks noChangeArrowheads="1"/>
          </p:cNvSpPr>
          <p:nvPr/>
        </p:nvSpPr>
        <p:spPr bwMode="auto">
          <a:xfrm>
            <a:off x="0" y="914400"/>
            <a:ext cx="4572000" cy="1031309"/>
          </a:xfrm>
          <a:prstGeom prst="rect">
            <a:avLst/>
          </a:prstGeom>
          <a:solidFill>
            <a:srgbClr val="F8F9FA"/>
          </a:solidFill>
          <a:ln w="9525">
            <a:noFill/>
            <a:miter lim="800000"/>
            <a:headEnd/>
            <a:tailEnd/>
          </a:ln>
          <a:effectLst/>
        </p:spPr>
        <p:txBody>
          <a:bodyPr vert="horz" wrap="square" lIns="0" tIns="158700" rIns="0" bIns="3967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err="1" smtClean="0">
                <a:ln>
                  <a:noFill/>
                </a:ln>
                <a:solidFill>
                  <a:srgbClr val="202122"/>
                </a:solidFill>
                <a:effectLst/>
                <a:cs typeface="Arial" pitchFamily="34" charset="0"/>
              </a:rPr>
              <a:t>Hardin</a:t>
            </a:r>
            <a:r>
              <a:rPr kumimoji="0" lang="es-UY" b="0" i="0" u="none" strike="noStrike" cap="none" normalizeH="0" baseline="0" dirty="0" smtClean="0">
                <a:ln>
                  <a:noFill/>
                </a:ln>
                <a:solidFill>
                  <a:srgbClr val="202122"/>
                </a:solidFill>
                <a:effectLst/>
                <a:cs typeface="Arial" pitchFamily="34" charset="0"/>
              </a:rPr>
              <a:t> ilustró su escenario con un grupo de pastores que deciden aumentar el número de animales en sus respectivos rebaños</a:t>
            </a:r>
            <a:endParaRPr kumimoji="0" lang="es-UY" b="0" i="0" u="none" strike="noStrike" cap="none" normalizeH="0" baseline="0" dirty="0" smtClean="0">
              <a:ln>
                <a:noFill/>
              </a:ln>
              <a:solidFill>
                <a:schemeClr val="tx1"/>
              </a:solidFill>
              <a:effectLst/>
              <a:cs typeface="Arial" pitchFamily="34" charset="0"/>
            </a:endParaRPr>
          </a:p>
        </p:txBody>
      </p:sp>
      <p:sp>
        <p:nvSpPr>
          <p:cNvPr id="5" name="Rectangle 2"/>
          <p:cNvSpPr>
            <a:spLocks noChangeArrowheads="1"/>
          </p:cNvSpPr>
          <p:nvPr/>
        </p:nvSpPr>
        <p:spPr bwMode="auto">
          <a:xfrm>
            <a:off x="76200" y="2743200"/>
            <a:ext cx="9067800" cy="2693302"/>
          </a:xfrm>
          <a:prstGeom prst="rect">
            <a:avLst/>
          </a:prstGeom>
          <a:solidFill>
            <a:srgbClr val="F8F9FA"/>
          </a:solidFill>
          <a:ln w="9525">
            <a:noFill/>
            <a:miter lim="800000"/>
            <a:headEnd/>
            <a:tailEnd/>
          </a:ln>
          <a:effectLst/>
        </p:spPr>
        <p:txBody>
          <a:bodyPr vert="horz" wrap="square" lIns="0" tIns="158700" rIns="0" bIns="3967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s-UY" dirty="0" smtClean="0">
                <a:solidFill>
                  <a:srgbClr val="202122"/>
                </a:solidFill>
                <a:cs typeface="Arial" pitchFamily="34" charset="0"/>
              </a:rPr>
              <a:t>S</a:t>
            </a:r>
            <a:r>
              <a:rPr kumimoji="0" lang="es-UY" b="0" i="0" u="none" strike="noStrike" cap="none" normalizeH="0" baseline="0" dirty="0" smtClean="0">
                <a:ln>
                  <a:noFill/>
                </a:ln>
                <a:solidFill>
                  <a:srgbClr val="202122"/>
                </a:solidFill>
                <a:effectLst/>
                <a:cs typeface="Arial" pitchFamily="34" charset="0"/>
              </a:rPr>
              <a:t>e puede resumir así: imagínese un</a:t>
            </a:r>
            <a:r>
              <a:rPr lang="es-UY" dirty="0" smtClean="0">
                <a:solidFill>
                  <a:srgbClr val="202122"/>
                </a:solidFill>
                <a:cs typeface="Arial" pitchFamily="34" charset="0"/>
              </a:rPr>
              <a:t>a pradera</a:t>
            </a:r>
            <a:r>
              <a:rPr kumimoji="0" lang="es-UY" b="0" i="0" u="none" strike="noStrike" cap="none" normalizeH="0" baseline="0" dirty="0" smtClean="0">
                <a:ln>
                  <a:noFill/>
                </a:ln>
                <a:solidFill>
                  <a:srgbClr val="202122"/>
                </a:solidFill>
                <a:effectLst/>
                <a:cs typeface="Arial" pitchFamily="34" charset="0"/>
              </a:rPr>
              <a:t> cuyo uso es compartido entre un número cualquiera de individuos.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smtClean="0">
                <a:ln>
                  <a:noFill/>
                </a:ln>
                <a:solidFill>
                  <a:srgbClr val="202122"/>
                </a:solidFill>
                <a:effectLst/>
                <a:cs typeface="Arial" pitchFamily="34" charset="0"/>
              </a:rPr>
              <a:t>Cada uno de esos pastores tiene un número dado de animales en esa</a:t>
            </a:r>
            <a:r>
              <a:rPr kumimoji="0" lang="es-UY" b="0" i="0" u="none" strike="noStrike" cap="none" normalizeH="0" dirty="0" smtClean="0">
                <a:ln>
                  <a:noFill/>
                </a:ln>
                <a:solidFill>
                  <a:srgbClr val="202122"/>
                </a:solidFill>
                <a:effectLst/>
                <a:cs typeface="Arial" pitchFamily="34" charset="0"/>
              </a:rPr>
              <a:t> pradera compartida</a:t>
            </a:r>
            <a:r>
              <a:rPr kumimoji="0" lang="es-UY" b="0" i="0" u="none" strike="noStrike" cap="none" normalizeH="0" baseline="0" dirty="0" smtClean="0">
                <a:ln>
                  <a:noFill/>
                </a:ln>
                <a:solidFill>
                  <a:srgbClr val="202122"/>
                </a:solidFill>
                <a:effectLs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smtClean="0">
                <a:ln>
                  <a:noFill/>
                </a:ln>
                <a:solidFill>
                  <a:srgbClr val="202122"/>
                </a:solidFill>
                <a:effectLst/>
                <a:cs typeface="Arial" pitchFamily="34" charset="0"/>
              </a:rPr>
              <a:t>Los pastores observan que a pesar de ese uso, queda suficiente pasto no consumido como para pensar que se podría alimentar aún a más animales.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smtClean="0">
                <a:ln>
                  <a:noFill/>
                </a:ln>
                <a:solidFill>
                  <a:srgbClr val="202122"/>
                </a:solidFill>
                <a:effectLst/>
                <a:cs typeface="Arial" pitchFamily="34" charset="0"/>
              </a:rPr>
              <a:t>Consecuentemente, uno tras otro lo hacen.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s-UY" b="0" i="0" u="none" strike="noStrike" cap="none" normalizeH="0" baseline="0" dirty="0" smtClean="0">
                <a:ln>
                  <a:noFill/>
                </a:ln>
                <a:solidFill>
                  <a:srgbClr val="202122"/>
                </a:solidFill>
                <a:effectLst/>
                <a:cs typeface="Arial" pitchFamily="34" charset="0"/>
              </a:rPr>
              <a:t>Pero en algún punto de ese proceso de expansión de la explotación del pastizal, la capacidad de este para proveer suficiente alimento para los animales es sobrepasada, consecuentemente, todos los animales perecen debido al agotamiento o sobre explotación del recurso.</a:t>
            </a:r>
            <a:endParaRPr kumimoji="0" lang="es-UY" b="0" i="0" u="none" strike="noStrike" cap="none" normalizeH="0" baseline="0" dirty="0" smtClean="0">
              <a:ln>
                <a:noFill/>
              </a:ln>
              <a:solidFill>
                <a:srgbClr val="0645AD"/>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4995"/>
                                        </p:tgtEl>
                                        <p:attrNameLst>
                                          <p:attrName>style.visibility</p:attrName>
                                        </p:attrNameLst>
                                      </p:cBhvr>
                                      <p:to>
                                        <p:strVal val="visible"/>
                                      </p:to>
                                    </p:set>
                                    <p:animEffect transition="in" filter="box(in)">
                                      <p:cBhvr>
                                        <p:cTn id="12" dur="500"/>
                                        <p:tgtEl>
                                          <p:spTgt spid="8499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blinds(horizontal)">
                                      <p:cBhvr>
                                        <p:cTn id="17" dur="500"/>
                                        <p:tgtEl>
                                          <p:spTgt spid="5">
                                            <p:bg/>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linds(horizontal)">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blinds(horizontal)">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blinds(horizontal)">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blinds(horizontal)">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blinds(horizontal)">
                                      <p:cBhvr>
                                        <p:cTn id="4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369332"/>
          </a:xfrm>
          <a:prstGeom prst="rect">
            <a:avLst/>
          </a:prstGeom>
        </p:spPr>
        <p:txBody>
          <a:bodyPr wrap="square">
            <a:spAutoFit/>
          </a:bodyPr>
          <a:lstStyle/>
          <a:p>
            <a:r>
              <a:rPr lang="es-ES" b="1" dirty="0" smtClean="0"/>
              <a:t>2.2.c</a:t>
            </a:r>
            <a:r>
              <a:rPr lang="es-ES" dirty="0" smtClean="0"/>
              <a:t>  consumo tipo </a:t>
            </a:r>
            <a:r>
              <a:rPr lang="es-ES" dirty="0" err="1" smtClean="0"/>
              <a:t>Holling</a:t>
            </a:r>
            <a:r>
              <a:rPr lang="es-ES" dirty="0" smtClean="0"/>
              <a:t> </a:t>
            </a:r>
            <a:r>
              <a:rPr lang="es-ES" dirty="0" smtClean="0"/>
              <a:t>II. </a:t>
            </a:r>
            <a:endParaRPr lang="en-US" dirty="0"/>
          </a:p>
        </p:txBody>
      </p:sp>
      <p:sp>
        <p:nvSpPr>
          <p:cNvPr id="3" name="Rectangle 2"/>
          <p:cNvSpPr/>
          <p:nvPr/>
        </p:nvSpPr>
        <p:spPr>
          <a:xfrm>
            <a:off x="0" y="900291"/>
            <a:ext cx="9144000" cy="5632311"/>
          </a:xfrm>
          <a:prstGeom prst="rect">
            <a:avLst/>
          </a:prstGeom>
        </p:spPr>
        <p:txBody>
          <a:bodyPr wrap="square">
            <a:spAutoFit/>
          </a:bodyPr>
          <a:lstStyle/>
          <a:p>
            <a:r>
              <a:rPr lang="es-ES" dirty="0" smtClean="0"/>
              <a:t>Para las funciones de cosecha proporcional y </a:t>
            </a:r>
            <a:r>
              <a:rPr lang="es-ES" dirty="0" smtClean="0"/>
              <a:t>por</a:t>
            </a:r>
            <a:r>
              <a:rPr lang="es-ES" dirty="0" smtClean="0"/>
              <a:t> </a:t>
            </a:r>
            <a:r>
              <a:rPr lang="es-ES" dirty="0" smtClean="0"/>
              <a:t>cuota, </a:t>
            </a:r>
            <a:r>
              <a:rPr lang="es-ES" dirty="0" smtClean="0"/>
              <a:t>implícitamente se </a:t>
            </a:r>
            <a:r>
              <a:rPr lang="es-ES" dirty="0" smtClean="0"/>
              <a:t>supone que la recolección o el consumo </a:t>
            </a:r>
            <a:r>
              <a:rPr lang="es-ES" b="1" dirty="0" smtClean="0"/>
              <a:t>se produce de forma continua</a:t>
            </a:r>
            <a:r>
              <a:rPr lang="es-ES" dirty="0" smtClean="0"/>
              <a:t>. </a:t>
            </a:r>
            <a:endParaRPr lang="es-ES" dirty="0" smtClean="0"/>
          </a:p>
          <a:p>
            <a:endParaRPr lang="es-ES" dirty="0" smtClean="0"/>
          </a:p>
          <a:p>
            <a:r>
              <a:rPr lang="es-ES" dirty="0" smtClean="0"/>
              <a:t>Pero </a:t>
            </a:r>
            <a:r>
              <a:rPr lang="es-ES" dirty="0" smtClean="0"/>
              <a:t>hay </a:t>
            </a:r>
            <a:r>
              <a:rPr lang="es-ES" dirty="0" smtClean="0"/>
              <a:t>muchas situaciones </a:t>
            </a:r>
            <a:r>
              <a:rPr lang="es-ES" dirty="0" smtClean="0"/>
              <a:t>en las que la ingesta de alimentos o recursos debe dividirse en </a:t>
            </a:r>
            <a:r>
              <a:rPr lang="es-ES" dirty="0" smtClean="0"/>
              <a:t>dos pasos </a:t>
            </a:r>
            <a:r>
              <a:rPr lang="es-ES" dirty="0" smtClean="0"/>
              <a:t>exclusivos: </a:t>
            </a:r>
            <a:endParaRPr lang="es-ES" dirty="0" smtClean="0"/>
          </a:p>
          <a:p>
            <a:pPr marL="400050" indent="-400050">
              <a:buAutoNum type="romanLcParenR"/>
            </a:pPr>
            <a:r>
              <a:rPr lang="es-ES" dirty="0" smtClean="0"/>
              <a:t>el </a:t>
            </a:r>
            <a:r>
              <a:rPr lang="es-ES" dirty="0" smtClean="0"/>
              <a:t>acto inicial de matar o morder el recurso, también </a:t>
            </a:r>
            <a:r>
              <a:rPr lang="es-ES" dirty="0" smtClean="0"/>
              <a:t>conocido como </a:t>
            </a:r>
            <a:r>
              <a:rPr lang="es-ES" dirty="0" smtClean="0"/>
              <a:t>"cultivo", y </a:t>
            </a:r>
            <a:endParaRPr lang="es-ES" dirty="0" smtClean="0"/>
          </a:p>
          <a:p>
            <a:pPr marL="400050" indent="-400050">
              <a:buAutoNum type="romanLcParenR"/>
            </a:pPr>
            <a:r>
              <a:rPr lang="es-ES" dirty="0" smtClean="0"/>
              <a:t>los </a:t>
            </a:r>
            <a:r>
              <a:rPr lang="es-ES" dirty="0" smtClean="0"/>
              <a:t>diversos actos involucrados en el procesamiento del recurso antes de que </a:t>
            </a:r>
            <a:r>
              <a:rPr lang="es-ES" dirty="0" smtClean="0"/>
              <a:t>pueda ser </a:t>
            </a:r>
            <a:r>
              <a:rPr lang="es-ES" dirty="0" smtClean="0"/>
              <a:t>ingerido o utilizado de otra manera. </a:t>
            </a:r>
            <a:endParaRPr lang="es-ES" dirty="0" smtClean="0"/>
          </a:p>
          <a:p>
            <a:pPr marL="400050" indent="-400050"/>
            <a:endParaRPr lang="es-ES" sz="900" dirty="0" smtClean="0"/>
          </a:p>
          <a:p>
            <a:r>
              <a:rPr lang="es-ES" dirty="0" smtClean="0"/>
              <a:t>Por </a:t>
            </a:r>
            <a:r>
              <a:rPr lang="es-ES" dirty="0" smtClean="0"/>
              <a:t>ejemplo, </a:t>
            </a:r>
            <a:r>
              <a:rPr lang="es-ES" dirty="0" smtClean="0"/>
              <a:t>muchos </a:t>
            </a:r>
            <a:r>
              <a:rPr lang="es-ES" dirty="0" smtClean="0"/>
              <a:t>mamíferos no pueden morder </a:t>
            </a:r>
            <a:r>
              <a:rPr lang="es-ES" dirty="0" smtClean="0"/>
              <a:t>y masticar </a:t>
            </a:r>
            <a:r>
              <a:rPr lang="es-ES" dirty="0" smtClean="0"/>
              <a:t>(procesar la comida después de la mordida</a:t>
            </a:r>
            <a:r>
              <a:rPr lang="es-ES" dirty="0" smtClean="0"/>
              <a:t>) al </a:t>
            </a:r>
            <a:r>
              <a:rPr lang="es-ES" dirty="0" smtClean="0"/>
              <a:t>mismo </a:t>
            </a:r>
            <a:r>
              <a:rPr lang="es-ES" dirty="0" smtClean="0"/>
              <a:t>tiempo. </a:t>
            </a:r>
          </a:p>
          <a:p>
            <a:endParaRPr lang="es-ES" sz="900" dirty="0" smtClean="0"/>
          </a:p>
          <a:p>
            <a:r>
              <a:rPr lang="es-ES" dirty="0" smtClean="0"/>
              <a:t>Otros </a:t>
            </a:r>
            <a:r>
              <a:rPr lang="es-ES" dirty="0" smtClean="0"/>
              <a:t>ejemplos de cosecha mediante dos pasos mutuamente excluyentes </a:t>
            </a:r>
            <a:r>
              <a:rPr lang="es-ES" dirty="0" smtClean="0"/>
              <a:t>son:</a:t>
            </a:r>
          </a:p>
          <a:p>
            <a:pPr>
              <a:buFont typeface="Wingdings" pitchFamily="2" charset="2"/>
              <a:buChar char="è"/>
            </a:pPr>
            <a:r>
              <a:rPr lang="es-ES" dirty="0" smtClean="0"/>
              <a:t> </a:t>
            </a:r>
            <a:r>
              <a:rPr lang="es-ES" dirty="0" smtClean="0"/>
              <a:t>U</a:t>
            </a:r>
            <a:r>
              <a:rPr lang="es-ES" dirty="0" smtClean="0"/>
              <a:t>n </a:t>
            </a:r>
            <a:r>
              <a:rPr lang="es-ES" dirty="0" smtClean="0"/>
              <a:t>maderero </a:t>
            </a:r>
            <a:r>
              <a:rPr lang="es-ES" dirty="0" smtClean="0"/>
              <a:t>que debe </a:t>
            </a:r>
            <a:r>
              <a:rPr lang="es-ES" dirty="0" smtClean="0"/>
              <a:t>dejar de talar árboles para </a:t>
            </a:r>
            <a:r>
              <a:rPr lang="es-ES" dirty="0" smtClean="0"/>
              <a:t>sacar</a:t>
            </a:r>
            <a:r>
              <a:rPr lang="es-ES" dirty="0" smtClean="0"/>
              <a:t> </a:t>
            </a:r>
            <a:r>
              <a:rPr lang="es-ES" dirty="0" smtClean="0"/>
              <a:t>los troncos </a:t>
            </a:r>
            <a:r>
              <a:rPr lang="es-ES" dirty="0" smtClean="0"/>
              <a:t>del monte y </a:t>
            </a:r>
            <a:r>
              <a:rPr lang="es-ES" dirty="0" smtClean="0"/>
              <a:t>apilarlos en un camión y </a:t>
            </a:r>
            <a:r>
              <a:rPr lang="es-ES" dirty="0" smtClean="0"/>
              <a:t>transportarlos aserradero. </a:t>
            </a:r>
          </a:p>
          <a:p>
            <a:pPr>
              <a:buFont typeface="Wingdings" pitchFamily="2" charset="2"/>
              <a:buChar char="è"/>
            </a:pPr>
            <a:r>
              <a:rPr lang="es-ES" dirty="0" smtClean="0"/>
              <a:t>U</a:t>
            </a:r>
            <a:r>
              <a:rPr lang="es-ES" dirty="0" smtClean="0"/>
              <a:t>n </a:t>
            </a:r>
            <a:r>
              <a:rPr lang="es-ES" dirty="0" smtClean="0"/>
              <a:t>pescador que debe dejar de pescar para </a:t>
            </a:r>
            <a:r>
              <a:rPr lang="es-ES" dirty="0" smtClean="0"/>
              <a:t>empacar el pescado </a:t>
            </a:r>
            <a:r>
              <a:rPr lang="es-ES" dirty="0" smtClean="0"/>
              <a:t>en una </a:t>
            </a:r>
            <a:r>
              <a:rPr lang="es-ES" dirty="0" smtClean="0"/>
              <a:t>bodega y regresar </a:t>
            </a:r>
            <a:r>
              <a:rPr lang="es-ES" dirty="0" smtClean="0"/>
              <a:t>a puerto para filetear y empaquetar. </a:t>
            </a:r>
            <a:endParaRPr lang="es-ES" dirty="0" smtClean="0"/>
          </a:p>
          <a:p>
            <a:endParaRPr lang="es-ES" dirty="0" smtClean="0"/>
          </a:p>
          <a:p>
            <a:r>
              <a:rPr lang="es-ES" dirty="0" smtClean="0"/>
              <a:t>De modo que la </a:t>
            </a:r>
            <a:r>
              <a:rPr lang="es-ES" dirty="0" smtClean="0"/>
              <a:t>necesidad de dejar de matar, morder</a:t>
            </a:r>
            <a:r>
              <a:rPr lang="es-ES" dirty="0" smtClean="0"/>
              <a:t>, o </a:t>
            </a:r>
            <a:r>
              <a:rPr lang="es-ES" dirty="0" smtClean="0"/>
              <a:t>capturar recursos alimenticios para procesar lo que ya ha </a:t>
            </a:r>
            <a:r>
              <a:rPr lang="es-ES" dirty="0" smtClean="0"/>
              <a:t>sido tomado </a:t>
            </a:r>
            <a:r>
              <a:rPr lang="es-ES" dirty="0" smtClean="0"/>
              <a:t>puede establecer un límite superior a la tasa de ingesta per cápita.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linds(horizontal)">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4826</TotalTime>
  <Words>2545</Words>
  <Application>Microsoft Office PowerPoint</Application>
  <PresentationFormat>On-screen Show (4:3)</PresentationFormat>
  <Paragraphs>173</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4" baseType="lpstr">
      <vt:lpstr>Office Theme</vt:lpstr>
      <vt:lpstr>Equation</vt:lpstr>
      <vt:lpstr>MathType 5.0 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SISTEMAS DINAMICOS APLICADOS A PROBLEMAS DE CIENCIAS E INGENIERÍA 2021</dc:title>
  <dc:creator>Hugo</dc:creator>
  <cp:lastModifiedBy>Hugo</cp:lastModifiedBy>
  <cp:revision>27</cp:revision>
  <dcterms:created xsi:type="dcterms:W3CDTF">2021-03-08T13:23:10Z</dcterms:created>
  <dcterms:modified xsi:type="dcterms:W3CDTF">2021-03-25T19:12:38Z</dcterms:modified>
</cp:coreProperties>
</file>