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2" r:id="rId2"/>
    <p:sldId id="280" r:id="rId3"/>
    <p:sldId id="278" r:id="rId4"/>
    <p:sldId id="275" r:id="rId5"/>
    <p:sldId id="282" r:id="rId6"/>
    <p:sldId id="277" r:id="rId7"/>
    <p:sldId id="296" r:id="rId8"/>
    <p:sldId id="295" r:id="rId9"/>
    <p:sldId id="285" r:id="rId10"/>
    <p:sldId id="306" r:id="rId11"/>
    <p:sldId id="307" r:id="rId12"/>
    <p:sldId id="288" r:id="rId13"/>
    <p:sldId id="287" r:id="rId14"/>
    <p:sldId id="289" r:id="rId15"/>
    <p:sldId id="308" r:id="rId16"/>
    <p:sldId id="290" r:id="rId17"/>
    <p:sldId id="309" r:id="rId18"/>
    <p:sldId id="310" r:id="rId19"/>
    <p:sldId id="312" r:id="rId20"/>
    <p:sldId id="291" r:id="rId21"/>
    <p:sldId id="311" r:id="rId22"/>
    <p:sldId id="314" r:id="rId23"/>
    <p:sldId id="292" r:id="rId24"/>
    <p:sldId id="293" r:id="rId25"/>
    <p:sldId id="297" r:id="rId26"/>
    <p:sldId id="298" r:id="rId27"/>
    <p:sldId id="313" r:id="rId28"/>
    <p:sldId id="315" r:id="rId29"/>
    <p:sldId id="300" r:id="rId30"/>
    <p:sldId id="301" r:id="rId31"/>
    <p:sldId id="30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9A94"/>
    <a:srgbClr val="FF00FF"/>
    <a:srgbClr val="00FFFF"/>
    <a:srgbClr val="00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54" autoAdjust="0"/>
    <p:restoredTop sz="94660"/>
  </p:normalViewPr>
  <p:slideViewPr>
    <p:cSldViewPr>
      <p:cViewPr>
        <p:scale>
          <a:sx n="80" d="100"/>
          <a:sy n="80" d="100"/>
        </p:scale>
        <p:origin x="-258"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D4791-4DB4-4DFD-BCA6-49067B38D945}" type="datetimeFigureOut">
              <a:rPr lang="en-US" smtClean="0"/>
              <a:pPr/>
              <a:t>4/7/2021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6BF6F-7F0A-4C85-B2D4-120955ECCE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16BF6F-7F0A-4C85-B2D4-120955ECCED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1B6A4-25A5-4885-8A96-3879D951F8A3}"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1B6A4-25A5-4885-8A96-3879D951F8A3}"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1B6A4-25A5-4885-8A96-3879D951F8A3}"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smtClean="0"/>
              <a:t>Haga clic para modificar el estilo de título del patrón</a:t>
            </a:r>
            <a:endParaRPr lang="es-UY"/>
          </a:p>
        </p:txBody>
      </p:sp>
      <p:sp>
        <p:nvSpPr>
          <p:cNvPr id="3" name="2 Marcador de texto"/>
          <p:cNvSpPr>
            <a:spLocks noGrp="1"/>
          </p:cNvSpPr>
          <p:nvPr>
            <p:ph type="body" sz="half" idx="1"/>
          </p:nvPr>
        </p:nvSpPr>
        <p:spPr>
          <a:xfrm>
            <a:off x="1169988" y="1946275"/>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quarter" idx="2"/>
          </p:nvPr>
        </p:nvSpPr>
        <p:spPr>
          <a:xfrm>
            <a:off x="5132388" y="1946275"/>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contenido"/>
          <p:cNvSpPr>
            <a:spLocks noGrp="1"/>
          </p:cNvSpPr>
          <p:nvPr>
            <p:ph sz="quarter" idx="3"/>
          </p:nvPr>
        </p:nvSpPr>
        <p:spPr>
          <a:xfrm>
            <a:off x="5132388" y="4079875"/>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Rectangle 1059"/>
          <p:cNvSpPr>
            <a:spLocks noGrp="1" noChangeArrowheads="1"/>
          </p:cNvSpPr>
          <p:nvPr>
            <p:ph type="dt" sz="half" idx="10"/>
          </p:nvPr>
        </p:nvSpPr>
        <p:spPr>
          <a:ln/>
        </p:spPr>
        <p:txBody>
          <a:bodyPr/>
          <a:lstStyle>
            <a:lvl1pPr>
              <a:defRPr/>
            </a:lvl1pPr>
          </a:lstStyle>
          <a:p>
            <a:pPr>
              <a:defRPr/>
            </a:pPr>
            <a:endParaRPr lang="es-ES"/>
          </a:p>
        </p:txBody>
      </p:sp>
      <p:sp>
        <p:nvSpPr>
          <p:cNvPr id="7" name="Rectangle 1060"/>
          <p:cNvSpPr>
            <a:spLocks noGrp="1" noChangeArrowheads="1"/>
          </p:cNvSpPr>
          <p:nvPr>
            <p:ph type="ftr" sz="quarter" idx="11"/>
          </p:nvPr>
        </p:nvSpPr>
        <p:spPr>
          <a:ln/>
        </p:spPr>
        <p:txBody>
          <a:bodyPr/>
          <a:lstStyle>
            <a:lvl1pPr>
              <a:defRPr/>
            </a:lvl1pPr>
          </a:lstStyle>
          <a:p>
            <a:pPr>
              <a:defRPr/>
            </a:pPr>
            <a:endParaRPr lang="es-ES"/>
          </a:p>
        </p:txBody>
      </p:sp>
      <p:sp>
        <p:nvSpPr>
          <p:cNvPr id="8" name="Rectangle 1061"/>
          <p:cNvSpPr>
            <a:spLocks noGrp="1" noChangeArrowheads="1"/>
          </p:cNvSpPr>
          <p:nvPr>
            <p:ph type="sldNum" sz="quarter" idx="12"/>
          </p:nvPr>
        </p:nvSpPr>
        <p:spPr>
          <a:ln/>
        </p:spPr>
        <p:txBody>
          <a:bodyPr/>
          <a:lstStyle>
            <a:lvl1pPr>
              <a:defRPr/>
            </a:lvl1pPr>
          </a:lstStyle>
          <a:p>
            <a:pPr>
              <a:defRPr/>
            </a:pPr>
            <a:fld id="{0E213D14-B282-4CE0-9950-A9471E6458D4}"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s-ES" smtClean="0"/>
              <a:t>Haga clic para modificar el estilo de título del patrón</a:t>
            </a:r>
            <a:endParaRPr lang="es-UY"/>
          </a:p>
        </p:txBody>
      </p:sp>
      <p:sp>
        <p:nvSpPr>
          <p:cNvPr id="3" name="2 Marcador de texto"/>
          <p:cNvSpPr>
            <a:spLocks noGrp="1"/>
          </p:cNvSpPr>
          <p:nvPr>
            <p:ph type="body" sz="half" idx="1"/>
          </p:nvPr>
        </p:nvSpPr>
        <p:spPr>
          <a:xfrm>
            <a:off x="457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a:xfrm>
            <a:off x="457200" y="6248400"/>
            <a:ext cx="21336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8400"/>
            <a:ext cx="2133600" cy="457200"/>
          </a:xfrm>
        </p:spPr>
        <p:txBody>
          <a:bodyPr/>
          <a:lstStyle>
            <a:lvl1pPr>
              <a:defRPr/>
            </a:lvl1pPr>
          </a:lstStyle>
          <a:p>
            <a:pPr>
              <a:defRPr/>
            </a:pPr>
            <a:fld id="{D2299E02-2F87-4003-8432-685394D207A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1B6A4-25A5-4885-8A96-3879D951F8A3}"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1B6A4-25A5-4885-8A96-3879D951F8A3}" type="datetimeFigureOut">
              <a:rPr lang="en-US" smtClean="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1B6A4-25A5-4885-8A96-3879D951F8A3}"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71B6A4-25A5-4885-8A96-3879D951F8A3}" type="datetimeFigureOut">
              <a:rPr lang="en-US" smtClean="0"/>
              <a:pPr/>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71B6A4-25A5-4885-8A96-3879D951F8A3}" type="datetimeFigureOut">
              <a:rPr lang="en-US" smtClean="0"/>
              <a:pPr/>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1B6A4-25A5-4885-8A96-3879D951F8A3}" type="datetimeFigureOut">
              <a:rPr lang="en-US" smtClean="0"/>
              <a:pPr/>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1B6A4-25A5-4885-8A96-3879D951F8A3}"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1B6A4-25A5-4885-8A96-3879D951F8A3}" type="datetimeFigureOut">
              <a:rPr lang="en-US" smtClean="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91F952-CB03-4A17-AA28-6207067DA4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1B6A4-25A5-4885-8A96-3879D951F8A3}" type="datetimeFigureOut">
              <a:rPr lang="en-US" smtClean="0"/>
              <a:pPr/>
              <a:t>4/7/2021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1F952-CB03-4A17-AA28-6207067DA4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jpeg"/><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2.pn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533400" y="24825"/>
            <a:ext cx="1525802" cy="584775"/>
          </a:xfrm>
          <a:prstGeom prst="rect">
            <a:avLst/>
          </a:prstGeom>
          <a:noFill/>
        </p:spPr>
        <p:txBody>
          <a:bodyPr wrap="none" rtlCol="0">
            <a:spAutoFit/>
          </a:bodyPr>
          <a:lstStyle/>
          <a:p>
            <a:r>
              <a:rPr lang="en-US" sz="3200" b="1" dirty="0" smtClean="0"/>
              <a:t>REPASO</a:t>
            </a:r>
            <a:endParaRPr lang="en-US" sz="3200" b="1" dirty="0"/>
          </a:p>
        </p:txBody>
      </p:sp>
      <p:sp>
        <p:nvSpPr>
          <p:cNvPr id="6" name="Rectangle 5"/>
          <p:cNvSpPr>
            <a:spLocks noChangeArrowheads="1"/>
          </p:cNvSpPr>
          <p:nvPr/>
        </p:nvSpPr>
        <p:spPr bwMode="auto">
          <a:xfrm>
            <a:off x="0" y="60888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es-UY"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2.3</a:t>
            </a:r>
            <a:r>
              <a:rPr kumimoji="0" lang="es-UY" sz="2400" b="1" i="0" u="none" strike="noStrike" cap="none" normalizeH="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UY"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ESTADOS ALTERNATIVOS Y TRANSICIONES CATASTRÓFICAS</a:t>
            </a:r>
            <a:r>
              <a:rPr kumimoji="0" lang="es-UY"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endPar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0" y="1523286"/>
            <a:ext cx="9144000" cy="1200329"/>
          </a:xfrm>
          <a:prstGeom prst="rect">
            <a:avLst/>
          </a:prstGeom>
          <a:noFill/>
        </p:spPr>
        <p:txBody>
          <a:bodyPr wrap="square" rtlCol="0">
            <a:spAutoFit/>
          </a:bodyPr>
          <a:lstStyle/>
          <a:p>
            <a:r>
              <a:rPr lang="es-ES" dirty="0" smtClean="0">
                <a:latin typeface="Times New Roman" pitchFamily="18" charset="0"/>
                <a:cs typeface="Times New Roman" pitchFamily="18" charset="0"/>
              </a:rPr>
              <a:t>Las condiciones externas de muchos sistemas cambian gradualmente sin que ocurran cambios notables hasta que cuando algún parámetro clave supera un </a:t>
            </a:r>
            <a:r>
              <a:rPr lang="es-ES" b="1" dirty="0" smtClean="0">
                <a:solidFill>
                  <a:srgbClr val="FF0000"/>
                </a:solidFill>
                <a:latin typeface="Times New Roman" pitchFamily="18" charset="0"/>
                <a:cs typeface="Times New Roman" pitchFamily="18" charset="0"/>
              </a:rPr>
              <a:t>valor umbral</a:t>
            </a:r>
            <a:r>
              <a:rPr lang="es-ES" dirty="0" smtClean="0">
                <a:latin typeface="Times New Roman" pitchFamily="18" charset="0"/>
                <a:cs typeface="Times New Roman" pitchFamily="18" charset="0"/>
              </a:rPr>
              <a:t> se produce lo que se llama un </a:t>
            </a:r>
            <a:r>
              <a:rPr lang="es-ES" b="1" dirty="0" smtClean="0">
                <a:solidFill>
                  <a:srgbClr val="FF0000"/>
                </a:solidFill>
                <a:latin typeface="Times New Roman" pitchFamily="18" charset="0"/>
                <a:cs typeface="Times New Roman" pitchFamily="18" charset="0"/>
              </a:rPr>
              <a:t>cambio catastrófico: el sistema ‘salta’ repentinamente de un equilibrio a otro cualitativamente muy diferente </a:t>
            </a:r>
            <a:r>
              <a:rPr lang="es-ES" dirty="0" smtClean="0">
                <a:latin typeface="Times New Roman" pitchFamily="18" charset="0"/>
                <a:cs typeface="Times New Roman" pitchFamily="18" charset="0"/>
              </a:rPr>
              <a:t>(sin habernos dado señales obvias).</a:t>
            </a:r>
            <a:r>
              <a:rPr lang="es-ES" b="1" dirty="0" smtClean="0">
                <a:solidFill>
                  <a:srgbClr val="FF0000"/>
                </a:solidFill>
                <a:latin typeface="Times New Roman" pitchFamily="18" charset="0"/>
                <a:cs typeface="Times New Roman" pitchFamily="18" charset="0"/>
              </a:rPr>
              <a:t> </a:t>
            </a:r>
            <a:r>
              <a:rPr lang="es-ES" dirty="0" smtClean="0">
                <a:latin typeface="Times New Roman" pitchFamily="18" charset="0"/>
                <a:cs typeface="Times New Roman" pitchFamily="18" charset="0"/>
              </a:rPr>
              <a:t> </a:t>
            </a:r>
          </a:p>
        </p:txBody>
      </p:sp>
      <p:sp>
        <p:nvSpPr>
          <p:cNvPr id="8" name="TextBox 7"/>
          <p:cNvSpPr txBox="1"/>
          <p:nvPr/>
        </p:nvSpPr>
        <p:spPr>
          <a:xfrm>
            <a:off x="0" y="2831573"/>
            <a:ext cx="9144000" cy="2446824"/>
          </a:xfrm>
          <a:prstGeom prst="rect">
            <a:avLst/>
          </a:prstGeom>
          <a:noFill/>
        </p:spPr>
        <p:txBody>
          <a:bodyPr wrap="square" rtlCol="0">
            <a:spAutoFit/>
          </a:bodyPr>
          <a:lstStyle/>
          <a:p>
            <a:r>
              <a:rPr lang="es-ES" dirty="0" smtClean="0">
                <a:latin typeface="Times New Roman" pitchFamily="18" charset="0"/>
                <a:cs typeface="Times New Roman" pitchFamily="18" charset="0"/>
              </a:rPr>
              <a:t>Esto es típico de muchos sistemas no lineales en los que una variación de ciertos parámetros puede causar diferentes tipos de bifurcaciones.</a:t>
            </a:r>
          </a:p>
          <a:p>
            <a:endParaRPr lang="es-ES" sz="900" dirty="0" smtClean="0">
              <a:latin typeface="Times New Roman" pitchFamily="18" charset="0"/>
              <a:cs typeface="Times New Roman" pitchFamily="18" charset="0"/>
            </a:endParaRPr>
          </a:p>
          <a:p>
            <a:r>
              <a:rPr lang="es-ES" dirty="0" smtClean="0">
                <a:latin typeface="Times New Roman" pitchFamily="18" charset="0"/>
                <a:cs typeface="Times New Roman" pitchFamily="18" charset="0"/>
              </a:rPr>
              <a:t> Los equilibrios pueden aparecer o desaparecer, o cambiar de atraer a repeler y viceversa, lo que lleva a un cambio de un estado estable a otro radicalmente diferente, del cual la recuperación es sumamente difícil. </a:t>
            </a:r>
          </a:p>
          <a:p>
            <a:r>
              <a:rPr lang="es-ES" dirty="0" smtClean="0">
                <a:latin typeface="Times New Roman" pitchFamily="18" charset="0"/>
                <a:cs typeface="Times New Roman" pitchFamily="18" charset="0"/>
              </a:rPr>
              <a:t>Es decir, para determinadas condiciones ambientales, el ecosistema tiene dos estados estables alternativos (utilizaremos los términos </a:t>
            </a:r>
            <a:r>
              <a:rPr lang="es-ES" dirty="0" err="1" smtClean="0">
                <a:latin typeface="Times New Roman" pitchFamily="18" charset="0"/>
                <a:cs typeface="Times New Roman" pitchFamily="18" charset="0"/>
              </a:rPr>
              <a:t>atractores</a:t>
            </a:r>
            <a:r>
              <a:rPr lang="es-ES" dirty="0" smtClean="0">
                <a:latin typeface="Times New Roman" pitchFamily="18" charset="0"/>
                <a:cs typeface="Times New Roman" pitchFamily="18" charset="0"/>
              </a:rPr>
              <a:t> o equilibrios como sinónimos de estados estables), separados por un equilibrio inestable. </a:t>
            </a:r>
          </a:p>
        </p:txBody>
      </p:sp>
      <p:sp>
        <p:nvSpPr>
          <p:cNvPr id="9" name="TextBox 8"/>
          <p:cNvSpPr txBox="1"/>
          <p:nvPr/>
        </p:nvSpPr>
        <p:spPr>
          <a:xfrm>
            <a:off x="0" y="5583197"/>
            <a:ext cx="6629400" cy="923330"/>
          </a:xfrm>
          <a:prstGeom prst="rect">
            <a:avLst/>
          </a:prstGeom>
          <a:noFill/>
        </p:spPr>
        <p:txBody>
          <a:bodyPr wrap="square" rtlCol="0">
            <a:spAutoFit/>
          </a:bodyPr>
          <a:lstStyle/>
          <a:p>
            <a:r>
              <a:rPr lang="es-ES" dirty="0" smtClean="0">
                <a:latin typeface="Times New Roman" pitchFamily="18" charset="0"/>
                <a:cs typeface="Times New Roman" pitchFamily="18" charset="0"/>
              </a:rPr>
              <a:t>Cada </a:t>
            </a:r>
            <a:r>
              <a:rPr lang="es-ES" dirty="0" err="1" smtClean="0">
                <a:latin typeface="Times New Roman" pitchFamily="18" charset="0"/>
                <a:cs typeface="Times New Roman" pitchFamily="18" charset="0"/>
              </a:rPr>
              <a:t>atractor</a:t>
            </a:r>
            <a:r>
              <a:rPr lang="es-ES" dirty="0" smtClean="0">
                <a:latin typeface="Times New Roman" pitchFamily="18" charset="0"/>
                <a:cs typeface="Times New Roman" pitchFamily="18" charset="0"/>
              </a:rPr>
              <a:t> tiene su propia cuenca de atracción, es decir, el conjunto de puntos desde los cuales un sistema dinámico se mueve espontáneamente hacia este </a:t>
            </a:r>
            <a:r>
              <a:rPr lang="es-ES" dirty="0" err="1" smtClean="0">
                <a:latin typeface="Times New Roman" pitchFamily="18" charset="0"/>
                <a:cs typeface="Times New Roman" pitchFamily="18" charset="0"/>
              </a:rPr>
              <a:t>atractor</a:t>
            </a:r>
            <a:r>
              <a:rPr lang="es-ES" dirty="0" smtClean="0">
                <a:latin typeface="Times New Roman" pitchFamily="18" charset="0"/>
                <a:cs typeface="Times New Roman" pitchFamily="18" charset="0"/>
              </a:rPr>
              <a:t> en particular. </a:t>
            </a:r>
            <a:endParaRPr lang="en-US" dirty="0">
              <a:latin typeface="Times New Roman" pitchFamily="18" charset="0"/>
              <a:cs typeface="Times New Roman" pitchFamily="18" charset="0"/>
            </a:endParaRPr>
          </a:p>
        </p:txBody>
      </p:sp>
      <p:pic>
        <p:nvPicPr>
          <p:cNvPr id="13" name="Picture 2" descr="In Search of the 5th Attractor. A Complex Systems View of Change for… | by  Jim Rutt | Medium"/>
          <p:cNvPicPr>
            <a:picLocks noChangeAspect="1" noChangeArrowheads="1"/>
          </p:cNvPicPr>
          <p:nvPr/>
        </p:nvPicPr>
        <p:blipFill>
          <a:blip r:embed="rId2"/>
          <a:srcRect l="11268" t="9039" r="16968" b="18644"/>
          <a:stretch>
            <a:fillRect/>
          </a:stretch>
        </p:blipFill>
        <p:spPr bwMode="auto">
          <a:xfrm>
            <a:off x="6596062" y="5181600"/>
            <a:ext cx="2547938"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build="p" autoUpdateAnimBg="0"/>
      <p:bldP spid="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4"/>
          <p:cNvSpPr>
            <a:spLocks noChangeArrowheads="1"/>
          </p:cNvSpPr>
          <p:nvPr/>
        </p:nvSpPr>
        <p:spPr bwMode="auto">
          <a:xfrm>
            <a:off x="0" y="1184870"/>
            <a:ext cx="9144001" cy="406400"/>
          </a:xfrm>
          <a:prstGeom prst="rect">
            <a:avLst/>
          </a:prstGeom>
          <a:noFill/>
          <a:ln w="9525">
            <a:noFill/>
            <a:miter lim="800000"/>
            <a:headEnd/>
            <a:tailEnd/>
          </a:ln>
        </p:spPr>
        <p:txBody>
          <a:bodyPr/>
          <a:lstStyle/>
          <a:p>
            <a:pPr marL="342900" indent="-342900">
              <a:spcBef>
                <a:spcPct val="20000"/>
              </a:spcBef>
              <a:buClr>
                <a:schemeClr val="tx2"/>
              </a:buClr>
            </a:pPr>
            <a:r>
              <a:rPr lang="en-US" dirty="0" err="1" smtClean="0">
                <a:solidFill>
                  <a:srgbClr val="000000"/>
                </a:solidFill>
                <a:latin typeface="Times New Roman" pitchFamily="18" charset="0"/>
                <a:cs typeface="Times New Roman" pitchFamily="18" charset="0"/>
              </a:rPr>
              <a:t>Vamos</a:t>
            </a:r>
            <a:r>
              <a:rPr lang="en-US" dirty="0" smtClean="0">
                <a:solidFill>
                  <a:srgbClr val="000000"/>
                </a:solidFill>
                <a:latin typeface="Times New Roman" pitchFamily="18" charset="0"/>
                <a:cs typeface="Times New Roman" pitchFamily="18" charset="0"/>
              </a:rPr>
              <a:t> a </a:t>
            </a:r>
            <a:r>
              <a:rPr lang="en-US" dirty="0" err="1" smtClean="0">
                <a:solidFill>
                  <a:srgbClr val="000000"/>
                </a:solidFill>
                <a:latin typeface="Times New Roman" pitchFamily="18" charset="0"/>
                <a:cs typeface="Times New Roman" pitchFamily="18" charset="0"/>
              </a:rPr>
              <a:t>ver</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que</a:t>
            </a:r>
            <a:r>
              <a:rPr lang="en-US" dirty="0" smtClean="0">
                <a:solidFill>
                  <a:srgbClr val="000000"/>
                </a:solidFill>
                <a:latin typeface="Times New Roman" pitchFamily="18" charset="0"/>
                <a:cs typeface="Times New Roman" pitchFamily="18" charset="0"/>
              </a:rPr>
              <a:t> hay dos </a:t>
            </a:r>
            <a:r>
              <a:rPr lang="en-US" dirty="0" err="1" smtClean="0">
                <a:solidFill>
                  <a:srgbClr val="000000"/>
                </a:solidFill>
                <a:latin typeface="Times New Roman" pitchFamily="18" charset="0"/>
                <a:cs typeface="Times New Roman" pitchFamily="18" charset="0"/>
              </a:rPr>
              <a:t>convenciones</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extremas</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para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fechar</a:t>
            </a:r>
            <a:r>
              <a:rPr lang="en-US" dirty="0" smtClean="0">
                <a:solidFill>
                  <a:srgbClr val="000000"/>
                </a:solidFill>
                <a:latin typeface="Times New Roman" pitchFamily="18" charset="0"/>
                <a:cs typeface="Times New Roman" pitchFamily="18" charset="0"/>
              </a:rPr>
              <a:t> la </a:t>
            </a:r>
            <a:r>
              <a:rPr lang="en-US" dirty="0" err="1" smtClean="0">
                <a:solidFill>
                  <a:srgbClr val="000000"/>
                </a:solidFill>
                <a:latin typeface="Times New Roman" pitchFamily="18" charset="0"/>
                <a:cs typeface="Times New Roman" pitchFamily="18" charset="0"/>
              </a:rPr>
              <a:t>transición</a:t>
            </a:r>
            <a:r>
              <a:rPr lang="en-US" dirty="0" smtClean="0">
                <a:solidFill>
                  <a:srgbClr val="00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sz="2200" b="1" dirty="0">
                <a:solidFill>
                  <a:srgbClr val="FF0000"/>
                </a:solidFill>
                <a:latin typeface="Arial Narrow" pitchFamily="34" charset="0"/>
              </a:rPr>
              <a:t>Delay</a:t>
            </a:r>
            <a:r>
              <a:rPr lang="en-US" sz="2200" dirty="0">
                <a:latin typeface="Arial Narrow" pitchFamily="34" charset="0"/>
              </a:rPr>
              <a:t> </a:t>
            </a:r>
            <a:r>
              <a:rPr lang="en-US" sz="2200" dirty="0" smtClean="0">
                <a:latin typeface="Arial Narrow" pitchFamily="34" charset="0"/>
              </a:rPr>
              <a:t>y</a:t>
            </a:r>
            <a:r>
              <a:rPr lang="en-US" sz="2200" dirty="0">
                <a:latin typeface="Arial Narrow" pitchFamily="34" charset="0"/>
              </a:rPr>
              <a:t> </a:t>
            </a:r>
            <a:r>
              <a:rPr lang="en-US" sz="2200" b="1" dirty="0" smtClean="0">
                <a:solidFill>
                  <a:srgbClr val="009900"/>
                </a:solidFill>
                <a:latin typeface="Arial Narrow" pitchFamily="34" charset="0"/>
              </a:rPr>
              <a:t>Maxwell</a:t>
            </a:r>
            <a:endParaRPr lang="en-US" sz="2200" b="1" dirty="0">
              <a:solidFill>
                <a:srgbClr val="009900"/>
              </a:solidFill>
              <a:latin typeface="Arial Narrow" pitchFamily="34" charset="0"/>
            </a:endParaRPr>
          </a:p>
        </p:txBody>
      </p:sp>
      <p:sp>
        <p:nvSpPr>
          <p:cNvPr id="9220" name="Rectangle 19"/>
          <p:cNvSpPr>
            <a:spLocks noChangeArrowheads="1"/>
          </p:cNvSpPr>
          <p:nvPr/>
        </p:nvSpPr>
        <p:spPr bwMode="auto">
          <a:xfrm>
            <a:off x="0" y="762000"/>
            <a:ext cx="9144000" cy="468312"/>
          </a:xfrm>
          <a:prstGeom prst="rect">
            <a:avLst/>
          </a:prstGeom>
          <a:solidFill>
            <a:srgbClr val="FFFF00"/>
          </a:solidFill>
          <a:ln w="9525">
            <a:noFill/>
            <a:miter lim="800000"/>
            <a:headEnd/>
            <a:tailEnd/>
          </a:ln>
        </p:spPr>
        <p:txBody>
          <a:bodyPr/>
          <a:lstStyle/>
          <a:p>
            <a:pPr marL="342900" indent="-342900">
              <a:spcBef>
                <a:spcPct val="20000"/>
              </a:spcBef>
              <a:buClr>
                <a:schemeClr val="tx2"/>
              </a:buClr>
            </a:pPr>
            <a:r>
              <a:rPr lang="es-UY" dirty="0" smtClean="0">
                <a:latin typeface="Arial Narrow" pitchFamily="34" charset="0"/>
              </a:rPr>
              <a:t>Cuándo ocurre exactamente el cambio catastrófico al ir variando un parámetro de control?</a:t>
            </a:r>
            <a:endParaRPr lang="es-UY" b="1" dirty="0">
              <a:latin typeface="Arial Narrow" pitchFamily="34" charset="0"/>
            </a:endParaRPr>
          </a:p>
        </p:txBody>
      </p:sp>
      <p:sp>
        <p:nvSpPr>
          <p:cNvPr id="10" name="9 CuadroTexto"/>
          <p:cNvSpPr txBox="1"/>
          <p:nvPr/>
        </p:nvSpPr>
        <p:spPr>
          <a:xfrm>
            <a:off x="0" y="4293513"/>
            <a:ext cx="9144000" cy="400110"/>
          </a:xfrm>
          <a:prstGeom prst="rect">
            <a:avLst/>
          </a:prstGeom>
          <a:solidFill>
            <a:srgbClr val="FFFFFF"/>
          </a:solidFill>
        </p:spPr>
        <p:txBody>
          <a:bodyPr wrap="square" rtlCol="0">
            <a:spAutoFit/>
          </a:bodyPr>
          <a:lstStyle/>
          <a:p>
            <a:r>
              <a:rPr lang="en-US" sz="2000" b="1" dirty="0" smtClean="0">
                <a:solidFill>
                  <a:srgbClr val="FF0000"/>
                </a:solidFill>
                <a:latin typeface="Arial Narrow" pitchFamily="34" charset="0"/>
              </a:rPr>
              <a:t>Delay convention: The shift occurs only when the original equilibrium disappears.  </a:t>
            </a:r>
          </a:p>
        </p:txBody>
      </p:sp>
      <p:sp>
        <p:nvSpPr>
          <p:cNvPr id="12" name="11 CuadroTexto"/>
          <p:cNvSpPr txBox="1"/>
          <p:nvPr/>
        </p:nvSpPr>
        <p:spPr>
          <a:xfrm>
            <a:off x="1" y="4724400"/>
            <a:ext cx="9143999" cy="707886"/>
          </a:xfrm>
          <a:prstGeom prst="rect">
            <a:avLst/>
          </a:prstGeom>
          <a:solidFill>
            <a:srgbClr val="FFFFFF"/>
          </a:solidFill>
        </p:spPr>
        <p:txBody>
          <a:bodyPr wrap="square" rtlCol="0">
            <a:spAutoFit/>
          </a:bodyPr>
          <a:lstStyle/>
          <a:p>
            <a:r>
              <a:rPr lang="en-US" sz="2000" b="1" dirty="0" smtClean="0">
                <a:solidFill>
                  <a:srgbClr val="009242"/>
                </a:solidFill>
                <a:latin typeface="Arial Narrow" pitchFamily="34" charset="0"/>
              </a:rPr>
              <a:t>Maxwell convention: The shift occurs as soon as the original </a:t>
            </a:r>
            <a:r>
              <a:rPr lang="en-US" sz="2000" b="1" u="sng" dirty="0" smtClean="0">
                <a:solidFill>
                  <a:srgbClr val="009242"/>
                </a:solidFill>
                <a:latin typeface="Arial Narrow" pitchFamily="34" charset="0"/>
              </a:rPr>
              <a:t>global </a:t>
            </a:r>
            <a:r>
              <a:rPr lang="en-US" sz="2000" b="1" dirty="0" smtClean="0">
                <a:solidFill>
                  <a:srgbClr val="009242"/>
                </a:solidFill>
                <a:latin typeface="Arial Narrow" pitchFamily="34" charset="0"/>
              </a:rPr>
              <a:t>minimum becomes a </a:t>
            </a:r>
            <a:r>
              <a:rPr lang="en-US" sz="2000" b="1" u="sng" dirty="0" smtClean="0">
                <a:solidFill>
                  <a:srgbClr val="009242"/>
                </a:solidFill>
                <a:latin typeface="Arial Narrow" pitchFamily="34" charset="0"/>
              </a:rPr>
              <a:t>loca</a:t>
            </a:r>
            <a:r>
              <a:rPr lang="en-US" sz="2000" b="1" dirty="0" smtClean="0">
                <a:solidFill>
                  <a:srgbClr val="009242"/>
                </a:solidFill>
                <a:latin typeface="Arial Narrow" pitchFamily="34" charset="0"/>
              </a:rPr>
              <a:t>l minimum,</a:t>
            </a:r>
          </a:p>
        </p:txBody>
      </p:sp>
      <p:sp>
        <p:nvSpPr>
          <p:cNvPr id="11" name="10 CuadroTexto"/>
          <p:cNvSpPr txBox="1"/>
          <p:nvPr/>
        </p:nvSpPr>
        <p:spPr>
          <a:xfrm>
            <a:off x="0" y="6427113"/>
            <a:ext cx="9144000" cy="430887"/>
          </a:xfrm>
          <a:prstGeom prst="rect">
            <a:avLst/>
          </a:prstGeom>
          <a:solidFill>
            <a:srgbClr val="FFFFFF"/>
          </a:solidFill>
        </p:spPr>
        <p:txBody>
          <a:bodyPr wrap="square" rtlCol="0">
            <a:spAutoFit/>
          </a:bodyPr>
          <a:lstStyle/>
          <a:p>
            <a:r>
              <a:rPr lang="en-US" sz="2200" b="1" dirty="0" smtClean="0">
                <a:solidFill>
                  <a:srgbClr val="009242"/>
                </a:solidFill>
                <a:latin typeface="Arial Narrow" pitchFamily="34" charset="0"/>
              </a:rPr>
              <a:t>i.e.  when the original equilibrium is no longer  the deepest equilibrium   </a:t>
            </a:r>
          </a:p>
        </p:txBody>
      </p:sp>
      <p:sp>
        <p:nvSpPr>
          <p:cNvPr id="14" name="Text Box 30"/>
          <p:cNvSpPr txBox="1">
            <a:spLocks noChangeArrowheads="1"/>
          </p:cNvSpPr>
          <p:nvPr/>
        </p:nvSpPr>
        <p:spPr bwMode="auto">
          <a:xfrm>
            <a:off x="0" y="76200"/>
            <a:ext cx="9220200" cy="646331"/>
          </a:xfrm>
          <a:prstGeom prst="rect">
            <a:avLst/>
          </a:prstGeom>
          <a:noFill/>
          <a:ln w="12700">
            <a:noFill/>
            <a:miter lim="800000"/>
            <a:headEnd type="none" w="sm" len="sm"/>
            <a:tailEnd type="none" w="sm" len="sm"/>
          </a:ln>
        </p:spPr>
        <p:txBody>
          <a:bodyPr wrap="square">
            <a:spAutoFit/>
          </a:bodyPr>
          <a:lstStyle/>
          <a:p>
            <a:r>
              <a:rPr lang="es-UY" dirty="0" smtClean="0">
                <a:solidFill>
                  <a:schemeClr val="tx1">
                    <a:lumMod val="90000"/>
                  </a:schemeClr>
                </a:solidFill>
                <a:latin typeface="Times New Roman" pitchFamily="18" charset="0"/>
                <a:cs typeface="Times New Roman" pitchFamily="18" charset="0"/>
              </a:rPr>
              <a:t>De modo que, ya sea para el modelo LJH (Logístico con cosecha </a:t>
            </a:r>
            <a:r>
              <a:rPr lang="es-UY" dirty="0" err="1" smtClean="0">
                <a:solidFill>
                  <a:schemeClr val="tx1">
                    <a:lumMod val="90000"/>
                  </a:schemeClr>
                </a:solidFill>
                <a:latin typeface="Times New Roman" pitchFamily="18" charset="0"/>
                <a:cs typeface="Times New Roman" pitchFamily="18" charset="0"/>
              </a:rPr>
              <a:t>Holling</a:t>
            </a:r>
            <a:r>
              <a:rPr lang="es-UY" dirty="0" smtClean="0">
                <a:solidFill>
                  <a:schemeClr val="tx1">
                    <a:lumMod val="90000"/>
                  </a:schemeClr>
                </a:solidFill>
                <a:latin typeface="Times New Roman" pitchFamily="18" charset="0"/>
                <a:cs typeface="Times New Roman" pitchFamily="18" charset="0"/>
              </a:rPr>
              <a:t> III) o el de </a:t>
            </a:r>
            <a:r>
              <a:rPr lang="es-UY" dirty="0" err="1" smtClean="0">
                <a:solidFill>
                  <a:schemeClr val="tx1">
                    <a:lumMod val="90000"/>
                  </a:schemeClr>
                </a:solidFill>
                <a:latin typeface="Times New Roman" pitchFamily="18" charset="0"/>
                <a:cs typeface="Times New Roman" pitchFamily="18" charset="0"/>
              </a:rPr>
              <a:t>Ginzburg-Landau</a:t>
            </a:r>
            <a:r>
              <a:rPr lang="es-UY" dirty="0" smtClean="0">
                <a:solidFill>
                  <a:schemeClr val="tx1">
                    <a:lumMod val="90000"/>
                  </a:schemeClr>
                </a:solidFill>
                <a:latin typeface="Times New Roman" pitchFamily="18" charset="0"/>
                <a:cs typeface="Times New Roman" pitchFamily="18" charset="0"/>
              </a:rPr>
              <a:t> nos podemos preguntar:</a:t>
            </a:r>
            <a:endParaRPr lang="es-UY" i="1" dirty="0" smtClean="0">
              <a:solidFill>
                <a:schemeClr val="tx1">
                  <a:lumMod val="90000"/>
                </a:schemeClr>
              </a:solidFill>
              <a:latin typeface="Times New Roman" pitchFamily="18" charset="0"/>
              <a:cs typeface="Times New Roman" pitchFamily="18" charset="0"/>
            </a:endParaRPr>
          </a:p>
        </p:txBody>
      </p:sp>
      <p:sp>
        <p:nvSpPr>
          <p:cNvPr id="15" name="Text Box 30"/>
          <p:cNvSpPr txBox="1">
            <a:spLocks noChangeArrowheads="1"/>
          </p:cNvSpPr>
          <p:nvPr/>
        </p:nvSpPr>
        <p:spPr bwMode="auto">
          <a:xfrm>
            <a:off x="0" y="1667470"/>
            <a:ext cx="9220200" cy="369332"/>
          </a:xfrm>
          <a:prstGeom prst="rect">
            <a:avLst/>
          </a:prstGeom>
          <a:noFill/>
          <a:ln w="12700">
            <a:noFill/>
            <a:miter lim="800000"/>
            <a:headEnd type="none" w="sm" len="sm"/>
            <a:tailEnd type="none" w="sm" len="sm"/>
          </a:ln>
        </p:spPr>
        <p:txBody>
          <a:bodyPr wrap="square">
            <a:spAutoFit/>
          </a:bodyPr>
          <a:lstStyle/>
          <a:p>
            <a:r>
              <a:rPr lang="es-UY" dirty="0" smtClean="0">
                <a:solidFill>
                  <a:schemeClr val="tx1">
                    <a:lumMod val="90000"/>
                  </a:schemeClr>
                </a:solidFill>
                <a:latin typeface="Times New Roman" pitchFamily="18" charset="0"/>
                <a:cs typeface="Times New Roman" pitchFamily="18" charset="0"/>
              </a:rPr>
              <a:t>Como vimos, al variar un parámetro de control (</a:t>
            </a:r>
            <a:r>
              <a:rPr lang="es-UY" i="1" dirty="0" smtClean="0">
                <a:solidFill>
                  <a:schemeClr val="tx1">
                    <a:lumMod val="90000"/>
                  </a:schemeClr>
                </a:solidFill>
                <a:latin typeface="Times New Roman" pitchFamily="18" charset="0"/>
                <a:cs typeface="Times New Roman" pitchFamily="18" charset="0"/>
              </a:rPr>
              <a:t>K</a:t>
            </a:r>
            <a:r>
              <a:rPr lang="es-UY" dirty="0" smtClean="0">
                <a:solidFill>
                  <a:schemeClr val="tx1">
                    <a:lumMod val="90000"/>
                  </a:schemeClr>
                </a:solidFill>
                <a:latin typeface="Times New Roman" pitchFamily="18" charset="0"/>
                <a:cs typeface="Times New Roman" pitchFamily="18" charset="0"/>
              </a:rPr>
              <a:t> o </a:t>
            </a:r>
            <a:r>
              <a:rPr lang="es-UY" i="1" dirty="0" smtClean="0">
                <a:solidFill>
                  <a:schemeClr val="tx1">
                    <a:lumMod val="90000"/>
                  </a:schemeClr>
                </a:solidFill>
                <a:latin typeface="Times New Roman" pitchFamily="18" charset="0"/>
                <a:cs typeface="Times New Roman" pitchFamily="18" charset="0"/>
              </a:rPr>
              <a:t>c</a:t>
            </a:r>
            <a:r>
              <a:rPr lang="es-UY" dirty="0" smtClean="0">
                <a:solidFill>
                  <a:schemeClr val="tx1">
                    <a:lumMod val="90000"/>
                  </a:schemeClr>
                </a:solidFill>
                <a:latin typeface="Times New Roman" pitchFamily="18" charset="0"/>
                <a:cs typeface="Times New Roman" pitchFamily="18" charset="0"/>
              </a:rPr>
              <a:t>; </a:t>
            </a:r>
            <a:r>
              <a:rPr lang="es-UY" i="1" dirty="0" smtClean="0">
                <a:solidFill>
                  <a:schemeClr val="tx1">
                    <a:lumMod val="90000"/>
                  </a:schemeClr>
                </a:solidFill>
                <a:latin typeface="Times New Roman" pitchFamily="18" charset="0"/>
                <a:cs typeface="Times New Roman" pitchFamily="18" charset="0"/>
              </a:rPr>
              <a:t>a</a:t>
            </a:r>
            <a:r>
              <a:rPr lang="es-UY" dirty="0" smtClean="0">
                <a:solidFill>
                  <a:schemeClr val="tx1">
                    <a:lumMod val="90000"/>
                  </a:schemeClr>
                </a:solidFill>
                <a:latin typeface="Times New Roman" pitchFamily="18" charset="0"/>
                <a:cs typeface="Times New Roman" pitchFamily="18" charset="0"/>
              </a:rPr>
              <a:t> o </a:t>
            </a:r>
            <a:r>
              <a:rPr lang="es-UY" i="1" dirty="0" smtClean="0">
                <a:solidFill>
                  <a:schemeClr val="tx1">
                    <a:lumMod val="90000"/>
                  </a:schemeClr>
                </a:solidFill>
                <a:latin typeface="Times New Roman" pitchFamily="18" charset="0"/>
                <a:cs typeface="Times New Roman" pitchFamily="18" charset="0"/>
              </a:rPr>
              <a:t>b</a:t>
            </a:r>
            <a:r>
              <a:rPr lang="es-UY" dirty="0" smtClean="0">
                <a:solidFill>
                  <a:schemeClr val="tx1">
                    <a:lumMod val="90000"/>
                  </a:schemeClr>
                </a:solidFill>
                <a:latin typeface="Times New Roman" pitchFamily="18" charset="0"/>
                <a:cs typeface="Times New Roman" pitchFamily="18" charset="0"/>
              </a:rPr>
              <a:t>) el potencial se va deformando: </a:t>
            </a:r>
          </a:p>
        </p:txBody>
      </p:sp>
      <p:grpSp>
        <p:nvGrpSpPr>
          <p:cNvPr id="30" name="Group 29"/>
          <p:cNvGrpSpPr/>
          <p:nvPr/>
        </p:nvGrpSpPr>
        <p:grpSpPr>
          <a:xfrm>
            <a:off x="152400" y="2143720"/>
            <a:ext cx="1279820" cy="1566862"/>
            <a:chOff x="152400" y="2457450"/>
            <a:chExt cx="1279820" cy="1566862"/>
          </a:xfrm>
        </p:grpSpPr>
        <p:pic>
          <p:nvPicPr>
            <p:cNvPr id="24" name="Picture 3"/>
            <p:cNvPicPr>
              <a:picLocks noChangeAspect="1" noChangeArrowheads="1"/>
            </p:cNvPicPr>
            <p:nvPr/>
          </p:nvPicPr>
          <p:blipFill>
            <a:blip r:embed="rId3"/>
            <a:srcRect l="81459"/>
            <a:stretch>
              <a:fillRect/>
            </a:stretch>
          </p:blipFill>
          <p:spPr bwMode="auto">
            <a:xfrm flipH="1">
              <a:off x="152400" y="2457450"/>
              <a:ext cx="1162050" cy="1123950"/>
            </a:xfrm>
            <a:prstGeom prst="rect">
              <a:avLst/>
            </a:prstGeom>
            <a:noFill/>
            <a:ln w="9525">
              <a:noFill/>
              <a:miter lim="800000"/>
              <a:headEnd/>
              <a:tailEnd/>
            </a:ln>
            <a:effectLst/>
          </p:spPr>
        </p:pic>
        <p:sp>
          <p:nvSpPr>
            <p:cNvPr id="28" name="Text Box 22"/>
            <p:cNvSpPr txBox="1">
              <a:spLocks noChangeArrowheads="1"/>
            </p:cNvSpPr>
            <p:nvPr/>
          </p:nvSpPr>
          <p:spPr bwMode="auto">
            <a:xfrm>
              <a:off x="1143000" y="3657600"/>
              <a:ext cx="289220" cy="366712"/>
            </a:xfrm>
            <a:prstGeom prst="rect">
              <a:avLst/>
            </a:prstGeom>
            <a:noFill/>
            <a:ln w="12700">
              <a:noFill/>
              <a:miter lim="800000"/>
              <a:headEnd type="none" w="sm" len="sm"/>
              <a:tailEnd type="none" w="sm" len="sm"/>
            </a:ln>
          </p:spPr>
          <p:txBody>
            <a:bodyPr wrap="square">
              <a:spAutoFit/>
            </a:bodyPr>
            <a:lstStyle/>
            <a:p>
              <a:r>
                <a:rPr lang="es-ES" b="1" i="1" dirty="0">
                  <a:solidFill>
                    <a:srgbClr val="0066FF"/>
                  </a:solidFill>
                </a:rPr>
                <a:t>b</a:t>
              </a:r>
            </a:p>
          </p:txBody>
        </p:sp>
        <p:sp>
          <p:nvSpPr>
            <p:cNvPr id="29" name="Line 21"/>
            <p:cNvSpPr>
              <a:spLocks noChangeShapeType="1"/>
            </p:cNvSpPr>
            <p:nvPr/>
          </p:nvSpPr>
          <p:spPr bwMode="auto">
            <a:xfrm>
              <a:off x="533400" y="3733800"/>
              <a:ext cx="548640" cy="0"/>
            </a:xfrm>
            <a:prstGeom prst="line">
              <a:avLst/>
            </a:prstGeom>
            <a:noFill/>
            <a:ln w="19050">
              <a:solidFill>
                <a:srgbClr val="3366FF"/>
              </a:solidFill>
              <a:round/>
              <a:headEnd type="none" w="sm" len="sm"/>
              <a:tailEnd type="arrow" w="med" len="med"/>
            </a:ln>
          </p:spPr>
          <p:txBody>
            <a:bodyPr wrap="none"/>
            <a:lstStyle/>
            <a:p>
              <a:endParaRPr lang="es-ES"/>
            </a:p>
          </p:txBody>
        </p:sp>
      </p:grpSp>
      <p:grpSp>
        <p:nvGrpSpPr>
          <p:cNvPr id="33" name="Group 32"/>
          <p:cNvGrpSpPr/>
          <p:nvPr/>
        </p:nvGrpSpPr>
        <p:grpSpPr>
          <a:xfrm>
            <a:off x="548980" y="2124670"/>
            <a:ext cx="2118020" cy="1585912"/>
            <a:chOff x="548980" y="2438400"/>
            <a:chExt cx="2118020" cy="1585912"/>
          </a:xfrm>
        </p:grpSpPr>
        <p:pic>
          <p:nvPicPr>
            <p:cNvPr id="79875" name="Picture 3"/>
            <p:cNvPicPr>
              <a:picLocks noChangeAspect="1" noChangeArrowheads="1"/>
            </p:cNvPicPr>
            <p:nvPr/>
          </p:nvPicPr>
          <p:blipFill>
            <a:blip r:embed="rId3"/>
            <a:srcRect l="1216" r="79331"/>
            <a:stretch>
              <a:fillRect/>
            </a:stretch>
          </p:blipFill>
          <p:spPr bwMode="auto">
            <a:xfrm>
              <a:off x="1447800" y="2438400"/>
              <a:ext cx="1219200" cy="1123950"/>
            </a:xfrm>
            <a:prstGeom prst="rect">
              <a:avLst/>
            </a:prstGeom>
            <a:noFill/>
            <a:ln w="9525">
              <a:noFill/>
              <a:miter lim="800000"/>
              <a:headEnd/>
              <a:tailEnd/>
            </a:ln>
            <a:effectLst/>
          </p:spPr>
        </p:pic>
        <p:sp>
          <p:nvSpPr>
            <p:cNvPr id="31" name="Text Box 22"/>
            <p:cNvSpPr txBox="1">
              <a:spLocks noChangeArrowheads="1"/>
            </p:cNvSpPr>
            <p:nvPr/>
          </p:nvSpPr>
          <p:spPr bwMode="auto">
            <a:xfrm>
              <a:off x="2149180" y="3657600"/>
              <a:ext cx="289220" cy="366712"/>
            </a:xfrm>
            <a:prstGeom prst="rect">
              <a:avLst/>
            </a:prstGeom>
            <a:noFill/>
            <a:ln w="12700">
              <a:noFill/>
              <a:miter lim="800000"/>
              <a:headEnd type="none" w="sm" len="sm"/>
              <a:tailEnd type="none" w="sm" len="sm"/>
            </a:ln>
          </p:spPr>
          <p:txBody>
            <a:bodyPr wrap="square">
              <a:spAutoFit/>
            </a:bodyPr>
            <a:lstStyle/>
            <a:p>
              <a:r>
                <a:rPr lang="es-ES" b="1" i="1" dirty="0">
                  <a:solidFill>
                    <a:srgbClr val="0066FF"/>
                  </a:solidFill>
                </a:rPr>
                <a:t>b</a:t>
              </a:r>
            </a:p>
          </p:txBody>
        </p:sp>
        <p:sp>
          <p:nvSpPr>
            <p:cNvPr id="32" name="Line 21"/>
            <p:cNvSpPr>
              <a:spLocks noChangeShapeType="1"/>
            </p:cNvSpPr>
            <p:nvPr/>
          </p:nvSpPr>
          <p:spPr bwMode="auto">
            <a:xfrm>
              <a:off x="548980" y="3733800"/>
              <a:ext cx="1645920" cy="0"/>
            </a:xfrm>
            <a:prstGeom prst="line">
              <a:avLst/>
            </a:prstGeom>
            <a:noFill/>
            <a:ln w="19050">
              <a:solidFill>
                <a:srgbClr val="3366FF"/>
              </a:solidFill>
              <a:round/>
              <a:headEnd type="none" w="sm" len="sm"/>
              <a:tailEnd type="arrow" w="med" len="med"/>
            </a:ln>
          </p:spPr>
          <p:txBody>
            <a:bodyPr wrap="none"/>
            <a:lstStyle/>
            <a:p>
              <a:endParaRPr lang="es-ES"/>
            </a:p>
          </p:txBody>
        </p:sp>
      </p:grpSp>
      <p:grpSp>
        <p:nvGrpSpPr>
          <p:cNvPr id="36" name="Group 35"/>
          <p:cNvGrpSpPr/>
          <p:nvPr/>
        </p:nvGrpSpPr>
        <p:grpSpPr>
          <a:xfrm>
            <a:off x="457200" y="2124670"/>
            <a:ext cx="7467600" cy="1524000"/>
            <a:chOff x="457200" y="2438400"/>
            <a:chExt cx="7467600" cy="1524000"/>
          </a:xfrm>
        </p:grpSpPr>
        <p:grpSp>
          <p:nvGrpSpPr>
            <p:cNvPr id="25" name="Group 24"/>
            <p:cNvGrpSpPr/>
            <p:nvPr/>
          </p:nvGrpSpPr>
          <p:grpSpPr>
            <a:xfrm>
              <a:off x="457200" y="3595688"/>
              <a:ext cx="7467600" cy="366712"/>
              <a:chOff x="381000" y="3637008"/>
              <a:chExt cx="7467600" cy="366712"/>
            </a:xfrm>
          </p:grpSpPr>
          <p:sp>
            <p:nvSpPr>
              <p:cNvPr id="22" name="Line 21"/>
              <p:cNvSpPr>
                <a:spLocks noChangeShapeType="1"/>
              </p:cNvSpPr>
              <p:nvPr/>
            </p:nvSpPr>
            <p:spPr bwMode="auto">
              <a:xfrm flipV="1">
                <a:off x="381000" y="3729401"/>
                <a:ext cx="7164387" cy="45719"/>
              </a:xfrm>
              <a:prstGeom prst="line">
                <a:avLst/>
              </a:prstGeom>
              <a:noFill/>
              <a:ln w="19050">
                <a:solidFill>
                  <a:srgbClr val="3366FF"/>
                </a:solidFill>
                <a:round/>
                <a:headEnd type="none" w="sm" len="sm"/>
                <a:tailEnd type="arrow" w="med" len="med"/>
              </a:ln>
            </p:spPr>
            <p:txBody>
              <a:bodyPr wrap="none"/>
              <a:lstStyle/>
              <a:p>
                <a:endParaRPr lang="es-ES"/>
              </a:p>
            </p:txBody>
          </p:sp>
          <p:sp>
            <p:nvSpPr>
              <p:cNvPr id="23" name="Text Box 22"/>
              <p:cNvSpPr txBox="1">
                <a:spLocks noChangeArrowheads="1"/>
              </p:cNvSpPr>
              <p:nvPr/>
            </p:nvSpPr>
            <p:spPr bwMode="auto">
              <a:xfrm>
                <a:off x="7550150" y="3637008"/>
                <a:ext cx="298450" cy="366712"/>
              </a:xfrm>
              <a:prstGeom prst="rect">
                <a:avLst/>
              </a:prstGeom>
              <a:noFill/>
              <a:ln w="12700">
                <a:noFill/>
                <a:miter lim="800000"/>
                <a:headEnd type="none" w="sm" len="sm"/>
                <a:tailEnd type="none" w="sm" len="sm"/>
              </a:ln>
            </p:spPr>
            <p:txBody>
              <a:bodyPr wrap="square">
                <a:spAutoFit/>
              </a:bodyPr>
              <a:lstStyle/>
              <a:p>
                <a:r>
                  <a:rPr lang="es-ES" b="1" i="1" dirty="0">
                    <a:solidFill>
                      <a:srgbClr val="0066FF"/>
                    </a:solidFill>
                  </a:rPr>
                  <a:t>b</a:t>
                </a:r>
              </a:p>
            </p:txBody>
          </p:sp>
        </p:grpSp>
        <p:pic>
          <p:nvPicPr>
            <p:cNvPr id="34" name="Picture 3"/>
            <p:cNvPicPr>
              <a:picLocks noChangeAspect="1" noChangeArrowheads="1"/>
            </p:cNvPicPr>
            <p:nvPr/>
          </p:nvPicPr>
          <p:blipFill>
            <a:blip r:embed="rId3"/>
            <a:srcRect l="20669" r="-913"/>
            <a:stretch>
              <a:fillRect/>
            </a:stretch>
          </p:blipFill>
          <p:spPr bwMode="auto">
            <a:xfrm>
              <a:off x="2667000" y="2438400"/>
              <a:ext cx="5029200" cy="1123950"/>
            </a:xfrm>
            <a:prstGeom prst="rect">
              <a:avLst/>
            </a:prstGeom>
            <a:noFill/>
            <a:ln w="9525">
              <a:noFill/>
              <a:miter lim="800000"/>
              <a:headEnd/>
              <a:tailEnd/>
            </a:ln>
            <a:effectLst/>
          </p:spPr>
        </p:pic>
      </p:grpSp>
      <p:grpSp>
        <p:nvGrpSpPr>
          <p:cNvPr id="2" name="Group 34"/>
          <p:cNvGrpSpPr>
            <a:grpSpLocks/>
          </p:cNvGrpSpPr>
          <p:nvPr/>
        </p:nvGrpSpPr>
        <p:grpSpPr bwMode="auto">
          <a:xfrm>
            <a:off x="1393825" y="2124670"/>
            <a:ext cx="6400800" cy="1368425"/>
            <a:chOff x="937" y="639"/>
            <a:chExt cx="4032" cy="862"/>
          </a:xfrm>
        </p:grpSpPr>
        <p:graphicFrame>
          <p:nvGraphicFramePr>
            <p:cNvPr id="9218" name="Object 2"/>
            <p:cNvGraphicFramePr>
              <a:graphicFrameLocks noChangeAspect="1"/>
            </p:cNvGraphicFramePr>
            <p:nvPr/>
          </p:nvGraphicFramePr>
          <p:xfrm>
            <a:off x="2176" y="1376"/>
            <a:ext cx="576" cy="125"/>
          </p:xfrm>
          <a:graphic>
            <a:graphicData uri="http://schemas.openxmlformats.org/presentationml/2006/ole">
              <p:oleObj spid="_x0000_s79874" name="Equation" r:id="rId4" imgW="914400" imgH="198720" progId="Equation.DSMT4">
                <p:embed/>
              </p:oleObj>
            </a:graphicData>
          </a:graphic>
        </p:graphicFrame>
        <p:pic>
          <p:nvPicPr>
            <p:cNvPr id="9224" name="Picture 31" descr="cusp2"/>
            <p:cNvPicPr>
              <a:picLocks noChangeAspect="1" noChangeArrowheads="1"/>
            </p:cNvPicPr>
            <p:nvPr/>
          </p:nvPicPr>
          <p:blipFill>
            <a:blip r:embed="rId5" cstate="print"/>
            <a:srcRect l="4321" t="3228" r="4929" b="66162"/>
            <a:stretch>
              <a:fillRect/>
            </a:stretch>
          </p:blipFill>
          <p:spPr bwMode="auto">
            <a:xfrm>
              <a:off x="937" y="639"/>
              <a:ext cx="4032" cy="768"/>
            </a:xfrm>
            <a:prstGeom prst="rect">
              <a:avLst/>
            </a:prstGeom>
            <a:noFill/>
            <a:ln w="9525">
              <a:noFill/>
              <a:miter lim="800000"/>
              <a:headEnd/>
              <a:tailEnd/>
            </a:ln>
          </p:spPr>
        </p:pic>
      </p:grpSp>
      <p:pic>
        <p:nvPicPr>
          <p:cNvPr id="38" name="Picture 31" descr="cusp2"/>
          <p:cNvPicPr>
            <a:picLocks noChangeAspect="1" noChangeArrowheads="1"/>
          </p:cNvPicPr>
          <p:nvPr/>
        </p:nvPicPr>
        <p:blipFill>
          <a:blip r:embed="rId5" cstate="print"/>
          <a:srcRect l="4321" t="45317" r="4929" b="25986"/>
          <a:stretch>
            <a:fillRect/>
          </a:stretch>
        </p:blipFill>
        <p:spPr bwMode="auto">
          <a:xfrm>
            <a:off x="1371600" y="5334000"/>
            <a:ext cx="6400800" cy="1143000"/>
          </a:xfrm>
          <a:prstGeom prst="rect">
            <a:avLst/>
          </a:prstGeom>
          <a:noFill/>
          <a:ln w="9525">
            <a:noFill/>
            <a:miter lim="800000"/>
            <a:headEnd/>
            <a:tailEnd/>
          </a:ln>
        </p:spPr>
      </p:pic>
      <p:sp>
        <p:nvSpPr>
          <p:cNvPr id="39" name="Rectangle 38"/>
          <p:cNvSpPr/>
          <p:nvPr/>
        </p:nvSpPr>
        <p:spPr>
          <a:xfrm>
            <a:off x="0" y="3697069"/>
            <a:ext cx="9144000" cy="646331"/>
          </a:xfrm>
          <a:prstGeom prst="rect">
            <a:avLst/>
          </a:prstGeom>
        </p:spPr>
        <p:txBody>
          <a:bodyPr wrap="square">
            <a:spAutoFit/>
          </a:bodyPr>
          <a:lstStyle/>
          <a:p>
            <a:r>
              <a:rPr lang="es-ES" dirty="0" smtClean="0"/>
              <a:t>En particular, el mínimo global original se convierte en un mínimo local </a:t>
            </a:r>
            <a:r>
              <a:rPr lang="es-ES" b="1" dirty="0" err="1" smtClean="0">
                <a:solidFill>
                  <a:srgbClr val="00B0F0"/>
                </a:solidFill>
                <a:effectLst>
                  <a:outerShdw blurRad="38100" dist="38100" dir="2700000" algn="tl">
                    <a:srgbClr val="000000">
                      <a:alpha val="43137"/>
                    </a:srgbClr>
                  </a:outerShdw>
                </a:effectLst>
              </a:rPr>
              <a:t>metaestable</a:t>
            </a:r>
            <a:r>
              <a:rPr lang="es-ES" dirty="0" smtClean="0"/>
              <a:t> (porque un mínimo lejano asume un mínimo valor), y al seguir aumentando a </a:t>
            </a:r>
            <a:r>
              <a:rPr lang="es-ES" b="1" i="1" dirty="0" smtClean="0"/>
              <a:t>b</a:t>
            </a:r>
            <a:r>
              <a:rPr lang="es-ES" dirty="0" smtClean="0"/>
              <a:t> finalmente desaparece.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 calcmode="lin" valueType="num">
                                      <p:cBhvr additive="base">
                                        <p:cTn id="12" dur="500" fill="hold"/>
                                        <p:tgtEl>
                                          <p:spTgt spid="9220"/>
                                        </p:tgtEl>
                                        <p:attrNameLst>
                                          <p:attrName>ppt_x</p:attrName>
                                        </p:attrNameLst>
                                      </p:cBhvr>
                                      <p:tavLst>
                                        <p:tav tm="0">
                                          <p:val>
                                            <p:strVal val="#ppt_x"/>
                                          </p:val>
                                        </p:tav>
                                        <p:tav tm="100000">
                                          <p:val>
                                            <p:strVal val="#ppt_x"/>
                                          </p:val>
                                        </p:tav>
                                      </p:tavLst>
                                    </p:anim>
                                    <p:anim calcmode="lin" valueType="num">
                                      <p:cBhvr additive="base">
                                        <p:cTn id="13"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8356"/>
                                        </p:tgtEl>
                                        <p:attrNameLst>
                                          <p:attrName>style.visibility</p:attrName>
                                        </p:attrNameLst>
                                      </p:cBhvr>
                                      <p:to>
                                        <p:strVal val="visible"/>
                                      </p:to>
                                    </p:set>
                                    <p:anim calcmode="lin" valueType="num">
                                      <p:cBhvr additive="base">
                                        <p:cTn id="18" dur="500" fill="hold"/>
                                        <p:tgtEl>
                                          <p:spTgt spid="228356"/>
                                        </p:tgtEl>
                                        <p:attrNameLst>
                                          <p:attrName>ppt_x</p:attrName>
                                        </p:attrNameLst>
                                      </p:cBhvr>
                                      <p:tavLst>
                                        <p:tav tm="0">
                                          <p:val>
                                            <p:strVal val="#ppt_x"/>
                                          </p:val>
                                        </p:tav>
                                        <p:tav tm="100000">
                                          <p:val>
                                            <p:strVal val="#ppt_x"/>
                                          </p:val>
                                        </p:tav>
                                      </p:tavLst>
                                    </p:anim>
                                    <p:anim calcmode="lin" valueType="num">
                                      <p:cBhvr additive="base">
                                        <p:cTn id="19" dur="500" fill="hold"/>
                                        <p:tgtEl>
                                          <p:spTgt spid="22835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checkerboard(across)">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linds(horizontal)">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checkerboard(across)">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linds(horizont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P spid="9220" grpId="0" animBg="1"/>
      <p:bldP spid="10" grpId="0" animBg="1"/>
      <p:bldP spid="12" grpId="0" animBg="1"/>
      <p:bldP spid="11" grpId="0" animBg="1"/>
      <p:bldP spid="14" grpId="0"/>
      <p:bldP spid="15"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46331"/>
          </a:xfrm>
          <a:prstGeom prst="rect">
            <a:avLst/>
          </a:prstGeom>
        </p:spPr>
        <p:txBody>
          <a:bodyPr wrap="square">
            <a:spAutoFit/>
          </a:bodyPr>
          <a:lstStyle/>
          <a:p>
            <a:r>
              <a:rPr lang="en-US" dirty="0" smtClean="0">
                <a:latin typeface="Times New Roman" pitchFamily="18" charset="0"/>
                <a:cs typeface="Times New Roman" pitchFamily="18" charset="0"/>
              </a:rPr>
              <a:t>The applications of these two conventions in the case of the cusp catastrophe can be interpreted in terms of the equilibrium surface shown below. </a:t>
            </a:r>
          </a:p>
        </p:txBody>
      </p:sp>
      <p:sp>
        <p:nvSpPr>
          <p:cNvPr id="3" name="Text Box 20"/>
          <p:cNvSpPr txBox="1">
            <a:spLocks noChangeArrowheads="1"/>
          </p:cNvSpPr>
          <p:nvPr/>
        </p:nvSpPr>
        <p:spPr bwMode="auto">
          <a:xfrm>
            <a:off x="228600" y="990600"/>
            <a:ext cx="8064500" cy="519113"/>
          </a:xfrm>
          <a:prstGeom prst="rect">
            <a:avLst/>
          </a:prstGeom>
          <a:noFill/>
          <a:ln w="12700">
            <a:noFill/>
            <a:miter lim="800000"/>
            <a:headEnd type="none" w="sm" len="sm"/>
            <a:tailEnd type="none" w="sm" len="sm"/>
          </a:ln>
        </p:spPr>
        <p:txBody>
          <a:bodyPr>
            <a:spAutoFit/>
          </a:bodyPr>
          <a:lstStyle/>
          <a:p>
            <a:r>
              <a:rPr lang="en-US" dirty="0">
                <a:solidFill>
                  <a:srgbClr val="000000"/>
                </a:solidFill>
                <a:latin typeface="Arial Narrow" pitchFamily="34" charset="0"/>
              </a:rPr>
              <a:t>Surface of equilibria</a:t>
            </a:r>
            <a:r>
              <a:rPr lang="es-ES" sz="2800" i="1" dirty="0">
                <a:solidFill>
                  <a:srgbClr val="000000"/>
                </a:solidFill>
              </a:rPr>
              <a:t>: </a:t>
            </a:r>
            <a:r>
              <a:rPr lang="es-ES" sz="2800" i="1" dirty="0" err="1">
                <a:solidFill>
                  <a:srgbClr val="000000"/>
                </a:solidFill>
              </a:rPr>
              <a:t>dV</a:t>
            </a:r>
            <a:r>
              <a:rPr lang="es-ES" sz="2800" dirty="0">
                <a:solidFill>
                  <a:srgbClr val="000000"/>
                </a:solidFill>
                <a:latin typeface="Symbol" pitchFamily="18" charset="2"/>
              </a:rPr>
              <a:t>(</a:t>
            </a:r>
            <a:r>
              <a:rPr lang="es-ES" sz="2800" i="1" dirty="0">
                <a:solidFill>
                  <a:srgbClr val="000000"/>
                </a:solidFill>
                <a:latin typeface="Symbol" pitchFamily="18" charset="2"/>
              </a:rPr>
              <a:t>f </a:t>
            </a:r>
            <a:r>
              <a:rPr lang="es-ES" sz="2800" dirty="0">
                <a:solidFill>
                  <a:srgbClr val="000000"/>
                </a:solidFill>
                <a:latin typeface="Symbol" pitchFamily="18" charset="2"/>
              </a:rPr>
              <a:t>;</a:t>
            </a:r>
            <a:r>
              <a:rPr lang="es-ES" sz="2800" b="1" i="1" dirty="0" err="1">
                <a:solidFill>
                  <a:srgbClr val="0066FF"/>
                </a:solidFill>
              </a:rPr>
              <a:t>a</a:t>
            </a:r>
            <a:r>
              <a:rPr lang="es-ES" sz="2800" i="1" dirty="0" err="1">
                <a:solidFill>
                  <a:srgbClr val="000000"/>
                </a:solidFill>
              </a:rPr>
              <a:t>,</a:t>
            </a:r>
            <a:r>
              <a:rPr lang="es-ES" sz="2800" b="1" i="1" dirty="0" err="1">
                <a:solidFill>
                  <a:srgbClr val="0066FF"/>
                </a:solidFill>
              </a:rPr>
              <a:t>b</a:t>
            </a:r>
            <a:r>
              <a:rPr lang="es-ES" sz="2800" dirty="0">
                <a:solidFill>
                  <a:srgbClr val="000000"/>
                </a:solidFill>
              </a:rPr>
              <a:t>)/</a:t>
            </a:r>
            <a:r>
              <a:rPr lang="es-ES" sz="2800" i="1" dirty="0" err="1">
                <a:solidFill>
                  <a:srgbClr val="000000"/>
                </a:solidFill>
              </a:rPr>
              <a:t>d</a:t>
            </a:r>
            <a:r>
              <a:rPr lang="es-ES" sz="2800" i="1" dirty="0" err="1">
                <a:solidFill>
                  <a:srgbClr val="000000"/>
                </a:solidFill>
                <a:latin typeface="Symbol" pitchFamily="18" charset="2"/>
              </a:rPr>
              <a:t>f</a:t>
            </a:r>
            <a:r>
              <a:rPr lang="es-ES" sz="2800" i="1" dirty="0">
                <a:solidFill>
                  <a:srgbClr val="000000"/>
                </a:solidFill>
                <a:latin typeface="Symbol" pitchFamily="18" charset="2"/>
              </a:rPr>
              <a:t> </a:t>
            </a:r>
            <a:r>
              <a:rPr lang="es-ES" sz="2800" dirty="0">
                <a:solidFill>
                  <a:srgbClr val="000000"/>
                </a:solidFill>
              </a:rPr>
              <a:t>= 0 </a:t>
            </a:r>
            <a:r>
              <a:rPr lang="es-ES" sz="2800" dirty="0" err="1">
                <a:solidFill>
                  <a:srgbClr val="000000"/>
                </a:solidFill>
              </a:rPr>
              <a:t>i.e.</a:t>
            </a:r>
            <a:r>
              <a:rPr lang="es-ES" sz="2800" dirty="0">
                <a:solidFill>
                  <a:srgbClr val="000000"/>
                </a:solidFill>
              </a:rPr>
              <a:t> </a:t>
            </a:r>
            <a:r>
              <a:rPr lang="es-ES" sz="2800" i="1" dirty="0">
                <a:solidFill>
                  <a:srgbClr val="000000"/>
                </a:solidFill>
                <a:latin typeface="Symbol" pitchFamily="18" charset="2"/>
              </a:rPr>
              <a:t>f </a:t>
            </a:r>
            <a:r>
              <a:rPr lang="es-ES" sz="2800" baseline="30000" dirty="0">
                <a:solidFill>
                  <a:srgbClr val="000000"/>
                </a:solidFill>
                <a:latin typeface="Symbol" pitchFamily="18" charset="2"/>
              </a:rPr>
              <a:t>3</a:t>
            </a:r>
            <a:r>
              <a:rPr lang="es-ES" sz="2800" dirty="0">
                <a:solidFill>
                  <a:srgbClr val="000000"/>
                </a:solidFill>
                <a:latin typeface="Symbol" pitchFamily="18" charset="2"/>
              </a:rPr>
              <a:t>+</a:t>
            </a:r>
            <a:r>
              <a:rPr lang="es-ES" sz="2800" b="1" i="1" dirty="0">
                <a:solidFill>
                  <a:srgbClr val="0066FF"/>
                </a:solidFill>
              </a:rPr>
              <a:t>a</a:t>
            </a:r>
            <a:r>
              <a:rPr lang="es-ES" sz="2800" i="1" dirty="0">
                <a:solidFill>
                  <a:srgbClr val="000000"/>
                </a:solidFill>
                <a:latin typeface="Symbol" pitchFamily="18" charset="2"/>
              </a:rPr>
              <a:t>f </a:t>
            </a:r>
            <a:r>
              <a:rPr lang="es-ES" sz="2800" baseline="30000" dirty="0">
                <a:solidFill>
                  <a:srgbClr val="000000"/>
                </a:solidFill>
                <a:latin typeface="Symbol" pitchFamily="18" charset="2"/>
              </a:rPr>
              <a:t>2</a:t>
            </a:r>
            <a:r>
              <a:rPr lang="es-ES" sz="2800" dirty="0">
                <a:solidFill>
                  <a:srgbClr val="000000"/>
                </a:solidFill>
                <a:latin typeface="Symbol" pitchFamily="18" charset="2"/>
              </a:rPr>
              <a:t>+</a:t>
            </a:r>
            <a:r>
              <a:rPr lang="es-ES" sz="2800" b="1" i="1" dirty="0">
                <a:solidFill>
                  <a:srgbClr val="0066FF"/>
                </a:solidFill>
              </a:rPr>
              <a:t>b</a:t>
            </a:r>
            <a:r>
              <a:rPr lang="es-ES" sz="2800" i="1" dirty="0">
                <a:solidFill>
                  <a:srgbClr val="000000"/>
                </a:solidFill>
                <a:latin typeface="Symbol" pitchFamily="18" charset="2"/>
              </a:rPr>
              <a:t>f </a:t>
            </a:r>
            <a:r>
              <a:rPr lang="es-ES" sz="2800" dirty="0">
                <a:solidFill>
                  <a:srgbClr val="000000"/>
                </a:solidFill>
                <a:latin typeface="Symbol" pitchFamily="18" charset="2"/>
              </a:rPr>
              <a:t>= 0</a:t>
            </a:r>
            <a:endParaRPr lang="es-ES" sz="2800" i="1" dirty="0">
              <a:solidFill>
                <a:srgbClr val="000000"/>
              </a:solidFill>
              <a:latin typeface="Symbol" pitchFamily="18" charset="2"/>
            </a:endParaRPr>
          </a:p>
        </p:txBody>
      </p:sp>
      <p:grpSp>
        <p:nvGrpSpPr>
          <p:cNvPr id="4" name="Group 29"/>
          <p:cNvGrpSpPr>
            <a:grpSpLocks/>
          </p:cNvGrpSpPr>
          <p:nvPr/>
        </p:nvGrpSpPr>
        <p:grpSpPr bwMode="auto">
          <a:xfrm>
            <a:off x="1763713" y="1447800"/>
            <a:ext cx="5094287" cy="3810000"/>
            <a:chOff x="1111" y="958"/>
            <a:chExt cx="3674" cy="2784"/>
          </a:xfrm>
        </p:grpSpPr>
        <p:pic>
          <p:nvPicPr>
            <p:cNvPr id="5" name="Picture 26" descr="cusp1B"/>
            <p:cNvPicPr>
              <a:picLocks noChangeAspect="1" noChangeArrowheads="1"/>
            </p:cNvPicPr>
            <p:nvPr/>
          </p:nvPicPr>
          <p:blipFill>
            <a:blip r:embed="rId2" cstate="print"/>
            <a:srcRect/>
            <a:stretch>
              <a:fillRect/>
            </a:stretch>
          </p:blipFill>
          <p:spPr bwMode="auto">
            <a:xfrm>
              <a:off x="1111" y="958"/>
              <a:ext cx="3421" cy="2784"/>
            </a:xfrm>
            <a:prstGeom prst="rect">
              <a:avLst/>
            </a:prstGeom>
            <a:noFill/>
            <a:ln w="9525">
              <a:noFill/>
              <a:miter lim="800000"/>
              <a:headEnd/>
              <a:tailEnd/>
            </a:ln>
          </p:spPr>
        </p:pic>
        <p:sp>
          <p:nvSpPr>
            <p:cNvPr id="6" name="Text Box 27"/>
            <p:cNvSpPr txBox="1">
              <a:spLocks noChangeArrowheads="1"/>
            </p:cNvSpPr>
            <p:nvPr/>
          </p:nvSpPr>
          <p:spPr bwMode="auto">
            <a:xfrm>
              <a:off x="1270" y="1253"/>
              <a:ext cx="1633" cy="404"/>
            </a:xfrm>
            <a:prstGeom prst="rect">
              <a:avLst/>
            </a:prstGeom>
            <a:noFill/>
            <a:ln w="12700">
              <a:noFill/>
              <a:miter lim="800000"/>
              <a:headEnd type="none" w="sm" len="sm"/>
              <a:tailEnd type="none" w="sm" len="sm"/>
            </a:ln>
          </p:spPr>
          <p:txBody>
            <a:bodyPr>
              <a:spAutoFit/>
            </a:bodyPr>
            <a:lstStyle/>
            <a:p>
              <a:pPr>
                <a:spcBef>
                  <a:spcPct val="50000"/>
                </a:spcBef>
              </a:pPr>
              <a:r>
                <a:rPr lang="es-ES" b="1">
                  <a:solidFill>
                    <a:srgbClr val="FF0000"/>
                  </a:solidFill>
                  <a:latin typeface="Arial Narrow" pitchFamily="34" charset="0"/>
                </a:rPr>
                <a:t>Large Order Parameter attractor</a:t>
              </a:r>
            </a:p>
          </p:txBody>
        </p:sp>
        <p:sp>
          <p:nvSpPr>
            <p:cNvPr id="7" name="Text Box 28"/>
            <p:cNvSpPr txBox="1">
              <a:spLocks noChangeArrowheads="1"/>
            </p:cNvSpPr>
            <p:nvPr/>
          </p:nvSpPr>
          <p:spPr bwMode="auto">
            <a:xfrm>
              <a:off x="3152" y="2391"/>
              <a:ext cx="1633" cy="404"/>
            </a:xfrm>
            <a:prstGeom prst="rect">
              <a:avLst/>
            </a:prstGeom>
            <a:noFill/>
            <a:ln w="12700">
              <a:noFill/>
              <a:miter lim="800000"/>
              <a:headEnd type="none" w="sm" len="sm"/>
              <a:tailEnd type="none" w="sm" len="sm"/>
            </a:ln>
          </p:spPr>
          <p:txBody>
            <a:bodyPr>
              <a:spAutoFit/>
            </a:bodyPr>
            <a:lstStyle/>
            <a:p>
              <a:pPr>
                <a:spcBef>
                  <a:spcPct val="50000"/>
                </a:spcBef>
              </a:pPr>
              <a:r>
                <a:rPr lang="es-ES" b="1">
                  <a:solidFill>
                    <a:srgbClr val="6600CC"/>
                  </a:solidFill>
                  <a:latin typeface="Arial Narrow" pitchFamily="34" charset="0"/>
                </a:rPr>
                <a:t>Small Order Parameter attractor</a:t>
              </a:r>
            </a:p>
          </p:txBody>
        </p:sp>
      </p:grpSp>
      <p:sp>
        <p:nvSpPr>
          <p:cNvPr id="8" name="Rectangle 7"/>
          <p:cNvSpPr/>
          <p:nvPr/>
        </p:nvSpPr>
        <p:spPr>
          <a:xfrm>
            <a:off x="0" y="5304472"/>
            <a:ext cx="9144000" cy="1477328"/>
          </a:xfrm>
          <a:prstGeom prst="rect">
            <a:avLst/>
          </a:prstGeom>
        </p:spPr>
        <p:txBody>
          <a:bodyPr wrap="square">
            <a:spAutoFit/>
          </a:bodyPr>
          <a:lstStyle/>
          <a:p>
            <a:r>
              <a:rPr lang="en-US" dirty="0" smtClean="0">
                <a:latin typeface="Times New Roman" pitchFamily="18" charset="0"/>
                <a:cs typeface="Times New Roman" pitchFamily="18" charset="0"/>
              </a:rPr>
              <a:t>Under the Delay Convention the system state moves along a sheet until that sheet disappears. Then it jumps to the sheet below. </a:t>
            </a:r>
          </a:p>
          <a:p>
            <a:r>
              <a:rPr lang="en-US" dirty="0" smtClean="0">
                <a:latin typeface="Times New Roman" pitchFamily="18" charset="0"/>
                <a:cs typeface="Times New Roman" pitchFamily="18" charset="0"/>
              </a:rPr>
              <a:t>Under the Maxwell Convention the system state moves continuously on the lowest sheet over the appropriate point in control parameter space. This involves moving from one sheet to another </a:t>
            </a:r>
          </a:p>
          <a:p>
            <a:r>
              <a:rPr lang="en-US" dirty="0" smtClean="0">
                <a:latin typeface="Times New Roman" pitchFamily="18" charset="0"/>
                <a:cs typeface="Times New Roman" pitchFamily="18" charset="0"/>
              </a:rPr>
              <a:t>as the control parameter crosses the half-line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&lt; 0,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0 (dashed line in the figure above).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linds(horizont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linds(horizontal)">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blinds(horizontal)">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457200" y="549275"/>
            <a:ext cx="3359150" cy="1547813"/>
          </a:xfrm>
        </p:spPr>
        <p:txBody>
          <a:bodyPr/>
          <a:lstStyle/>
          <a:p>
            <a:pPr eaLnBrk="1" hangingPunct="1">
              <a:lnSpc>
                <a:spcPct val="90000"/>
              </a:lnSpc>
            </a:pPr>
            <a:r>
              <a:rPr lang="en-US" sz="2400" smtClean="0">
                <a:latin typeface="Arial Narrow" pitchFamily="34" charset="0"/>
              </a:rPr>
              <a:t>(a) Delay Convention ~</a:t>
            </a:r>
          </a:p>
          <a:p>
            <a:pPr eaLnBrk="1" hangingPunct="1">
              <a:lnSpc>
                <a:spcPct val="90000"/>
              </a:lnSpc>
              <a:buFontTx/>
              <a:buNone/>
            </a:pPr>
            <a:r>
              <a:rPr lang="en-US" sz="2400" smtClean="0">
                <a:latin typeface="Arial Narrow" pitchFamily="34" charset="0"/>
              </a:rPr>
              <a:t>“</a:t>
            </a:r>
            <a:r>
              <a:rPr lang="en-US" sz="2400" b="1" smtClean="0">
                <a:latin typeface="Arial Narrow" pitchFamily="34" charset="0"/>
              </a:rPr>
              <a:t>surgered manifold</a:t>
            </a:r>
            <a:r>
              <a:rPr lang="en-US" sz="2400" smtClean="0">
                <a:latin typeface="Arial Narrow" pitchFamily="34" charset="0"/>
              </a:rPr>
              <a:t>”:</a:t>
            </a:r>
          </a:p>
          <a:p>
            <a:pPr eaLnBrk="1" hangingPunct="1">
              <a:lnSpc>
                <a:spcPct val="90000"/>
              </a:lnSpc>
              <a:buFontTx/>
              <a:buNone/>
            </a:pPr>
            <a:r>
              <a:rPr lang="en-US" sz="2000" smtClean="0">
                <a:latin typeface="Arial Narrow" pitchFamily="34" charset="0"/>
              </a:rPr>
              <a:t>The portion of unstable equilibria has been removed.</a:t>
            </a:r>
            <a:r>
              <a:rPr lang="en-US" sz="2400" smtClean="0">
                <a:latin typeface="Arial Narrow" pitchFamily="34" charset="0"/>
              </a:rPr>
              <a:t> </a:t>
            </a:r>
          </a:p>
        </p:txBody>
      </p:sp>
      <p:pic>
        <p:nvPicPr>
          <p:cNvPr id="49155" name="Picture 4" descr="Hugo001"/>
          <p:cNvPicPr>
            <a:picLocks noChangeAspect="1" noChangeArrowheads="1"/>
          </p:cNvPicPr>
          <p:nvPr/>
        </p:nvPicPr>
        <p:blipFill>
          <a:blip r:embed="rId2" cstate="print"/>
          <a:srcRect b="13240"/>
          <a:stretch>
            <a:fillRect/>
          </a:stretch>
        </p:blipFill>
        <p:spPr bwMode="auto">
          <a:xfrm>
            <a:off x="3779838" y="115888"/>
            <a:ext cx="5257800" cy="6553200"/>
          </a:xfrm>
          <a:prstGeom prst="rect">
            <a:avLst/>
          </a:prstGeom>
          <a:noFill/>
          <a:ln w="9525">
            <a:noFill/>
            <a:miter lim="800000"/>
            <a:headEnd/>
            <a:tailEnd/>
          </a:ln>
        </p:spPr>
      </p:pic>
      <p:sp>
        <p:nvSpPr>
          <p:cNvPr id="266246" name="Rectangle 6"/>
          <p:cNvSpPr>
            <a:spLocks noChangeArrowheads="1"/>
          </p:cNvSpPr>
          <p:nvPr/>
        </p:nvSpPr>
        <p:spPr bwMode="auto">
          <a:xfrm>
            <a:off x="395288" y="3538538"/>
            <a:ext cx="3455987" cy="1690687"/>
          </a:xfrm>
          <a:prstGeom prst="rect">
            <a:avLst/>
          </a:prstGeom>
          <a:noFill/>
          <a:ln w="9525">
            <a:noFill/>
            <a:miter lim="800000"/>
            <a:headEnd/>
            <a:tailEnd/>
          </a:ln>
        </p:spPr>
        <p:txBody>
          <a:bodyPr/>
          <a:lstStyle/>
          <a:p>
            <a:pPr marL="342900" indent="-342900">
              <a:lnSpc>
                <a:spcPct val="90000"/>
              </a:lnSpc>
              <a:spcBef>
                <a:spcPct val="20000"/>
              </a:spcBef>
              <a:buClr>
                <a:schemeClr val="tx2"/>
              </a:buClr>
              <a:buFontTx/>
              <a:buChar char="•"/>
            </a:pPr>
            <a:r>
              <a:rPr lang="en-US" dirty="0">
                <a:latin typeface="Arial Narrow" pitchFamily="34" charset="0"/>
              </a:rPr>
              <a:t>(b) Maxwell Convention ~</a:t>
            </a:r>
          </a:p>
          <a:p>
            <a:pPr marL="342900" indent="-342900">
              <a:lnSpc>
                <a:spcPct val="90000"/>
              </a:lnSpc>
              <a:spcBef>
                <a:spcPct val="20000"/>
              </a:spcBef>
              <a:buClr>
                <a:schemeClr val="tx2"/>
              </a:buClr>
            </a:pPr>
            <a:r>
              <a:rPr lang="en-US" dirty="0">
                <a:latin typeface="Arial Narrow" pitchFamily="34" charset="0"/>
              </a:rPr>
              <a:t>“</a:t>
            </a:r>
            <a:r>
              <a:rPr lang="en-US" b="1" dirty="0">
                <a:latin typeface="Arial Narrow" pitchFamily="34" charset="0"/>
              </a:rPr>
              <a:t>soldered manifold</a:t>
            </a:r>
            <a:r>
              <a:rPr lang="en-US" dirty="0">
                <a:latin typeface="Arial Narrow" pitchFamily="34" charset="0"/>
              </a:rPr>
              <a:t>”:</a:t>
            </a:r>
          </a:p>
          <a:p>
            <a:pPr marL="342900" indent="-342900">
              <a:lnSpc>
                <a:spcPct val="90000"/>
              </a:lnSpc>
              <a:spcBef>
                <a:spcPct val="20000"/>
              </a:spcBef>
              <a:buClr>
                <a:schemeClr val="tx2"/>
              </a:buClr>
            </a:pPr>
            <a:r>
              <a:rPr lang="en-US" sz="2000" dirty="0">
                <a:latin typeface="Arial Narrow" pitchFamily="34" charset="0"/>
              </a:rPr>
              <a:t>The portion of unstable equilibria + </a:t>
            </a:r>
            <a:r>
              <a:rPr lang="en-US" sz="2000" dirty="0" err="1">
                <a:latin typeface="Arial Narrow" pitchFamily="34" charset="0"/>
              </a:rPr>
              <a:t>metastable</a:t>
            </a:r>
            <a:r>
              <a:rPr lang="en-US" sz="2000" dirty="0">
                <a:latin typeface="Arial Narrow" pitchFamily="34" charset="0"/>
              </a:rPr>
              <a:t> states has been removed. </a:t>
            </a:r>
          </a:p>
        </p:txBody>
      </p:sp>
      <p:pic>
        <p:nvPicPr>
          <p:cNvPr id="266255" name="Picture 15" descr="Imagen1"/>
          <p:cNvPicPr>
            <a:picLocks noChangeAspect="1" noChangeArrowheads="1"/>
          </p:cNvPicPr>
          <p:nvPr/>
        </p:nvPicPr>
        <p:blipFill>
          <a:blip r:embed="rId3" cstate="print"/>
          <a:srcRect/>
          <a:stretch>
            <a:fillRect/>
          </a:stretch>
        </p:blipFill>
        <p:spPr bwMode="auto">
          <a:xfrm>
            <a:off x="719138" y="2097088"/>
            <a:ext cx="2487612" cy="1011237"/>
          </a:xfrm>
          <a:prstGeom prst="rect">
            <a:avLst/>
          </a:prstGeom>
          <a:noFill/>
          <a:ln w="9525">
            <a:noFill/>
            <a:miter lim="800000"/>
            <a:headEnd/>
            <a:tailEnd/>
          </a:ln>
        </p:spPr>
      </p:pic>
      <p:pic>
        <p:nvPicPr>
          <p:cNvPr id="266256" name="Picture 16" descr="Imagen1b"/>
          <p:cNvPicPr>
            <a:picLocks noChangeAspect="1" noChangeArrowheads="1"/>
          </p:cNvPicPr>
          <p:nvPr/>
        </p:nvPicPr>
        <p:blipFill>
          <a:blip r:embed="rId4" cstate="print"/>
          <a:srcRect/>
          <a:stretch>
            <a:fillRect/>
          </a:stretch>
        </p:blipFill>
        <p:spPr bwMode="auto">
          <a:xfrm>
            <a:off x="719138" y="2097088"/>
            <a:ext cx="2484437" cy="1011237"/>
          </a:xfrm>
          <a:prstGeom prst="rect">
            <a:avLst/>
          </a:prstGeom>
          <a:noFill/>
          <a:ln w="9525">
            <a:noFill/>
            <a:miter lim="800000"/>
            <a:headEnd/>
            <a:tailEnd/>
          </a:ln>
        </p:spPr>
      </p:pic>
      <p:pic>
        <p:nvPicPr>
          <p:cNvPr id="266257" name="Picture 17" descr="Imagen1"/>
          <p:cNvPicPr>
            <a:picLocks noChangeAspect="1" noChangeArrowheads="1"/>
          </p:cNvPicPr>
          <p:nvPr/>
        </p:nvPicPr>
        <p:blipFill>
          <a:blip r:embed="rId3" cstate="print"/>
          <a:srcRect/>
          <a:stretch>
            <a:fillRect/>
          </a:stretch>
        </p:blipFill>
        <p:spPr bwMode="auto">
          <a:xfrm>
            <a:off x="715963" y="5265738"/>
            <a:ext cx="2487612" cy="1011237"/>
          </a:xfrm>
          <a:prstGeom prst="rect">
            <a:avLst/>
          </a:prstGeom>
          <a:noFill/>
          <a:ln w="9525">
            <a:noFill/>
            <a:miter lim="800000"/>
            <a:headEnd/>
            <a:tailEnd/>
          </a:ln>
        </p:spPr>
      </p:pic>
      <p:pic>
        <p:nvPicPr>
          <p:cNvPr id="266259" name="Picture 19" descr="Imagen1c"/>
          <p:cNvPicPr>
            <a:picLocks noChangeAspect="1" noChangeArrowheads="1"/>
          </p:cNvPicPr>
          <p:nvPr/>
        </p:nvPicPr>
        <p:blipFill>
          <a:blip r:embed="rId5" cstate="print"/>
          <a:srcRect/>
          <a:stretch>
            <a:fillRect/>
          </a:stretch>
        </p:blipFill>
        <p:spPr bwMode="auto">
          <a:xfrm>
            <a:off x="719138" y="5265738"/>
            <a:ext cx="2484437" cy="1011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animEffect transition="in" filter="box(in)">
                                      <p:cBhvr>
                                        <p:cTn id="7" dur="500"/>
                                        <p:tgtEl>
                                          <p:spTgt spid="2662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55"/>
                                        </p:tgtEl>
                                        <p:attrNameLst>
                                          <p:attrName>style.visibility</p:attrName>
                                        </p:attrNameLst>
                                      </p:cBhvr>
                                      <p:to>
                                        <p:strVal val="visible"/>
                                      </p:to>
                                    </p:set>
                                    <p:animEffect transition="in" filter="box(in)">
                                      <p:cBhvr>
                                        <p:cTn id="12" dur="500"/>
                                        <p:tgtEl>
                                          <p:spTgt spid="2662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266256"/>
                                        </p:tgtEl>
                                        <p:attrNameLst>
                                          <p:attrName>style.visibility</p:attrName>
                                        </p:attrNameLst>
                                      </p:cBhvr>
                                      <p:to>
                                        <p:strVal val="visible"/>
                                      </p:to>
                                    </p:set>
                                    <p:animEffect transition="in" filter="box(out)">
                                      <p:cBhvr>
                                        <p:cTn id="17" dur="500"/>
                                        <p:tgtEl>
                                          <p:spTgt spid="2662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6246"/>
                                        </p:tgtEl>
                                        <p:attrNameLst>
                                          <p:attrName>style.visibility</p:attrName>
                                        </p:attrNameLst>
                                      </p:cBhvr>
                                      <p:to>
                                        <p:strVal val="visible"/>
                                      </p:to>
                                    </p:set>
                                    <p:animEffect transition="in" filter="box(in)">
                                      <p:cBhvr>
                                        <p:cTn id="22" dur="500"/>
                                        <p:tgtEl>
                                          <p:spTgt spid="26624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66257"/>
                                        </p:tgtEl>
                                        <p:attrNameLst>
                                          <p:attrName>style.visibility</p:attrName>
                                        </p:attrNameLst>
                                      </p:cBhvr>
                                      <p:to>
                                        <p:strVal val="visible"/>
                                      </p:to>
                                    </p:set>
                                    <p:animEffect transition="in" filter="box(in)">
                                      <p:cBhvr>
                                        <p:cTn id="27" dur="500"/>
                                        <p:tgtEl>
                                          <p:spTgt spid="26625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266259"/>
                                        </p:tgtEl>
                                        <p:attrNameLst>
                                          <p:attrName>style.visibility</p:attrName>
                                        </p:attrNameLst>
                                      </p:cBhvr>
                                      <p:to>
                                        <p:strVal val="visible"/>
                                      </p:to>
                                    </p:set>
                                    <p:animEffect transition="in" filter="box(out)">
                                      <p:cBhvr>
                                        <p:cTn id="32" dur="500"/>
                                        <p:tgtEl>
                                          <p:spTgt spid="26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p:bldP spid="2662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892826"/>
          </a:xfrm>
          <a:prstGeom prst="rect">
            <a:avLst/>
          </a:prstGeom>
        </p:spPr>
        <p:txBody>
          <a:bodyPr wrap="square">
            <a:spAutoFit/>
          </a:bodyPr>
          <a:lstStyle/>
          <a:p>
            <a:r>
              <a:rPr lang="en-US" dirty="0" smtClean="0">
                <a:latin typeface="Times New Roman" pitchFamily="18" charset="0"/>
                <a:cs typeface="Times New Roman" pitchFamily="18" charset="0"/>
              </a:rPr>
              <a:t>Definition: </a:t>
            </a:r>
            <a:r>
              <a:rPr lang="en-US" b="1" dirty="0" smtClean="0">
                <a:solidFill>
                  <a:srgbClr val="FF0000"/>
                </a:solidFill>
                <a:latin typeface="Times New Roman" pitchFamily="18" charset="0"/>
                <a:cs typeface="Times New Roman" pitchFamily="18" charset="0"/>
              </a:rPr>
              <a:t>Bifurcation Set</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set of points in the space of control parameters at which transition occurs from one local minimum to another is called the bifurcation set and is denoted by  </a:t>
            </a:r>
            <a:r>
              <a:rPr lang="en-US" b="1" i="1" dirty="0" smtClean="0">
                <a:solidFill>
                  <a:srgbClr val="FF0000"/>
                </a:solidFill>
                <a:latin typeface="Times New Roman" pitchFamily="18" charset="0"/>
                <a:cs typeface="Times New Roman" pitchFamily="18" charset="0"/>
              </a:rPr>
              <a:t>S</a:t>
            </a:r>
            <a:r>
              <a:rPr lang="en-US" b="1" i="1" baseline="-25000" dirty="0" smtClean="0">
                <a:solidFill>
                  <a:srgbClr val="FF0000"/>
                </a:solidFill>
                <a:latin typeface="Times New Roman" pitchFamily="18" charset="0"/>
                <a:cs typeface="Times New Roman" pitchFamily="18" charset="0"/>
              </a:rPr>
              <a:t>B</a:t>
            </a:r>
            <a:r>
              <a:rPr lang="en-US" dirty="0" smtClean="0">
                <a:latin typeface="Times New Roman" pitchFamily="18" charset="0"/>
                <a:cs typeface="Times New Roman" pitchFamily="18" charset="0"/>
              </a:rPr>
              <a:t>.</a:t>
            </a:r>
          </a:p>
          <a:p>
            <a:endParaRPr lang="en-US" sz="9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Remark 1. The bifurcation set depends on the convention adopted. For the cusp catastrophe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sym typeface="Wingdings"/>
              </a:rPr>
              <a:t></a:t>
            </a:r>
            <a:r>
              <a:rPr lang="en-US" dirty="0" smtClean="0">
                <a:latin typeface="Times New Roman" pitchFamily="18" charset="0"/>
                <a:cs typeface="Times New Roman" pitchFamily="18" charset="0"/>
              </a:rPr>
              <a:t>the bifurcation set under the </a:t>
            </a:r>
            <a:r>
              <a:rPr lang="en-US"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Delay Convention </a:t>
            </a:r>
            <a:r>
              <a:rPr lang="en-US" dirty="0" smtClean="0">
                <a:latin typeface="Times New Roman" pitchFamily="18" charset="0"/>
                <a:cs typeface="Times New Roman" pitchFamily="18" charset="0"/>
              </a:rPr>
              <a:t>consists of the </a:t>
            </a:r>
            <a:r>
              <a:rPr lang="en-US" b="1" dirty="0" smtClean="0">
                <a:solidFill>
                  <a:srgbClr val="FF0000"/>
                </a:solidFill>
                <a:latin typeface="Times New Roman" pitchFamily="18" charset="0"/>
                <a:cs typeface="Times New Roman" pitchFamily="18" charset="0"/>
              </a:rPr>
              <a:t>two fold lines</a:t>
            </a:r>
            <a:r>
              <a:rPr lang="en-US" dirty="0" smtClean="0">
                <a:latin typeface="Times New Roman" pitchFamily="18" charset="0"/>
                <a:cs typeface="Times New Roman" pitchFamily="18" charset="0"/>
              </a:rPr>
              <a:t>. </a:t>
            </a:r>
          </a:p>
        </p:txBody>
      </p:sp>
      <p:grpSp>
        <p:nvGrpSpPr>
          <p:cNvPr id="9" name="Group 29"/>
          <p:cNvGrpSpPr>
            <a:grpSpLocks/>
          </p:cNvGrpSpPr>
          <p:nvPr/>
        </p:nvGrpSpPr>
        <p:grpSpPr bwMode="auto">
          <a:xfrm>
            <a:off x="2185988" y="1925638"/>
            <a:ext cx="6805612" cy="4932362"/>
            <a:chOff x="725" y="845"/>
            <a:chExt cx="4287" cy="3107"/>
          </a:xfrm>
        </p:grpSpPr>
        <p:grpSp>
          <p:nvGrpSpPr>
            <p:cNvPr id="10" name="Group 28"/>
            <p:cNvGrpSpPr>
              <a:grpSpLocks/>
            </p:cNvGrpSpPr>
            <p:nvPr/>
          </p:nvGrpSpPr>
          <p:grpSpPr bwMode="auto">
            <a:xfrm>
              <a:off x="725" y="879"/>
              <a:ext cx="4287" cy="3073"/>
              <a:chOff x="725" y="879"/>
              <a:chExt cx="4287" cy="3073"/>
            </a:xfrm>
          </p:grpSpPr>
          <p:pic>
            <p:nvPicPr>
              <p:cNvPr id="13" name="Picture 12" descr="cusp1A"/>
              <p:cNvPicPr>
                <a:picLocks noChangeAspect="1" noChangeArrowheads="1"/>
              </p:cNvPicPr>
              <p:nvPr/>
            </p:nvPicPr>
            <p:blipFill>
              <a:blip r:embed="rId3" cstate="print"/>
              <a:srcRect/>
              <a:stretch>
                <a:fillRect/>
              </a:stretch>
            </p:blipFill>
            <p:spPr bwMode="auto">
              <a:xfrm>
                <a:off x="725" y="1031"/>
                <a:ext cx="4286" cy="2921"/>
              </a:xfrm>
              <a:prstGeom prst="rect">
                <a:avLst/>
              </a:prstGeom>
              <a:noFill/>
              <a:ln w="9525">
                <a:noFill/>
                <a:miter lim="800000"/>
                <a:headEnd/>
                <a:tailEnd/>
              </a:ln>
            </p:spPr>
          </p:pic>
          <p:sp>
            <p:nvSpPr>
              <p:cNvPr id="14" name="Oval 20"/>
              <p:cNvSpPr>
                <a:spLocks noChangeArrowheads="1"/>
              </p:cNvSpPr>
              <p:nvPr/>
            </p:nvSpPr>
            <p:spPr bwMode="auto">
              <a:xfrm>
                <a:off x="2835" y="2092"/>
                <a:ext cx="68" cy="68"/>
              </a:xfrm>
              <a:prstGeom prst="ellipse">
                <a:avLst/>
              </a:prstGeom>
              <a:solidFill>
                <a:schemeClr val="bg2"/>
              </a:solidFill>
              <a:ln w="12700">
                <a:solidFill>
                  <a:schemeClr val="tx1"/>
                </a:solidFill>
                <a:round/>
                <a:headEnd type="none" w="sm" len="sm"/>
                <a:tailEnd type="none" w="sm" len="sm"/>
              </a:ln>
            </p:spPr>
            <p:txBody>
              <a:bodyPr wrap="none" anchor="ctr"/>
              <a:lstStyle/>
              <a:p>
                <a:endParaRPr lang="es-UY"/>
              </a:p>
            </p:txBody>
          </p:sp>
          <p:sp>
            <p:nvSpPr>
              <p:cNvPr id="15" name="Line 21"/>
              <p:cNvSpPr>
                <a:spLocks noChangeShapeType="1"/>
              </p:cNvSpPr>
              <p:nvPr/>
            </p:nvSpPr>
            <p:spPr bwMode="auto">
              <a:xfrm>
                <a:off x="2880" y="2115"/>
                <a:ext cx="748" cy="0"/>
              </a:xfrm>
              <a:prstGeom prst="line">
                <a:avLst/>
              </a:prstGeom>
              <a:noFill/>
              <a:ln w="19050">
                <a:solidFill>
                  <a:srgbClr val="3366FF"/>
                </a:solidFill>
                <a:round/>
                <a:headEnd type="none" w="sm" len="sm"/>
                <a:tailEnd type="arrow" w="med" len="med"/>
              </a:ln>
            </p:spPr>
            <p:txBody>
              <a:bodyPr wrap="none"/>
              <a:lstStyle/>
              <a:p>
                <a:endParaRPr lang="es-ES"/>
              </a:p>
            </p:txBody>
          </p:sp>
          <p:sp>
            <p:nvSpPr>
              <p:cNvPr id="16" name="Rectangle 23"/>
              <p:cNvSpPr>
                <a:spLocks noChangeArrowheads="1"/>
              </p:cNvSpPr>
              <p:nvPr/>
            </p:nvSpPr>
            <p:spPr bwMode="auto">
              <a:xfrm>
                <a:off x="725" y="891"/>
                <a:ext cx="4287" cy="158"/>
              </a:xfrm>
              <a:prstGeom prst="rect">
                <a:avLst/>
              </a:prstGeom>
              <a:noFill/>
              <a:ln w="0">
                <a:noFill/>
                <a:miter lim="800000"/>
                <a:headEnd type="none" w="sm" len="sm"/>
                <a:tailEnd type="none" w="sm" len="sm"/>
              </a:ln>
            </p:spPr>
            <p:txBody>
              <a:bodyPr wrap="none" anchor="ctr"/>
              <a:lstStyle/>
              <a:p>
                <a:endParaRPr lang="es-UY"/>
              </a:p>
            </p:txBody>
          </p:sp>
          <p:sp>
            <p:nvSpPr>
              <p:cNvPr id="17" name="Line 26"/>
              <p:cNvSpPr>
                <a:spLocks noChangeShapeType="1"/>
              </p:cNvSpPr>
              <p:nvPr/>
            </p:nvSpPr>
            <p:spPr bwMode="auto">
              <a:xfrm rot="-5400000">
                <a:off x="2755" y="1004"/>
                <a:ext cx="261" cy="11"/>
              </a:xfrm>
              <a:prstGeom prst="line">
                <a:avLst/>
              </a:prstGeom>
              <a:noFill/>
              <a:ln w="19050">
                <a:solidFill>
                  <a:srgbClr val="3366FF"/>
                </a:solidFill>
                <a:round/>
                <a:headEnd type="none" w="sm" len="sm"/>
                <a:tailEnd type="arrow" w="med" len="med"/>
              </a:ln>
            </p:spPr>
            <p:txBody>
              <a:bodyPr wrap="none"/>
              <a:lstStyle/>
              <a:p>
                <a:endParaRPr lang="es-ES"/>
              </a:p>
            </p:txBody>
          </p:sp>
        </p:grpSp>
        <p:sp>
          <p:nvSpPr>
            <p:cNvPr id="11" name="Text Box 22"/>
            <p:cNvSpPr txBox="1">
              <a:spLocks noChangeArrowheads="1"/>
            </p:cNvSpPr>
            <p:nvPr/>
          </p:nvSpPr>
          <p:spPr bwMode="auto">
            <a:xfrm>
              <a:off x="3583" y="1956"/>
              <a:ext cx="188" cy="231"/>
            </a:xfrm>
            <a:prstGeom prst="rect">
              <a:avLst/>
            </a:prstGeom>
            <a:noFill/>
            <a:ln w="12700">
              <a:noFill/>
              <a:miter lim="800000"/>
              <a:headEnd type="none" w="sm" len="sm"/>
              <a:tailEnd type="none" w="sm" len="sm"/>
            </a:ln>
          </p:spPr>
          <p:txBody>
            <a:bodyPr wrap="none">
              <a:spAutoFit/>
            </a:bodyPr>
            <a:lstStyle/>
            <a:p>
              <a:r>
                <a:rPr lang="es-ES" b="1" i="1" dirty="0">
                  <a:solidFill>
                    <a:srgbClr val="0066FF"/>
                  </a:solidFill>
                </a:rPr>
                <a:t>b</a:t>
              </a:r>
            </a:p>
          </p:txBody>
        </p:sp>
        <p:sp>
          <p:nvSpPr>
            <p:cNvPr id="12" name="Text Box 25"/>
            <p:cNvSpPr txBox="1">
              <a:spLocks noChangeArrowheads="1"/>
            </p:cNvSpPr>
            <p:nvPr/>
          </p:nvSpPr>
          <p:spPr bwMode="auto">
            <a:xfrm>
              <a:off x="2948" y="845"/>
              <a:ext cx="188" cy="231"/>
            </a:xfrm>
            <a:prstGeom prst="rect">
              <a:avLst/>
            </a:prstGeom>
            <a:noFill/>
            <a:ln w="12700">
              <a:noFill/>
              <a:miter lim="800000"/>
              <a:headEnd type="none" w="sm" len="sm"/>
              <a:tailEnd type="none" w="sm" len="sm"/>
            </a:ln>
          </p:spPr>
          <p:txBody>
            <a:bodyPr wrap="none">
              <a:spAutoFit/>
            </a:bodyPr>
            <a:lstStyle/>
            <a:p>
              <a:r>
                <a:rPr lang="es-ES" b="1" i="1">
                  <a:solidFill>
                    <a:srgbClr val="0066FF"/>
                  </a:solidFill>
                </a:rPr>
                <a:t>a</a:t>
              </a:r>
            </a:p>
          </p:txBody>
        </p:sp>
      </p:grpSp>
      <p:grpSp>
        <p:nvGrpSpPr>
          <p:cNvPr id="18" name="Group 19"/>
          <p:cNvGrpSpPr>
            <a:grpSpLocks/>
          </p:cNvGrpSpPr>
          <p:nvPr/>
        </p:nvGrpSpPr>
        <p:grpSpPr bwMode="auto">
          <a:xfrm>
            <a:off x="5354638" y="4684713"/>
            <a:ext cx="3179762" cy="733425"/>
            <a:chOff x="2699" y="2364"/>
            <a:chExt cx="2204" cy="544"/>
          </a:xfrm>
        </p:grpSpPr>
        <p:sp>
          <p:nvSpPr>
            <p:cNvPr id="19" name="Text Box 4"/>
            <p:cNvSpPr txBox="1">
              <a:spLocks noChangeArrowheads="1"/>
            </p:cNvSpPr>
            <p:nvPr/>
          </p:nvSpPr>
          <p:spPr bwMode="auto">
            <a:xfrm>
              <a:off x="3606" y="2388"/>
              <a:ext cx="1297" cy="479"/>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s-ES" b="1" dirty="0" err="1" smtClean="0">
                  <a:solidFill>
                    <a:srgbClr val="FF3300"/>
                  </a:solidFill>
                  <a:cs typeface="Arial" charset="0"/>
                </a:rPr>
                <a:t>Delay</a:t>
              </a:r>
              <a:r>
                <a:rPr lang="es-ES" b="1" dirty="0" smtClean="0">
                  <a:solidFill>
                    <a:srgbClr val="FF3300"/>
                  </a:solidFill>
                  <a:cs typeface="Arial" charset="0"/>
                </a:rPr>
                <a:t> </a:t>
              </a:r>
              <a:r>
                <a:rPr lang="es-ES" b="1" dirty="0" err="1" smtClean="0">
                  <a:solidFill>
                    <a:srgbClr val="FF3300"/>
                  </a:solidFill>
                  <a:cs typeface="Arial" charset="0"/>
                </a:rPr>
                <a:t>Bifurcation</a:t>
              </a:r>
              <a:r>
                <a:rPr lang="es-ES" b="1" dirty="0" smtClean="0">
                  <a:solidFill>
                    <a:srgbClr val="FF3300"/>
                  </a:solidFill>
                  <a:cs typeface="Arial" charset="0"/>
                </a:rPr>
                <a:t> </a:t>
              </a:r>
              <a:r>
                <a:rPr lang="es-ES" b="1" dirty="0">
                  <a:solidFill>
                    <a:srgbClr val="FF3300"/>
                  </a:solidFill>
                  <a:cs typeface="Arial" charset="0"/>
                </a:rPr>
                <a:t>Set </a:t>
              </a:r>
              <a:r>
                <a:rPr lang="es-ES" b="1" i="1" dirty="0">
                  <a:solidFill>
                    <a:srgbClr val="FF3300"/>
                  </a:solidFill>
                  <a:effectLst>
                    <a:outerShdw blurRad="38100" dist="38100" dir="2700000" algn="tl">
                      <a:srgbClr val="000000"/>
                    </a:outerShdw>
                  </a:effectLst>
                  <a:cs typeface="Arial" charset="0"/>
                </a:rPr>
                <a:t>S</a:t>
              </a:r>
              <a:r>
                <a:rPr lang="es-ES" b="1" baseline="-25000" dirty="0">
                  <a:solidFill>
                    <a:srgbClr val="FF3300"/>
                  </a:solidFill>
                  <a:cs typeface="Arial" charset="0"/>
                </a:rPr>
                <a:t>B</a:t>
              </a:r>
            </a:p>
          </p:txBody>
        </p:sp>
        <p:sp>
          <p:nvSpPr>
            <p:cNvPr id="20" name="Freeform 6"/>
            <p:cNvSpPr>
              <a:spLocks/>
            </p:cNvSpPr>
            <p:nvPr/>
          </p:nvSpPr>
          <p:spPr bwMode="auto">
            <a:xfrm>
              <a:off x="2699" y="2364"/>
              <a:ext cx="838" cy="261"/>
            </a:xfrm>
            <a:custGeom>
              <a:avLst/>
              <a:gdLst>
                <a:gd name="T0" fmla="*/ 0 w 521"/>
                <a:gd name="T1" fmla="*/ 0 h 261"/>
                <a:gd name="T2" fmla="*/ 2276 w 521"/>
                <a:gd name="T3" fmla="*/ 45 h 261"/>
                <a:gd name="T4" fmla="*/ 2577 w 521"/>
                <a:gd name="T5" fmla="*/ 227 h 261"/>
                <a:gd name="T6" fmla="*/ 3487 w 521"/>
                <a:gd name="T7" fmla="*/ 249 h 261"/>
                <a:gd name="T8" fmla="*/ 0 60000 65536"/>
                <a:gd name="T9" fmla="*/ 0 60000 65536"/>
                <a:gd name="T10" fmla="*/ 0 60000 65536"/>
                <a:gd name="T11" fmla="*/ 0 60000 65536"/>
                <a:gd name="T12" fmla="*/ 0 w 521"/>
                <a:gd name="T13" fmla="*/ 0 h 261"/>
                <a:gd name="T14" fmla="*/ 521 w 521"/>
                <a:gd name="T15" fmla="*/ 261 h 261"/>
              </a:gdLst>
              <a:ahLst/>
              <a:cxnLst>
                <a:cxn ang="T8">
                  <a:pos x="T0" y="T1"/>
                </a:cxn>
                <a:cxn ang="T9">
                  <a:pos x="T2" y="T3"/>
                </a:cxn>
                <a:cxn ang="T10">
                  <a:pos x="T4" y="T5"/>
                </a:cxn>
                <a:cxn ang="T11">
                  <a:pos x="T6" y="T7"/>
                </a:cxn>
              </a:cxnLst>
              <a:rect l="T12" t="T13" r="T14" b="T15"/>
              <a:pathLst>
                <a:path w="521" h="261">
                  <a:moveTo>
                    <a:pt x="0" y="0"/>
                  </a:moveTo>
                  <a:cubicBezTo>
                    <a:pt x="138" y="3"/>
                    <a:pt x="276" y="7"/>
                    <a:pt x="340" y="45"/>
                  </a:cubicBezTo>
                  <a:cubicBezTo>
                    <a:pt x="404" y="83"/>
                    <a:pt x="355" y="193"/>
                    <a:pt x="385" y="227"/>
                  </a:cubicBezTo>
                  <a:cubicBezTo>
                    <a:pt x="415" y="261"/>
                    <a:pt x="468" y="255"/>
                    <a:pt x="521" y="249"/>
                  </a:cubicBezTo>
                </a:path>
              </a:pathLst>
            </a:custGeom>
            <a:noFill/>
            <a:ln w="19050">
              <a:solidFill>
                <a:srgbClr val="FF3300"/>
              </a:solidFill>
              <a:round/>
              <a:headEnd type="none" w="sm" len="sm"/>
              <a:tailEnd type="triangle" w="med" len="med"/>
            </a:ln>
          </p:spPr>
          <p:txBody>
            <a:bodyPr wrap="none"/>
            <a:lstStyle/>
            <a:p>
              <a:endParaRPr lang="es-ES"/>
            </a:p>
          </p:txBody>
        </p:sp>
        <p:sp>
          <p:nvSpPr>
            <p:cNvPr id="21" name="Freeform 7"/>
            <p:cNvSpPr>
              <a:spLocks/>
            </p:cNvSpPr>
            <p:nvPr/>
          </p:nvSpPr>
          <p:spPr bwMode="auto">
            <a:xfrm flipV="1">
              <a:off x="3288" y="2659"/>
              <a:ext cx="271" cy="249"/>
            </a:xfrm>
            <a:custGeom>
              <a:avLst/>
              <a:gdLst>
                <a:gd name="T0" fmla="*/ 0 w 521"/>
                <a:gd name="T1" fmla="*/ 0 h 261"/>
                <a:gd name="T2" fmla="*/ 25 w 521"/>
                <a:gd name="T3" fmla="*/ 37 h 261"/>
                <a:gd name="T4" fmla="*/ 28 w 521"/>
                <a:gd name="T5" fmla="*/ 188 h 261"/>
                <a:gd name="T6" fmla="*/ 38 w 521"/>
                <a:gd name="T7" fmla="*/ 207 h 261"/>
                <a:gd name="T8" fmla="*/ 0 60000 65536"/>
                <a:gd name="T9" fmla="*/ 0 60000 65536"/>
                <a:gd name="T10" fmla="*/ 0 60000 65536"/>
                <a:gd name="T11" fmla="*/ 0 60000 65536"/>
                <a:gd name="T12" fmla="*/ 0 w 521"/>
                <a:gd name="T13" fmla="*/ 0 h 261"/>
                <a:gd name="T14" fmla="*/ 521 w 521"/>
                <a:gd name="T15" fmla="*/ 261 h 261"/>
              </a:gdLst>
              <a:ahLst/>
              <a:cxnLst>
                <a:cxn ang="T8">
                  <a:pos x="T0" y="T1"/>
                </a:cxn>
                <a:cxn ang="T9">
                  <a:pos x="T2" y="T3"/>
                </a:cxn>
                <a:cxn ang="T10">
                  <a:pos x="T4" y="T5"/>
                </a:cxn>
                <a:cxn ang="T11">
                  <a:pos x="T6" y="T7"/>
                </a:cxn>
              </a:cxnLst>
              <a:rect l="T12" t="T13" r="T14" b="T15"/>
              <a:pathLst>
                <a:path w="521" h="261">
                  <a:moveTo>
                    <a:pt x="0" y="0"/>
                  </a:moveTo>
                  <a:cubicBezTo>
                    <a:pt x="138" y="3"/>
                    <a:pt x="276" y="7"/>
                    <a:pt x="340" y="45"/>
                  </a:cubicBezTo>
                  <a:cubicBezTo>
                    <a:pt x="404" y="83"/>
                    <a:pt x="355" y="193"/>
                    <a:pt x="385" y="227"/>
                  </a:cubicBezTo>
                  <a:cubicBezTo>
                    <a:pt x="415" y="261"/>
                    <a:pt x="468" y="255"/>
                    <a:pt x="521" y="249"/>
                  </a:cubicBezTo>
                </a:path>
              </a:pathLst>
            </a:custGeom>
            <a:noFill/>
            <a:ln w="19050">
              <a:solidFill>
                <a:srgbClr val="FF3300"/>
              </a:solidFill>
              <a:round/>
              <a:headEnd type="none" w="sm" len="sm"/>
              <a:tailEnd type="triangle" w="med" len="med"/>
            </a:ln>
          </p:spPr>
          <p:txBody>
            <a:bodyPr wrap="none"/>
            <a:lstStyle/>
            <a:p>
              <a:endParaRPr lang="es-ES"/>
            </a:p>
          </p:txBody>
        </p:sp>
      </p:grpSp>
      <p:graphicFrame>
        <p:nvGraphicFramePr>
          <p:cNvPr id="22" name="Object 2"/>
          <p:cNvGraphicFramePr>
            <a:graphicFrameLocks noChangeAspect="1"/>
          </p:cNvGraphicFramePr>
          <p:nvPr/>
        </p:nvGraphicFramePr>
        <p:xfrm>
          <a:off x="4992688" y="2798763"/>
          <a:ext cx="787400" cy="171450"/>
        </p:xfrm>
        <a:graphic>
          <a:graphicData uri="http://schemas.openxmlformats.org/presentationml/2006/ole">
            <p:oleObj spid="_x0000_s63490" name="Equation" r:id="rId4" imgW="914400" imgH="198720" progId="Equation.DSMT4">
              <p:embed/>
            </p:oleObj>
          </a:graphicData>
        </a:graphic>
      </p:graphicFrame>
      <p:grpSp>
        <p:nvGrpSpPr>
          <p:cNvPr id="23" name="Group 18"/>
          <p:cNvGrpSpPr>
            <a:grpSpLocks/>
          </p:cNvGrpSpPr>
          <p:nvPr/>
        </p:nvGrpSpPr>
        <p:grpSpPr bwMode="auto">
          <a:xfrm>
            <a:off x="5570538" y="3984624"/>
            <a:ext cx="1643084" cy="922951"/>
            <a:chOff x="2857" y="2886"/>
            <a:chExt cx="930" cy="685"/>
          </a:xfrm>
        </p:grpSpPr>
        <p:sp>
          <p:nvSpPr>
            <p:cNvPr id="24" name="Text Box 8"/>
            <p:cNvSpPr txBox="1">
              <a:spLocks noChangeArrowheads="1"/>
            </p:cNvSpPr>
            <p:nvPr/>
          </p:nvSpPr>
          <p:spPr bwMode="auto">
            <a:xfrm>
              <a:off x="3016" y="2886"/>
              <a:ext cx="771" cy="685"/>
            </a:xfrm>
            <a:prstGeom prst="rect">
              <a:avLst/>
            </a:prstGeom>
            <a:noFill/>
            <a:ln w="12700">
              <a:noFill/>
              <a:miter lim="800000"/>
              <a:headEnd type="none" w="sm" len="sm"/>
              <a:tailEnd type="none" w="sm" len="sm"/>
            </a:ln>
            <a:effectLst/>
          </p:spPr>
          <p:txBody>
            <a:bodyPr>
              <a:spAutoFit/>
            </a:bodyPr>
            <a:lstStyle/>
            <a:p>
              <a:pPr>
                <a:spcBef>
                  <a:spcPct val="50000"/>
                </a:spcBef>
                <a:defRPr/>
              </a:pPr>
              <a:r>
                <a:rPr lang="es-ES" b="1" dirty="0">
                  <a:solidFill>
                    <a:srgbClr val="009900"/>
                  </a:solidFill>
                  <a:cs typeface="Arial" charset="0"/>
                </a:rPr>
                <a:t>Maxwell </a:t>
              </a:r>
              <a:r>
                <a:rPr lang="es-ES" b="1" dirty="0" smtClean="0">
                  <a:solidFill>
                    <a:srgbClr val="009900"/>
                  </a:solidFill>
                  <a:cs typeface="Arial" charset="0"/>
                </a:rPr>
                <a:t> </a:t>
              </a:r>
              <a:r>
                <a:rPr lang="es-ES" b="1" dirty="0" err="1" smtClean="0">
                  <a:solidFill>
                    <a:srgbClr val="009900"/>
                  </a:solidFill>
                  <a:cs typeface="Arial" charset="0"/>
                </a:rPr>
                <a:t>Bifurcation</a:t>
              </a:r>
              <a:r>
                <a:rPr lang="es-ES" b="1" dirty="0" smtClean="0">
                  <a:solidFill>
                    <a:srgbClr val="009900"/>
                  </a:solidFill>
                  <a:cs typeface="Arial" charset="0"/>
                </a:rPr>
                <a:t> Set </a:t>
              </a:r>
              <a:r>
                <a:rPr lang="es-ES" b="1" i="1" dirty="0">
                  <a:solidFill>
                    <a:srgbClr val="009900"/>
                  </a:solidFill>
                  <a:effectLst>
                    <a:outerShdw blurRad="38100" dist="38100" dir="2700000" algn="tl">
                      <a:srgbClr val="000000"/>
                    </a:outerShdw>
                  </a:effectLst>
                  <a:cs typeface="Arial" charset="0"/>
                </a:rPr>
                <a:t>S</a:t>
              </a:r>
              <a:r>
                <a:rPr lang="es-ES" b="1" baseline="-25000" dirty="0">
                  <a:solidFill>
                    <a:srgbClr val="009900"/>
                  </a:solidFill>
                  <a:cs typeface="Arial" charset="0"/>
                </a:rPr>
                <a:t>M</a:t>
              </a:r>
            </a:p>
          </p:txBody>
        </p:sp>
        <p:sp>
          <p:nvSpPr>
            <p:cNvPr id="25" name="Freeform 17"/>
            <p:cNvSpPr>
              <a:spLocks/>
            </p:cNvSpPr>
            <p:nvPr/>
          </p:nvSpPr>
          <p:spPr bwMode="auto">
            <a:xfrm flipV="1">
              <a:off x="2857" y="3090"/>
              <a:ext cx="182" cy="181"/>
            </a:xfrm>
            <a:custGeom>
              <a:avLst/>
              <a:gdLst>
                <a:gd name="T0" fmla="*/ 0 w 521"/>
                <a:gd name="T1" fmla="*/ 0 h 261"/>
                <a:gd name="T2" fmla="*/ 5 w 521"/>
                <a:gd name="T3" fmla="*/ 10 h 261"/>
                <a:gd name="T4" fmla="*/ 6 w 521"/>
                <a:gd name="T5" fmla="*/ 53 h 261"/>
                <a:gd name="T6" fmla="*/ 8 w 521"/>
                <a:gd name="T7" fmla="*/ 58 h 261"/>
                <a:gd name="T8" fmla="*/ 0 60000 65536"/>
                <a:gd name="T9" fmla="*/ 0 60000 65536"/>
                <a:gd name="T10" fmla="*/ 0 60000 65536"/>
                <a:gd name="T11" fmla="*/ 0 60000 65536"/>
                <a:gd name="T12" fmla="*/ 0 w 521"/>
                <a:gd name="T13" fmla="*/ 0 h 261"/>
                <a:gd name="T14" fmla="*/ 521 w 521"/>
                <a:gd name="T15" fmla="*/ 261 h 261"/>
              </a:gdLst>
              <a:ahLst/>
              <a:cxnLst>
                <a:cxn ang="T8">
                  <a:pos x="T0" y="T1"/>
                </a:cxn>
                <a:cxn ang="T9">
                  <a:pos x="T2" y="T3"/>
                </a:cxn>
                <a:cxn ang="T10">
                  <a:pos x="T4" y="T5"/>
                </a:cxn>
                <a:cxn ang="T11">
                  <a:pos x="T6" y="T7"/>
                </a:cxn>
              </a:cxnLst>
              <a:rect l="T12" t="T13" r="T14" b="T15"/>
              <a:pathLst>
                <a:path w="521" h="261">
                  <a:moveTo>
                    <a:pt x="0" y="0"/>
                  </a:moveTo>
                  <a:cubicBezTo>
                    <a:pt x="138" y="3"/>
                    <a:pt x="276" y="7"/>
                    <a:pt x="340" y="45"/>
                  </a:cubicBezTo>
                  <a:cubicBezTo>
                    <a:pt x="404" y="83"/>
                    <a:pt x="355" y="193"/>
                    <a:pt x="385" y="227"/>
                  </a:cubicBezTo>
                  <a:cubicBezTo>
                    <a:pt x="415" y="261"/>
                    <a:pt x="468" y="255"/>
                    <a:pt x="521" y="249"/>
                  </a:cubicBezTo>
                </a:path>
              </a:pathLst>
            </a:custGeom>
            <a:noFill/>
            <a:ln w="19050">
              <a:solidFill>
                <a:srgbClr val="008000"/>
              </a:solidFill>
              <a:round/>
              <a:headEnd type="none" w="sm" len="sm"/>
              <a:tailEnd type="triangle" w="med" len="med"/>
            </a:ln>
          </p:spPr>
          <p:txBody>
            <a:bodyPr wrap="none"/>
            <a:lstStyle/>
            <a:p>
              <a:endParaRPr lang="es-ES"/>
            </a:p>
          </p:txBody>
        </p:sp>
      </p:grpSp>
      <p:grpSp>
        <p:nvGrpSpPr>
          <p:cNvPr id="26" name="Group 36"/>
          <p:cNvGrpSpPr>
            <a:grpSpLocks/>
          </p:cNvGrpSpPr>
          <p:nvPr/>
        </p:nvGrpSpPr>
        <p:grpSpPr bwMode="auto">
          <a:xfrm>
            <a:off x="5499100" y="3328988"/>
            <a:ext cx="1620838" cy="755650"/>
            <a:chOff x="2812" y="1729"/>
            <a:chExt cx="1157" cy="476"/>
          </a:xfrm>
        </p:grpSpPr>
        <p:sp>
          <p:nvSpPr>
            <p:cNvPr id="27" name="Oval 31"/>
            <p:cNvSpPr>
              <a:spLocks noChangeArrowheads="1"/>
            </p:cNvSpPr>
            <p:nvPr/>
          </p:nvSpPr>
          <p:spPr bwMode="auto">
            <a:xfrm>
              <a:off x="2812" y="2024"/>
              <a:ext cx="159" cy="181"/>
            </a:xfrm>
            <a:prstGeom prst="ellipse">
              <a:avLst/>
            </a:prstGeom>
            <a:noFill/>
            <a:ln w="28575">
              <a:solidFill>
                <a:srgbClr val="FF9900"/>
              </a:solidFill>
              <a:round/>
              <a:headEnd type="none" w="sm" len="sm"/>
              <a:tailEnd type="none" w="sm" len="sm"/>
            </a:ln>
          </p:spPr>
          <p:txBody>
            <a:bodyPr wrap="none" anchor="ctr"/>
            <a:lstStyle/>
            <a:p>
              <a:endParaRPr lang="es-UY"/>
            </a:p>
          </p:txBody>
        </p:sp>
        <p:grpSp>
          <p:nvGrpSpPr>
            <p:cNvPr id="28" name="Group 35"/>
            <p:cNvGrpSpPr>
              <a:grpSpLocks/>
            </p:cNvGrpSpPr>
            <p:nvPr/>
          </p:nvGrpSpPr>
          <p:grpSpPr bwMode="auto">
            <a:xfrm>
              <a:off x="2970" y="1729"/>
              <a:ext cx="999" cy="404"/>
              <a:chOff x="2970" y="1729"/>
              <a:chExt cx="999" cy="404"/>
            </a:xfrm>
          </p:grpSpPr>
          <p:sp>
            <p:nvSpPr>
              <p:cNvPr id="29" name="Text Box 33"/>
              <p:cNvSpPr txBox="1">
                <a:spLocks noChangeArrowheads="1"/>
              </p:cNvSpPr>
              <p:nvPr/>
            </p:nvSpPr>
            <p:spPr bwMode="auto">
              <a:xfrm>
                <a:off x="3141" y="1729"/>
                <a:ext cx="828" cy="404"/>
              </a:xfrm>
              <a:prstGeom prst="rect">
                <a:avLst/>
              </a:prstGeom>
              <a:noFill/>
              <a:ln w="12700">
                <a:noFill/>
                <a:miter lim="800000"/>
                <a:headEnd type="none" w="sm" len="sm"/>
                <a:tailEnd type="none" w="sm" len="sm"/>
              </a:ln>
            </p:spPr>
            <p:txBody>
              <a:bodyPr>
                <a:spAutoFit/>
              </a:bodyPr>
              <a:lstStyle/>
              <a:p>
                <a:pPr>
                  <a:spcBef>
                    <a:spcPct val="50000"/>
                  </a:spcBef>
                </a:pPr>
                <a:r>
                  <a:rPr lang="es-ES" b="1">
                    <a:solidFill>
                      <a:srgbClr val="FF9933"/>
                    </a:solidFill>
                    <a:latin typeface="Arial Narrow" pitchFamily="34" charset="0"/>
                  </a:rPr>
                  <a:t>Critical  Point</a:t>
                </a:r>
                <a:endParaRPr lang="es-ES" b="1" baseline="-25000">
                  <a:solidFill>
                    <a:srgbClr val="FF9933"/>
                  </a:solidFill>
                  <a:latin typeface="Arial Narrow" pitchFamily="34" charset="0"/>
                </a:endParaRPr>
              </a:p>
            </p:txBody>
          </p:sp>
          <p:sp>
            <p:nvSpPr>
              <p:cNvPr id="30" name="Freeform 34"/>
              <p:cNvSpPr>
                <a:spLocks/>
              </p:cNvSpPr>
              <p:nvPr/>
            </p:nvSpPr>
            <p:spPr bwMode="auto">
              <a:xfrm flipV="1">
                <a:off x="2970" y="1922"/>
                <a:ext cx="196" cy="170"/>
              </a:xfrm>
              <a:custGeom>
                <a:avLst/>
                <a:gdLst>
                  <a:gd name="T0" fmla="*/ 0 w 521"/>
                  <a:gd name="T1" fmla="*/ 0 h 261"/>
                  <a:gd name="T2" fmla="*/ 7 w 521"/>
                  <a:gd name="T3" fmla="*/ 8 h 261"/>
                  <a:gd name="T4" fmla="*/ 8 w 521"/>
                  <a:gd name="T5" fmla="*/ 41 h 261"/>
                  <a:gd name="T6" fmla="*/ 11 w 521"/>
                  <a:gd name="T7" fmla="*/ 45 h 261"/>
                  <a:gd name="T8" fmla="*/ 0 60000 65536"/>
                  <a:gd name="T9" fmla="*/ 0 60000 65536"/>
                  <a:gd name="T10" fmla="*/ 0 60000 65536"/>
                  <a:gd name="T11" fmla="*/ 0 60000 65536"/>
                  <a:gd name="T12" fmla="*/ 0 w 521"/>
                  <a:gd name="T13" fmla="*/ 0 h 261"/>
                  <a:gd name="T14" fmla="*/ 521 w 521"/>
                  <a:gd name="T15" fmla="*/ 261 h 261"/>
                </a:gdLst>
                <a:ahLst/>
                <a:cxnLst>
                  <a:cxn ang="T8">
                    <a:pos x="T0" y="T1"/>
                  </a:cxn>
                  <a:cxn ang="T9">
                    <a:pos x="T2" y="T3"/>
                  </a:cxn>
                  <a:cxn ang="T10">
                    <a:pos x="T4" y="T5"/>
                  </a:cxn>
                  <a:cxn ang="T11">
                    <a:pos x="T6" y="T7"/>
                  </a:cxn>
                </a:cxnLst>
                <a:rect l="T12" t="T13" r="T14" b="T15"/>
                <a:pathLst>
                  <a:path w="521" h="261">
                    <a:moveTo>
                      <a:pt x="0" y="0"/>
                    </a:moveTo>
                    <a:cubicBezTo>
                      <a:pt x="138" y="3"/>
                      <a:pt x="276" y="7"/>
                      <a:pt x="340" y="45"/>
                    </a:cubicBezTo>
                    <a:cubicBezTo>
                      <a:pt x="404" y="83"/>
                      <a:pt x="355" y="193"/>
                      <a:pt x="385" y="227"/>
                    </a:cubicBezTo>
                    <a:cubicBezTo>
                      <a:pt x="415" y="261"/>
                      <a:pt x="468" y="255"/>
                      <a:pt x="521" y="249"/>
                    </a:cubicBezTo>
                  </a:path>
                </a:pathLst>
              </a:custGeom>
              <a:noFill/>
              <a:ln w="19050">
                <a:solidFill>
                  <a:srgbClr val="FF6600"/>
                </a:solidFill>
                <a:round/>
                <a:headEnd type="none" w="sm" len="sm"/>
                <a:tailEnd type="triangle" w="med" len="med"/>
              </a:ln>
            </p:spPr>
            <p:txBody>
              <a:bodyPr wrap="none"/>
              <a:lstStyle/>
              <a:p>
                <a:endParaRPr lang="es-ES"/>
              </a:p>
            </p:txBody>
          </p:sp>
        </p:grpSp>
      </p:grpSp>
      <p:sp>
        <p:nvSpPr>
          <p:cNvPr id="31" name="Rectangle 30"/>
          <p:cNvSpPr/>
          <p:nvPr/>
        </p:nvSpPr>
        <p:spPr>
          <a:xfrm>
            <a:off x="0" y="1916668"/>
            <a:ext cx="9144000" cy="369332"/>
          </a:xfrm>
          <a:prstGeom prst="rect">
            <a:avLst/>
          </a:prstGeom>
        </p:spPr>
        <p:txBody>
          <a:bodyPr wrap="square">
            <a:spAutoFit/>
          </a:bodyPr>
          <a:lstStyle/>
          <a:p>
            <a:r>
              <a:rPr lang="en-US" dirty="0" smtClean="0">
                <a:latin typeface="Times New Roman" pitchFamily="18" charset="0"/>
                <a:cs typeface="Times New Roman" pitchFamily="18" charset="0"/>
                <a:sym typeface="Wingdings"/>
              </a:rPr>
              <a:t></a:t>
            </a:r>
            <a:r>
              <a:rPr lang="en-US" dirty="0" smtClean="0">
                <a:latin typeface="Times New Roman" pitchFamily="18" charset="0"/>
                <a:cs typeface="Times New Roman" pitchFamily="18" charset="0"/>
              </a:rPr>
              <a:t>Under the </a:t>
            </a:r>
            <a:r>
              <a:rPr lang="en-US"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Maxwell Convention </a:t>
            </a:r>
            <a:r>
              <a:rPr lang="en-US" dirty="0" smtClean="0">
                <a:latin typeface="Times New Roman" pitchFamily="18" charset="0"/>
                <a:cs typeface="Times New Roman" pitchFamily="18" charset="0"/>
              </a:rPr>
              <a:t>the bifurcation set consists of the </a:t>
            </a:r>
            <a:r>
              <a:rPr lang="en-US" b="1" dirty="0" smtClean="0">
                <a:solidFill>
                  <a:srgbClr val="00B050"/>
                </a:solidFill>
                <a:latin typeface="Times New Roman" pitchFamily="18" charset="0"/>
                <a:cs typeface="Times New Roman" pitchFamily="18" charset="0"/>
              </a:rPr>
              <a:t>half-line </a:t>
            </a:r>
            <a:r>
              <a:rPr lang="en-US" b="1" i="1" dirty="0" smtClean="0">
                <a:solidFill>
                  <a:srgbClr val="00B050"/>
                </a:solidFill>
                <a:latin typeface="Times New Roman" pitchFamily="18" charset="0"/>
                <a:cs typeface="Times New Roman" pitchFamily="18" charset="0"/>
              </a:rPr>
              <a:t>a</a:t>
            </a:r>
            <a:r>
              <a:rPr lang="en-US" b="1" dirty="0" smtClean="0">
                <a:solidFill>
                  <a:srgbClr val="00B050"/>
                </a:solidFill>
                <a:latin typeface="Times New Roman" pitchFamily="18" charset="0"/>
                <a:cs typeface="Times New Roman" pitchFamily="18" charset="0"/>
              </a:rPr>
              <a:t> &lt; 0, </a:t>
            </a:r>
            <a:r>
              <a:rPr lang="en-US" b="1" i="1" dirty="0" smtClean="0">
                <a:solidFill>
                  <a:srgbClr val="00B050"/>
                </a:solidFill>
                <a:latin typeface="Times New Roman" pitchFamily="18" charset="0"/>
                <a:cs typeface="Times New Roman" pitchFamily="18" charset="0"/>
              </a:rPr>
              <a:t>b</a:t>
            </a:r>
            <a:r>
              <a:rPr lang="en-US" b="1" dirty="0" smtClean="0">
                <a:solidFill>
                  <a:srgbClr val="00B050"/>
                </a:solidFill>
                <a:latin typeface="Times New Roman" pitchFamily="18" charset="0"/>
                <a:cs typeface="Times New Roman" pitchFamily="18" charset="0"/>
              </a:rPr>
              <a:t> = 0</a:t>
            </a:r>
            <a:r>
              <a:rPr lang="en-US"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blinds(horizontal)">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strVal val="#ppt_w*0.70"/>
                                          </p:val>
                                        </p:tav>
                                        <p:tav tm="100000">
                                          <p:val>
                                            <p:strVal val="#ppt_w"/>
                                          </p:val>
                                        </p:tav>
                                      </p:tavLst>
                                    </p:anim>
                                    <p:anim calcmode="lin" valueType="num">
                                      <p:cBhvr>
                                        <p:cTn id="38" dur="1000" fill="hold"/>
                                        <p:tgtEl>
                                          <p:spTgt spid="26"/>
                                        </p:tgtEl>
                                        <p:attrNameLst>
                                          <p:attrName>ppt_h</p:attrName>
                                        </p:attrNameLst>
                                      </p:cBhvr>
                                      <p:tavLst>
                                        <p:tav tm="0">
                                          <p:val>
                                            <p:strVal val="#ppt_h"/>
                                          </p:val>
                                        </p:tav>
                                        <p:tav tm="100000">
                                          <p:val>
                                            <p:strVal val="#ppt_h"/>
                                          </p:val>
                                        </p:tav>
                                      </p:tavLst>
                                    </p:anim>
                                    <p:animEffect transition="in" filter="fade">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1" name="Picture 3"/>
          <p:cNvPicPr>
            <a:picLocks noChangeAspect="1" noChangeArrowheads="1"/>
          </p:cNvPicPr>
          <p:nvPr/>
        </p:nvPicPr>
        <p:blipFill>
          <a:blip r:embed="rId3" cstate="print"/>
          <a:srcRect/>
          <a:stretch>
            <a:fillRect/>
          </a:stretch>
        </p:blipFill>
        <p:spPr bwMode="auto">
          <a:xfrm>
            <a:off x="719138" y="1774825"/>
            <a:ext cx="7810500" cy="4749800"/>
          </a:xfrm>
          <a:prstGeom prst="rect">
            <a:avLst/>
          </a:prstGeom>
          <a:noFill/>
          <a:ln w="12700">
            <a:noFill/>
            <a:miter lim="800000"/>
            <a:headEnd type="none" w="sm" len="sm"/>
            <a:tailEnd type="none" w="sm" len="sm"/>
          </a:ln>
        </p:spPr>
      </p:pic>
      <p:sp>
        <p:nvSpPr>
          <p:cNvPr id="247812" name="Line 4"/>
          <p:cNvSpPr>
            <a:spLocks noChangeShapeType="1"/>
          </p:cNvSpPr>
          <p:nvPr/>
        </p:nvSpPr>
        <p:spPr bwMode="auto">
          <a:xfrm>
            <a:off x="2771775" y="3683000"/>
            <a:ext cx="2484438" cy="0"/>
          </a:xfrm>
          <a:prstGeom prst="line">
            <a:avLst/>
          </a:prstGeom>
          <a:noFill/>
          <a:ln w="38100">
            <a:solidFill>
              <a:srgbClr val="FFFF00"/>
            </a:solidFill>
            <a:prstDash val="lgDash"/>
            <a:round/>
            <a:headEnd type="none" w="sm" len="sm"/>
            <a:tailEnd type="arrow" w="med" len="med"/>
          </a:ln>
        </p:spPr>
        <p:txBody>
          <a:bodyPr wrap="none"/>
          <a:lstStyle/>
          <a:p>
            <a:endParaRPr lang="es-ES"/>
          </a:p>
        </p:txBody>
      </p:sp>
      <p:sp>
        <p:nvSpPr>
          <p:cNvPr id="247813" name="Text Box 5"/>
          <p:cNvSpPr txBox="1">
            <a:spLocks noChangeArrowheads="1"/>
          </p:cNvSpPr>
          <p:nvPr/>
        </p:nvSpPr>
        <p:spPr bwMode="auto">
          <a:xfrm>
            <a:off x="4392612" y="4222750"/>
            <a:ext cx="2617788" cy="369332"/>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s-ES" b="1" dirty="0" err="1" smtClean="0">
                <a:solidFill>
                  <a:srgbClr val="FF3300"/>
                </a:solidFill>
                <a:cs typeface="Arial" charset="0"/>
              </a:rPr>
              <a:t>Delay</a:t>
            </a:r>
            <a:r>
              <a:rPr lang="es-ES" b="1" dirty="0" smtClean="0">
                <a:solidFill>
                  <a:srgbClr val="FF3300"/>
                </a:solidFill>
                <a:cs typeface="Arial" charset="0"/>
              </a:rPr>
              <a:t> </a:t>
            </a:r>
            <a:r>
              <a:rPr lang="es-ES" b="1" dirty="0" err="1" smtClean="0">
                <a:solidFill>
                  <a:srgbClr val="FF3300"/>
                </a:solidFill>
                <a:cs typeface="Arial" charset="0"/>
              </a:rPr>
              <a:t>Bifurcation</a:t>
            </a:r>
            <a:r>
              <a:rPr lang="es-ES" b="1" dirty="0" smtClean="0">
                <a:solidFill>
                  <a:srgbClr val="FF3300"/>
                </a:solidFill>
                <a:cs typeface="Arial" charset="0"/>
              </a:rPr>
              <a:t> </a:t>
            </a:r>
            <a:r>
              <a:rPr lang="es-ES" b="1" dirty="0">
                <a:solidFill>
                  <a:srgbClr val="FF3300"/>
                </a:solidFill>
                <a:cs typeface="Arial" charset="0"/>
              </a:rPr>
              <a:t>Set </a:t>
            </a:r>
            <a:r>
              <a:rPr lang="es-ES" b="1" i="1" dirty="0">
                <a:solidFill>
                  <a:srgbClr val="FF3300"/>
                </a:solidFill>
                <a:effectLst>
                  <a:outerShdw blurRad="38100" dist="38100" dir="2700000" algn="tl">
                    <a:srgbClr val="000000"/>
                  </a:outerShdw>
                </a:effectLst>
                <a:cs typeface="Arial" charset="0"/>
              </a:rPr>
              <a:t>S</a:t>
            </a:r>
            <a:r>
              <a:rPr lang="es-ES" b="1" baseline="-25000" dirty="0">
                <a:solidFill>
                  <a:srgbClr val="FF3300"/>
                </a:solidFill>
                <a:cs typeface="Arial" charset="0"/>
              </a:rPr>
              <a:t>B</a:t>
            </a:r>
          </a:p>
        </p:txBody>
      </p:sp>
      <p:grpSp>
        <p:nvGrpSpPr>
          <p:cNvPr id="2" name="Group 6"/>
          <p:cNvGrpSpPr>
            <a:grpSpLocks/>
          </p:cNvGrpSpPr>
          <p:nvPr/>
        </p:nvGrpSpPr>
        <p:grpSpPr bwMode="auto">
          <a:xfrm>
            <a:off x="3419475" y="4043363"/>
            <a:ext cx="1008063" cy="954087"/>
            <a:chOff x="2154" y="2591"/>
            <a:chExt cx="635" cy="601"/>
          </a:xfrm>
        </p:grpSpPr>
        <p:sp>
          <p:nvSpPr>
            <p:cNvPr id="11276" name="Freeform 7"/>
            <p:cNvSpPr>
              <a:spLocks/>
            </p:cNvSpPr>
            <p:nvPr/>
          </p:nvSpPr>
          <p:spPr bwMode="auto">
            <a:xfrm>
              <a:off x="2268" y="2591"/>
              <a:ext cx="521" cy="261"/>
            </a:xfrm>
            <a:custGeom>
              <a:avLst/>
              <a:gdLst>
                <a:gd name="T0" fmla="*/ 0 w 521"/>
                <a:gd name="T1" fmla="*/ 0 h 261"/>
                <a:gd name="T2" fmla="*/ 340 w 521"/>
                <a:gd name="T3" fmla="*/ 45 h 261"/>
                <a:gd name="T4" fmla="*/ 385 w 521"/>
                <a:gd name="T5" fmla="*/ 227 h 261"/>
                <a:gd name="T6" fmla="*/ 521 w 521"/>
                <a:gd name="T7" fmla="*/ 249 h 261"/>
                <a:gd name="T8" fmla="*/ 0 60000 65536"/>
                <a:gd name="T9" fmla="*/ 0 60000 65536"/>
                <a:gd name="T10" fmla="*/ 0 60000 65536"/>
                <a:gd name="T11" fmla="*/ 0 60000 65536"/>
                <a:gd name="T12" fmla="*/ 0 w 521"/>
                <a:gd name="T13" fmla="*/ 0 h 261"/>
                <a:gd name="T14" fmla="*/ 521 w 521"/>
                <a:gd name="T15" fmla="*/ 261 h 261"/>
              </a:gdLst>
              <a:ahLst/>
              <a:cxnLst>
                <a:cxn ang="T8">
                  <a:pos x="T0" y="T1"/>
                </a:cxn>
                <a:cxn ang="T9">
                  <a:pos x="T2" y="T3"/>
                </a:cxn>
                <a:cxn ang="T10">
                  <a:pos x="T4" y="T5"/>
                </a:cxn>
                <a:cxn ang="T11">
                  <a:pos x="T6" y="T7"/>
                </a:cxn>
              </a:cxnLst>
              <a:rect l="T12" t="T13" r="T14" b="T15"/>
              <a:pathLst>
                <a:path w="521" h="261">
                  <a:moveTo>
                    <a:pt x="0" y="0"/>
                  </a:moveTo>
                  <a:cubicBezTo>
                    <a:pt x="138" y="3"/>
                    <a:pt x="276" y="7"/>
                    <a:pt x="340" y="45"/>
                  </a:cubicBezTo>
                  <a:cubicBezTo>
                    <a:pt x="404" y="83"/>
                    <a:pt x="355" y="193"/>
                    <a:pt x="385" y="227"/>
                  </a:cubicBezTo>
                  <a:cubicBezTo>
                    <a:pt x="415" y="261"/>
                    <a:pt x="468" y="255"/>
                    <a:pt x="521" y="249"/>
                  </a:cubicBezTo>
                </a:path>
              </a:pathLst>
            </a:custGeom>
            <a:noFill/>
            <a:ln w="19050">
              <a:solidFill>
                <a:srgbClr val="FF3300"/>
              </a:solidFill>
              <a:round/>
              <a:headEnd type="none" w="sm" len="sm"/>
              <a:tailEnd type="triangle" w="med" len="med"/>
            </a:ln>
          </p:spPr>
          <p:txBody>
            <a:bodyPr wrap="none"/>
            <a:lstStyle/>
            <a:p>
              <a:endParaRPr lang="es-ES"/>
            </a:p>
          </p:txBody>
        </p:sp>
        <p:sp>
          <p:nvSpPr>
            <p:cNvPr id="11277" name="Freeform 8"/>
            <p:cNvSpPr>
              <a:spLocks/>
            </p:cNvSpPr>
            <p:nvPr/>
          </p:nvSpPr>
          <p:spPr bwMode="auto">
            <a:xfrm flipV="1">
              <a:off x="2154" y="2931"/>
              <a:ext cx="635" cy="261"/>
            </a:xfrm>
            <a:custGeom>
              <a:avLst/>
              <a:gdLst>
                <a:gd name="T0" fmla="*/ 0 w 521"/>
                <a:gd name="T1" fmla="*/ 0 h 261"/>
                <a:gd name="T2" fmla="*/ 750 w 521"/>
                <a:gd name="T3" fmla="*/ 45 h 261"/>
                <a:gd name="T4" fmla="*/ 850 w 521"/>
                <a:gd name="T5" fmla="*/ 227 h 261"/>
                <a:gd name="T6" fmla="*/ 1149 w 521"/>
                <a:gd name="T7" fmla="*/ 249 h 261"/>
                <a:gd name="T8" fmla="*/ 0 60000 65536"/>
                <a:gd name="T9" fmla="*/ 0 60000 65536"/>
                <a:gd name="T10" fmla="*/ 0 60000 65536"/>
                <a:gd name="T11" fmla="*/ 0 60000 65536"/>
                <a:gd name="T12" fmla="*/ 0 w 521"/>
                <a:gd name="T13" fmla="*/ 0 h 261"/>
                <a:gd name="T14" fmla="*/ 521 w 521"/>
                <a:gd name="T15" fmla="*/ 261 h 261"/>
              </a:gdLst>
              <a:ahLst/>
              <a:cxnLst>
                <a:cxn ang="T8">
                  <a:pos x="T0" y="T1"/>
                </a:cxn>
                <a:cxn ang="T9">
                  <a:pos x="T2" y="T3"/>
                </a:cxn>
                <a:cxn ang="T10">
                  <a:pos x="T4" y="T5"/>
                </a:cxn>
                <a:cxn ang="T11">
                  <a:pos x="T6" y="T7"/>
                </a:cxn>
              </a:cxnLst>
              <a:rect l="T12" t="T13" r="T14" b="T15"/>
              <a:pathLst>
                <a:path w="521" h="261">
                  <a:moveTo>
                    <a:pt x="0" y="0"/>
                  </a:moveTo>
                  <a:cubicBezTo>
                    <a:pt x="138" y="3"/>
                    <a:pt x="276" y="7"/>
                    <a:pt x="340" y="45"/>
                  </a:cubicBezTo>
                  <a:cubicBezTo>
                    <a:pt x="404" y="83"/>
                    <a:pt x="355" y="193"/>
                    <a:pt x="385" y="227"/>
                  </a:cubicBezTo>
                  <a:cubicBezTo>
                    <a:pt x="415" y="261"/>
                    <a:pt x="468" y="255"/>
                    <a:pt x="521" y="249"/>
                  </a:cubicBezTo>
                </a:path>
              </a:pathLst>
            </a:custGeom>
            <a:noFill/>
            <a:ln w="19050">
              <a:solidFill>
                <a:srgbClr val="FF3300"/>
              </a:solidFill>
              <a:round/>
              <a:headEnd type="none" w="sm" len="sm"/>
              <a:tailEnd type="triangle" w="med" len="med"/>
            </a:ln>
          </p:spPr>
          <p:txBody>
            <a:bodyPr wrap="none"/>
            <a:lstStyle/>
            <a:p>
              <a:endParaRPr lang="es-ES"/>
            </a:p>
          </p:txBody>
        </p:sp>
      </p:grpSp>
      <p:sp>
        <p:nvSpPr>
          <p:cNvPr id="247817" name="Text Box 9"/>
          <p:cNvSpPr txBox="1">
            <a:spLocks noChangeArrowheads="1"/>
          </p:cNvSpPr>
          <p:nvPr/>
        </p:nvSpPr>
        <p:spPr bwMode="auto">
          <a:xfrm>
            <a:off x="5651500" y="2033588"/>
            <a:ext cx="2916238" cy="366712"/>
          </a:xfrm>
          <a:prstGeom prst="rect">
            <a:avLst/>
          </a:prstGeom>
          <a:noFill/>
          <a:ln w="12700">
            <a:noFill/>
            <a:miter lim="800000"/>
            <a:headEnd type="none" w="sm" len="sm"/>
            <a:tailEnd type="none" w="sm" len="sm"/>
          </a:ln>
          <a:effectLst/>
        </p:spPr>
        <p:txBody>
          <a:bodyPr>
            <a:spAutoFit/>
          </a:bodyPr>
          <a:lstStyle/>
          <a:p>
            <a:pPr>
              <a:spcBef>
                <a:spcPct val="50000"/>
              </a:spcBef>
              <a:defRPr/>
            </a:pPr>
            <a:r>
              <a:rPr lang="es-ES" b="1" dirty="0">
                <a:solidFill>
                  <a:srgbClr val="009900"/>
                </a:solidFill>
                <a:cs typeface="Arial" charset="0"/>
              </a:rPr>
              <a:t>Maxwell </a:t>
            </a:r>
            <a:r>
              <a:rPr lang="es-ES" b="1" dirty="0" err="1" smtClean="0">
                <a:solidFill>
                  <a:srgbClr val="009900"/>
                </a:solidFill>
                <a:cs typeface="Arial" charset="0"/>
              </a:rPr>
              <a:t>Bifurcation</a:t>
            </a:r>
            <a:r>
              <a:rPr lang="es-ES" b="1" dirty="0" smtClean="0">
                <a:solidFill>
                  <a:srgbClr val="009900"/>
                </a:solidFill>
                <a:cs typeface="Arial" charset="0"/>
              </a:rPr>
              <a:t> Set </a:t>
            </a:r>
            <a:r>
              <a:rPr lang="es-ES" b="1" i="1" dirty="0">
                <a:solidFill>
                  <a:srgbClr val="009900"/>
                </a:solidFill>
                <a:effectLst>
                  <a:outerShdw blurRad="38100" dist="38100" dir="2700000" algn="tl">
                    <a:srgbClr val="000000"/>
                  </a:outerShdw>
                </a:effectLst>
                <a:cs typeface="Arial" charset="0"/>
              </a:rPr>
              <a:t>S</a:t>
            </a:r>
            <a:r>
              <a:rPr lang="es-ES" b="1" baseline="-25000" dirty="0">
                <a:solidFill>
                  <a:srgbClr val="009900"/>
                </a:solidFill>
                <a:cs typeface="Arial" charset="0"/>
              </a:rPr>
              <a:t>M</a:t>
            </a:r>
          </a:p>
        </p:txBody>
      </p:sp>
      <p:graphicFrame>
        <p:nvGraphicFramePr>
          <p:cNvPr id="11266" name="Object 2"/>
          <p:cNvGraphicFramePr>
            <a:graphicFrameLocks noChangeAspect="1"/>
          </p:cNvGraphicFramePr>
          <p:nvPr/>
        </p:nvGraphicFramePr>
        <p:xfrm>
          <a:off x="3454400" y="1895475"/>
          <a:ext cx="914400" cy="198438"/>
        </p:xfrm>
        <a:graphic>
          <a:graphicData uri="http://schemas.openxmlformats.org/presentationml/2006/ole">
            <p:oleObj spid="_x0000_s43010" name="Equation" r:id="rId4" imgW="914400" imgH="198720" progId="Equation.DSMT4">
              <p:embed/>
            </p:oleObj>
          </a:graphicData>
        </a:graphic>
      </p:graphicFrame>
      <p:sp>
        <p:nvSpPr>
          <p:cNvPr id="11272" name="Text Box 13"/>
          <p:cNvSpPr txBox="1">
            <a:spLocks noChangeArrowheads="1"/>
          </p:cNvSpPr>
          <p:nvPr/>
        </p:nvSpPr>
        <p:spPr bwMode="auto">
          <a:xfrm>
            <a:off x="576263" y="188913"/>
            <a:ext cx="3382962" cy="762000"/>
          </a:xfrm>
          <a:prstGeom prst="rect">
            <a:avLst/>
          </a:prstGeom>
          <a:noFill/>
          <a:ln w="12700">
            <a:noFill/>
            <a:miter lim="800000"/>
            <a:headEnd type="none" w="sm" len="sm"/>
            <a:tailEnd type="none" w="sm" len="sm"/>
          </a:ln>
        </p:spPr>
        <p:txBody>
          <a:bodyPr>
            <a:spAutoFit/>
          </a:bodyPr>
          <a:lstStyle/>
          <a:p>
            <a:pPr>
              <a:spcBef>
                <a:spcPct val="50000"/>
              </a:spcBef>
            </a:pPr>
            <a:r>
              <a:rPr lang="en-US" sz="2200">
                <a:latin typeface="Arial Narrow" pitchFamily="34" charset="0"/>
              </a:rPr>
              <a:t>Coming back to the phase diagram for the grazing model</a:t>
            </a:r>
          </a:p>
        </p:txBody>
      </p:sp>
      <p:grpSp>
        <p:nvGrpSpPr>
          <p:cNvPr id="3" name="Group 15"/>
          <p:cNvGrpSpPr>
            <a:grpSpLocks/>
          </p:cNvGrpSpPr>
          <p:nvPr/>
        </p:nvGrpSpPr>
        <p:grpSpPr bwMode="auto">
          <a:xfrm>
            <a:off x="4067175" y="87313"/>
            <a:ext cx="3708400" cy="1612900"/>
            <a:chOff x="680" y="972"/>
            <a:chExt cx="2336" cy="1016"/>
          </a:xfrm>
        </p:grpSpPr>
        <p:pic>
          <p:nvPicPr>
            <p:cNvPr id="11274" name="Picture 16"/>
            <p:cNvPicPr>
              <a:picLocks noChangeAspect="1" noChangeArrowheads="1"/>
            </p:cNvPicPr>
            <p:nvPr/>
          </p:nvPicPr>
          <p:blipFill>
            <a:blip r:embed="rId5" cstate="print"/>
            <a:srcRect r="47174"/>
            <a:stretch>
              <a:fillRect/>
            </a:stretch>
          </p:blipFill>
          <p:spPr bwMode="auto">
            <a:xfrm>
              <a:off x="680" y="972"/>
              <a:ext cx="2336" cy="508"/>
            </a:xfrm>
            <a:prstGeom prst="rect">
              <a:avLst/>
            </a:prstGeom>
            <a:noFill/>
            <a:ln w="12700">
              <a:noFill/>
              <a:miter lim="800000"/>
              <a:headEnd type="none" w="sm" len="sm"/>
              <a:tailEnd type="none" w="sm" len="sm"/>
            </a:ln>
          </p:spPr>
        </p:pic>
        <p:pic>
          <p:nvPicPr>
            <p:cNvPr id="11275" name="Picture 17"/>
            <p:cNvPicPr>
              <a:picLocks noChangeAspect="1" noChangeArrowheads="1"/>
            </p:cNvPicPr>
            <p:nvPr/>
          </p:nvPicPr>
          <p:blipFill>
            <a:blip r:embed="rId5" cstate="print"/>
            <a:srcRect l="52827"/>
            <a:stretch>
              <a:fillRect/>
            </a:stretch>
          </p:blipFill>
          <p:spPr bwMode="auto">
            <a:xfrm>
              <a:off x="884" y="1480"/>
              <a:ext cx="2132" cy="508"/>
            </a:xfrm>
            <a:prstGeom prst="rect">
              <a:avLst/>
            </a:prstGeom>
            <a:noFill/>
            <a:ln w="12700">
              <a:noFill/>
              <a:miter lim="800000"/>
              <a:headEnd type="none" w="sm" len="sm"/>
              <a:tailEnd type="none" w="sm" len="sm"/>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7811"/>
                                        </p:tgtEl>
                                        <p:attrNameLst>
                                          <p:attrName>style.visibility</p:attrName>
                                        </p:attrNameLst>
                                      </p:cBhvr>
                                      <p:to>
                                        <p:strVal val="visible"/>
                                      </p:to>
                                    </p:set>
                                    <p:animEffect transition="in" filter="checkerboard(across)">
                                      <p:cBhvr>
                                        <p:cTn id="12" dur="500"/>
                                        <p:tgtEl>
                                          <p:spTgt spid="2478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7813"/>
                                        </p:tgtEl>
                                        <p:attrNameLst>
                                          <p:attrName>style.visibility</p:attrName>
                                        </p:attrNameLst>
                                      </p:cBhvr>
                                      <p:to>
                                        <p:strVal val="visible"/>
                                      </p:to>
                                    </p:set>
                                    <p:anim calcmode="lin" valueType="num">
                                      <p:cBhvr additive="base">
                                        <p:cTn id="21" dur="500" fill="hold"/>
                                        <p:tgtEl>
                                          <p:spTgt spid="247813"/>
                                        </p:tgtEl>
                                        <p:attrNameLst>
                                          <p:attrName>ppt_x</p:attrName>
                                        </p:attrNameLst>
                                      </p:cBhvr>
                                      <p:tavLst>
                                        <p:tav tm="0">
                                          <p:val>
                                            <p:strVal val="#ppt_x"/>
                                          </p:val>
                                        </p:tav>
                                        <p:tav tm="100000">
                                          <p:val>
                                            <p:strVal val="#ppt_x"/>
                                          </p:val>
                                        </p:tav>
                                      </p:tavLst>
                                    </p:anim>
                                    <p:anim calcmode="lin" valueType="num">
                                      <p:cBhvr additive="base">
                                        <p:cTn id="22" dur="500" fill="hold"/>
                                        <p:tgtEl>
                                          <p:spTgt spid="24781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47817"/>
                                        </p:tgtEl>
                                        <p:attrNameLst>
                                          <p:attrName>style.visibility</p:attrName>
                                        </p:attrNameLst>
                                      </p:cBhvr>
                                      <p:to>
                                        <p:strVal val="visible"/>
                                      </p:to>
                                    </p:set>
                                    <p:animEffect transition="in" filter="slide(fromBottom)">
                                      <p:cBhvr>
                                        <p:cTn id="27" dur="500"/>
                                        <p:tgtEl>
                                          <p:spTgt spid="2478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7812"/>
                                        </p:tgtEl>
                                        <p:attrNameLst>
                                          <p:attrName>style.visibility</p:attrName>
                                        </p:attrNameLst>
                                      </p:cBhvr>
                                      <p:to>
                                        <p:strVal val="visible"/>
                                      </p:to>
                                    </p:set>
                                    <p:animEffect transition="in" filter="fade">
                                      <p:cBhvr>
                                        <p:cTn id="32" dur="200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animBg="1"/>
      <p:bldP spid="247813" grpId="0"/>
      <p:bldP spid="2478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369332"/>
          </a:xfrm>
          <a:prstGeom prst="rect">
            <a:avLst/>
          </a:prstGeom>
        </p:spPr>
        <p:txBody>
          <a:bodyPr wrap="square">
            <a:spAutoFit/>
          </a:bodyPr>
          <a:lstStyle/>
          <a:p>
            <a:r>
              <a:rPr lang="es-ES" dirty="0" smtClean="0"/>
              <a:t>Todo lo anterior es teoría.</a:t>
            </a:r>
            <a:endParaRPr lang="en-US" dirty="0"/>
          </a:p>
        </p:txBody>
      </p:sp>
      <p:sp>
        <p:nvSpPr>
          <p:cNvPr id="5" name="Rectangle 4"/>
          <p:cNvSpPr/>
          <p:nvPr/>
        </p:nvSpPr>
        <p:spPr>
          <a:xfrm>
            <a:off x="0" y="490478"/>
            <a:ext cx="9144000" cy="3693319"/>
          </a:xfrm>
          <a:prstGeom prst="rect">
            <a:avLst/>
          </a:prstGeom>
        </p:spPr>
        <p:txBody>
          <a:bodyPr wrap="square">
            <a:spAutoFit/>
          </a:bodyPr>
          <a:lstStyle/>
          <a:p>
            <a:r>
              <a:rPr lang="es-ES" dirty="0" smtClean="0"/>
              <a:t>En la práctica, ¿qué convención se debe utilizar?</a:t>
            </a:r>
          </a:p>
          <a:p>
            <a:endParaRPr lang="es-ES" sz="900" dirty="0" smtClean="0"/>
          </a:p>
          <a:p>
            <a:r>
              <a:rPr lang="es-ES" dirty="0" smtClean="0"/>
              <a:t>Se observa empíricamente que la mayoría de los sistemas reales caen en el medio entre los dos extremos de la Convención </a:t>
            </a:r>
            <a:r>
              <a:rPr lang="es-ES" dirty="0" err="1" smtClean="0"/>
              <a:t>Delay</a:t>
            </a:r>
            <a:r>
              <a:rPr lang="es-ES" dirty="0" smtClean="0"/>
              <a:t> y la Convención de Maxwell. </a:t>
            </a:r>
          </a:p>
          <a:p>
            <a:endParaRPr lang="es-ES" sz="900" dirty="0" smtClean="0"/>
          </a:p>
          <a:p>
            <a:r>
              <a:rPr lang="es-ES" dirty="0" smtClean="0"/>
              <a:t>En otras palabras, se encuentra una ecuación diferencial parcial que debe resolverse en términos de la variación parámetros de control. </a:t>
            </a:r>
          </a:p>
          <a:p>
            <a:endParaRPr lang="es-ES" sz="900" dirty="0" smtClean="0"/>
          </a:p>
          <a:p>
            <a:r>
              <a:rPr lang="es-ES" dirty="0" smtClean="0"/>
              <a:t>En el régimen intermedio, el conjunto de bifurcación se convierte en un "conjunto </a:t>
            </a:r>
            <a:r>
              <a:rPr lang="es-ES" dirty="0" err="1" smtClean="0"/>
              <a:t>fuzzy</a:t>
            </a:r>
            <a:r>
              <a:rPr lang="es-ES" dirty="0" smtClean="0"/>
              <a:t>”.</a:t>
            </a:r>
          </a:p>
          <a:p>
            <a:endParaRPr lang="es-UY" sz="900" dirty="0" smtClean="0"/>
          </a:p>
          <a:p>
            <a:r>
              <a:rPr lang="es-UY" dirty="0" smtClean="0"/>
              <a:t>Luego, en otros capítulos del curso, veremos ejemplos de ecosistemas.</a:t>
            </a:r>
          </a:p>
          <a:p>
            <a:endParaRPr lang="es-UY" sz="900" dirty="0" smtClean="0"/>
          </a:p>
          <a:p>
            <a:r>
              <a:rPr lang="es-UY" dirty="0" smtClean="0"/>
              <a:t>De momento utilizaremos una analogía formal con un sistema físico.</a:t>
            </a:r>
          </a:p>
          <a:p>
            <a:endParaRPr lang="es-UY" sz="900" dirty="0" smtClean="0"/>
          </a:p>
          <a:p>
            <a:r>
              <a:rPr lang="es-UY" dirty="0" smtClean="0"/>
              <a:t>Resulta que la ecuación del modelo LJH se puede mapear en una ecuación de estado muy conocida en la física:  </a:t>
            </a:r>
            <a:r>
              <a:rPr lang="es-UY" b="1" dirty="0" smtClean="0">
                <a:solidFill>
                  <a:srgbClr val="FF0000"/>
                </a:solidFill>
              </a:rPr>
              <a:t>la ecuación de estado del gas de van der </a:t>
            </a:r>
            <a:r>
              <a:rPr lang="es-UY" b="1" dirty="0" err="1" smtClean="0">
                <a:solidFill>
                  <a:srgbClr val="FF0000"/>
                </a:solidFill>
              </a:rPr>
              <a:t>Waal</a:t>
            </a:r>
            <a:r>
              <a:rPr lang="es-UY" b="1" dirty="0" smtClean="0">
                <a:solidFill>
                  <a:srgbClr val="FF0000"/>
                </a:solidFill>
              </a:rPr>
              <a:t> (</a:t>
            </a:r>
            <a:r>
              <a:rPr lang="es-UY" b="1" dirty="0" err="1" smtClean="0">
                <a:solidFill>
                  <a:srgbClr val="FF0000"/>
                </a:solidFill>
              </a:rPr>
              <a:t>EEvdW</a:t>
            </a:r>
            <a:r>
              <a:rPr lang="es-UY" b="1" dirty="0" smtClean="0">
                <a:solidFill>
                  <a:srgbClr val="FF0000"/>
                </a:solidFill>
              </a:rPr>
              <a:t>)</a:t>
            </a:r>
            <a:r>
              <a:rPr lang="es-UY" dirty="0" smtClean="0"/>
              <a:t>.</a:t>
            </a:r>
          </a:p>
        </p:txBody>
      </p:sp>
      <p:sp>
        <p:nvSpPr>
          <p:cNvPr id="6" name="Rectangle 5"/>
          <p:cNvSpPr/>
          <p:nvPr/>
        </p:nvSpPr>
        <p:spPr>
          <a:xfrm>
            <a:off x="0" y="4114801"/>
            <a:ext cx="9296400" cy="646331"/>
          </a:xfrm>
          <a:prstGeom prst="rect">
            <a:avLst/>
          </a:prstGeom>
        </p:spPr>
        <p:txBody>
          <a:bodyPr wrap="square">
            <a:spAutoFit/>
          </a:bodyPr>
          <a:lstStyle/>
          <a:p>
            <a:r>
              <a:rPr lang="es-UY" dirty="0" smtClean="0">
                <a:solidFill>
                  <a:srgbClr val="FF00FF"/>
                </a:solidFill>
                <a:latin typeface="Comic Sans MS" pitchFamily="66" charset="0"/>
              </a:rPr>
              <a:t>Atención lo que sigue hasta 2.4, puede que sea difícil para los que no han tenido un curso de termodinámica (no preocuparse, no es crucial para seguir el resto del curso)</a:t>
            </a:r>
          </a:p>
        </p:txBody>
      </p:sp>
      <p:sp>
        <p:nvSpPr>
          <p:cNvPr id="7" name="Rectangle 6"/>
          <p:cNvSpPr/>
          <p:nvPr/>
        </p:nvSpPr>
        <p:spPr>
          <a:xfrm>
            <a:off x="0" y="4826675"/>
            <a:ext cx="9144000" cy="2031325"/>
          </a:xfrm>
          <a:prstGeom prst="rect">
            <a:avLst/>
          </a:prstGeom>
        </p:spPr>
        <p:txBody>
          <a:bodyPr wrap="square">
            <a:spAutoFit/>
          </a:bodyPr>
          <a:lstStyle/>
          <a:p>
            <a:r>
              <a:rPr lang="es-UY" dirty="0" smtClean="0"/>
              <a:t>La </a:t>
            </a:r>
            <a:r>
              <a:rPr lang="es-UY" dirty="0" err="1" smtClean="0"/>
              <a:t>EEvdW</a:t>
            </a:r>
            <a:r>
              <a:rPr lang="es-UY" dirty="0" smtClean="0"/>
              <a:t>, es importante física porque fue la primera  ecuación de estado para un gas que permite modelar su cambio de fase a un líquido. </a:t>
            </a:r>
          </a:p>
          <a:p>
            <a:r>
              <a:rPr lang="es-ES" dirty="0" smtClean="0"/>
              <a:t>Es la siguiente aproximación que se puede hacer luego del gas ideal, agregando interacción entre moléculas o átomos del gas (en el gas ideal, por definición, las moléculas no interactúan).</a:t>
            </a:r>
          </a:p>
          <a:p>
            <a:r>
              <a:rPr lang="es-ES" dirty="0" smtClean="0"/>
              <a:t>Recordemos a la ecuación de estado del gas ideal:</a:t>
            </a:r>
          </a:p>
          <a:p>
            <a:r>
              <a:rPr lang="es-ES" dirty="0" smtClean="0"/>
              <a:t>                                                             </a:t>
            </a:r>
            <a:r>
              <a:rPr lang="es-ES" i="1" dirty="0" smtClean="0">
                <a:latin typeface="Times New Roman" pitchFamily="18" charset="0"/>
                <a:cs typeface="Times New Roman" pitchFamily="18" charset="0"/>
              </a:rPr>
              <a:t>PV=</a:t>
            </a:r>
            <a:r>
              <a:rPr lang="es-ES" i="1" dirty="0" err="1" smtClean="0">
                <a:latin typeface="Times New Roman" pitchFamily="18" charset="0"/>
                <a:cs typeface="Times New Roman" pitchFamily="18" charset="0"/>
              </a:rPr>
              <a:t>nRT</a:t>
            </a:r>
            <a:r>
              <a:rPr lang="es-ES" i="1" dirty="0" smtClean="0">
                <a:latin typeface="Times New Roman" pitchFamily="18" charset="0"/>
                <a:cs typeface="Times New Roman" pitchFamily="18" charset="0"/>
              </a:rPr>
              <a:t>, </a:t>
            </a:r>
            <a:r>
              <a:rPr lang="es-ES" dirty="0" smtClean="0">
                <a:latin typeface="Times New Roman" pitchFamily="18" charset="0"/>
                <a:cs typeface="Times New Roman" pitchFamily="18" charset="0"/>
              </a:rPr>
              <a:t>que en términos del volumen molar </a:t>
            </a:r>
            <a:r>
              <a:rPr lang="es-ES" i="1" dirty="0" smtClean="0">
                <a:latin typeface="Times New Roman" pitchFamily="18" charset="0"/>
                <a:cs typeface="Times New Roman" pitchFamily="18" charset="0"/>
              </a:rPr>
              <a:t>v=V</a:t>
            </a:r>
            <a:r>
              <a:rPr lang="es-ES" dirty="0" smtClean="0">
                <a:latin typeface="Times New Roman" pitchFamily="18" charset="0"/>
                <a:cs typeface="Times New Roman" pitchFamily="18" charset="0"/>
              </a:rPr>
              <a:t>/</a:t>
            </a:r>
            <a:r>
              <a:rPr lang="es-ES" i="1" dirty="0" smtClean="0">
                <a:latin typeface="Times New Roman" pitchFamily="18" charset="0"/>
                <a:cs typeface="Times New Roman" pitchFamily="18" charset="0"/>
              </a:rPr>
              <a:t>n </a:t>
            </a:r>
            <a:r>
              <a:rPr lang="es-ES" dirty="0" smtClean="0">
                <a:latin typeface="Times New Roman" pitchFamily="18" charset="0"/>
                <a:cs typeface="Times New Roman" pitchFamily="18" charset="0"/>
              </a:rPr>
              <a:t>queda:</a:t>
            </a:r>
            <a:endParaRPr lang="es-ES" i="1" dirty="0" smtClean="0">
              <a:latin typeface="Times New Roman" pitchFamily="18" charset="0"/>
              <a:cs typeface="Times New Roman" pitchFamily="18" charset="0"/>
            </a:endParaRPr>
          </a:p>
          <a:p>
            <a:r>
              <a:rPr lang="es-ES" dirty="0" smtClean="0"/>
              <a:t>                                                             </a:t>
            </a:r>
            <a:r>
              <a:rPr lang="es-ES" i="1" dirty="0" err="1" smtClean="0">
                <a:latin typeface="Times New Roman" pitchFamily="18" charset="0"/>
                <a:cs typeface="Times New Roman" pitchFamily="18" charset="0"/>
              </a:rPr>
              <a:t>Pv</a:t>
            </a:r>
            <a:r>
              <a:rPr lang="es-ES" i="1" dirty="0" smtClean="0">
                <a:latin typeface="Times New Roman" pitchFamily="18" charset="0"/>
                <a:cs typeface="Times New Roman" pitchFamily="18" charset="0"/>
              </a:rPr>
              <a:t>=RT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linds(horizontal)">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blinds(horizontal)">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blinds(horizontal)">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blinds(horizontal)">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1" nodeType="clickEffect">
                                  <p:stCondLst>
                                    <p:cond delay="0"/>
                                  </p:stCondLst>
                                  <p:childTnLst>
                                    <p:animEffect transition="out" filter="fade">
                                      <p:cBhvr>
                                        <p:cTn id="46" dur="500" tmFilter="0, 0; .2, .5; .8, .5; 1, 0"/>
                                        <p:tgtEl>
                                          <p:spTgt spid="6">
                                            <p:txEl>
                                              <p:pRg st="0" end="0"/>
                                            </p:txEl>
                                          </p:spTgt>
                                        </p:tgtEl>
                                      </p:cBhvr>
                                    </p:animEffect>
                                    <p:animScale>
                                      <p:cBhvr>
                                        <p:cTn id="47" dur="250" autoRev="1" fill="hold"/>
                                        <p:tgtEl>
                                          <p:spTgt spid="6">
                                            <p:txEl>
                                              <p:pRg st="0" end="0"/>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blinds(horizontal)">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blinds(horizontal)">
                                      <p:cBhvr>
                                        <p:cTn id="57" dur="500"/>
                                        <p:tgtEl>
                                          <p:spTgt spid="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Effect transition="in" filter="blinds(horizontal)">
                                      <p:cBhvr>
                                        <p:cTn id="62" dur="5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blinds(horizontal)">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
                                            <p:txEl>
                                              <p:pRg st="4" end="4"/>
                                            </p:txEl>
                                          </p:spTgt>
                                        </p:tgtEl>
                                        <p:attrNameLst>
                                          <p:attrName>style.visibility</p:attrName>
                                        </p:attrNameLst>
                                      </p:cBhvr>
                                      <p:to>
                                        <p:strVal val="visible"/>
                                      </p:to>
                                    </p:set>
                                    <p:animEffect transition="in" filter="blinds(horizontal)">
                                      <p:cBhvr>
                                        <p:cTn id="7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6" grpId="1" build="allAtOnce"/>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2"/>
          <p:cNvSpPr>
            <a:spLocks noGrp="1" noChangeArrowheads="1"/>
          </p:cNvSpPr>
          <p:nvPr>
            <p:ph type="body" sz="half" idx="1"/>
          </p:nvPr>
        </p:nvSpPr>
        <p:spPr>
          <a:xfrm>
            <a:off x="565150" y="2266950"/>
            <a:ext cx="8039100" cy="604838"/>
          </a:xfrm>
        </p:spPr>
        <p:txBody>
          <a:bodyPr>
            <a:normAutofit/>
          </a:bodyPr>
          <a:lstStyle/>
          <a:p>
            <a:pPr eaLnBrk="1" hangingPunct="1">
              <a:buFontTx/>
              <a:buNone/>
            </a:pPr>
            <a:r>
              <a:rPr lang="en-US" sz="2000" dirty="0" smtClean="0"/>
              <a:t> van der Waals                                                              grazing model</a:t>
            </a:r>
          </a:p>
        </p:txBody>
      </p:sp>
      <p:graphicFrame>
        <p:nvGraphicFramePr>
          <p:cNvPr id="259099" name="Object 2"/>
          <p:cNvGraphicFramePr>
            <a:graphicFrameLocks noChangeAspect="1"/>
          </p:cNvGraphicFramePr>
          <p:nvPr/>
        </p:nvGraphicFramePr>
        <p:xfrm>
          <a:off x="3887788" y="3962400"/>
          <a:ext cx="1582737" cy="1247775"/>
        </p:xfrm>
        <a:graphic>
          <a:graphicData uri="http://schemas.openxmlformats.org/presentationml/2006/ole">
            <p:oleObj spid="_x0000_s44034" name="Equation" r:id="rId3" imgW="914400" imgH="685800" progId="Equation.DSMT4">
              <p:embed/>
            </p:oleObj>
          </a:graphicData>
        </a:graphic>
      </p:graphicFrame>
      <p:graphicFrame>
        <p:nvGraphicFramePr>
          <p:cNvPr id="259101" name="Object 3"/>
          <p:cNvGraphicFramePr>
            <a:graphicFrameLocks noChangeAspect="1"/>
          </p:cNvGraphicFramePr>
          <p:nvPr/>
        </p:nvGraphicFramePr>
        <p:xfrm>
          <a:off x="466725" y="2763838"/>
          <a:ext cx="3181350" cy="1808162"/>
        </p:xfrm>
        <a:graphic>
          <a:graphicData uri="http://schemas.openxmlformats.org/presentationml/2006/ole">
            <p:oleObj spid="_x0000_s44035" name="Equation" r:id="rId4" imgW="1777680" imgH="939600" progId="Equation.DSMT4">
              <p:embed/>
            </p:oleObj>
          </a:graphicData>
        </a:graphic>
      </p:graphicFrame>
      <p:sp>
        <p:nvSpPr>
          <p:cNvPr id="259103" name="Text Box 31"/>
          <p:cNvSpPr txBox="1">
            <a:spLocks noChangeArrowheads="1"/>
          </p:cNvSpPr>
          <p:nvPr/>
        </p:nvSpPr>
        <p:spPr bwMode="auto">
          <a:xfrm>
            <a:off x="1943064" y="5119062"/>
            <a:ext cx="5580063" cy="1738938"/>
          </a:xfrm>
          <a:prstGeom prst="rect">
            <a:avLst/>
          </a:prstGeom>
          <a:solidFill>
            <a:srgbClr val="00FFFF"/>
          </a:solidFill>
          <a:ln w="57150" algn="ctr">
            <a:noFill/>
            <a:miter lim="800000"/>
            <a:headEnd type="none" w="sm" len="sm"/>
            <a:tailEnd type="none" w="sm" len="sm"/>
          </a:ln>
        </p:spPr>
        <p:txBody>
          <a:bodyPr wrap="square">
            <a:spAutoFit/>
          </a:bodyPr>
          <a:lstStyle/>
          <a:p>
            <a:pPr>
              <a:spcBef>
                <a:spcPct val="50000"/>
              </a:spcBef>
            </a:pPr>
            <a:r>
              <a:rPr lang="en-US" sz="2000" dirty="0">
                <a:latin typeface="Arial Narrow" pitchFamily="34" charset="0"/>
              </a:rPr>
              <a:t>That is:</a:t>
            </a:r>
          </a:p>
          <a:p>
            <a:pPr>
              <a:spcBef>
                <a:spcPct val="50000"/>
              </a:spcBef>
            </a:pPr>
            <a:r>
              <a:rPr lang="en-US" sz="2000" b="1" dirty="0">
                <a:solidFill>
                  <a:srgbClr val="FF0000"/>
                </a:solidFill>
                <a:latin typeface="Arial Narrow" pitchFamily="34" charset="0"/>
              </a:rPr>
              <a:t>Liquid                	 </a:t>
            </a:r>
            <a:r>
              <a:rPr lang="en-US" sz="2000" b="1" dirty="0">
                <a:solidFill>
                  <a:schemeClr val="bg1"/>
                </a:solidFill>
                <a:latin typeface="Arial Narrow" pitchFamily="34" charset="0"/>
              </a:rPr>
              <a:t>     </a:t>
            </a:r>
            <a:r>
              <a:rPr lang="en-US" sz="2000" b="1" dirty="0">
                <a:solidFill>
                  <a:srgbClr val="FF0000"/>
                </a:solidFill>
                <a:latin typeface="Arial Narrow" pitchFamily="34" charset="0"/>
              </a:rPr>
              <a:t>  High density of vegetation  </a:t>
            </a:r>
          </a:p>
          <a:p>
            <a:pPr>
              <a:spcBef>
                <a:spcPct val="50000"/>
              </a:spcBef>
            </a:pPr>
            <a:r>
              <a:rPr lang="en-US" sz="2000" b="1" dirty="0">
                <a:solidFill>
                  <a:srgbClr val="FF0000"/>
                </a:solidFill>
                <a:latin typeface="Arial Narrow" pitchFamily="34" charset="0"/>
              </a:rPr>
              <a:t>Gas 	                        Low density of vegetation</a:t>
            </a:r>
            <a:r>
              <a:rPr lang="en-US" b="1" dirty="0">
                <a:solidFill>
                  <a:srgbClr val="FF0000"/>
                </a:solidFill>
              </a:rPr>
              <a:t> </a:t>
            </a:r>
          </a:p>
          <a:p>
            <a:pPr>
              <a:spcBef>
                <a:spcPct val="50000"/>
              </a:spcBef>
            </a:pPr>
            <a:r>
              <a:rPr lang="en-US" b="1" dirty="0">
                <a:solidFill>
                  <a:srgbClr val="FF0000"/>
                </a:solidFill>
              </a:rPr>
              <a:t>Temperature	       Consumption</a:t>
            </a:r>
            <a:r>
              <a:rPr lang="en-US" dirty="0"/>
              <a:t> 	</a:t>
            </a:r>
            <a:endParaRPr lang="en-US" sz="2000" dirty="0">
              <a:latin typeface="Arial Narrow" pitchFamily="34" charset="0"/>
            </a:endParaRPr>
          </a:p>
        </p:txBody>
      </p:sp>
      <p:graphicFrame>
        <p:nvGraphicFramePr>
          <p:cNvPr id="12292" name="Object 4"/>
          <p:cNvGraphicFramePr>
            <a:graphicFrameLocks noChangeAspect="1"/>
          </p:cNvGraphicFramePr>
          <p:nvPr/>
        </p:nvGraphicFramePr>
        <p:xfrm>
          <a:off x="5634038" y="2798763"/>
          <a:ext cx="2970212" cy="1736725"/>
        </p:xfrm>
        <a:graphic>
          <a:graphicData uri="http://schemas.openxmlformats.org/presentationml/2006/ole">
            <p:oleObj spid="_x0000_s44036" name="Equation" r:id="rId5" imgW="1726920" imgH="914400" progId="Equation.DSMT4">
              <p:embed/>
            </p:oleObj>
          </a:graphicData>
        </a:graphic>
      </p:graphicFrame>
      <p:sp>
        <p:nvSpPr>
          <p:cNvPr id="12296" name="Line 45"/>
          <p:cNvSpPr>
            <a:spLocks noChangeShapeType="1"/>
          </p:cNvSpPr>
          <p:nvPr/>
        </p:nvSpPr>
        <p:spPr bwMode="auto">
          <a:xfrm>
            <a:off x="3810000" y="5715000"/>
            <a:ext cx="379413" cy="1587"/>
          </a:xfrm>
          <a:prstGeom prst="line">
            <a:avLst/>
          </a:prstGeom>
          <a:noFill/>
          <a:ln w="28575">
            <a:solidFill>
              <a:srgbClr val="000000"/>
            </a:solidFill>
            <a:round/>
            <a:headEnd type="arrow" w="med" len="med"/>
            <a:tailEnd type="arrow" w="med" len="med"/>
          </a:ln>
        </p:spPr>
        <p:txBody>
          <a:bodyPr wrap="none"/>
          <a:lstStyle/>
          <a:p>
            <a:endParaRPr lang="es-ES"/>
          </a:p>
        </p:txBody>
      </p:sp>
      <p:sp>
        <p:nvSpPr>
          <p:cNvPr id="12297" name="Line 46"/>
          <p:cNvSpPr>
            <a:spLocks noChangeShapeType="1"/>
          </p:cNvSpPr>
          <p:nvPr/>
        </p:nvSpPr>
        <p:spPr bwMode="auto">
          <a:xfrm>
            <a:off x="3810000" y="6172200"/>
            <a:ext cx="379413" cy="1587"/>
          </a:xfrm>
          <a:prstGeom prst="line">
            <a:avLst/>
          </a:prstGeom>
          <a:noFill/>
          <a:ln w="28575">
            <a:solidFill>
              <a:srgbClr val="000000"/>
            </a:solidFill>
            <a:round/>
            <a:headEnd type="arrow" w="med" len="med"/>
            <a:tailEnd type="arrow" w="med" len="med"/>
          </a:ln>
        </p:spPr>
        <p:txBody>
          <a:bodyPr wrap="none"/>
          <a:lstStyle/>
          <a:p>
            <a:endParaRPr lang="es-ES"/>
          </a:p>
        </p:txBody>
      </p:sp>
      <p:sp>
        <p:nvSpPr>
          <p:cNvPr id="12298" name="Line 47"/>
          <p:cNvSpPr>
            <a:spLocks noChangeShapeType="1"/>
          </p:cNvSpPr>
          <p:nvPr/>
        </p:nvSpPr>
        <p:spPr bwMode="auto">
          <a:xfrm>
            <a:off x="3813137" y="6627813"/>
            <a:ext cx="379413" cy="1587"/>
          </a:xfrm>
          <a:prstGeom prst="line">
            <a:avLst/>
          </a:prstGeom>
          <a:noFill/>
          <a:ln w="28575">
            <a:solidFill>
              <a:srgbClr val="000000"/>
            </a:solidFill>
            <a:round/>
            <a:headEnd type="arrow" w="med" len="med"/>
            <a:tailEnd type="arrow" w="med" len="med"/>
          </a:ln>
        </p:spPr>
        <p:txBody>
          <a:bodyPr wrap="none"/>
          <a:lstStyle/>
          <a:p>
            <a:endParaRPr lang="es-ES"/>
          </a:p>
        </p:txBody>
      </p:sp>
      <p:sp>
        <p:nvSpPr>
          <p:cNvPr id="11" name="10 Título"/>
          <p:cNvSpPr>
            <a:spLocks noGrp="1"/>
          </p:cNvSpPr>
          <p:nvPr>
            <p:ph type="title"/>
          </p:nvPr>
        </p:nvSpPr>
        <p:spPr>
          <a:xfrm>
            <a:off x="1219200" y="1981200"/>
            <a:ext cx="6400800" cy="457200"/>
          </a:xfrm>
        </p:spPr>
        <p:txBody>
          <a:bodyPr>
            <a:normAutofit/>
          </a:bodyPr>
          <a:lstStyle/>
          <a:p>
            <a:r>
              <a:rPr lang="en-US" sz="2000" b="1" dirty="0" smtClean="0">
                <a:solidFill>
                  <a:schemeClr val="tx1">
                    <a:lumMod val="90000"/>
                  </a:schemeClr>
                </a:solidFill>
                <a:latin typeface="Arial Narrow" pitchFamily="34" charset="0"/>
              </a:rPr>
              <a:t>Grazing vs. Liquid-Gas Phase Trans. </a:t>
            </a:r>
            <a:endParaRPr lang="es-UY" sz="2000" dirty="0"/>
          </a:p>
        </p:txBody>
      </p:sp>
      <p:sp>
        <p:nvSpPr>
          <p:cNvPr id="12" name="Rectangle 11"/>
          <p:cNvSpPr/>
          <p:nvPr/>
        </p:nvSpPr>
        <p:spPr>
          <a:xfrm>
            <a:off x="0" y="74474"/>
            <a:ext cx="9144000" cy="2031325"/>
          </a:xfrm>
          <a:prstGeom prst="rect">
            <a:avLst/>
          </a:prstGeom>
        </p:spPr>
        <p:txBody>
          <a:bodyPr wrap="square">
            <a:spAutoFit/>
          </a:bodyPr>
          <a:lstStyle/>
          <a:p>
            <a:r>
              <a:rPr lang="es-ES" dirty="0" smtClean="0">
                <a:latin typeface="Times New Roman" pitchFamily="18" charset="0"/>
                <a:cs typeface="Times New Roman" pitchFamily="18" charset="0"/>
              </a:rPr>
              <a:t>Van der Waals modificó los dos factores del lado de la izquierda en la ecuación del gas ideal:</a:t>
            </a:r>
          </a:p>
          <a:p>
            <a:r>
              <a:rPr lang="es-ES" dirty="0" smtClean="0">
                <a:latin typeface="Times New Roman" pitchFamily="18" charset="0"/>
                <a:cs typeface="Times New Roman" pitchFamily="18" charset="0"/>
                <a:sym typeface="Wingdings"/>
              </a:rPr>
              <a:t>Primero</a:t>
            </a:r>
            <a:r>
              <a:rPr lang="es-ES" dirty="0" smtClean="0">
                <a:latin typeface="Times New Roman" pitchFamily="18" charset="0"/>
                <a:cs typeface="Times New Roman" pitchFamily="18" charset="0"/>
              </a:rPr>
              <a:t>, tuvo en cuenta que las moléculas no son infinitamente compresibles, sino que un mol ocupa un volumen mínimo </a:t>
            </a:r>
            <a:r>
              <a:rPr lang="es-ES" i="1" dirty="0" smtClean="0">
                <a:latin typeface="Times New Roman" pitchFamily="18" charset="0"/>
                <a:cs typeface="Times New Roman" pitchFamily="18" charset="0"/>
              </a:rPr>
              <a:t>b</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i.e.</a:t>
            </a:r>
            <a:r>
              <a:rPr lang="es-ES" dirty="0" smtClean="0">
                <a:latin typeface="Times New Roman" pitchFamily="18" charset="0"/>
                <a:cs typeface="Times New Roman" pitchFamily="18" charset="0"/>
              </a:rPr>
              <a:t> reemplazó al volumen accesible </a:t>
            </a:r>
            <a:r>
              <a:rPr lang="es-ES" i="1" dirty="0" smtClean="0">
                <a:latin typeface="Times New Roman" pitchFamily="18" charset="0"/>
                <a:cs typeface="Times New Roman" pitchFamily="18" charset="0"/>
              </a:rPr>
              <a:t>v </a:t>
            </a:r>
            <a:r>
              <a:rPr lang="es-ES" dirty="0" smtClean="0">
                <a:latin typeface="Times New Roman" pitchFamily="18" charset="0"/>
                <a:cs typeface="Times New Roman" pitchFamily="18" charset="0"/>
              </a:rPr>
              <a:t>por</a:t>
            </a:r>
            <a:r>
              <a:rPr lang="es-ES" i="1" dirty="0" smtClean="0">
                <a:latin typeface="Times New Roman" pitchFamily="18" charset="0"/>
                <a:cs typeface="Times New Roman" pitchFamily="18" charset="0"/>
              </a:rPr>
              <a:t> v-b</a:t>
            </a:r>
          </a:p>
          <a:p>
            <a:r>
              <a:rPr lang="es-ES" dirty="0" smtClean="0">
                <a:latin typeface="Times New Roman" pitchFamily="18" charset="0"/>
                <a:cs typeface="Times New Roman" pitchFamily="18" charset="0"/>
                <a:sym typeface="Wingdings"/>
              </a:rPr>
              <a:t>S</a:t>
            </a:r>
            <a:r>
              <a:rPr lang="es-ES" dirty="0" smtClean="0">
                <a:latin typeface="Times New Roman" pitchFamily="18" charset="0"/>
                <a:cs typeface="Times New Roman" pitchFamily="18" charset="0"/>
              </a:rPr>
              <a:t>egundo, tuvo en cuenta que las moléculas interactúan entre si de a pares cuando están cerca (</a:t>
            </a:r>
            <a:r>
              <a:rPr lang="es-ES" dirty="0" err="1" smtClean="0">
                <a:latin typeface="Times New Roman" pitchFamily="18" charset="0"/>
                <a:cs typeface="Times New Roman" pitchFamily="18" charset="0"/>
              </a:rPr>
              <a:t>i.e.</a:t>
            </a:r>
            <a:r>
              <a:rPr lang="es-ES" dirty="0" smtClean="0">
                <a:latin typeface="Times New Roman" pitchFamily="18" charset="0"/>
                <a:cs typeface="Times New Roman" pitchFamily="18" charset="0"/>
              </a:rPr>
              <a:t> la probabilidad de encontrar a una molécula en una región centrada en un punto es </a:t>
            </a:r>
            <a:r>
              <a:rPr lang="es-ES" dirty="0" err="1" smtClean="0">
                <a:latin typeface="Times New Roman" pitchFamily="18" charset="0"/>
                <a:cs typeface="Times New Roman" pitchFamily="18" charset="0"/>
              </a:rPr>
              <a:t>propor-cional</a:t>
            </a:r>
            <a:r>
              <a:rPr lang="es-ES" dirty="0" smtClean="0">
                <a:latin typeface="Times New Roman" pitchFamily="18" charset="0"/>
                <a:cs typeface="Times New Roman" pitchFamily="18" charset="0"/>
              </a:rPr>
              <a:t> a la densidad y la de encontrar a un par es proporcional a densidad al cuadrado </a:t>
            </a:r>
            <a:r>
              <a:rPr lang="es-ES" dirty="0" err="1" smtClean="0">
                <a:latin typeface="Times New Roman" pitchFamily="18" charset="0"/>
                <a:cs typeface="Times New Roman" pitchFamily="18" charset="0"/>
              </a:rPr>
              <a:t>i.e.</a:t>
            </a:r>
            <a:r>
              <a:rPr lang="es-ES" dirty="0" smtClean="0">
                <a:latin typeface="Times New Roman" pitchFamily="18" charset="0"/>
                <a:cs typeface="Times New Roman" pitchFamily="18" charset="0"/>
              </a:rPr>
              <a:t> a </a:t>
            </a:r>
            <a:r>
              <a:rPr lang="es-ES" i="1" dirty="0" smtClean="0">
                <a:latin typeface="Times New Roman" pitchFamily="18" charset="0"/>
                <a:cs typeface="Times New Roman" pitchFamily="18" charset="0"/>
              </a:rPr>
              <a:t>v</a:t>
            </a:r>
            <a:r>
              <a:rPr lang="es-ES" baseline="30000" dirty="0" smtClean="0">
                <a:latin typeface="Times New Roman" pitchFamily="18" charset="0"/>
                <a:cs typeface="Times New Roman" pitchFamily="18" charset="0"/>
              </a:rPr>
              <a:t>-2</a:t>
            </a:r>
            <a:r>
              <a:rPr lang="es-ES" dirty="0" smtClean="0">
                <a:latin typeface="Times New Roman" pitchFamily="18" charset="0"/>
                <a:cs typeface="Times New Roman" pitchFamily="18" charset="0"/>
              </a:rPr>
              <a:t>, y esto reduce a la presión, </a:t>
            </a:r>
            <a:r>
              <a:rPr lang="es-ES" dirty="0" err="1" smtClean="0">
                <a:latin typeface="Times New Roman" pitchFamily="18" charset="0"/>
                <a:cs typeface="Times New Roman" pitchFamily="18" charset="0"/>
              </a:rPr>
              <a:t>i.e.</a:t>
            </a:r>
            <a:r>
              <a:rPr lang="es-ES" dirty="0" smtClean="0">
                <a:latin typeface="Times New Roman" pitchFamily="18" charset="0"/>
                <a:cs typeface="Times New Roman" pitchFamily="18" charset="0"/>
              </a:rPr>
              <a:t> reemplazó a </a:t>
            </a:r>
            <a:r>
              <a:rPr lang="es-ES" i="1" dirty="0" smtClean="0">
                <a:latin typeface="Times New Roman" pitchFamily="18" charset="0"/>
                <a:cs typeface="Times New Roman" pitchFamily="18" charset="0"/>
              </a:rPr>
              <a:t>P </a:t>
            </a:r>
            <a:r>
              <a:rPr lang="es-ES" dirty="0" smtClean="0">
                <a:latin typeface="Times New Roman" pitchFamily="18" charset="0"/>
                <a:cs typeface="Times New Roman" pitchFamily="18" charset="0"/>
              </a:rPr>
              <a:t>por</a:t>
            </a:r>
            <a:r>
              <a:rPr lang="es-ES" i="1" dirty="0" smtClean="0">
                <a:latin typeface="Times New Roman" pitchFamily="18" charset="0"/>
                <a:cs typeface="Times New Roman" pitchFamily="18" charset="0"/>
              </a:rPr>
              <a:t> P+</a:t>
            </a:r>
            <a:r>
              <a:rPr lang="es-ES" dirty="0" smtClean="0">
                <a:latin typeface="Times New Roman" pitchFamily="18" charset="0"/>
                <a:cs typeface="Times New Roman" pitchFamily="18" charset="0"/>
              </a:rPr>
              <a:t> </a:t>
            </a:r>
            <a:r>
              <a:rPr lang="es-ES" i="1" dirty="0" smtClean="0">
                <a:latin typeface="Times New Roman" pitchFamily="18" charset="0"/>
                <a:cs typeface="Times New Roman" pitchFamily="18" charset="0"/>
              </a:rPr>
              <a:t>a</a:t>
            </a:r>
            <a:r>
              <a:rPr lang="es-ES" dirty="0" smtClean="0">
                <a:latin typeface="Times New Roman" pitchFamily="18" charset="0"/>
                <a:cs typeface="Times New Roman" pitchFamily="18" charset="0"/>
              </a:rPr>
              <a:t> </a:t>
            </a:r>
            <a:r>
              <a:rPr lang="es-ES" i="1" dirty="0" smtClean="0">
                <a:latin typeface="Times New Roman" pitchFamily="18" charset="0"/>
                <a:cs typeface="Times New Roman" pitchFamily="18" charset="0"/>
              </a:rPr>
              <a:t>v</a:t>
            </a:r>
            <a:r>
              <a:rPr lang="es-ES" baseline="30000" dirty="0" smtClean="0">
                <a:latin typeface="Times New Roman" pitchFamily="18" charset="0"/>
                <a:cs typeface="Times New Roman" pitchFamily="18" charset="0"/>
              </a:rPr>
              <a:t>-2 </a:t>
            </a:r>
            <a:r>
              <a:rPr lang="es-ES" dirty="0" smtClean="0">
                <a:latin typeface="Times New Roman" pitchFamily="18" charset="0"/>
                <a:cs typeface="Times New Roman" pitchFamily="18" charset="0"/>
              </a:rPr>
              <a:t>siendo </a:t>
            </a:r>
            <a:r>
              <a:rPr lang="es-ES" i="1" dirty="0" smtClean="0">
                <a:latin typeface="Times New Roman" pitchFamily="18" charset="0"/>
                <a:cs typeface="Times New Roman" pitchFamily="18" charset="0"/>
              </a:rPr>
              <a:t>a</a:t>
            </a:r>
            <a:r>
              <a:rPr lang="es-ES" dirty="0" smtClean="0">
                <a:latin typeface="Times New Roman" pitchFamily="18" charset="0"/>
                <a:cs typeface="Times New Roman" pitchFamily="18" charset="0"/>
              </a:rPr>
              <a:t> una constante.</a:t>
            </a:r>
            <a:endParaRPr lang="es-ES" i="1" dirty="0" smtClean="0">
              <a:latin typeface="Times New Roman" pitchFamily="18" charset="0"/>
              <a:cs typeface="Times New Roman" pitchFamily="18" charset="0"/>
            </a:endParaRPr>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037" name="Object 5"/>
          <p:cNvGraphicFramePr>
            <a:graphicFrameLocks noChangeAspect="1"/>
          </p:cNvGraphicFramePr>
          <p:nvPr/>
        </p:nvGraphicFramePr>
        <p:xfrm>
          <a:off x="0" y="4648200"/>
          <a:ext cx="3692769" cy="381000"/>
        </p:xfrm>
        <a:graphic>
          <a:graphicData uri="http://schemas.openxmlformats.org/presentationml/2006/ole">
            <p:oleObj spid="_x0000_s44037" name="Equation" r:id="rId6" imgW="2413000" imgH="254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59101">
                                            <p:subSp spid="_x0000_s44035"/>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4037"/>
                                        </p:tgtEl>
                                        <p:attrNameLst>
                                          <p:attrName>style.visibility</p:attrName>
                                        </p:attrNameLst>
                                      </p:cBhvr>
                                      <p:to>
                                        <p:strVal val="visible"/>
                                      </p:to>
                                    </p:set>
                                    <p:animEffect transition="in" filter="blinds(horizontal)">
                                      <p:cBhvr>
                                        <p:cTn id="31" dur="500"/>
                                        <p:tgtEl>
                                          <p:spTgt spid="4403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2292">
                                            <p:subSp spid="_x0000_s44036"/>
                                          </p:spTgt>
                                        </p:tgtEl>
                                        <p:attrNameLst>
                                          <p:attrName>style.visibility</p:attrName>
                                        </p:attrNameLst>
                                      </p:cBhvr>
                                      <p:to>
                                        <p:strVal val="visible"/>
                                      </p:to>
                                    </p:set>
                                    <p:animEffect transition="in" filter="box(in)">
                                      <p:cBhvr>
                                        <p:cTn id="36" dur="500"/>
                                        <p:tgtEl>
                                          <p:spTgt spid="12292">
                                            <p:subSp spid="_x0000_s44036"/>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59099">
                                            <p:subSp spid="_x0000_s44034"/>
                                          </p:spTgt>
                                        </p:tgtEl>
                                        <p:attrNameLst>
                                          <p:attrName>style.visibility</p:attrName>
                                        </p:attrNameLst>
                                      </p:cBhvr>
                                      <p:to>
                                        <p:strVal val="visible"/>
                                      </p:to>
                                    </p:set>
                                    <p:animEffect transition="in" filter="checkerboard(across)">
                                      <p:cBhvr>
                                        <p:cTn id="41" dur="500"/>
                                        <p:tgtEl>
                                          <p:spTgt spid="259099">
                                            <p:subSp spid="_x0000_s44034"/>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5910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294">
                                            <p:txEl>
                                              <p:pRg st="0" end="0"/>
                                            </p:txEl>
                                          </p:spTgt>
                                        </p:tgtEl>
                                        <p:attrNameLst>
                                          <p:attrName>style.visibility</p:attrName>
                                        </p:attrNameLst>
                                      </p:cBhvr>
                                      <p:to>
                                        <p:strVal val="visible"/>
                                      </p:to>
                                    </p:set>
                                    <p:anim calcmode="lin" valueType="num">
                                      <p:cBhvr additive="base">
                                        <p:cTn id="50" dur="5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296"/>
                                        </p:tgtEl>
                                        <p:attrNameLst>
                                          <p:attrName>style.visibility</p:attrName>
                                        </p:attrNameLst>
                                      </p:cBhvr>
                                      <p:to>
                                        <p:strVal val="visible"/>
                                      </p:to>
                                    </p:set>
                                    <p:anim calcmode="lin" valueType="num">
                                      <p:cBhvr additive="base">
                                        <p:cTn id="56" dur="500" fill="hold"/>
                                        <p:tgtEl>
                                          <p:spTgt spid="12296"/>
                                        </p:tgtEl>
                                        <p:attrNameLst>
                                          <p:attrName>ppt_x</p:attrName>
                                        </p:attrNameLst>
                                      </p:cBhvr>
                                      <p:tavLst>
                                        <p:tav tm="0">
                                          <p:val>
                                            <p:strVal val="#ppt_x"/>
                                          </p:val>
                                        </p:tav>
                                        <p:tav tm="100000">
                                          <p:val>
                                            <p:strVal val="#ppt_x"/>
                                          </p:val>
                                        </p:tav>
                                      </p:tavLst>
                                    </p:anim>
                                    <p:anim calcmode="lin" valueType="num">
                                      <p:cBhvr additive="base">
                                        <p:cTn id="57"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297"/>
                                        </p:tgtEl>
                                        <p:attrNameLst>
                                          <p:attrName>style.visibility</p:attrName>
                                        </p:attrNameLst>
                                      </p:cBhvr>
                                      <p:to>
                                        <p:strVal val="visible"/>
                                      </p:to>
                                    </p:set>
                                    <p:anim calcmode="lin" valueType="num">
                                      <p:cBhvr additive="base">
                                        <p:cTn id="62" dur="500" fill="hold"/>
                                        <p:tgtEl>
                                          <p:spTgt spid="12297"/>
                                        </p:tgtEl>
                                        <p:attrNameLst>
                                          <p:attrName>ppt_x</p:attrName>
                                        </p:attrNameLst>
                                      </p:cBhvr>
                                      <p:tavLst>
                                        <p:tav tm="0">
                                          <p:val>
                                            <p:strVal val="#ppt_x"/>
                                          </p:val>
                                        </p:tav>
                                        <p:tav tm="100000">
                                          <p:val>
                                            <p:strVal val="#ppt_x"/>
                                          </p:val>
                                        </p:tav>
                                      </p:tavLst>
                                    </p:anim>
                                    <p:anim calcmode="lin" valueType="num">
                                      <p:cBhvr additive="base">
                                        <p:cTn id="63"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298"/>
                                        </p:tgtEl>
                                        <p:attrNameLst>
                                          <p:attrName>style.visibility</p:attrName>
                                        </p:attrNameLst>
                                      </p:cBhvr>
                                      <p:to>
                                        <p:strVal val="visible"/>
                                      </p:to>
                                    </p:set>
                                    <p:anim calcmode="lin" valueType="num">
                                      <p:cBhvr additive="base">
                                        <p:cTn id="68" dur="500" fill="hold"/>
                                        <p:tgtEl>
                                          <p:spTgt spid="12298"/>
                                        </p:tgtEl>
                                        <p:attrNameLst>
                                          <p:attrName>ppt_x</p:attrName>
                                        </p:attrNameLst>
                                      </p:cBhvr>
                                      <p:tavLst>
                                        <p:tav tm="0">
                                          <p:val>
                                            <p:strVal val="#ppt_x"/>
                                          </p:val>
                                        </p:tav>
                                        <p:tav tm="100000">
                                          <p:val>
                                            <p:strVal val="#ppt_x"/>
                                          </p:val>
                                        </p:tav>
                                      </p:tavLst>
                                    </p:anim>
                                    <p:anim calcmode="lin" valueType="num">
                                      <p:cBhvr additive="base">
                                        <p:cTn id="69" dur="500" fill="hold"/>
                                        <p:tgtEl>
                                          <p:spTgt spid="12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autoUpdateAnimBg="0"/>
      <p:bldP spid="259103" grpId="0" animBg="1" autoUpdateAnimBg="0"/>
      <p:bldP spid="12296" grpId="0" animBg="1"/>
      <p:bldP spid="12297" grpId="0" animBg="1"/>
      <p:bldP spid="12298" grpId="0" animBg="1"/>
      <p:bldP spid="11" grpId="0" autoUpdateAnimBg="0"/>
      <p:bldP spid="12"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800"/>
            <a:ext cx="9144000" cy="646331"/>
          </a:xfrm>
          <a:prstGeom prst="rect">
            <a:avLst/>
          </a:prstGeom>
          <a:noFill/>
        </p:spPr>
        <p:txBody>
          <a:bodyPr wrap="square" rtlCol="0">
            <a:spAutoFit/>
          </a:bodyPr>
          <a:lstStyle/>
          <a:p>
            <a:r>
              <a:rPr lang="es-UY" dirty="0" smtClean="0"/>
              <a:t>Para entender la analogía anterior es necesario presentar lo básico de la </a:t>
            </a:r>
            <a:r>
              <a:rPr lang="es-UY" b="1" dirty="0" smtClean="0"/>
              <a:t>fenomenología de la transición de fase líquido-gas</a:t>
            </a:r>
            <a:endParaRPr lang="en-US" b="1" dirty="0"/>
          </a:p>
        </p:txBody>
      </p:sp>
      <p:sp>
        <p:nvSpPr>
          <p:cNvPr id="84993" name="Rectangle 1"/>
          <p:cNvSpPr>
            <a:spLocks noChangeArrowheads="1"/>
          </p:cNvSpPr>
          <p:nvPr/>
        </p:nvSpPr>
        <p:spPr bwMode="auto">
          <a:xfrm>
            <a:off x="0" y="990600"/>
            <a:ext cx="91440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It is enlightening to analyze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a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P-v</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diagram the liquid-gas transition. </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a:t>
            </a:r>
            <a:endPar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900" dirty="0" smtClean="0">
              <a:solidFill>
                <a:srgbClr val="000000"/>
              </a:solidFill>
              <a:latin typeface="Times New Roman" pitchFamily="18" charset="0"/>
              <a:ea typeface="CMR1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The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coexistence line for these two phases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now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becomes in Fig.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4.13</a:t>
            </a:r>
            <a:b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a:t>
            </a:r>
            <a:r>
              <a:rPr kumimoji="0" lang="en-US"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binodal</a:t>
            </a:r>
            <a:r>
              <a:rPr kumimoji="0" lang="en-US"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curve</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which denotes the condition at which the liquid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gas phases may coexist </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(dot-dashed curve). </a:t>
            </a:r>
            <a:endPar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endParaRPr>
          </a:p>
        </p:txBody>
      </p:sp>
      <p:pic>
        <p:nvPicPr>
          <p:cNvPr id="5" name="Picture 4" descr="Pv phase diagram.png"/>
          <p:cNvPicPr/>
          <p:nvPr/>
        </p:nvPicPr>
        <p:blipFill>
          <a:blip r:embed="rId2"/>
          <a:stretch>
            <a:fillRect/>
          </a:stretch>
        </p:blipFill>
        <p:spPr>
          <a:xfrm>
            <a:off x="6552923" y="1066800"/>
            <a:ext cx="2438677" cy="2514600"/>
          </a:xfrm>
          <a:prstGeom prst="rect">
            <a:avLst/>
          </a:prstGeom>
        </p:spPr>
      </p:pic>
      <p:sp>
        <p:nvSpPr>
          <p:cNvPr id="6" name="Rectangle 1"/>
          <p:cNvSpPr>
            <a:spLocks noChangeArrowheads="1"/>
          </p:cNvSpPr>
          <p:nvPr/>
        </p:nvSpPr>
        <p:spPr bwMode="auto">
          <a:xfrm>
            <a:off x="0" y="2362200"/>
            <a:ext cx="6781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4.13.</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Filled blue curves are isotherms (constant temperature </a:t>
            </a: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Pv</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curves) of the van der Waals equation of state for four different temperatures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&lt;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&lt;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&lt;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en-US"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0" y="342900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dirty="0" smtClean="0">
                <a:solidFill>
                  <a:srgbClr val="000000"/>
                </a:solidFill>
                <a:latin typeface="Times New Roman" pitchFamily="18" charset="0"/>
                <a:ea typeface="Times New Roman" pitchFamily="18" charset="0"/>
                <a:cs typeface="Times New Roman" pitchFamily="18" charset="0"/>
              </a:rPr>
              <a:t>In fact the </a:t>
            </a:r>
            <a:r>
              <a:rPr lang="en-US" dirty="0" smtClean="0">
                <a:solidFill>
                  <a:srgbClr val="000000"/>
                </a:solidFill>
                <a:latin typeface="Times New Roman" pitchFamily="18" charset="0"/>
                <a:ea typeface="Times New Roman" pitchFamily="18" charset="0"/>
                <a:cs typeface="Times New Roman" pitchFamily="18" charset="0"/>
              </a:rPr>
              <a:t>isotherms </a:t>
            </a:r>
            <a:r>
              <a:rPr lang="en-US" dirty="0" smtClean="0">
                <a:solidFill>
                  <a:srgbClr val="000000"/>
                </a:solidFill>
                <a:latin typeface="Times New Roman" pitchFamily="18" charset="0"/>
                <a:ea typeface="Times New Roman" pitchFamily="18" charset="0"/>
                <a:cs typeface="Times New Roman" pitchFamily="18" charset="0"/>
              </a:rPr>
              <a:t>produced </a:t>
            </a:r>
            <a:r>
              <a:rPr lang="en-US" dirty="0" smtClean="0">
                <a:solidFill>
                  <a:srgbClr val="000000"/>
                </a:solidFill>
                <a:latin typeface="Times New Roman" pitchFamily="18" charset="0"/>
                <a:ea typeface="Times New Roman" pitchFamily="18" charset="0"/>
                <a:cs typeface="Times New Roman" pitchFamily="18" charset="0"/>
              </a:rPr>
              <a:t>by the van der Waals equation have a non-physical piece, called “kink”, in which the volume </a:t>
            </a:r>
            <a:r>
              <a:rPr lang="en-US" i="1" dirty="0" smtClean="0">
                <a:solidFill>
                  <a:srgbClr val="000000"/>
                </a:solidFill>
                <a:latin typeface="Times New Roman" pitchFamily="18" charset="0"/>
                <a:ea typeface="Times New Roman" pitchFamily="18" charset="0"/>
                <a:cs typeface="Times New Roman" pitchFamily="18" charset="0"/>
              </a:rPr>
              <a:t>V</a:t>
            </a:r>
            <a:r>
              <a:rPr lang="en-US" dirty="0" smtClean="0">
                <a:solidFill>
                  <a:srgbClr val="000000"/>
                </a:solidFill>
                <a:latin typeface="Times New Roman" pitchFamily="18" charset="0"/>
                <a:ea typeface="Times New Roman" pitchFamily="18" charset="0"/>
                <a:cs typeface="Times New Roman" pitchFamily="18" charset="0"/>
              </a:rPr>
              <a:t> grows when the pressure </a:t>
            </a:r>
            <a:r>
              <a:rPr lang="en-US" i="1" dirty="0" smtClean="0">
                <a:solidFill>
                  <a:srgbClr val="000000"/>
                </a:solidFill>
                <a:latin typeface="Times New Roman" pitchFamily="18" charset="0"/>
                <a:ea typeface="Times New Roman" pitchFamily="18" charset="0"/>
                <a:cs typeface="Times New Roman" pitchFamily="18" charset="0"/>
              </a:rPr>
              <a:t>P</a:t>
            </a:r>
            <a:r>
              <a:rPr lang="en-US" dirty="0" smtClean="0">
                <a:solidFill>
                  <a:srgbClr val="000000"/>
                </a:solidFill>
                <a:latin typeface="Times New Roman" pitchFamily="18" charset="0"/>
                <a:ea typeface="Times New Roman" pitchFamily="18" charset="0"/>
                <a:cs typeface="Times New Roman" pitchFamily="18" charset="0"/>
              </a:rPr>
              <a:t> is </a:t>
            </a:r>
            <a:r>
              <a:rPr lang="en-US" dirty="0" smtClean="0">
                <a:solidFill>
                  <a:srgbClr val="000000"/>
                </a:solidFill>
                <a:latin typeface="Times New Roman" pitchFamily="18" charset="0"/>
                <a:ea typeface="Times New Roman" pitchFamily="18" charset="0"/>
                <a:cs typeface="Times New Roman" pitchFamily="18" charset="0"/>
              </a:rPr>
              <a:t>simultaneously  </a:t>
            </a:r>
            <a:r>
              <a:rPr lang="en-US" dirty="0" smtClean="0">
                <a:solidFill>
                  <a:srgbClr val="000000"/>
                </a:solidFill>
                <a:latin typeface="Times New Roman" pitchFamily="18" charset="0"/>
                <a:ea typeface="Times New Roman" pitchFamily="18" charset="0"/>
                <a:cs typeface="Times New Roman" pitchFamily="18" charset="0"/>
              </a:rPr>
              <a:t>growing</a:t>
            </a:r>
            <a:r>
              <a:rPr lang="en-US" dirty="0" smtClean="0">
                <a:solidFill>
                  <a:srgbClr val="000000"/>
                </a:solidFill>
                <a:latin typeface="Times New Roman" pitchFamily="18" charset="0"/>
                <a:ea typeface="Times New Roman" pitchFamily="18" charset="0"/>
                <a:cs typeface="Times New Roman" pitchFamily="18" charset="0"/>
              </a:rPr>
              <a:t>. </a:t>
            </a:r>
            <a:endParaRPr lang="en-US" dirty="0" smtClean="0">
              <a:solidFill>
                <a:srgbClr val="000000"/>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dotted curve is the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spinodal</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curve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is</a:t>
            </a:r>
            <a:r>
              <a:rPr lang="en-US" dirty="0" smtClean="0">
                <a:solidFill>
                  <a:srgbClr val="000000"/>
                </a:solidFill>
                <a:latin typeface="Times New Roman" pitchFamily="18" charset="0"/>
                <a:ea typeface="Times New Roman" pitchFamily="18" charset="0"/>
                <a:cs typeface="Times New Roman" pitchFamily="18" charset="0"/>
              </a:rPr>
              <a:t> </a:t>
            </a:r>
            <a:r>
              <a:rPr lang="en-US" dirty="0" smtClean="0">
                <a:solidFill>
                  <a:srgbClr val="000000"/>
                </a:solidFill>
                <a:latin typeface="Times New Roman" pitchFamily="18" charset="0"/>
                <a:ea typeface="Times New Roman" pitchFamily="18" charset="0"/>
                <a:cs typeface="Times New Roman" pitchFamily="18" charset="0"/>
              </a:rPr>
              <a:t>the locus of the end points (big red dots) delimiting kinks in the van der Waals </a:t>
            </a:r>
            <a:r>
              <a:rPr lang="en-US" dirty="0" smtClean="0">
                <a:solidFill>
                  <a:srgbClr val="000000"/>
                </a:solidFill>
                <a:latin typeface="Times New Roman" pitchFamily="18" charset="0"/>
                <a:ea typeface="Times New Roman" pitchFamily="18" charset="0"/>
                <a:cs typeface="Times New Roman" pitchFamily="18" charset="0"/>
              </a:rPr>
              <a:t>isotherms..It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denotes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limit of local stability with respect to small fluctuations and is mathematically defined by the condition that the derivative of the isotherms is zero. </a:t>
            </a: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dot-dashed curve is the </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coexistence curve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binodal</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curve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denotes the condition at which liquid and gas may coexist. Equivalently, it is the boundary between the set of conditions in which it is thermodynamically favorable for the system to be fully mixed and the set of conditions in which it is thermodynamically favorable for it to phase separate. </a:t>
            </a: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extremum</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binodal</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curve in temperature coincides with the one of 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spinodal</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curve and is known as a critical point.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3">
                                            <p:txEl>
                                              <p:pRg st="0" end="0"/>
                                            </p:txEl>
                                          </p:spTgt>
                                        </p:tgtEl>
                                        <p:attrNameLst>
                                          <p:attrName>style.visibility</p:attrName>
                                        </p:attrNameLst>
                                      </p:cBhvr>
                                      <p:to>
                                        <p:strVal val="visible"/>
                                      </p:to>
                                    </p:set>
                                    <p:animEffect transition="in" filter="blinds(horizontal)">
                                      <p:cBhvr>
                                        <p:cTn id="7" dur="500"/>
                                        <p:tgtEl>
                                          <p:spTgt spid="849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3">
                                            <p:txEl>
                                              <p:pRg st="2" end="2"/>
                                            </p:txEl>
                                          </p:spTgt>
                                        </p:tgtEl>
                                        <p:attrNameLst>
                                          <p:attrName>style.visibility</p:attrName>
                                        </p:attrNameLst>
                                      </p:cBhvr>
                                      <p:to>
                                        <p:strVal val="visible"/>
                                      </p:to>
                                    </p:set>
                                    <p:animEffect transition="in" filter="blinds(horizontal)">
                                      <p:cBhvr>
                                        <p:cTn id="12" dur="500"/>
                                        <p:tgtEl>
                                          <p:spTgt spid="849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linds(horizont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blinds(horizontal)">
                                      <p:cBhvr>
                                        <p:cTn id="4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build="p"/>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v phase diagram.png"/>
          <p:cNvPicPr/>
          <p:nvPr/>
        </p:nvPicPr>
        <p:blipFill>
          <a:blip r:embed="rId2"/>
          <a:stretch>
            <a:fillRect/>
          </a:stretch>
        </p:blipFill>
        <p:spPr>
          <a:xfrm>
            <a:off x="0" y="685800"/>
            <a:ext cx="2438677" cy="2514600"/>
          </a:xfrm>
          <a:prstGeom prst="rect">
            <a:avLst/>
          </a:prstGeom>
        </p:spPr>
      </p:pic>
      <p:sp>
        <p:nvSpPr>
          <p:cNvPr id="4" name="Rectangle 1"/>
          <p:cNvSpPr>
            <a:spLocks noChangeArrowheads="1"/>
          </p:cNvSpPr>
          <p:nvPr/>
        </p:nvSpPr>
        <p:spPr bwMode="auto">
          <a:xfrm>
            <a:off x="0" y="3352800"/>
            <a:ext cx="9144000"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From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mathematical point of view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spinodals</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are the locus of bifurcations. </a:t>
            </a:r>
            <a:endPar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900" dirty="0" smtClean="0">
              <a:solidFill>
                <a:srgbClr val="000000"/>
              </a:solidFill>
              <a:latin typeface="Times New Roman" pitchFamily="18" charset="0"/>
              <a:ea typeface="CMR1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Hence </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three types of regions can be distinguished: The region outside the coexistence curve, which is absolutely stable, the </a:t>
            </a:r>
            <a:r>
              <a:rPr kumimoji="0" lang="en-US" b="0" i="0" u="none" strike="noStrike" cap="none" normalizeH="0" baseline="0" dirty="0" err="1" smtClean="0">
                <a:ln>
                  <a:noFill/>
                </a:ln>
                <a:solidFill>
                  <a:srgbClr val="000000"/>
                </a:solidFill>
                <a:effectLst/>
                <a:latin typeface="Times New Roman" pitchFamily="18" charset="0"/>
                <a:ea typeface="CMR10"/>
                <a:cs typeface="Times New Roman" pitchFamily="18" charset="0"/>
              </a:rPr>
              <a:t>spinodal</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region (below the </a:t>
            </a:r>
            <a:r>
              <a:rPr kumimoji="0" lang="en-US" b="0" i="0" u="none" strike="noStrike" cap="none" normalizeH="0" baseline="0" dirty="0" err="1" smtClean="0">
                <a:ln>
                  <a:noFill/>
                </a:ln>
                <a:solidFill>
                  <a:srgbClr val="000000"/>
                </a:solidFill>
                <a:effectLst/>
                <a:latin typeface="Times New Roman" pitchFamily="18" charset="0"/>
                <a:ea typeface="CMR10"/>
                <a:cs typeface="Times New Roman" pitchFamily="18" charset="0"/>
              </a:rPr>
              <a:t>spinodal</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curve), which is absolutely unstable, and a region between these two, which is </a:t>
            </a:r>
            <a:r>
              <a:rPr kumimoji="0" lang="en-US" b="1" i="1" u="none" strike="noStrike" cap="none" normalizeH="0" baseline="0" dirty="0" err="1" smtClean="0">
                <a:ln>
                  <a:noFill/>
                </a:ln>
                <a:solidFill>
                  <a:srgbClr val="000000"/>
                </a:solidFill>
                <a:effectLst/>
                <a:latin typeface="Times New Roman" pitchFamily="18" charset="0"/>
                <a:ea typeface="CMR10"/>
                <a:cs typeface="Times New Roman" pitchFamily="18" charset="0"/>
              </a:rPr>
              <a:t>metastable</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a:t>
            </a:r>
            <a:endPar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900" dirty="0" smtClean="0">
              <a:solidFill>
                <a:srgbClr val="000000"/>
              </a:solidFill>
              <a:latin typeface="Times New Roman" pitchFamily="18" charset="0"/>
              <a:ea typeface="CMR1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In</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physics, a </a:t>
            </a:r>
            <a:r>
              <a:rPr kumimoji="0" lang="en-US" b="0" i="0" u="none" strike="noStrike" cap="none" normalizeH="0" baseline="0" dirty="0" err="1" smtClean="0">
                <a:ln>
                  <a:noFill/>
                </a:ln>
                <a:solidFill>
                  <a:srgbClr val="000000"/>
                </a:solidFill>
                <a:effectLst/>
                <a:latin typeface="Times New Roman" pitchFamily="18" charset="0"/>
                <a:ea typeface="CMR10"/>
                <a:cs typeface="Times New Roman" pitchFamily="18" charset="0"/>
              </a:rPr>
              <a:t>metastable</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state is a stable state of a dynamical system other than the system's state of least energy. An important difference is that a </a:t>
            </a:r>
            <a:r>
              <a:rPr kumimoji="0" lang="en-US" b="0" i="0" u="none" strike="noStrike" cap="none" normalizeH="0" baseline="0" dirty="0" err="1" smtClean="0">
                <a:ln>
                  <a:noFill/>
                </a:ln>
                <a:solidFill>
                  <a:srgbClr val="000000"/>
                </a:solidFill>
                <a:effectLst/>
                <a:latin typeface="Times New Roman" pitchFamily="18" charset="0"/>
                <a:ea typeface="CMR10"/>
                <a:cs typeface="Times New Roman" pitchFamily="18" charset="0"/>
              </a:rPr>
              <a:t>metastable</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state is not eternal (as the global minimum is). Being an excited state –</a:t>
            </a:r>
            <a:r>
              <a:rPr kumimoji="0" lang="en-US" b="0" i="1" u="none" strike="noStrike" cap="none" normalizeH="0" baseline="0" dirty="0" smtClean="0">
                <a:ln>
                  <a:noFill/>
                </a:ln>
                <a:solidFill>
                  <a:srgbClr val="000000"/>
                </a:solidFill>
                <a:effectLst/>
                <a:latin typeface="Times New Roman" pitchFamily="18" charset="0"/>
                <a:ea typeface="CMR10"/>
                <a:cs typeface="Times New Roman" pitchFamily="18" charset="0"/>
              </a:rPr>
              <a:t>i.e.</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with an energy above this global minimum or </a:t>
            </a:r>
            <a:r>
              <a:rPr kumimoji="0" lang="en-US" b="1" i="1" u="none" strike="noStrike" cap="none" normalizeH="0" baseline="0" dirty="0" smtClean="0">
                <a:ln>
                  <a:noFill/>
                </a:ln>
                <a:solidFill>
                  <a:srgbClr val="000000"/>
                </a:solidFill>
                <a:effectLst/>
                <a:latin typeface="Times New Roman" pitchFamily="18" charset="0"/>
                <a:ea typeface="CMR10"/>
                <a:cs typeface="Times New Roman" pitchFamily="18" charset="0"/>
              </a:rPr>
              <a:t>ground state</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it will eventually decay to a more stable state, releasing energy. </a:t>
            </a:r>
            <a:endPar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900" dirty="0" smtClean="0">
              <a:solidFill>
                <a:srgbClr val="000000"/>
              </a:solidFill>
              <a:latin typeface="Times New Roman" pitchFamily="18" charset="0"/>
              <a:ea typeface="CMR1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Below </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the </a:t>
            </a:r>
            <a:r>
              <a:rPr kumimoji="0" lang="en-US" b="0" i="0" u="none" strike="noStrike" cap="none" normalizeH="0" baseline="0" dirty="0" err="1" smtClean="0">
                <a:ln>
                  <a:noFill/>
                </a:ln>
                <a:solidFill>
                  <a:srgbClr val="000000"/>
                </a:solidFill>
                <a:effectLst/>
                <a:latin typeface="Times New Roman" pitchFamily="18" charset="0"/>
                <a:ea typeface="CMR10"/>
                <a:cs typeface="Times New Roman" pitchFamily="18" charset="0"/>
              </a:rPr>
              <a:t>spinodal</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curve, infinitesimally small fluctuations in composition and density will lead to rapid phase separation via the mechanism known as </a:t>
            </a:r>
            <a:r>
              <a:rPr kumimoji="0" lang="en-US" b="1" i="1" u="none" strike="noStrike" cap="none" normalizeH="0" baseline="0" dirty="0" err="1" smtClean="0">
                <a:ln>
                  <a:noFill/>
                </a:ln>
                <a:solidFill>
                  <a:srgbClr val="000000"/>
                </a:solidFill>
                <a:effectLst/>
                <a:latin typeface="Times New Roman" pitchFamily="18" charset="0"/>
                <a:ea typeface="CMR10"/>
                <a:cs typeface="Times New Roman" pitchFamily="18" charset="0"/>
              </a:rPr>
              <a:t>spinodal</a:t>
            </a:r>
            <a:r>
              <a:rPr kumimoji="0" lang="en-US" b="1" i="1" u="none" strike="noStrike" cap="none" normalizeH="0" baseline="0" dirty="0" smtClean="0">
                <a:ln>
                  <a:noFill/>
                </a:ln>
                <a:solidFill>
                  <a:srgbClr val="000000"/>
                </a:solidFill>
                <a:effectLst/>
                <a:latin typeface="Times New Roman" pitchFamily="18" charset="0"/>
                <a:ea typeface="CMR10"/>
                <a:cs typeface="Times New Roman" pitchFamily="18" charset="0"/>
              </a:rPr>
              <a:t> decomposition</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CMR1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380286"/>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Glossary of Thermodynamic terms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Phase transition</a:t>
            </a:r>
            <a:r>
              <a:rPr kumimoji="0" lang="en-US" altLang="zh-CN"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change of certain properties of a given medium, often discontinuously, as a result of the change of external conditions, such as temperature, pressure, etc. For example, when heating a liquid to its boiling point it becomes gas, resulting in an abrupt change in volume. </a:t>
            </a:r>
            <a:endParaRPr kumimoji="0" lang="en-US"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Spinodal</a:t>
            </a:r>
            <a:r>
              <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lines</a:t>
            </a:r>
            <a:r>
              <a:rPr kumimoji="0" lang="en-US" altLang="zh-CN"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lines denoting the limits of </a:t>
            </a:r>
            <a:r>
              <a:rPr kumimoji="0" lang="en-US" altLang="zh-CN"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metastability</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i.e. the boundary of instability of pure phases, liquid or gas, to decomposition into a liquid-gas mixture. </a:t>
            </a:r>
            <a:endParaRPr kumimoji="0" lang="en-US"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Superheating </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a:t>
            </a:r>
            <a:r>
              <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boiling delay</a:t>
            </a:r>
            <a:r>
              <a:rPr kumimoji="0" lang="en-US" altLang="zh-CN"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the phenomenon in which a liquid is heated to a temperature higher than its boiling point, without boiling. This is a </a:t>
            </a:r>
            <a:r>
              <a:rPr kumimoji="0" lang="en-US" altLang="zh-CN"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metastable</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state, where boiling might occur at any time, induced by external or internal effects.</a:t>
            </a:r>
            <a:endParaRPr kumimoji="0" lang="en-US"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Supersaturation</a:t>
            </a:r>
            <a:r>
              <a:rPr kumimoji="0" lang="en-US" altLang="zh-CN"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the phenomenon in which vapor is cooled below its condensation point, without condensing. This is a </a:t>
            </a:r>
            <a:r>
              <a:rPr kumimoji="0" lang="en-US" altLang="zh-CN"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metastable</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state.</a:t>
            </a:r>
            <a:endPar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van der Waals equation of state</a:t>
            </a:r>
            <a:r>
              <a:rPr kumimoji="0" lang="en-US" altLang="zh-CN"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van der Waals equation represents a step further than the simpler ideal gas equation of state because it takes into account the molecular interaction forces (neglected by the ideal gas approximation). These intermolecular forces which are crucial to yield a phase transition from gas to a liquid state, and this is why the van der Waals equation is able to model the liquid-gas phase transition, </a:t>
            </a:r>
            <a:r>
              <a:rPr kumimoji="0" lang="en-US" altLang="zh-CN"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e.g</a:t>
            </a:r>
            <a:r>
              <a:rPr kumimoji="0" lang="en-US" altLang="zh-CN"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water boiling in a pan (the ideal gas equation of state only serves to describe the gas phase).</a:t>
            </a:r>
            <a:r>
              <a:rPr kumimoji="0" lang="en-US" altLang="zh-CN"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0" y="1447800"/>
            <a:ext cx="6248400" cy="1338828"/>
          </a:xfrm>
          <a:prstGeom prst="rect">
            <a:avLst/>
          </a:prstGeom>
          <a:noFill/>
        </p:spPr>
        <p:txBody>
          <a:bodyPr wrap="square" rtlCol="0">
            <a:spAutoFit/>
          </a:bodyPr>
          <a:lstStyle/>
          <a:p>
            <a:r>
              <a:rPr lang="en-US" dirty="0" smtClean="0"/>
              <a:t>Overgrazing is regarded as one of the major causes of </a:t>
            </a:r>
            <a:r>
              <a:rPr lang="en-US" b="1" dirty="0" smtClean="0"/>
              <a:t>desertification</a:t>
            </a:r>
            <a:r>
              <a:rPr lang="en-US" dirty="0" smtClean="0"/>
              <a:t> </a:t>
            </a:r>
          </a:p>
          <a:p>
            <a:endParaRPr lang="en-US" sz="900" dirty="0" smtClean="0"/>
          </a:p>
          <a:p>
            <a:r>
              <a:rPr lang="en-US" dirty="0" smtClean="0"/>
              <a:t>Fig. 4.1 shows how the vegetation density decreases as a result of the grazing pressure in </a:t>
            </a:r>
            <a:r>
              <a:rPr lang="en-US" dirty="0" err="1" smtClean="0"/>
              <a:t>drylands</a:t>
            </a:r>
            <a:r>
              <a:rPr lang="en-US" dirty="0" smtClean="0"/>
              <a:t>. </a:t>
            </a:r>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0" y="533400"/>
            <a:ext cx="9144000" cy="923330"/>
          </a:xfrm>
          <a:prstGeom prst="rect">
            <a:avLst/>
          </a:prstGeom>
          <a:noFill/>
        </p:spPr>
        <p:txBody>
          <a:bodyPr wrap="square" rtlCol="0">
            <a:spAutoFit/>
          </a:bodyPr>
          <a:lstStyle/>
          <a:p>
            <a:r>
              <a:rPr lang="es-ES" dirty="0" smtClean="0">
                <a:latin typeface="Times New Roman" pitchFamily="18" charset="0"/>
                <a:cs typeface="Times New Roman" pitchFamily="18" charset="0"/>
              </a:rPr>
              <a:t>Antes de entrar en la matemática, vimos cualitativamente el fenómeno del cambio catastrófico mediante el ejemplo de la desertificación de las tierras áridas sometidas a </a:t>
            </a:r>
            <a:r>
              <a:rPr lang="es-ES" dirty="0" err="1" smtClean="0">
                <a:latin typeface="Times New Roman" pitchFamily="18" charset="0"/>
                <a:cs typeface="Times New Roman" pitchFamily="18" charset="0"/>
              </a:rPr>
              <a:t>sobrepastoreo</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overgrazing</a:t>
            </a:r>
            <a:r>
              <a:rPr lang="es-ES" dirty="0" smtClean="0">
                <a:latin typeface="Times New Roman" pitchFamily="18" charset="0"/>
                <a:cs typeface="Times New Roman" pitchFamily="18" charset="0"/>
              </a:rPr>
              <a:t>).</a:t>
            </a:r>
          </a:p>
        </p:txBody>
      </p:sp>
      <p:sp>
        <p:nvSpPr>
          <p:cNvPr id="13" name="TextBox 12"/>
          <p:cNvSpPr txBox="1"/>
          <p:nvPr/>
        </p:nvSpPr>
        <p:spPr>
          <a:xfrm>
            <a:off x="0" y="2841724"/>
            <a:ext cx="6477000" cy="1338828"/>
          </a:xfrm>
          <a:prstGeom prst="rect">
            <a:avLst/>
          </a:prstGeom>
          <a:noFill/>
        </p:spPr>
        <p:txBody>
          <a:bodyPr wrap="square" rtlCol="0">
            <a:spAutoFit/>
          </a:bodyPr>
          <a:lstStyle/>
          <a:p>
            <a:r>
              <a:rPr lang="en-US" dirty="0" smtClean="0"/>
              <a:t>At first, increasing the grazing pressure from point A has no dramatic consequences. </a:t>
            </a:r>
          </a:p>
          <a:p>
            <a:endParaRPr lang="en-US" sz="900" dirty="0" smtClean="0"/>
          </a:p>
          <a:p>
            <a:r>
              <a:rPr lang="en-US" dirty="0" smtClean="0"/>
              <a:t>When we reach point F</a:t>
            </a:r>
            <a:r>
              <a:rPr lang="en-US" baseline="-25000" dirty="0" smtClean="0"/>
              <a:t>1</a:t>
            </a:r>
            <a:r>
              <a:rPr lang="en-US" dirty="0" smtClean="0"/>
              <a:t>, in addition to the stable 'high‘ vegetation equilibrium two additional equilibria appear out of the blue; </a:t>
            </a:r>
          </a:p>
        </p:txBody>
      </p:sp>
      <p:pic>
        <p:nvPicPr>
          <p:cNvPr id="14" name="Picture 13" descr="alternative stable states.jpg"/>
          <p:cNvPicPr/>
          <p:nvPr/>
        </p:nvPicPr>
        <p:blipFill>
          <a:blip r:embed="rId2" cstate="print"/>
          <a:srcRect l="9509" t="9586" r="2244" b="2070"/>
          <a:stretch>
            <a:fillRect/>
          </a:stretch>
        </p:blipFill>
        <p:spPr>
          <a:xfrm>
            <a:off x="6264000" y="1470124"/>
            <a:ext cx="2880000" cy="2827700"/>
          </a:xfrm>
          <a:prstGeom prst="rect">
            <a:avLst/>
          </a:prstGeom>
        </p:spPr>
      </p:pic>
      <p:sp>
        <p:nvSpPr>
          <p:cNvPr id="15" name="TextBox 14"/>
          <p:cNvSpPr txBox="1"/>
          <p:nvPr/>
        </p:nvSpPr>
        <p:spPr>
          <a:xfrm>
            <a:off x="0" y="4724400"/>
            <a:ext cx="9144000" cy="2169825"/>
          </a:xfrm>
          <a:prstGeom prst="rect">
            <a:avLst/>
          </a:prstGeom>
          <a:noFill/>
        </p:spPr>
        <p:txBody>
          <a:bodyPr wrap="square" rtlCol="0">
            <a:spAutoFit/>
          </a:bodyPr>
          <a:lstStyle/>
          <a:p>
            <a:r>
              <a:rPr lang="en-US" dirty="0" smtClean="0"/>
              <a:t>However, the system remains in its upper equilibrium branch</a:t>
            </a:r>
            <a:r>
              <a:rPr lang="en-US" b="1" dirty="0" smtClean="0">
                <a:solidFill>
                  <a:srgbClr val="FF0000"/>
                </a:solidFill>
              </a:rPr>
              <a:t> without providing any significant warning signal</a:t>
            </a:r>
            <a:r>
              <a:rPr lang="en-US" dirty="0" smtClean="0"/>
              <a:t> (we only observe a gradual decrease in the vegetation density). </a:t>
            </a:r>
          </a:p>
          <a:p>
            <a:endParaRPr lang="en-US" sz="900" dirty="0" smtClean="0"/>
          </a:p>
          <a:p>
            <a:r>
              <a:rPr lang="en-US" dirty="0" smtClean="0"/>
              <a:t>If we continue increasing the grazing pressure, when we reach point F</a:t>
            </a:r>
            <a:r>
              <a:rPr lang="en-US" baseline="-25000" dirty="0" smtClean="0"/>
              <a:t>2 </a:t>
            </a:r>
            <a:r>
              <a:rPr lang="en-US" dirty="0" smtClean="0"/>
              <a:t>the 'high' vegetation equilibrium disappears. Thus, </a:t>
            </a:r>
            <a:r>
              <a:rPr lang="en-US" b="1" dirty="0" smtClean="0">
                <a:solidFill>
                  <a:srgbClr val="FF0000"/>
                </a:solidFill>
              </a:rPr>
              <a:t>at this point, a sudden steep drop of the vegetation density towards the only remaining stable 'low' vegetation equilibrium takes place </a:t>
            </a:r>
            <a:r>
              <a:rPr lang="en-US" dirty="0" smtClean="0"/>
              <a:t>(from F</a:t>
            </a:r>
            <a:r>
              <a:rPr lang="en-US" baseline="-25000" dirty="0" smtClean="0"/>
              <a:t>2</a:t>
            </a:r>
            <a:r>
              <a:rPr lang="en-US" dirty="0" smtClean="0"/>
              <a:t> to F</a:t>
            </a:r>
            <a:r>
              <a:rPr lang="en-US" baseline="-25000" dirty="0" smtClean="0"/>
              <a:t>2</a:t>
            </a:r>
            <a:r>
              <a:rPr lang="en-US" dirty="0" smtClean="0"/>
              <a:t>').  </a:t>
            </a:r>
          </a:p>
          <a:p>
            <a:r>
              <a:rPr lang="en-US" dirty="0" smtClean="0"/>
              <a:t>In fact, we will see later that the transition from one attractor to the other can occur </a:t>
            </a:r>
            <a:r>
              <a:rPr lang="en-US" i="1" dirty="0" smtClean="0"/>
              <a:t>before</a:t>
            </a:r>
            <a:r>
              <a:rPr lang="en-US" dirty="0" smtClean="0"/>
              <a:t> we reach the 'point of no return' F</a:t>
            </a:r>
            <a:r>
              <a:rPr lang="en-US" baseline="-25000" dirty="0" smtClean="0"/>
              <a:t>2</a:t>
            </a:r>
            <a:r>
              <a:rPr lang="en-US" dirty="0" smtClean="0"/>
              <a:t>, somewhere between F</a:t>
            </a:r>
            <a:r>
              <a:rPr lang="en-US" baseline="-25000" dirty="0" smtClean="0"/>
              <a:t>1</a:t>
            </a:r>
            <a:r>
              <a:rPr lang="en-US" dirty="0" smtClean="0"/>
              <a:t> to F</a:t>
            </a:r>
            <a:r>
              <a:rPr lang="en-US" baseline="-25000" dirty="0" smtClean="0"/>
              <a:t>2</a:t>
            </a:r>
            <a:r>
              <a:rPr lang="en-US" dirty="0" smtClean="0"/>
              <a:t>. </a:t>
            </a:r>
          </a:p>
        </p:txBody>
      </p:sp>
      <p:grpSp>
        <p:nvGrpSpPr>
          <p:cNvPr id="18" name="Group 17"/>
          <p:cNvGrpSpPr/>
          <p:nvPr/>
        </p:nvGrpSpPr>
        <p:grpSpPr>
          <a:xfrm>
            <a:off x="0" y="1981200"/>
            <a:ext cx="9144000" cy="2681407"/>
            <a:chOff x="0" y="1981200"/>
            <a:chExt cx="9144000" cy="2681407"/>
          </a:xfrm>
        </p:grpSpPr>
        <p:sp>
          <p:nvSpPr>
            <p:cNvPr id="16" name="TextBox 15"/>
            <p:cNvSpPr txBox="1"/>
            <p:nvPr/>
          </p:nvSpPr>
          <p:spPr>
            <a:xfrm>
              <a:off x="0" y="4293275"/>
              <a:ext cx="9144000" cy="369332"/>
            </a:xfrm>
            <a:prstGeom prst="rect">
              <a:avLst/>
            </a:prstGeom>
            <a:noFill/>
          </p:spPr>
          <p:txBody>
            <a:bodyPr wrap="square" rtlCol="0">
              <a:spAutoFit/>
            </a:bodyPr>
            <a:lstStyle/>
            <a:p>
              <a:r>
                <a:rPr lang="en-US" dirty="0" smtClean="0">
                  <a:solidFill>
                    <a:srgbClr val="FF00FF"/>
                  </a:solidFill>
                </a:rPr>
                <a:t>an unstable equilibrium (dashed line) and another stable 'low' vegetation equilibrium. </a:t>
              </a:r>
            </a:p>
          </p:txBody>
        </p:sp>
        <p:sp>
          <p:nvSpPr>
            <p:cNvPr id="17" name="Cloud Callout 16"/>
            <p:cNvSpPr/>
            <p:nvPr/>
          </p:nvSpPr>
          <p:spPr>
            <a:xfrm>
              <a:off x="6858000" y="1981200"/>
              <a:ext cx="609600" cy="1981200"/>
            </a:xfrm>
            <a:prstGeom prst="cloudCallout">
              <a:avLst>
                <a:gd name="adj1" fmla="val -161050"/>
                <a:gd name="adj2" fmla="val 69022"/>
              </a:avLst>
            </a:prstGeom>
            <a:noFill/>
            <a:ln w="19050">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linds(horizont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heckerboard(across)">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blinds(horizontal)">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blinds(horizontal)">
                                      <p:cBhvr>
                                        <p:cTn id="42" dur="50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blinds(horizontal)">
                                      <p:cBhvr>
                                        <p:cTn id="4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3" grpId="0" build="p" autoUpdateAnimBg="0"/>
      <p:bldP spid="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sz="half" idx="1"/>
          </p:nvPr>
        </p:nvSpPr>
        <p:spPr>
          <a:xfrm>
            <a:off x="431800" y="1044575"/>
            <a:ext cx="8135938" cy="684213"/>
          </a:xfrm>
        </p:spPr>
        <p:txBody>
          <a:bodyPr/>
          <a:lstStyle/>
          <a:p>
            <a:pPr eaLnBrk="1" hangingPunct="1">
              <a:buFontTx/>
              <a:buNone/>
            </a:pPr>
            <a:r>
              <a:rPr lang="en-US" sz="2800" dirty="0" smtClean="0"/>
              <a:t> van der Waals                           grazing model</a:t>
            </a:r>
          </a:p>
        </p:txBody>
      </p:sp>
      <p:pic>
        <p:nvPicPr>
          <p:cNvPr id="235555" name="Picture 35"/>
          <p:cNvPicPr>
            <a:picLocks noChangeAspect="1" noChangeArrowheads="1"/>
          </p:cNvPicPr>
          <p:nvPr/>
        </p:nvPicPr>
        <p:blipFill>
          <a:blip r:embed="rId2" cstate="print"/>
          <a:srcRect b="12949"/>
          <a:stretch>
            <a:fillRect/>
          </a:stretch>
        </p:blipFill>
        <p:spPr bwMode="auto">
          <a:xfrm>
            <a:off x="4572000" y="2243138"/>
            <a:ext cx="4572000" cy="2420937"/>
          </a:xfrm>
          <a:prstGeom prst="rect">
            <a:avLst/>
          </a:prstGeom>
          <a:noFill/>
          <a:ln w="12700">
            <a:noFill/>
            <a:miter lim="800000"/>
            <a:headEnd type="none" w="sm" len="sm"/>
            <a:tailEnd type="none" w="sm" len="sm"/>
          </a:ln>
        </p:spPr>
      </p:pic>
      <p:pic>
        <p:nvPicPr>
          <p:cNvPr id="235556" name="Picture 36"/>
          <p:cNvPicPr>
            <a:picLocks noChangeAspect="1" noChangeArrowheads="1"/>
          </p:cNvPicPr>
          <p:nvPr/>
        </p:nvPicPr>
        <p:blipFill>
          <a:blip r:embed="rId2" cstate="print"/>
          <a:srcRect b="12949"/>
          <a:stretch>
            <a:fillRect/>
          </a:stretch>
        </p:blipFill>
        <p:spPr bwMode="auto">
          <a:xfrm rot="10800000" flipH="1">
            <a:off x="4572000" y="2241550"/>
            <a:ext cx="4572000" cy="2420938"/>
          </a:xfrm>
          <a:prstGeom prst="rect">
            <a:avLst/>
          </a:prstGeom>
          <a:noFill/>
          <a:ln w="12700">
            <a:noFill/>
            <a:miter lim="800000"/>
            <a:headEnd type="none" w="sm" len="sm"/>
            <a:tailEnd type="none" w="sm" len="sm"/>
          </a:ln>
        </p:spPr>
      </p:pic>
      <p:sp>
        <p:nvSpPr>
          <p:cNvPr id="235560" name="Rectangle 40"/>
          <p:cNvSpPr>
            <a:spLocks noChangeArrowheads="1"/>
          </p:cNvSpPr>
          <p:nvPr/>
        </p:nvSpPr>
        <p:spPr bwMode="auto">
          <a:xfrm>
            <a:off x="431800" y="4802188"/>
            <a:ext cx="5795963" cy="823912"/>
          </a:xfrm>
          <a:prstGeom prst="rect">
            <a:avLst/>
          </a:prstGeom>
          <a:solidFill>
            <a:srgbClr val="996633"/>
          </a:solidFill>
          <a:ln w="12700">
            <a:noFill/>
            <a:miter lim="800000"/>
            <a:headEnd type="none" w="sm" len="sm"/>
            <a:tailEnd type="none" w="sm" len="sm"/>
          </a:ln>
        </p:spPr>
        <p:txBody>
          <a:bodyPr>
            <a:spAutoFit/>
          </a:bodyPr>
          <a:lstStyle/>
          <a:p>
            <a:r>
              <a:rPr lang="en-US" sz="2000">
                <a:latin typeface="Arial Narrow" pitchFamily="34" charset="0"/>
              </a:rPr>
              <a:t>The 2 </a:t>
            </a:r>
            <a:r>
              <a:rPr lang="en-US" sz="2800" b="1" i="1">
                <a:solidFill>
                  <a:srgbClr val="FF0000"/>
                </a:solidFill>
                <a:latin typeface="Arial Narrow" pitchFamily="34" charset="0"/>
              </a:rPr>
              <a:t>spinodal </a:t>
            </a:r>
            <a:r>
              <a:rPr lang="en-US" sz="2000">
                <a:latin typeface="Arial Narrow" pitchFamily="34" charset="0"/>
              </a:rPr>
              <a:t>determine the limits to superheating and supersaturation. These lines can then be identified with </a:t>
            </a:r>
            <a:r>
              <a:rPr lang="en-US" sz="2000" i="1">
                <a:latin typeface="Arial Narrow" pitchFamily="34" charset="0"/>
              </a:rPr>
              <a:t>S</a:t>
            </a:r>
            <a:r>
              <a:rPr lang="en-US" sz="2000" baseline="-25000">
                <a:latin typeface="Arial Narrow" pitchFamily="34" charset="0"/>
              </a:rPr>
              <a:t>B</a:t>
            </a:r>
            <a:r>
              <a:rPr lang="en-US" sz="2000">
                <a:latin typeface="Arial Narrow" pitchFamily="34" charset="0"/>
              </a:rPr>
              <a:t>.</a:t>
            </a:r>
            <a:endParaRPr lang="es-ES" sz="2000">
              <a:latin typeface="Arial Narrow" pitchFamily="34" charset="0"/>
            </a:endParaRPr>
          </a:p>
        </p:txBody>
      </p:sp>
      <p:grpSp>
        <p:nvGrpSpPr>
          <p:cNvPr id="2" name="Group 48"/>
          <p:cNvGrpSpPr>
            <a:grpSpLocks/>
          </p:cNvGrpSpPr>
          <p:nvPr/>
        </p:nvGrpSpPr>
        <p:grpSpPr bwMode="auto">
          <a:xfrm>
            <a:off x="106363" y="2097088"/>
            <a:ext cx="4464050" cy="2628900"/>
            <a:chOff x="67" y="1593"/>
            <a:chExt cx="2812" cy="1656"/>
          </a:xfrm>
        </p:grpSpPr>
        <p:grpSp>
          <p:nvGrpSpPr>
            <p:cNvPr id="3" name="Group 39"/>
            <p:cNvGrpSpPr>
              <a:grpSpLocks/>
            </p:cNvGrpSpPr>
            <p:nvPr/>
          </p:nvGrpSpPr>
          <p:grpSpPr bwMode="auto">
            <a:xfrm>
              <a:off x="67" y="1593"/>
              <a:ext cx="2791" cy="1610"/>
              <a:chOff x="67" y="2160"/>
              <a:chExt cx="2791" cy="1610"/>
            </a:xfrm>
          </p:grpSpPr>
          <p:sp>
            <p:nvSpPr>
              <p:cNvPr id="50193" name="Line 20"/>
              <p:cNvSpPr>
                <a:spLocks noChangeShapeType="1"/>
              </p:cNvSpPr>
              <p:nvPr/>
            </p:nvSpPr>
            <p:spPr bwMode="auto">
              <a:xfrm rot="5400000" flipV="1">
                <a:off x="1451" y="2635"/>
                <a:ext cx="0" cy="2269"/>
              </a:xfrm>
              <a:prstGeom prst="line">
                <a:avLst/>
              </a:prstGeom>
              <a:noFill/>
              <a:ln w="19050">
                <a:solidFill>
                  <a:schemeClr val="tx1"/>
                </a:solidFill>
                <a:round/>
                <a:headEnd/>
                <a:tailEnd type="arrow" w="med" len="med"/>
              </a:ln>
            </p:spPr>
            <p:txBody>
              <a:bodyPr wrap="none"/>
              <a:lstStyle/>
              <a:p>
                <a:endParaRPr lang="es-ES"/>
              </a:p>
            </p:txBody>
          </p:sp>
          <p:sp>
            <p:nvSpPr>
              <p:cNvPr id="50194" name="Oval 23"/>
              <p:cNvSpPr>
                <a:spLocks noChangeArrowheads="1"/>
              </p:cNvSpPr>
              <p:nvPr/>
            </p:nvSpPr>
            <p:spPr bwMode="auto">
              <a:xfrm>
                <a:off x="2335" y="2500"/>
                <a:ext cx="46" cy="46"/>
              </a:xfrm>
              <a:prstGeom prst="ellipse">
                <a:avLst/>
              </a:prstGeom>
              <a:solidFill>
                <a:srgbClr val="FFFF00"/>
              </a:solidFill>
              <a:ln w="12700">
                <a:solidFill>
                  <a:srgbClr val="FFCC00"/>
                </a:solidFill>
                <a:round/>
                <a:headEnd type="none" w="sm" len="sm"/>
                <a:tailEnd type="none" w="sm" len="sm"/>
              </a:ln>
            </p:spPr>
            <p:txBody>
              <a:bodyPr wrap="none" anchor="ctr"/>
              <a:lstStyle/>
              <a:p>
                <a:endParaRPr lang="es-UY"/>
              </a:p>
            </p:txBody>
          </p:sp>
          <p:grpSp>
            <p:nvGrpSpPr>
              <p:cNvPr id="4" name="Group 38"/>
              <p:cNvGrpSpPr>
                <a:grpSpLocks/>
              </p:cNvGrpSpPr>
              <p:nvPr/>
            </p:nvGrpSpPr>
            <p:grpSpPr bwMode="auto">
              <a:xfrm>
                <a:off x="317" y="2228"/>
                <a:ext cx="2541" cy="1542"/>
                <a:chOff x="316" y="2228"/>
                <a:chExt cx="2541" cy="1542"/>
              </a:xfrm>
            </p:grpSpPr>
            <p:sp>
              <p:nvSpPr>
                <p:cNvPr id="50197" name="Freeform 18"/>
                <p:cNvSpPr>
                  <a:spLocks/>
                </p:cNvSpPr>
                <p:nvPr/>
              </p:nvSpPr>
              <p:spPr bwMode="auto">
                <a:xfrm>
                  <a:off x="384" y="2522"/>
                  <a:ext cx="1973" cy="1044"/>
                </a:xfrm>
                <a:custGeom>
                  <a:avLst/>
                  <a:gdLst>
                    <a:gd name="T0" fmla="*/ 0 w 2018"/>
                    <a:gd name="T1" fmla="*/ 1373 h 953"/>
                    <a:gd name="T2" fmla="*/ 932 w 2018"/>
                    <a:gd name="T3" fmla="*/ 1045 h 953"/>
                    <a:gd name="T4" fmla="*/ 1844 w 2018"/>
                    <a:gd name="T5" fmla="*/ 0 h 953"/>
                    <a:gd name="T6" fmla="*/ 0 60000 65536"/>
                    <a:gd name="T7" fmla="*/ 0 60000 65536"/>
                    <a:gd name="T8" fmla="*/ 0 60000 65536"/>
                    <a:gd name="T9" fmla="*/ 0 w 2018"/>
                    <a:gd name="T10" fmla="*/ 0 h 953"/>
                    <a:gd name="T11" fmla="*/ 2018 w 2018"/>
                    <a:gd name="T12" fmla="*/ 953 h 953"/>
                  </a:gdLst>
                  <a:ahLst/>
                  <a:cxnLst>
                    <a:cxn ang="T6">
                      <a:pos x="T0" y="T1"/>
                    </a:cxn>
                    <a:cxn ang="T7">
                      <a:pos x="T2" y="T3"/>
                    </a:cxn>
                    <a:cxn ang="T8">
                      <a:pos x="T4" y="T5"/>
                    </a:cxn>
                  </a:cxnLst>
                  <a:rect l="T9" t="T10" r="T11" b="T12"/>
                  <a:pathLst>
                    <a:path w="2018" h="953">
                      <a:moveTo>
                        <a:pt x="0" y="953"/>
                      </a:moveTo>
                      <a:cubicBezTo>
                        <a:pt x="342" y="919"/>
                        <a:pt x="684" y="885"/>
                        <a:pt x="1020" y="726"/>
                      </a:cubicBezTo>
                      <a:cubicBezTo>
                        <a:pt x="1356" y="567"/>
                        <a:pt x="1852" y="121"/>
                        <a:pt x="2018" y="0"/>
                      </a:cubicBezTo>
                    </a:path>
                  </a:pathLst>
                </a:custGeom>
                <a:noFill/>
                <a:ln w="38100">
                  <a:solidFill>
                    <a:schemeClr val="tx1"/>
                  </a:solidFill>
                  <a:prstDash val="dash"/>
                  <a:round/>
                  <a:headEnd type="none" w="sm" len="sm"/>
                  <a:tailEnd type="none" w="sm" len="sm"/>
                </a:ln>
              </p:spPr>
              <p:txBody>
                <a:bodyPr wrap="none"/>
                <a:lstStyle/>
                <a:p>
                  <a:endParaRPr lang="es-ES"/>
                </a:p>
              </p:txBody>
            </p:sp>
            <p:sp>
              <p:nvSpPr>
                <p:cNvPr id="50198" name="Line 19"/>
                <p:cNvSpPr>
                  <a:spLocks noChangeShapeType="1"/>
                </p:cNvSpPr>
                <p:nvPr/>
              </p:nvSpPr>
              <p:spPr bwMode="auto">
                <a:xfrm flipV="1">
                  <a:off x="316" y="2296"/>
                  <a:ext cx="0" cy="1474"/>
                </a:xfrm>
                <a:prstGeom prst="line">
                  <a:avLst/>
                </a:prstGeom>
                <a:noFill/>
                <a:ln w="19050">
                  <a:solidFill>
                    <a:schemeClr val="tx1"/>
                  </a:solidFill>
                  <a:round/>
                  <a:headEnd/>
                  <a:tailEnd type="arrow" w="med" len="med"/>
                </a:ln>
              </p:spPr>
              <p:txBody>
                <a:bodyPr wrap="none"/>
                <a:lstStyle/>
                <a:p>
                  <a:endParaRPr lang="es-ES"/>
                </a:p>
              </p:txBody>
            </p:sp>
            <p:sp>
              <p:nvSpPr>
                <p:cNvPr id="50199" name="Text Box 24"/>
                <p:cNvSpPr txBox="1">
                  <a:spLocks noChangeArrowheads="1"/>
                </p:cNvSpPr>
                <p:nvPr/>
              </p:nvSpPr>
              <p:spPr bwMode="auto">
                <a:xfrm>
                  <a:off x="1541" y="2228"/>
                  <a:ext cx="1316" cy="250"/>
                </a:xfrm>
                <a:prstGeom prst="rect">
                  <a:avLst/>
                </a:prstGeom>
                <a:noFill/>
                <a:ln w="12700">
                  <a:noFill/>
                  <a:miter lim="800000"/>
                  <a:headEnd type="none" w="sm" len="sm"/>
                  <a:tailEnd type="none" w="sm" len="sm"/>
                </a:ln>
              </p:spPr>
              <p:txBody>
                <a:bodyPr>
                  <a:spAutoFit/>
                </a:bodyPr>
                <a:lstStyle/>
                <a:p>
                  <a:pPr>
                    <a:spcBef>
                      <a:spcPct val="50000"/>
                    </a:spcBef>
                  </a:pPr>
                  <a:r>
                    <a:rPr lang="es-ES" sz="2000" b="1" dirty="0">
                      <a:solidFill>
                        <a:srgbClr val="FFC000"/>
                      </a:solidFill>
                      <a:latin typeface="Arial Narrow" pitchFamily="34" charset="0"/>
                    </a:rPr>
                    <a:t>CRITICAL POINT</a:t>
                  </a:r>
                </a:p>
              </p:txBody>
            </p:sp>
          </p:grpSp>
          <p:sp>
            <p:nvSpPr>
              <p:cNvPr id="50196" name="Text Box 25"/>
              <p:cNvSpPr txBox="1">
                <a:spLocks noChangeArrowheads="1"/>
              </p:cNvSpPr>
              <p:nvPr/>
            </p:nvSpPr>
            <p:spPr bwMode="auto">
              <a:xfrm>
                <a:off x="67" y="2160"/>
                <a:ext cx="272" cy="250"/>
              </a:xfrm>
              <a:prstGeom prst="rect">
                <a:avLst/>
              </a:prstGeom>
              <a:noFill/>
              <a:ln w="12700">
                <a:noFill/>
                <a:miter lim="800000"/>
                <a:headEnd type="none" w="sm" len="sm"/>
                <a:tailEnd type="none" w="sm" len="sm"/>
              </a:ln>
            </p:spPr>
            <p:txBody>
              <a:bodyPr>
                <a:spAutoFit/>
              </a:bodyPr>
              <a:lstStyle/>
              <a:p>
                <a:pPr>
                  <a:spcBef>
                    <a:spcPct val="50000"/>
                  </a:spcBef>
                </a:pPr>
                <a:r>
                  <a:rPr lang="es-ES" sz="2000" i="1"/>
                  <a:t>P</a:t>
                </a:r>
              </a:p>
            </p:txBody>
          </p:sp>
        </p:grpSp>
        <p:sp>
          <p:nvSpPr>
            <p:cNvPr id="50185" name="Text Box 27"/>
            <p:cNvSpPr txBox="1">
              <a:spLocks noChangeArrowheads="1"/>
            </p:cNvSpPr>
            <p:nvPr/>
          </p:nvSpPr>
          <p:spPr bwMode="auto">
            <a:xfrm>
              <a:off x="2607" y="2999"/>
              <a:ext cx="272" cy="250"/>
            </a:xfrm>
            <a:prstGeom prst="rect">
              <a:avLst/>
            </a:prstGeom>
            <a:noFill/>
            <a:ln w="12700">
              <a:noFill/>
              <a:miter lim="800000"/>
              <a:headEnd type="none" w="sm" len="sm"/>
              <a:tailEnd type="none" w="sm" len="sm"/>
            </a:ln>
          </p:spPr>
          <p:txBody>
            <a:bodyPr>
              <a:spAutoFit/>
            </a:bodyPr>
            <a:lstStyle/>
            <a:p>
              <a:pPr>
                <a:spcBef>
                  <a:spcPct val="50000"/>
                </a:spcBef>
              </a:pPr>
              <a:r>
                <a:rPr lang="es-ES" sz="2000" i="1"/>
                <a:t>T</a:t>
              </a:r>
            </a:p>
          </p:txBody>
        </p:sp>
        <p:grpSp>
          <p:nvGrpSpPr>
            <p:cNvPr id="5" name="Group 47"/>
            <p:cNvGrpSpPr>
              <a:grpSpLocks/>
            </p:cNvGrpSpPr>
            <p:nvPr/>
          </p:nvGrpSpPr>
          <p:grpSpPr bwMode="auto">
            <a:xfrm>
              <a:off x="438" y="1956"/>
              <a:ext cx="1929" cy="1203"/>
              <a:chOff x="438" y="1956"/>
              <a:chExt cx="1929" cy="1203"/>
            </a:xfrm>
          </p:grpSpPr>
          <p:sp>
            <p:nvSpPr>
              <p:cNvPr id="50189" name="Freeform 16"/>
              <p:cNvSpPr>
                <a:spLocks/>
              </p:cNvSpPr>
              <p:nvPr/>
            </p:nvSpPr>
            <p:spPr bwMode="auto">
              <a:xfrm>
                <a:off x="530" y="1979"/>
                <a:ext cx="1814" cy="1180"/>
              </a:xfrm>
              <a:custGeom>
                <a:avLst/>
                <a:gdLst>
                  <a:gd name="T0" fmla="*/ 0 w 2018"/>
                  <a:gd name="T1" fmla="*/ 2240 h 953"/>
                  <a:gd name="T2" fmla="*/ 666 w 2018"/>
                  <a:gd name="T3" fmla="*/ 1706 h 953"/>
                  <a:gd name="T4" fmla="*/ 1318 w 2018"/>
                  <a:gd name="T5" fmla="*/ 0 h 953"/>
                  <a:gd name="T6" fmla="*/ 0 60000 65536"/>
                  <a:gd name="T7" fmla="*/ 0 60000 65536"/>
                  <a:gd name="T8" fmla="*/ 0 60000 65536"/>
                  <a:gd name="T9" fmla="*/ 0 w 2018"/>
                  <a:gd name="T10" fmla="*/ 0 h 953"/>
                  <a:gd name="T11" fmla="*/ 2018 w 2018"/>
                  <a:gd name="T12" fmla="*/ 953 h 953"/>
                </a:gdLst>
                <a:ahLst/>
                <a:cxnLst>
                  <a:cxn ang="T6">
                    <a:pos x="T0" y="T1"/>
                  </a:cxn>
                  <a:cxn ang="T7">
                    <a:pos x="T2" y="T3"/>
                  </a:cxn>
                  <a:cxn ang="T8">
                    <a:pos x="T4" y="T5"/>
                  </a:cxn>
                </a:cxnLst>
                <a:rect l="T9" t="T10" r="T11" b="T12"/>
                <a:pathLst>
                  <a:path w="2018" h="953">
                    <a:moveTo>
                      <a:pt x="0" y="953"/>
                    </a:moveTo>
                    <a:cubicBezTo>
                      <a:pt x="342" y="919"/>
                      <a:pt x="684" y="885"/>
                      <a:pt x="1020" y="726"/>
                    </a:cubicBezTo>
                    <a:cubicBezTo>
                      <a:pt x="1356" y="567"/>
                      <a:pt x="1852" y="121"/>
                      <a:pt x="2018" y="0"/>
                    </a:cubicBezTo>
                  </a:path>
                </a:pathLst>
              </a:custGeom>
              <a:noFill/>
              <a:ln w="19050">
                <a:solidFill>
                  <a:srgbClr val="FF0000"/>
                </a:solidFill>
                <a:round/>
                <a:headEnd type="none" w="sm" len="sm"/>
                <a:tailEnd type="none" w="sm" len="sm"/>
              </a:ln>
            </p:spPr>
            <p:txBody>
              <a:bodyPr wrap="none"/>
              <a:lstStyle/>
              <a:p>
                <a:endParaRPr lang="es-ES"/>
              </a:p>
            </p:txBody>
          </p:sp>
          <p:sp>
            <p:nvSpPr>
              <p:cNvPr id="50190" name="Freeform 17"/>
              <p:cNvSpPr>
                <a:spLocks/>
              </p:cNvSpPr>
              <p:nvPr/>
            </p:nvSpPr>
            <p:spPr bwMode="auto">
              <a:xfrm>
                <a:off x="438" y="1956"/>
                <a:ext cx="1929" cy="886"/>
              </a:xfrm>
              <a:custGeom>
                <a:avLst/>
                <a:gdLst>
                  <a:gd name="T0" fmla="*/ 0 w 2018"/>
                  <a:gd name="T1" fmla="*/ 712 h 953"/>
                  <a:gd name="T2" fmla="*/ 852 w 2018"/>
                  <a:gd name="T3" fmla="*/ 543 h 953"/>
                  <a:gd name="T4" fmla="*/ 1685 w 2018"/>
                  <a:gd name="T5" fmla="*/ 0 h 953"/>
                  <a:gd name="T6" fmla="*/ 0 60000 65536"/>
                  <a:gd name="T7" fmla="*/ 0 60000 65536"/>
                  <a:gd name="T8" fmla="*/ 0 60000 65536"/>
                  <a:gd name="T9" fmla="*/ 0 w 2018"/>
                  <a:gd name="T10" fmla="*/ 0 h 953"/>
                  <a:gd name="T11" fmla="*/ 2018 w 2018"/>
                  <a:gd name="T12" fmla="*/ 953 h 953"/>
                </a:gdLst>
                <a:ahLst/>
                <a:cxnLst>
                  <a:cxn ang="T6">
                    <a:pos x="T0" y="T1"/>
                  </a:cxn>
                  <a:cxn ang="T7">
                    <a:pos x="T2" y="T3"/>
                  </a:cxn>
                  <a:cxn ang="T8">
                    <a:pos x="T4" y="T5"/>
                  </a:cxn>
                </a:cxnLst>
                <a:rect l="T9" t="T10" r="T11" b="T12"/>
                <a:pathLst>
                  <a:path w="2018" h="953">
                    <a:moveTo>
                      <a:pt x="0" y="953"/>
                    </a:moveTo>
                    <a:cubicBezTo>
                      <a:pt x="342" y="919"/>
                      <a:pt x="684" y="885"/>
                      <a:pt x="1020" y="726"/>
                    </a:cubicBezTo>
                    <a:cubicBezTo>
                      <a:pt x="1356" y="567"/>
                      <a:pt x="1852" y="121"/>
                      <a:pt x="2018" y="0"/>
                    </a:cubicBezTo>
                  </a:path>
                </a:pathLst>
              </a:custGeom>
              <a:noFill/>
              <a:ln w="19050">
                <a:solidFill>
                  <a:srgbClr val="FF0000"/>
                </a:solidFill>
                <a:round/>
                <a:headEnd type="none" w="sm" len="sm"/>
                <a:tailEnd type="none" w="sm" len="sm"/>
              </a:ln>
            </p:spPr>
            <p:txBody>
              <a:bodyPr wrap="none"/>
              <a:lstStyle/>
              <a:p>
                <a:endParaRPr lang="es-ES"/>
              </a:p>
            </p:txBody>
          </p:sp>
          <p:sp>
            <p:nvSpPr>
              <p:cNvPr id="50191" name="Text Box 28"/>
              <p:cNvSpPr txBox="1">
                <a:spLocks noChangeArrowheads="1"/>
              </p:cNvSpPr>
              <p:nvPr/>
            </p:nvSpPr>
            <p:spPr bwMode="auto">
              <a:xfrm>
                <a:off x="612" y="2251"/>
                <a:ext cx="669" cy="442"/>
              </a:xfrm>
              <a:prstGeom prst="rect">
                <a:avLst/>
              </a:prstGeom>
              <a:noFill/>
              <a:ln w="12700">
                <a:noFill/>
                <a:miter lim="800000"/>
                <a:headEnd type="none" w="sm" len="sm"/>
                <a:tailEnd type="none" w="sm" len="sm"/>
              </a:ln>
            </p:spPr>
            <p:txBody>
              <a:bodyPr wrap="none">
                <a:spAutoFit/>
              </a:bodyPr>
              <a:lstStyle/>
              <a:p>
                <a:r>
                  <a:rPr lang="en-US" sz="2000" b="1">
                    <a:solidFill>
                      <a:srgbClr val="FF0000"/>
                    </a:solidFill>
                    <a:latin typeface="Arial Narrow" pitchFamily="34" charset="0"/>
                  </a:rPr>
                  <a:t>Vapor</a:t>
                </a:r>
              </a:p>
              <a:p>
                <a:r>
                  <a:rPr lang="en-US" sz="2000" b="1">
                    <a:solidFill>
                      <a:srgbClr val="FF0000"/>
                    </a:solidFill>
                    <a:latin typeface="Arial Narrow" pitchFamily="34" charset="0"/>
                  </a:rPr>
                  <a:t>Spinodal</a:t>
                </a:r>
              </a:p>
            </p:txBody>
          </p:sp>
          <p:sp>
            <p:nvSpPr>
              <p:cNvPr id="50192" name="Text Box 29"/>
              <p:cNvSpPr txBox="1">
                <a:spLocks noChangeArrowheads="1"/>
              </p:cNvSpPr>
              <p:nvPr/>
            </p:nvSpPr>
            <p:spPr bwMode="auto">
              <a:xfrm>
                <a:off x="1695" y="2599"/>
                <a:ext cx="669" cy="442"/>
              </a:xfrm>
              <a:prstGeom prst="rect">
                <a:avLst/>
              </a:prstGeom>
              <a:noFill/>
              <a:ln w="12700">
                <a:noFill/>
                <a:miter lim="800000"/>
                <a:headEnd type="none" w="sm" len="sm"/>
                <a:tailEnd type="none" w="sm" len="sm"/>
              </a:ln>
            </p:spPr>
            <p:txBody>
              <a:bodyPr wrap="none">
                <a:spAutoFit/>
              </a:bodyPr>
              <a:lstStyle/>
              <a:p>
                <a:r>
                  <a:rPr lang="en-US" sz="2000" b="1">
                    <a:solidFill>
                      <a:srgbClr val="FF0000"/>
                    </a:solidFill>
                    <a:latin typeface="Arial Narrow" pitchFamily="34" charset="0"/>
                  </a:rPr>
                  <a:t>Liquid</a:t>
                </a:r>
              </a:p>
              <a:p>
                <a:r>
                  <a:rPr lang="en-US" sz="2000" b="1">
                    <a:solidFill>
                      <a:srgbClr val="FF0000"/>
                    </a:solidFill>
                    <a:latin typeface="Arial Narrow" pitchFamily="34" charset="0"/>
                  </a:rPr>
                  <a:t>Spinodal</a:t>
                </a:r>
              </a:p>
            </p:txBody>
          </p:sp>
        </p:grpSp>
        <p:sp>
          <p:nvSpPr>
            <p:cNvPr id="50187" name="Text Box 44"/>
            <p:cNvSpPr txBox="1">
              <a:spLocks noChangeArrowheads="1"/>
            </p:cNvSpPr>
            <p:nvPr/>
          </p:nvSpPr>
          <p:spPr bwMode="auto">
            <a:xfrm>
              <a:off x="2109" y="2228"/>
              <a:ext cx="488" cy="250"/>
            </a:xfrm>
            <a:prstGeom prst="rect">
              <a:avLst/>
            </a:prstGeom>
            <a:noFill/>
            <a:ln w="12700">
              <a:noFill/>
              <a:miter lim="800000"/>
              <a:headEnd type="none" w="sm" len="sm"/>
              <a:tailEnd type="none" w="sm" len="sm"/>
            </a:ln>
          </p:spPr>
          <p:txBody>
            <a:bodyPr wrap="none">
              <a:spAutoFit/>
            </a:bodyPr>
            <a:lstStyle/>
            <a:p>
              <a:r>
                <a:rPr lang="en-US" sz="2000" b="1">
                  <a:latin typeface="Arial Narrow" pitchFamily="34" charset="0"/>
                </a:rPr>
                <a:t>Vapor</a:t>
              </a:r>
            </a:p>
          </p:txBody>
        </p:sp>
        <p:sp>
          <p:nvSpPr>
            <p:cNvPr id="50188" name="Text Box 45"/>
            <p:cNvSpPr txBox="1">
              <a:spLocks noChangeArrowheads="1"/>
            </p:cNvSpPr>
            <p:nvPr/>
          </p:nvSpPr>
          <p:spPr bwMode="auto">
            <a:xfrm>
              <a:off x="1111" y="1978"/>
              <a:ext cx="508" cy="250"/>
            </a:xfrm>
            <a:prstGeom prst="rect">
              <a:avLst/>
            </a:prstGeom>
            <a:noFill/>
            <a:ln w="12700">
              <a:noFill/>
              <a:miter lim="800000"/>
              <a:headEnd type="none" w="sm" len="sm"/>
              <a:tailEnd type="none" w="sm" len="sm"/>
            </a:ln>
          </p:spPr>
          <p:txBody>
            <a:bodyPr wrap="none">
              <a:spAutoFit/>
            </a:bodyPr>
            <a:lstStyle/>
            <a:p>
              <a:r>
                <a:rPr lang="en-US" sz="2000" b="1">
                  <a:latin typeface="Arial Narrow" pitchFamily="34" charset="0"/>
                </a:rPr>
                <a:t>Liquid</a:t>
              </a:r>
            </a:p>
          </p:txBody>
        </p:sp>
      </p:grpSp>
      <p:sp>
        <p:nvSpPr>
          <p:cNvPr id="50183" name="Rectangle 49"/>
          <p:cNvSpPr>
            <a:spLocks noChangeArrowheads="1"/>
          </p:cNvSpPr>
          <p:nvPr/>
        </p:nvSpPr>
        <p:spPr bwMode="auto">
          <a:xfrm>
            <a:off x="395288" y="188913"/>
            <a:ext cx="8389937" cy="604837"/>
          </a:xfrm>
          <a:prstGeom prst="rect">
            <a:avLst/>
          </a:prstGeom>
          <a:noFill/>
          <a:ln w="9525">
            <a:noFill/>
            <a:miter lim="800000"/>
            <a:headEnd/>
            <a:tailEnd/>
          </a:ln>
        </p:spPr>
        <p:txBody>
          <a:bodyPr/>
          <a:lstStyle/>
          <a:p>
            <a:pPr marL="342900" indent="-342900">
              <a:spcBef>
                <a:spcPct val="20000"/>
              </a:spcBef>
              <a:buClr>
                <a:schemeClr val="tx2"/>
              </a:buClr>
              <a:buFontTx/>
              <a:buChar char="•"/>
            </a:pPr>
            <a:r>
              <a:rPr lang="en-US" sz="2800" b="1" dirty="0" err="1"/>
              <a:t>Spinodal</a:t>
            </a:r>
            <a:r>
              <a:rPr lang="en-US" sz="2800" b="1" dirty="0"/>
              <a:t> lines &amp; </a:t>
            </a:r>
            <a:r>
              <a:rPr lang="en-US" sz="2800" b="1" dirty="0" err="1"/>
              <a:t>metastable</a:t>
            </a:r>
            <a:r>
              <a:rPr lang="en-US" sz="2800" b="1" dirty="0"/>
              <a:t> states.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35556"/>
                                        </p:tgtEl>
                                        <p:attrNameLst>
                                          <p:attrName>style.visibility</p:attrName>
                                        </p:attrNameLst>
                                      </p:cBhvr>
                                      <p:to>
                                        <p:strVal val="visible"/>
                                      </p:to>
                                    </p:set>
                                    <p:animEffect transition="in" filter="checkerboard(across)">
                                      <p:cBhvr>
                                        <p:cTn id="14" dur="500"/>
                                        <p:tgtEl>
                                          <p:spTgt spid="23555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35555"/>
                                        </p:tgtEl>
                                        <p:attrNameLst>
                                          <p:attrName>style.visibility</p:attrName>
                                        </p:attrNameLst>
                                      </p:cBhvr>
                                      <p:to>
                                        <p:strVal val="visible"/>
                                      </p:to>
                                    </p:set>
                                    <p:animEffect transition="in" filter="checkerboard(across)">
                                      <p:cBhvr>
                                        <p:cTn id="19" dur="500"/>
                                        <p:tgtEl>
                                          <p:spTgt spid="23555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5560"/>
                                        </p:tgtEl>
                                        <p:attrNameLst>
                                          <p:attrName>style.visibility</p:attrName>
                                        </p:attrNameLst>
                                      </p:cBhvr>
                                      <p:to>
                                        <p:strVal val="visible"/>
                                      </p:to>
                                    </p:set>
                                    <p:animEffect transition="in" filter="checkerboard(across)">
                                      <p:cBhvr>
                                        <p:cTn id="24" dur="500"/>
                                        <p:tgtEl>
                                          <p:spTgt spid="235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9688"/>
            <a:ext cx="9144000" cy="369332"/>
          </a:xfrm>
          <a:prstGeom prst="rect">
            <a:avLst/>
          </a:prstGeom>
        </p:spPr>
        <p:txBody>
          <a:bodyPr wrap="square">
            <a:spAutoFit/>
          </a:bodyPr>
          <a:lstStyle/>
          <a:p>
            <a:r>
              <a:rPr lang="en-US" dirty="0" smtClean="0"/>
              <a:t>Which convention applies to the liquid-gas phase transition? </a:t>
            </a:r>
          </a:p>
        </p:txBody>
      </p:sp>
      <p:sp>
        <p:nvSpPr>
          <p:cNvPr id="3" name="Rectangle 2"/>
          <p:cNvSpPr/>
          <p:nvPr/>
        </p:nvSpPr>
        <p:spPr>
          <a:xfrm>
            <a:off x="0" y="762000"/>
            <a:ext cx="6096000" cy="1892826"/>
          </a:xfrm>
          <a:prstGeom prst="rect">
            <a:avLst/>
          </a:prstGeom>
        </p:spPr>
        <p:txBody>
          <a:bodyPr wrap="square">
            <a:spAutoFit/>
          </a:bodyPr>
          <a:lstStyle/>
          <a:p>
            <a:r>
              <a:rPr lang="en-US" dirty="0" smtClean="0"/>
              <a:t>To </a:t>
            </a:r>
            <a:r>
              <a:rPr lang="en-US" dirty="0" smtClean="0"/>
              <a:t>answer this let us return to the </a:t>
            </a:r>
            <a:r>
              <a:rPr lang="en-US" i="1" dirty="0" smtClean="0"/>
              <a:t>P-T</a:t>
            </a:r>
            <a:r>
              <a:rPr lang="en-US" dirty="0" smtClean="0"/>
              <a:t> phase diagram. </a:t>
            </a:r>
            <a:endParaRPr lang="en-US" dirty="0" smtClean="0"/>
          </a:p>
          <a:p>
            <a:endParaRPr lang="en-US" sz="900" dirty="0" smtClean="0"/>
          </a:p>
          <a:p>
            <a:r>
              <a:rPr lang="en-US" dirty="0" smtClean="0"/>
              <a:t>Under </a:t>
            </a:r>
            <a:r>
              <a:rPr lang="en-US" dirty="0" smtClean="0"/>
              <a:t>ordinary conditions the liquid to gas transition for a given pressure occurs at a well defined boiling temperature </a:t>
            </a:r>
            <a:r>
              <a:rPr lang="en-US" i="1" dirty="0" smtClean="0"/>
              <a:t>T</a:t>
            </a:r>
            <a:r>
              <a:rPr lang="en-US" baseline="-25000" dirty="0" smtClean="0"/>
              <a:t>b</a:t>
            </a:r>
            <a:r>
              <a:rPr lang="en-US" dirty="0" smtClean="0"/>
              <a:t>, corresponding to the abscissa of the intersection between the horizontal fixed pressure line and the coexistence line (point 3 in Figure </a:t>
            </a:r>
            <a:r>
              <a:rPr lang="en-US" dirty="0" smtClean="0"/>
              <a:t>4.14)</a:t>
            </a:r>
            <a:endParaRPr lang="en-US" dirty="0"/>
          </a:p>
        </p:txBody>
      </p:sp>
      <p:pic>
        <p:nvPicPr>
          <p:cNvPr id="4" name="Picture 3" descr="spinodals.png"/>
          <p:cNvPicPr/>
          <p:nvPr/>
        </p:nvPicPr>
        <p:blipFill>
          <a:blip r:embed="rId2"/>
          <a:stretch>
            <a:fillRect/>
          </a:stretch>
        </p:blipFill>
        <p:spPr>
          <a:xfrm>
            <a:off x="5883000" y="762000"/>
            <a:ext cx="3184800" cy="2440204"/>
          </a:xfrm>
          <a:prstGeom prst="rect">
            <a:avLst/>
          </a:prstGeom>
        </p:spPr>
      </p:pic>
      <p:sp>
        <p:nvSpPr>
          <p:cNvPr id="5" name="Rectangle 4"/>
          <p:cNvSpPr/>
          <p:nvPr/>
        </p:nvSpPr>
        <p:spPr>
          <a:xfrm>
            <a:off x="0" y="3109079"/>
            <a:ext cx="9372600" cy="830997"/>
          </a:xfrm>
          <a:prstGeom prst="rect">
            <a:avLst/>
          </a:prstGeom>
        </p:spPr>
        <p:txBody>
          <a:bodyPr wrap="square">
            <a:spAutoFit/>
          </a:bodyPr>
          <a:lstStyle/>
          <a:p>
            <a:r>
              <a:rPr lang="en-US" sz="1600" b="1" dirty="0" smtClean="0"/>
              <a:t>Figure 4.14.</a:t>
            </a:r>
            <a:r>
              <a:rPr lang="en-US" sz="1600" dirty="0" smtClean="0"/>
              <a:t> At fixed pressure the liquid water can be superheated above the boiling temperature defined by the </a:t>
            </a:r>
            <a:r>
              <a:rPr lang="en-US" sz="1600" dirty="0" err="1" smtClean="0"/>
              <a:t>binodal</a:t>
            </a:r>
            <a:r>
              <a:rPr lang="en-US" sz="1600" dirty="0" smtClean="0"/>
              <a:t> line (point 3), and corresponding to </a:t>
            </a:r>
            <a:r>
              <a:rPr lang="en-US" sz="1600" i="1" dirty="0" smtClean="0"/>
              <a:t>S</a:t>
            </a:r>
            <a:r>
              <a:rPr lang="en-US" sz="1600" baseline="-25000" dirty="0" smtClean="0"/>
              <a:t>M</a:t>
            </a:r>
            <a:r>
              <a:rPr lang="en-US" sz="1600" dirty="0" smtClean="0"/>
              <a:t>, but not above the high-temperature liquid </a:t>
            </a:r>
            <a:r>
              <a:rPr lang="en-US" sz="1600" dirty="0" err="1" smtClean="0"/>
              <a:t>spinodal</a:t>
            </a:r>
            <a:r>
              <a:rPr lang="en-US" sz="1600" dirty="0" smtClean="0"/>
              <a:t> line (point 4). The </a:t>
            </a:r>
            <a:r>
              <a:rPr lang="en-US" sz="1600" dirty="0" err="1" smtClean="0"/>
              <a:t>spinodal</a:t>
            </a:r>
            <a:r>
              <a:rPr lang="en-US" sz="1600" dirty="0" smtClean="0"/>
              <a:t> lines play the role of </a:t>
            </a:r>
            <a:r>
              <a:rPr lang="en-US" sz="1600" i="1" dirty="0" smtClean="0"/>
              <a:t>S</a:t>
            </a:r>
            <a:r>
              <a:rPr lang="en-US" sz="1600" baseline="-25000" dirty="0" smtClean="0"/>
              <a:t>B</a:t>
            </a:r>
            <a:r>
              <a:rPr lang="en-US" sz="1600" dirty="0" smtClean="0"/>
              <a:t>. </a:t>
            </a:r>
            <a:endParaRPr lang="en-US" sz="1600" dirty="0"/>
          </a:p>
        </p:txBody>
      </p:sp>
      <p:sp>
        <p:nvSpPr>
          <p:cNvPr id="6" name="Rectangle 5"/>
          <p:cNvSpPr/>
          <p:nvPr/>
        </p:nvSpPr>
        <p:spPr>
          <a:xfrm>
            <a:off x="0" y="4023479"/>
            <a:ext cx="9144000" cy="2585323"/>
          </a:xfrm>
          <a:prstGeom prst="rect">
            <a:avLst/>
          </a:prstGeom>
        </p:spPr>
        <p:txBody>
          <a:bodyPr wrap="square">
            <a:spAutoFit/>
          </a:bodyPr>
          <a:lstStyle/>
          <a:p>
            <a:r>
              <a:rPr lang="en-US" dirty="0" smtClean="0"/>
              <a:t>For example, at </a:t>
            </a:r>
            <a:r>
              <a:rPr lang="en-US" i="1" dirty="0" smtClean="0"/>
              <a:t>P</a:t>
            </a:r>
            <a:r>
              <a:rPr lang="en-US" dirty="0" smtClean="0"/>
              <a:t> = 1 </a:t>
            </a:r>
            <a:r>
              <a:rPr lang="en-US" dirty="0" err="1" smtClean="0"/>
              <a:t>atm</a:t>
            </a:r>
            <a:r>
              <a:rPr lang="en-US" dirty="0" smtClean="0"/>
              <a:t>, </a:t>
            </a:r>
            <a:r>
              <a:rPr lang="en-US" i="1" dirty="0" smtClean="0"/>
              <a:t>T</a:t>
            </a:r>
            <a:r>
              <a:rPr lang="en-US" baseline="-25000" dirty="0" smtClean="0"/>
              <a:t>b</a:t>
            </a:r>
            <a:r>
              <a:rPr lang="en-US" dirty="0" smtClean="0"/>
              <a:t> = 100</a:t>
            </a:r>
            <a:r>
              <a:rPr lang="en-US" dirty="0" smtClean="0">
                <a:sym typeface="Symbol"/>
              </a:rPr>
              <a:t></a:t>
            </a:r>
            <a:r>
              <a:rPr lang="en-US" dirty="0" smtClean="0"/>
              <a:t> C. Thus, the coexistence line can be identified with </a:t>
            </a:r>
            <a:r>
              <a:rPr lang="en-US" i="1" dirty="0" smtClean="0"/>
              <a:t>S</a:t>
            </a:r>
            <a:r>
              <a:rPr lang="en-US" baseline="-25000" dirty="0" smtClean="0"/>
              <a:t>M</a:t>
            </a:r>
            <a:r>
              <a:rPr lang="en-US" dirty="0" smtClean="0"/>
              <a:t> and the phase transition occurs according to the Maxwell convention. </a:t>
            </a:r>
            <a:endParaRPr lang="en-US" dirty="0" smtClean="0"/>
          </a:p>
          <a:p>
            <a:endParaRPr lang="en-US" sz="900" dirty="0" smtClean="0"/>
          </a:p>
          <a:p>
            <a:r>
              <a:rPr lang="en-US" dirty="0" smtClean="0"/>
              <a:t>Surrounding </a:t>
            </a:r>
            <a:r>
              <a:rPr lang="en-US" dirty="0" smtClean="0"/>
              <a:t>the coexistence line we have in </a:t>
            </a:r>
            <a:r>
              <a:rPr lang="en-US" dirty="0" smtClean="0"/>
              <a:t>the </a:t>
            </a:r>
            <a:r>
              <a:rPr lang="en-US" b="1" i="1" dirty="0" smtClean="0"/>
              <a:t>gas </a:t>
            </a:r>
            <a:r>
              <a:rPr lang="en-US" b="1" i="1" dirty="0" err="1" smtClean="0"/>
              <a:t>spinodal</a:t>
            </a:r>
            <a:r>
              <a:rPr lang="en-US" dirty="0" smtClean="0"/>
              <a:t> and </a:t>
            </a:r>
            <a:r>
              <a:rPr lang="en-US" b="1" i="1" dirty="0" smtClean="0"/>
              <a:t>liquid </a:t>
            </a:r>
            <a:r>
              <a:rPr lang="en-US" b="1" i="1" dirty="0" err="1" smtClean="0"/>
              <a:t>spinodal</a:t>
            </a:r>
            <a:r>
              <a:rPr lang="en-US" dirty="0" smtClean="0"/>
              <a:t> lines. </a:t>
            </a:r>
            <a:endParaRPr lang="en-US" dirty="0" smtClean="0"/>
          </a:p>
          <a:p>
            <a:r>
              <a:rPr lang="en-US" dirty="0" smtClean="0"/>
              <a:t>Each </a:t>
            </a:r>
            <a:r>
              <a:rPr lang="en-US" dirty="0" err="1" smtClean="0"/>
              <a:t>spinodal</a:t>
            </a:r>
            <a:r>
              <a:rPr lang="en-US" dirty="0" smtClean="0"/>
              <a:t> line delimits a </a:t>
            </a:r>
            <a:r>
              <a:rPr lang="en-US" dirty="0" err="1" smtClean="0"/>
              <a:t>metastable</a:t>
            </a:r>
            <a:r>
              <a:rPr lang="en-US" dirty="0" smtClean="0"/>
              <a:t> state: the </a:t>
            </a:r>
            <a:r>
              <a:rPr lang="en-US" b="1" i="1" dirty="0" smtClean="0"/>
              <a:t>superheated </a:t>
            </a:r>
            <a:r>
              <a:rPr lang="en-US" dirty="0" smtClean="0"/>
              <a:t>water and </a:t>
            </a:r>
            <a:r>
              <a:rPr lang="en-US" b="1" i="1" dirty="0" smtClean="0"/>
              <a:t>supersaturated</a:t>
            </a:r>
            <a:r>
              <a:rPr lang="en-US" dirty="0" smtClean="0"/>
              <a:t> vapor, respectively. </a:t>
            </a:r>
            <a:endParaRPr lang="en-US" dirty="0" smtClean="0"/>
          </a:p>
          <a:p>
            <a:endParaRPr lang="en-US" sz="900" dirty="0" smtClean="0"/>
          </a:p>
          <a:p>
            <a:r>
              <a:rPr lang="en-US" dirty="0" smtClean="0"/>
              <a:t>A </a:t>
            </a:r>
            <a:r>
              <a:rPr lang="en-US" dirty="0" smtClean="0"/>
              <a:t>superheated liquid is a liquid heated to a temperature higher than its boiling point without boiling, while a supersaturated vapor is a vapor cooled below its condensation point without condensing.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nodals.png"/>
          <p:cNvPicPr/>
          <p:nvPr/>
        </p:nvPicPr>
        <p:blipFill>
          <a:blip r:embed="rId2"/>
          <a:stretch>
            <a:fillRect/>
          </a:stretch>
        </p:blipFill>
        <p:spPr>
          <a:xfrm>
            <a:off x="5883000" y="762000"/>
            <a:ext cx="3184800" cy="2440204"/>
          </a:xfrm>
          <a:prstGeom prst="rect">
            <a:avLst/>
          </a:prstGeom>
        </p:spPr>
      </p:pic>
      <p:sp>
        <p:nvSpPr>
          <p:cNvPr id="5" name="Rectangle 4"/>
          <p:cNvSpPr/>
          <p:nvPr/>
        </p:nvSpPr>
        <p:spPr>
          <a:xfrm>
            <a:off x="0" y="1066800"/>
            <a:ext cx="5867400" cy="1077218"/>
          </a:xfrm>
          <a:prstGeom prst="rect">
            <a:avLst/>
          </a:prstGeom>
        </p:spPr>
        <p:txBody>
          <a:bodyPr wrap="square">
            <a:spAutoFit/>
          </a:bodyPr>
          <a:lstStyle/>
          <a:p>
            <a:r>
              <a:rPr lang="en-US" sz="1600" b="1" dirty="0" smtClean="0"/>
              <a:t>Figure 4.14.</a:t>
            </a:r>
            <a:r>
              <a:rPr lang="en-US" sz="1600" dirty="0" smtClean="0"/>
              <a:t> At fixed pressure the liquid water can be superheated above the boiling temperature defined by the </a:t>
            </a:r>
            <a:r>
              <a:rPr lang="en-US" sz="1600" dirty="0" err="1" smtClean="0"/>
              <a:t>binodal</a:t>
            </a:r>
            <a:r>
              <a:rPr lang="en-US" sz="1600" dirty="0" smtClean="0"/>
              <a:t> line (point 3), and corresponding to </a:t>
            </a:r>
            <a:r>
              <a:rPr lang="en-US" sz="1600" i="1" dirty="0" smtClean="0"/>
              <a:t>S</a:t>
            </a:r>
            <a:r>
              <a:rPr lang="en-US" sz="1600" baseline="-25000" dirty="0" smtClean="0"/>
              <a:t>M</a:t>
            </a:r>
            <a:r>
              <a:rPr lang="en-US" sz="1600" dirty="0" smtClean="0"/>
              <a:t>, but not above the high-temperature liquid </a:t>
            </a:r>
            <a:r>
              <a:rPr lang="en-US" sz="1600" dirty="0" err="1" smtClean="0"/>
              <a:t>spinodal</a:t>
            </a:r>
            <a:r>
              <a:rPr lang="en-US" sz="1600" dirty="0" smtClean="0"/>
              <a:t> line (point 4). The </a:t>
            </a:r>
            <a:r>
              <a:rPr lang="en-US" sz="1600" dirty="0" err="1" smtClean="0"/>
              <a:t>spinodal</a:t>
            </a:r>
            <a:r>
              <a:rPr lang="en-US" sz="1600" dirty="0" smtClean="0"/>
              <a:t> lines play the role of </a:t>
            </a:r>
            <a:r>
              <a:rPr lang="en-US" sz="1600" i="1" dirty="0" smtClean="0"/>
              <a:t>S</a:t>
            </a:r>
            <a:r>
              <a:rPr lang="en-US" sz="1600" baseline="-25000" dirty="0" smtClean="0"/>
              <a:t>B</a:t>
            </a:r>
            <a:r>
              <a:rPr lang="en-US" sz="1600" dirty="0" smtClean="0"/>
              <a:t>. </a:t>
            </a:r>
            <a:endParaRPr lang="en-US" sz="1600" dirty="0"/>
          </a:p>
        </p:txBody>
      </p:sp>
      <p:sp>
        <p:nvSpPr>
          <p:cNvPr id="6" name="Rectangle 5"/>
          <p:cNvSpPr/>
          <p:nvPr/>
        </p:nvSpPr>
        <p:spPr>
          <a:xfrm>
            <a:off x="0" y="3352800"/>
            <a:ext cx="9144000" cy="2862322"/>
          </a:xfrm>
          <a:prstGeom prst="rect">
            <a:avLst/>
          </a:prstGeom>
        </p:spPr>
        <p:txBody>
          <a:bodyPr wrap="square">
            <a:spAutoFit/>
          </a:bodyPr>
          <a:lstStyle/>
          <a:p>
            <a:r>
              <a:rPr lang="en-US" dirty="0" smtClean="0"/>
              <a:t>Such </a:t>
            </a:r>
            <a:r>
              <a:rPr lang="en-US" dirty="0" smtClean="0"/>
              <a:t>superheated water and supersaturated vapor are </a:t>
            </a:r>
            <a:r>
              <a:rPr lang="en-US" dirty="0" err="1" smtClean="0"/>
              <a:t>metastable</a:t>
            </a:r>
            <a:r>
              <a:rPr lang="en-US" dirty="0" smtClean="0"/>
              <a:t> states where transitions to the stable phase are induced either by external or internal effects, and hence these two </a:t>
            </a:r>
            <a:r>
              <a:rPr lang="en-US" dirty="0" err="1" smtClean="0"/>
              <a:t>spinodal</a:t>
            </a:r>
            <a:r>
              <a:rPr lang="en-US" dirty="0" smtClean="0"/>
              <a:t> lines can be identified with </a:t>
            </a:r>
            <a:r>
              <a:rPr lang="en-US" i="1" dirty="0" smtClean="0"/>
              <a:t>S</a:t>
            </a:r>
            <a:r>
              <a:rPr lang="en-US" baseline="-25000" dirty="0" smtClean="0"/>
              <a:t>B</a:t>
            </a:r>
            <a:r>
              <a:rPr lang="en-US" dirty="0" smtClean="0"/>
              <a:t>. </a:t>
            </a:r>
            <a:endParaRPr lang="en-US" dirty="0" smtClean="0"/>
          </a:p>
          <a:p>
            <a:endParaRPr lang="en-US" dirty="0" smtClean="0"/>
          </a:p>
          <a:p>
            <a:r>
              <a:rPr lang="en-US" dirty="0" smtClean="0"/>
              <a:t>For </a:t>
            </a:r>
            <a:r>
              <a:rPr lang="en-US" dirty="0" smtClean="0"/>
              <a:t>instance, superheating is achieved by heating a homogeneous sample of a substance in a clean container, free of nucleation sites (</a:t>
            </a:r>
            <a:r>
              <a:rPr lang="en-US" i="1" dirty="0" smtClean="0"/>
              <a:t>e.g</a:t>
            </a:r>
            <a:r>
              <a:rPr lang="en-US" dirty="0" smtClean="0"/>
              <a:t>. impurities or spots on the heating surface with lower wetting properties), while taking care not to disturb the liquid. In this way, the transition from liquid to gas can also occur according to the Delay convention, in some point between the </a:t>
            </a:r>
            <a:r>
              <a:rPr lang="en-US" dirty="0" err="1" smtClean="0"/>
              <a:t>binodal</a:t>
            </a:r>
            <a:r>
              <a:rPr lang="en-US" dirty="0" smtClean="0"/>
              <a:t> curve and the liquid </a:t>
            </a:r>
            <a:r>
              <a:rPr lang="en-US" dirty="0" err="1" smtClean="0"/>
              <a:t>spinodal</a:t>
            </a:r>
            <a:r>
              <a:rPr lang="en-US" dirty="0" smtClean="0"/>
              <a:t> (for example, in a process at constant pressure along the red horizontal line in Fig. 4.14, between points 3 and 4).</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1043111" y="1124744"/>
            <a:ext cx="8353425" cy="827088"/>
          </a:xfrm>
          <a:prstGeom prst="rect">
            <a:avLst/>
          </a:prstGeom>
          <a:noFill/>
          <a:ln w="9525">
            <a:noFill/>
            <a:miter lim="800000"/>
            <a:headEnd/>
            <a:tailEnd/>
          </a:ln>
        </p:spPr>
        <p:txBody>
          <a:bodyPr/>
          <a:lstStyle/>
          <a:p>
            <a:pPr marL="342900" indent="-342900">
              <a:spcBef>
                <a:spcPct val="20000"/>
              </a:spcBef>
              <a:buClr>
                <a:schemeClr val="tx2"/>
              </a:buClr>
            </a:pPr>
            <a:r>
              <a:rPr lang="en-US">
                <a:latin typeface="Arial Narrow" pitchFamily="34" charset="0"/>
              </a:rPr>
              <a:t>Catastrophes have characteristic fingerprints or</a:t>
            </a:r>
            <a:r>
              <a:rPr lang="en-US" b="1">
                <a:latin typeface="Arial Narrow" pitchFamily="34" charset="0"/>
              </a:rPr>
              <a:t> ’wave flags’. </a:t>
            </a:r>
            <a:r>
              <a:rPr lang="en-US">
                <a:latin typeface="Arial Narrow" pitchFamily="34" charset="0"/>
              </a:rPr>
              <a:t>Let us</a:t>
            </a:r>
          </a:p>
          <a:p>
            <a:pPr marL="342900" indent="-342900">
              <a:spcBef>
                <a:spcPct val="20000"/>
              </a:spcBef>
              <a:buClr>
                <a:schemeClr val="tx2"/>
              </a:buClr>
            </a:pPr>
            <a:r>
              <a:rPr lang="en-US">
                <a:latin typeface="Arial Narrow" pitchFamily="34" charset="0"/>
              </a:rPr>
              <a:t>compare some of these flags for the ecosystem vs. the vaporization:</a:t>
            </a:r>
            <a:endParaRPr lang="en-US" b="1">
              <a:latin typeface="Arial Narrow" pitchFamily="34" charset="0"/>
            </a:endParaRPr>
          </a:p>
          <a:p>
            <a:pPr marL="342900" indent="-342900">
              <a:spcBef>
                <a:spcPct val="20000"/>
              </a:spcBef>
              <a:buClr>
                <a:schemeClr val="tx2"/>
              </a:buClr>
            </a:pPr>
            <a:r>
              <a:rPr lang="en-US" b="1">
                <a:latin typeface="Arial Narrow" pitchFamily="34" charset="0"/>
              </a:rPr>
              <a:t> </a:t>
            </a:r>
          </a:p>
        </p:txBody>
      </p:sp>
      <p:sp>
        <p:nvSpPr>
          <p:cNvPr id="230404" name="Rectangle 4"/>
          <p:cNvSpPr>
            <a:spLocks noChangeArrowheads="1"/>
          </p:cNvSpPr>
          <p:nvPr/>
        </p:nvSpPr>
        <p:spPr bwMode="auto">
          <a:xfrm>
            <a:off x="0" y="2275682"/>
            <a:ext cx="9107611" cy="646331"/>
          </a:xfrm>
          <a:prstGeom prst="rect">
            <a:avLst/>
          </a:prstGeom>
          <a:noFill/>
          <a:ln w="12700">
            <a:noFill/>
            <a:miter lim="800000"/>
            <a:headEnd type="none" w="sm" len="sm"/>
            <a:tailEnd type="none" w="sm" len="sm"/>
          </a:ln>
        </p:spPr>
        <p:txBody>
          <a:bodyPr wrap="square">
            <a:spAutoFit/>
          </a:bodyPr>
          <a:lstStyle/>
          <a:p>
            <a:pPr>
              <a:buFontTx/>
              <a:buChar char="•"/>
            </a:pPr>
            <a:r>
              <a:rPr lang="en-US" b="1" i="1" dirty="0">
                <a:solidFill>
                  <a:srgbClr val="FF0000"/>
                </a:solidFill>
                <a:latin typeface="Arial Narrow" pitchFamily="34" charset="0"/>
              </a:rPr>
              <a:t> Modality </a:t>
            </a:r>
            <a:r>
              <a:rPr lang="en-US" dirty="0">
                <a:latin typeface="Arial Narrow" pitchFamily="34" charset="0"/>
              </a:rPr>
              <a:t>(2 definite ASS</a:t>
            </a:r>
            <a:r>
              <a:rPr lang="en-US" dirty="0" smtClean="0">
                <a:latin typeface="Arial Narrow" pitchFamily="34" charset="0"/>
              </a:rPr>
              <a:t>): the grazing model has the high and low vegetation states, similarly </a:t>
            </a:r>
            <a:r>
              <a:rPr lang="en-US" dirty="0">
                <a:latin typeface="Arial Narrow" pitchFamily="34" charset="0"/>
              </a:rPr>
              <a:t>the fluid in the neighborhood of the liquid–gas coexistence curve, having well defined liquid and gas states. </a:t>
            </a:r>
          </a:p>
        </p:txBody>
      </p:sp>
      <p:sp>
        <p:nvSpPr>
          <p:cNvPr id="230405" name="Rectangle 5"/>
          <p:cNvSpPr>
            <a:spLocks noChangeArrowheads="1"/>
          </p:cNvSpPr>
          <p:nvPr/>
        </p:nvSpPr>
        <p:spPr bwMode="auto">
          <a:xfrm>
            <a:off x="1" y="3200400"/>
            <a:ext cx="9360024" cy="646331"/>
          </a:xfrm>
          <a:prstGeom prst="rect">
            <a:avLst/>
          </a:prstGeom>
          <a:noFill/>
          <a:ln w="12700">
            <a:noFill/>
            <a:miter lim="800000"/>
            <a:headEnd type="none" w="sm" len="sm"/>
            <a:tailEnd type="none" w="sm" len="sm"/>
          </a:ln>
        </p:spPr>
        <p:txBody>
          <a:bodyPr wrap="square">
            <a:spAutoFit/>
          </a:bodyPr>
          <a:lstStyle/>
          <a:p>
            <a:pPr>
              <a:buFontTx/>
              <a:buChar char="•"/>
            </a:pPr>
            <a:r>
              <a:rPr lang="en-US" b="1" i="1" dirty="0">
                <a:solidFill>
                  <a:srgbClr val="FF0000"/>
                </a:solidFill>
                <a:latin typeface="Arial Narrow" pitchFamily="34" charset="0"/>
              </a:rPr>
              <a:t>Sudden jumps</a:t>
            </a:r>
            <a:r>
              <a:rPr lang="en-US" dirty="0">
                <a:latin typeface="Arial Narrow" pitchFamily="34" charset="0"/>
              </a:rPr>
              <a:t>: like in the fluid, since there is an abrupt increase in volume when a </a:t>
            </a:r>
            <a:r>
              <a:rPr lang="en-US" dirty="0" smtClean="0">
                <a:latin typeface="Arial Narrow" pitchFamily="34" charset="0"/>
              </a:rPr>
              <a:t>liquid (high density vegetation)  </a:t>
            </a:r>
            <a:r>
              <a:rPr lang="en-US" dirty="0">
                <a:latin typeface="Arial Narrow" pitchFamily="34" charset="0"/>
              </a:rPr>
              <a:t>transforms into </a:t>
            </a:r>
            <a:r>
              <a:rPr lang="en-US" dirty="0" smtClean="0">
                <a:latin typeface="Arial Narrow" pitchFamily="34" charset="0"/>
              </a:rPr>
              <a:t>vapor (low density vegetation).</a:t>
            </a:r>
            <a:endParaRPr lang="en-US" dirty="0">
              <a:latin typeface="Arial Narrow" pitchFamily="34" charset="0"/>
            </a:endParaRPr>
          </a:p>
        </p:txBody>
      </p:sp>
      <p:sp>
        <p:nvSpPr>
          <p:cNvPr id="230407" name="Rectangle 7"/>
          <p:cNvSpPr>
            <a:spLocks noChangeArrowheads="1"/>
          </p:cNvSpPr>
          <p:nvPr/>
        </p:nvSpPr>
        <p:spPr bwMode="auto">
          <a:xfrm>
            <a:off x="0" y="4038600"/>
            <a:ext cx="9144000" cy="923330"/>
          </a:xfrm>
          <a:prstGeom prst="rect">
            <a:avLst/>
          </a:prstGeom>
          <a:noFill/>
          <a:ln w="12700">
            <a:noFill/>
            <a:miter lim="800000"/>
            <a:headEnd type="none" w="sm" len="sm"/>
            <a:tailEnd type="none" w="sm" len="sm"/>
          </a:ln>
        </p:spPr>
        <p:txBody>
          <a:bodyPr wrap="square">
            <a:spAutoFit/>
          </a:bodyPr>
          <a:lstStyle/>
          <a:p>
            <a:r>
              <a:rPr lang="en-US" dirty="0">
                <a:latin typeface="Arial Narrow" pitchFamily="34" charset="0"/>
              </a:rPr>
              <a:t>However, this large change in volume occurs when a slight change in the temperature and pressure moves the fluid from one side of the coexistence curve to the other. That is, the liquid–gas coexistence curve can be identified with </a:t>
            </a:r>
            <a:r>
              <a:rPr lang="en-US" i="1" dirty="0">
                <a:latin typeface="Arial Narrow" pitchFamily="34" charset="0"/>
              </a:rPr>
              <a:t>S</a:t>
            </a:r>
            <a:r>
              <a:rPr lang="en-US" baseline="-25000" dirty="0">
                <a:latin typeface="Arial Narrow" pitchFamily="34" charset="0"/>
              </a:rPr>
              <a:t>M</a:t>
            </a:r>
            <a:r>
              <a:rPr lang="en-US" dirty="0">
                <a:latin typeface="Arial Narrow" pitchFamily="34" charset="0"/>
              </a:rPr>
              <a:t> and the changes of state obey in general the </a:t>
            </a:r>
            <a:r>
              <a:rPr lang="en-US" dirty="0">
                <a:solidFill>
                  <a:srgbClr val="00FF00"/>
                </a:solidFill>
                <a:latin typeface="Arial Narrow" pitchFamily="34" charset="0"/>
              </a:rPr>
              <a:t>Maxwell convention</a:t>
            </a:r>
            <a:r>
              <a:rPr lang="en-US" dirty="0">
                <a:latin typeface="Arial Narrow" pitchFamily="34" charset="0"/>
              </a:rPr>
              <a:t>.</a:t>
            </a:r>
          </a:p>
        </p:txBody>
      </p:sp>
      <p:sp>
        <p:nvSpPr>
          <p:cNvPr id="230408" name="Rectangle 8"/>
          <p:cNvSpPr>
            <a:spLocks noChangeArrowheads="1"/>
          </p:cNvSpPr>
          <p:nvPr/>
        </p:nvSpPr>
        <p:spPr bwMode="auto">
          <a:xfrm>
            <a:off x="0" y="5257800"/>
            <a:ext cx="9144000" cy="369332"/>
          </a:xfrm>
          <a:prstGeom prst="rect">
            <a:avLst/>
          </a:prstGeom>
          <a:noFill/>
          <a:ln w="12700">
            <a:noFill/>
            <a:miter lim="800000"/>
            <a:headEnd type="none" w="sm" len="sm"/>
            <a:tailEnd type="none" w="sm" len="sm"/>
          </a:ln>
        </p:spPr>
        <p:txBody>
          <a:bodyPr wrap="square">
            <a:spAutoFit/>
          </a:bodyPr>
          <a:lstStyle/>
          <a:p>
            <a:r>
              <a:rPr lang="en-US" dirty="0">
                <a:latin typeface="Arial Narrow" pitchFamily="34" charset="0"/>
              </a:rPr>
              <a:t>On the other hand for the ecological model the transition </a:t>
            </a:r>
            <a:r>
              <a:rPr lang="en-US" dirty="0" smtClean="0">
                <a:latin typeface="Arial Narrow" pitchFamily="34" charset="0"/>
              </a:rPr>
              <a:t>tends to follow </a:t>
            </a:r>
            <a:r>
              <a:rPr lang="en-US" dirty="0">
                <a:latin typeface="Arial Narrow" pitchFamily="34" charset="0"/>
              </a:rPr>
              <a:t>the </a:t>
            </a:r>
            <a:r>
              <a:rPr lang="en-US" b="1" dirty="0">
                <a:solidFill>
                  <a:srgbClr val="FF66FF"/>
                </a:solidFill>
                <a:latin typeface="Arial Narrow" pitchFamily="34" charset="0"/>
              </a:rPr>
              <a:t>Delay</a:t>
            </a:r>
            <a:r>
              <a:rPr lang="en-US" b="1" dirty="0">
                <a:latin typeface="Arial Narrow" pitchFamily="34" charset="0"/>
              </a:rPr>
              <a:t> </a:t>
            </a:r>
            <a:r>
              <a:rPr lang="en-US" b="1" dirty="0">
                <a:solidFill>
                  <a:srgbClr val="FF66FF"/>
                </a:solidFill>
                <a:latin typeface="Arial Narrow" pitchFamily="34" charset="0"/>
              </a:rPr>
              <a:t>convention</a:t>
            </a:r>
            <a:r>
              <a:rPr lang="en-US" dirty="0">
                <a:latin typeface="Arial Narrow" pitchFamily="34" charset="0"/>
              </a:rPr>
              <a:t>.</a:t>
            </a:r>
          </a:p>
        </p:txBody>
      </p:sp>
      <p:sp>
        <p:nvSpPr>
          <p:cNvPr id="7" name="6 Rectángulo"/>
          <p:cNvSpPr/>
          <p:nvPr/>
        </p:nvSpPr>
        <p:spPr>
          <a:xfrm>
            <a:off x="1187624" y="106317"/>
            <a:ext cx="7956376" cy="769441"/>
          </a:xfrm>
          <a:prstGeom prst="rect">
            <a:avLst/>
          </a:prstGeom>
        </p:spPr>
        <p:txBody>
          <a:bodyPr wrap="square">
            <a:spAutoFit/>
          </a:bodyPr>
          <a:lstStyle/>
          <a:p>
            <a:r>
              <a:rPr lang="en-US" sz="4400" b="1" dirty="0" smtClean="0">
                <a:solidFill>
                  <a:schemeClr val="tx1">
                    <a:lumMod val="90000"/>
                  </a:schemeClr>
                </a:solidFill>
                <a:latin typeface="Arial Narrow" pitchFamily="34" charset="0"/>
              </a:rPr>
              <a:t>5.4 Catastrophic Shifts fingerprints</a:t>
            </a:r>
            <a:endParaRPr lang="es-UY"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box(out)">
                                      <p:cBhvr>
                                        <p:cTn id="7" dur="500"/>
                                        <p:tgtEl>
                                          <p:spTgt spid="2304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0405"/>
                                        </p:tgtEl>
                                        <p:attrNameLst>
                                          <p:attrName>style.visibility</p:attrName>
                                        </p:attrNameLst>
                                      </p:cBhvr>
                                      <p:to>
                                        <p:strVal val="visible"/>
                                      </p:to>
                                    </p:set>
                                    <p:animEffect transition="in" filter="box(in)">
                                      <p:cBhvr>
                                        <p:cTn id="12" dur="500"/>
                                        <p:tgtEl>
                                          <p:spTgt spid="2304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0407"/>
                                        </p:tgtEl>
                                        <p:attrNameLst>
                                          <p:attrName>style.visibility</p:attrName>
                                        </p:attrNameLst>
                                      </p:cBhvr>
                                      <p:to>
                                        <p:strVal val="visible"/>
                                      </p:to>
                                    </p:set>
                                    <p:animEffect transition="in" filter="box(in)">
                                      <p:cBhvr>
                                        <p:cTn id="17" dur="500"/>
                                        <p:tgtEl>
                                          <p:spTgt spid="23040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0408"/>
                                        </p:tgtEl>
                                        <p:attrNameLst>
                                          <p:attrName>style.visibility</p:attrName>
                                        </p:attrNameLst>
                                      </p:cBhvr>
                                      <p:to>
                                        <p:strVal val="visible"/>
                                      </p:to>
                                    </p:set>
                                    <p:animEffect transition="in" filter="box(in)">
                                      <p:cBhvr>
                                        <p:cTn id="22" dur="500"/>
                                        <p:tgtEl>
                                          <p:spTgt spid="230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p:bldP spid="230405" grpId="0"/>
      <p:bldP spid="230407" grpId="0"/>
      <p:bldP spid="2304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ChangeArrowheads="1"/>
          </p:cNvSpPr>
          <p:nvPr/>
        </p:nvSpPr>
        <p:spPr bwMode="auto">
          <a:xfrm>
            <a:off x="1042664" y="484088"/>
            <a:ext cx="8101336" cy="1200329"/>
          </a:xfrm>
          <a:prstGeom prst="rect">
            <a:avLst/>
          </a:prstGeom>
          <a:noFill/>
          <a:ln w="12700">
            <a:noFill/>
            <a:miter lim="800000"/>
            <a:headEnd type="none" w="sm" len="sm"/>
            <a:tailEnd type="none" w="sm" len="sm"/>
          </a:ln>
        </p:spPr>
        <p:txBody>
          <a:bodyPr wrap="square">
            <a:spAutoFit/>
          </a:bodyPr>
          <a:lstStyle/>
          <a:p>
            <a:pPr>
              <a:buFontTx/>
              <a:buChar char="•"/>
            </a:pPr>
            <a:r>
              <a:rPr lang="en-US" b="1" i="1" dirty="0">
                <a:solidFill>
                  <a:srgbClr val="FF0000"/>
                </a:solidFill>
                <a:latin typeface="Arial Narrow" pitchFamily="34" charset="0"/>
              </a:rPr>
              <a:t>Hysteresis</a:t>
            </a:r>
            <a:r>
              <a:rPr lang="en-US" b="1" i="1" dirty="0">
                <a:solidFill>
                  <a:srgbClr val="FFFF00"/>
                </a:solidFill>
                <a:latin typeface="Arial Narrow" pitchFamily="34" charset="0"/>
              </a:rPr>
              <a:t>:</a:t>
            </a:r>
            <a:r>
              <a:rPr lang="en-US" dirty="0">
                <a:latin typeface="Arial Narrow" pitchFamily="34" charset="0"/>
              </a:rPr>
              <a:t> in everyday situations one does not observe hysteresis in the liquid–gas phase transition of water—the liquid usually boils at the same temperature as the vapor condenses at. </a:t>
            </a:r>
          </a:p>
          <a:p>
            <a:pPr algn="ctr"/>
            <a:r>
              <a:rPr lang="en-US" dirty="0">
                <a:latin typeface="Arial Narrow" pitchFamily="34" charset="0"/>
              </a:rPr>
              <a:t>In other words, </a:t>
            </a:r>
          </a:p>
          <a:p>
            <a:r>
              <a:rPr lang="en-US" dirty="0">
                <a:latin typeface="Arial Narrow" pitchFamily="34" charset="0"/>
              </a:rPr>
              <a:t>water changes of state obey in general the </a:t>
            </a:r>
            <a:r>
              <a:rPr lang="en-US" dirty="0">
                <a:solidFill>
                  <a:srgbClr val="00B050"/>
                </a:solidFill>
                <a:latin typeface="Arial Narrow" pitchFamily="34" charset="0"/>
              </a:rPr>
              <a:t>Maxwell convention. </a:t>
            </a:r>
          </a:p>
        </p:txBody>
      </p:sp>
      <p:sp>
        <p:nvSpPr>
          <p:cNvPr id="229381" name="Rectangle 5"/>
          <p:cNvSpPr>
            <a:spLocks noChangeArrowheads="1"/>
          </p:cNvSpPr>
          <p:nvPr/>
        </p:nvSpPr>
        <p:spPr bwMode="auto">
          <a:xfrm>
            <a:off x="1042664" y="1828800"/>
            <a:ext cx="8101336" cy="923330"/>
          </a:xfrm>
          <a:prstGeom prst="rect">
            <a:avLst/>
          </a:prstGeom>
          <a:noFill/>
          <a:ln w="12700">
            <a:noFill/>
            <a:miter lim="800000"/>
            <a:headEnd type="none" w="sm" len="sm"/>
            <a:tailEnd type="none" w="sm" len="sm"/>
          </a:ln>
        </p:spPr>
        <p:txBody>
          <a:bodyPr wrap="square">
            <a:spAutoFit/>
          </a:bodyPr>
          <a:lstStyle/>
          <a:p>
            <a:r>
              <a:rPr lang="en-US" dirty="0">
                <a:latin typeface="Arial Narrow" pitchFamily="34" charset="0"/>
              </a:rPr>
              <a:t>Nevertheless, a careful experimentalist can obtain a hysteresis cycle by first raising the temperature and superheating the liquid, and after evaporation, </a:t>
            </a:r>
            <a:endParaRPr lang="en-US" dirty="0" smtClean="0">
              <a:latin typeface="Arial Narrow" pitchFamily="34" charset="0"/>
            </a:endParaRPr>
          </a:p>
          <a:p>
            <a:r>
              <a:rPr lang="en-US" dirty="0" smtClean="0">
                <a:latin typeface="Arial Narrow" pitchFamily="34" charset="0"/>
              </a:rPr>
              <a:t>cooling </a:t>
            </a:r>
            <a:r>
              <a:rPr lang="en-US" dirty="0">
                <a:latin typeface="Arial Narrow" pitchFamily="34" charset="0"/>
              </a:rPr>
              <a:t>the gas below the condensation point. </a:t>
            </a:r>
          </a:p>
        </p:txBody>
      </p:sp>
      <p:sp>
        <p:nvSpPr>
          <p:cNvPr id="229382" name="Rectangle 6"/>
          <p:cNvSpPr>
            <a:spLocks noChangeArrowheads="1"/>
          </p:cNvSpPr>
          <p:nvPr/>
        </p:nvSpPr>
        <p:spPr bwMode="auto">
          <a:xfrm>
            <a:off x="971227" y="3200400"/>
            <a:ext cx="8172773" cy="1477328"/>
          </a:xfrm>
          <a:prstGeom prst="rect">
            <a:avLst/>
          </a:prstGeom>
          <a:noFill/>
          <a:ln w="12700">
            <a:noFill/>
            <a:miter lim="800000"/>
            <a:headEnd type="none" w="sm" len="sm"/>
            <a:tailEnd type="none" w="sm" len="sm"/>
          </a:ln>
        </p:spPr>
        <p:txBody>
          <a:bodyPr wrap="square">
            <a:spAutoFit/>
          </a:bodyPr>
          <a:lstStyle/>
          <a:p>
            <a:r>
              <a:rPr lang="en-US" i="1" dirty="0">
                <a:solidFill>
                  <a:srgbClr val="FF0000"/>
                </a:solidFill>
                <a:latin typeface="Arial Narrow" pitchFamily="34" charset="0"/>
              </a:rPr>
              <a:t>• </a:t>
            </a:r>
            <a:r>
              <a:rPr lang="en-US" b="1" i="1" dirty="0">
                <a:solidFill>
                  <a:srgbClr val="FF0000"/>
                </a:solidFill>
                <a:latin typeface="Arial Narrow" pitchFamily="34" charset="0"/>
              </a:rPr>
              <a:t>Anomalous variance:</a:t>
            </a:r>
            <a:r>
              <a:rPr lang="en-US" dirty="0">
                <a:solidFill>
                  <a:srgbClr val="FF0000"/>
                </a:solidFill>
                <a:latin typeface="Arial Narrow" pitchFamily="34" charset="0"/>
              </a:rPr>
              <a:t> </a:t>
            </a:r>
            <a:r>
              <a:rPr lang="en-US" dirty="0">
                <a:latin typeface="Arial Narrow" pitchFamily="34" charset="0"/>
              </a:rPr>
              <a:t>when a fluid condenses (boils) from its gas (liquid) to its liquid (gas) state, small droplets (bubbles) are formed. </a:t>
            </a:r>
          </a:p>
          <a:p>
            <a:endParaRPr lang="en-US" dirty="0">
              <a:latin typeface="Arial Narrow" pitchFamily="34" charset="0"/>
            </a:endParaRPr>
          </a:p>
          <a:p>
            <a:r>
              <a:rPr lang="en-US" dirty="0">
                <a:latin typeface="Arial Narrow" pitchFamily="34" charset="0"/>
              </a:rPr>
              <a:t>As a consequence, the variance of the volume may become large, which is similar to what happens for the </a:t>
            </a:r>
            <a:r>
              <a:rPr lang="en-US" dirty="0" smtClean="0">
                <a:latin typeface="Arial Narrow" pitchFamily="34" charset="0"/>
              </a:rPr>
              <a:t>ecosystem if we measure the variance &lt;X(t)X(t’)&gt;</a:t>
            </a:r>
            <a:r>
              <a:rPr lang="en-US" dirty="0" smtClean="0">
                <a:latin typeface="Arial Narrow" pitchFamily="34" charset="0"/>
                <a:sym typeface="Symbol"/>
              </a:rPr>
              <a:t></a:t>
            </a:r>
            <a:r>
              <a:rPr lang="en-US" dirty="0" smtClean="0">
                <a:latin typeface="Arial Narrow" pitchFamily="34" charset="0"/>
              </a:rPr>
              <a:t> &lt;</a:t>
            </a:r>
            <a:r>
              <a:rPr lang="en-US" dirty="0" smtClean="0">
                <a:latin typeface="Arial Narrow" pitchFamily="34" charset="0"/>
              </a:rPr>
              <a:t>X(t)&gt;&lt;X(t</a:t>
            </a:r>
            <a:r>
              <a:rPr lang="en-US" dirty="0" smtClean="0">
                <a:latin typeface="Arial Narrow" pitchFamily="34" charset="0"/>
              </a:rPr>
              <a:t>’)&gt;.</a:t>
            </a:r>
            <a:endParaRPr lang="en-US"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animEffect transition="in" filter="box(in)">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9381"/>
                                        </p:tgtEl>
                                        <p:attrNameLst>
                                          <p:attrName>style.visibility</p:attrName>
                                        </p:attrNameLst>
                                      </p:cBhvr>
                                      <p:to>
                                        <p:strVal val="visible"/>
                                      </p:to>
                                    </p:set>
                                    <p:animEffect transition="in" filter="box(in)">
                                      <p:cBhvr>
                                        <p:cTn id="12" dur="500"/>
                                        <p:tgtEl>
                                          <p:spTgt spid="2293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9382"/>
                                        </p:tgtEl>
                                        <p:attrNameLst>
                                          <p:attrName>style.visibility</p:attrName>
                                        </p:attrNameLst>
                                      </p:cBhvr>
                                      <p:to>
                                        <p:strVal val="visible"/>
                                      </p:to>
                                    </p:set>
                                    <p:animEffect transition="in" filter="box(out)">
                                      <p:cBhvr>
                                        <p:cTn id="17" dur="500"/>
                                        <p:tgtEl>
                                          <p:spTgt spid="2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p:bldP spid="2293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5240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base" latinLnBrk="0" hangingPunct="1">
              <a:lnSpc>
                <a:spcPct val="100000"/>
              </a:lnSpc>
              <a:spcBef>
                <a:spcPct val="0"/>
              </a:spcBef>
              <a:spcAft>
                <a:spcPct val="0"/>
              </a:spcAft>
              <a:buClrTx/>
              <a:buSzTx/>
              <a:tabLst>
                <a:tab pos="228600" algn="l"/>
              </a:tabLst>
            </a:pPr>
            <a:r>
              <a:rPr kumimoji="0" lang="es-UY"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2.4</a:t>
            </a:r>
            <a:r>
              <a:rPr kumimoji="0" lang="es-UY"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TEORÍA ELEMENTAL DE BIFURCACIONES</a:t>
            </a:r>
            <a:endPar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609600"/>
            <a:ext cx="9144000" cy="3970318"/>
          </a:xfrm>
          <a:prstGeom prst="rect">
            <a:avLst/>
          </a:prstGeom>
        </p:spPr>
        <p:txBody>
          <a:bodyPr wrap="square">
            <a:spAutoFit/>
          </a:bodyPr>
          <a:lstStyle/>
          <a:p>
            <a:r>
              <a:rPr lang="es-ES" dirty="0" smtClean="0"/>
              <a:t>Como hemos visto, la dinámica de los </a:t>
            </a:r>
            <a:r>
              <a:rPr lang="es-ES" dirty="0" err="1" smtClean="0"/>
              <a:t>sistmeas</a:t>
            </a:r>
            <a:r>
              <a:rPr lang="es-ES" dirty="0" smtClean="0"/>
              <a:t> unidimensionales es limitada: todas las soluciones se estabilizan en equilibrio o se dirigen a ±</a:t>
            </a:r>
            <a:r>
              <a:rPr lang="es-ES" dirty="0" smtClean="0">
                <a:latin typeface="Lucida Console"/>
              </a:rPr>
              <a:t>∞</a:t>
            </a:r>
            <a:r>
              <a:rPr lang="es-ES" dirty="0" smtClean="0"/>
              <a:t>. </a:t>
            </a:r>
          </a:p>
          <a:p>
            <a:endParaRPr lang="es-ES" sz="900" dirty="0" smtClean="0"/>
          </a:p>
          <a:p>
            <a:r>
              <a:rPr lang="es-ES" dirty="0" smtClean="0"/>
              <a:t>A pesar de esta simplicidad de la dinámica de los sistemas unidimensionales, lo que no es trivial es la dependencia de las soluciones de equilibrio respecto a los parámetros. </a:t>
            </a:r>
          </a:p>
          <a:p>
            <a:endParaRPr lang="es-ES" sz="900" dirty="0" smtClean="0"/>
          </a:p>
          <a:p>
            <a:r>
              <a:rPr lang="es-ES" dirty="0" smtClean="0"/>
              <a:t>Al variar los parámetros vimos que se pueden </a:t>
            </a:r>
            <a:r>
              <a:rPr lang="es-ES" b="1" dirty="0" smtClean="0">
                <a:solidFill>
                  <a:srgbClr val="FF0000"/>
                </a:solidFill>
              </a:rPr>
              <a:t>crear</a:t>
            </a:r>
            <a:r>
              <a:rPr lang="es-ES" dirty="0" smtClean="0"/>
              <a:t> o </a:t>
            </a:r>
            <a:r>
              <a:rPr lang="es-ES" b="1" dirty="0" smtClean="0">
                <a:solidFill>
                  <a:srgbClr val="FF0000"/>
                </a:solidFill>
              </a:rPr>
              <a:t>destruir</a:t>
            </a:r>
            <a:r>
              <a:rPr lang="es-ES" dirty="0" smtClean="0"/>
              <a:t> puntos fijos, o </a:t>
            </a:r>
            <a:r>
              <a:rPr lang="es-ES" b="1" dirty="0" smtClean="0">
                <a:solidFill>
                  <a:srgbClr val="FF0000"/>
                </a:solidFill>
              </a:rPr>
              <a:t>su estabilidad puede cambiar</a:t>
            </a:r>
            <a:r>
              <a:rPr lang="es-ES" dirty="0" smtClean="0"/>
              <a:t>. </a:t>
            </a:r>
          </a:p>
          <a:p>
            <a:endParaRPr lang="es-ES" sz="900" dirty="0" smtClean="0"/>
          </a:p>
          <a:p>
            <a:r>
              <a:rPr lang="es-ES" dirty="0" smtClean="0"/>
              <a:t>Estos cambios cualitativos en la dinámica se denominan </a:t>
            </a:r>
            <a:r>
              <a:rPr lang="es-ES" b="1" dirty="0" smtClean="0">
                <a:solidFill>
                  <a:srgbClr val="FF0000"/>
                </a:solidFill>
              </a:rPr>
              <a:t>bifurcaciones</a:t>
            </a:r>
            <a:r>
              <a:rPr lang="es-ES" dirty="0" smtClean="0"/>
              <a:t>, y los valores de los parámetros en los que ocurren se denominan </a:t>
            </a:r>
            <a:r>
              <a:rPr lang="es-ES" b="1" dirty="0" smtClean="0">
                <a:solidFill>
                  <a:srgbClr val="FF0000"/>
                </a:solidFill>
              </a:rPr>
              <a:t>puntos de bifurcación</a:t>
            </a:r>
            <a:r>
              <a:rPr lang="es-ES" dirty="0" smtClean="0"/>
              <a:t>. </a:t>
            </a:r>
            <a:br>
              <a:rPr lang="es-ES" dirty="0" smtClean="0"/>
            </a:br>
            <a:endParaRPr lang="es-ES" sz="900" dirty="0" smtClean="0"/>
          </a:p>
          <a:p>
            <a:r>
              <a:rPr lang="es-ES" dirty="0" smtClean="0"/>
              <a:t>Las bifurcaciones son importantes: proporcionan modelos </a:t>
            </a:r>
            <a:br>
              <a:rPr lang="es-ES" dirty="0" smtClean="0"/>
            </a:br>
            <a:r>
              <a:rPr lang="es-ES" dirty="0" smtClean="0"/>
              <a:t>de transiciones e inestabilidades cuando se varía algún </a:t>
            </a:r>
            <a:br>
              <a:rPr lang="es-ES" dirty="0" smtClean="0"/>
            </a:br>
            <a:r>
              <a:rPr lang="es-ES" dirty="0" smtClean="0"/>
              <a:t>parámetro de control. </a:t>
            </a:r>
          </a:p>
          <a:p>
            <a:r>
              <a:rPr lang="es-ES" dirty="0" smtClean="0"/>
              <a:t>Por ejemplo, considere el </a:t>
            </a:r>
            <a:r>
              <a:rPr lang="es-ES" b="1" dirty="0" smtClean="0"/>
              <a:t>pandeo</a:t>
            </a:r>
            <a:r>
              <a:rPr lang="es-ES" dirty="0" smtClean="0"/>
              <a:t> de una viga. </a:t>
            </a:r>
            <a:endParaRPr lang="en-US" dirty="0"/>
          </a:p>
        </p:txBody>
      </p:sp>
      <p:pic>
        <p:nvPicPr>
          <p:cNvPr id="96257" name="Picture 1"/>
          <p:cNvPicPr>
            <a:picLocks noChangeAspect="1" noChangeArrowheads="1"/>
          </p:cNvPicPr>
          <p:nvPr/>
        </p:nvPicPr>
        <p:blipFill>
          <a:blip r:embed="rId2"/>
          <a:srcRect/>
          <a:stretch>
            <a:fillRect/>
          </a:stretch>
        </p:blipFill>
        <p:spPr bwMode="auto">
          <a:xfrm>
            <a:off x="5848350" y="3505200"/>
            <a:ext cx="3295650" cy="3352800"/>
          </a:xfrm>
          <a:prstGeom prst="rect">
            <a:avLst/>
          </a:prstGeom>
          <a:noFill/>
          <a:ln w="9525">
            <a:noFill/>
            <a:miter lim="800000"/>
            <a:headEnd/>
            <a:tailEnd/>
          </a:ln>
          <a:effectLst/>
        </p:spPr>
      </p:pic>
      <p:sp>
        <p:nvSpPr>
          <p:cNvPr id="5" name="Rectangle 4"/>
          <p:cNvSpPr/>
          <p:nvPr/>
        </p:nvSpPr>
        <p:spPr>
          <a:xfrm>
            <a:off x="0" y="4648200"/>
            <a:ext cx="5943600" cy="1200329"/>
          </a:xfrm>
          <a:prstGeom prst="rect">
            <a:avLst/>
          </a:prstGeom>
        </p:spPr>
        <p:txBody>
          <a:bodyPr wrap="square">
            <a:spAutoFit/>
          </a:bodyPr>
          <a:lstStyle/>
          <a:p>
            <a:r>
              <a:rPr lang="es-ES" dirty="0" smtClean="0"/>
              <a:t>Si se coloca un peso pequeño encima de la viga en la figura, la viga puede soportar la carga y permanecer vertical. Pero si la carga es demasiado pesada, ella posición vertical se vuelve inestable y la viga puede doblarse.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linds(horizontal)">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blinds(horizontal)">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96257"/>
                                        </p:tgtEl>
                                        <p:attrNameLst>
                                          <p:attrName>style.visibility</p:attrName>
                                        </p:attrNameLst>
                                      </p:cBhvr>
                                      <p:to>
                                        <p:strVal val="visible"/>
                                      </p:to>
                                    </p:set>
                                    <p:animEffect transition="in" filter="box(in)">
                                      <p:cBhvr>
                                        <p:cTn id="37" dur="500"/>
                                        <p:tgtEl>
                                          <p:spTgt spid="9625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blinds(horizontal)">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5240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tabLst>
                <a:tab pos="228600" algn="l"/>
              </a:tabLst>
            </a:pPr>
            <a:r>
              <a:rPr kumimoji="0" lang="es-UY"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2.4A</a:t>
            </a:r>
            <a:r>
              <a:rPr kumimoji="0" lang="es-UY" sz="2000" b="1" i="0" u="none" strike="noStrike" cap="none" normalizeH="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Forma Canónica de las bifurcaciones </a:t>
            </a:r>
            <a:r>
              <a:rPr kumimoji="0" lang="es-UY" sz="2000" i="0" u="none" strike="noStrike" cap="none" normalizeH="0" dirty="0" smtClean="0">
                <a:ln>
                  <a:noFill/>
                </a:ln>
                <a:latin typeface="Times New Roman" pitchFamily="18" charset="0"/>
                <a:ea typeface="Times New Roman" pitchFamily="18" charset="0"/>
                <a:cs typeface="Times New Roman" pitchFamily="18" charset="0"/>
              </a:rPr>
              <a:t>(tomado del libro de </a:t>
            </a:r>
            <a:r>
              <a:rPr kumimoji="0" lang="es-UY" sz="2000" i="0" u="none" strike="noStrike" cap="none" normalizeH="0" dirty="0" err="1" smtClean="0">
                <a:ln>
                  <a:noFill/>
                </a:ln>
                <a:latin typeface="Times New Roman" pitchFamily="18" charset="0"/>
                <a:ea typeface="Times New Roman" pitchFamily="18" charset="0"/>
                <a:cs typeface="Times New Roman" pitchFamily="18" charset="0"/>
              </a:rPr>
              <a:t>Strogatz</a:t>
            </a:r>
            <a:r>
              <a:rPr kumimoji="0" lang="es-UY" sz="2000" i="0" u="none" strike="noStrike" cap="none" normalizeH="0" dirty="0" smtClean="0">
                <a:ln>
                  <a:noFill/>
                </a:ln>
                <a:latin typeface="Times New Roman" pitchFamily="18" charset="0"/>
                <a:ea typeface="Times New Roman" pitchFamily="18" charset="0"/>
                <a:cs typeface="Times New Roman" pitchFamily="18" charset="0"/>
              </a:rPr>
              <a:t>)</a:t>
            </a:r>
            <a:r>
              <a:rPr lang="es-ES" sz="20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lang="es-UY" sz="2000" dirty="0" smtClean="0">
                <a:solidFill>
                  <a:srgbClr val="FF0000"/>
                </a:solidFill>
                <a:latin typeface="Times New Roman" pitchFamily="18" charset="0"/>
                <a:ea typeface="Times New Roman" pitchFamily="18" charset="0"/>
                <a:cs typeface="Times New Roman" pitchFamily="18" charset="0"/>
              </a:rPr>
              <a:t> </a:t>
            </a:r>
            <a:endPar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0" y="628471"/>
            <a:ext cx="9144000" cy="1477328"/>
          </a:xfrm>
          <a:prstGeom prst="rect">
            <a:avLst/>
          </a:prstGeom>
        </p:spPr>
        <p:txBody>
          <a:bodyPr wrap="square">
            <a:spAutoFit/>
          </a:bodyPr>
          <a:lstStyle/>
          <a:p>
            <a:r>
              <a:rPr lang="es-ES" dirty="0" smtClean="0"/>
              <a:t>Veremos 3 tipos de bifurcaciones:</a:t>
            </a:r>
          </a:p>
          <a:p>
            <a:endParaRPr lang="es-ES" dirty="0" smtClean="0"/>
          </a:p>
          <a:p>
            <a:pPr marL="342900" indent="-342900">
              <a:buFont typeface="+mj-lt"/>
              <a:buAutoNum type="arabicPeriod"/>
            </a:pPr>
            <a:r>
              <a:rPr lang="es-ES" dirty="0" smtClean="0"/>
              <a:t>Nodo-silla (</a:t>
            </a:r>
            <a:r>
              <a:rPr lang="es-ES" dirty="0" err="1" smtClean="0"/>
              <a:t>saddle-node</a:t>
            </a:r>
            <a:r>
              <a:rPr lang="es-ES" dirty="0" smtClean="0"/>
              <a:t>)</a:t>
            </a:r>
          </a:p>
          <a:p>
            <a:pPr marL="342900" indent="-342900">
              <a:buFont typeface="+mj-lt"/>
              <a:buAutoNum type="arabicPeriod"/>
            </a:pPr>
            <a:r>
              <a:rPr lang="es-ES" dirty="0" err="1" smtClean="0"/>
              <a:t>Transcrítica</a:t>
            </a:r>
            <a:endParaRPr lang="es-ES" dirty="0" smtClean="0"/>
          </a:p>
          <a:p>
            <a:pPr marL="342900" indent="-342900">
              <a:buFont typeface="+mj-lt"/>
              <a:buAutoNum type="arabicPeriod"/>
            </a:pPr>
            <a:r>
              <a:rPr lang="es-ES" dirty="0" smtClean="0"/>
              <a:t>Tridente</a:t>
            </a:r>
            <a:endParaRPr lang="en-US" dirty="0"/>
          </a:p>
        </p:txBody>
      </p:sp>
      <p:sp>
        <p:nvSpPr>
          <p:cNvPr id="6" name="Rectangle 5"/>
          <p:cNvSpPr/>
          <p:nvPr/>
        </p:nvSpPr>
        <p:spPr>
          <a:xfrm>
            <a:off x="0" y="2590800"/>
            <a:ext cx="9144000" cy="1200329"/>
          </a:xfrm>
          <a:prstGeom prst="rect">
            <a:avLst/>
          </a:prstGeom>
        </p:spPr>
        <p:txBody>
          <a:bodyPr wrap="square">
            <a:spAutoFit/>
          </a:bodyPr>
          <a:lstStyle/>
          <a:p>
            <a:r>
              <a:rPr lang="es-UY" dirty="0" smtClean="0"/>
              <a:t>Hemos visto ejemplos de las dos primeras:</a:t>
            </a:r>
          </a:p>
          <a:p>
            <a:endParaRPr lang="es-UY" dirty="0" smtClean="0"/>
          </a:p>
          <a:p>
            <a:r>
              <a:rPr lang="es-UY" dirty="0" smtClean="0"/>
              <a:t>La nodo-silla en el caso de población logística cosechada por cuota fija.</a:t>
            </a:r>
          </a:p>
          <a:p>
            <a:r>
              <a:rPr lang="es-UY" dirty="0" smtClean="0"/>
              <a:t>La </a:t>
            </a:r>
            <a:r>
              <a:rPr lang="es-UY" dirty="0" err="1" smtClean="0"/>
              <a:t>transcrítica</a:t>
            </a:r>
            <a:r>
              <a:rPr lang="es-UY" dirty="0" smtClean="0"/>
              <a:t> en el caso de población logística con cosecha proporcional.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linds(horizont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linds(horizontal)">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b="69620"/>
          <a:stretch>
            <a:fillRect/>
          </a:stretch>
        </p:blipFill>
        <p:spPr bwMode="auto">
          <a:xfrm>
            <a:off x="228599" y="152400"/>
            <a:ext cx="7633301" cy="18288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duotone>
              <a:prstClr val="black"/>
              <a:schemeClr val="accent2">
                <a:tint val="45000"/>
                <a:satMod val="400000"/>
              </a:schemeClr>
            </a:duotone>
          </a:blip>
          <a:srcRect l="9983" t="32911" r="10157" b="62026"/>
          <a:stretch>
            <a:fillRect/>
          </a:stretch>
        </p:blipFill>
        <p:spPr bwMode="auto">
          <a:xfrm>
            <a:off x="0" y="1981200"/>
            <a:ext cx="9144000" cy="457200"/>
          </a:xfrm>
          <a:prstGeom prst="rect">
            <a:avLst/>
          </a:prstGeom>
          <a:noFill/>
          <a:ln w="9525">
            <a:noFill/>
            <a:miter lim="800000"/>
            <a:headEnd/>
            <a:tailEnd/>
          </a:ln>
          <a:effectLst/>
        </p:spPr>
      </p:pic>
      <p:grpSp>
        <p:nvGrpSpPr>
          <p:cNvPr id="10" name="Group 9"/>
          <p:cNvGrpSpPr/>
          <p:nvPr/>
        </p:nvGrpSpPr>
        <p:grpSpPr>
          <a:xfrm>
            <a:off x="1434499" y="2514600"/>
            <a:ext cx="7633301" cy="3048000"/>
            <a:chOff x="0" y="2667000"/>
            <a:chExt cx="7633301" cy="3048000"/>
          </a:xfrm>
        </p:grpSpPr>
        <p:pic>
          <p:nvPicPr>
            <p:cNvPr id="7" name="Picture 2"/>
            <p:cNvPicPr>
              <a:picLocks noChangeAspect="1" noChangeArrowheads="1"/>
            </p:cNvPicPr>
            <p:nvPr/>
          </p:nvPicPr>
          <p:blipFill>
            <a:blip r:embed="rId2"/>
            <a:srcRect t="40506" b="8861"/>
            <a:stretch>
              <a:fillRect/>
            </a:stretch>
          </p:blipFill>
          <p:spPr bwMode="auto">
            <a:xfrm>
              <a:off x="0" y="2667000"/>
              <a:ext cx="7633301" cy="3048000"/>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3993" t="94937" r="82031"/>
            <a:stretch>
              <a:fillRect/>
            </a:stretch>
          </p:blipFill>
          <p:spPr bwMode="auto">
            <a:xfrm>
              <a:off x="546701" y="3276600"/>
              <a:ext cx="1066800" cy="304800"/>
            </a:xfrm>
            <a:prstGeom prst="rect">
              <a:avLst/>
            </a:prstGeom>
            <a:noFill/>
            <a:ln w="9525">
              <a:noFill/>
              <a:miter lim="800000"/>
              <a:headEnd/>
              <a:tailEnd/>
            </a:ln>
            <a:effectLst/>
          </p:spPr>
        </p:pic>
      </p:grpSp>
      <p:sp>
        <p:nvSpPr>
          <p:cNvPr id="8" name="Rectangle 7"/>
          <p:cNvSpPr/>
          <p:nvPr/>
        </p:nvSpPr>
        <p:spPr>
          <a:xfrm>
            <a:off x="0" y="3274874"/>
            <a:ext cx="2209800" cy="1754326"/>
          </a:xfrm>
          <a:prstGeom prst="rect">
            <a:avLst/>
          </a:prstGeom>
        </p:spPr>
        <p:txBody>
          <a:bodyPr wrap="square">
            <a:spAutoFit/>
          </a:bodyPr>
          <a:lstStyle/>
          <a:p>
            <a:r>
              <a:rPr lang="en-US" dirty="0" smtClean="0"/>
              <a:t>As </a:t>
            </a:r>
            <a:r>
              <a:rPr lang="en-US" i="1" dirty="0" smtClean="0"/>
              <a:t>r approaches 0 from below, the parabola moves up and the two fixed points move </a:t>
            </a:r>
            <a:r>
              <a:rPr lang="en-US" dirty="0" smtClean="0"/>
              <a:t>toward each other. </a:t>
            </a:r>
            <a:endParaRPr lang="en-US" dirty="0"/>
          </a:p>
        </p:txBody>
      </p:sp>
      <p:sp>
        <p:nvSpPr>
          <p:cNvPr id="11" name="Rectangle 10"/>
          <p:cNvSpPr/>
          <p:nvPr/>
        </p:nvSpPr>
        <p:spPr>
          <a:xfrm>
            <a:off x="3505200" y="4572000"/>
            <a:ext cx="3733800" cy="646331"/>
          </a:xfrm>
          <a:prstGeom prst="rect">
            <a:avLst/>
          </a:prstGeom>
        </p:spPr>
        <p:txBody>
          <a:bodyPr wrap="square">
            <a:spAutoFit/>
          </a:bodyPr>
          <a:lstStyle/>
          <a:p>
            <a:r>
              <a:rPr lang="en-US" dirty="0" smtClean="0"/>
              <a:t>When </a:t>
            </a:r>
            <a:r>
              <a:rPr lang="en-US" i="1" dirty="0" smtClean="0"/>
              <a:t>r = 0, the fixed points coalesce into a half-stable fixed point </a:t>
            </a:r>
            <a:r>
              <a:rPr lang="en-US" dirty="0" smtClean="0"/>
              <a:t>at </a:t>
            </a:r>
            <a:r>
              <a:rPr lang="en-US" i="1" dirty="0" smtClean="0"/>
              <a:t>x* = 0</a:t>
            </a:r>
          </a:p>
        </p:txBody>
      </p:sp>
      <p:sp>
        <p:nvSpPr>
          <p:cNvPr id="12" name="Rectangle 11"/>
          <p:cNvSpPr/>
          <p:nvPr/>
        </p:nvSpPr>
        <p:spPr>
          <a:xfrm>
            <a:off x="0" y="5638800"/>
            <a:ext cx="9144000" cy="1200329"/>
          </a:xfrm>
          <a:prstGeom prst="rect">
            <a:avLst/>
          </a:prstGeom>
        </p:spPr>
        <p:txBody>
          <a:bodyPr wrap="square">
            <a:spAutoFit/>
          </a:bodyPr>
          <a:lstStyle/>
          <a:p>
            <a:r>
              <a:rPr lang="en-US" i="1" dirty="0" smtClean="0"/>
              <a:t>This type of fixed point is extremely delicate-it vanishes </a:t>
            </a:r>
            <a:r>
              <a:rPr lang="en-US" dirty="0" smtClean="0"/>
              <a:t>as soon as </a:t>
            </a:r>
            <a:r>
              <a:rPr lang="en-US" i="1" dirty="0" smtClean="0"/>
              <a:t>r &gt; 0, and now there are no fixed points at all (Figure 3.1.lc).</a:t>
            </a:r>
          </a:p>
          <a:p>
            <a:r>
              <a:rPr lang="en-US" dirty="0" smtClean="0"/>
              <a:t>In this example, we say that </a:t>
            </a:r>
            <a:r>
              <a:rPr lang="en-US" b="1" dirty="0" smtClean="0">
                <a:solidFill>
                  <a:srgbClr val="FF0000"/>
                </a:solidFill>
              </a:rPr>
              <a:t>a </a:t>
            </a:r>
            <a:r>
              <a:rPr lang="en-US" b="1" i="1" dirty="0" smtClean="0">
                <a:solidFill>
                  <a:srgbClr val="FF0000"/>
                </a:solidFill>
              </a:rPr>
              <a:t>bifurcation occurred at r = 0 </a:t>
            </a:r>
            <a:r>
              <a:rPr lang="en-US" i="1" dirty="0" smtClean="0"/>
              <a:t>, since the vector </a:t>
            </a:r>
            <a:r>
              <a:rPr lang="en-US" dirty="0" smtClean="0"/>
              <a:t>fields for </a:t>
            </a:r>
            <a:r>
              <a:rPr lang="en-US" i="1" dirty="0" smtClean="0"/>
              <a:t>r &lt; 0 and r &gt; 0 are qualitatively different.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linds(horizont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blinds(horizontal)">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duotone>
              <a:schemeClr val="accent2">
                <a:shade val="45000"/>
                <a:satMod val="135000"/>
              </a:schemeClr>
              <a:prstClr val="white"/>
            </a:duotone>
          </a:blip>
          <a:srcRect l="22353" t="18180" r="20000"/>
          <a:stretch>
            <a:fillRect/>
          </a:stretch>
        </p:blipFill>
        <p:spPr bwMode="auto">
          <a:xfrm>
            <a:off x="6019800" y="990600"/>
            <a:ext cx="3048000" cy="2799571"/>
          </a:xfrm>
          <a:prstGeom prst="rect">
            <a:avLst/>
          </a:prstGeom>
          <a:noFill/>
          <a:ln w="9525">
            <a:noFill/>
            <a:miter lim="800000"/>
            <a:headEnd/>
            <a:tailEnd/>
          </a:ln>
          <a:effectLst/>
        </p:spPr>
      </p:pic>
      <p:sp>
        <p:nvSpPr>
          <p:cNvPr id="5" name="Rectangle 4"/>
          <p:cNvSpPr/>
          <p:nvPr/>
        </p:nvSpPr>
        <p:spPr>
          <a:xfrm>
            <a:off x="0" y="295870"/>
            <a:ext cx="9144000" cy="923330"/>
          </a:xfrm>
          <a:prstGeom prst="rect">
            <a:avLst/>
          </a:prstGeom>
        </p:spPr>
        <p:txBody>
          <a:bodyPr wrap="square">
            <a:spAutoFit/>
          </a:bodyPr>
          <a:lstStyle/>
          <a:p>
            <a:r>
              <a:rPr lang="en-US" dirty="0" smtClean="0">
                <a:latin typeface="Times New Roman" pitchFamily="18" charset="0"/>
                <a:cs typeface="Times New Roman" pitchFamily="18" charset="0"/>
              </a:rPr>
              <a:t>Figure 3.1.3 shows the </a:t>
            </a:r>
            <a:r>
              <a:rPr lang="en-US" dirty="0" smtClean="0">
                <a:latin typeface="Times New Roman" pitchFamily="18" charset="0"/>
                <a:cs typeface="Times New Roman" pitchFamily="18" charset="0"/>
              </a:rPr>
              <a:t>curve shown is </a:t>
            </a:r>
            <a:r>
              <a:rPr lang="en-US" i="1" dirty="0" smtClean="0">
                <a:latin typeface="Times New Roman" pitchFamily="18" charset="0"/>
                <a:cs typeface="Times New Roman" pitchFamily="18" charset="0"/>
              </a:rPr>
              <a:t>r = -</a:t>
            </a:r>
            <a:r>
              <a:rPr lang="en-US" i="1" dirty="0" smtClean="0">
                <a:latin typeface="Times New Roman" pitchFamily="18" charset="0"/>
                <a:cs typeface="Times New Roman" pitchFamily="18" charset="0"/>
              </a:rPr>
              <a:t>x</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i.e</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dx</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dt</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0, which gives the fixed points for</a:t>
            </a:r>
          </a:p>
          <a:p>
            <a:r>
              <a:rPr lang="en-US" dirty="0" smtClean="0">
                <a:latin typeface="Times New Roman" pitchFamily="18" charset="0"/>
                <a:cs typeface="Times New Roman" pitchFamily="18" charset="0"/>
              </a:rPr>
              <a:t>different </a:t>
            </a:r>
            <a:r>
              <a:rPr lang="en-US" i="1" dirty="0" smtClean="0">
                <a:latin typeface="Times New Roman" pitchFamily="18" charset="0"/>
                <a:cs typeface="Times New Roman" pitchFamily="18" charset="0"/>
              </a:rPr>
              <a:t>r. </a:t>
            </a:r>
            <a:r>
              <a:rPr lang="en-US" i="1" dirty="0" smtClean="0">
                <a:latin typeface="Times New Roman" pitchFamily="18" charset="0"/>
                <a:cs typeface="Times New Roman" pitchFamily="18" charset="0"/>
              </a:rPr>
              <a:t>To </a:t>
            </a:r>
            <a:r>
              <a:rPr lang="en-US" i="1" dirty="0" smtClean="0">
                <a:latin typeface="Times New Roman" pitchFamily="18" charset="0"/>
                <a:cs typeface="Times New Roman" pitchFamily="18" charset="0"/>
              </a:rPr>
              <a:t>distinguish </a:t>
            </a:r>
            <a:r>
              <a:rPr lang="en-US" i="1" dirty="0" smtClean="0">
                <a:latin typeface="Times New Roman" pitchFamily="18" charset="0"/>
                <a:cs typeface="Times New Roman" pitchFamily="18" charset="0"/>
              </a:rPr>
              <a:t>between </a:t>
            </a:r>
            <a:r>
              <a:rPr lang="en-US" dirty="0" smtClean="0">
                <a:latin typeface="Times New Roman" pitchFamily="18" charset="0"/>
                <a:cs typeface="Times New Roman" pitchFamily="18" charset="0"/>
              </a:rPr>
              <a:t>stable </a:t>
            </a:r>
            <a:r>
              <a:rPr lang="en-US" dirty="0" smtClean="0">
                <a:latin typeface="Times New Roman" pitchFamily="18" charset="0"/>
                <a:cs typeface="Times New Roman" pitchFamily="18" charset="0"/>
              </a:rPr>
              <a:t>and unstable fixed points, we </a:t>
            </a:r>
            <a:r>
              <a:rPr lang="en-US" dirty="0" smtClean="0">
                <a:latin typeface="Times New Roman" pitchFamily="18" charset="0"/>
                <a:cs typeface="Times New Roman" pitchFamily="18" charset="0"/>
              </a:rPr>
              <a:t>use a </a:t>
            </a:r>
            <a:r>
              <a:rPr lang="en-US" dirty="0" smtClean="0">
                <a:latin typeface="Times New Roman" pitchFamily="18" charset="0"/>
                <a:cs typeface="Times New Roman" pitchFamily="18" charset="0"/>
              </a:rPr>
              <a:t>solid line for stable points and a </a:t>
            </a:r>
            <a:r>
              <a:rPr lang="en-US" dirty="0" smtClean="0">
                <a:latin typeface="Times New Roman" pitchFamily="18" charset="0"/>
                <a:cs typeface="Times New Roman" pitchFamily="18" charset="0"/>
              </a:rPr>
              <a:t>broken line </a:t>
            </a:r>
            <a:r>
              <a:rPr lang="en-US" dirty="0" smtClean="0">
                <a:latin typeface="Times New Roman" pitchFamily="18" charset="0"/>
                <a:cs typeface="Times New Roman" pitchFamily="18" charset="0"/>
              </a:rPr>
              <a:t>for unstable ones.</a:t>
            </a:r>
            <a:endParaRPr lang="en-US" dirty="0">
              <a:latin typeface="Times New Roman" pitchFamily="18" charset="0"/>
              <a:cs typeface="Times New Roman" pitchFamily="18" charset="0"/>
            </a:endParaRPr>
          </a:p>
        </p:txBody>
      </p:sp>
      <p:sp>
        <p:nvSpPr>
          <p:cNvPr id="6" name="Rectangle 5"/>
          <p:cNvSpPr/>
          <p:nvPr/>
        </p:nvSpPr>
        <p:spPr>
          <a:xfrm>
            <a:off x="0" y="1524000"/>
            <a:ext cx="6248400" cy="1477328"/>
          </a:xfrm>
          <a:prstGeom prst="rect">
            <a:avLst/>
          </a:prstGeom>
        </p:spPr>
        <p:txBody>
          <a:bodyPr wrap="square">
            <a:spAutoFit/>
          </a:bodyPr>
          <a:lstStyle/>
          <a:p>
            <a:r>
              <a:rPr lang="en-US" dirty="0" smtClean="0">
                <a:latin typeface="Times New Roman" pitchFamily="18" charset="0"/>
                <a:cs typeface="Times New Roman" pitchFamily="18" charset="0"/>
              </a:rPr>
              <a:t>However, the most common way </a:t>
            </a:r>
            <a:r>
              <a:rPr lang="en-US" dirty="0" smtClean="0">
                <a:latin typeface="Times New Roman" pitchFamily="18" charset="0"/>
                <a:cs typeface="Times New Roman" pitchFamily="18" charset="0"/>
              </a:rPr>
              <a:t>to depict </a:t>
            </a:r>
            <a:r>
              <a:rPr lang="en-US" dirty="0" smtClean="0">
                <a:latin typeface="Times New Roman" pitchFamily="18" charset="0"/>
                <a:cs typeface="Times New Roman" pitchFamily="18" charset="0"/>
              </a:rPr>
              <a:t>the bifurcation is to invert the axes of Figure 3.1.3. The rationale is that </a:t>
            </a:r>
            <a:r>
              <a:rPr lang="en-US" i="1" dirty="0" smtClean="0">
                <a:latin typeface="Times New Roman" pitchFamily="18" charset="0"/>
                <a:cs typeface="Times New Roman" pitchFamily="18" charset="0"/>
              </a:rPr>
              <a:t>r </a:t>
            </a:r>
            <a:r>
              <a:rPr lang="en-US" dirty="0" smtClean="0">
                <a:latin typeface="Times New Roman" pitchFamily="18" charset="0"/>
                <a:cs typeface="Times New Roman" pitchFamily="18" charset="0"/>
              </a:rPr>
              <a:t>plays </a:t>
            </a:r>
            <a:r>
              <a:rPr lang="en-US" dirty="0" smtClean="0">
                <a:latin typeface="Times New Roman" pitchFamily="18" charset="0"/>
                <a:cs typeface="Times New Roman" pitchFamily="18" charset="0"/>
              </a:rPr>
              <a:t>the role of an independent variable, and so should be plotted </a:t>
            </a:r>
            <a:r>
              <a:rPr lang="en-US" dirty="0" smtClean="0">
                <a:latin typeface="Times New Roman" pitchFamily="18" charset="0"/>
                <a:cs typeface="Times New Roman" pitchFamily="18" charset="0"/>
              </a:rPr>
              <a:t>horizontally </a:t>
            </a:r>
            <a:r>
              <a:rPr lang="en-US" dirty="0" smtClean="0">
                <a:latin typeface="Times New Roman" pitchFamily="18" charset="0"/>
                <a:cs typeface="Times New Roman" pitchFamily="18" charset="0"/>
              </a:rPr>
              <a:t>(Figure 3.1.4). The drawback is that now the x-axis has to be plotted </a:t>
            </a:r>
            <a:r>
              <a:rPr lang="en-US" dirty="0" smtClean="0">
                <a:latin typeface="Times New Roman" pitchFamily="18" charset="0"/>
                <a:cs typeface="Times New Roman" pitchFamily="18" charset="0"/>
              </a:rPr>
              <a:t>vertically, which </a:t>
            </a:r>
            <a:r>
              <a:rPr lang="en-US" dirty="0" smtClean="0">
                <a:latin typeface="Times New Roman" pitchFamily="18" charset="0"/>
                <a:cs typeface="Times New Roman" pitchFamily="18" charset="0"/>
              </a:rPr>
              <a:t>looks strange at first.</a:t>
            </a:r>
            <a:endParaRPr lang="en-US" dirty="0">
              <a:latin typeface="Times New Roman" pitchFamily="18" charset="0"/>
              <a:cs typeface="Times New Roman" pitchFamily="18" charset="0"/>
            </a:endParaRPr>
          </a:p>
        </p:txBody>
      </p:sp>
      <p:pic>
        <p:nvPicPr>
          <p:cNvPr id="105475" name="Picture 3"/>
          <p:cNvPicPr>
            <a:picLocks noChangeAspect="1" noChangeArrowheads="1"/>
          </p:cNvPicPr>
          <p:nvPr/>
        </p:nvPicPr>
        <p:blipFill>
          <a:blip r:embed="rId3">
            <a:duotone>
              <a:schemeClr val="accent2">
                <a:shade val="45000"/>
                <a:satMod val="135000"/>
              </a:schemeClr>
              <a:prstClr val="white"/>
            </a:duotone>
          </a:blip>
          <a:srcRect l="8710"/>
          <a:stretch>
            <a:fillRect/>
          </a:stretch>
        </p:blipFill>
        <p:spPr bwMode="auto">
          <a:xfrm>
            <a:off x="304800" y="3165070"/>
            <a:ext cx="3017520" cy="2473730"/>
          </a:xfrm>
          <a:prstGeom prst="rect">
            <a:avLst/>
          </a:prstGeom>
          <a:noFill/>
          <a:ln w="9525">
            <a:noFill/>
            <a:miter lim="800000"/>
            <a:headEnd/>
            <a:tailEnd/>
          </a:ln>
          <a:effectLst/>
        </p:spPr>
      </p:pic>
      <p:sp>
        <p:nvSpPr>
          <p:cNvPr id="8" name="TextBox 7"/>
          <p:cNvSpPr txBox="1"/>
          <p:nvPr/>
        </p:nvSpPr>
        <p:spPr>
          <a:xfrm>
            <a:off x="3505200" y="4191000"/>
            <a:ext cx="56388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The saddle-node bifurcation is </a:t>
            </a:r>
            <a:r>
              <a:rPr lang="en-US" dirty="0" smtClean="0">
                <a:latin typeface="Times New Roman" pitchFamily="18" charset="0"/>
                <a:cs typeface="Times New Roman" pitchFamily="18" charset="0"/>
              </a:rPr>
              <a:t>sometimes called a </a:t>
            </a:r>
            <a:r>
              <a:rPr lang="en-US" b="1" i="1" dirty="0" smtClean="0">
                <a:solidFill>
                  <a:srgbClr val="FF0000"/>
                </a:solidFill>
                <a:latin typeface="Times New Roman" pitchFamily="18" charset="0"/>
                <a:cs typeface="Times New Roman" pitchFamily="18" charset="0"/>
              </a:rPr>
              <a:t>fold bifurcation</a:t>
            </a:r>
            <a:r>
              <a:rPr lang="en-US" i="1" dirty="0" smtClean="0">
                <a:latin typeface="Times New Roman" pitchFamily="18" charset="0"/>
                <a:cs typeface="Times New Roman" pitchFamily="18" charset="0"/>
              </a:rPr>
              <a:t> (because the curve in Figure 3.1.4 has a</a:t>
            </a:r>
          </a:p>
          <a:p>
            <a:r>
              <a:rPr lang="en-US" dirty="0" smtClean="0">
                <a:latin typeface="Times New Roman" pitchFamily="18" charset="0"/>
                <a:cs typeface="Times New Roman" pitchFamily="18" charset="0"/>
              </a:rPr>
              <a:t>fold in it) or a </a:t>
            </a:r>
            <a:r>
              <a:rPr lang="en-US" b="1" i="1" dirty="0" smtClean="0">
                <a:latin typeface="Times New Roman" pitchFamily="18" charset="0"/>
                <a:cs typeface="Times New Roman" pitchFamily="18" charset="0"/>
              </a:rPr>
              <a:t>turning-point bifurcation </a:t>
            </a:r>
            <a:r>
              <a:rPr lang="en-US" i="1" dirty="0" smtClean="0">
                <a:latin typeface="Times New Roman" pitchFamily="18" charset="0"/>
                <a:cs typeface="Times New Roman" pitchFamily="18" charset="0"/>
              </a:rPr>
              <a:t>(because the point (x, r) </a:t>
            </a:r>
            <a:r>
              <a:rPr lang="en-US"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0, 0) is </a:t>
            </a:r>
            <a:r>
              <a:rPr lang="en-US" i="1" dirty="0" smtClean="0">
                <a:latin typeface="Times New Roman" pitchFamily="18" charset="0"/>
                <a:cs typeface="Times New Roman" pitchFamily="18" charset="0"/>
              </a:rPr>
              <a:t>a </a:t>
            </a:r>
            <a:r>
              <a:rPr lang="en-US" dirty="0" smtClean="0">
                <a:latin typeface="Times New Roman" pitchFamily="18" charset="0"/>
                <a:cs typeface="Times New Roman" pitchFamily="18" charset="0"/>
              </a:rPr>
              <a:t>"turning </a:t>
            </a:r>
            <a:r>
              <a:rPr lang="en-US" dirty="0" smtClean="0">
                <a:latin typeface="Times New Roman" pitchFamily="18" charset="0"/>
                <a:cs typeface="Times New Roman" pitchFamily="18" charset="0"/>
              </a:rPr>
              <a:t>point.")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linds(horizontal)">
                                      <p:cBhvr>
                                        <p:cTn id="7" dur="500"/>
                                        <p:tgtEl>
                                          <p:spTgt spid="1054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5475"/>
                                        </p:tgtEl>
                                        <p:attrNameLst>
                                          <p:attrName>style.visibility</p:attrName>
                                        </p:attrNameLst>
                                      </p:cBhvr>
                                      <p:to>
                                        <p:strVal val="visible"/>
                                      </p:to>
                                    </p:set>
                                    <p:animEffect transition="in" filter="box(in)">
                                      <p:cBhvr>
                                        <p:cTn id="17" dur="500"/>
                                        <p:tgtEl>
                                          <p:spTgt spid="1054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b="48077"/>
          <a:stretch>
            <a:fillRect/>
          </a:stretch>
        </p:blipFill>
        <p:spPr bwMode="auto">
          <a:xfrm>
            <a:off x="0" y="228600"/>
            <a:ext cx="7258850" cy="2057400"/>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t="51923" b="40385"/>
          <a:stretch>
            <a:fillRect/>
          </a:stretch>
        </p:blipFill>
        <p:spPr bwMode="auto">
          <a:xfrm>
            <a:off x="0" y="2286000"/>
            <a:ext cx="7258850" cy="3048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11547" t="61538" r="6299" b="30770"/>
          <a:stretch>
            <a:fillRect/>
          </a:stretch>
        </p:blipFill>
        <p:spPr bwMode="auto">
          <a:xfrm>
            <a:off x="3180550" y="2514600"/>
            <a:ext cx="5963450" cy="3048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t="73077" b="13461"/>
          <a:stretch>
            <a:fillRect/>
          </a:stretch>
        </p:blipFill>
        <p:spPr bwMode="auto">
          <a:xfrm>
            <a:off x="0" y="2819400"/>
            <a:ext cx="7258850" cy="533400"/>
          </a:xfrm>
          <a:prstGeom prst="rect">
            <a:avLst/>
          </a:prstGeom>
          <a:noFill/>
          <a:ln w="9525">
            <a:noFill/>
            <a:miter lim="800000"/>
            <a:headEnd/>
            <a:tailEnd/>
          </a:ln>
          <a:effectLst/>
        </p:spPr>
      </p:pic>
      <p:grpSp>
        <p:nvGrpSpPr>
          <p:cNvPr id="9" name="Group 8"/>
          <p:cNvGrpSpPr/>
          <p:nvPr/>
        </p:nvGrpSpPr>
        <p:grpSpPr>
          <a:xfrm>
            <a:off x="0" y="3970392"/>
            <a:ext cx="2971800" cy="2887608"/>
            <a:chOff x="0" y="3970392"/>
            <a:chExt cx="2971800" cy="2887608"/>
          </a:xfrm>
        </p:grpSpPr>
        <p:pic>
          <p:nvPicPr>
            <p:cNvPr id="66563" name="Picture 3"/>
            <p:cNvPicPr>
              <a:picLocks noChangeAspect="1" noChangeArrowheads="1"/>
            </p:cNvPicPr>
            <p:nvPr/>
          </p:nvPicPr>
          <p:blipFill>
            <a:blip r:embed="rId3"/>
            <a:srcRect r="69626" b="15592"/>
            <a:stretch>
              <a:fillRect/>
            </a:stretch>
          </p:blipFill>
          <p:spPr bwMode="auto">
            <a:xfrm>
              <a:off x="0" y="3970392"/>
              <a:ext cx="2971800" cy="2887608"/>
            </a:xfrm>
            <a:prstGeom prst="rect">
              <a:avLst/>
            </a:prstGeom>
            <a:noFill/>
            <a:ln w="9525">
              <a:noFill/>
              <a:miter lim="800000"/>
              <a:headEnd/>
              <a:tailEnd/>
            </a:ln>
            <a:effectLst/>
          </p:spPr>
        </p:pic>
        <p:sp>
          <p:nvSpPr>
            <p:cNvPr id="7" name="TextBox 6"/>
            <p:cNvSpPr txBox="1"/>
            <p:nvPr/>
          </p:nvSpPr>
          <p:spPr>
            <a:xfrm>
              <a:off x="0" y="4038600"/>
              <a:ext cx="1286121" cy="369332"/>
            </a:xfrm>
            <a:prstGeom prst="rect">
              <a:avLst/>
            </a:prstGeom>
            <a:noFill/>
          </p:spPr>
          <p:txBody>
            <a:bodyPr wrap="none" rtlCol="0">
              <a:spAutoFit/>
            </a:bodyPr>
            <a:lstStyle/>
            <a:p>
              <a:r>
                <a:rPr lang="en-US" dirty="0" smtClean="0"/>
                <a:t>Figure 3.2.1</a:t>
              </a:r>
              <a:endParaRPr lang="en-US" dirty="0"/>
            </a:p>
          </p:txBody>
        </p:sp>
      </p:grpSp>
      <p:pic>
        <p:nvPicPr>
          <p:cNvPr id="8" name="Picture 2"/>
          <p:cNvPicPr>
            <a:picLocks noChangeAspect="1" noChangeArrowheads="1"/>
          </p:cNvPicPr>
          <p:nvPr/>
        </p:nvPicPr>
        <p:blipFill>
          <a:blip r:embed="rId2"/>
          <a:srcRect t="86539" b="-1"/>
          <a:stretch>
            <a:fillRect/>
          </a:stretch>
        </p:blipFill>
        <p:spPr bwMode="auto">
          <a:xfrm>
            <a:off x="1656550" y="3276600"/>
            <a:ext cx="7258850" cy="5334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l="38941" r="35358" b="15592"/>
          <a:stretch>
            <a:fillRect/>
          </a:stretch>
        </p:blipFill>
        <p:spPr bwMode="auto">
          <a:xfrm>
            <a:off x="3124200" y="3970392"/>
            <a:ext cx="2514600" cy="2887608"/>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l="71651" b="15592"/>
          <a:stretch>
            <a:fillRect/>
          </a:stretch>
        </p:blipFill>
        <p:spPr bwMode="auto">
          <a:xfrm>
            <a:off x="5867400" y="3970392"/>
            <a:ext cx="2773680" cy="28876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2860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tabLst>
                <a:tab pos="228600" algn="l"/>
              </a:tabLst>
            </a:pPr>
            <a:r>
              <a:rPr kumimoji="0" lang="es-UY"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2.3A</a:t>
            </a:r>
            <a:r>
              <a:rPr kumimoji="0" lang="es-UY" sz="2000" b="1" i="0" u="none" strike="noStrike" cap="none" normalizeH="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s-UY" sz="2000" dirty="0" smtClean="0">
                <a:solidFill>
                  <a:srgbClr val="FF0000"/>
                </a:solidFill>
                <a:latin typeface="Times New Roman" pitchFamily="18" charset="0"/>
                <a:ea typeface="Times New Roman" pitchFamily="18" charset="0"/>
                <a:cs typeface="Times New Roman" pitchFamily="18" charset="0"/>
              </a:rPr>
              <a:t>El Modelo </a:t>
            </a:r>
            <a:r>
              <a:rPr lang="es-UY" sz="2000" i="1" dirty="0" err="1" smtClean="0">
                <a:solidFill>
                  <a:srgbClr val="FF0000"/>
                </a:solidFill>
                <a:latin typeface="Times New Roman" pitchFamily="18" charset="0"/>
                <a:ea typeface="Times New Roman" pitchFamily="18" charset="0"/>
                <a:cs typeface="Times New Roman" pitchFamily="18" charset="0"/>
              </a:rPr>
              <a:t>Spruce-Budworm</a:t>
            </a:r>
            <a:r>
              <a:rPr lang="es-UY" sz="2000" dirty="0" smtClean="0">
                <a:solidFill>
                  <a:srgbClr val="FF0000"/>
                </a:solidFill>
                <a:latin typeface="Times New Roman" pitchFamily="18" charset="0"/>
                <a:ea typeface="Times New Roman" pitchFamily="18" charset="0"/>
                <a:cs typeface="Times New Roman" pitchFamily="18" charset="0"/>
              </a:rPr>
              <a:t> o LJH (Ludwig-Jones-</a:t>
            </a:r>
            <a:r>
              <a:rPr lang="es-UY" sz="2000" dirty="0" err="1" smtClean="0">
                <a:solidFill>
                  <a:srgbClr val="FF0000"/>
                </a:solidFill>
                <a:latin typeface="Times New Roman" pitchFamily="18" charset="0"/>
                <a:ea typeface="Times New Roman" pitchFamily="18" charset="0"/>
                <a:cs typeface="Times New Roman" pitchFamily="18" charset="0"/>
              </a:rPr>
              <a:t>Holling</a:t>
            </a:r>
            <a:r>
              <a:rPr lang="es-UY" sz="2000" dirty="0" smtClean="0">
                <a:solidFill>
                  <a:srgbClr val="FF0000"/>
                </a:solidFill>
                <a:latin typeface="Times New Roman" pitchFamily="18" charset="0"/>
                <a:ea typeface="Times New Roman" pitchFamily="18" charset="0"/>
                <a:cs typeface="Times New Roman" pitchFamily="18" charset="0"/>
              </a:rPr>
              <a:t> 1978)</a:t>
            </a:r>
            <a:r>
              <a:rPr lang="es-UY" sz="2000" dirty="0" smtClean="0">
                <a:latin typeface="Times New Roman" pitchFamily="18" charset="0"/>
                <a:ea typeface="Times New Roman" pitchFamily="18" charset="0"/>
                <a:cs typeface="Times New Roman" pitchFamily="18" charset="0"/>
              </a:rPr>
              <a:t>.</a:t>
            </a:r>
            <a:r>
              <a:rPr kumimoji="0" lang="es-UY"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endPar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0" y="1981200"/>
            <a:ext cx="9144000" cy="646331"/>
          </a:xfrm>
          <a:prstGeom prst="rect">
            <a:avLst/>
          </a:prstGeom>
          <a:noFill/>
        </p:spPr>
        <p:txBody>
          <a:bodyPr wrap="square" rtlCol="0">
            <a:spAutoFit/>
          </a:bodyPr>
          <a:lstStyle/>
          <a:p>
            <a:r>
              <a:rPr lang="es-UY" dirty="0" smtClean="0">
                <a:latin typeface="Times New Roman" pitchFamily="18" charset="0"/>
                <a:cs typeface="Times New Roman" pitchFamily="18" charset="0"/>
              </a:rPr>
              <a:t>Otra forma de (diferente a la de Murray) escribir a este modelo en términos de magnitudes </a:t>
            </a:r>
            <a:r>
              <a:rPr lang="es-UY" dirty="0" err="1" smtClean="0">
                <a:latin typeface="Times New Roman" pitchFamily="18" charset="0"/>
                <a:cs typeface="Times New Roman" pitchFamily="18" charset="0"/>
              </a:rPr>
              <a:t>adimensionadas</a:t>
            </a:r>
            <a:r>
              <a:rPr lang="es-UY" dirty="0" smtClean="0">
                <a:latin typeface="Times New Roman" pitchFamily="18" charset="0"/>
                <a:cs typeface="Times New Roman" pitchFamily="18" charset="0"/>
              </a:rPr>
              <a:t> es:</a:t>
            </a:r>
            <a:endParaRPr lang="en-US" dirty="0">
              <a:latin typeface="Times New Roman" pitchFamily="18" charset="0"/>
              <a:cs typeface="Times New Roman" pitchFamily="18"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1" name="Object 1"/>
          <p:cNvGraphicFramePr>
            <a:graphicFrameLocks noChangeAspect="1"/>
          </p:cNvGraphicFramePr>
          <p:nvPr/>
        </p:nvGraphicFramePr>
        <p:xfrm>
          <a:off x="2079625" y="2438400"/>
          <a:ext cx="4578350" cy="685800"/>
        </p:xfrm>
        <a:graphic>
          <a:graphicData uri="http://schemas.openxmlformats.org/presentationml/2006/ole">
            <p:oleObj spid="_x0000_s32770" name="Equation" r:id="rId3" imgW="2971800" imgH="444240" progId="Equation.DSMT4">
              <p:embed/>
            </p:oleObj>
          </a:graphicData>
        </a:graphic>
      </p:graphicFrame>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3" name="Object 3"/>
          <p:cNvGraphicFramePr>
            <a:graphicFrameLocks noChangeAspect="1"/>
          </p:cNvGraphicFramePr>
          <p:nvPr/>
        </p:nvGraphicFramePr>
        <p:xfrm>
          <a:off x="3352800" y="1219200"/>
          <a:ext cx="4714875" cy="685800"/>
        </p:xfrm>
        <a:graphic>
          <a:graphicData uri="http://schemas.openxmlformats.org/presentationml/2006/ole">
            <p:oleObj spid="_x0000_s32771" name="Equation" r:id="rId4" imgW="3098520" imgH="444240" progId="Equation.DSMT4">
              <p:embed/>
            </p:oleObj>
          </a:graphicData>
        </a:graphic>
      </p:graphicFrame>
      <p:sp>
        <p:nvSpPr>
          <p:cNvPr id="9" name="TextBox 8"/>
          <p:cNvSpPr txBox="1"/>
          <p:nvPr/>
        </p:nvSpPr>
        <p:spPr>
          <a:xfrm>
            <a:off x="0" y="1143000"/>
            <a:ext cx="3352800" cy="646331"/>
          </a:xfrm>
          <a:prstGeom prst="rect">
            <a:avLst/>
          </a:prstGeom>
          <a:noFill/>
        </p:spPr>
        <p:txBody>
          <a:bodyPr wrap="square" rtlCol="0">
            <a:spAutoFit/>
          </a:bodyPr>
          <a:lstStyle/>
          <a:p>
            <a:r>
              <a:rPr lang="es-UY" dirty="0" smtClean="0">
                <a:latin typeface="Times New Roman" pitchFamily="18" charset="0"/>
                <a:cs typeface="Times New Roman" pitchFamily="18" charset="0"/>
              </a:rPr>
              <a:t>Consideramos el modelo logístico con consumo </a:t>
            </a:r>
            <a:r>
              <a:rPr lang="es-UY" dirty="0" err="1" smtClean="0">
                <a:latin typeface="Times New Roman" pitchFamily="18" charset="0"/>
                <a:cs typeface="Times New Roman" pitchFamily="18" charset="0"/>
              </a:rPr>
              <a:t>Holling</a:t>
            </a:r>
            <a:r>
              <a:rPr lang="es-UY" dirty="0" smtClean="0">
                <a:latin typeface="Times New Roman" pitchFamily="18" charset="0"/>
                <a:cs typeface="Times New Roman" pitchFamily="18" charset="0"/>
              </a:rPr>
              <a:t> III:</a:t>
            </a:r>
            <a:endParaRPr lang="en-US" dirty="0">
              <a:latin typeface="Times New Roman" pitchFamily="18" charset="0"/>
              <a:cs typeface="Times New Roman" pitchFamily="18" charset="0"/>
            </a:endParaRPr>
          </a:p>
        </p:txBody>
      </p:sp>
      <p:sp>
        <p:nvSpPr>
          <p:cNvPr id="10" name="Rectangle 9"/>
          <p:cNvSpPr/>
          <p:nvPr/>
        </p:nvSpPr>
        <p:spPr>
          <a:xfrm>
            <a:off x="0" y="3200400"/>
            <a:ext cx="7201010" cy="369332"/>
          </a:xfrm>
          <a:prstGeom prst="rect">
            <a:avLst/>
          </a:prstGeom>
        </p:spPr>
        <p:txBody>
          <a:bodyPr wrap="none">
            <a:spAutoFit/>
          </a:bodyPr>
          <a:lstStyle/>
          <a:p>
            <a:r>
              <a:rPr lang="es-UY" dirty="0" smtClean="0">
                <a:latin typeface="Times New Roman" pitchFamily="18" charset="0"/>
                <a:cs typeface="Times New Roman" pitchFamily="18" charset="0"/>
              </a:rPr>
              <a:t>Donde hemos tomado</a:t>
            </a:r>
            <a:r>
              <a:rPr lang="es-UY" i="1" dirty="0" smtClean="0">
                <a:latin typeface="Times New Roman" pitchFamily="18" charset="0"/>
                <a:cs typeface="Times New Roman" pitchFamily="18" charset="0"/>
              </a:rPr>
              <a:t>: t</a:t>
            </a:r>
            <a:r>
              <a:rPr lang="es-UY" dirty="0" smtClean="0">
                <a:latin typeface="Times New Roman" pitchFamily="18" charset="0"/>
                <a:cs typeface="Times New Roman" pitchFamily="18" charset="0"/>
              </a:rPr>
              <a:t> = </a:t>
            </a:r>
            <a:r>
              <a:rPr lang="es-UY" i="1" dirty="0" err="1" smtClean="0">
                <a:latin typeface="Brush Script MT" pitchFamily="66" charset="0"/>
                <a:cs typeface="Times New Roman" pitchFamily="18" charset="0"/>
              </a:rPr>
              <a:t>r</a:t>
            </a:r>
            <a:r>
              <a:rPr lang="es-UY" i="1" dirty="0" err="1" smtClean="0">
                <a:latin typeface="Times New Roman" pitchFamily="18" charset="0"/>
                <a:cs typeface="Times New Roman" pitchFamily="18" charset="0"/>
              </a:rPr>
              <a:t>t</a:t>
            </a:r>
            <a:r>
              <a:rPr lang="es-UY" dirty="0" smtClean="0">
                <a:latin typeface="Times New Roman" pitchFamily="18" charset="0"/>
                <a:cs typeface="Times New Roman" pitchFamily="18" charset="0"/>
              </a:rPr>
              <a:t>,</a:t>
            </a:r>
            <a:r>
              <a:rPr lang="es-UY" i="1" dirty="0" smtClean="0">
                <a:latin typeface="Times New Roman" pitchFamily="18" charset="0"/>
                <a:cs typeface="Times New Roman" pitchFamily="18" charset="0"/>
              </a:rPr>
              <a:t> X</a:t>
            </a:r>
            <a:r>
              <a:rPr lang="es-UY" dirty="0" smtClean="0">
                <a:latin typeface="Times New Roman" pitchFamily="18" charset="0"/>
                <a:cs typeface="Times New Roman" pitchFamily="18" charset="0"/>
              </a:rPr>
              <a:t>= </a:t>
            </a:r>
            <a:r>
              <a:rPr lang="es-UY" i="1" dirty="0" smtClean="0">
                <a:latin typeface="Times New Roman" pitchFamily="18" charset="0"/>
                <a:cs typeface="Times New Roman" pitchFamily="18" charset="0"/>
              </a:rPr>
              <a:t>N/</a:t>
            </a:r>
            <a:r>
              <a:rPr lang="es-UY" i="1" dirty="0" smtClean="0">
                <a:latin typeface="French Script MT" pitchFamily="66" charset="0"/>
                <a:cs typeface="Times New Roman" pitchFamily="18" charset="0"/>
              </a:rPr>
              <a:t>h</a:t>
            </a:r>
            <a:r>
              <a:rPr lang="es-UY" dirty="0" smtClean="0">
                <a:latin typeface="Times New Roman" pitchFamily="18" charset="0"/>
                <a:cs typeface="Times New Roman" pitchFamily="18" charset="0"/>
              </a:rPr>
              <a:t>, </a:t>
            </a:r>
            <a:r>
              <a:rPr lang="es-UY" i="1" dirty="0" smtClean="0">
                <a:latin typeface="Times New Roman" pitchFamily="18" charset="0"/>
                <a:cs typeface="Times New Roman" pitchFamily="18" charset="0"/>
              </a:rPr>
              <a:t>K</a:t>
            </a:r>
            <a:r>
              <a:rPr lang="es-UY" dirty="0" smtClean="0">
                <a:latin typeface="Times New Roman" pitchFamily="18" charset="0"/>
                <a:cs typeface="Times New Roman" pitchFamily="18" charset="0"/>
              </a:rPr>
              <a:t> = </a:t>
            </a:r>
            <a:r>
              <a:rPr lang="es-UY" i="1" dirty="0" smtClean="0">
                <a:latin typeface="French Script MT" pitchFamily="66" charset="0"/>
                <a:cs typeface="Times New Roman" pitchFamily="18" charset="0"/>
              </a:rPr>
              <a:t>K</a:t>
            </a:r>
            <a:r>
              <a:rPr lang="es-UY" dirty="0" smtClean="0">
                <a:latin typeface="Times New Roman" pitchFamily="18" charset="0"/>
                <a:cs typeface="Times New Roman" pitchFamily="18" charset="0"/>
              </a:rPr>
              <a:t>/</a:t>
            </a:r>
            <a:r>
              <a:rPr lang="es-UY" i="1" dirty="0" smtClean="0">
                <a:latin typeface="Times New Roman" pitchFamily="18" charset="0"/>
                <a:cs typeface="Times New Roman" pitchFamily="18" charset="0"/>
              </a:rPr>
              <a:t>h </a:t>
            </a:r>
            <a:r>
              <a:rPr lang="es-UY" dirty="0" smtClean="0">
                <a:latin typeface="Times New Roman" pitchFamily="18" charset="0"/>
                <a:cs typeface="Times New Roman" pitchFamily="18" charset="0"/>
              </a:rPr>
              <a:t>and </a:t>
            </a:r>
            <a:r>
              <a:rPr lang="es-UY" i="1" dirty="0" smtClean="0">
                <a:latin typeface="Times New Roman" pitchFamily="18" charset="0"/>
                <a:cs typeface="Times New Roman" pitchFamily="18" charset="0"/>
              </a:rPr>
              <a:t>c</a:t>
            </a:r>
            <a:r>
              <a:rPr lang="es-UY" dirty="0" smtClean="0">
                <a:latin typeface="Times New Roman" pitchFamily="18" charset="0"/>
                <a:cs typeface="Times New Roman" pitchFamily="18" charset="0"/>
              </a:rPr>
              <a:t> = </a:t>
            </a:r>
            <a:r>
              <a:rPr lang="es-UY" i="1" dirty="0" err="1" smtClean="0">
                <a:latin typeface="Brush Script MT" pitchFamily="66" charset="0"/>
                <a:cs typeface="Times New Roman" pitchFamily="18" charset="0"/>
              </a:rPr>
              <a:t>P</a:t>
            </a:r>
            <a:r>
              <a:rPr lang="es-UY" i="1" baseline="-25000" dirty="0" err="1" smtClean="0">
                <a:latin typeface="Brush Script MT" pitchFamily="66" charset="0"/>
                <a:cs typeface="Times New Roman" pitchFamily="18" charset="0"/>
              </a:rPr>
              <a:t>max</a:t>
            </a:r>
            <a:r>
              <a:rPr lang="es-UY" i="1" dirty="0" smtClean="0">
                <a:latin typeface="Times New Roman" pitchFamily="18" charset="0"/>
                <a:cs typeface="Times New Roman" pitchFamily="18" charset="0"/>
              </a:rPr>
              <a:t>/</a:t>
            </a:r>
            <a:r>
              <a:rPr lang="es-UY" dirty="0" smtClean="0">
                <a:latin typeface="Times New Roman" pitchFamily="18" charset="0"/>
                <a:cs typeface="Times New Roman" pitchFamily="18" charset="0"/>
              </a:rPr>
              <a:t>(</a:t>
            </a:r>
            <a:r>
              <a:rPr lang="es-UY" i="1" dirty="0" err="1" smtClean="0">
                <a:latin typeface="French Script MT" pitchFamily="66" charset="0"/>
                <a:cs typeface="Times New Roman" pitchFamily="18" charset="0"/>
              </a:rPr>
              <a:t>h</a:t>
            </a:r>
            <a:r>
              <a:rPr lang="es-UY" i="1" dirty="0" err="1" smtClean="0">
                <a:latin typeface="Brush Script MT" pitchFamily="66" charset="0"/>
                <a:cs typeface="Times New Roman" pitchFamily="18" charset="0"/>
              </a:rPr>
              <a:t>r</a:t>
            </a:r>
            <a:r>
              <a:rPr lang="es-UY" dirty="0" smtClean="0">
                <a:latin typeface="Times New Roman" pitchFamily="18" charset="0"/>
                <a:cs typeface="Times New Roman" pitchFamily="18" charset="0"/>
              </a:rPr>
              <a:t>), (verificarlo). </a:t>
            </a:r>
            <a:endParaRPr lang="es-UY" dirty="0">
              <a:latin typeface="Times New Roman" pitchFamily="18" charset="0"/>
              <a:cs typeface="Times New Roman" pitchFamily="18" charset="0"/>
            </a:endParaRPr>
          </a:p>
        </p:txBody>
      </p:sp>
      <p:sp>
        <p:nvSpPr>
          <p:cNvPr id="11" name="Rectangle 10"/>
          <p:cNvSpPr/>
          <p:nvPr/>
        </p:nvSpPr>
        <p:spPr>
          <a:xfrm>
            <a:off x="1" y="3810000"/>
            <a:ext cx="9144000" cy="646331"/>
          </a:xfrm>
          <a:prstGeom prst="rect">
            <a:avLst/>
          </a:prstGeom>
        </p:spPr>
        <p:txBody>
          <a:bodyPr wrap="square">
            <a:spAutoFit/>
          </a:bodyPr>
          <a:lstStyle/>
          <a:p>
            <a:r>
              <a:rPr lang="es-UY" dirty="0" smtClean="0">
                <a:latin typeface="Times New Roman" pitchFamily="18" charset="0"/>
                <a:cs typeface="Times New Roman" pitchFamily="18" charset="0"/>
              </a:rPr>
              <a:t>El lado derecho de la </a:t>
            </a:r>
            <a:r>
              <a:rPr lang="es-UY" dirty="0" err="1" smtClean="0">
                <a:latin typeface="Times New Roman" pitchFamily="18" charset="0"/>
                <a:cs typeface="Times New Roman" pitchFamily="18" charset="0"/>
              </a:rPr>
              <a:t>Ec.</a:t>
            </a:r>
            <a:r>
              <a:rPr lang="es-UY" dirty="0" smtClean="0">
                <a:latin typeface="Times New Roman" pitchFamily="18" charset="0"/>
                <a:cs typeface="Times New Roman" pitchFamily="18" charset="0"/>
              </a:rPr>
              <a:t> (2.12) se puede escribir como la derivada de un potencial </a:t>
            </a:r>
            <a:r>
              <a:rPr lang="es-UY" i="1" dirty="0" smtClean="0">
                <a:latin typeface="Times New Roman" pitchFamily="18" charset="0"/>
                <a:cs typeface="Times New Roman" pitchFamily="18" charset="0"/>
              </a:rPr>
              <a:t>V</a:t>
            </a:r>
            <a:r>
              <a:rPr lang="es-UY" dirty="0" smtClean="0">
                <a:latin typeface="Times New Roman" pitchFamily="18" charset="0"/>
                <a:cs typeface="Times New Roman" pitchFamily="18" charset="0"/>
              </a:rPr>
              <a:t>(</a:t>
            </a:r>
            <a:r>
              <a:rPr lang="es-UY" i="1" dirty="0" smtClean="0">
                <a:latin typeface="Times New Roman" pitchFamily="18" charset="0"/>
                <a:cs typeface="Times New Roman" pitchFamily="18" charset="0"/>
              </a:rPr>
              <a:t>X</a:t>
            </a:r>
            <a:r>
              <a:rPr lang="es-UY" dirty="0" smtClean="0">
                <a:latin typeface="Times New Roman" pitchFamily="18" charset="0"/>
                <a:cs typeface="Times New Roman" pitchFamily="18" charset="0"/>
              </a:rPr>
              <a:t>) dado por (verificarlo): </a:t>
            </a:r>
            <a:endParaRPr lang="es-UY" dirty="0">
              <a:latin typeface="Times New Roman" pitchFamily="18" charset="0"/>
              <a:cs typeface="Times New Roman" pitchFamily="18" charset="0"/>
            </a:endParaRPr>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5" name="Object 5"/>
          <p:cNvGraphicFramePr>
            <a:graphicFrameLocks noChangeAspect="1"/>
          </p:cNvGraphicFramePr>
          <p:nvPr/>
        </p:nvGraphicFramePr>
        <p:xfrm>
          <a:off x="1581150" y="4267200"/>
          <a:ext cx="6800850" cy="609600"/>
        </p:xfrm>
        <a:graphic>
          <a:graphicData uri="http://schemas.openxmlformats.org/presentationml/2006/ole">
            <p:oleObj spid="_x0000_s32772" name="Equation" r:id="rId5" imgW="4597200" imgH="419040" progId="Equation.DSMT4">
              <p:embed/>
            </p:oleObj>
          </a:graphicData>
        </a:graphic>
      </p:graphicFrame>
      <p:sp>
        <p:nvSpPr>
          <p:cNvPr id="15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7" name="Object 7"/>
          <p:cNvGraphicFramePr>
            <a:graphicFrameLocks noChangeAspect="1"/>
          </p:cNvGraphicFramePr>
          <p:nvPr/>
        </p:nvGraphicFramePr>
        <p:xfrm>
          <a:off x="4451187" y="4953000"/>
          <a:ext cx="3900197" cy="609600"/>
        </p:xfrm>
        <a:graphic>
          <a:graphicData uri="http://schemas.openxmlformats.org/presentationml/2006/ole">
            <p:oleObj spid="_x0000_s32773" name="Equation" r:id="rId6" imgW="2997000" imgH="457200" progId="Equation.DSMT4">
              <p:embed/>
            </p:oleObj>
          </a:graphicData>
        </a:graphic>
      </p:graphicFrame>
      <p:sp>
        <p:nvSpPr>
          <p:cNvPr id="16" name="Rectangle 15"/>
          <p:cNvSpPr/>
          <p:nvPr/>
        </p:nvSpPr>
        <p:spPr>
          <a:xfrm>
            <a:off x="0" y="4876800"/>
            <a:ext cx="9144000" cy="369332"/>
          </a:xfrm>
          <a:prstGeom prst="rect">
            <a:avLst/>
          </a:prstGeom>
        </p:spPr>
        <p:txBody>
          <a:bodyPr wrap="square">
            <a:spAutoFit/>
          </a:bodyPr>
          <a:lstStyle/>
          <a:p>
            <a:r>
              <a:rPr lang="es-UY" dirty="0" smtClean="0">
                <a:latin typeface="Times New Roman" pitchFamily="18" charset="0"/>
                <a:cs typeface="Times New Roman" pitchFamily="18" charset="0"/>
              </a:rPr>
              <a:t>Los equilibrios </a:t>
            </a:r>
            <a:r>
              <a:rPr lang="es-UY" i="1" dirty="0" smtClean="0">
                <a:latin typeface="Times New Roman" pitchFamily="18" charset="0"/>
                <a:cs typeface="Times New Roman" pitchFamily="18" charset="0"/>
              </a:rPr>
              <a:t>X</a:t>
            </a:r>
            <a:r>
              <a:rPr lang="es-UY" dirty="0" smtClean="0">
                <a:latin typeface="Times New Roman" pitchFamily="18" charset="0"/>
                <a:cs typeface="Times New Roman" pitchFamily="18" charset="0"/>
              </a:rPr>
              <a:t>* de la </a:t>
            </a:r>
            <a:r>
              <a:rPr lang="es-UY" dirty="0" err="1" smtClean="0">
                <a:latin typeface="Times New Roman" pitchFamily="18" charset="0"/>
                <a:cs typeface="Times New Roman" pitchFamily="18" charset="0"/>
              </a:rPr>
              <a:t>Ec.</a:t>
            </a:r>
            <a:r>
              <a:rPr lang="es-UY" dirty="0" smtClean="0">
                <a:latin typeface="Times New Roman" pitchFamily="18" charset="0"/>
                <a:cs typeface="Times New Roman" pitchFamily="18" charset="0"/>
              </a:rPr>
              <a:t> (2.12) verifican: </a:t>
            </a:r>
            <a:endParaRPr lang="es-UY" dirty="0">
              <a:latin typeface="Times New Roman" pitchFamily="18" charset="0"/>
              <a:cs typeface="Times New Roman" pitchFamily="18" charset="0"/>
            </a:endParaRPr>
          </a:p>
        </p:txBody>
      </p:sp>
      <p:sp>
        <p:nvSpPr>
          <p:cNvPr id="17" name="Rectangle 16"/>
          <p:cNvSpPr/>
          <p:nvPr/>
        </p:nvSpPr>
        <p:spPr>
          <a:xfrm>
            <a:off x="0" y="5486400"/>
            <a:ext cx="9144000" cy="1200329"/>
          </a:xfrm>
          <a:prstGeom prst="rect">
            <a:avLst/>
          </a:prstGeom>
        </p:spPr>
        <p:txBody>
          <a:bodyPr wrap="square">
            <a:spAutoFit/>
          </a:bodyPr>
          <a:lstStyle/>
          <a:p>
            <a:r>
              <a:rPr lang="es-ES" dirty="0" smtClean="0">
                <a:latin typeface="Times New Roman" pitchFamily="18" charset="0"/>
                <a:cs typeface="Times New Roman" pitchFamily="18" charset="0"/>
              </a:rPr>
              <a:t>Esta ecuación, </a:t>
            </a:r>
            <a:r>
              <a:rPr lang="es-ES" b="1" dirty="0" smtClean="0">
                <a:solidFill>
                  <a:srgbClr val="00B0F0"/>
                </a:solidFill>
                <a:latin typeface="Times New Roman" pitchFamily="18" charset="0"/>
                <a:cs typeface="Times New Roman" pitchFamily="18" charset="0"/>
              </a:rPr>
              <a:t>dependiendo de los valores de los parámetros </a:t>
            </a:r>
            <a:r>
              <a:rPr lang="es-ES" b="1" i="1" dirty="0" smtClean="0">
                <a:solidFill>
                  <a:srgbClr val="00B0F0"/>
                </a:solidFill>
                <a:latin typeface="Times New Roman" pitchFamily="18" charset="0"/>
                <a:cs typeface="Times New Roman" pitchFamily="18" charset="0"/>
              </a:rPr>
              <a:t>c</a:t>
            </a:r>
            <a:r>
              <a:rPr lang="es-ES" b="1" dirty="0" smtClean="0">
                <a:solidFill>
                  <a:srgbClr val="00B0F0"/>
                </a:solidFill>
                <a:latin typeface="Times New Roman" pitchFamily="18" charset="0"/>
                <a:cs typeface="Times New Roman" pitchFamily="18" charset="0"/>
              </a:rPr>
              <a:t> y </a:t>
            </a:r>
            <a:r>
              <a:rPr lang="es-ES" b="1" i="1" dirty="0" smtClean="0">
                <a:solidFill>
                  <a:srgbClr val="00B0F0"/>
                </a:solidFill>
                <a:latin typeface="Times New Roman" pitchFamily="18" charset="0"/>
                <a:cs typeface="Times New Roman" pitchFamily="18" charset="0"/>
              </a:rPr>
              <a:t>K</a:t>
            </a:r>
            <a:r>
              <a:rPr lang="es-ES" dirty="0" smtClean="0">
                <a:latin typeface="Times New Roman" pitchFamily="18" charset="0"/>
                <a:cs typeface="Times New Roman" pitchFamily="18" charset="0"/>
              </a:rPr>
              <a:t>,  tiene una o tres raíces reales (además de la solución inestable trivial </a:t>
            </a:r>
            <a:r>
              <a:rPr lang="es-ES" i="1" dirty="0" smtClean="0">
                <a:latin typeface="Times New Roman" pitchFamily="18" charset="0"/>
                <a:cs typeface="Times New Roman" pitchFamily="18" charset="0"/>
              </a:rPr>
              <a:t>X</a:t>
            </a:r>
            <a:r>
              <a:rPr lang="es-ES" dirty="0" smtClean="0">
                <a:latin typeface="Times New Roman" pitchFamily="18" charset="0"/>
                <a:cs typeface="Times New Roman" pitchFamily="18" charset="0"/>
              </a:rPr>
              <a:t> * = 0), correspondientes respectivamente  a:</a:t>
            </a:r>
          </a:p>
          <a:p>
            <a:pPr marL="342900" indent="-342900">
              <a:buAutoNum type="alphaLcParenR"/>
            </a:pPr>
            <a:r>
              <a:rPr lang="es-ES" dirty="0" smtClean="0">
                <a:latin typeface="Times New Roman" pitchFamily="18" charset="0"/>
                <a:cs typeface="Times New Roman" pitchFamily="18" charset="0"/>
              </a:rPr>
              <a:t>un estado de equilibrio estable o </a:t>
            </a:r>
          </a:p>
          <a:p>
            <a:pPr marL="342900" indent="-342900">
              <a:buAutoNum type="alphaLcParenR"/>
            </a:pPr>
            <a:r>
              <a:rPr lang="es-ES" b="1" dirty="0" smtClean="0">
                <a:solidFill>
                  <a:srgbClr val="FF0000"/>
                </a:solidFill>
                <a:latin typeface="Times New Roman" pitchFamily="18" charset="0"/>
                <a:cs typeface="Times New Roman" pitchFamily="18" charset="0"/>
              </a:rPr>
              <a:t>dos estados de equilibrio estables alternativos (ASS)  </a:t>
            </a:r>
            <a:r>
              <a:rPr lang="es-ES" dirty="0" smtClean="0">
                <a:latin typeface="Times New Roman" pitchFamily="18" charset="0"/>
                <a:cs typeface="Times New Roman" pitchFamily="18" charset="0"/>
              </a:rPr>
              <a:t>(separados por uno inestable).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ox(in)">
                                      <p:cBhvr>
                                        <p:cTn id="12" dur="5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1"/>
                                        </p:tgtEl>
                                        <p:attrNameLst>
                                          <p:attrName>style.visibility</p:attrName>
                                        </p:attrNameLst>
                                      </p:cBhvr>
                                      <p:to>
                                        <p:strVal val="visible"/>
                                      </p:to>
                                    </p:set>
                                    <p:animEffect transition="in" filter="box(in)">
                                      <p:cBhvr>
                                        <p:cTn id="22" dur="500"/>
                                        <p:tgtEl>
                                          <p:spTgt spid="1536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5365">
                                            <p:subSp spid="_x0000_s32772"/>
                                          </p:spTgt>
                                        </p:tgtEl>
                                        <p:attrNameLst>
                                          <p:attrName>style.visibility</p:attrName>
                                        </p:attrNameLst>
                                      </p:cBhvr>
                                      <p:to>
                                        <p:strVal val="visible"/>
                                      </p:to>
                                    </p:set>
                                    <p:animEffect transition="in" filter="box(in)">
                                      <p:cBhvr>
                                        <p:cTn id="39" dur="500"/>
                                        <p:tgtEl>
                                          <p:spTgt spid="15365">
                                            <p:subSp spid="_x0000_s32772"/>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15367"/>
                                        </p:tgtEl>
                                        <p:attrNameLst>
                                          <p:attrName>style.visibility</p:attrName>
                                        </p:attrNameLst>
                                      </p:cBhvr>
                                      <p:to>
                                        <p:strVal val="visible"/>
                                      </p:to>
                                    </p:set>
                                    <p:animEffect transition="in" filter="checkerboard(across)">
                                      <p:cBhvr>
                                        <p:cTn id="50" dur="500"/>
                                        <p:tgtEl>
                                          <p:spTgt spid="1536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blinds(horizontal)">
                                      <p:cBhvr>
                                        <p:cTn id="55" dur="500"/>
                                        <p:tgtEl>
                                          <p:spTgt spid="1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xEl>
                                              <p:pRg st="1" end="1"/>
                                            </p:txEl>
                                          </p:spTgt>
                                        </p:tgtEl>
                                        <p:attrNameLst>
                                          <p:attrName>style.visibility</p:attrName>
                                        </p:attrNameLst>
                                      </p:cBhvr>
                                      <p:to>
                                        <p:strVal val="visible"/>
                                      </p:to>
                                    </p:set>
                                    <p:animEffect transition="in" filter="blinds(horizontal)">
                                      <p:cBhvr>
                                        <p:cTn id="60" dur="500"/>
                                        <p:tgtEl>
                                          <p:spTgt spid="17">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7">
                                            <p:txEl>
                                              <p:pRg st="2" end="2"/>
                                            </p:txEl>
                                          </p:spTgt>
                                        </p:tgtEl>
                                        <p:attrNameLst>
                                          <p:attrName>style.visibility</p:attrName>
                                        </p:attrNameLst>
                                      </p:cBhvr>
                                      <p:to>
                                        <p:strVal val="visible"/>
                                      </p:to>
                                    </p:set>
                                    <p:animEffect transition="in" filter="blinds(horizontal)">
                                      <p:cBhvr>
                                        <p:cTn id="6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9" grpId="0" autoUpdateAnimBg="0"/>
      <p:bldP spid="10" grpId="0" autoUpdateAnimBg="0"/>
      <p:bldP spid="11" grpId="0" autoUpdateAnimBg="0"/>
      <p:bldP spid="16" grpId="0" autoUpdateAnimBg="0"/>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a:srcRect b="57221"/>
          <a:stretch>
            <a:fillRect/>
          </a:stretch>
        </p:blipFill>
        <p:spPr bwMode="auto">
          <a:xfrm>
            <a:off x="381000" y="228600"/>
            <a:ext cx="8077200" cy="1447800"/>
          </a:xfrm>
          <a:prstGeom prst="rect">
            <a:avLst/>
          </a:prstGeom>
          <a:noFill/>
          <a:ln w="9525">
            <a:noFill/>
            <a:miter lim="800000"/>
            <a:headEnd/>
            <a:tailEnd/>
          </a:ln>
          <a:effectLst/>
        </p:spPr>
      </p:pic>
      <p:pic>
        <p:nvPicPr>
          <p:cNvPr id="67588" name="Picture 4"/>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914400" y="3733800"/>
            <a:ext cx="3115734" cy="2438400"/>
          </a:xfrm>
          <a:prstGeom prst="rect">
            <a:avLst/>
          </a:prstGeom>
          <a:noFill/>
          <a:ln w="9525">
            <a:noFill/>
            <a:miter lim="800000"/>
            <a:headEnd/>
            <a:tailEnd/>
          </a:ln>
          <a:effectLst/>
        </p:spPr>
      </p:pic>
      <p:pic>
        <p:nvPicPr>
          <p:cNvPr id="4" name="Picture 3"/>
          <p:cNvPicPr>
            <a:picLocks noChangeAspect="1" noChangeArrowheads="1"/>
          </p:cNvPicPr>
          <p:nvPr/>
        </p:nvPicPr>
        <p:blipFill>
          <a:blip r:embed="rId2"/>
          <a:srcRect t="42779" b="30203"/>
          <a:stretch>
            <a:fillRect/>
          </a:stretch>
        </p:blipFill>
        <p:spPr bwMode="auto">
          <a:xfrm>
            <a:off x="381000" y="1676400"/>
            <a:ext cx="8077200" cy="914400"/>
          </a:xfrm>
          <a:prstGeom prst="rect">
            <a:avLst/>
          </a:prstGeom>
          <a:noFill/>
          <a:ln w="9525">
            <a:noFill/>
            <a:miter lim="800000"/>
            <a:headEnd/>
            <a:tailEnd/>
          </a:ln>
          <a:effectLst/>
        </p:spPr>
      </p:pic>
      <p:pic>
        <p:nvPicPr>
          <p:cNvPr id="5" name="Picture 4"/>
          <p:cNvPicPr>
            <a:picLocks noChangeAspect="1" noChangeArrowheads="1"/>
          </p:cNvPicPr>
          <p:nvPr/>
        </p:nvPicPr>
        <p:blipFill>
          <a:blip r:embed="rId2"/>
          <a:srcRect t="72049"/>
          <a:stretch>
            <a:fillRect/>
          </a:stretch>
        </p:blipFill>
        <p:spPr bwMode="auto">
          <a:xfrm>
            <a:off x="381000" y="2667000"/>
            <a:ext cx="8077200" cy="9459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box(in)">
                                      <p:cBhvr>
                                        <p:cTn id="17"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1" y="1719264"/>
            <a:ext cx="8763000" cy="1679178"/>
          </a:xfrm>
          <a:prstGeom prst="rect">
            <a:avLst/>
          </a:prstGeom>
          <a:noFill/>
          <a:ln w="9525">
            <a:noFill/>
            <a:miter lim="800000"/>
            <a:headEnd/>
            <a:tailEnd/>
          </a:ln>
          <a:effectLst/>
        </p:spPr>
      </p:pic>
      <p:sp>
        <p:nvSpPr>
          <p:cNvPr id="3" name="TextBox 2"/>
          <p:cNvSpPr txBox="1"/>
          <p:nvPr/>
        </p:nvSpPr>
        <p:spPr>
          <a:xfrm>
            <a:off x="381000" y="1143000"/>
            <a:ext cx="1335558" cy="369332"/>
          </a:xfrm>
          <a:prstGeom prst="rect">
            <a:avLst/>
          </a:prstGeom>
          <a:noFill/>
        </p:spPr>
        <p:txBody>
          <a:bodyPr wrap="none" rtlCol="0">
            <a:spAutoFit/>
          </a:bodyPr>
          <a:lstStyle/>
          <a:p>
            <a:r>
              <a:rPr lang="en-US" b="1" dirty="0" err="1" smtClean="0">
                <a:solidFill>
                  <a:srgbClr val="0070C0"/>
                </a:solidFill>
              </a:rPr>
              <a:t>Ejercicio</a:t>
            </a:r>
            <a:r>
              <a:rPr lang="en-US" b="1" dirty="0" smtClean="0">
                <a:solidFill>
                  <a:srgbClr val="0070C0"/>
                </a:solidFill>
              </a:rPr>
              <a:t> 2-5</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44928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 4.2 shows a three dimensional plot with the equilibrium values of the state variable,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on the vertical axis, for each pair of values of the parameters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altLang="zh-CN"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2971800" y="1143000"/>
            <a:ext cx="6172200"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When the surface generated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t>
            </a:r>
            <a:r>
              <a:rPr kumimoji="0" lang="en-US"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has a fold there are ASS of equilibrium (i.e. for a fixed value of the parameters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there are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two alternative stable equilibrium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states and one </a:t>
            </a:r>
            <a:r>
              <a:rPr kumimoji="0" lang="en-US" b="1"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unstable</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between them).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900"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Projecting </a:t>
            </a:r>
            <a:r>
              <a:rPr kumimoji="0" lang="en-US"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onto the plane (</a:t>
            </a:r>
            <a:r>
              <a:rPr kumimoji="0" lang="en-US"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t>
            </a:r>
            <a:r>
              <a:rPr kumimoji="0" lang="en-US"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we get the solid lines which are the edges of the folds and their point of intersection is called the </a:t>
            </a:r>
            <a:r>
              <a:rPr kumimoji="0" lang="en-US"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cusp</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this is why this catastrophe is called a </a:t>
            </a:r>
            <a:r>
              <a:rPr kumimoji="0" lang="en-US" b="1" i="1"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cusp catastrophe</a:t>
            </a:r>
            <a:r>
              <a:rPr kumimoji="0" lang="en-US" b="0" i="0" u="none" strike="noStrike" cap="none" normalizeH="0" baseline="0" dirty="0" smtClean="0">
                <a:ln>
                  <a:noFill/>
                </a:ln>
                <a:solidFill>
                  <a:srgbClr val="FF00FF"/>
                </a:solidFill>
                <a:effectLst/>
                <a:latin typeface="Times New Roman" pitchFamily="18" charset="0"/>
                <a:ea typeface="Times New Roman" pitchFamily="18" charset="0"/>
                <a:cs typeface="Times New Roman" pitchFamily="18" charset="0"/>
              </a:rPr>
              <a:t>. </a:t>
            </a:r>
          </a:p>
        </p:txBody>
      </p:sp>
      <p:pic>
        <p:nvPicPr>
          <p:cNvPr id="4" name="Picture 3" descr="3D_Eq_Surf_SWM.png"/>
          <p:cNvPicPr/>
          <p:nvPr/>
        </p:nvPicPr>
        <p:blipFill>
          <a:blip r:embed="rId2" cstate="print"/>
          <a:srcRect l="3205" t="1342" r="1923" b="805"/>
          <a:stretch>
            <a:fillRect/>
          </a:stretch>
        </p:blipFill>
        <p:spPr>
          <a:xfrm>
            <a:off x="76200" y="1219200"/>
            <a:ext cx="2880000" cy="3548108"/>
          </a:xfrm>
          <a:prstGeom prst="rect">
            <a:avLst/>
          </a:prstGeom>
        </p:spPr>
      </p:pic>
      <p:sp>
        <p:nvSpPr>
          <p:cNvPr id="5" name="Oval 4"/>
          <p:cNvSpPr/>
          <p:nvPr/>
        </p:nvSpPr>
        <p:spPr>
          <a:xfrm rot="2855048">
            <a:off x="500805" y="2933475"/>
            <a:ext cx="982806" cy="1996435"/>
          </a:xfrm>
          <a:prstGeom prst="ellipse">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2971800" y="3657600"/>
            <a:ext cx="6172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There are three equilibrium points inside the wedge region, two stable points and an unstable one. Outside of the wedge, on the plane of control parameters (</a:t>
            </a:r>
            <a:r>
              <a:rPr kumimoji="0" lang="en-US"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t>
            </a:r>
            <a:r>
              <a:rPr kumimoji="0" lang="en-US"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there is only one equilibrium point, which is stable. </a:t>
            </a:r>
            <a:endParaRPr kumimoji="0" lang="en-US" altLang="zh-CN"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0" y="48006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altLang="zh-CN" dirty="0" smtClean="0">
                <a:latin typeface="Times New Roman" pitchFamily="18" charset="0"/>
                <a:cs typeface="Times New Roman" pitchFamily="18" charset="0"/>
              </a:rPr>
              <a:t>la presencia de ASS está ligada a la forma funcional asumida para el consumo dependiente de la densidad. </a:t>
            </a:r>
          </a:p>
          <a:p>
            <a:pPr lvl="0" algn="just" fontAlgn="base">
              <a:spcBef>
                <a:spcPct val="0"/>
              </a:spcBef>
              <a:spcAft>
                <a:spcPct val="0"/>
              </a:spcAft>
            </a:pPr>
            <a:r>
              <a:rPr lang="es-ES" altLang="zh-CN" b="1" dirty="0" smtClean="0">
                <a:solidFill>
                  <a:srgbClr val="FF0000"/>
                </a:solidFill>
                <a:latin typeface="Times New Roman" pitchFamily="18" charset="0"/>
                <a:cs typeface="Times New Roman" pitchFamily="18" charset="0"/>
              </a:rPr>
              <a:t>Solo para el consumo </a:t>
            </a:r>
            <a:r>
              <a:rPr lang="es-ES" altLang="zh-CN" b="1" dirty="0" err="1" smtClean="0">
                <a:solidFill>
                  <a:srgbClr val="FF0000"/>
                </a:solidFill>
                <a:latin typeface="Times New Roman" pitchFamily="18" charset="0"/>
                <a:cs typeface="Times New Roman" pitchFamily="18" charset="0"/>
              </a:rPr>
              <a:t>sigmoidal</a:t>
            </a:r>
            <a:r>
              <a:rPr lang="es-ES" altLang="zh-CN" b="1" dirty="0" smtClean="0">
                <a:solidFill>
                  <a:srgbClr val="FF0000"/>
                </a:solidFill>
                <a:latin typeface="Times New Roman" pitchFamily="18" charset="0"/>
                <a:cs typeface="Times New Roman" pitchFamily="18" charset="0"/>
              </a:rPr>
              <a:t> </a:t>
            </a:r>
            <a:r>
              <a:rPr lang="es-ES" altLang="zh-CN" dirty="0" smtClean="0">
                <a:latin typeface="Times New Roman" pitchFamily="18" charset="0"/>
                <a:cs typeface="Times New Roman" pitchFamily="18" charset="0"/>
              </a:rPr>
              <a:t>de </a:t>
            </a:r>
            <a:r>
              <a:rPr lang="es-ES" altLang="zh-CN" dirty="0" err="1" smtClean="0">
                <a:latin typeface="Times New Roman" pitchFamily="18" charset="0"/>
                <a:cs typeface="Times New Roman" pitchFamily="18" charset="0"/>
              </a:rPr>
              <a:t>Eq</a:t>
            </a:r>
            <a:r>
              <a:rPr lang="es-ES" altLang="zh-CN" dirty="0" smtClean="0">
                <a:latin typeface="Times New Roman" pitchFamily="18" charset="0"/>
                <a:cs typeface="Times New Roman" pitchFamily="18" charset="0"/>
              </a:rPr>
              <a:t>. (2.10) </a:t>
            </a:r>
            <a:r>
              <a:rPr lang="es-ES" altLang="zh-CN" b="1" dirty="0" smtClean="0">
                <a:solidFill>
                  <a:srgbClr val="FF0000"/>
                </a:solidFill>
                <a:latin typeface="Times New Roman" pitchFamily="18" charset="0"/>
                <a:cs typeface="Times New Roman" pitchFamily="18" charset="0"/>
              </a:rPr>
              <a:t>ocurren dos equilibrios estables separados por uno inestable y por lo tanto tenemos ASS.</a:t>
            </a:r>
            <a:endParaRPr kumimoji="0" lang="en-US" altLang="zh-CN"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8" name="TextBox 7"/>
          <p:cNvSpPr txBox="1"/>
          <p:nvPr/>
        </p:nvSpPr>
        <p:spPr>
          <a:xfrm rot="19145868">
            <a:off x="397061" y="3750880"/>
            <a:ext cx="829073" cy="369332"/>
          </a:xfrm>
          <a:prstGeom prst="rect">
            <a:avLst/>
          </a:prstGeom>
          <a:noFill/>
        </p:spPr>
        <p:txBody>
          <a:bodyPr wrap="none" rtlCol="0">
            <a:spAutoFit/>
          </a:bodyPr>
          <a:lstStyle/>
          <a:p>
            <a:r>
              <a:rPr lang="es-UY" b="1" dirty="0" smtClean="0">
                <a:solidFill>
                  <a:srgbClr val="FF0000"/>
                </a:solidFill>
                <a:effectLst>
                  <a:outerShdw blurRad="38100" dist="38100" dir="2700000" algn="tl">
                    <a:srgbClr val="000000">
                      <a:alpha val="43137"/>
                    </a:srgbClr>
                  </a:outerShdw>
                </a:effectLst>
              </a:rPr>
              <a:t>3 </a:t>
            </a:r>
            <a:r>
              <a:rPr lang="es-UY" b="1" dirty="0" err="1" smtClean="0">
                <a:solidFill>
                  <a:srgbClr val="FF0000"/>
                </a:solidFill>
                <a:effectLst>
                  <a:outerShdw blurRad="38100" dist="38100" dir="2700000" algn="tl">
                    <a:srgbClr val="000000">
                      <a:alpha val="43137"/>
                    </a:srgbClr>
                  </a:outerShdw>
                </a:effectLst>
              </a:rPr>
              <a:t>equil</a:t>
            </a:r>
            <a:endParaRPr lang="en-US"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1304527" y="3886200"/>
            <a:ext cx="829073" cy="369332"/>
          </a:xfrm>
          <a:prstGeom prst="rect">
            <a:avLst/>
          </a:prstGeom>
          <a:noFill/>
        </p:spPr>
        <p:txBody>
          <a:bodyPr wrap="none" rtlCol="0">
            <a:spAutoFit/>
          </a:bodyPr>
          <a:lstStyle/>
          <a:p>
            <a:r>
              <a:rPr lang="es-UY" b="1" dirty="0" smtClean="0">
                <a:solidFill>
                  <a:srgbClr val="C00000"/>
                </a:solidFill>
                <a:effectLst>
                  <a:outerShdw blurRad="38100" dist="38100" dir="2700000" algn="tl">
                    <a:srgbClr val="000000">
                      <a:alpha val="43137"/>
                    </a:srgbClr>
                  </a:outerShdw>
                </a:effectLst>
              </a:rPr>
              <a:t>1 </a:t>
            </a:r>
            <a:r>
              <a:rPr lang="es-UY" b="1" dirty="0" err="1" smtClean="0">
                <a:solidFill>
                  <a:srgbClr val="C00000"/>
                </a:solidFill>
                <a:effectLst>
                  <a:outerShdw blurRad="38100" dist="38100" dir="2700000" algn="tl">
                    <a:srgbClr val="000000">
                      <a:alpha val="43137"/>
                    </a:srgbClr>
                  </a:outerShdw>
                </a:effectLst>
              </a:rPr>
              <a:t>equil</a:t>
            </a:r>
            <a:endParaRPr lang="en-US" b="1"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370582" y="1125379"/>
            <a:ext cx="1077218" cy="246221"/>
          </a:xfrm>
          <a:prstGeom prst="rect">
            <a:avLst/>
          </a:prstGeom>
          <a:solidFill>
            <a:schemeClr val="bg1"/>
          </a:solidFill>
        </p:spPr>
        <p:txBody>
          <a:bodyPr wrap="none" lIns="0" tIns="0" rIns="0" bIns="0" rtlCol="0">
            <a:spAutoFit/>
          </a:bodyPr>
          <a:lstStyle/>
          <a:p>
            <a:r>
              <a:rPr lang="es-UY" sz="1600" b="1" dirty="0" smtClean="0">
                <a:latin typeface="Times New Roman" pitchFamily="18" charset="0"/>
                <a:cs typeface="Times New Roman" pitchFamily="18" charset="0"/>
              </a:rPr>
              <a:t>Fig. 4.2    </a:t>
            </a:r>
            <a:r>
              <a:rPr lang="es-UY" sz="1600" i="1" dirty="0" smtClean="0">
                <a:latin typeface="Times New Roman" pitchFamily="18" charset="0"/>
                <a:cs typeface="Times New Roman" pitchFamily="18" charset="0"/>
              </a:rPr>
              <a:t>X*</a:t>
            </a:r>
            <a:endParaRPr lang="en-US" sz="1600" i="1" dirty="0">
              <a:latin typeface="Times New Roman" pitchFamily="18" charset="0"/>
              <a:cs typeface="Times New Roman" pitchFamily="18" charset="0"/>
            </a:endParaRPr>
          </a:p>
        </p:txBody>
      </p:sp>
      <p:cxnSp>
        <p:nvCxnSpPr>
          <p:cNvPr id="12" name="Straight Arrow Connector 11"/>
          <p:cNvCxnSpPr/>
          <p:nvPr/>
        </p:nvCxnSpPr>
        <p:spPr>
          <a:xfrm rot="10800000" flipV="1">
            <a:off x="0" y="4005308"/>
            <a:ext cx="228600" cy="10949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linds(horizontal)">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build="p"/>
      <p:bldP spid="7" grpId="0" build="p"/>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28600"/>
            <a:ext cx="655319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Ejercicio 2-4: Modelo de </a:t>
            </a:r>
            <a:r>
              <a:rPr kumimoji="0" lang="es-UY" b="1" i="1"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spruce</a:t>
            </a:r>
            <a:r>
              <a:rPr kumimoji="0" lang="es-UY"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es-UY" b="1" i="1"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budworm</a:t>
            </a:r>
            <a:r>
              <a:rPr kumimoji="0" lang="es-UY"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o LJH.</a:t>
            </a:r>
            <a:endParaRPr kumimoji="0" lang="en-US"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 Obtener numéricamente los equilibrios para el modelo LJH </a:t>
            </a:r>
            <a:r>
              <a:rPr kumimoji="0" lang="es-UY"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adimensionado</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70C0"/>
              </a:solidFill>
              <a:effectLst/>
              <a:latin typeface="Times New Roman" pitchFamily="18" charset="0"/>
              <a:cs typeface="Times New Roman" pitchFamily="18" charset="0"/>
            </a:endParaRPr>
          </a:p>
        </p:txBody>
      </p:sp>
      <p:graphicFrame>
        <p:nvGraphicFramePr>
          <p:cNvPr id="35841" name="Object 1"/>
          <p:cNvGraphicFramePr>
            <a:graphicFrameLocks noChangeAspect="1"/>
          </p:cNvGraphicFramePr>
          <p:nvPr/>
        </p:nvGraphicFramePr>
        <p:xfrm>
          <a:off x="6781800" y="609600"/>
          <a:ext cx="2000250" cy="533400"/>
        </p:xfrm>
        <a:graphic>
          <a:graphicData uri="http://schemas.openxmlformats.org/presentationml/2006/ole">
            <p:oleObj spid="_x0000_s35841" name="Equation" r:id="rId3" imgW="1676160" imgH="444240" progId="Equation.DSMT4">
              <p:embed/>
            </p:oleObj>
          </a:graphicData>
        </a:graphic>
      </p:graphicFrame>
      <p:sp>
        <p:nvSpPr>
          <p:cNvPr id="35843" name="Rectangle 3"/>
          <p:cNvSpPr>
            <a:spLocks noChangeArrowheads="1"/>
          </p:cNvSpPr>
          <p:nvPr/>
        </p:nvSpPr>
        <p:spPr bwMode="auto">
          <a:xfrm>
            <a:off x="0" y="114300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Para ello</a:t>
            </a:r>
            <a:r>
              <a:rPr kumimoji="0" lang="es-UY" b="0" i="0"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 varíe a </a:t>
            </a:r>
            <a:r>
              <a:rPr kumimoji="0" lang="es-UY" b="0" i="1"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K</a:t>
            </a:r>
            <a:r>
              <a:rPr kumimoji="0" lang="es-UY" b="0" i="0"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 entre 5 y 10 y a </a:t>
            </a:r>
            <a:r>
              <a:rPr kumimoji="0" lang="es-UY" b="0" i="1"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c</a:t>
            </a:r>
            <a:r>
              <a:rPr kumimoji="0" lang="es-UY" b="0" i="0"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 entre 1 y 3 </a:t>
            </a:r>
            <a:r>
              <a:rPr lang="es-UY" dirty="0" smtClean="0">
                <a:solidFill>
                  <a:srgbClr val="0070C0"/>
                </a:solidFill>
                <a:latin typeface="Times New Roman" pitchFamily="18" charset="0"/>
                <a:ea typeface="Times New Roman" pitchFamily="18" charset="0"/>
                <a:cs typeface="Times New Roman" pitchFamily="18" charset="0"/>
              </a:rPr>
              <a:t>(en ambos casos con un paso de 0.1) </a:t>
            </a:r>
            <a:r>
              <a:rPr kumimoji="0" lang="es-UY" b="0" i="0"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generando una grilla de valores y en cada punto calcule las raíces de la ecuación cúbica que resulta.</a:t>
            </a:r>
            <a:endPar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B) Hacer la gráfica de </a:t>
            </a:r>
            <a:r>
              <a:rPr kumimoji="0" lang="es-UY"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X*</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contra </a:t>
            </a:r>
            <a:r>
              <a:rPr kumimoji="0" lang="es-UY"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K</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para un </a:t>
            </a:r>
            <a:r>
              <a:rPr kumimoji="0" lang="es-UY"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c</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fijo correspondiente a consumo medio con tres equilibrios (además del 0).</a:t>
            </a:r>
            <a:endParaRPr kumimoji="0" lang="en-US"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C) Obtenga las ecuaciones de las curvas que delimitan a la región de estados estables alternativos en el diagrama de fases para el modelo LJH </a:t>
            </a:r>
            <a:r>
              <a:rPr kumimoji="0" lang="es-UY"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adimensionado</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y grafíquelas para </a:t>
            </a:r>
            <a:r>
              <a:rPr kumimoji="0" lang="es-UY"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K </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sym typeface="Symbol" pitchFamily="18" charset="2"/>
              </a:rPr>
              <a:t></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[5,10] y </a:t>
            </a:r>
            <a:r>
              <a:rPr kumimoji="0" lang="es-UY"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sym typeface="Symbol" pitchFamily="18" charset="2"/>
              </a:rPr>
              <a:t>c </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sym typeface="Symbol" pitchFamily="18" charset="2"/>
              </a:rPr>
              <a:t></a:t>
            </a:r>
            <a:r>
              <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[1, 3].</a:t>
            </a:r>
            <a:endParaRPr kumimoji="0" lang="es-UY"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sym typeface="Symbol" pitchFamily="18" charset="2"/>
            </a:endParaRPr>
          </a:p>
        </p:txBody>
      </p:sp>
      <p:pic>
        <p:nvPicPr>
          <p:cNvPr id="5" name="Picture 15" descr="PhaseDiagSBW_c_K"/>
          <p:cNvPicPr>
            <a:picLocks noChangeAspect="1" noChangeArrowheads="1"/>
          </p:cNvPicPr>
          <p:nvPr/>
        </p:nvPicPr>
        <p:blipFill>
          <a:blip r:embed="rId4" cstate="print"/>
          <a:srcRect l="13593" r="18320"/>
          <a:stretch>
            <a:fillRect/>
          </a:stretch>
        </p:blipFill>
        <p:spPr bwMode="auto">
          <a:xfrm>
            <a:off x="3276600" y="2935287"/>
            <a:ext cx="3887788" cy="392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7"/>
          <p:cNvGrpSpPr/>
          <p:nvPr/>
        </p:nvGrpSpPr>
        <p:grpSpPr>
          <a:xfrm>
            <a:off x="6187800" y="76200"/>
            <a:ext cx="2880000" cy="3657600"/>
            <a:chOff x="5883000" y="1066800"/>
            <a:chExt cx="2880000" cy="3657600"/>
          </a:xfrm>
        </p:grpSpPr>
        <p:pic>
          <p:nvPicPr>
            <p:cNvPr id="6" name="Picture 5" descr="3D_Eq_Surf_SWM.png"/>
            <p:cNvPicPr/>
            <p:nvPr/>
          </p:nvPicPr>
          <p:blipFill>
            <a:blip r:embed="rId2" cstate="print"/>
            <a:srcRect l="3205" t="1342" r="1923" b="-112"/>
            <a:stretch>
              <a:fillRect/>
            </a:stretch>
          </p:blipFill>
          <p:spPr>
            <a:xfrm>
              <a:off x="5883000" y="1143000"/>
              <a:ext cx="2880000" cy="3581400"/>
            </a:xfrm>
            <a:prstGeom prst="rect">
              <a:avLst/>
            </a:prstGeom>
          </p:spPr>
        </p:pic>
        <p:sp>
          <p:nvSpPr>
            <p:cNvPr id="7" name="TextBox 6"/>
            <p:cNvSpPr txBox="1"/>
            <p:nvPr/>
          </p:nvSpPr>
          <p:spPr>
            <a:xfrm>
              <a:off x="7010400" y="1066800"/>
              <a:ext cx="227626" cy="246221"/>
            </a:xfrm>
            <a:prstGeom prst="rect">
              <a:avLst/>
            </a:prstGeom>
            <a:solidFill>
              <a:schemeClr val="bg1"/>
            </a:solidFill>
          </p:spPr>
          <p:txBody>
            <a:bodyPr wrap="none" lIns="0" tIns="0" rIns="0" bIns="0" rtlCol="0">
              <a:spAutoFit/>
            </a:bodyPr>
            <a:lstStyle/>
            <a:p>
              <a:r>
                <a:rPr lang="es-UY" sz="1600" i="1" dirty="0" smtClean="0">
                  <a:latin typeface="Times New Roman" pitchFamily="18" charset="0"/>
                  <a:cs typeface="Times New Roman" pitchFamily="18" charset="0"/>
                </a:rPr>
                <a:t>X*</a:t>
              </a:r>
              <a:endParaRPr lang="en-US" sz="1600" i="1" dirty="0">
                <a:latin typeface="Times New Roman" pitchFamily="18" charset="0"/>
                <a:cs typeface="Times New Roman" pitchFamily="18" charset="0"/>
              </a:endParaRPr>
            </a:p>
          </p:txBody>
        </p:sp>
      </p:grpSp>
      <p:sp>
        <p:nvSpPr>
          <p:cNvPr id="17" name="Rectangle 16"/>
          <p:cNvSpPr/>
          <p:nvPr/>
        </p:nvSpPr>
        <p:spPr>
          <a:xfrm>
            <a:off x="0" y="3808274"/>
            <a:ext cx="9144000" cy="1338828"/>
          </a:xfrm>
          <a:prstGeom prst="rect">
            <a:avLst/>
          </a:prstGeom>
        </p:spPr>
        <p:txBody>
          <a:bodyPr wrap="square">
            <a:spAutoFit/>
          </a:bodyPr>
          <a:lstStyle/>
          <a:p>
            <a:r>
              <a:rPr lang="en-US" dirty="0" smtClean="0">
                <a:latin typeface="Times New Roman" pitchFamily="18" charset="0"/>
                <a:cs typeface="Times New Roman" pitchFamily="18" charset="0"/>
              </a:rPr>
              <a:t>If at this point we want to reverse this transition by decreasing </a:t>
            </a:r>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the system will not be able to recover its original state. </a:t>
            </a:r>
          </a:p>
          <a:p>
            <a:endParaRPr lang="en-US" sz="9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Instead, the system will remain on the lower branch, until we decrease </a:t>
            </a:r>
            <a:r>
              <a:rPr lang="en-US" i="1" dirty="0" smtClean="0">
                <a:latin typeface="Times New Roman" pitchFamily="18" charset="0"/>
                <a:cs typeface="Times New Roman" pitchFamily="18" charset="0"/>
              </a:rPr>
              <a:t>c </a:t>
            </a:r>
            <a:r>
              <a:rPr lang="en-US" dirty="0" smtClean="0">
                <a:latin typeface="Times New Roman" pitchFamily="18" charset="0"/>
                <a:cs typeface="Times New Roman" pitchFamily="18" charset="0"/>
              </a:rPr>
              <a:t>enough to reach another threshold value. </a:t>
            </a:r>
            <a:endParaRPr lang="en-US" dirty="0">
              <a:latin typeface="Times New Roman" pitchFamily="18" charset="0"/>
              <a:cs typeface="Times New Roman" pitchFamily="18" charset="0"/>
            </a:endParaRPr>
          </a:p>
        </p:txBody>
      </p:sp>
      <p:cxnSp>
        <p:nvCxnSpPr>
          <p:cNvPr id="19" name="Straight Arrow Connector 18"/>
          <p:cNvCxnSpPr/>
          <p:nvPr/>
        </p:nvCxnSpPr>
        <p:spPr>
          <a:xfrm rot="5400000">
            <a:off x="2273254" y="3045434"/>
            <a:ext cx="109492" cy="220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9"/>
          <p:cNvGrpSpPr/>
          <p:nvPr/>
        </p:nvGrpSpPr>
        <p:grpSpPr>
          <a:xfrm>
            <a:off x="533400" y="619780"/>
            <a:ext cx="4572000" cy="3190220"/>
            <a:chOff x="0" y="1066800"/>
            <a:chExt cx="4572000" cy="3190220"/>
          </a:xfrm>
        </p:grpSpPr>
        <p:grpSp>
          <p:nvGrpSpPr>
            <p:cNvPr id="20" name="Group 4"/>
            <p:cNvGrpSpPr/>
            <p:nvPr/>
          </p:nvGrpSpPr>
          <p:grpSpPr>
            <a:xfrm>
              <a:off x="0" y="1066800"/>
              <a:ext cx="4572000" cy="3190220"/>
              <a:chOff x="0" y="1066800"/>
              <a:chExt cx="4572000" cy="3190220"/>
            </a:xfrm>
          </p:grpSpPr>
          <p:pic>
            <p:nvPicPr>
              <p:cNvPr id="22" name="Picture 2"/>
              <p:cNvPicPr/>
              <p:nvPr/>
            </p:nvPicPr>
            <p:blipFill>
              <a:blip r:embed="rId3"/>
              <a:srcRect r="2765"/>
              <a:stretch>
                <a:fillRect/>
              </a:stretch>
            </p:blipFill>
            <p:spPr bwMode="auto">
              <a:xfrm>
                <a:off x="152400" y="1066800"/>
                <a:ext cx="3200400" cy="2667000"/>
              </a:xfrm>
              <a:prstGeom prst="rect">
                <a:avLst/>
              </a:prstGeom>
              <a:noFill/>
              <a:ln w="9525">
                <a:noFill/>
                <a:miter lim="800000"/>
                <a:headEnd/>
                <a:tailEnd/>
              </a:ln>
            </p:spPr>
          </p:pic>
          <p:sp>
            <p:nvSpPr>
              <p:cNvPr id="23" name="Rectangle 1"/>
              <p:cNvSpPr>
                <a:spLocks noChangeArrowheads="1"/>
              </p:cNvSpPr>
              <p:nvPr/>
            </p:nvSpPr>
            <p:spPr bwMode="auto">
              <a:xfrm>
                <a:off x="0" y="3733800"/>
                <a:ext cx="457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Figure 4.3</a:t>
                </a:r>
                <a:r>
                  <a:rPr kumimoji="0" lang="en-GB"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GB" sz="1400" b="1" i="0" u="none" strike="noStrike" cap="none" normalizeH="0" baseline="0" dirty="0" smtClean="0">
                    <a:ln>
                      <a:noFill/>
                    </a:ln>
                    <a:solidFill>
                      <a:srgbClr val="000000"/>
                    </a:solidFill>
                    <a:effectLst/>
                    <a:latin typeface="Times New Roman" pitchFamily="18" charset="0"/>
                    <a:ea typeface="CMR10"/>
                    <a:cs typeface="Times New Roman" pitchFamily="18" charset="0"/>
                  </a:rPr>
                  <a:t>Folding curves for different values of </a:t>
                </a:r>
                <a:r>
                  <a:rPr kumimoji="0" lang="en-GB"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K</a:t>
                </a:r>
                <a:r>
                  <a:rPr kumimoji="0" lang="en-GB" sz="1400" b="1" i="0" u="none" strike="noStrike" cap="none" normalizeH="0" baseline="0" dirty="0" smtClean="0">
                    <a:ln>
                      <a:noFill/>
                    </a:ln>
                    <a:solidFill>
                      <a:srgbClr val="000000"/>
                    </a:solidFill>
                    <a:effectLst/>
                    <a:latin typeface="Times New Roman" pitchFamily="18" charset="0"/>
                    <a:ea typeface="CMR10"/>
                    <a:cs typeface="Times New Roman" pitchFamily="18" charset="0"/>
                  </a:rPr>
                  <a:t>.</a:t>
                </a:r>
                <a:r>
                  <a:rPr kumimoji="0" lang="en-GB" altLang="zh-CN" sz="14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Filled (dotted) </a:t>
                </a:r>
                <a:r>
                  <a:rPr kumimoji="0" lang="en-GB" altLang="zh-CN" sz="1400" b="0" i="0" u="none" strike="noStrike" cap="none" normalizeH="0" baseline="0" dirty="0" err="1" smtClean="0">
                    <a:ln>
                      <a:noFill/>
                    </a:ln>
                    <a:solidFill>
                      <a:srgbClr val="000000"/>
                    </a:solidFill>
                    <a:effectLst/>
                    <a:latin typeface="Times New Roman" pitchFamily="18" charset="0"/>
                    <a:ea typeface="SimSun" pitchFamily="2" charset="-122"/>
                    <a:cs typeface="Times New Roman" pitchFamily="18" charset="0"/>
                  </a:rPr>
                  <a:t>iso</a:t>
                </a:r>
                <a:r>
                  <a:rPr kumimoji="0" lang="en-GB" altLang="zh-CN" sz="14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a:t>
                </a:r>
                <a:r>
                  <a:rPr kumimoji="0" lang="en-GB" altLang="zh-CN" sz="14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K</a:t>
                </a:r>
                <a:r>
                  <a:rPr kumimoji="0" lang="en-GB" altLang="zh-CN" sz="14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lines correspond to stable (unstable) equilibria. </a:t>
                </a:r>
                <a:endParaRPr kumimoji="0" lang="en-GB" altLang="zh-CN"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21" name="TextBox 20"/>
            <p:cNvSpPr txBox="1"/>
            <p:nvPr/>
          </p:nvSpPr>
          <p:spPr>
            <a:xfrm>
              <a:off x="77174" y="2133600"/>
              <a:ext cx="227626" cy="246221"/>
            </a:xfrm>
            <a:prstGeom prst="rect">
              <a:avLst/>
            </a:prstGeom>
            <a:solidFill>
              <a:schemeClr val="bg1"/>
            </a:solidFill>
          </p:spPr>
          <p:txBody>
            <a:bodyPr wrap="none" lIns="0" tIns="0" rIns="0" bIns="0" rtlCol="0">
              <a:spAutoFit/>
            </a:bodyPr>
            <a:lstStyle/>
            <a:p>
              <a:r>
                <a:rPr lang="es-UY" sz="1600" i="1" dirty="0" smtClean="0">
                  <a:latin typeface="Times New Roman" pitchFamily="18" charset="0"/>
                  <a:cs typeface="Times New Roman" pitchFamily="18" charset="0"/>
                </a:rPr>
                <a:t>X*</a:t>
              </a:r>
              <a:endParaRPr lang="en-US" sz="1600" i="1" dirty="0">
                <a:latin typeface="Times New Roman" pitchFamily="18" charset="0"/>
                <a:cs typeface="Times New Roman" pitchFamily="18" charset="0"/>
              </a:endParaRPr>
            </a:p>
          </p:txBody>
        </p:sp>
      </p:grpSp>
      <p:sp>
        <p:nvSpPr>
          <p:cNvPr id="25" name="Freeform 24"/>
          <p:cNvSpPr/>
          <p:nvPr/>
        </p:nvSpPr>
        <p:spPr>
          <a:xfrm>
            <a:off x="1143000" y="1457980"/>
            <a:ext cx="685800" cy="152400"/>
          </a:xfrm>
          <a:custGeom>
            <a:avLst/>
            <a:gdLst>
              <a:gd name="connsiteX0" fmla="*/ 0 w 894522"/>
              <a:gd name="connsiteY0" fmla="*/ 0 h 228600"/>
              <a:gd name="connsiteX1" fmla="*/ 854766 w 894522"/>
              <a:gd name="connsiteY1" fmla="*/ 218661 h 228600"/>
              <a:gd name="connsiteX2" fmla="*/ 894522 w 894522"/>
              <a:gd name="connsiteY2" fmla="*/ 228600 h 228600"/>
            </a:gdLst>
            <a:ahLst/>
            <a:cxnLst>
              <a:cxn ang="0">
                <a:pos x="connsiteX0" y="connsiteY0"/>
              </a:cxn>
              <a:cxn ang="0">
                <a:pos x="connsiteX1" y="connsiteY1"/>
              </a:cxn>
              <a:cxn ang="0">
                <a:pos x="connsiteX2" y="connsiteY2"/>
              </a:cxn>
            </a:cxnLst>
            <a:rect l="l" t="t" r="r" b="b"/>
            <a:pathLst>
              <a:path w="894522" h="228600">
                <a:moveTo>
                  <a:pt x="0" y="0"/>
                </a:moveTo>
                <a:lnTo>
                  <a:pt x="854766" y="218661"/>
                </a:lnTo>
                <a:lnTo>
                  <a:pt x="894522" y="228600"/>
                </a:lnTo>
              </a:path>
            </a:pathLst>
          </a:cu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861930" y="1630258"/>
            <a:ext cx="765313" cy="536713"/>
          </a:xfrm>
          <a:custGeom>
            <a:avLst/>
            <a:gdLst>
              <a:gd name="connsiteX0" fmla="*/ 0 w 765313"/>
              <a:gd name="connsiteY0" fmla="*/ 0 h 536713"/>
              <a:gd name="connsiteX1" fmla="*/ 516835 w 765313"/>
              <a:gd name="connsiteY1" fmla="*/ 218661 h 536713"/>
              <a:gd name="connsiteX2" fmla="*/ 765313 w 765313"/>
              <a:gd name="connsiteY2" fmla="*/ 536713 h 536713"/>
              <a:gd name="connsiteX3" fmla="*/ 765313 w 765313"/>
              <a:gd name="connsiteY3" fmla="*/ 536713 h 536713"/>
            </a:gdLst>
            <a:ahLst/>
            <a:cxnLst>
              <a:cxn ang="0">
                <a:pos x="connsiteX0" y="connsiteY0"/>
              </a:cxn>
              <a:cxn ang="0">
                <a:pos x="connsiteX1" y="connsiteY1"/>
              </a:cxn>
              <a:cxn ang="0">
                <a:pos x="connsiteX2" y="connsiteY2"/>
              </a:cxn>
              <a:cxn ang="0">
                <a:pos x="connsiteX3" y="connsiteY3"/>
              </a:cxn>
            </a:cxnLst>
            <a:rect l="l" t="t" r="r" b="b"/>
            <a:pathLst>
              <a:path w="765313" h="536713">
                <a:moveTo>
                  <a:pt x="0" y="0"/>
                </a:moveTo>
                <a:cubicBezTo>
                  <a:pt x="194641" y="64604"/>
                  <a:pt x="389283" y="129209"/>
                  <a:pt x="516835" y="218661"/>
                </a:cubicBezTo>
                <a:cubicBezTo>
                  <a:pt x="644387" y="308113"/>
                  <a:pt x="765313" y="536713"/>
                  <a:pt x="765313" y="536713"/>
                </a:cubicBezTo>
                <a:lnTo>
                  <a:pt x="765313" y="536713"/>
                </a:lnTo>
              </a:path>
            </a:pathLst>
          </a:cu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rot="2424028">
            <a:off x="2343864" y="2234636"/>
            <a:ext cx="493872" cy="580288"/>
          </a:xfrm>
          <a:custGeom>
            <a:avLst/>
            <a:gdLst>
              <a:gd name="connsiteX0" fmla="*/ 0 w 894522"/>
              <a:gd name="connsiteY0" fmla="*/ 0 h 228600"/>
              <a:gd name="connsiteX1" fmla="*/ 854766 w 894522"/>
              <a:gd name="connsiteY1" fmla="*/ 218661 h 228600"/>
              <a:gd name="connsiteX2" fmla="*/ 894522 w 894522"/>
              <a:gd name="connsiteY2" fmla="*/ 228600 h 228600"/>
            </a:gdLst>
            <a:ahLst/>
            <a:cxnLst>
              <a:cxn ang="0">
                <a:pos x="connsiteX0" y="connsiteY0"/>
              </a:cxn>
              <a:cxn ang="0">
                <a:pos x="connsiteX1" y="connsiteY1"/>
              </a:cxn>
              <a:cxn ang="0">
                <a:pos x="connsiteX2" y="connsiteY2"/>
              </a:cxn>
            </a:cxnLst>
            <a:rect l="l" t="t" r="r" b="b"/>
            <a:pathLst>
              <a:path w="894522" h="228600">
                <a:moveTo>
                  <a:pt x="0" y="0"/>
                </a:moveTo>
                <a:lnTo>
                  <a:pt x="854766" y="218661"/>
                </a:lnTo>
                <a:lnTo>
                  <a:pt x="894522" y="228600"/>
                </a:lnTo>
              </a:path>
            </a:pathLst>
          </a:cu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590800" y="2860061"/>
            <a:ext cx="762000" cy="45719"/>
          </a:xfrm>
          <a:custGeom>
            <a:avLst/>
            <a:gdLst>
              <a:gd name="connsiteX0" fmla="*/ 0 w 894522"/>
              <a:gd name="connsiteY0" fmla="*/ 0 h 228600"/>
              <a:gd name="connsiteX1" fmla="*/ 854766 w 894522"/>
              <a:gd name="connsiteY1" fmla="*/ 218661 h 228600"/>
              <a:gd name="connsiteX2" fmla="*/ 894522 w 894522"/>
              <a:gd name="connsiteY2" fmla="*/ 228600 h 228600"/>
            </a:gdLst>
            <a:ahLst/>
            <a:cxnLst>
              <a:cxn ang="0">
                <a:pos x="connsiteX0" y="connsiteY0"/>
              </a:cxn>
              <a:cxn ang="0">
                <a:pos x="connsiteX1" y="connsiteY1"/>
              </a:cxn>
              <a:cxn ang="0">
                <a:pos x="connsiteX2" y="connsiteY2"/>
              </a:cxn>
            </a:cxnLst>
            <a:rect l="l" t="t" r="r" b="b"/>
            <a:pathLst>
              <a:path w="894522" h="228600">
                <a:moveTo>
                  <a:pt x="0" y="0"/>
                </a:moveTo>
                <a:lnTo>
                  <a:pt x="854766" y="218661"/>
                </a:lnTo>
                <a:lnTo>
                  <a:pt x="894522" y="228600"/>
                </a:lnTo>
              </a:path>
            </a:pathLst>
          </a:cu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H="1" flipV="1">
            <a:off x="1905000" y="2753380"/>
            <a:ext cx="1447800" cy="152400"/>
          </a:xfrm>
          <a:custGeom>
            <a:avLst/>
            <a:gdLst>
              <a:gd name="connsiteX0" fmla="*/ 0 w 894522"/>
              <a:gd name="connsiteY0" fmla="*/ 0 h 228600"/>
              <a:gd name="connsiteX1" fmla="*/ 854766 w 894522"/>
              <a:gd name="connsiteY1" fmla="*/ 218661 h 228600"/>
              <a:gd name="connsiteX2" fmla="*/ 894522 w 894522"/>
              <a:gd name="connsiteY2" fmla="*/ 228600 h 228600"/>
            </a:gdLst>
            <a:ahLst/>
            <a:cxnLst>
              <a:cxn ang="0">
                <a:pos x="connsiteX0" y="connsiteY0"/>
              </a:cxn>
              <a:cxn ang="0">
                <a:pos x="connsiteX1" y="connsiteY1"/>
              </a:cxn>
              <a:cxn ang="0">
                <a:pos x="connsiteX2" y="connsiteY2"/>
              </a:cxn>
            </a:cxnLst>
            <a:rect l="l" t="t" r="r" b="b"/>
            <a:pathLst>
              <a:path w="894522" h="228600">
                <a:moveTo>
                  <a:pt x="0" y="0"/>
                </a:moveTo>
                <a:lnTo>
                  <a:pt x="854766" y="218661"/>
                </a:lnTo>
                <a:lnTo>
                  <a:pt x="894522" y="228600"/>
                </a:lnTo>
              </a:path>
            </a:pathLst>
          </a:cu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rot="19175972" flipV="1">
            <a:off x="1558705" y="1812190"/>
            <a:ext cx="687689" cy="815579"/>
          </a:xfrm>
          <a:custGeom>
            <a:avLst/>
            <a:gdLst>
              <a:gd name="connsiteX0" fmla="*/ 0 w 894522"/>
              <a:gd name="connsiteY0" fmla="*/ 0 h 228600"/>
              <a:gd name="connsiteX1" fmla="*/ 854766 w 894522"/>
              <a:gd name="connsiteY1" fmla="*/ 218661 h 228600"/>
              <a:gd name="connsiteX2" fmla="*/ 894522 w 894522"/>
              <a:gd name="connsiteY2" fmla="*/ 228600 h 228600"/>
            </a:gdLst>
            <a:ahLst/>
            <a:cxnLst>
              <a:cxn ang="0">
                <a:pos x="connsiteX0" y="connsiteY0"/>
              </a:cxn>
              <a:cxn ang="0">
                <a:pos x="connsiteX1" y="connsiteY1"/>
              </a:cxn>
              <a:cxn ang="0">
                <a:pos x="connsiteX2" y="connsiteY2"/>
              </a:cxn>
            </a:cxnLst>
            <a:rect l="l" t="t" r="r" b="b"/>
            <a:pathLst>
              <a:path w="894522" h="228600">
                <a:moveTo>
                  <a:pt x="0" y="0"/>
                </a:moveTo>
                <a:lnTo>
                  <a:pt x="854766" y="218661"/>
                </a:lnTo>
                <a:lnTo>
                  <a:pt x="894522" y="228600"/>
                </a:lnTo>
              </a:path>
            </a:pathLst>
          </a:custGeom>
          <a:ln w="508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ectangle 31"/>
          <p:cNvSpPr/>
          <p:nvPr/>
        </p:nvSpPr>
        <p:spPr>
          <a:xfrm>
            <a:off x="0" y="5124271"/>
            <a:ext cx="9144000" cy="369332"/>
          </a:xfrm>
          <a:prstGeom prst="rect">
            <a:avLst/>
          </a:prstGeom>
        </p:spPr>
        <p:txBody>
          <a:bodyPr wrap="square">
            <a:spAutoFit/>
          </a:bodyPr>
          <a:lstStyle/>
          <a:p>
            <a:r>
              <a:rPr lang="en-US" dirty="0" smtClean="0">
                <a:latin typeface="Times New Roman" pitchFamily="18" charset="0"/>
                <a:cs typeface="Times New Roman" pitchFamily="18" charset="0"/>
              </a:rPr>
              <a:t>and “jump” to the upper branch. </a:t>
            </a:r>
            <a:endParaRPr lang="en-US" dirty="0">
              <a:latin typeface="Times New Roman" pitchFamily="18" charset="0"/>
              <a:cs typeface="Times New Roman" pitchFamily="18" charset="0"/>
            </a:endParaRPr>
          </a:p>
        </p:txBody>
      </p:sp>
      <p:sp>
        <p:nvSpPr>
          <p:cNvPr id="33" name="Rectangle 32"/>
          <p:cNvSpPr/>
          <p:nvPr/>
        </p:nvSpPr>
        <p:spPr>
          <a:xfrm>
            <a:off x="0" y="5505271"/>
            <a:ext cx="9144000" cy="1292662"/>
          </a:xfrm>
          <a:prstGeom prst="rect">
            <a:avLst/>
          </a:prstGeom>
        </p:spPr>
        <p:txBody>
          <a:bodyPr wrap="square">
            <a:spAutoFit/>
          </a:bodyPr>
          <a:lstStyle/>
          <a:p>
            <a:r>
              <a:rPr lang="en-US" dirty="0" smtClean="0">
                <a:latin typeface="Times New Roman" pitchFamily="18" charset="0"/>
                <a:cs typeface="Times New Roman" pitchFamily="18" charset="0"/>
              </a:rPr>
              <a:t>This  dependency of the state of a system </a:t>
            </a:r>
            <a:r>
              <a:rPr lang="en-US" b="1" dirty="0" smtClean="0">
                <a:solidFill>
                  <a:srgbClr val="FF0000"/>
                </a:solidFill>
                <a:latin typeface="Times New Roman" pitchFamily="18" charset="0"/>
                <a:cs typeface="Times New Roman" pitchFamily="18" charset="0"/>
              </a:rPr>
              <a:t>not only on the current values of the control parameters </a:t>
            </a:r>
            <a:r>
              <a:rPr lang="en-US" dirty="0" smtClean="0">
                <a:latin typeface="Times New Roman" pitchFamily="18" charset="0"/>
                <a:cs typeface="Times New Roman" pitchFamily="18" charset="0"/>
              </a:rPr>
              <a:t>but also </a:t>
            </a:r>
            <a:r>
              <a:rPr lang="en-US" b="1" dirty="0" smtClean="0">
                <a:solidFill>
                  <a:srgbClr val="FF0000"/>
                </a:solidFill>
                <a:latin typeface="Times New Roman" pitchFamily="18" charset="0"/>
                <a:cs typeface="Times New Roman" pitchFamily="18" charset="0"/>
              </a:rPr>
              <a:t>on its history </a:t>
            </a:r>
            <a:r>
              <a:rPr lang="en-US" dirty="0" smtClean="0">
                <a:latin typeface="Times New Roman" pitchFamily="18" charset="0"/>
                <a:cs typeface="Times New Roman" pitchFamily="18" charset="0"/>
              </a:rPr>
              <a:t>is called </a:t>
            </a:r>
            <a:r>
              <a:rPr lang="en-US" sz="24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hysteresis</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From an ecological management viewpoint, it would be desirable to anticipate these transitions in order to avoid them.</a:t>
            </a:r>
            <a:endParaRPr lang="en-US" dirty="0">
              <a:latin typeface="Times New Roman" pitchFamily="18" charset="0"/>
              <a:cs typeface="Times New Roman" pitchFamily="18" charset="0"/>
            </a:endParaRPr>
          </a:p>
        </p:txBody>
      </p:sp>
      <p:sp>
        <p:nvSpPr>
          <p:cNvPr id="34" name="Rectangle 33"/>
          <p:cNvSpPr>
            <a:spLocks noChangeArrowheads="1"/>
          </p:cNvSpPr>
          <p:nvPr/>
        </p:nvSpPr>
        <p:spPr bwMode="auto">
          <a:xfrm>
            <a:off x="0" y="22860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tabLst>
                <a:tab pos="228600" algn="l"/>
              </a:tabLst>
            </a:pPr>
            <a:r>
              <a:rPr kumimoji="0" lang="es-UY"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2.3B</a:t>
            </a:r>
            <a:r>
              <a:rPr kumimoji="0" lang="es-UY" sz="2000" b="1" i="0" u="none" strike="noStrike" cap="none" normalizeH="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s-UY" sz="2000" dirty="0" smtClean="0">
                <a:solidFill>
                  <a:srgbClr val="FF0000"/>
                </a:solidFill>
                <a:latin typeface="Times New Roman" pitchFamily="18" charset="0"/>
                <a:ea typeface="Times New Roman" pitchFamily="18" charset="0"/>
                <a:cs typeface="Times New Roman" pitchFamily="18" charset="0"/>
              </a:rPr>
              <a:t>Conceptos Básicos de la Teoría de Catástrofes. </a:t>
            </a:r>
            <a:endPar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5" name="Straight Arrow Connector 34"/>
          <p:cNvCxnSpPr/>
          <p:nvPr/>
        </p:nvCxnSpPr>
        <p:spPr>
          <a:xfrm rot="10800000" flipV="1">
            <a:off x="6019800" y="2971800"/>
            <a:ext cx="228600" cy="10949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839200" y="2895600"/>
            <a:ext cx="3048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linds(horizontal)">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blinds(horizontal)">
                                      <p:cBhvr>
                                        <p:cTn id="37" dur="500"/>
                                        <p:tgtEl>
                                          <p:spTgt spid="1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blinds(horizontal)">
                                      <p:cBhvr>
                                        <p:cTn id="47" dur="500"/>
                                        <p:tgtEl>
                                          <p:spTgt spid="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linds(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3">
                                            <p:txEl>
                                              <p:pRg st="0" end="0"/>
                                            </p:txEl>
                                          </p:spTgt>
                                        </p:tgtEl>
                                        <p:attrNameLst>
                                          <p:attrName>style.visibility</p:attrName>
                                        </p:attrNameLst>
                                      </p:cBhvr>
                                      <p:to>
                                        <p:strVal val="visible"/>
                                      </p:to>
                                    </p:set>
                                    <p:animEffect transition="in" filter="blinds(horizontal)">
                                      <p:cBhvr>
                                        <p:cTn id="57" dur="500"/>
                                        <p:tgtEl>
                                          <p:spTgt spid="3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3">
                                            <p:txEl>
                                              <p:pRg st="1" end="1"/>
                                            </p:txEl>
                                          </p:spTgt>
                                        </p:tgtEl>
                                        <p:attrNameLst>
                                          <p:attrName>style.visibility</p:attrName>
                                        </p:attrNameLst>
                                      </p:cBhvr>
                                      <p:to>
                                        <p:strVal val="visible"/>
                                      </p:to>
                                    </p:set>
                                    <p:animEffect transition="in" filter="blinds(horizontal)">
                                      <p:cBhvr>
                                        <p:cTn id="62"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5" grpId="0" animBg="1"/>
      <p:bldP spid="27" grpId="0" animBg="1"/>
      <p:bldP spid="28" grpId="0" animBg="1"/>
      <p:bldP spid="29" grpId="0" animBg="1"/>
      <p:bldP spid="30" grpId="0" animBg="1"/>
      <p:bldP spid="31" grpId="0" animBg="1"/>
      <p:bldP spid="32" grpId="0" build="p"/>
      <p:bldP spid="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0" y="533400"/>
            <a:ext cx="9144000" cy="369332"/>
          </a:xfrm>
          <a:prstGeom prst="rect">
            <a:avLst/>
          </a:prstGeom>
        </p:spPr>
        <p:txBody>
          <a:bodyPr wrap="square">
            <a:spAutoFit/>
          </a:bodyPr>
          <a:lstStyle/>
          <a:p>
            <a:r>
              <a:rPr lang="es-UY" dirty="0" smtClean="0">
                <a:latin typeface="Times New Roman" pitchFamily="18" charset="0"/>
                <a:cs typeface="Times New Roman" pitchFamily="18" charset="0"/>
              </a:rPr>
              <a:t>La catástrofe del modelo LJH es de una clase especial bien conocida: </a:t>
            </a:r>
            <a:r>
              <a:rPr lang="en-US" b="1" i="1" dirty="0" smtClean="0">
                <a:solidFill>
                  <a:srgbClr val="FF00FF"/>
                </a:solidFill>
                <a:latin typeface="Times New Roman" pitchFamily="18" charset="0"/>
                <a:ea typeface="Times New Roman" pitchFamily="18" charset="0"/>
                <a:cs typeface="Times New Roman" pitchFamily="18" charset="0"/>
              </a:rPr>
              <a:t>cusp catastrophe</a:t>
            </a:r>
            <a:endParaRPr lang="es-UY" dirty="0">
              <a:latin typeface="Times New Roman" pitchFamily="18" charset="0"/>
              <a:cs typeface="Times New Roman" pitchFamily="18" charset="0"/>
            </a:endParaRPr>
          </a:p>
        </p:txBody>
      </p:sp>
      <p:sp>
        <p:nvSpPr>
          <p:cNvPr id="13" name="Text Box 30"/>
          <p:cNvSpPr txBox="1">
            <a:spLocks noChangeArrowheads="1"/>
          </p:cNvSpPr>
          <p:nvPr/>
        </p:nvSpPr>
        <p:spPr bwMode="auto">
          <a:xfrm>
            <a:off x="0" y="990600"/>
            <a:ext cx="9144000" cy="830997"/>
          </a:xfrm>
          <a:prstGeom prst="rect">
            <a:avLst/>
          </a:prstGeom>
          <a:noFill/>
          <a:ln w="12700">
            <a:noFill/>
            <a:miter lim="800000"/>
            <a:headEnd type="none" w="sm" len="sm"/>
            <a:tailEnd type="none" w="sm" len="sm"/>
          </a:ln>
        </p:spPr>
        <p:txBody>
          <a:bodyPr wrap="square">
            <a:spAutoFit/>
          </a:bodyPr>
          <a:lstStyle/>
          <a:p>
            <a:r>
              <a:rPr lang="en-US" sz="2000" dirty="0">
                <a:solidFill>
                  <a:srgbClr val="000000"/>
                </a:solidFill>
              </a:rPr>
              <a:t>Canonical Cusp Catastrophe: G-L potential</a:t>
            </a:r>
            <a:r>
              <a:rPr lang="en-US" sz="2000" i="1" dirty="0">
                <a:solidFill>
                  <a:srgbClr val="000000"/>
                </a:solidFill>
              </a:rPr>
              <a:t>: </a:t>
            </a:r>
            <a:endParaRPr lang="en-US" sz="2000" i="1" dirty="0" smtClean="0">
              <a:solidFill>
                <a:srgbClr val="000000"/>
              </a:solidFill>
            </a:endParaRPr>
          </a:p>
          <a:p>
            <a:r>
              <a:rPr lang="en-US" sz="2000" i="1" dirty="0" smtClean="0">
                <a:solidFill>
                  <a:srgbClr val="000000"/>
                </a:solidFill>
              </a:rPr>
              <a:t>                                        </a:t>
            </a:r>
            <a:r>
              <a:rPr lang="en-US" sz="2800" i="1" dirty="0" smtClean="0">
                <a:solidFill>
                  <a:srgbClr val="000000"/>
                </a:solidFill>
              </a:rPr>
              <a:t>V</a:t>
            </a:r>
            <a:r>
              <a:rPr lang="en-US" sz="2800" dirty="0" smtClean="0">
                <a:solidFill>
                  <a:srgbClr val="000000"/>
                </a:solidFill>
                <a:latin typeface="Symbol" pitchFamily="18" charset="2"/>
              </a:rPr>
              <a:t>(</a:t>
            </a:r>
            <a:r>
              <a:rPr lang="en-US" sz="2800" i="1" dirty="0" smtClean="0">
                <a:solidFill>
                  <a:srgbClr val="000000"/>
                </a:solidFill>
                <a:latin typeface="Symbol" pitchFamily="18" charset="2"/>
              </a:rPr>
              <a:t>f </a:t>
            </a:r>
            <a:r>
              <a:rPr lang="en-US" sz="2800" dirty="0" smtClean="0">
                <a:solidFill>
                  <a:srgbClr val="000000"/>
                </a:solidFill>
                <a:latin typeface="Symbol" pitchFamily="18" charset="2"/>
              </a:rPr>
              <a:t>;</a:t>
            </a:r>
            <a:r>
              <a:rPr lang="en-US" sz="2800" b="1" i="1" dirty="0" err="1" smtClean="0">
                <a:solidFill>
                  <a:srgbClr val="0066FF"/>
                </a:solidFill>
              </a:rPr>
              <a:t>a</a:t>
            </a:r>
            <a:r>
              <a:rPr lang="en-US" sz="2800" i="1" dirty="0" err="1" smtClean="0">
                <a:solidFill>
                  <a:srgbClr val="000000"/>
                </a:solidFill>
              </a:rPr>
              <a:t>,</a:t>
            </a:r>
            <a:r>
              <a:rPr lang="en-US" sz="2800" b="1" i="1" dirty="0" err="1" smtClean="0">
                <a:solidFill>
                  <a:srgbClr val="0066FF"/>
                </a:solidFill>
              </a:rPr>
              <a:t>b</a:t>
            </a:r>
            <a:r>
              <a:rPr lang="en-US" sz="2800" dirty="0" smtClean="0">
                <a:solidFill>
                  <a:srgbClr val="000000"/>
                </a:solidFill>
              </a:rPr>
              <a:t>) =</a:t>
            </a:r>
            <a:r>
              <a:rPr lang="en-US" sz="2800" dirty="0">
                <a:solidFill>
                  <a:srgbClr val="000000"/>
                </a:solidFill>
              </a:rPr>
              <a:t>1/4 </a:t>
            </a:r>
            <a:r>
              <a:rPr lang="en-US" sz="2800" i="1" dirty="0">
                <a:solidFill>
                  <a:srgbClr val="000000"/>
                </a:solidFill>
                <a:latin typeface="Symbol" pitchFamily="18" charset="2"/>
              </a:rPr>
              <a:t>f </a:t>
            </a:r>
            <a:r>
              <a:rPr lang="en-US" sz="2800" baseline="30000" dirty="0">
                <a:solidFill>
                  <a:srgbClr val="000000"/>
                </a:solidFill>
                <a:latin typeface="Symbol" pitchFamily="18" charset="2"/>
              </a:rPr>
              <a:t>4</a:t>
            </a:r>
            <a:r>
              <a:rPr lang="en-US" sz="2800" dirty="0">
                <a:solidFill>
                  <a:srgbClr val="000000"/>
                </a:solidFill>
                <a:latin typeface="Symbol" pitchFamily="18" charset="2"/>
              </a:rPr>
              <a:t>+1/2 </a:t>
            </a:r>
            <a:r>
              <a:rPr lang="en-US" sz="2800" b="1" i="1" dirty="0" err="1">
                <a:solidFill>
                  <a:srgbClr val="0066FF"/>
                </a:solidFill>
              </a:rPr>
              <a:t>a</a:t>
            </a:r>
            <a:r>
              <a:rPr lang="en-US" sz="2800" i="1" dirty="0" err="1">
                <a:solidFill>
                  <a:srgbClr val="000000"/>
                </a:solidFill>
                <a:latin typeface="Symbol" pitchFamily="18" charset="2"/>
              </a:rPr>
              <a:t>f</a:t>
            </a:r>
            <a:r>
              <a:rPr lang="en-US" sz="2800" i="1" dirty="0">
                <a:solidFill>
                  <a:srgbClr val="000000"/>
                </a:solidFill>
                <a:latin typeface="Symbol" pitchFamily="18" charset="2"/>
              </a:rPr>
              <a:t> </a:t>
            </a:r>
            <a:r>
              <a:rPr lang="en-US" sz="2800" baseline="30000" dirty="0">
                <a:solidFill>
                  <a:srgbClr val="000000"/>
                </a:solidFill>
                <a:latin typeface="Symbol" pitchFamily="18" charset="2"/>
              </a:rPr>
              <a:t>2</a:t>
            </a:r>
            <a:r>
              <a:rPr lang="en-US" sz="2800" dirty="0">
                <a:solidFill>
                  <a:srgbClr val="000000"/>
                </a:solidFill>
                <a:latin typeface="Symbol" pitchFamily="18" charset="2"/>
              </a:rPr>
              <a:t>+</a:t>
            </a:r>
            <a:r>
              <a:rPr lang="en-US" sz="2800" b="1" i="1" dirty="0">
                <a:solidFill>
                  <a:srgbClr val="0066FF"/>
                </a:solidFill>
              </a:rPr>
              <a:t>b</a:t>
            </a:r>
            <a:r>
              <a:rPr lang="en-US" sz="2800" i="1" dirty="0">
                <a:solidFill>
                  <a:srgbClr val="000000"/>
                </a:solidFill>
                <a:latin typeface="Symbol" pitchFamily="18" charset="2"/>
              </a:rPr>
              <a:t>f</a:t>
            </a:r>
          </a:p>
        </p:txBody>
      </p:sp>
      <p:sp>
        <p:nvSpPr>
          <p:cNvPr id="16" name="Text Box 30"/>
          <p:cNvSpPr txBox="1">
            <a:spLocks noChangeArrowheads="1"/>
          </p:cNvSpPr>
          <p:nvPr/>
        </p:nvSpPr>
        <p:spPr bwMode="auto">
          <a:xfrm>
            <a:off x="0" y="1828800"/>
            <a:ext cx="9144000" cy="369332"/>
          </a:xfrm>
          <a:prstGeom prst="rect">
            <a:avLst/>
          </a:prstGeom>
          <a:noFill/>
          <a:ln w="12700">
            <a:noFill/>
            <a:miter lim="800000"/>
            <a:headEnd type="none" w="sm" len="sm"/>
            <a:tailEnd type="none" w="sm" len="sm"/>
          </a:ln>
        </p:spPr>
        <p:txBody>
          <a:bodyPr wrap="square">
            <a:spAutoFit/>
          </a:bodyPr>
          <a:lstStyle/>
          <a:p>
            <a:r>
              <a:rPr lang="en-US" i="1" dirty="0" err="1" smtClean="0">
                <a:solidFill>
                  <a:srgbClr val="000000"/>
                </a:solidFill>
              </a:rPr>
              <a:t>Equilibrios</a:t>
            </a:r>
            <a:r>
              <a:rPr lang="en-US" dirty="0" smtClean="0">
                <a:solidFill>
                  <a:srgbClr val="000000"/>
                </a:solidFill>
              </a:rPr>
              <a:t>:                                                                       [</a:t>
            </a:r>
            <a:r>
              <a:rPr lang="en-US" i="1" dirty="0" err="1" smtClean="0">
                <a:solidFill>
                  <a:srgbClr val="000000"/>
                </a:solidFill>
              </a:rPr>
              <a:t>dV</a:t>
            </a:r>
            <a:r>
              <a:rPr lang="en-US" dirty="0" smtClean="0">
                <a:solidFill>
                  <a:srgbClr val="000000"/>
                </a:solidFill>
                <a:latin typeface="Symbol" pitchFamily="18" charset="2"/>
              </a:rPr>
              <a:t>(</a:t>
            </a:r>
            <a:r>
              <a:rPr lang="en-US" i="1" dirty="0" smtClean="0">
                <a:solidFill>
                  <a:srgbClr val="000000"/>
                </a:solidFill>
                <a:latin typeface="Symbol" pitchFamily="18" charset="2"/>
              </a:rPr>
              <a:t>f </a:t>
            </a:r>
            <a:r>
              <a:rPr lang="en-US" dirty="0" smtClean="0">
                <a:solidFill>
                  <a:srgbClr val="000000"/>
                </a:solidFill>
                <a:latin typeface="Symbol" pitchFamily="18" charset="2"/>
              </a:rPr>
              <a:t>;</a:t>
            </a:r>
            <a:r>
              <a:rPr lang="en-US" b="1" i="1" dirty="0" err="1" smtClean="0">
                <a:solidFill>
                  <a:srgbClr val="0066FF"/>
                </a:solidFill>
              </a:rPr>
              <a:t>a</a:t>
            </a:r>
            <a:r>
              <a:rPr lang="en-US" i="1" dirty="0" err="1" smtClean="0">
                <a:solidFill>
                  <a:srgbClr val="000000"/>
                </a:solidFill>
              </a:rPr>
              <a:t>,</a:t>
            </a:r>
            <a:r>
              <a:rPr lang="en-US" b="1" i="1" dirty="0" err="1" smtClean="0">
                <a:solidFill>
                  <a:srgbClr val="0066FF"/>
                </a:solidFill>
              </a:rPr>
              <a:t>b</a:t>
            </a:r>
            <a:r>
              <a:rPr lang="en-US" dirty="0" smtClean="0">
                <a:solidFill>
                  <a:srgbClr val="000000"/>
                </a:solidFill>
              </a:rPr>
              <a:t>)/</a:t>
            </a:r>
            <a:r>
              <a:rPr lang="en-US" i="1" dirty="0" err="1" smtClean="0">
                <a:solidFill>
                  <a:srgbClr val="000000"/>
                </a:solidFill>
              </a:rPr>
              <a:t>d</a:t>
            </a:r>
            <a:r>
              <a:rPr lang="en-US" i="1" dirty="0" err="1" smtClean="0">
                <a:solidFill>
                  <a:srgbClr val="000000"/>
                </a:solidFill>
                <a:latin typeface="Symbol" pitchFamily="18" charset="2"/>
              </a:rPr>
              <a:t>f</a:t>
            </a:r>
            <a:r>
              <a:rPr lang="en-US" dirty="0" smtClean="0">
                <a:solidFill>
                  <a:srgbClr val="000000"/>
                </a:solidFill>
              </a:rPr>
              <a:t> ]</a:t>
            </a:r>
            <a:r>
              <a:rPr lang="en-US" i="1" dirty="0" smtClean="0">
                <a:solidFill>
                  <a:srgbClr val="000000"/>
                </a:solidFill>
                <a:latin typeface="Symbol" pitchFamily="18" charset="2"/>
              </a:rPr>
              <a:t> </a:t>
            </a:r>
            <a:r>
              <a:rPr lang="en-US" i="1" baseline="-25000" dirty="0" smtClean="0">
                <a:solidFill>
                  <a:srgbClr val="000000"/>
                </a:solidFill>
                <a:latin typeface="Symbol" pitchFamily="18" charset="2"/>
              </a:rPr>
              <a:t>f* </a:t>
            </a:r>
            <a:r>
              <a:rPr lang="en-US" dirty="0" smtClean="0">
                <a:solidFill>
                  <a:srgbClr val="000000"/>
                </a:solidFill>
              </a:rPr>
              <a:t>= </a:t>
            </a:r>
            <a:r>
              <a:rPr lang="en-US" i="1" dirty="0" smtClean="0">
                <a:solidFill>
                  <a:srgbClr val="000000"/>
                </a:solidFill>
                <a:latin typeface="Symbol" pitchFamily="18" charset="2"/>
              </a:rPr>
              <a:t>f</a:t>
            </a:r>
            <a:r>
              <a:rPr lang="en-US" dirty="0" smtClean="0">
                <a:solidFill>
                  <a:srgbClr val="000000"/>
                </a:solidFill>
                <a:latin typeface="Symbol" pitchFamily="18" charset="2"/>
              </a:rPr>
              <a:t>*</a:t>
            </a:r>
            <a:r>
              <a:rPr lang="en-US" baseline="30000" dirty="0" smtClean="0">
                <a:solidFill>
                  <a:srgbClr val="000000"/>
                </a:solidFill>
                <a:latin typeface="Symbol" pitchFamily="18" charset="2"/>
              </a:rPr>
              <a:t>3</a:t>
            </a:r>
            <a:r>
              <a:rPr lang="en-US" dirty="0" smtClean="0">
                <a:solidFill>
                  <a:srgbClr val="000000"/>
                </a:solidFill>
                <a:latin typeface="Symbol" pitchFamily="18" charset="2"/>
              </a:rPr>
              <a:t>+</a:t>
            </a:r>
            <a:r>
              <a:rPr lang="en-US" b="1" i="1" dirty="0" smtClean="0">
                <a:solidFill>
                  <a:srgbClr val="0066FF"/>
                </a:solidFill>
              </a:rPr>
              <a:t>a</a:t>
            </a:r>
            <a:r>
              <a:rPr lang="en-US" i="1" dirty="0" smtClean="0">
                <a:solidFill>
                  <a:srgbClr val="000000"/>
                </a:solidFill>
                <a:latin typeface="Symbol" pitchFamily="18" charset="2"/>
              </a:rPr>
              <a:t>f</a:t>
            </a:r>
            <a:r>
              <a:rPr lang="en-US" dirty="0" smtClean="0">
                <a:solidFill>
                  <a:srgbClr val="000000"/>
                </a:solidFill>
                <a:latin typeface="Symbol" pitchFamily="18" charset="2"/>
              </a:rPr>
              <a:t>*+</a:t>
            </a:r>
            <a:r>
              <a:rPr lang="en-US" b="1" i="1" dirty="0" smtClean="0">
                <a:solidFill>
                  <a:srgbClr val="0066FF"/>
                </a:solidFill>
              </a:rPr>
              <a:t>b</a:t>
            </a:r>
            <a:r>
              <a:rPr lang="en-US" i="1" dirty="0" smtClean="0">
                <a:solidFill>
                  <a:srgbClr val="000000"/>
                </a:solidFill>
                <a:latin typeface="Symbol" pitchFamily="18" charset="2"/>
              </a:rPr>
              <a:t> </a:t>
            </a:r>
            <a:r>
              <a:rPr lang="en-US" dirty="0" smtClean="0">
                <a:solidFill>
                  <a:srgbClr val="000000"/>
                </a:solidFill>
                <a:latin typeface="Symbol" pitchFamily="18" charset="2"/>
              </a:rPr>
              <a:t>= 0      (2.15)</a:t>
            </a:r>
            <a:endParaRPr lang="en-US" dirty="0">
              <a:solidFill>
                <a:srgbClr val="000000"/>
              </a:solidFill>
              <a:latin typeface="Symbol" pitchFamily="18" charset="2"/>
            </a:endParaRPr>
          </a:p>
        </p:txBody>
      </p:sp>
      <p:sp>
        <p:nvSpPr>
          <p:cNvPr id="17" name="Text Box 30"/>
          <p:cNvSpPr txBox="1">
            <a:spLocks noChangeArrowheads="1"/>
          </p:cNvSpPr>
          <p:nvPr/>
        </p:nvSpPr>
        <p:spPr bwMode="auto">
          <a:xfrm>
            <a:off x="0" y="2259687"/>
            <a:ext cx="9144000" cy="646331"/>
          </a:xfrm>
          <a:prstGeom prst="rect">
            <a:avLst/>
          </a:prstGeom>
          <a:noFill/>
          <a:ln w="12700">
            <a:noFill/>
            <a:miter lim="800000"/>
            <a:headEnd type="none" w="sm" len="sm"/>
            <a:tailEnd type="none" w="sm" len="sm"/>
          </a:ln>
        </p:spPr>
        <p:txBody>
          <a:bodyPr wrap="square">
            <a:spAutoFit/>
          </a:bodyPr>
          <a:lstStyle/>
          <a:p>
            <a:r>
              <a:rPr lang="en-US" i="1" dirty="0" err="1" smtClean="0">
                <a:solidFill>
                  <a:srgbClr val="000000"/>
                </a:solidFill>
              </a:rPr>
              <a:t>Puntos</a:t>
            </a:r>
            <a:r>
              <a:rPr lang="en-US" i="1" dirty="0" smtClean="0">
                <a:solidFill>
                  <a:srgbClr val="000000"/>
                </a:solidFill>
              </a:rPr>
              <a:t> de </a:t>
            </a:r>
            <a:r>
              <a:rPr lang="en-US" i="1" dirty="0" err="1" smtClean="0">
                <a:solidFill>
                  <a:srgbClr val="000000"/>
                </a:solidFill>
              </a:rPr>
              <a:t>inflexión</a:t>
            </a:r>
            <a:r>
              <a:rPr lang="en-US" i="1" dirty="0" smtClean="0">
                <a:solidFill>
                  <a:srgbClr val="000000"/>
                </a:solidFill>
              </a:rPr>
              <a:t> </a:t>
            </a:r>
            <a:r>
              <a:rPr lang="en-US" dirty="0" smtClean="0">
                <a:solidFill>
                  <a:srgbClr val="000000"/>
                </a:solidFill>
              </a:rPr>
              <a:t>(</a:t>
            </a:r>
            <a:r>
              <a:rPr lang="en-US" dirty="0" err="1" smtClean="0">
                <a:solidFill>
                  <a:srgbClr val="000000"/>
                </a:solidFill>
              </a:rPr>
              <a:t>concavidad</a:t>
            </a:r>
            <a:r>
              <a:rPr lang="en-US" dirty="0" smtClean="0">
                <a:solidFill>
                  <a:srgbClr val="000000"/>
                </a:solidFill>
              </a:rPr>
              <a:t> = 0, o </a:t>
            </a:r>
            <a:br>
              <a:rPr lang="en-US" dirty="0" smtClean="0">
                <a:solidFill>
                  <a:srgbClr val="000000"/>
                </a:solidFill>
              </a:rPr>
            </a:br>
            <a:r>
              <a:rPr lang="en-US" dirty="0" err="1" smtClean="0">
                <a:solidFill>
                  <a:srgbClr val="000000"/>
                </a:solidFill>
              </a:rPr>
              <a:t>doblemente</a:t>
            </a:r>
            <a:r>
              <a:rPr lang="en-US" dirty="0" smtClean="0">
                <a:solidFill>
                  <a:srgbClr val="000000"/>
                </a:solidFill>
              </a:rPr>
              <a:t> </a:t>
            </a:r>
            <a:r>
              <a:rPr lang="en-US" dirty="0" err="1" smtClean="0">
                <a:solidFill>
                  <a:srgbClr val="000000"/>
                </a:solidFill>
              </a:rPr>
              <a:t>degenerados</a:t>
            </a:r>
            <a:r>
              <a:rPr lang="en-US" dirty="0" smtClean="0">
                <a:solidFill>
                  <a:srgbClr val="000000"/>
                </a:solidFill>
              </a:rPr>
              <a:t> o </a:t>
            </a:r>
            <a:r>
              <a:rPr lang="en-US" b="1" dirty="0" smtClean="0">
                <a:solidFill>
                  <a:srgbClr val="FF0000"/>
                </a:solidFill>
              </a:rPr>
              <a:t>folds</a:t>
            </a:r>
            <a:r>
              <a:rPr lang="en-US" dirty="0" smtClean="0">
                <a:solidFill>
                  <a:srgbClr val="000000"/>
                </a:solidFill>
              </a:rPr>
              <a:t>) (2.15) +:               [</a:t>
            </a:r>
            <a:r>
              <a:rPr lang="en-US" i="1" dirty="0" smtClean="0">
                <a:solidFill>
                  <a:srgbClr val="000000"/>
                </a:solidFill>
              </a:rPr>
              <a:t>d</a:t>
            </a:r>
            <a:r>
              <a:rPr lang="en-US" baseline="30000" dirty="0" smtClean="0">
                <a:solidFill>
                  <a:srgbClr val="000000"/>
                </a:solidFill>
              </a:rPr>
              <a:t>2</a:t>
            </a:r>
            <a:r>
              <a:rPr lang="en-US" i="1" dirty="0" smtClean="0">
                <a:solidFill>
                  <a:srgbClr val="000000"/>
                </a:solidFill>
              </a:rPr>
              <a:t>V</a:t>
            </a:r>
            <a:r>
              <a:rPr lang="en-US" dirty="0" smtClean="0">
                <a:solidFill>
                  <a:srgbClr val="000000"/>
                </a:solidFill>
                <a:latin typeface="Symbol" pitchFamily="18" charset="2"/>
              </a:rPr>
              <a:t>(</a:t>
            </a:r>
            <a:r>
              <a:rPr lang="en-US" i="1" dirty="0" smtClean="0">
                <a:solidFill>
                  <a:srgbClr val="000000"/>
                </a:solidFill>
                <a:latin typeface="Symbol" pitchFamily="18" charset="2"/>
              </a:rPr>
              <a:t>f </a:t>
            </a:r>
            <a:r>
              <a:rPr lang="en-US" dirty="0" smtClean="0">
                <a:solidFill>
                  <a:srgbClr val="000000"/>
                </a:solidFill>
                <a:latin typeface="Symbol" pitchFamily="18" charset="2"/>
              </a:rPr>
              <a:t>;</a:t>
            </a:r>
            <a:r>
              <a:rPr lang="en-US" b="1" i="1" dirty="0" err="1" smtClean="0">
                <a:solidFill>
                  <a:srgbClr val="0066FF"/>
                </a:solidFill>
              </a:rPr>
              <a:t>a</a:t>
            </a:r>
            <a:r>
              <a:rPr lang="en-US" i="1" dirty="0" err="1" smtClean="0">
                <a:solidFill>
                  <a:srgbClr val="000000"/>
                </a:solidFill>
              </a:rPr>
              <a:t>,</a:t>
            </a:r>
            <a:r>
              <a:rPr lang="en-US" b="1" i="1" dirty="0" err="1" smtClean="0">
                <a:solidFill>
                  <a:srgbClr val="0066FF"/>
                </a:solidFill>
              </a:rPr>
              <a:t>b</a:t>
            </a:r>
            <a:r>
              <a:rPr lang="en-US" dirty="0" smtClean="0">
                <a:solidFill>
                  <a:srgbClr val="000000"/>
                </a:solidFill>
              </a:rPr>
              <a:t>)/</a:t>
            </a:r>
            <a:r>
              <a:rPr lang="en-US" i="1" dirty="0" smtClean="0">
                <a:solidFill>
                  <a:srgbClr val="000000"/>
                </a:solidFill>
              </a:rPr>
              <a:t>d</a:t>
            </a:r>
            <a:r>
              <a:rPr lang="en-US" i="1" dirty="0" smtClean="0">
                <a:solidFill>
                  <a:srgbClr val="000000"/>
                </a:solidFill>
                <a:latin typeface="Symbol" pitchFamily="18" charset="2"/>
              </a:rPr>
              <a:t>f</a:t>
            </a:r>
            <a:r>
              <a:rPr lang="en-US" baseline="30000" dirty="0" smtClean="0">
                <a:solidFill>
                  <a:srgbClr val="000000"/>
                </a:solidFill>
                <a:latin typeface="Symbol" pitchFamily="18" charset="2"/>
              </a:rPr>
              <a:t>2</a:t>
            </a:r>
            <a:r>
              <a:rPr lang="en-US" dirty="0" smtClean="0">
                <a:solidFill>
                  <a:srgbClr val="000000"/>
                </a:solidFill>
              </a:rPr>
              <a:t>]</a:t>
            </a:r>
            <a:r>
              <a:rPr lang="en-US" i="1" dirty="0" smtClean="0">
                <a:solidFill>
                  <a:srgbClr val="000000"/>
                </a:solidFill>
                <a:latin typeface="Symbol" pitchFamily="18" charset="2"/>
              </a:rPr>
              <a:t> </a:t>
            </a:r>
            <a:r>
              <a:rPr lang="en-US" i="1" baseline="-25000" dirty="0" smtClean="0">
                <a:solidFill>
                  <a:srgbClr val="000000"/>
                </a:solidFill>
                <a:latin typeface="Symbol" pitchFamily="18" charset="2"/>
              </a:rPr>
              <a:t>f* </a:t>
            </a:r>
            <a:r>
              <a:rPr lang="en-US" dirty="0" smtClean="0">
                <a:solidFill>
                  <a:srgbClr val="000000"/>
                </a:solidFill>
              </a:rPr>
              <a:t>= 3</a:t>
            </a:r>
            <a:r>
              <a:rPr lang="en-US" i="1" dirty="0" smtClean="0">
                <a:solidFill>
                  <a:srgbClr val="000000"/>
                </a:solidFill>
                <a:latin typeface="Symbol" pitchFamily="18" charset="2"/>
              </a:rPr>
              <a:t>f</a:t>
            </a:r>
            <a:r>
              <a:rPr lang="en-US" dirty="0" smtClean="0">
                <a:solidFill>
                  <a:srgbClr val="000000"/>
                </a:solidFill>
                <a:latin typeface="Symbol" pitchFamily="18" charset="2"/>
              </a:rPr>
              <a:t>*</a:t>
            </a:r>
            <a:r>
              <a:rPr lang="en-US" baseline="30000" dirty="0" smtClean="0">
                <a:solidFill>
                  <a:srgbClr val="000000"/>
                </a:solidFill>
                <a:latin typeface="Symbol" pitchFamily="18" charset="2"/>
              </a:rPr>
              <a:t>2</a:t>
            </a:r>
            <a:r>
              <a:rPr lang="en-US" dirty="0" smtClean="0">
                <a:solidFill>
                  <a:srgbClr val="000000"/>
                </a:solidFill>
                <a:latin typeface="Symbol" pitchFamily="18" charset="2"/>
              </a:rPr>
              <a:t>+</a:t>
            </a:r>
            <a:r>
              <a:rPr lang="en-US" b="1" i="1" dirty="0" smtClean="0">
                <a:solidFill>
                  <a:srgbClr val="0066FF"/>
                </a:solidFill>
              </a:rPr>
              <a:t>a</a:t>
            </a:r>
            <a:r>
              <a:rPr lang="en-US" b="1" i="1" dirty="0" smtClean="0">
                <a:solidFill>
                  <a:srgbClr val="000000"/>
                </a:solidFill>
                <a:latin typeface="Symbol" pitchFamily="18" charset="2"/>
              </a:rPr>
              <a:t> </a:t>
            </a:r>
            <a:r>
              <a:rPr lang="en-US" dirty="0" smtClean="0">
                <a:solidFill>
                  <a:srgbClr val="000000"/>
                </a:solidFill>
                <a:latin typeface="Symbol" pitchFamily="18" charset="2"/>
              </a:rPr>
              <a:t>= 0          (2.16)</a:t>
            </a:r>
            <a:endParaRPr lang="en-US" dirty="0">
              <a:solidFill>
                <a:srgbClr val="000000"/>
              </a:solidFill>
              <a:latin typeface="Symbol" pitchFamily="18" charset="2"/>
            </a:endParaRPr>
          </a:p>
        </p:txBody>
      </p:sp>
      <p:sp>
        <p:nvSpPr>
          <p:cNvPr id="18" name="Text Box 30"/>
          <p:cNvSpPr txBox="1">
            <a:spLocks noChangeArrowheads="1"/>
          </p:cNvSpPr>
          <p:nvPr/>
        </p:nvSpPr>
        <p:spPr bwMode="auto">
          <a:xfrm>
            <a:off x="0" y="3080266"/>
            <a:ext cx="9144000" cy="646331"/>
          </a:xfrm>
          <a:prstGeom prst="rect">
            <a:avLst/>
          </a:prstGeom>
          <a:noFill/>
          <a:ln w="12700">
            <a:noFill/>
            <a:miter lim="800000"/>
            <a:headEnd type="none" w="sm" len="sm"/>
            <a:tailEnd type="none" w="sm" len="sm"/>
          </a:ln>
        </p:spPr>
        <p:txBody>
          <a:bodyPr wrap="square">
            <a:spAutoFit/>
          </a:bodyPr>
          <a:lstStyle/>
          <a:p>
            <a:r>
              <a:rPr lang="en-US" i="1" dirty="0" err="1" smtClean="0">
                <a:solidFill>
                  <a:srgbClr val="000000"/>
                </a:solidFill>
              </a:rPr>
              <a:t>Puntos</a:t>
            </a:r>
            <a:r>
              <a:rPr lang="en-US" i="1" dirty="0" smtClean="0">
                <a:solidFill>
                  <a:srgbClr val="000000"/>
                </a:solidFill>
              </a:rPr>
              <a:t> </a:t>
            </a:r>
            <a:r>
              <a:rPr lang="en-US" i="1" dirty="0" err="1" smtClean="0">
                <a:solidFill>
                  <a:srgbClr val="000000"/>
                </a:solidFill>
              </a:rPr>
              <a:t>triplemente</a:t>
            </a:r>
            <a:r>
              <a:rPr lang="en-US" i="1" dirty="0" smtClean="0">
                <a:solidFill>
                  <a:srgbClr val="000000"/>
                </a:solidFill>
              </a:rPr>
              <a:t> </a:t>
            </a:r>
            <a:r>
              <a:rPr lang="en-US" i="1" dirty="0" err="1" smtClean="0">
                <a:solidFill>
                  <a:srgbClr val="000000"/>
                </a:solidFill>
              </a:rPr>
              <a:t>degenerados</a:t>
            </a:r>
            <a:r>
              <a:rPr lang="en-US" i="1" dirty="0" smtClean="0">
                <a:solidFill>
                  <a:srgbClr val="000000"/>
                </a:solidFill>
              </a:rPr>
              <a:t> </a:t>
            </a:r>
            <a:r>
              <a:rPr lang="en-US" dirty="0" smtClean="0">
                <a:solidFill>
                  <a:srgbClr val="000000"/>
                </a:solidFill>
              </a:rPr>
              <a:t>(en </a:t>
            </a:r>
            <a:r>
              <a:rPr lang="en-US" dirty="0" err="1" smtClean="0">
                <a:solidFill>
                  <a:srgbClr val="000000"/>
                </a:solidFill>
              </a:rPr>
              <a:t>donde</a:t>
            </a:r>
            <a:r>
              <a:rPr lang="en-US" dirty="0" smtClean="0">
                <a:solidFill>
                  <a:srgbClr val="000000"/>
                </a:solidFill>
              </a:rPr>
              <a:t/>
            </a:r>
            <a:br>
              <a:rPr lang="en-US" dirty="0" smtClean="0">
                <a:solidFill>
                  <a:srgbClr val="000000"/>
                </a:solidFill>
              </a:rPr>
            </a:br>
            <a:r>
              <a:rPr lang="en-US" dirty="0" smtClean="0">
                <a:solidFill>
                  <a:srgbClr val="000000"/>
                </a:solidFill>
              </a:rPr>
              <a:t>se </a:t>
            </a:r>
            <a:r>
              <a:rPr lang="en-US" dirty="0" err="1" smtClean="0">
                <a:solidFill>
                  <a:srgbClr val="000000"/>
                </a:solidFill>
              </a:rPr>
              <a:t>cortan</a:t>
            </a:r>
            <a:r>
              <a:rPr lang="en-US" dirty="0" smtClean="0">
                <a:solidFill>
                  <a:srgbClr val="000000"/>
                </a:solidFill>
              </a:rPr>
              <a:t> dos </a:t>
            </a:r>
            <a:r>
              <a:rPr lang="en-US" dirty="0" err="1" smtClean="0">
                <a:solidFill>
                  <a:srgbClr val="000000"/>
                </a:solidFill>
              </a:rPr>
              <a:t>líneas</a:t>
            </a:r>
            <a:r>
              <a:rPr lang="en-US" dirty="0" smtClean="0">
                <a:solidFill>
                  <a:srgbClr val="000000"/>
                </a:solidFill>
              </a:rPr>
              <a:t> de folds) (2.15)+(2.16)+:             [</a:t>
            </a:r>
            <a:r>
              <a:rPr lang="en-US" i="1" dirty="0" smtClean="0">
                <a:solidFill>
                  <a:srgbClr val="000000"/>
                </a:solidFill>
              </a:rPr>
              <a:t>d</a:t>
            </a:r>
            <a:r>
              <a:rPr lang="en-US" baseline="30000" dirty="0" smtClean="0">
                <a:solidFill>
                  <a:srgbClr val="000000"/>
                </a:solidFill>
              </a:rPr>
              <a:t>3</a:t>
            </a:r>
            <a:r>
              <a:rPr lang="en-US" i="1" dirty="0" smtClean="0">
                <a:solidFill>
                  <a:srgbClr val="000000"/>
                </a:solidFill>
              </a:rPr>
              <a:t>V</a:t>
            </a:r>
            <a:r>
              <a:rPr lang="en-US" dirty="0" smtClean="0">
                <a:solidFill>
                  <a:srgbClr val="000000"/>
                </a:solidFill>
                <a:latin typeface="Symbol" pitchFamily="18" charset="2"/>
              </a:rPr>
              <a:t>(</a:t>
            </a:r>
            <a:r>
              <a:rPr lang="en-US" i="1" dirty="0" smtClean="0">
                <a:solidFill>
                  <a:srgbClr val="000000"/>
                </a:solidFill>
                <a:latin typeface="Symbol" pitchFamily="18" charset="2"/>
              </a:rPr>
              <a:t>f </a:t>
            </a:r>
            <a:r>
              <a:rPr lang="en-US" dirty="0" smtClean="0">
                <a:solidFill>
                  <a:srgbClr val="000000"/>
                </a:solidFill>
                <a:latin typeface="Symbol" pitchFamily="18" charset="2"/>
              </a:rPr>
              <a:t>;</a:t>
            </a:r>
            <a:r>
              <a:rPr lang="en-US" b="1" i="1" dirty="0" err="1" smtClean="0">
                <a:solidFill>
                  <a:srgbClr val="0066FF"/>
                </a:solidFill>
              </a:rPr>
              <a:t>a</a:t>
            </a:r>
            <a:r>
              <a:rPr lang="en-US" i="1" dirty="0" err="1" smtClean="0">
                <a:solidFill>
                  <a:srgbClr val="000000"/>
                </a:solidFill>
              </a:rPr>
              <a:t>,</a:t>
            </a:r>
            <a:r>
              <a:rPr lang="en-US" b="1" i="1" dirty="0" err="1" smtClean="0">
                <a:solidFill>
                  <a:srgbClr val="0066FF"/>
                </a:solidFill>
              </a:rPr>
              <a:t>b</a:t>
            </a:r>
            <a:r>
              <a:rPr lang="en-US" dirty="0" smtClean="0">
                <a:solidFill>
                  <a:srgbClr val="000000"/>
                </a:solidFill>
              </a:rPr>
              <a:t>)/</a:t>
            </a:r>
            <a:r>
              <a:rPr lang="en-US" i="1" dirty="0" smtClean="0">
                <a:solidFill>
                  <a:srgbClr val="000000"/>
                </a:solidFill>
              </a:rPr>
              <a:t>d</a:t>
            </a:r>
            <a:r>
              <a:rPr lang="en-US" i="1" dirty="0" smtClean="0">
                <a:solidFill>
                  <a:srgbClr val="000000"/>
                </a:solidFill>
                <a:latin typeface="Symbol" pitchFamily="18" charset="2"/>
              </a:rPr>
              <a:t>f</a:t>
            </a:r>
            <a:r>
              <a:rPr lang="en-US" baseline="30000" dirty="0" smtClean="0">
                <a:solidFill>
                  <a:srgbClr val="000000"/>
                </a:solidFill>
                <a:latin typeface="Symbol" pitchFamily="18" charset="2"/>
              </a:rPr>
              <a:t>3</a:t>
            </a:r>
            <a:r>
              <a:rPr lang="en-US" dirty="0" smtClean="0">
                <a:solidFill>
                  <a:srgbClr val="000000"/>
                </a:solidFill>
              </a:rPr>
              <a:t>]</a:t>
            </a:r>
            <a:r>
              <a:rPr lang="en-US" i="1" dirty="0" smtClean="0">
                <a:solidFill>
                  <a:srgbClr val="000000"/>
                </a:solidFill>
                <a:latin typeface="Symbol" pitchFamily="18" charset="2"/>
              </a:rPr>
              <a:t> </a:t>
            </a:r>
            <a:r>
              <a:rPr lang="en-US" i="1" baseline="-25000" dirty="0" smtClean="0">
                <a:solidFill>
                  <a:srgbClr val="000000"/>
                </a:solidFill>
                <a:latin typeface="Symbol" pitchFamily="18" charset="2"/>
              </a:rPr>
              <a:t>f* </a:t>
            </a:r>
            <a:r>
              <a:rPr lang="en-US" dirty="0" smtClean="0">
                <a:solidFill>
                  <a:srgbClr val="000000"/>
                </a:solidFill>
              </a:rPr>
              <a:t>= 6</a:t>
            </a:r>
            <a:r>
              <a:rPr lang="en-US" i="1" dirty="0" smtClean="0">
                <a:solidFill>
                  <a:srgbClr val="000000"/>
                </a:solidFill>
                <a:latin typeface="Symbol" pitchFamily="18" charset="2"/>
              </a:rPr>
              <a:t>f</a:t>
            </a:r>
            <a:r>
              <a:rPr lang="en-US" dirty="0" smtClean="0">
                <a:solidFill>
                  <a:srgbClr val="000000"/>
                </a:solidFill>
                <a:latin typeface="Symbol" pitchFamily="18" charset="2"/>
              </a:rPr>
              <a:t>* = 0               (2.17)</a:t>
            </a:r>
            <a:endParaRPr lang="en-US" dirty="0">
              <a:solidFill>
                <a:srgbClr val="000000"/>
              </a:solidFill>
              <a:latin typeface="Symbol" pitchFamily="18" charset="2"/>
            </a:endParaRPr>
          </a:p>
        </p:txBody>
      </p:sp>
      <p:sp>
        <p:nvSpPr>
          <p:cNvPr id="19" name="Text Box 30"/>
          <p:cNvSpPr txBox="1">
            <a:spLocks noChangeArrowheads="1"/>
          </p:cNvSpPr>
          <p:nvPr/>
        </p:nvSpPr>
        <p:spPr bwMode="auto">
          <a:xfrm>
            <a:off x="0" y="3886200"/>
            <a:ext cx="9144000" cy="646331"/>
          </a:xfrm>
          <a:prstGeom prst="rect">
            <a:avLst/>
          </a:prstGeom>
          <a:noFill/>
          <a:ln w="12700">
            <a:noFill/>
            <a:miter lim="800000"/>
            <a:headEnd type="none" w="sm" len="sm"/>
            <a:tailEnd type="none" w="sm" len="sm"/>
          </a:ln>
        </p:spPr>
        <p:txBody>
          <a:bodyPr wrap="square">
            <a:spAutoFit/>
          </a:bodyPr>
          <a:lstStyle/>
          <a:p>
            <a:r>
              <a:rPr lang="es-UY" dirty="0" smtClean="0">
                <a:solidFill>
                  <a:srgbClr val="000000"/>
                </a:solidFill>
                <a:latin typeface="Times New Roman" pitchFamily="18" charset="0"/>
                <a:cs typeface="Times New Roman" pitchFamily="18" charset="0"/>
              </a:rPr>
              <a:t>Vimos que combinando las ecuaciones anteriores podíamos encontrar y graficar en el plano de parámetros </a:t>
            </a:r>
            <a:r>
              <a:rPr lang="es-UY" b="1" i="1" dirty="0" smtClean="0">
                <a:solidFill>
                  <a:srgbClr val="0070C0"/>
                </a:solidFill>
                <a:latin typeface="Times New Roman" pitchFamily="18" charset="0"/>
                <a:cs typeface="Times New Roman" pitchFamily="18" charset="0"/>
              </a:rPr>
              <a:t>a-b</a:t>
            </a:r>
            <a:r>
              <a:rPr lang="es-UY" dirty="0" smtClean="0">
                <a:solidFill>
                  <a:srgbClr val="000000"/>
                </a:solidFill>
                <a:latin typeface="Times New Roman" pitchFamily="18" charset="0"/>
                <a:cs typeface="Times New Roman" pitchFamily="18" charset="0"/>
              </a:rPr>
              <a:t>, las regiones con diferentes raíces o equilibrios.  </a:t>
            </a:r>
            <a:endParaRPr lang="en-US" dirty="0">
              <a:solidFill>
                <a:srgbClr val="000000"/>
              </a:solidFill>
              <a:latin typeface="Times New Roman" pitchFamily="18" charset="0"/>
              <a:cs typeface="Times New Roman" pitchFamily="18" charset="0"/>
            </a:endParaRPr>
          </a:p>
        </p:txBody>
      </p:sp>
      <p:sp>
        <p:nvSpPr>
          <p:cNvPr id="23" name="Text Box 30"/>
          <p:cNvSpPr txBox="1">
            <a:spLocks noChangeArrowheads="1"/>
          </p:cNvSpPr>
          <p:nvPr/>
        </p:nvSpPr>
        <p:spPr bwMode="auto">
          <a:xfrm>
            <a:off x="0" y="4648200"/>
            <a:ext cx="9220200" cy="369332"/>
          </a:xfrm>
          <a:prstGeom prst="rect">
            <a:avLst/>
          </a:prstGeom>
          <a:noFill/>
          <a:ln w="12700">
            <a:noFill/>
            <a:miter lim="800000"/>
            <a:headEnd type="none" w="sm" len="sm"/>
            <a:tailEnd type="none" w="sm" len="sm"/>
          </a:ln>
        </p:spPr>
        <p:txBody>
          <a:bodyPr wrap="square">
            <a:spAutoFit/>
          </a:bodyPr>
          <a:lstStyle/>
          <a:p>
            <a:r>
              <a:rPr lang="es-UY" spc="-50" dirty="0" smtClean="0">
                <a:solidFill>
                  <a:srgbClr val="000000"/>
                </a:solidFill>
                <a:latin typeface="Times New Roman" pitchFamily="18" charset="0"/>
                <a:cs typeface="Times New Roman" pitchFamily="18" charset="0"/>
              </a:rPr>
              <a:t>Encontramos un equilibrio o raíz triplemente degenerada en el origen del espacio de parámetros </a:t>
            </a:r>
            <a:r>
              <a:rPr lang="en-US" b="1" i="1" spc="-50" dirty="0" smtClean="0">
                <a:solidFill>
                  <a:srgbClr val="0066FF"/>
                </a:solidFill>
              </a:rPr>
              <a:t>a</a:t>
            </a:r>
            <a:r>
              <a:rPr lang="en-US" b="1" spc="-50" dirty="0" smtClean="0">
                <a:solidFill>
                  <a:srgbClr val="000000"/>
                </a:solidFill>
                <a:latin typeface="Symbol" pitchFamily="18" charset="2"/>
              </a:rPr>
              <a:t>= </a:t>
            </a:r>
            <a:r>
              <a:rPr lang="en-US" b="1" i="1" spc="-50" dirty="0" smtClean="0">
                <a:solidFill>
                  <a:srgbClr val="0066FF"/>
                </a:solidFill>
              </a:rPr>
              <a:t>b</a:t>
            </a:r>
            <a:r>
              <a:rPr lang="en-US" i="1" spc="-50" dirty="0" smtClean="0">
                <a:solidFill>
                  <a:srgbClr val="000000"/>
                </a:solidFill>
                <a:latin typeface="Symbol" pitchFamily="18" charset="2"/>
              </a:rPr>
              <a:t> </a:t>
            </a:r>
            <a:r>
              <a:rPr lang="en-US" spc="-50" dirty="0" smtClean="0">
                <a:solidFill>
                  <a:srgbClr val="000000"/>
                </a:solidFill>
                <a:latin typeface="Symbol" pitchFamily="18" charset="2"/>
              </a:rPr>
              <a:t>= 0</a:t>
            </a:r>
            <a:r>
              <a:rPr lang="es-UY" spc="-50" dirty="0" smtClean="0">
                <a:solidFill>
                  <a:srgbClr val="000000"/>
                </a:solidFill>
                <a:latin typeface="Times New Roman" pitchFamily="18" charset="0"/>
                <a:cs typeface="Times New Roman" pitchFamily="18" charset="0"/>
              </a:rPr>
              <a:t> </a:t>
            </a:r>
            <a:endParaRPr lang="en-US" spc="-50" dirty="0">
              <a:solidFill>
                <a:srgbClr val="000000"/>
              </a:solidFill>
              <a:latin typeface="Times New Roman" pitchFamily="18" charset="0"/>
              <a:cs typeface="Times New Roman" pitchFamily="18" charset="0"/>
            </a:endParaRPr>
          </a:p>
        </p:txBody>
      </p:sp>
      <p:sp>
        <p:nvSpPr>
          <p:cNvPr id="24" name="Text Box 30"/>
          <p:cNvSpPr txBox="1">
            <a:spLocks noChangeArrowheads="1"/>
          </p:cNvSpPr>
          <p:nvPr/>
        </p:nvSpPr>
        <p:spPr bwMode="auto">
          <a:xfrm>
            <a:off x="0" y="5105400"/>
            <a:ext cx="9220200" cy="369332"/>
          </a:xfrm>
          <a:prstGeom prst="rect">
            <a:avLst/>
          </a:prstGeom>
          <a:noFill/>
          <a:ln w="12700">
            <a:noFill/>
            <a:miter lim="800000"/>
            <a:headEnd type="none" w="sm" len="sm"/>
            <a:tailEnd type="none" w="sm" len="sm"/>
          </a:ln>
        </p:spPr>
        <p:txBody>
          <a:bodyPr wrap="square">
            <a:spAutoFit/>
          </a:bodyPr>
          <a:lstStyle/>
          <a:p>
            <a:r>
              <a:rPr lang="es-UY" spc="-30" dirty="0" smtClean="0">
                <a:solidFill>
                  <a:srgbClr val="000000"/>
                </a:solidFill>
                <a:latin typeface="Times New Roman" pitchFamily="18" charset="0"/>
                <a:cs typeface="Times New Roman" pitchFamily="18" charset="0"/>
              </a:rPr>
              <a:t>Análogamente, las líneas o curvas de </a:t>
            </a:r>
            <a:r>
              <a:rPr lang="es-UY" spc="-30" dirty="0" err="1" smtClean="0">
                <a:solidFill>
                  <a:srgbClr val="000000"/>
                </a:solidFill>
                <a:latin typeface="Times New Roman" pitchFamily="18" charset="0"/>
                <a:cs typeface="Times New Roman" pitchFamily="18" charset="0"/>
              </a:rPr>
              <a:t>fold</a:t>
            </a:r>
            <a:r>
              <a:rPr lang="es-UY" spc="-30" dirty="0" smtClean="0">
                <a:solidFill>
                  <a:srgbClr val="000000"/>
                </a:solidFill>
                <a:latin typeface="Times New Roman" pitchFamily="18" charset="0"/>
                <a:cs typeface="Times New Roman" pitchFamily="18" charset="0"/>
              </a:rPr>
              <a:t> o equilibrio o raíz doblemente están dadas por:</a:t>
            </a:r>
            <a:endParaRPr lang="en-US" spc="-30" dirty="0">
              <a:solidFill>
                <a:srgbClr val="000000"/>
              </a:solidFill>
              <a:latin typeface="Times New Roman" pitchFamily="18" charset="0"/>
              <a:cs typeface="Times New Roman" pitchFamily="18" charset="0"/>
            </a:endParaRPr>
          </a:p>
        </p:txBody>
      </p:sp>
      <p:sp>
        <p:nvSpPr>
          <p:cNvPr id="29" name="Rectangle 28"/>
          <p:cNvSpPr>
            <a:spLocks noChangeArrowheads="1"/>
          </p:cNvSpPr>
          <p:nvPr/>
        </p:nvSpPr>
        <p:spPr bwMode="auto">
          <a:xfrm>
            <a:off x="0" y="15240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tabLst>
                <a:tab pos="228600" algn="l"/>
              </a:tabLst>
            </a:pPr>
            <a:r>
              <a:rPr kumimoji="0" lang="es-UY"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2.3C</a:t>
            </a:r>
            <a:r>
              <a:rPr kumimoji="0" lang="es-UY" sz="2000" b="1" i="0" u="none" strike="noStrike" cap="none" normalizeH="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s-UY" sz="2000" dirty="0" smtClean="0">
                <a:solidFill>
                  <a:srgbClr val="FF0000"/>
                </a:solidFill>
                <a:latin typeface="Times New Roman" pitchFamily="18" charset="0"/>
                <a:ea typeface="Times New Roman" pitchFamily="18" charset="0"/>
                <a:cs typeface="Times New Roman" pitchFamily="18" charset="0"/>
              </a:rPr>
              <a:t>Catástrofe </a:t>
            </a:r>
            <a:r>
              <a:rPr lang="es-UY" sz="2000" dirty="0" err="1" smtClean="0">
                <a:solidFill>
                  <a:srgbClr val="FF0000"/>
                </a:solidFill>
                <a:latin typeface="Times New Roman" pitchFamily="18" charset="0"/>
                <a:ea typeface="Times New Roman" pitchFamily="18" charset="0"/>
                <a:cs typeface="Times New Roman" pitchFamily="18" charset="0"/>
              </a:rPr>
              <a:t>cuspidal</a:t>
            </a:r>
            <a:r>
              <a:rPr lang="es-UY" sz="2000" dirty="0" smtClean="0">
                <a:solidFill>
                  <a:srgbClr val="FF0000"/>
                </a:solidFill>
                <a:latin typeface="Times New Roman" pitchFamily="18" charset="0"/>
                <a:ea typeface="Times New Roman" pitchFamily="18" charset="0"/>
                <a:cs typeface="Times New Roman" pitchFamily="18" charset="0"/>
              </a:rPr>
              <a:t> y modelo de </a:t>
            </a:r>
            <a:r>
              <a:rPr lang="es-UY" sz="2000" dirty="0" err="1" smtClean="0">
                <a:solidFill>
                  <a:srgbClr val="FF0000"/>
                </a:solidFill>
                <a:latin typeface="Times New Roman" pitchFamily="18" charset="0"/>
                <a:ea typeface="Times New Roman" pitchFamily="18" charset="0"/>
                <a:cs typeface="Times New Roman" pitchFamily="18" charset="0"/>
              </a:rPr>
              <a:t>Ginzburg-Landau</a:t>
            </a:r>
            <a:r>
              <a:rPr lang="es-UY" sz="2000" dirty="0" smtClean="0">
                <a:solidFill>
                  <a:srgbClr val="FF0000"/>
                </a:solidFill>
                <a:latin typeface="Times New Roman" pitchFamily="18" charset="0"/>
                <a:ea typeface="Times New Roman" pitchFamily="18" charset="0"/>
                <a:cs typeface="Times New Roman" pitchFamily="18" charset="0"/>
              </a:rPr>
              <a:t>. </a:t>
            </a:r>
            <a:endPar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5297" name="Object 1"/>
          <p:cNvGraphicFramePr>
            <a:graphicFrameLocks noChangeAspect="1"/>
          </p:cNvGraphicFramePr>
          <p:nvPr/>
        </p:nvGraphicFramePr>
        <p:xfrm>
          <a:off x="2641600" y="5562600"/>
          <a:ext cx="3560763" cy="723900"/>
        </p:xfrm>
        <a:graphic>
          <a:graphicData uri="http://schemas.openxmlformats.org/presentationml/2006/ole">
            <p:oleObj spid="_x0000_s55297" name="Equation" r:id="rId4" imgW="2311200" imgH="469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5297"/>
                                        </p:tgtEl>
                                        <p:attrNameLst>
                                          <p:attrName>style.visibility</p:attrName>
                                        </p:attrNameLst>
                                      </p:cBhvr>
                                      <p:to>
                                        <p:strVal val="visible"/>
                                      </p:to>
                                    </p:set>
                                    <p:animEffect transition="in" filter="blinds(horizontal)">
                                      <p:cBhvr>
                                        <p:cTn id="42" dur="500"/>
                                        <p:tgtEl>
                                          <p:spTgt spid="55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0" y="381000"/>
            <a:ext cx="9144000" cy="369332"/>
          </a:xfrm>
          <a:prstGeom prst="rect">
            <a:avLst/>
          </a:prstGeom>
        </p:spPr>
        <p:txBody>
          <a:bodyPr wrap="square">
            <a:spAutoFit/>
          </a:bodyPr>
          <a:lstStyle/>
          <a:p>
            <a:r>
              <a:rPr lang="es-UY" dirty="0" smtClean="0">
                <a:latin typeface="Times New Roman" pitchFamily="18" charset="0"/>
                <a:cs typeface="Times New Roman" pitchFamily="18" charset="0"/>
              </a:rPr>
              <a:t>De modo que tenemos:</a:t>
            </a:r>
            <a:endParaRPr lang="es-UY" dirty="0">
              <a:latin typeface="Times New Roman" pitchFamily="18" charset="0"/>
              <a:cs typeface="Times New Roman" pitchFamily="18" charset="0"/>
            </a:endParaRPr>
          </a:p>
        </p:txBody>
      </p:sp>
      <p:grpSp>
        <p:nvGrpSpPr>
          <p:cNvPr id="4" name="Group 29"/>
          <p:cNvGrpSpPr>
            <a:grpSpLocks/>
          </p:cNvGrpSpPr>
          <p:nvPr/>
        </p:nvGrpSpPr>
        <p:grpSpPr bwMode="auto">
          <a:xfrm>
            <a:off x="152400" y="838200"/>
            <a:ext cx="4495800" cy="3200400"/>
            <a:chOff x="725" y="845"/>
            <a:chExt cx="4287" cy="3107"/>
          </a:xfrm>
        </p:grpSpPr>
        <p:grpSp>
          <p:nvGrpSpPr>
            <p:cNvPr id="5" name="Group 28"/>
            <p:cNvGrpSpPr>
              <a:grpSpLocks/>
            </p:cNvGrpSpPr>
            <p:nvPr/>
          </p:nvGrpSpPr>
          <p:grpSpPr bwMode="auto">
            <a:xfrm>
              <a:off x="725" y="879"/>
              <a:ext cx="4287" cy="3073"/>
              <a:chOff x="725" y="879"/>
              <a:chExt cx="4287" cy="3073"/>
            </a:xfrm>
          </p:grpSpPr>
          <p:pic>
            <p:nvPicPr>
              <p:cNvPr id="8" name="Picture 12" descr="cusp1A"/>
              <p:cNvPicPr>
                <a:picLocks noChangeAspect="1" noChangeArrowheads="1"/>
              </p:cNvPicPr>
              <p:nvPr/>
            </p:nvPicPr>
            <p:blipFill>
              <a:blip r:embed="rId3" cstate="print"/>
              <a:srcRect/>
              <a:stretch>
                <a:fillRect/>
              </a:stretch>
            </p:blipFill>
            <p:spPr bwMode="auto">
              <a:xfrm>
                <a:off x="725" y="1031"/>
                <a:ext cx="4286" cy="2921"/>
              </a:xfrm>
              <a:prstGeom prst="rect">
                <a:avLst/>
              </a:prstGeom>
              <a:noFill/>
              <a:ln w="9525">
                <a:noFill/>
                <a:miter lim="800000"/>
                <a:headEnd/>
                <a:tailEnd/>
              </a:ln>
            </p:spPr>
          </p:pic>
          <p:sp>
            <p:nvSpPr>
              <p:cNvPr id="9" name="Oval 20"/>
              <p:cNvSpPr>
                <a:spLocks noChangeArrowheads="1"/>
              </p:cNvSpPr>
              <p:nvPr/>
            </p:nvSpPr>
            <p:spPr bwMode="auto">
              <a:xfrm>
                <a:off x="2835" y="2092"/>
                <a:ext cx="68" cy="68"/>
              </a:xfrm>
              <a:prstGeom prst="ellipse">
                <a:avLst/>
              </a:prstGeom>
              <a:solidFill>
                <a:schemeClr val="bg2"/>
              </a:solidFill>
              <a:ln w="12700">
                <a:solidFill>
                  <a:schemeClr val="tx1"/>
                </a:solidFill>
                <a:round/>
                <a:headEnd type="none" w="sm" len="sm"/>
                <a:tailEnd type="none" w="sm" len="sm"/>
              </a:ln>
            </p:spPr>
            <p:txBody>
              <a:bodyPr wrap="none" anchor="ctr"/>
              <a:lstStyle/>
              <a:p>
                <a:endParaRPr lang="es-UY"/>
              </a:p>
            </p:txBody>
          </p:sp>
          <p:sp>
            <p:nvSpPr>
              <p:cNvPr id="10" name="Line 21"/>
              <p:cNvSpPr>
                <a:spLocks noChangeShapeType="1"/>
              </p:cNvSpPr>
              <p:nvPr/>
            </p:nvSpPr>
            <p:spPr bwMode="auto">
              <a:xfrm>
                <a:off x="2880" y="2115"/>
                <a:ext cx="748" cy="0"/>
              </a:xfrm>
              <a:prstGeom prst="line">
                <a:avLst/>
              </a:prstGeom>
              <a:noFill/>
              <a:ln w="19050">
                <a:solidFill>
                  <a:srgbClr val="3366FF"/>
                </a:solidFill>
                <a:round/>
                <a:headEnd type="none" w="sm" len="sm"/>
                <a:tailEnd type="arrow" w="med" len="med"/>
              </a:ln>
            </p:spPr>
            <p:txBody>
              <a:bodyPr wrap="none"/>
              <a:lstStyle/>
              <a:p>
                <a:endParaRPr lang="es-ES"/>
              </a:p>
            </p:txBody>
          </p:sp>
          <p:sp>
            <p:nvSpPr>
              <p:cNvPr id="11" name="Rectangle 23"/>
              <p:cNvSpPr>
                <a:spLocks noChangeArrowheads="1"/>
              </p:cNvSpPr>
              <p:nvPr/>
            </p:nvSpPr>
            <p:spPr bwMode="auto">
              <a:xfrm>
                <a:off x="725" y="891"/>
                <a:ext cx="4287" cy="158"/>
              </a:xfrm>
              <a:prstGeom prst="rect">
                <a:avLst/>
              </a:prstGeom>
              <a:noFill/>
              <a:ln w="0">
                <a:noFill/>
                <a:miter lim="800000"/>
                <a:headEnd type="none" w="sm" len="sm"/>
                <a:tailEnd type="none" w="sm" len="sm"/>
              </a:ln>
            </p:spPr>
            <p:txBody>
              <a:bodyPr wrap="none" anchor="ctr"/>
              <a:lstStyle/>
              <a:p>
                <a:endParaRPr lang="es-UY"/>
              </a:p>
            </p:txBody>
          </p:sp>
          <p:sp>
            <p:nvSpPr>
              <p:cNvPr id="12" name="Line 26"/>
              <p:cNvSpPr>
                <a:spLocks noChangeShapeType="1"/>
              </p:cNvSpPr>
              <p:nvPr/>
            </p:nvSpPr>
            <p:spPr bwMode="auto">
              <a:xfrm rot="-5400000">
                <a:off x="2755" y="1004"/>
                <a:ext cx="261" cy="11"/>
              </a:xfrm>
              <a:prstGeom prst="line">
                <a:avLst/>
              </a:prstGeom>
              <a:noFill/>
              <a:ln w="19050">
                <a:solidFill>
                  <a:srgbClr val="3366FF"/>
                </a:solidFill>
                <a:round/>
                <a:headEnd type="none" w="sm" len="sm"/>
                <a:tailEnd type="arrow" w="med" len="med"/>
              </a:ln>
            </p:spPr>
            <p:txBody>
              <a:bodyPr wrap="none"/>
              <a:lstStyle/>
              <a:p>
                <a:endParaRPr lang="es-ES"/>
              </a:p>
            </p:txBody>
          </p:sp>
        </p:grpSp>
        <p:sp>
          <p:nvSpPr>
            <p:cNvPr id="6" name="Text Box 22"/>
            <p:cNvSpPr txBox="1">
              <a:spLocks noChangeArrowheads="1"/>
            </p:cNvSpPr>
            <p:nvPr/>
          </p:nvSpPr>
          <p:spPr bwMode="auto">
            <a:xfrm>
              <a:off x="3583" y="1956"/>
              <a:ext cx="188" cy="231"/>
            </a:xfrm>
            <a:prstGeom prst="rect">
              <a:avLst/>
            </a:prstGeom>
            <a:noFill/>
            <a:ln w="12700">
              <a:noFill/>
              <a:miter lim="800000"/>
              <a:headEnd type="none" w="sm" len="sm"/>
              <a:tailEnd type="none" w="sm" len="sm"/>
            </a:ln>
          </p:spPr>
          <p:txBody>
            <a:bodyPr wrap="none">
              <a:spAutoFit/>
            </a:bodyPr>
            <a:lstStyle/>
            <a:p>
              <a:r>
                <a:rPr lang="es-ES" b="1" i="1">
                  <a:solidFill>
                    <a:srgbClr val="0066FF"/>
                  </a:solidFill>
                </a:rPr>
                <a:t>b</a:t>
              </a:r>
            </a:p>
          </p:txBody>
        </p:sp>
        <p:sp>
          <p:nvSpPr>
            <p:cNvPr id="7" name="Text Box 25"/>
            <p:cNvSpPr txBox="1">
              <a:spLocks noChangeArrowheads="1"/>
            </p:cNvSpPr>
            <p:nvPr/>
          </p:nvSpPr>
          <p:spPr bwMode="auto">
            <a:xfrm>
              <a:off x="2948" y="845"/>
              <a:ext cx="188" cy="231"/>
            </a:xfrm>
            <a:prstGeom prst="rect">
              <a:avLst/>
            </a:prstGeom>
            <a:noFill/>
            <a:ln w="12700">
              <a:noFill/>
              <a:miter lim="800000"/>
              <a:headEnd type="none" w="sm" len="sm"/>
              <a:tailEnd type="none" w="sm" len="sm"/>
            </a:ln>
          </p:spPr>
          <p:txBody>
            <a:bodyPr wrap="none">
              <a:spAutoFit/>
            </a:bodyPr>
            <a:lstStyle/>
            <a:p>
              <a:r>
                <a:rPr lang="es-ES" b="1" i="1">
                  <a:solidFill>
                    <a:srgbClr val="0066FF"/>
                  </a:solidFill>
                </a:rPr>
                <a:t>a</a:t>
              </a:r>
            </a:p>
          </p:txBody>
        </p:sp>
      </p:grpSp>
      <p:pic>
        <p:nvPicPr>
          <p:cNvPr id="14" name="Picture 15" descr="PhaseDiagSBW_c_K"/>
          <p:cNvPicPr>
            <a:picLocks noChangeAspect="1" noChangeArrowheads="1"/>
          </p:cNvPicPr>
          <p:nvPr/>
        </p:nvPicPr>
        <p:blipFill>
          <a:blip r:embed="rId4" cstate="print"/>
          <a:srcRect l="13593" r="18320"/>
          <a:stretch>
            <a:fillRect/>
          </a:stretch>
        </p:blipFill>
        <p:spPr bwMode="auto">
          <a:xfrm>
            <a:off x="4876800" y="914400"/>
            <a:ext cx="3887788" cy="3922713"/>
          </a:xfrm>
          <a:prstGeom prst="rect">
            <a:avLst/>
          </a:prstGeom>
          <a:noFill/>
          <a:ln w="9525">
            <a:noFill/>
            <a:miter lim="800000"/>
            <a:headEnd/>
            <a:tailEnd/>
          </a:ln>
        </p:spPr>
      </p:pic>
      <p:pic>
        <p:nvPicPr>
          <p:cNvPr id="15" name="Picture 15" descr="PhaseDiagSBW_c_K"/>
          <p:cNvPicPr>
            <a:picLocks noChangeAspect="1" noChangeArrowheads="1"/>
          </p:cNvPicPr>
          <p:nvPr/>
        </p:nvPicPr>
        <p:blipFill>
          <a:blip r:embed="rId4" cstate="print"/>
          <a:srcRect l="13593" r="18320"/>
          <a:stretch>
            <a:fillRect/>
          </a:stretch>
        </p:blipFill>
        <p:spPr bwMode="auto">
          <a:xfrm flipV="1">
            <a:off x="5029200" y="990600"/>
            <a:ext cx="3887788" cy="3922713"/>
          </a:xfrm>
          <a:prstGeom prst="rect">
            <a:avLst/>
          </a:prstGeom>
          <a:noFill/>
          <a:ln w="9525">
            <a:noFill/>
            <a:miter lim="800000"/>
            <a:headEnd/>
            <a:tailEnd/>
          </a:ln>
        </p:spPr>
      </p:pic>
      <p:graphicFrame>
        <p:nvGraphicFramePr>
          <p:cNvPr id="52226" name="Object 1"/>
          <p:cNvGraphicFramePr>
            <a:graphicFrameLocks noChangeAspect="1"/>
          </p:cNvGraphicFramePr>
          <p:nvPr/>
        </p:nvGraphicFramePr>
        <p:xfrm>
          <a:off x="1295400" y="4191000"/>
          <a:ext cx="3560763" cy="723900"/>
        </p:xfrm>
        <a:graphic>
          <a:graphicData uri="http://schemas.openxmlformats.org/presentationml/2006/ole">
            <p:oleObj spid="_x0000_s52226" name="Equation" r:id="rId5" imgW="2311200" imgH="469800" progId="Equation.DSMT4">
              <p:embed/>
            </p:oleObj>
          </a:graphicData>
        </a:graphic>
      </p:graphicFrame>
      <p:sp>
        <p:nvSpPr>
          <p:cNvPr id="20" name="Freeform 19"/>
          <p:cNvSpPr/>
          <p:nvPr/>
        </p:nvSpPr>
        <p:spPr>
          <a:xfrm>
            <a:off x="1066800" y="2216426"/>
            <a:ext cx="1355035" cy="1699591"/>
          </a:xfrm>
          <a:custGeom>
            <a:avLst/>
            <a:gdLst>
              <a:gd name="connsiteX0" fmla="*/ 0 w 1258957"/>
              <a:gd name="connsiteY0" fmla="*/ 1699591 h 1699591"/>
              <a:gd name="connsiteX1" fmla="*/ 516835 w 1258957"/>
              <a:gd name="connsiteY1" fmla="*/ 1311965 h 1699591"/>
              <a:gd name="connsiteX2" fmla="*/ 1143000 w 1258957"/>
              <a:gd name="connsiteY2" fmla="*/ 327991 h 1699591"/>
              <a:gd name="connsiteX3" fmla="*/ 1212574 w 1258957"/>
              <a:gd name="connsiteY3" fmla="*/ 0 h 1699591"/>
              <a:gd name="connsiteX4" fmla="*/ 1212574 w 1258957"/>
              <a:gd name="connsiteY4" fmla="*/ 0 h 169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57" h="1699591">
                <a:moveTo>
                  <a:pt x="0" y="1699591"/>
                </a:moveTo>
                <a:cubicBezTo>
                  <a:pt x="163167" y="1620078"/>
                  <a:pt x="326335" y="1540565"/>
                  <a:pt x="516835" y="1311965"/>
                </a:cubicBezTo>
                <a:cubicBezTo>
                  <a:pt x="707335" y="1083365"/>
                  <a:pt x="1027044" y="546652"/>
                  <a:pt x="1143000" y="327991"/>
                </a:cubicBezTo>
                <a:cubicBezTo>
                  <a:pt x="1258957" y="109330"/>
                  <a:pt x="1212574" y="0"/>
                  <a:pt x="1212574" y="0"/>
                </a:cubicBezTo>
                <a:lnTo>
                  <a:pt x="1212574" y="0"/>
                </a:lnTo>
              </a:path>
            </a:pathLst>
          </a:custGeom>
          <a:ln w="47625">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H="1">
            <a:off x="2378765" y="2286000"/>
            <a:ext cx="1355035" cy="1699591"/>
          </a:xfrm>
          <a:custGeom>
            <a:avLst/>
            <a:gdLst>
              <a:gd name="connsiteX0" fmla="*/ 0 w 1258957"/>
              <a:gd name="connsiteY0" fmla="*/ 1699591 h 1699591"/>
              <a:gd name="connsiteX1" fmla="*/ 516835 w 1258957"/>
              <a:gd name="connsiteY1" fmla="*/ 1311965 h 1699591"/>
              <a:gd name="connsiteX2" fmla="*/ 1143000 w 1258957"/>
              <a:gd name="connsiteY2" fmla="*/ 327991 h 1699591"/>
              <a:gd name="connsiteX3" fmla="*/ 1212574 w 1258957"/>
              <a:gd name="connsiteY3" fmla="*/ 0 h 1699591"/>
              <a:gd name="connsiteX4" fmla="*/ 1212574 w 1258957"/>
              <a:gd name="connsiteY4" fmla="*/ 0 h 1699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57" h="1699591">
                <a:moveTo>
                  <a:pt x="0" y="1699591"/>
                </a:moveTo>
                <a:cubicBezTo>
                  <a:pt x="163167" y="1620078"/>
                  <a:pt x="326335" y="1540565"/>
                  <a:pt x="516835" y="1311965"/>
                </a:cubicBezTo>
                <a:cubicBezTo>
                  <a:pt x="707335" y="1083365"/>
                  <a:pt x="1027044" y="546652"/>
                  <a:pt x="1143000" y="327991"/>
                </a:cubicBezTo>
                <a:cubicBezTo>
                  <a:pt x="1258957" y="109330"/>
                  <a:pt x="1212574" y="0"/>
                  <a:pt x="1212574" y="0"/>
                </a:cubicBezTo>
                <a:lnTo>
                  <a:pt x="1212574" y="0"/>
                </a:lnTo>
              </a:path>
            </a:pathLst>
          </a:custGeom>
          <a:ln w="47625">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905000" y="2981980"/>
            <a:ext cx="1066800" cy="523220"/>
          </a:xfrm>
          <a:prstGeom prst="rect">
            <a:avLst/>
          </a:prstGeom>
          <a:noFill/>
        </p:spPr>
        <p:txBody>
          <a:bodyPr wrap="square" rtlCol="0">
            <a:spAutoFit/>
          </a:bodyPr>
          <a:lstStyle/>
          <a:p>
            <a:r>
              <a:rPr lang="es-UY" sz="1400" b="1" dirty="0" smtClean="0">
                <a:solidFill>
                  <a:srgbClr val="FF0000"/>
                </a:solidFill>
              </a:rPr>
              <a:t>3 raíces o equilibrios</a:t>
            </a:r>
            <a:endParaRPr lang="en-US" sz="1400" b="1" dirty="0">
              <a:solidFill>
                <a:srgbClr val="FF0000"/>
              </a:solidFill>
            </a:endParaRPr>
          </a:p>
        </p:txBody>
      </p:sp>
      <p:sp>
        <p:nvSpPr>
          <p:cNvPr id="24" name="Text Box 30"/>
          <p:cNvSpPr txBox="1">
            <a:spLocks noChangeArrowheads="1"/>
          </p:cNvSpPr>
          <p:nvPr/>
        </p:nvSpPr>
        <p:spPr bwMode="auto">
          <a:xfrm>
            <a:off x="1981200" y="3581400"/>
            <a:ext cx="1143000" cy="369332"/>
          </a:xfrm>
          <a:prstGeom prst="rect">
            <a:avLst/>
          </a:prstGeom>
          <a:noFill/>
          <a:ln w="12700">
            <a:noFill/>
            <a:miter lim="800000"/>
            <a:headEnd type="none" w="sm" len="sm"/>
            <a:tailEnd type="none" w="sm" len="sm"/>
          </a:ln>
        </p:spPr>
        <p:txBody>
          <a:bodyPr wrap="square">
            <a:spAutoFit/>
          </a:bodyPr>
          <a:lstStyle/>
          <a:p>
            <a:r>
              <a:rPr lang="en-US" b="1" smtClean="0">
                <a:solidFill>
                  <a:srgbClr val="00B050"/>
                </a:solidFill>
                <a:latin typeface="Symbol" pitchFamily="18" charset="2"/>
                <a:sym typeface="Symbol"/>
              </a:rPr>
              <a:t></a:t>
            </a:r>
            <a:r>
              <a:rPr lang="en-US" b="1" smtClean="0">
                <a:solidFill>
                  <a:srgbClr val="FF0000"/>
                </a:solidFill>
                <a:latin typeface="Symbol" pitchFamily="18" charset="2"/>
                <a:sym typeface="Symbol"/>
              </a:rPr>
              <a:t>      </a:t>
            </a:r>
            <a:r>
              <a:rPr lang="en-US" b="1" smtClean="0">
                <a:solidFill>
                  <a:srgbClr val="00B050"/>
                </a:solidFill>
                <a:latin typeface="Symbol" pitchFamily="18" charset="2"/>
                <a:sym typeface="Symbol"/>
              </a:rPr>
              <a:t></a:t>
            </a:r>
            <a:endParaRPr lang="en-US" b="1" dirty="0">
              <a:solidFill>
                <a:srgbClr val="00B050"/>
              </a:solidFill>
              <a:latin typeface="Symbol" pitchFamily="18" charset="2"/>
            </a:endParaRPr>
          </a:p>
        </p:txBody>
      </p:sp>
      <p:sp>
        <p:nvSpPr>
          <p:cNvPr id="25" name="Rectangle 24"/>
          <p:cNvSpPr/>
          <p:nvPr/>
        </p:nvSpPr>
        <p:spPr>
          <a:xfrm>
            <a:off x="2209800" y="3429000"/>
            <a:ext cx="290464" cy="369332"/>
          </a:xfrm>
          <a:prstGeom prst="rect">
            <a:avLst/>
          </a:prstGeom>
        </p:spPr>
        <p:txBody>
          <a:bodyPr wrap="none">
            <a:spAutoFit/>
          </a:bodyPr>
          <a:lstStyle/>
          <a:p>
            <a:r>
              <a:rPr lang="en-US" b="1" dirty="0" smtClean="0">
                <a:solidFill>
                  <a:srgbClr val="FF0000"/>
                </a:solidFill>
                <a:latin typeface="Symbol" pitchFamily="18" charset="2"/>
                <a:sym typeface="Symbol"/>
              </a:rPr>
              <a:t></a:t>
            </a:r>
            <a:endParaRPr lang="en-US" dirty="0"/>
          </a:p>
        </p:txBody>
      </p:sp>
      <p:sp>
        <p:nvSpPr>
          <p:cNvPr id="26" name="TextBox 25"/>
          <p:cNvSpPr txBox="1"/>
          <p:nvPr/>
        </p:nvSpPr>
        <p:spPr>
          <a:xfrm>
            <a:off x="990600" y="2438400"/>
            <a:ext cx="1066800" cy="523220"/>
          </a:xfrm>
          <a:prstGeom prst="rect">
            <a:avLst/>
          </a:prstGeom>
          <a:noFill/>
        </p:spPr>
        <p:txBody>
          <a:bodyPr wrap="square" rtlCol="0">
            <a:spAutoFit/>
          </a:bodyPr>
          <a:lstStyle/>
          <a:p>
            <a:r>
              <a:rPr lang="es-UY" sz="1400" b="1" dirty="0" smtClean="0">
                <a:solidFill>
                  <a:srgbClr val="00B050"/>
                </a:solidFill>
              </a:rPr>
              <a:t>una raíz equilibrio</a:t>
            </a:r>
            <a:endParaRPr lang="en-US" sz="1400" b="1" dirty="0">
              <a:solidFill>
                <a:srgbClr val="00B050"/>
              </a:solidFill>
            </a:endParaRPr>
          </a:p>
        </p:txBody>
      </p:sp>
      <p:sp>
        <p:nvSpPr>
          <p:cNvPr id="27" name="TextBox 26"/>
          <p:cNvSpPr txBox="1"/>
          <p:nvPr/>
        </p:nvSpPr>
        <p:spPr>
          <a:xfrm>
            <a:off x="2743200" y="2448580"/>
            <a:ext cx="1066800" cy="523220"/>
          </a:xfrm>
          <a:prstGeom prst="rect">
            <a:avLst/>
          </a:prstGeom>
          <a:noFill/>
        </p:spPr>
        <p:txBody>
          <a:bodyPr wrap="square" rtlCol="0">
            <a:spAutoFit/>
          </a:bodyPr>
          <a:lstStyle/>
          <a:p>
            <a:r>
              <a:rPr lang="es-UY" sz="1400" b="1" dirty="0" smtClean="0">
                <a:solidFill>
                  <a:srgbClr val="00B050"/>
                </a:solidFill>
              </a:rPr>
              <a:t>una raíz equilibrio</a:t>
            </a:r>
            <a:endParaRPr lang="en-US" sz="1400" b="1" dirty="0">
              <a:solidFill>
                <a:srgbClr val="00B050"/>
              </a:solidFill>
            </a:endParaRPr>
          </a:p>
        </p:txBody>
      </p:sp>
      <p:sp>
        <p:nvSpPr>
          <p:cNvPr id="28" name="Text Box 30"/>
          <p:cNvSpPr txBox="1">
            <a:spLocks noChangeArrowheads="1"/>
          </p:cNvSpPr>
          <p:nvPr/>
        </p:nvSpPr>
        <p:spPr bwMode="auto">
          <a:xfrm>
            <a:off x="4876800" y="304800"/>
            <a:ext cx="4267200" cy="646331"/>
          </a:xfrm>
          <a:prstGeom prst="rect">
            <a:avLst/>
          </a:prstGeom>
          <a:noFill/>
          <a:ln w="12700">
            <a:noFill/>
            <a:miter lim="800000"/>
            <a:headEnd type="none" w="sm" len="sm"/>
            <a:tailEnd type="none" w="sm" len="sm"/>
          </a:ln>
        </p:spPr>
        <p:txBody>
          <a:bodyPr wrap="square">
            <a:spAutoFit/>
          </a:bodyPr>
          <a:lstStyle/>
          <a:p>
            <a:r>
              <a:rPr lang="es-UY" spc="-30" dirty="0" smtClean="0">
                <a:solidFill>
                  <a:srgbClr val="000000"/>
                </a:solidFill>
                <a:latin typeface="Times New Roman" pitchFamily="18" charset="0"/>
                <a:cs typeface="Times New Roman" pitchFamily="18" charset="0"/>
              </a:rPr>
              <a:t>Que se parece mucho a lo que obtuvimos para el modelo LJH:</a:t>
            </a:r>
            <a:endParaRPr lang="en-US" spc="-3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ox(i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ox(in)">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524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tabLst>
                <a:tab pos="228600" algn="l"/>
              </a:tabLst>
            </a:pPr>
            <a:r>
              <a:rPr kumimoji="0" lang="es-UY"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2.3C</a:t>
            </a:r>
            <a:r>
              <a:rPr kumimoji="0" lang="es-UY" sz="2000" b="1" i="0" u="none" strike="noStrike" cap="none" normalizeH="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s-ES" sz="20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Extensión de la Teoría de Catástrofes a parámetros dinámicos: Convenciones de Retraso y de Maxwell.</a:t>
            </a:r>
            <a:r>
              <a:rPr lang="es-UY" sz="2000" dirty="0" smtClean="0">
                <a:solidFill>
                  <a:srgbClr val="FF0000"/>
                </a:solidFill>
                <a:latin typeface="Times New Roman" pitchFamily="18" charset="0"/>
                <a:ea typeface="Times New Roman" pitchFamily="18" charset="0"/>
                <a:cs typeface="Times New Roman" pitchFamily="18" charset="0"/>
              </a:rPr>
              <a:t>. </a:t>
            </a:r>
            <a:endParaRPr kumimoji="0" lang="en-US"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0" y="914400"/>
            <a:ext cx="9144000" cy="5770811"/>
          </a:xfrm>
          <a:prstGeom prst="rect">
            <a:avLst/>
          </a:prstGeom>
        </p:spPr>
        <p:txBody>
          <a:bodyPr wrap="square">
            <a:spAutoFit/>
          </a:bodyPr>
          <a:lstStyle/>
          <a:p>
            <a:r>
              <a:rPr lang="es-ES" dirty="0" smtClean="0"/>
              <a:t>El programa de la </a:t>
            </a:r>
            <a:r>
              <a:rPr lang="es-ES" b="1" dirty="0" smtClean="0"/>
              <a:t>teoría de catástrofes</a:t>
            </a:r>
            <a:r>
              <a:rPr lang="es-ES" dirty="0" smtClean="0"/>
              <a:t>, desarrollada como vimos por el matemático René </a:t>
            </a:r>
            <a:r>
              <a:rPr lang="es-ES" dirty="0" err="1" smtClean="0"/>
              <a:t>Thom</a:t>
            </a:r>
            <a:r>
              <a:rPr lang="es-ES" dirty="0" smtClean="0"/>
              <a:t>, es describir cómo cambian las propiedades cualitativas de los sistemas de ecuaciones a medida que cambian los parámetros (de control) en estas ecuaciones. </a:t>
            </a:r>
          </a:p>
          <a:p>
            <a:endParaRPr lang="es-ES" sz="900" dirty="0" smtClean="0"/>
          </a:p>
          <a:p>
            <a:r>
              <a:rPr lang="es-ES" dirty="0" smtClean="0"/>
              <a:t>Sin embargo, este programa todavía no ha sido llevado a cabo en general. </a:t>
            </a:r>
          </a:p>
          <a:p>
            <a:endParaRPr lang="es-ES" sz="900" dirty="0" smtClean="0"/>
          </a:p>
          <a:p>
            <a:r>
              <a:rPr lang="es-ES" dirty="0" smtClean="0"/>
              <a:t>De hecho, solo se ha llevado a cabo en el caso más simple: para los equilibrios de los sistemas de gradiente (</a:t>
            </a:r>
            <a:r>
              <a:rPr lang="es-ES" dirty="0" err="1" smtClean="0"/>
              <a:t>i.e.</a:t>
            </a:r>
            <a:r>
              <a:rPr lang="es-ES" dirty="0" smtClean="0"/>
              <a:t> cuando el lado derecho de las ecuaciones de evolución se puede escribir como la derivada respecto de la(s) variable(s) de interés) o las </a:t>
            </a:r>
            <a:r>
              <a:rPr lang="es-ES" b="1" dirty="0" smtClean="0">
                <a:solidFill>
                  <a:srgbClr val="FF0000"/>
                </a:solidFill>
              </a:rPr>
              <a:t>catástrofes elementales</a:t>
            </a:r>
            <a:r>
              <a:rPr lang="es-ES" dirty="0" smtClean="0"/>
              <a:t>.</a:t>
            </a:r>
          </a:p>
          <a:p>
            <a:endParaRPr lang="es-ES" sz="900" dirty="0" smtClean="0"/>
          </a:p>
          <a:p>
            <a:r>
              <a:rPr lang="es-ES" dirty="0" smtClean="0"/>
              <a:t>Muchos sistemas biológicos, físicos o ingenieriles pueden describirse por potenciales dependientes de parámetros de control. </a:t>
            </a:r>
          </a:p>
          <a:p>
            <a:r>
              <a:rPr lang="es-ES" dirty="0" smtClean="0"/>
              <a:t>Para tales sistemas, la aplicación de la teoría de catástrofes elemental es inmediata. </a:t>
            </a:r>
          </a:p>
          <a:p>
            <a:r>
              <a:rPr lang="es-ES" dirty="0" smtClean="0"/>
              <a:t>Sin embargo, tales sistemas deben necesariamente ser estáticos ya que recuerden que en la primera clase tuvimos que eliminar todas las consideraciones dinámicas (</a:t>
            </a:r>
            <a:r>
              <a:rPr lang="es-ES" dirty="0" err="1" smtClean="0"/>
              <a:t>i.e.</a:t>
            </a:r>
            <a:r>
              <a:rPr lang="es-ES" dirty="0" smtClean="0"/>
              <a:t> toda dependencia explícita del tiempo) para alcanzar el paso o aproximación  7 del capítulo 1.</a:t>
            </a:r>
          </a:p>
          <a:p>
            <a:endParaRPr lang="es-ES" sz="900" dirty="0" smtClean="0"/>
          </a:p>
          <a:p>
            <a:r>
              <a:rPr lang="es-ES" b="1" dirty="0" smtClean="0"/>
              <a:t>La discusión de la evolución temporal de los equilibrios de un sistema de gradiente no cae dentro del alcance de la teoría de catástrofes elemental</a:t>
            </a:r>
            <a:r>
              <a:rPr lang="es-ES" dirty="0" smtClean="0"/>
              <a:t>. </a:t>
            </a:r>
          </a:p>
          <a:p>
            <a:endParaRPr lang="es-ES" sz="900" dirty="0" smtClean="0"/>
          </a:p>
          <a:p>
            <a:r>
              <a:rPr lang="es-ES" dirty="0" smtClean="0"/>
              <a:t>Para discutir la dinámica, debemos imponer algún supuesto de naturaleza física o intuitiva, como evolución </a:t>
            </a:r>
            <a:r>
              <a:rPr lang="es-ES" dirty="0" err="1" smtClean="0"/>
              <a:t>cuasiestática</a:t>
            </a:r>
            <a:r>
              <a:rPr lang="es-ES" dirty="0" smtClean="0"/>
              <a:t> o </a:t>
            </a:r>
            <a:r>
              <a:rPr lang="es-ES" dirty="0" err="1" smtClean="0"/>
              <a:t>adiabaticidad</a:t>
            </a:r>
            <a:r>
              <a:rPr lang="es-ES" dirty="0" smtClean="0"/>
              <a:t> (es decir, todas las derivadas de tiempo son muy pequeñas).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horizont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linds(horizontal)">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blinds(horizontal)">
                                      <p:cBhvr>
                                        <p:cTn id="22" dur="500"/>
                                        <p:tgtEl>
                                          <p:spTgt spid="1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animEffect transition="in" filter="blinds(horizontal)">
                                      <p:cBhvr>
                                        <p:cTn id="27" dur="500"/>
                                        <p:tgtEl>
                                          <p:spTgt spid="1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xEl>
                                              <p:pRg st="8" end="8"/>
                                            </p:txEl>
                                          </p:spTgt>
                                        </p:tgtEl>
                                        <p:attrNameLst>
                                          <p:attrName>style.visibility</p:attrName>
                                        </p:attrNameLst>
                                      </p:cBhvr>
                                      <p:to>
                                        <p:strVal val="visible"/>
                                      </p:to>
                                    </p:set>
                                    <p:animEffect transition="in" filter="blinds(horizontal)">
                                      <p:cBhvr>
                                        <p:cTn id="32" dur="500"/>
                                        <p:tgtEl>
                                          <p:spTgt spid="1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xEl>
                                              <p:pRg st="10" end="10"/>
                                            </p:txEl>
                                          </p:spTgt>
                                        </p:tgtEl>
                                        <p:attrNameLst>
                                          <p:attrName>style.visibility</p:attrName>
                                        </p:attrNameLst>
                                      </p:cBhvr>
                                      <p:to>
                                        <p:strVal val="visible"/>
                                      </p:to>
                                    </p:set>
                                    <p:animEffect transition="in" filter="blinds(horizontal)">
                                      <p:cBhvr>
                                        <p:cTn id="37" dur="500"/>
                                        <p:tgtEl>
                                          <p:spTgt spid="1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xEl>
                                              <p:pRg st="12" end="12"/>
                                            </p:txEl>
                                          </p:spTgt>
                                        </p:tgtEl>
                                        <p:attrNameLst>
                                          <p:attrName>style.visibility</p:attrName>
                                        </p:attrNameLst>
                                      </p:cBhvr>
                                      <p:to>
                                        <p:strVal val="visible"/>
                                      </p:to>
                                    </p:set>
                                    <p:animEffect transition="in" filter="blinds(horizontal)">
                                      <p:cBhvr>
                                        <p:cTn id="42" dur="500"/>
                                        <p:tgtEl>
                                          <p:spTgt spid="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6324</TotalTime>
  <Words>3841</Words>
  <Application>Microsoft Office PowerPoint</Application>
  <PresentationFormat>On-screen Show (4:3)</PresentationFormat>
  <Paragraphs>252</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Grazing vs. Liquid-Gas Phase Trans.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Hugo</dc:creator>
  <cp:lastModifiedBy>Hugo</cp:lastModifiedBy>
  <cp:revision>26</cp:revision>
  <dcterms:created xsi:type="dcterms:W3CDTF">2021-03-25T18:40:01Z</dcterms:created>
  <dcterms:modified xsi:type="dcterms:W3CDTF">2021-04-08T17:35:54Z</dcterms:modified>
</cp:coreProperties>
</file>