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81" r:id="rId4"/>
    <p:sldId id="282" r:id="rId5"/>
    <p:sldId id="265" r:id="rId6"/>
    <p:sldId id="266" r:id="rId7"/>
    <p:sldId id="267" r:id="rId8"/>
    <p:sldId id="268" r:id="rId9"/>
    <p:sldId id="269" r:id="rId10"/>
    <p:sldId id="270" r:id="rId11"/>
    <p:sldId id="257" r:id="rId12"/>
    <p:sldId id="258" r:id="rId13"/>
    <p:sldId id="259" r:id="rId14"/>
    <p:sldId id="283" r:id="rId15"/>
    <p:sldId id="260" r:id="rId16"/>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CE87A5-2AFB-4F4D-B617-9EED04A970E4}" v="495" dt="2021-04-12T11:59:35.1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s Benech" userId="0051dd42c30e75a5" providerId="LiveId" clId="{D6CE87A5-2AFB-4F4D-B617-9EED04A970E4}"/>
    <pc:docChg chg="custSel addSld modSld">
      <pc:chgData name="Nicolas Benech" userId="0051dd42c30e75a5" providerId="LiveId" clId="{D6CE87A5-2AFB-4F4D-B617-9EED04A970E4}" dt="2021-04-12T11:59:35.130" v="617" actId="20577"/>
      <pc:docMkLst>
        <pc:docMk/>
      </pc:docMkLst>
      <pc:sldChg chg="addSp delSp modSp mod delAnim">
        <pc:chgData name="Nicolas Benech" userId="0051dd42c30e75a5" providerId="LiveId" clId="{D6CE87A5-2AFB-4F4D-B617-9EED04A970E4}" dt="2021-04-12T11:55:19.118" v="559" actId="20577"/>
        <pc:sldMkLst>
          <pc:docMk/>
          <pc:sldMk cId="1235389593" sldId="259"/>
        </pc:sldMkLst>
        <pc:spChg chg="del">
          <ac:chgData name="Nicolas Benech" userId="0051dd42c30e75a5" providerId="LiveId" clId="{D6CE87A5-2AFB-4F4D-B617-9EED04A970E4}" dt="2021-04-12T11:20:39.421" v="3" actId="21"/>
          <ac:spMkLst>
            <pc:docMk/>
            <pc:sldMk cId="1235389593" sldId="259"/>
            <ac:spMk id="2" creationId="{00000000-0000-0000-0000-000000000000}"/>
          </ac:spMkLst>
        </pc:spChg>
        <pc:spChg chg="del">
          <ac:chgData name="Nicolas Benech" userId="0051dd42c30e75a5" providerId="LiveId" clId="{D6CE87A5-2AFB-4F4D-B617-9EED04A970E4}" dt="2021-04-12T11:20:39.421" v="3" actId="21"/>
          <ac:spMkLst>
            <pc:docMk/>
            <pc:sldMk cId="1235389593" sldId="259"/>
            <ac:spMk id="10" creationId="{00000000-0000-0000-0000-000000000000}"/>
          </ac:spMkLst>
        </pc:spChg>
        <pc:spChg chg="add mod">
          <ac:chgData name="Nicolas Benech" userId="0051dd42c30e75a5" providerId="LiveId" clId="{D6CE87A5-2AFB-4F4D-B617-9EED04A970E4}" dt="2021-04-12T11:55:19.118" v="559" actId="20577"/>
          <ac:spMkLst>
            <pc:docMk/>
            <pc:sldMk cId="1235389593" sldId="259"/>
            <ac:spMk id="13" creationId="{198BD292-0071-4B13-8678-FA8EEB05E088}"/>
          </ac:spMkLst>
        </pc:spChg>
        <pc:spChg chg="add mod">
          <ac:chgData name="Nicolas Benech" userId="0051dd42c30e75a5" providerId="LiveId" clId="{D6CE87A5-2AFB-4F4D-B617-9EED04A970E4}" dt="2021-04-12T11:28:22.936" v="257" actId="1076"/>
          <ac:spMkLst>
            <pc:docMk/>
            <pc:sldMk cId="1235389593" sldId="259"/>
            <ac:spMk id="14" creationId="{74743B88-0407-444A-BE7D-1CB223AB419F}"/>
          </ac:spMkLst>
        </pc:spChg>
      </pc:sldChg>
      <pc:sldChg chg="modSp">
        <pc:chgData name="Nicolas Benech" userId="0051dd42c30e75a5" providerId="LiveId" clId="{D6CE87A5-2AFB-4F4D-B617-9EED04A970E4}" dt="2021-04-12T11:59:35.130" v="617" actId="20577"/>
        <pc:sldMkLst>
          <pc:docMk/>
          <pc:sldMk cId="3744535625" sldId="260"/>
        </pc:sldMkLst>
        <pc:spChg chg="mod">
          <ac:chgData name="Nicolas Benech" userId="0051dd42c30e75a5" providerId="LiveId" clId="{D6CE87A5-2AFB-4F4D-B617-9EED04A970E4}" dt="2021-04-12T11:59:35.130" v="617" actId="20577"/>
          <ac:spMkLst>
            <pc:docMk/>
            <pc:sldMk cId="3744535625" sldId="260"/>
            <ac:spMk id="9" creationId="{00000000-0000-0000-0000-000000000000}"/>
          </ac:spMkLst>
        </pc:spChg>
      </pc:sldChg>
      <pc:sldChg chg="modSp modAnim">
        <pc:chgData name="Nicolas Benech" userId="0051dd42c30e75a5" providerId="LiveId" clId="{D6CE87A5-2AFB-4F4D-B617-9EED04A970E4}" dt="2021-04-12T11:45:02.650" v="545"/>
        <pc:sldMkLst>
          <pc:docMk/>
          <pc:sldMk cId="3346818053" sldId="280"/>
        </pc:sldMkLst>
        <pc:spChg chg="mod">
          <ac:chgData name="Nicolas Benech" userId="0051dd42c30e75a5" providerId="LiveId" clId="{D6CE87A5-2AFB-4F4D-B617-9EED04A970E4}" dt="2021-04-12T11:44:09.300" v="541" actId="20577"/>
          <ac:spMkLst>
            <pc:docMk/>
            <pc:sldMk cId="3346818053" sldId="280"/>
            <ac:spMk id="12" creationId="{00000000-0000-0000-0000-000000000000}"/>
          </ac:spMkLst>
        </pc:spChg>
      </pc:sldChg>
      <pc:sldChg chg="addSp delSp modSp new mod modAnim">
        <pc:chgData name="Nicolas Benech" userId="0051dd42c30e75a5" providerId="LiveId" clId="{D6CE87A5-2AFB-4F4D-B617-9EED04A970E4}" dt="2021-04-12T11:58:22.252" v="597"/>
        <pc:sldMkLst>
          <pc:docMk/>
          <pc:sldMk cId="502216085" sldId="283"/>
        </pc:sldMkLst>
        <pc:spChg chg="del">
          <ac:chgData name="Nicolas Benech" userId="0051dd42c30e75a5" providerId="LiveId" clId="{D6CE87A5-2AFB-4F4D-B617-9EED04A970E4}" dt="2021-04-12T11:20:21.680" v="1" actId="478"/>
          <ac:spMkLst>
            <pc:docMk/>
            <pc:sldMk cId="502216085" sldId="283"/>
            <ac:spMk id="2" creationId="{F0B2FF01-832A-43AA-9817-CC5DE6450399}"/>
          </ac:spMkLst>
        </pc:spChg>
        <pc:spChg chg="del">
          <ac:chgData name="Nicolas Benech" userId="0051dd42c30e75a5" providerId="LiveId" clId="{D6CE87A5-2AFB-4F4D-B617-9EED04A970E4}" dt="2021-04-12T11:20:23.950" v="2" actId="478"/>
          <ac:spMkLst>
            <pc:docMk/>
            <pc:sldMk cId="502216085" sldId="283"/>
            <ac:spMk id="3" creationId="{25544D0E-D454-4A5B-B99D-CD1C28E31558}"/>
          </ac:spMkLst>
        </pc:spChg>
        <pc:spChg chg="add mod">
          <ac:chgData name="Nicolas Benech" userId="0051dd42c30e75a5" providerId="LiveId" clId="{D6CE87A5-2AFB-4F4D-B617-9EED04A970E4}" dt="2021-04-12T11:41:52.018" v="537" actId="1076"/>
          <ac:spMkLst>
            <pc:docMk/>
            <pc:sldMk cId="502216085" sldId="283"/>
            <ac:spMk id="4" creationId="{CA7AE948-4F05-4FC7-AD50-9A3770B6FDEC}"/>
          </ac:spMkLst>
        </pc:spChg>
        <pc:spChg chg="add mod">
          <ac:chgData name="Nicolas Benech" userId="0051dd42c30e75a5" providerId="LiveId" clId="{D6CE87A5-2AFB-4F4D-B617-9EED04A970E4}" dt="2021-04-12T11:41:58.148" v="538" actId="1076"/>
          <ac:spMkLst>
            <pc:docMk/>
            <pc:sldMk cId="502216085" sldId="283"/>
            <ac:spMk id="5" creationId="{1C30C56F-6C94-49CF-89A8-E58D14E50683}"/>
          </ac:spMkLst>
        </pc:spChg>
        <pc:spChg chg="add mod">
          <ac:chgData name="Nicolas Benech" userId="0051dd42c30e75a5" providerId="LiveId" clId="{D6CE87A5-2AFB-4F4D-B617-9EED04A970E4}" dt="2021-04-12T11:56:33.724" v="579" actId="164"/>
          <ac:spMkLst>
            <pc:docMk/>
            <pc:sldMk cId="502216085" sldId="283"/>
            <ac:spMk id="6" creationId="{3E17F8F4-9410-4DC2-A4A2-18F4EB58C694}"/>
          </ac:spMkLst>
        </pc:spChg>
        <pc:spChg chg="add mod">
          <ac:chgData name="Nicolas Benech" userId="0051dd42c30e75a5" providerId="LiveId" clId="{D6CE87A5-2AFB-4F4D-B617-9EED04A970E4}" dt="2021-04-12T11:56:56.790" v="582" actId="164"/>
          <ac:spMkLst>
            <pc:docMk/>
            <pc:sldMk cId="502216085" sldId="283"/>
            <ac:spMk id="7" creationId="{F2D4EFE9-38C8-467B-832D-F20053030B70}"/>
          </ac:spMkLst>
        </pc:spChg>
        <pc:spChg chg="add mod">
          <ac:chgData name="Nicolas Benech" userId="0051dd42c30e75a5" providerId="LiveId" clId="{D6CE87A5-2AFB-4F4D-B617-9EED04A970E4}" dt="2021-04-12T11:56:33.724" v="579" actId="164"/>
          <ac:spMkLst>
            <pc:docMk/>
            <pc:sldMk cId="502216085" sldId="283"/>
            <ac:spMk id="8" creationId="{BFFBC910-857F-4FDD-B3D5-103601E3D566}"/>
          </ac:spMkLst>
        </pc:spChg>
        <pc:spChg chg="add mod">
          <ac:chgData name="Nicolas Benech" userId="0051dd42c30e75a5" providerId="LiveId" clId="{D6CE87A5-2AFB-4F4D-B617-9EED04A970E4}" dt="2021-04-12T11:56:56.790" v="582" actId="164"/>
          <ac:spMkLst>
            <pc:docMk/>
            <pc:sldMk cId="502216085" sldId="283"/>
            <ac:spMk id="9" creationId="{14F0256F-C3E3-4A30-9065-2EF470C59CB1}"/>
          </ac:spMkLst>
        </pc:spChg>
        <pc:spChg chg="add mod">
          <ac:chgData name="Nicolas Benech" userId="0051dd42c30e75a5" providerId="LiveId" clId="{D6CE87A5-2AFB-4F4D-B617-9EED04A970E4}" dt="2021-04-12T11:57:33.320" v="590" actId="1076"/>
          <ac:spMkLst>
            <pc:docMk/>
            <pc:sldMk cId="502216085" sldId="283"/>
            <ac:spMk id="11" creationId="{12B0F6CB-C91A-4884-AFDF-D47BD67FC1EE}"/>
          </ac:spMkLst>
        </pc:spChg>
        <pc:spChg chg="add mod">
          <ac:chgData name="Nicolas Benech" userId="0051dd42c30e75a5" providerId="LiveId" clId="{D6CE87A5-2AFB-4F4D-B617-9EED04A970E4}" dt="2021-04-12T11:58:15.219" v="594" actId="164"/>
          <ac:spMkLst>
            <pc:docMk/>
            <pc:sldMk cId="502216085" sldId="283"/>
            <ac:spMk id="12" creationId="{5F4D9AC4-883B-4184-8314-491026C5C92C}"/>
          </ac:spMkLst>
        </pc:spChg>
        <pc:spChg chg="add mod">
          <ac:chgData name="Nicolas Benech" userId="0051dd42c30e75a5" providerId="LiveId" clId="{D6CE87A5-2AFB-4F4D-B617-9EED04A970E4}" dt="2021-04-12T11:58:15.219" v="594" actId="164"/>
          <ac:spMkLst>
            <pc:docMk/>
            <pc:sldMk cId="502216085" sldId="283"/>
            <ac:spMk id="13" creationId="{256EB0F3-74DC-40F4-A180-A9DA2A03C528}"/>
          </ac:spMkLst>
        </pc:spChg>
        <pc:spChg chg="add mod">
          <ac:chgData name="Nicolas Benech" userId="0051dd42c30e75a5" providerId="LiveId" clId="{D6CE87A5-2AFB-4F4D-B617-9EED04A970E4}" dt="2021-04-12T11:57:26.694" v="589" actId="1076"/>
          <ac:spMkLst>
            <pc:docMk/>
            <pc:sldMk cId="502216085" sldId="283"/>
            <ac:spMk id="14" creationId="{EEF4F08C-1C6B-46ED-8259-60D0624975B5}"/>
          </ac:spMkLst>
        </pc:spChg>
        <pc:grpChg chg="add mod">
          <ac:chgData name="Nicolas Benech" userId="0051dd42c30e75a5" providerId="LiveId" clId="{D6CE87A5-2AFB-4F4D-B617-9EED04A970E4}" dt="2021-04-12T11:56:33.724" v="579" actId="164"/>
          <ac:grpSpMkLst>
            <pc:docMk/>
            <pc:sldMk cId="502216085" sldId="283"/>
            <ac:grpSpMk id="15" creationId="{003C5B8D-8BB1-411B-B2E7-2EEEDE64347A}"/>
          </ac:grpSpMkLst>
        </pc:grpChg>
        <pc:grpChg chg="add mod">
          <ac:chgData name="Nicolas Benech" userId="0051dd42c30e75a5" providerId="LiveId" clId="{D6CE87A5-2AFB-4F4D-B617-9EED04A970E4}" dt="2021-04-12T11:56:56.790" v="582" actId="164"/>
          <ac:grpSpMkLst>
            <pc:docMk/>
            <pc:sldMk cId="502216085" sldId="283"/>
            <ac:grpSpMk id="16" creationId="{4133863E-EEF5-450E-A51D-725A292B411B}"/>
          </ac:grpSpMkLst>
        </pc:grpChg>
        <pc:grpChg chg="add mod">
          <ac:chgData name="Nicolas Benech" userId="0051dd42c30e75a5" providerId="LiveId" clId="{D6CE87A5-2AFB-4F4D-B617-9EED04A970E4}" dt="2021-04-12T11:58:15.219" v="594" actId="164"/>
          <ac:grpSpMkLst>
            <pc:docMk/>
            <pc:sldMk cId="502216085" sldId="283"/>
            <ac:grpSpMk id="17" creationId="{5E129CCF-3067-42B3-B994-55DE8A4286DD}"/>
          </ac:grpSpMkLst>
        </pc:gr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UY"/>
          </a:p>
        </p:txBody>
      </p:sp>
      <p:sp>
        <p:nvSpPr>
          <p:cNvPr id="4" name="Marcador de fecha 3"/>
          <p:cNvSpPr>
            <a:spLocks noGrp="1"/>
          </p:cNvSpPr>
          <p:nvPr>
            <p:ph type="dt" sz="half" idx="10"/>
          </p:nvPr>
        </p:nvSpPr>
        <p:spPr/>
        <p:txBody>
          <a:bodyPr/>
          <a:lstStyle/>
          <a:p>
            <a:fld id="{01240DFD-CF86-4E97-93F2-3145D26A572B}" type="datetimeFigureOut">
              <a:rPr lang="es-UY" smtClean="0"/>
              <a:t>12/4/2021</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4194588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01240DFD-CF86-4E97-93F2-3145D26A572B}" type="datetimeFigureOut">
              <a:rPr lang="es-UY" smtClean="0"/>
              <a:t>12/4/2021</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4216503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U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01240DFD-CF86-4E97-93F2-3145D26A572B}" type="datetimeFigureOut">
              <a:rPr lang="es-UY" smtClean="0"/>
              <a:t>12/4/2021</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181061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01240DFD-CF86-4E97-93F2-3145D26A572B}" type="datetimeFigureOut">
              <a:rPr lang="es-UY" smtClean="0"/>
              <a:t>12/4/2021</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2438664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U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01240DFD-CF86-4E97-93F2-3145D26A572B}" type="datetimeFigureOut">
              <a:rPr lang="es-UY" smtClean="0"/>
              <a:t>12/4/2021</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1419463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4"/>
          <p:cNvSpPr>
            <a:spLocks noGrp="1"/>
          </p:cNvSpPr>
          <p:nvPr>
            <p:ph type="dt" sz="half" idx="10"/>
          </p:nvPr>
        </p:nvSpPr>
        <p:spPr/>
        <p:txBody>
          <a:bodyPr/>
          <a:lstStyle/>
          <a:p>
            <a:fld id="{01240DFD-CF86-4E97-93F2-3145D26A572B}" type="datetimeFigureOut">
              <a:rPr lang="es-UY" smtClean="0"/>
              <a:t>12/4/2021</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408935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U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6"/>
          <p:cNvSpPr>
            <a:spLocks noGrp="1"/>
          </p:cNvSpPr>
          <p:nvPr>
            <p:ph type="dt" sz="half" idx="10"/>
          </p:nvPr>
        </p:nvSpPr>
        <p:spPr/>
        <p:txBody>
          <a:bodyPr/>
          <a:lstStyle/>
          <a:p>
            <a:fld id="{01240DFD-CF86-4E97-93F2-3145D26A572B}" type="datetimeFigureOut">
              <a:rPr lang="es-UY" smtClean="0"/>
              <a:t>12/4/2021</a:t>
            </a:fld>
            <a:endParaRPr lang="es-UY"/>
          </a:p>
        </p:txBody>
      </p:sp>
      <p:sp>
        <p:nvSpPr>
          <p:cNvPr id="8" name="Marcador de pie de página 7"/>
          <p:cNvSpPr>
            <a:spLocks noGrp="1"/>
          </p:cNvSpPr>
          <p:nvPr>
            <p:ph type="ftr" sz="quarter" idx="11"/>
          </p:nvPr>
        </p:nvSpPr>
        <p:spPr/>
        <p:txBody>
          <a:bodyPr/>
          <a:lstStyle/>
          <a:p>
            <a:endParaRPr lang="es-UY"/>
          </a:p>
        </p:txBody>
      </p:sp>
      <p:sp>
        <p:nvSpPr>
          <p:cNvPr id="9" name="Marcador de número de diapositiva 8"/>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243044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fecha 2"/>
          <p:cNvSpPr>
            <a:spLocks noGrp="1"/>
          </p:cNvSpPr>
          <p:nvPr>
            <p:ph type="dt" sz="half" idx="10"/>
          </p:nvPr>
        </p:nvSpPr>
        <p:spPr/>
        <p:txBody>
          <a:bodyPr/>
          <a:lstStyle/>
          <a:p>
            <a:fld id="{01240DFD-CF86-4E97-93F2-3145D26A572B}" type="datetimeFigureOut">
              <a:rPr lang="es-UY" smtClean="0"/>
              <a:t>12/4/2021</a:t>
            </a:fld>
            <a:endParaRPr lang="es-UY"/>
          </a:p>
        </p:txBody>
      </p:sp>
      <p:sp>
        <p:nvSpPr>
          <p:cNvPr id="4" name="Marcador de pie de página 3"/>
          <p:cNvSpPr>
            <a:spLocks noGrp="1"/>
          </p:cNvSpPr>
          <p:nvPr>
            <p:ph type="ftr" sz="quarter" idx="11"/>
          </p:nvPr>
        </p:nvSpPr>
        <p:spPr/>
        <p:txBody>
          <a:bodyPr/>
          <a:lstStyle/>
          <a:p>
            <a:endParaRPr lang="es-UY"/>
          </a:p>
        </p:txBody>
      </p:sp>
      <p:sp>
        <p:nvSpPr>
          <p:cNvPr id="5" name="Marcador de número de diapositiva 4"/>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1483945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1240DFD-CF86-4E97-93F2-3145D26A572B}" type="datetimeFigureOut">
              <a:rPr lang="es-UY" smtClean="0"/>
              <a:t>12/4/2021</a:t>
            </a:fld>
            <a:endParaRPr lang="es-UY"/>
          </a:p>
        </p:txBody>
      </p:sp>
      <p:sp>
        <p:nvSpPr>
          <p:cNvPr id="3" name="Marcador de pie de página 2"/>
          <p:cNvSpPr>
            <a:spLocks noGrp="1"/>
          </p:cNvSpPr>
          <p:nvPr>
            <p:ph type="ftr" sz="quarter" idx="11"/>
          </p:nvPr>
        </p:nvSpPr>
        <p:spPr/>
        <p:txBody>
          <a:bodyPr/>
          <a:lstStyle/>
          <a:p>
            <a:endParaRPr lang="es-UY"/>
          </a:p>
        </p:txBody>
      </p:sp>
      <p:sp>
        <p:nvSpPr>
          <p:cNvPr id="4" name="Marcador de número de diapositiva 3"/>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2003387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01240DFD-CF86-4E97-93F2-3145D26A572B}" type="datetimeFigureOut">
              <a:rPr lang="es-UY" smtClean="0"/>
              <a:t>12/4/2021</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3831584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01240DFD-CF86-4E97-93F2-3145D26A572B}" type="datetimeFigureOut">
              <a:rPr lang="es-UY" smtClean="0"/>
              <a:t>12/4/2021</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776DDBC3-D21F-4CC1-86C9-23AE8AA42F17}" type="slidenum">
              <a:rPr lang="es-UY" smtClean="0"/>
              <a:t>‹Nº›</a:t>
            </a:fld>
            <a:endParaRPr lang="es-UY"/>
          </a:p>
        </p:txBody>
      </p:sp>
    </p:spTree>
    <p:extLst>
      <p:ext uri="{BB962C8B-B14F-4D97-AF65-F5344CB8AC3E}">
        <p14:creationId xmlns:p14="http://schemas.microsoft.com/office/powerpoint/2010/main" val="1450242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UY"/>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240DFD-CF86-4E97-93F2-3145D26A572B}" type="datetimeFigureOut">
              <a:rPr lang="es-UY" smtClean="0"/>
              <a:t>12/4/2021</a:t>
            </a:fld>
            <a:endParaRPr lang="es-UY"/>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DDBC3-D21F-4CC1-86C9-23AE8AA42F17}" type="slidenum">
              <a:rPr lang="es-UY" smtClean="0"/>
              <a:t>‹Nº›</a:t>
            </a:fld>
            <a:endParaRPr lang="es-UY"/>
          </a:p>
        </p:txBody>
      </p:sp>
    </p:spTree>
    <p:extLst>
      <p:ext uri="{BB962C8B-B14F-4D97-AF65-F5344CB8AC3E}">
        <p14:creationId xmlns:p14="http://schemas.microsoft.com/office/powerpoint/2010/main" val="965187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97.png"/><Relationship Id="rId3" Type="http://schemas.openxmlformats.org/officeDocument/2006/relationships/image" Target="../media/image192.png"/><Relationship Id="rId7" Type="http://schemas.openxmlformats.org/officeDocument/2006/relationships/image" Target="../media/image196.png"/><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195.png"/><Relationship Id="rId5" Type="http://schemas.openxmlformats.org/officeDocument/2006/relationships/image" Target="../media/image194.png"/><Relationship Id="rId10" Type="http://schemas.openxmlformats.org/officeDocument/2006/relationships/image" Target="../media/image199.png"/><Relationship Id="rId4" Type="http://schemas.openxmlformats.org/officeDocument/2006/relationships/image" Target="../media/image193.png"/><Relationship Id="rId9" Type="http://schemas.openxmlformats.org/officeDocument/2006/relationships/image" Target="../media/image198.png"/></Relationships>
</file>

<file path=ppt/slides/_rels/slide10.xml.rels><?xml version="1.0" encoding="UTF-8" standalone="yes"?>
<Relationships xmlns="http://schemas.openxmlformats.org/package/2006/relationships"><Relationship Id="rId3" Type="http://schemas.openxmlformats.org/officeDocument/2006/relationships/image" Target="../media/image55.png"/><Relationship Id="rId7" Type="http://schemas.openxmlformats.org/officeDocument/2006/relationships/image" Target="../media/image59.png"/><Relationship Id="rId2" Type="http://schemas.openxmlformats.org/officeDocument/2006/relationships/image" Target="../media/image54.png"/><Relationship Id="rId1" Type="http://schemas.openxmlformats.org/officeDocument/2006/relationships/slideLayout" Target="../slideLayouts/slideLayout2.xml"/><Relationship Id="rId6" Type="http://schemas.openxmlformats.org/officeDocument/2006/relationships/image" Target="../media/image58.png"/><Relationship Id="rId5" Type="http://schemas.openxmlformats.org/officeDocument/2006/relationships/image" Target="../media/image57.png"/><Relationship Id="rId4" Type="http://schemas.openxmlformats.org/officeDocument/2006/relationships/image" Target="../media/image56.png"/></Relationships>
</file>

<file path=ppt/slides/_rels/slide11.xml.rels><?xml version="1.0" encoding="UTF-8" standalone="yes"?>
<Relationships xmlns="http://schemas.openxmlformats.org/package/2006/relationships"><Relationship Id="rId8" Type="http://schemas.openxmlformats.org/officeDocument/2006/relationships/image" Target="../media/image66.png"/><Relationship Id="rId3" Type="http://schemas.openxmlformats.org/officeDocument/2006/relationships/image" Target="../media/image61.png"/><Relationship Id="rId7" Type="http://schemas.openxmlformats.org/officeDocument/2006/relationships/image" Target="../media/image65.png"/><Relationship Id="rId12" Type="http://schemas.openxmlformats.org/officeDocument/2006/relationships/image" Target="../media/image70.png"/><Relationship Id="rId2" Type="http://schemas.openxmlformats.org/officeDocument/2006/relationships/image" Target="../media/image60.png"/><Relationship Id="rId1" Type="http://schemas.openxmlformats.org/officeDocument/2006/relationships/slideLayout" Target="../slideLayouts/slideLayout2.xml"/><Relationship Id="rId6" Type="http://schemas.openxmlformats.org/officeDocument/2006/relationships/image" Target="../media/image64.png"/><Relationship Id="rId11" Type="http://schemas.openxmlformats.org/officeDocument/2006/relationships/image" Target="../media/image69.png"/><Relationship Id="rId5" Type="http://schemas.openxmlformats.org/officeDocument/2006/relationships/image" Target="../media/image63.png"/><Relationship Id="rId10" Type="http://schemas.openxmlformats.org/officeDocument/2006/relationships/image" Target="../media/image68.png"/><Relationship Id="rId4" Type="http://schemas.openxmlformats.org/officeDocument/2006/relationships/image" Target="../media/image62.png"/><Relationship Id="rId9" Type="http://schemas.openxmlformats.org/officeDocument/2006/relationships/image" Target="../media/image67.png"/></Relationships>
</file>

<file path=ppt/slides/_rels/slide12.xml.rels><?xml version="1.0" encoding="UTF-8" standalone="yes"?>
<Relationships xmlns="http://schemas.openxmlformats.org/package/2006/relationships"><Relationship Id="rId8" Type="http://schemas.openxmlformats.org/officeDocument/2006/relationships/image" Target="../media/image82.png"/><Relationship Id="rId3" Type="http://schemas.openxmlformats.org/officeDocument/2006/relationships/image" Target="../media/image72.png"/><Relationship Id="rId7" Type="http://schemas.openxmlformats.org/officeDocument/2006/relationships/image" Target="../media/image81.png"/><Relationship Id="rId2" Type="http://schemas.openxmlformats.org/officeDocument/2006/relationships/image" Target="../media/image71.png"/><Relationship Id="rId1" Type="http://schemas.openxmlformats.org/officeDocument/2006/relationships/slideLayout" Target="../slideLayouts/slideLayout2.xml"/><Relationship Id="rId6" Type="http://schemas.openxmlformats.org/officeDocument/2006/relationships/image" Target="../media/image75.png"/><Relationship Id="rId11" Type="http://schemas.openxmlformats.org/officeDocument/2006/relationships/image" Target="../media/image39.png"/><Relationship Id="rId5" Type="http://schemas.openxmlformats.org/officeDocument/2006/relationships/image" Target="../media/image74.png"/><Relationship Id="rId10" Type="http://schemas.openxmlformats.org/officeDocument/2006/relationships/image" Target="../media/image38.png"/><Relationship Id="rId4" Type="http://schemas.openxmlformats.org/officeDocument/2006/relationships/image" Target="../media/image73.png"/><Relationship Id="rId9" Type="http://schemas.openxmlformats.org/officeDocument/2006/relationships/image" Target="../media/image83.png"/></Relationships>
</file>

<file path=ppt/slides/_rels/slide13.xml.rels><?xml version="1.0" encoding="UTF-8" standalone="yes"?>
<Relationships xmlns="http://schemas.openxmlformats.org/package/2006/relationships"><Relationship Id="rId3" Type="http://schemas.openxmlformats.org/officeDocument/2006/relationships/image" Target="../media/image87.png"/><Relationship Id="rId2" Type="http://schemas.openxmlformats.org/officeDocument/2006/relationships/image" Target="../media/image86.png"/><Relationship Id="rId1" Type="http://schemas.openxmlformats.org/officeDocument/2006/relationships/slideLayout" Target="../slideLayouts/slideLayout2.xml"/><Relationship Id="rId6" Type="http://schemas.openxmlformats.org/officeDocument/2006/relationships/image" Target="../media/image90.png"/><Relationship Id="rId11" Type="http://schemas.openxmlformats.org/officeDocument/2006/relationships/image" Target="../media/image41.png"/><Relationship Id="rId5" Type="http://schemas.openxmlformats.org/officeDocument/2006/relationships/image" Target="../media/image89.png"/><Relationship Id="rId10" Type="http://schemas.openxmlformats.org/officeDocument/2006/relationships/image" Target="../media/image40.png"/><Relationship Id="rId4" Type="http://schemas.openxmlformats.org/officeDocument/2006/relationships/image" Target="../media/image88.png"/><Relationship Id="rId9" Type="http://schemas.openxmlformats.org/officeDocument/2006/relationships/image" Target="../media/image93.png"/></Relationships>
</file>

<file path=ppt/slides/_rels/slide14.xml.rels><?xml version="1.0" encoding="UTF-8" standalone="yes"?>
<Relationships xmlns="http://schemas.openxmlformats.org/package/2006/relationships"><Relationship Id="rId8" Type="http://schemas.openxmlformats.org/officeDocument/2006/relationships/image" Target="../media/image80.png"/><Relationship Id="rId3" Type="http://schemas.openxmlformats.org/officeDocument/2006/relationships/image" Target="../media/image47.png"/><Relationship Id="rId7" Type="http://schemas.openxmlformats.org/officeDocument/2006/relationships/image" Target="../media/image79.png"/><Relationship Id="rId2" Type="http://schemas.openxmlformats.org/officeDocument/2006/relationships/image" Target="../media/image46.png"/><Relationship Id="rId1" Type="http://schemas.openxmlformats.org/officeDocument/2006/relationships/slideLayout" Target="../slideLayouts/slideLayout2.xml"/><Relationship Id="rId6" Type="http://schemas.openxmlformats.org/officeDocument/2006/relationships/image" Target="../media/image78.png"/><Relationship Id="rId5" Type="http://schemas.openxmlformats.org/officeDocument/2006/relationships/image" Target="../media/image77.png"/><Relationship Id="rId4" Type="http://schemas.openxmlformats.org/officeDocument/2006/relationships/image" Target="../media/image76.png"/><Relationship Id="rId9" Type="http://schemas.openxmlformats.org/officeDocument/2006/relationships/image" Target="../media/image84.png"/></Relationships>
</file>

<file path=ppt/slides/_rels/slide15.xml.rels><?xml version="1.0" encoding="UTF-8" standalone="yes"?>
<Relationships xmlns="http://schemas.openxmlformats.org/package/2006/relationships"><Relationship Id="rId3" Type="http://schemas.openxmlformats.org/officeDocument/2006/relationships/image" Target="../media/image95.png"/><Relationship Id="rId2" Type="http://schemas.openxmlformats.org/officeDocument/2006/relationships/image" Target="../media/image85.png"/><Relationship Id="rId1" Type="http://schemas.openxmlformats.org/officeDocument/2006/relationships/slideLayout" Target="../slideLayouts/slideLayout2.xml"/><Relationship Id="rId4" Type="http://schemas.openxmlformats.org/officeDocument/2006/relationships/image" Target="../media/image91.png"/></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image" Target="../media/image211.png"/><Relationship Id="rId18" Type="http://schemas.openxmlformats.org/officeDocument/2006/relationships/image" Target="../media/image216.png"/><Relationship Id="rId3" Type="http://schemas.openxmlformats.org/officeDocument/2006/relationships/image" Target="../media/image201.png"/><Relationship Id="rId7" Type="http://schemas.openxmlformats.org/officeDocument/2006/relationships/image" Target="../media/image205.png"/><Relationship Id="rId12" Type="http://schemas.openxmlformats.org/officeDocument/2006/relationships/image" Target="../media/image210.png"/><Relationship Id="rId17" Type="http://schemas.openxmlformats.org/officeDocument/2006/relationships/image" Target="../media/image215.png"/><Relationship Id="rId2" Type="http://schemas.openxmlformats.org/officeDocument/2006/relationships/image" Target="../media/image200.png"/><Relationship Id="rId16" Type="http://schemas.openxmlformats.org/officeDocument/2006/relationships/image" Target="../media/image214.png"/><Relationship Id="rId1" Type="http://schemas.openxmlformats.org/officeDocument/2006/relationships/slideLayout" Target="../slideLayouts/slideLayout2.xml"/><Relationship Id="rId6" Type="http://schemas.openxmlformats.org/officeDocument/2006/relationships/image" Target="../media/image204.png"/><Relationship Id="rId11" Type="http://schemas.openxmlformats.org/officeDocument/2006/relationships/image" Target="../media/image209.png"/><Relationship Id="rId5" Type="http://schemas.openxmlformats.org/officeDocument/2006/relationships/image" Target="../media/image203.png"/><Relationship Id="rId15" Type="http://schemas.openxmlformats.org/officeDocument/2006/relationships/image" Target="../media/image213.png"/><Relationship Id="rId10" Type="http://schemas.openxmlformats.org/officeDocument/2006/relationships/image" Target="../media/image208.png"/><Relationship Id="rId19" Type="http://schemas.openxmlformats.org/officeDocument/2006/relationships/image" Target="../media/image61.png"/><Relationship Id="rId4" Type="http://schemas.openxmlformats.org/officeDocument/2006/relationships/image" Target="../media/image202.png"/><Relationship Id="rId9" Type="http://schemas.openxmlformats.org/officeDocument/2006/relationships/image" Target="../media/image207.png"/><Relationship Id="rId14" Type="http://schemas.openxmlformats.org/officeDocument/2006/relationships/image" Target="../media/image212.png"/></Relationships>
</file>

<file path=ppt/slides/_rels/slide3.xml.rels><?xml version="1.0" encoding="UTF-8" standalone="yes"?>
<Relationships xmlns="http://schemas.openxmlformats.org/package/2006/relationships"><Relationship Id="rId8" Type="http://schemas.openxmlformats.org/officeDocument/2006/relationships/image" Target="../media/image223.png"/><Relationship Id="rId13" Type="http://schemas.openxmlformats.org/officeDocument/2006/relationships/image" Target="../media/image228.png"/><Relationship Id="rId3" Type="http://schemas.openxmlformats.org/officeDocument/2006/relationships/image" Target="../media/image218.png"/><Relationship Id="rId7" Type="http://schemas.openxmlformats.org/officeDocument/2006/relationships/image" Target="../media/image222.png"/><Relationship Id="rId12" Type="http://schemas.openxmlformats.org/officeDocument/2006/relationships/image" Target="../media/image227.png"/><Relationship Id="rId17" Type="http://schemas.openxmlformats.org/officeDocument/2006/relationships/image" Target="../media/image3.png"/><Relationship Id="rId2" Type="http://schemas.openxmlformats.org/officeDocument/2006/relationships/image" Target="../media/image217.png"/><Relationship Id="rId16" Type="http://schemas.openxmlformats.org/officeDocument/2006/relationships/image" Target="../media/image73.png"/><Relationship Id="rId1" Type="http://schemas.openxmlformats.org/officeDocument/2006/relationships/slideLayout" Target="../slideLayouts/slideLayout2.xml"/><Relationship Id="rId6" Type="http://schemas.openxmlformats.org/officeDocument/2006/relationships/image" Target="../media/image221.png"/><Relationship Id="rId11" Type="http://schemas.openxmlformats.org/officeDocument/2006/relationships/image" Target="../media/image226.png"/><Relationship Id="rId5" Type="http://schemas.openxmlformats.org/officeDocument/2006/relationships/image" Target="../media/image220.png"/><Relationship Id="rId15" Type="http://schemas.openxmlformats.org/officeDocument/2006/relationships/image" Target="../media/image230.png"/><Relationship Id="rId10" Type="http://schemas.openxmlformats.org/officeDocument/2006/relationships/image" Target="../media/image225.png"/><Relationship Id="rId4" Type="http://schemas.openxmlformats.org/officeDocument/2006/relationships/image" Target="../media/image219.png"/><Relationship Id="rId9" Type="http://schemas.openxmlformats.org/officeDocument/2006/relationships/image" Target="../media/image224.png"/><Relationship Id="rId14" Type="http://schemas.openxmlformats.org/officeDocument/2006/relationships/image" Target="../media/image229.png"/></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31.png"/><Relationship Id="rId3" Type="http://schemas.openxmlformats.org/officeDocument/2006/relationships/image" Target="../media/image310.png"/><Relationship Id="rId7" Type="http://schemas.openxmlformats.org/officeDocument/2006/relationships/image" Target="../media/image4.png"/><Relationship Id="rId12" Type="http://schemas.openxmlformats.org/officeDocument/2006/relationships/image" Target="../media/image120.png"/><Relationship Id="rId17" Type="http://schemas.openxmlformats.org/officeDocument/2006/relationships/image" Target="../media/image8.png"/><Relationship Id="rId2" Type="http://schemas.openxmlformats.org/officeDocument/2006/relationships/image" Target="../media/image231.png"/><Relationship Id="rId16"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69.png"/><Relationship Id="rId11" Type="http://schemas.openxmlformats.org/officeDocument/2006/relationships/image" Target="../media/image110.png"/><Relationship Id="rId5" Type="http://schemas.openxmlformats.org/officeDocument/2006/relationships/image" Target="../media/image510.png"/><Relationship Id="rId15" Type="http://schemas.openxmlformats.org/officeDocument/2006/relationships/image" Target="../media/image6.png"/><Relationship Id="rId10" Type="http://schemas.openxmlformats.org/officeDocument/2006/relationships/image" Target="../media/image100.png"/><Relationship Id="rId4" Type="http://schemas.openxmlformats.org/officeDocument/2006/relationships/image" Target="../media/image410.png"/><Relationship Id="rId9" Type="http://schemas.openxmlformats.org/officeDocument/2006/relationships/image" Target="../media/image90.png"/><Relationship Id="rId14" Type="http://schemas.openxmlformats.org/officeDocument/2006/relationships/image" Target="../media/image14.png"/></Relationships>
</file>

<file path=ppt/slides/_rels/slide5.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9.pn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png"/><Relationship Id="rId4" Type="http://schemas.openxmlformats.org/officeDocument/2006/relationships/image" Target="../media/image17.png"/><Relationship Id="rId9" Type="http://schemas.openxmlformats.org/officeDocument/2006/relationships/image" Target="../media/image22.png"/></Relationships>
</file>

<file path=ppt/slides/_rels/slide6.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10.png"/><Relationship Id="rId3" Type="http://schemas.openxmlformats.org/officeDocument/2006/relationships/image" Target="../media/image27.png"/><Relationship Id="rId7" Type="http://schemas.openxmlformats.org/officeDocument/2006/relationships/image" Target="../media/image31.png"/><Relationship Id="rId12" Type="http://schemas.openxmlformats.org/officeDocument/2006/relationships/image" Target="../media/image9.png"/><Relationship Id="rId2" Type="http://schemas.openxmlformats.org/officeDocument/2006/relationships/image" Target="../media/image26.png"/><Relationship Id="rId16"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30.png"/><Relationship Id="rId11" Type="http://schemas.openxmlformats.org/officeDocument/2006/relationships/image" Target="../media/image35.png"/><Relationship Id="rId5" Type="http://schemas.openxmlformats.org/officeDocument/2006/relationships/image" Target="../media/image29.png"/><Relationship Id="rId15" Type="http://schemas.openxmlformats.org/officeDocument/2006/relationships/image" Target="../media/image12.png"/><Relationship Id="rId10" Type="http://schemas.openxmlformats.org/officeDocument/2006/relationships/image" Target="../media/image34.png"/><Relationship Id="rId4" Type="http://schemas.openxmlformats.org/officeDocument/2006/relationships/image" Target="../media/image28.png"/><Relationship Id="rId9" Type="http://schemas.openxmlformats.org/officeDocument/2006/relationships/image" Target="../media/image33.png"/><Relationship Id="rId1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 Id="rId6" Type="http://schemas.openxmlformats.org/officeDocument/2006/relationships/image" Target="../media/image3.emf"/><Relationship Id="rId5" Type="http://schemas.openxmlformats.org/officeDocument/2006/relationships/image" Target="../media/image45.png"/><Relationship Id="rId4" Type="http://schemas.openxmlformats.org/officeDocument/2006/relationships/image" Target="../media/image44.png"/></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image" Target="../media/image48.png"/><Relationship Id="rId7" Type="http://schemas.openxmlformats.org/officeDocument/2006/relationships/image" Target="../media/image52.png"/><Relationship Id="rId2" Type="http://schemas.openxmlformats.org/officeDocument/2006/relationships/image" Target="../media/image37.png"/><Relationship Id="rId1" Type="http://schemas.openxmlformats.org/officeDocument/2006/relationships/slideLayout" Target="../slideLayouts/slideLayout2.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image" Target="../media/image49.png"/><Relationship Id="rId9" Type="http://schemas.openxmlformats.org/officeDocument/2006/relationships/image" Target="../media/image5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203200"/>
            <a:ext cx="12191999" cy="461665"/>
          </a:xfrm>
          <a:prstGeom prst="rect">
            <a:avLst/>
          </a:prstGeom>
          <a:noFill/>
        </p:spPr>
        <p:txBody>
          <a:bodyPr wrap="square" rtlCol="0">
            <a:spAutoFit/>
          </a:bodyPr>
          <a:lstStyle/>
          <a:p>
            <a:pPr algn="ctr"/>
            <a:r>
              <a:rPr lang="es-UY" sz="2400" b="1" dirty="0">
                <a:solidFill>
                  <a:srgbClr val="FF0000"/>
                </a:solidFill>
              </a:rPr>
              <a:t>ECUACIÓN DE ONDAS 2D: ONDAS EN MEMBRANAS</a:t>
            </a:r>
          </a:p>
        </p:txBody>
      </p:sp>
      <p:pic>
        <p:nvPicPr>
          <p:cNvPr id="8" name="Imagen 7"/>
          <p:cNvPicPr>
            <a:picLocks noChangeAspect="1"/>
          </p:cNvPicPr>
          <p:nvPr/>
        </p:nvPicPr>
        <p:blipFill>
          <a:blip r:embed="rId2"/>
          <a:stretch>
            <a:fillRect/>
          </a:stretch>
        </p:blipFill>
        <p:spPr>
          <a:xfrm>
            <a:off x="775336" y="1226067"/>
            <a:ext cx="5532299" cy="3273751"/>
          </a:xfrm>
          <a:prstGeom prst="rect">
            <a:avLst/>
          </a:prstGeom>
        </p:spPr>
      </p:pic>
      <mc:AlternateContent xmlns:mc="http://schemas.openxmlformats.org/markup-compatibility/2006" xmlns:a14="http://schemas.microsoft.com/office/drawing/2010/main">
        <mc:Choice Requires="a14">
          <p:sp>
            <p:nvSpPr>
              <p:cNvPr id="9" name="CuadroTexto 8"/>
              <p:cNvSpPr txBox="1"/>
              <p:nvPr/>
            </p:nvSpPr>
            <p:spPr>
              <a:xfrm>
                <a:off x="6386610" y="2586221"/>
                <a:ext cx="4785028" cy="425181"/>
              </a:xfrm>
              <a:prstGeom prst="rect">
                <a:avLst/>
              </a:prstGeom>
              <a:noFill/>
            </p:spPr>
            <p:txBody>
              <a:bodyPr wrap="none" rtlCol="0">
                <a:spAutoFit/>
              </a:bodyPr>
              <a:lstStyle/>
              <a:p>
                <a:r>
                  <a:rPr lang="es-UY" dirty="0"/>
                  <a:t>Asumimos pequeñas oscilaciones y </a:t>
                </a:r>
                <a14:m>
                  <m:oMath xmlns:m="http://schemas.openxmlformats.org/officeDocument/2006/math">
                    <m:d>
                      <m:dPr>
                        <m:begChr m:val="|"/>
                        <m:endChr m:val="|"/>
                        <m:ctrlPr>
                          <a:rPr lang="es-UY"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oMath>
                </a14:m>
                <a:r>
                  <a:rPr lang="es-UY" dirty="0"/>
                  <a:t> constante</a:t>
                </a:r>
              </a:p>
            </p:txBody>
          </p:sp>
        </mc:Choice>
        <mc:Fallback xmlns="">
          <p:sp>
            <p:nvSpPr>
              <p:cNvPr id="9" name="CuadroTexto 8"/>
              <p:cNvSpPr txBox="1">
                <a:spLocks noRot="1" noChangeAspect="1" noMove="1" noResize="1" noEditPoints="1" noAdjustHandles="1" noChangeArrowheads="1" noChangeShapeType="1" noTextEdit="1"/>
              </p:cNvSpPr>
              <p:nvPr/>
            </p:nvSpPr>
            <p:spPr>
              <a:xfrm>
                <a:off x="6386610" y="2586221"/>
                <a:ext cx="4785028" cy="425181"/>
              </a:xfrm>
              <a:prstGeom prst="rect">
                <a:avLst/>
              </a:prstGeom>
              <a:blipFill rotWithShape="0">
                <a:blip r:embed="rId3"/>
                <a:stretch>
                  <a:fillRect l="-1146" r="-382" b="-1857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6478623" y="1414614"/>
                <a:ext cx="4601003" cy="425181"/>
              </a:xfrm>
              <a:prstGeom prst="rect">
                <a:avLst/>
              </a:prstGeom>
              <a:noFill/>
            </p:spPr>
            <p:txBody>
              <a:bodyPr wrap="none" rtlCol="0">
                <a:spAutoFit/>
              </a:bodyPr>
              <a:lstStyle/>
              <a:p>
                <a14:m>
                  <m:oMath xmlns:m="http://schemas.openxmlformats.org/officeDocument/2006/math">
                    <m:d>
                      <m:dPr>
                        <m:begChr m:val="|"/>
                        <m:endChr m:val="|"/>
                        <m:ctrlPr>
                          <a:rPr lang="es-UY"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oMath>
                </a14:m>
                <a:r>
                  <a:rPr lang="es-UY" dirty="0"/>
                  <a:t> representa la fuerza por unidad de longitud</a:t>
                </a:r>
              </a:p>
            </p:txBody>
          </p:sp>
        </mc:Choice>
        <mc:Fallback xmlns="">
          <p:sp>
            <p:nvSpPr>
              <p:cNvPr id="10" name="CuadroTexto 9"/>
              <p:cNvSpPr txBox="1">
                <a:spLocks noRot="1" noChangeAspect="1" noMove="1" noResize="1" noEditPoints="1" noAdjustHandles="1" noChangeArrowheads="1" noChangeShapeType="1" noTextEdit="1"/>
              </p:cNvSpPr>
              <p:nvPr/>
            </p:nvSpPr>
            <p:spPr>
              <a:xfrm>
                <a:off x="6478623" y="1414614"/>
                <a:ext cx="4601003" cy="425181"/>
              </a:xfrm>
              <a:prstGeom prst="rect">
                <a:avLst/>
              </a:prstGeom>
              <a:blipFill rotWithShape="0">
                <a:blip r:embed="rId4"/>
                <a:stretch>
                  <a:fillRect r="-397" b="-1857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6095999" y="2028342"/>
                <a:ext cx="5639557" cy="369332"/>
              </a:xfrm>
              <a:prstGeom prst="rect">
                <a:avLst/>
              </a:prstGeom>
              <a:noFill/>
            </p:spPr>
            <p:txBody>
              <a:bodyPr wrap="none" rtlCol="0">
                <a:spAutoFit/>
              </a:bodyPr>
              <a:lstStyle/>
              <a:p>
                <a14:m>
                  <m:oMath xmlns:m="http://schemas.openxmlformats.org/officeDocument/2006/math">
                    <m:r>
                      <a:rPr lang="es-UY" b="0" i="1" smtClean="0">
                        <a:latin typeface="Cambria Math" panose="02040503050406030204" pitchFamily="18" charset="0"/>
                      </a:rPr>
                      <m:t>𝜌</m:t>
                    </m:r>
                  </m:oMath>
                </a14:m>
                <a:r>
                  <a:rPr lang="es-UY" dirty="0"/>
                  <a:t> representa la densidad de masa por unidad de superficie</a:t>
                </a:r>
              </a:p>
            </p:txBody>
          </p:sp>
        </mc:Choice>
        <mc:Fallback xmlns="">
          <p:sp>
            <p:nvSpPr>
              <p:cNvPr id="11" name="CuadroTexto 10"/>
              <p:cNvSpPr txBox="1">
                <a:spLocks noRot="1" noChangeAspect="1" noMove="1" noResize="1" noEditPoints="1" noAdjustHandles="1" noChangeArrowheads="1" noChangeShapeType="1" noTextEdit="1"/>
              </p:cNvSpPr>
              <p:nvPr/>
            </p:nvSpPr>
            <p:spPr>
              <a:xfrm>
                <a:off x="6095999" y="2028342"/>
                <a:ext cx="5639557" cy="369332"/>
              </a:xfrm>
              <a:prstGeom prst="rect">
                <a:avLst/>
              </a:prstGeom>
              <a:blipFill rotWithShape="0">
                <a:blip r:embed="rId5"/>
                <a:stretch>
                  <a:fillRect t="-10000" r="-1189"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CuadroTexto 11"/>
              <p:cNvSpPr txBox="1"/>
              <p:nvPr/>
            </p:nvSpPr>
            <p:spPr>
              <a:xfrm>
                <a:off x="6164908" y="3249438"/>
                <a:ext cx="5713376" cy="646331"/>
              </a:xfrm>
              <a:prstGeom prst="rect">
                <a:avLst/>
              </a:prstGeom>
              <a:noFill/>
            </p:spPr>
            <p:txBody>
              <a:bodyPr wrap="square" rtlCol="0">
                <a:spAutoFit/>
              </a:bodyPr>
              <a:lstStyle/>
              <a:p>
                <a14:m>
                  <m:oMath xmlns:m="http://schemas.openxmlformats.org/officeDocument/2006/math">
                    <m:r>
                      <a:rPr lang="es-UY" b="0" i="1" smtClean="0">
                        <a:latin typeface="Cambria Math" panose="02040503050406030204" pitchFamily="18" charset="0"/>
                      </a:rPr>
                      <m:t>𝑧</m:t>
                    </m:r>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𝑦</m:t>
                    </m:r>
                    <m:r>
                      <a:rPr lang="es-UY" b="0" i="1" smtClean="0">
                        <a:latin typeface="Cambria Math" panose="02040503050406030204" pitchFamily="18" charset="0"/>
                      </a:rPr>
                      <m:t>,</m:t>
                    </m:r>
                    <m:r>
                      <a:rPr lang="es-UY" b="0" i="1" smtClean="0">
                        <a:latin typeface="Cambria Math" panose="02040503050406030204" pitchFamily="18" charset="0"/>
                      </a:rPr>
                      <m:t>𝑡</m:t>
                    </m:r>
                    <m:r>
                      <a:rPr lang="es-UY" b="0" i="1" smtClean="0">
                        <a:latin typeface="Cambria Math" panose="02040503050406030204" pitchFamily="18" charset="0"/>
                      </a:rPr>
                      <m:t>)</m:t>
                    </m:r>
                  </m:oMath>
                </a14:m>
                <a:r>
                  <a:rPr lang="es-UY" dirty="0"/>
                  <a:t> representa el desplazamiento vertical de la membrana en el punto </a:t>
                </a:r>
                <a14:m>
                  <m:oMath xmlns:m="http://schemas.openxmlformats.org/officeDocument/2006/math">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𝑦</m:t>
                    </m:r>
                    <m:r>
                      <a:rPr lang="es-UY" b="0" i="1" smtClean="0">
                        <a:latin typeface="Cambria Math" panose="02040503050406030204" pitchFamily="18" charset="0"/>
                      </a:rPr>
                      <m:t>)</m:t>
                    </m:r>
                  </m:oMath>
                </a14:m>
                <a:r>
                  <a:rPr lang="es-UY" dirty="0"/>
                  <a:t> y el tiempo </a:t>
                </a:r>
                <a14:m>
                  <m:oMath xmlns:m="http://schemas.openxmlformats.org/officeDocument/2006/math">
                    <m:r>
                      <a:rPr lang="es-UY" b="0" i="1" smtClean="0">
                        <a:latin typeface="Cambria Math" panose="02040503050406030204" pitchFamily="18" charset="0"/>
                      </a:rPr>
                      <m:t>𝑡</m:t>
                    </m:r>
                  </m:oMath>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6164908" y="3249438"/>
                <a:ext cx="5713376" cy="646331"/>
              </a:xfrm>
              <a:prstGeom prst="rect">
                <a:avLst/>
              </a:prstGeom>
              <a:blipFill rotWithShape="0">
                <a:blip r:embed="rId6"/>
                <a:stretch>
                  <a:fillRect l="-853" t="-4717" b="-1415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1117600" y="4818743"/>
                <a:ext cx="3210302" cy="369332"/>
              </a:xfrm>
              <a:prstGeom prst="rect">
                <a:avLst/>
              </a:prstGeom>
              <a:noFill/>
            </p:spPr>
            <p:txBody>
              <a:bodyPr wrap="none" rtlCol="0">
                <a:spAutoFit/>
              </a:bodyPr>
              <a:lstStyle/>
              <a:p>
                <a:r>
                  <a:rPr lang="es-UY" dirty="0"/>
                  <a:t>Fuerza vertical en la dirección </a:t>
                </a:r>
                <a14:m>
                  <m:oMath xmlns:m="http://schemas.openxmlformats.org/officeDocument/2006/math">
                    <m:r>
                      <a:rPr lang="es-UY" b="0" i="1" smtClean="0">
                        <a:latin typeface="Cambria Math" panose="02040503050406030204" pitchFamily="18" charset="0"/>
                      </a:rPr>
                      <m:t>𝑥</m:t>
                    </m:r>
                  </m:oMath>
                </a14:m>
                <a:r>
                  <a:rPr lang="es-UY" dirty="0"/>
                  <a:t>:</a:t>
                </a:r>
              </a:p>
            </p:txBody>
          </p:sp>
        </mc:Choice>
        <mc:Fallback xmlns="">
          <p:sp>
            <p:nvSpPr>
              <p:cNvPr id="13" name="CuadroTexto 12"/>
              <p:cNvSpPr txBox="1">
                <a:spLocks noRot="1" noChangeAspect="1" noMove="1" noResize="1" noEditPoints="1" noAdjustHandles="1" noChangeArrowheads="1" noChangeShapeType="1" noTextEdit="1"/>
              </p:cNvSpPr>
              <p:nvPr/>
            </p:nvSpPr>
            <p:spPr>
              <a:xfrm>
                <a:off x="1117600" y="4818743"/>
                <a:ext cx="3210302" cy="369332"/>
              </a:xfrm>
              <a:prstGeom prst="rect">
                <a:avLst/>
              </a:prstGeom>
              <a:blipFill rotWithShape="0">
                <a:blip r:embed="rId7"/>
                <a:stretch>
                  <a:fillRect l="-1518" t="-8197" r="-569"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Rectángulo 13"/>
              <p:cNvSpPr/>
              <p:nvPr/>
            </p:nvSpPr>
            <p:spPr>
              <a:xfrm>
                <a:off x="4327902" y="4636899"/>
                <a:ext cx="4612609" cy="7203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s-UY" i="1" smtClean="0">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𝑇</m:t>
                              </m:r>
                            </m:e>
                          </m:acc>
                        </m:e>
                      </m:d>
                      <m:r>
                        <a:rPr lang="es-UY" i="1">
                          <a:latin typeface="Cambria Math" panose="02040503050406030204" pitchFamily="18" charset="0"/>
                        </a:rPr>
                        <m:t>𝑑𝑦</m:t>
                      </m:r>
                      <m:d>
                        <m:dPr>
                          <m:ctrlPr>
                            <a:rPr lang="es-UY" i="1">
                              <a:latin typeface="Cambria Math" panose="02040503050406030204" pitchFamily="18" charset="0"/>
                            </a:rPr>
                          </m:ctrlPr>
                        </m:dPr>
                        <m:e>
                          <m:f>
                            <m:fPr>
                              <m:ctrlPr>
                                <a:rPr lang="es-UY" i="1">
                                  <a:latin typeface="Cambria Math" panose="02040503050406030204" pitchFamily="18" charset="0"/>
                                </a:rPr>
                              </m:ctrlPr>
                            </m:fPr>
                            <m:num>
                              <m:r>
                                <a:rPr lang="es-UY" i="1">
                                  <a:latin typeface="Cambria Math" panose="02040503050406030204" pitchFamily="18" charset="0"/>
                                </a:rPr>
                                <m:t>𝜕</m:t>
                              </m:r>
                              <m:r>
                                <a:rPr lang="es-UY" i="1">
                                  <a:latin typeface="Cambria Math" panose="02040503050406030204" pitchFamily="18" charset="0"/>
                                </a:rPr>
                                <m:t>𝑧</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𝑑𝑥</m:t>
                                  </m:r>
                                </m:e>
                              </m:d>
                            </m:num>
                            <m:den>
                              <m:r>
                                <a:rPr lang="es-UY" i="1">
                                  <a:latin typeface="Cambria Math" panose="02040503050406030204" pitchFamily="18" charset="0"/>
                                </a:rPr>
                                <m:t>𝜕</m:t>
                              </m:r>
                              <m:r>
                                <a:rPr lang="es-UY" i="1">
                                  <a:latin typeface="Cambria Math" panose="02040503050406030204" pitchFamily="18" charset="0"/>
                                </a:rPr>
                                <m:t>𝑥</m:t>
                              </m:r>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𝑧</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e>
                              </m:d>
                            </m:num>
                            <m:den>
                              <m:r>
                                <a:rPr lang="es-UY" b="0" i="1" smtClean="0">
                                  <a:latin typeface="Cambria Math" panose="02040503050406030204" pitchFamily="18" charset="0"/>
                                </a:rPr>
                                <m:t>𝜕</m:t>
                              </m:r>
                              <m:r>
                                <a:rPr lang="es-UY" b="0" i="1" smtClean="0">
                                  <a:latin typeface="Cambria Math" panose="02040503050406030204" pitchFamily="18" charset="0"/>
                                </a:rPr>
                                <m:t>𝑥</m:t>
                              </m:r>
                            </m:den>
                          </m:f>
                        </m:e>
                      </m:d>
                      <m:r>
                        <a:rPr lang="es-UY" b="0" i="1" smtClean="0">
                          <a:latin typeface="Cambria Math" panose="02040503050406030204" pitchFamily="18" charset="0"/>
                        </a:rPr>
                        <m:t>=</m:t>
                      </m:r>
                      <m:d>
                        <m:dPr>
                          <m:begChr m:val="|"/>
                          <m:endChr m:val="|"/>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𝑇</m:t>
                              </m:r>
                            </m:e>
                          </m:acc>
                        </m:e>
                      </m:d>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r>
                            <a:rPr lang="es-UY" b="0" i="1" smtClean="0">
                              <a:latin typeface="Cambria Math" panose="02040503050406030204" pitchFamily="18" charset="0"/>
                            </a:rPr>
                            <m:t>𝑧</m:t>
                          </m:r>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𝑥</m:t>
                              </m:r>
                            </m:e>
                            <m:sup>
                              <m:r>
                                <a:rPr lang="es-UY" b="0" i="1" smtClean="0">
                                  <a:latin typeface="Cambria Math" panose="02040503050406030204" pitchFamily="18" charset="0"/>
                                </a:rPr>
                                <m:t>2</m:t>
                              </m:r>
                            </m:sup>
                          </m:sSup>
                        </m:den>
                      </m:f>
                      <m:r>
                        <a:rPr lang="es-UY" b="0" i="1" smtClean="0">
                          <a:latin typeface="Cambria Math" panose="02040503050406030204" pitchFamily="18" charset="0"/>
                        </a:rPr>
                        <m:t>𝑑𝑥</m:t>
                      </m:r>
                      <m:r>
                        <a:rPr lang="es-UY" i="1">
                          <a:latin typeface="Cambria Math" panose="02040503050406030204" pitchFamily="18" charset="0"/>
                        </a:rPr>
                        <m:t>𝑑𝑦</m:t>
                      </m:r>
                    </m:oMath>
                  </m:oMathPara>
                </a14:m>
                <a:endParaRPr lang="es-UY" dirty="0"/>
              </a:p>
            </p:txBody>
          </p:sp>
        </mc:Choice>
        <mc:Fallback xmlns="">
          <p:sp>
            <p:nvSpPr>
              <p:cNvPr id="14" name="Rectángulo 13"/>
              <p:cNvSpPr>
                <a:spLocks noRot="1" noChangeAspect="1" noMove="1" noResize="1" noEditPoints="1" noAdjustHandles="1" noChangeArrowheads="1" noChangeShapeType="1" noTextEdit="1"/>
              </p:cNvSpPr>
              <p:nvPr/>
            </p:nvSpPr>
            <p:spPr>
              <a:xfrm>
                <a:off x="4327902" y="4636899"/>
                <a:ext cx="4612609" cy="720325"/>
              </a:xfrm>
              <a:prstGeom prst="rect">
                <a:avLst/>
              </a:prstGeom>
              <a:blipFill rotWithShape="0">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5" name="CuadroTexto 14"/>
              <p:cNvSpPr txBox="1"/>
              <p:nvPr/>
            </p:nvSpPr>
            <p:spPr>
              <a:xfrm>
                <a:off x="1117600" y="5580816"/>
                <a:ext cx="3213700" cy="369332"/>
              </a:xfrm>
              <a:prstGeom prst="rect">
                <a:avLst/>
              </a:prstGeom>
              <a:noFill/>
            </p:spPr>
            <p:txBody>
              <a:bodyPr wrap="none" rtlCol="0">
                <a:spAutoFit/>
              </a:bodyPr>
              <a:lstStyle/>
              <a:p>
                <a:r>
                  <a:rPr lang="es-UY" dirty="0"/>
                  <a:t>Fuerza vertical en la dirección </a:t>
                </a:r>
                <a14:m>
                  <m:oMath xmlns:m="http://schemas.openxmlformats.org/officeDocument/2006/math">
                    <m:r>
                      <a:rPr lang="es-UY" b="0" i="1" smtClean="0">
                        <a:latin typeface="Cambria Math" panose="02040503050406030204" pitchFamily="18" charset="0"/>
                      </a:rPr>
                      <m:t>𝑦</m:t>
                    </m:r>
                  </m:oMath>
                </a14:m>
                <a:r>
                  <a:rPr lang="es-UY" dirty="0"/>
                  <a:t>:</a:t>
                </a:r>
              </a:p>
            </p:txBody>
          </p:sp>
        </mc:Choice>
        <mc:Fallback xmlns="">
          <p:sp>
            <p:nvSpPr>
              <p:cNvPr id="15" name="CuadroTexto 14"/>
              <p:cNvSpPr txBox="1">
                <a:spLocks noRot="1" noChangeAspect="1" noMove="1" noResize="1" noEditPoints="1" noAdjustHandles="1" noChangeArrowheads="1" noChangeShapeType="1" noTextEdit="1"/>
              </p:cNvSpPr>
              <p:nvPr/>
            </p:nvSpPr>
            <p:spPr>
              <a:xfrm>
                <a:off x="1117600" y="5580816"/>
                <a:ext cx="3213700" cy="369332"/>
              </a:xfrm>
              <a:prstGeom prst="rect">
                <a:avLst/>
              </a:prstGeom>
              <a:blipFill rotWithShape="0">
                <a:blip r:embed="rId9"/>
                <a:stretch>
                  <a:fillRect l="-1515" t="-8197" r="-568"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6" name="Rectángulo 15"/>
              <p:cNvSpPr/>
              <p:nvPr/>
            </p:nvSpPr>
            <p:spPr>
              <a:xfrm>
                <a:off x="4327902" y="5398972"/>
                <a:ext cx="4694939" cy="7203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endChr m:val="|"/>
                          <m:ctrlPr>
                            <a:rPr lang="es-UY" i="1" smtClean="0">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𝑇</m:t>
                              </m:r>
                            </m:e>
                          </m:acc>
                        </m:e>
                      </m:d>
                      <m:r>
                        <a:rPr lang="es-UY" i="1">
                          <a:latin typeface="Cambria Math" panose="02040503050406030204" pitchFamily="18" charset="0"/>
                        </a:rPr>
                        <m:t>𝑑</m:t>
                      </m:r>
                      <m:r>
                        <a:rPr lang="es-UY" b="0" i="1" smtClean="0">
                          <a:latin typeface="Cambria Math" panose="02040503050406030204" pitchFamily="18" charset="0"/>
                        </a:rPr>
                        <m:t>𝑥</m:t>
                      </m:r>
                      <m:d>
                        <m:dPr>
                          <m:ctrlPr>
                            <a:rPr lang="es-UY" i="1">
                              <a:latin typeface="Cambria Math" panose="02040503050406030204" pitchFamily="18" charset="0"/>
                            </a:rPr>
                          </m:ctrlPr>
                        </m:dPr>
                        <m:e>
                          <m:f>
                            <m:fPr>
                              <m:ctrlPr>
                                <a:rPr lang="es-UY" i="1">
                                  <a:latin typeface="Cambria Math" panose="02040503050406030204" pitchFamily="18" charset="0"/>
                                </a:rPr>
                              </m:ctrlPr>
                            </m:fPr>
                            <m:num>
                              <m:r>
                                <a:rPr lang="es-UY" i="1">
                                  <a:latin typeface="Cambria Math" panose="02040503050406030204" pitchFamily="18" charset="0"/>
                                </a:rPr>
                                <m:t>𝜕</m:t>
                              </m:r>
                              <m:r>
                                <a:rPr lang="es-UY" i="1">
                                  <a:latin typeface="Cambria Math" panose="02040503050406030204" pitchFamily="18" charset="0"/>
                                </a:rPr>
                                <m:t>𝑧</m:t>
                              </m:r>
                              <m:d>
                                <m:dPr>
                                  <m:ctrlPr>
                                    <a:rPr lang="es-UY" b="0" i="1" smtClean="0">
                                      <a:latin typeface="Cambria Math" panose="02040503050406030204" pitchFamily="18" charset="0"/>
                                    </a:rPr>
                                  </m:ctrlPr>
                                </m:dPr>
                                <m:e>
                                  <m:r>
                                    <a:rPr lang="es-UY" b="0" i="1" smtClean="0">
                                      <a:latin typeface="Cambria Math" panose="02040503050406030204" pitchFamily="18" charset="0"/>
                                    </a:rPr>
                                    <m:t>𝑦</m:t>
                                  </m:r>
                                  <m:r>
                                    <a:rPr lang="es-UY" b="0" i="1" smtClean="0">
                                      <a:latin typeface="Cambria Math" panose="02040503050406030204" pitchFamily="18" charset="0"/>
                                    </a:rPr>
                                    <m:t>+</m:t>
                                  </m:r>
                                  <m:r>
                                    <a:rPr lang="es-UY" b="0" i="1" smtClean="0">
                                      <a:latin typeface="Cambria Math" panose="02040503050406030204" pitchFamily="18" charset="0"/>
                                    </a:rPr>
                                    <m:t>𝑑𝑦</m:t>
                                  </m:r>
                                </m:e>
                              </m:d>
                            </m:num>
                            <m:den>
                              <m:r>
                                <a:rPr lang="es-UY" i="1">
                                  <a:latin typeface="Cambria Math" panose="02040503050406030204" pitchFamily="18" charset="0"/>
                                </a:rPr>
                                <m:t>𝜕</m:t>
                              </m:r>
                              <m:r>
                                <a:rPr lang="es-UY" b="0" i="1" smtClean="0">
                                  <a:latin typeface="Cambria Math" panose="02040503050406030204" pitchFamily="18" charset="0"/>
                                </a:rPr>
                                <m:t>𝑦</m:t>
                              </m:r>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𝑧</m:t>
                              </m:r>
                              <m:d>
                                <m:dPr>
                                  <m:ctrlPr>
                                    <a:rPr lang="es-UY" b="0" i="1" smtClean="0">
                                      <a:latin typeface="Cambria Math" panose="02040503050406030204" pitchFamily="18" charset="0"/>
                                    </a:rPr>
                                  </m:ctrlPr>
                                </m:dPr>
                                <m:e>
                                  <m:r>
                                    <a:rPr lang="es-UY" b="0" i="1" smtClean="0">
                                      <a:latin typeface="Cambria Math" panose="02040503050406030204" pitchFamily="18" charset="0"/>
                                    </a:rPr>
                                    <m:t>𝑦</m:t>
                                  </m:r>
                                </m:e>
                              </m:d>
                            </m:num>
                            <m:den>
                              <m:r>
                                <a:rPr lang="es-UY" b="0" i="1" smtClean="0">
                                  <a:latin typeface="Cambria Math" panose="02040503050406030204" pitchFamily="18" charset="0"/>
                                </a:rPr>
                                <m:t>𝜕</m:t>
                              </m:r>
                              <m:r>
                                <a:rPr lang="es-UY" b="0" i="1" smtClean="0">
                                  <a:latin typeface="Cambria Math" panose="02040503050406030204" pitchFamily="18" charset="0"/>
                                </a:rPr>
                                <m:t>𝑦</m:t>
                              </m:r>
                            </m:den>
                          </m:f>
                        </m:e>
                      </m:d>
                      <m:r>
                        <a:rPr lang="es-UY" b="0" i="1" smtClean="0">
                          <a:latin typeface="Cambria Math" panose="02040503050406030204" pitchFamily="18" charset="0"/>
                        </a:rPr>
                        <m:t>=</m:t>
                      </m:r>
                      <m:d>
                        <m:dPr>
                          <m:begChr m:val="|"/>
                          <m:endChr m:val="|"/>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𝑇</m:t>
                              </m:r>
                            </m:e>
                          </m:acc>
                        </m:e>
                      </m:d>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r>
                            <a:rPr lang="es-UY" b="0" i="1" smtClean="0">
                              <a:latin typeface="Cambria Math" panose="02040503050406030204" pitchFamily="18" charset="0"/>
                            </a:rPr>
                            <m:t>𝑧</m:t>
                          </m:r>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𝑦</m:t>
                              </m:r>
                            </m:e>
                            <m:sup>
                              <m:r>
                                <a:rPr lang="es-UY" b="0" i="1" smtClean="0">
                                  <a:latin typeface="Cambria Math" panose="02040503050406030204" pitchFamily="18" charset="0"/>
                                </a:rPr>
                                <m:t>2</m:t>
                              </m:r>
                            </m:sup>
                          </m:sSup>
                        </m:den>
                      </m:f>
                      <m:r>
                        <a:rPr lang="es-UY" b="0" i="1" smtClean="0">
                          <a:latin typeface="Cambria Math" panose="02040503050406030204" pitchFamily="18" charset="0"/>
                        </a:rPr>
                        <m:t>𝑑𝑥</m:t>
                      </m:r>
                      <m:r>
                        <a:rPr lang="es-UY" i="1">
                          <a:latin typeface="Cambria Math" panose="02040503050406030204" pitchFamily="18" charset="0"/>
                        </a:rPr>
                        <m:t>𝑑𝑦</m:t>
                      </m:r>
                    </m:oMath>
                  </m:oMathPara>
                </a14:m>
                <a:endParaRPr lang="es-UY" dirty="0"/>
              </a:p>
            </p:txBody>
          </p:sp>
        </mc:Choice>
        <mc:Fallback xmlns="">
          <p:sp>
            <p:nvSpPr>
              <p:cNvPr id="16" name="Rectángulo 15"/>
              <p:cNvSpPr>
                <a:spLocks noRot="1" noChangeAspect="1" noMove="1" noResize="1" noEditPoints="1" noAdjustHandles="1" noChangeArrowheads="1" noChangeShapeType="1" noTextEdit="1"/>
              </p:cNvSpPr>
              <p:nvPr/>
            </p:nvSpPr>
            <p:spPr>
              <a:xfrm>
                <a:off x="4327902" y="5398972"/>
                <a:ext cx="4694939" cy="720325"/>
              </a:xfrm>
              <a:prstGeom prst="rect">
                <a:avLst/>
              </a:prstGeom>
              <a:blipFill rotWithShape="0">
                <a:blip r:embed="rId10"/>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409410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885372" y="333829"/>
                <a:ext cx="4538037" cy="43069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𝑑</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𝐸</m:t>
                          </m:r>
                        </m:e>
                        <m:sub>
                          <m:r>
                            <a:rPr lang="es-UY" b="0" i="1" smtClean="0">
                              <a:latin typeface="Cambria Math" panose="02040503050406030204" pitchFamily="18" charset="0"/>
                            </a:rPr>
                            <m:t>𝑝</m:t>
                          </m:r>
                        </m:sub>
                      </m:sSub>
                      <m:r>
                        <a:rPr lang="es-UY" b="0" i="1" smtClean="0">
                          <a:latin typeface="Cambria Math" panose="02040503050406030204" pitchFamily="18" charset="0"/>
                        </a:rPr>
                        <m:t>=</m:t>
                      </m:r>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r>
                        <a:rPr lang="es-UY" b="0" i="1" smtClean="0">
                          <a:latin typeface="Cambria Math" panose="02040503050406030204" pitchFamily="18" charset="0"/>
                        </a:rPr>
                        <m:t>𝑑𝑦</m:t>
                      </m:r>
                      <m:d>
                        <m:dPr>
                          <m:ctrlPr>
                            <a:rPr lang="es-UY" b="0" i="1" smtClean="0">
                              <a:latin typeface="Cambria Math" panose="02040503050406030204" pitchFamily="18" charset="0"/>
                            </a:rPr>
                          </m:ctrlPr>
                        </m:dPr>
                        <m:e>
                          <m:r>
                            <a:rPr lang="es-UY" b="0" i="1" smtClean="0">
                              <a:latin typeface="Cambria Math" panose="02040503050406030204" pitchFamily="18" charset="0"/>
                            </a:rPr>
                            <m:t>𝑑</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𝑠</m:t>
                              </m:r>
                            </m:e>
                            <m:sub>
                              <m:r>
                                <a:rPr lang="es-UY" b="0" i="1" smtClean="0">
                                  <a:latin typeface="Cambria Math" panose="02040503050406030204" pitchFamily="18" charset="0"/>
                                </a:rPr>
                                <m:t>𝑥</m:t>
                              </m:r>
                            </m:sub>
                          </m:sSub>
                          <m:r>
                            <a:rPr lang="es-UY" b="0" i="1" smtClean="0">
                              <a:latin typeface="Cambria Math" panose="02040503050406030204" pitchFamily="18" charset="0"/>
                            </a:rPr>
                            <m:t>−</m:t>
                          </m:r>
                          <m:r>
                            <a:rPr lang="es-UY" b="0" i="1" smtClean="0">
                              <a:latin typeface="Cambria Math" panose="02040503050406030204" pitchFamily="18" charset="0"/>
                            </a:rPr>
                            <m:t>𝑑𝑥</m:t>
                          </m:r>
                        </m:e>
                      </m:d>
                      <m:r>
                        <a:rPr lang="es-UY" b="0" i="1" smtClean="0">
                          <a:latin typeface="Cambria Math" panose="02040503050406030204" pitchFamily="18" charset="0"/>
                        </a:rPr>
                        <m:t>+</m:t>
                      </m:r>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r>
                        <a:rPr lang="es-UY" b="0" i="1" smtClean="0">
                          <a:latin typeface="Cambria Math" panose="02040503050406030204" pitchFamily="18" charset="0"/>
                        </a:rPr>
                        <m:t>𝑑𝑥</m:t>
                      </m:r>
                      <m:d>
                        <m:dPr>
                          <m:ctrlPr>
                            <a:rPr lang="es-UY" b="0" i="1" smtClean="0">
                              <a:latin typeface="Cambria Math" panose="02040503050406030204" pitchFamily="18" charset="0"/>
                            </a:rPr>
                          </m:ctrlPr>
                        </m:dPr>
                        <m:e>
                          <m:r>
                            <a:rPr lang="es-UY" b="0" i="1" smtClean="0">
                              <a:latin typeface="Cambria Math" panose="02040503050406030204" pitchFamily="18" charset="0"/>
                            </a:rPr>
                            <m:t>𝑑</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𝑠</m:t>
                              </m:r>
                            </m:e>
                            <m:sub>
                              <m:r>
                                <a:rPr lang="es-UY" b="0" i="1" smtClean="0">
                                  <a:latin typeface="Cambria Math" panose="02040503050406030204" pitchFamily="18" charset="0"/>
                                </a:rPr>
                                <m:t>𝑦</m:t>
                              </m:r>
                            </m:sub>
                          </m:sSub>
                          <m:r>
                            <a:rPr lang="es-UY" b="0" i="1" smtClean="0">
                              <a:latin typeface="Cambria Math" panose="02040503050406030204" pitchFamily="18" charset="0"/>
                            </a:rPr>
                            <m:t>−</m:t>
                          </m:r>
                          <m:r>
                            <a:rPr lang="es-UY" b="0" i="1" smtClean="0">
                              <a:latin typeface="Cambria Math" panose="02040503050406030204" pitchFamily="18" charset="0"/>
                            </a:rPr>
                            <m:t>𝑑𝑦</m:t>
                          </m:r>
                        </m:e>
                      </m:d>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885372" y="333829"/>
                <a:ext cx="4538037" cy="430695"/>
              </a:xfrm>
              <a:prstGeom prst="rect">
                <a:avLst/>
              </a:prstGeom>
              <a:blipFill rotWithShape="0">
                <a:blip r:embed="rId2"/>
                <a:stretch>
                  <a:fillRect b="-714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885372" y="1030514"/>
                <a:ext cx="6689716" cy="88197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𝑑</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𝑠</m:t>
                          </m:r>
                        </m:e>
                        <m:sub>
                          <m:r>
                            <a:rPr lang="es-UY" b="0" i="1" smtClean="0">
                              <a:latin typeface="Cambria Math" panose="02040503050406030204" pitchFamily="18" charset="0"/>
                            </a:rPr>
                            <m:t>𝑥</m:t>
                          </m:r>
                        </m:sub>
                      </m:sSub>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𝑑</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𝑥</m:t>
                                  </m:r>
                                </m:e>
                                <m:sup>
                                  <m:r>
                                    <a:rPr lang="es-UY" b="0" i="1" smtClean="0">
                                      <a:latin typeface="Cambria Math" panose="02040503050406030204" pitchFamily="18" charset="0"/>
                                    </a:rPr>
                                    <m:t>2</m:t>
                                  </m:r>
                                </m:sup>
                              </m:sSup>
                              <m:r>
                                <a:rPr lang="es-UY" b="0" i="1" smtClean="0">
                                  <a:latin typeface="Cambria Math" panose="02040503050406030204" pitchFamily="18" charset="0"/>
                                </a:rPr>
                                <m:t>+</m:t>
                              </m:r>
                              <m:r>
                                <a:rPr lang="es-UY" b="0" i="1" smtClean="0">
                                  <a:latin typeface="Cambria Math" panose="02040503050406030204" pitchFamily="18" charset="0"/>
                                </a:rPr>
                                <m:t>𝑑</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𝑧</m:t>
                                  </m:r>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r>
                        <a:rPr lang="es-UY" b="0" i="1" smtClean="0">
                          <a:latin typeface="Cambria Math" panose="02040503050406030204" pitchFamily="18" charset="0"/>
                        </a:rPr>
                        <m:t>=</m:t>
                      </m:r>
                      <m:r>
                        <a:rPr lang="es-UY" b="0" i="1" smtClean="0">
                          <a:latin typeface="Cambria Math" panose="02040503050406030204" pitchFamily="18" charset="0"/>
                        </a:rPr>
                        <m:t>𝑑𝑥</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1+</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𝑑𝑧</m:t>
                                          </m:r>
                                        </m:num>
                                        <m:den>
                                          <m:r>
                                            <a:rPr lang="es-UY" b="0" i="1" smtClean="0">
                                              <a:latin typeface="Cambria Math" panose="02040503050406030204" pitchFamily="18" charset="0"/>
                                            </a:rPr>
                                            <m:t>𝑑𝑥</m:t>
                                          </m:r>
                                        </m:den>
                                      </m:f>
                                    </m:e>
                                  </m:d>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𝑑𝑥</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1+</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𝑧</m:t>
                                      </m:r>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𝑥</m:t>
                                      </m:r>
                                    </m:den>
                                  </m:f>
                                </m:e>
                              </m:d>
                            </m:e>
                            <m:sup>
                              <m:r>
                                <a:rPr lang="es-UY" b="0" i="1" smtClean="0">
                                  <a:latin typeface="Cambria Math" panose="02040503050406030204" pitchFamily="18" charset="0"/>
                                  <a:ea typeface="Cambria Math" panose="02040503050406030204" pitchFamily="18" charset="0"/>
                                </a:rPr>
                                <m:t>2</m:t>
                              </m:r>
                            </m:sup>
                          </m:sSup>
                        </m:e>
                      </m:d>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885372" y="1030514"/>
                <a:ext cx="6689716" cy="881973"/>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Rectángulo 5"/>
              <p:cNvSpPr/>
              <p:nvPr/>
            </p:nvSpPr>
            <p:spPr>
              <a:xfrm>
                <a:off x="7575088" y="1030514"/>
                <a:ext cx="2916568" cy="76937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𝑑</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𝑠</m:t>
                          </m:r>
                        </m:e>
                        <m:sub>
                          <m:r>
                            <a:rPr lang="es-UY" b="0" i="1" smtClean="0">
                              <a:latin typeface="Cambria Math" panose="02040503050406030204" pitchFamily="18" charset="0"/>
                              <a:ea typeface="Cambria Math" panose="02040503050406030204" pitchFamily="18" charset="0"/>
                            </a:rPr>
                            <m:t>𝑥</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𝑑𝑥</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r>
                        <a:rPr lang="es-UY" b="0" i="1" smtClean="0">
                          <a:latin typeface="Cambria Math" panose="02040503050406030204" pitchFamily="18" charset="0"/>
                          <a:ea typeface="Cambria Math" panose="02040503050406030204" pitchFamily="18" charset="0"/>
                        </a:rPr>
                        <m:t> </m:t>
                      </m:r>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𝑧</m:t>
                                  </m:r>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𝑥</m:t>
                                  </m:r>
                                </m:den>
                              </m:f>
                            </m:e>
                          </m:d>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𝑑𝑥</m:t>
                      </m:r>
                    </m:oMath>
                  </m:oMathPara>
                </a14:m>
                <a:endParaRPr lang="es-UY" dirty="0"/>
              </a:p>
            </p:txBody>
          </p:sp>
        </mc:Choice>
        <mc:Fallback xmlns="">
          <p:sp>
            <p:nvSpPr>
              <p:cNvPr id="6" name="Rectángulo 5"/>
              <p:cNvSpPr>
                <a:spLocks noRot="1" noChangeAspect="1" noMove="1" noResize="1" noEditPoints="1" noAdjustHandles="1" noChangeArrowheads="1" noChangeShapeType="1" noTextEdit="1"/>
              </p:cNvSpPr>
              <p:nvPr/>
            </p:nvSpPr>
            <p:spPr>
              <a:xfrm>
                <a:off x="7575088" y="1030514"/>
                <a:ext cx="2916568" cy="769378"/>
              </a:xfrm>
              <a:prstGeom prst="rect">
                <a:avLst/>
              </a:prstGeom>
              <a:blipFill rotWithShape="0">
                <a:blip r:embed="rId4"/>
                <a:stretch>
                  <a:fillRect/>
                </a:stretch>
              </a:blipFill>
            </p:spPr>
            <p:txBody>
              <a:bodyPr/>
              <a:lstStyle/>
              <a:p>
                <a:r>
                  <a:rPr lang="es-UY">
                    <a:noFill/>
                  </a:rPr>
                  <a:t> </a:t>
                </a:r>
              </a:p>
            </p:txBody>
          </p:sp>
        </mc:Fallback>
      </mc:AlternateContent>
      <p:sp>
        <p:nvSpPr>
          <p:cNvPr id="7" name="CuadroTexto 6"/>
          <p:cNvSpPr txBox="1"/>
          <p:nvPr/>
        </p:nvSpPr>
        <p:spPr>
          <a:xfrm>
            <a:off x="885372" y="2235200"/>
            <a:ext cx="1612044" cy="369332"/>
          </a:xfrm>
          <a:prstGeom prst="rect">
            <a:avLst/>
          </a:prstGeom>
          <a:noFill/>
        </p:spPr>
        <p:txBody>
          <a:bodyPr wrap="none" rtlCol="0">
            <a:spAutoFit/>
          </a:bodyPr>
          <a:lstStyle/>
          <a:p>
            <a:r>
              <a:rPr lang="es-UY" dirty="0"/>
              <a:t>Análogamente:</a:t>
            </a:r>
          </a:p>
        </p:txBody>
      </p:sp>
      <mc:AlternateContent xmlns:mc="http://schemas.openxmlformats.org/markup-compatibility/2006" xmlns:a14="http://schemas.microsoft.com/office/drawing/2010/main">
        <mc:Choice Requires="a14">
          <p:sp>
            <p:nvSpPr>
              <p:cNvPr id="8" name="Rectángulo 7"/>
              <p:cNvSpPr/>
              <p:nvPr/>
            </p:nvSpPr>
            <p:spPr>
              <a:xfrm>
                <a:off x="2506841" y="2035177"/>
                <a:ext cx="2597762" cy="76937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𝑑</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𝑠</m:t>
                          </m:r>
                        </m:e>
                        <m:sub>
                          <m:r>
                            <a:rPr lang="es-UY" b="0" i="1" smtClean="0">
                              <a:latin typeface="Cambria Math" panose="02040503050406030204" pitchFamily="18" charset="0"/>
                              <a:ea typeface="Cambria Math" panose="02040503050406030204" pitchFamily="18" charset="0"/>
                            </a:rPr>
                            <m:t>𝑦</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𝑑𝑦</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r>
                        <a:rPr lang="es-UY" b="0" i="1" smtClean="0">
                          <a:latin typeface="Cambria Math" panose="02040503050406030204" pitchFamily="18" charset="0"/>
                          <a:ea typeface="Cambria Math" panose="02040503050406030204" pitchFamily="18" charset="0"/>
                        </a:rPr>
                        <m:t> </m:t>
                      </m:r>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𝑧</m:t>
                                  </m:r>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den>
                              </m:f>
                            </m:e>
                          </m:d>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𝑑𝑦</m:t>
                      </m:r>
                    </m:oMath>
                  </m:oMathPara>
                </a14:m>
                <a:endParaRPr lang="es-UY" dirty="0"/>
              </a:p>
            </p:txBody>
          </p:sp>
        </mc:Choice>
        <mc:Fallback xmlns="">
          <p:sp>
            <p:nvSpPr>
              <p:cNvPr id="8" name="Rectángulo 7"/>
              <p:cNvSpPr>
                <a:spLocks noRot="1" noChangeAspect="1" noMove="1" noResize="1" noEditPoints="1" noAdjustHandles="1" noChangeArrowheads="1" noChangeShapeType="1" noTextEdit="1"/>
              </p:cNvSpPr>
              <p:nvPr/>
            </p:nvSpPr>
            <p:spPr>
              <a:xfrm>
                <a:off x="2506841" y="2035177"/>
                <a:ext cx="2597762" cy="769378"/>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885371" y="3127268"/>
                <a:ext cx="4138184" cy="98405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rPr>
                        <m:t>𝑑</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𝐸</m:t>
                          </m:r>
                        </m:e>
                        <m:sub>
                          <m:r>
                            <a:rPr lang="es-UY" b="0" i="1" smtClean="0">
                              <a:latin typeface="Cambria Math" panose="02040503050406030204" pitchFamily="18" charset="0"/>
                            </a:rPr>
                            <m:t>𝑝</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2</m:t>
                          </m:r>
                        </m:den>
                      </m:f>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r>
                        <a:rPr lang="es-UY" b="0" i="1" smtClean="0">
                          <a:latin typeface="Cambria Math" panose="02040503050406030204" pitchFamily="18" charset="0"/>
                        </a:rPr>
                        <m:t>𝑑𝑥𝑑𝑦</m:t>
                      </m:r>
                      <m:d>
                        <m:dPr>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𝑧</m:t>
                                      </m:r>
                                    </m:num>
                                    <m:den>
                                      <m:r>
                                        <a:rPr lang="es-UY" b="0" i="1" smtClean="0">
                                          <a:latin typeface="Cambria Math" panose="02040503050406030204" pitchFamily="18" charset="0"/>
                                        </a:rPr>
                                        <m:t>𝜕</m:t>
                                      </m:r>
                                      <m:r>
                                        <a:rPr lang="es-UY" b="0" i="1" smtClean="0">
                                          <a:latin typeface="Cambria Math" panose="02040503050406030204" pitchFamily="18" charset="0"/>
                                        </a:rPr>
                                        <m:t>𝑥</m:t>
                                      </m:r>
                                    </m:den>
                                  </m:f>
                                </m:e>
                              </m:d>
                            </m:e>
                            <m:sup>
                              <m:r>
                                <a:rPr lang="es-UY" b="0" i="1" smtClean="0">
                                  <a:latin typeface="Cambria Math" panose="02040503050406030204" pitchFamily="18" charset="0"/>
                                </a:rPr>
                                <m:t>2</m:t>
                              </m:r>
                            </m:sup>
                          </m:sSup>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𝑧</m:t>
                                      </m:r>
                                    </m:num>
                                    <m:den>
                                      <m:r>
                                        <a:rPr lang="es-UY" b="0" i="1" smtClean="0">
                                          <a:latin typeface="Cambria Math" panose="02040503050406030204" pitchFamily="18" charset="0"/>
                                        </a:rPr>
                                        <m:t>𝜕</m:t>
                                      </m:r>
                                      <m:r>
                                        <a:rPr lang="es-UY" b="0" i="1" smtClean="0">
                                          <a:latin typeface="Cambria Math" panose="02040503050406030204" pitchFamily="18" charset="0"/>
                                        </a:rPr>
                                        <m:t>𝑦</m:t>
                                      </m:r>
                                    </m:den>
                                  </m:f>
                                </m:e>
                              </m:d>
                            </m:e>
                            <m:sup>
                              <m:r>
                                <a:rPr lang="es-UY" b="0" i="1" smtClean="0">
                                  <a:latin typeface="Cambria Math" panose="02040503050406030204" pitchFamily="18" charset="0"/>
                                </a:rPr>
                                <m:t>2</m:t>
                              </m:r>
                            </m:sup>
                          </m:sSup>
                        </m:e>
                      </m:d>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885371" y="3127268"/>
                <a:ext cx="4138184" cy="984052"/>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Rectángulo 9"/>
              <p:cNvSpPr/>
              <p:nvPr/>
            </p:nvSpPr>
            <p:spPr>
              <a:xfrm>
                <a:off x="5128698" y="3144613"/>
                <a:ext cx="4411849" cy="94936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𝐸</m:t>
                          </m:r>
                        </m:e>
                        <m:sub>
                          <m:r>
                            <a:rPr lang="es-UY" b="0" i="1" smtClean="0">
                              <a:latin typeface="Cambria Math" panose="02040503050406030204" pitchFamily="18" charset="0"/>
                              <a:ea typeface="Cambria Math" panose="02040503050406030204" pitchFamily="18" charset="0"/>
                            </a:rPr>
                            <m:t>𝑝</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d>
                        <m:dPr>
                          <m:begChr m:val="|"/>
                          <m:endChr m:val="|"/>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𝑇</m:t>
                              </m:r>
                            </m:e>
                          </m:acc>
                        </m:e>
                      </m:d>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𝐿</m:t>
                              </m:r>
                            </m:e>
                            <m:sub>
                              <m:r>
                                <a:rPr lang="es-UY" b="0" i="1" smtClean="0">
                                  <a:latin typeface="Cambria Math" panose="02040503050406030204" pitchFamily="18" charset="0"/>
                                  <a:ea typeface="Cambria Math" panose="02040503050406030204" pitchFamily="18" charset="0"/>
                                </a:rPr>
                                <m:t>𝑥</m:t>
                              </m:r>
                            </m:sub>
                          </m:sSub>
                        </m:sup>
                        <m:e>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𝐿</m:t>
                                  </m:r>
                                </m:e>
                                <m:sub>
                                  <m:r>
                                    <a:rPr lang="es-UY" b="0" i="1" smtClean="0">
                                      <a:latin typeface="Cambria Math" panose="02040503050406030204" pitchFamily="18" charset="0"/>
                                      <a:ea typeface="Cambria Math" panose="02040503050406030204" pitchFamily="18" charset="0"/>
                                    </a:rPr>
                                    <m:t>𝑦</m:t>
                                  </m:r>
                                </m:sub>
                              </m:sSub>
                            </m:sup>
                            <m:e>
                              <m:d>
                                <m:dPr>
                                  <m:begChr m:val="["/>
                                  <m:endChr m:val="]"/>
                                  <m:ctrlPr>
                                    <a:rPr lang="es-UY" b="0" i="1" smtClean="0">
                                      <a:latin typeface="Cambria Math" panose="02040503050406030204" pitchFamily="18" charset="0"/>
                                      <a:ea typeface="Cambria Math" panose="02040503050406030204" pitchFamily="18" charset="0"/>
                                    </a:rPr>
                                  </m:ctrlPr>
                                </m:dPr>
                                <m:e>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𝑧</m:t>
                                              </m:r>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𝑥</m:t>
                                              </m:r>
                                            </m:den>
                                          </m:f>
                                        </m:e>
                                      </m:d>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𝑧</m:t>
                                              </m:r>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den>
                                          </m:f>
                                        </m:e>
                                      </m:d>
                                    </m:e>
                                    <m:sup>
                                      <m:r>
                                        <a:rPr lang="es-UY" b="0" i="1" smtClean="0">
                                          <a:latin typeface="Cambria Math" panose="02040503050406030204" pitchFamily="18" charset="0"/>
                                          <a:ea typeface="Cambria Math" panose="02040503050406030204" pitchFamily="18" charset="0"/>
                                        </a:rPr>
                                        <m:t>2</m:t>
                                      </m:r>
                                    </m:sup>
                                  </m:sSup>
                                </m:e>
                              </m:d>
                              <m:r>
                                <a:rPr lang="es-UY" b="0" i="1" smtClean="0">
                                  <a:latin typeface="Cambria Math" panose="02040503050406030204" pitchFamily="18" charset="0"/>
                                  <a:ea typeface="Cambria Math" panose="02040503050406030204" pitchFamily="18" charset="0"/>
                                </a:rPr>
                                <m:t>𝑑𝑥𝑑𝑦</m:t>
                              </m:r>
                            </m:e>
                          </m:nary>
                        </m:e>
                      </m:nary>
                    </m:oMath>
                  </m:oMathPara>
                </a14:m>
                <a:endParaRPr lang="es-UY" dirty="0"/>
              </a:p>
            </p:txBody>
          </p:sp>
        </mc:Choice>
        <mc:Fallback xmlns="">
          <p:sp>
            <p:nvSpPr>
              <p:cNvPr id="10" name="Rectángulo 9"/>
              <p:cNvSpPr>
                <a:spLocks noRot="1" noChangeAspect="1" noMove="1" noResize="1" noEditPoints="1" noAdjustHandles="1" noChangeArrowheads="1" noChangeShapeType="1" noTextEdit="1"/>
              </p:cNvSpPr>
              <p:nvPr/>
            </p:nvSpPr>
            <p:spPr>
              <a:xfrm>
                <a:off x="5128698" y="3144613"/>
                <a:ext cx="4411849" cy="949362"/>
              </a:xfrm>
              <a:prstGeom prst="rect">
                <a:avLst/>
              </a:prstGeom>
              <a:blipFill rotWithShape="0">
                <a:blip r:embed="rId7"/>
                <a:stretch>
                  <a:fillRect/>
                </a:stretch>
              </a:blipFill>
            </p:spPr>
            <p:txBody>
              <a:bodyPr/>
              <a:lstStyle/>
              <a:p>
                <a:r>
                  <a:rPr lang="es-UY">
                    <a:noFill/>
                  </a:rPr>
                  <a:t> </a:t>
                </a:r>
              </a:p>
            </p:txBody>
          </p:sp>
        </mc:Fallback>
      </mc:AlternateContent>
      <p:sp>
        <p:nvSpPr>
          <p:cNvPr id="2" name="CuadroTexto 1"/>
          <p:cNvSpPr txBox="1"/>
          <p:nvPr/>
        </p:nvSpPr>
        <p:spPr>
          <a:xfrm>
            <a:off x="900616" y="4844133"/>
            <a:ext cx="9591040" cy="646331"/>
          </a:xfrm>
          <a:prstGeom prst="rect">
            <a:avLst/>
          </a:prstGeom>
          <a:noFill/>
        </p:spPr>
        <p:txBody>
          <a:bodyPr wrap="square" rtlCol="0">
            <a:spAutoFit/>
          </a:bodyPr>
          <a:lstStyle/>
          <a:p>
            <a:r>
              <a:rPr lang="es-UY" dirty="0"/>
              <a:t>Al igual que en el caso de la cuerda, la energía mecánica de una onda estacionaria es la suma de la energía de los modos normales de vibración presentes en el movimiento de la membrana</a:t>
            </a:r>
          </a:p>
        </p:txBody>
      </p:sp>
    </p:spTree>
    <p:extLst>
      <p:ext uri="{BB962C8B-B14F-4D97-AF65-F5344CB8AC3E}">
        <p14:creationId xmlns:p14="http://schemas.microsoft.com/office/powerpoint/2010/main" val="1627786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64458" y="188686"/>
            <a:ext cx="4107086" cy="369332"/>
          </a:xfrm>
          <a:prstGeom prst="rect">
            <a:avLst/>
          </a:prstGeom>
          <a:noFill/>
        </p:spPr>
        <p:txBody>
          <a:bodyPr wrap="none" rtlCol="0">
            <a:spAutoFit/>
          </a:bodyPr>
          <a:lstStyle/>
          <a:p>
            <a:r>
              <a:rPr lang="es-UY" b="1" dirty="0">
                <a:solidFill>
                  <a:srgbClr val="00B0F0"/>
                </a:solidFill>
              </a:rPr>
              <a:t>MEMBRANA CIRCULAR CON BORDE FIJO </a:t>
            </a:r>
          </a:p>
        </p:txBody>
      </p:sp>
      <mc:AlternateContent xmlns:mc="http://schemas.openxmlformats.org/markup-compatibility/2006" xmlns:a14="http://schemas.microsoft.com/office/drawing/2010/main">
        <mc:Choice Requires="a14">
          <p:sp>
            <p:nvSpPr>
              <p:cNvPr id="14" name="Rectángulo 13"/>
              <p:cNvSpPr/>
              <p:nvPr/>
            </p:nvSpPr>
            <p:spPr>
              <a:xfrm>
                <a:off x="7330125" y="2037714"/>
                <a:ext cx="1943930" cy="64819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s-UY" i="1" smtClean="0">
                              <a:latin typeface="Cambria Math" panose="02040503050406030204" pitchFamily="18" charset="0"/>
                              <a:ea typeface="Cambria Math" panose="02040503050406030204" pitchFamily="18" charset="0"/>
                            </a:rPr>
                          </m:ctrlPr>
                        </m:sSupPr>
                        <m:e>
                          <m:r>
                            <a:rPr lang="es-UY">
                              <a:latin typeface="Cambria Math" panose="02040503050406030204" pitchFamily="18" charset="0"/>
                              <a:ea typeface="Cambria Math" panose="02040503050406030204" pitchFamily="18" charset="0"/>
                            </a:rPr>
                            <m:t>𝛻</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𝑧</m:t>
                      </m:r>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𝑐</m:t>
                              </m:r>
                            </m:e>
                            <m:sup>
                              <m:r>
                                <a:rPr lang="es-UY" i="1">
                                  <a:latin typeface="Cambria Math" panose="02040503050406030204" pitchFamily="18" charset="0"/>
                                  <a:ea typeface="Cambria Math" panose="02040503050406030204" pitchFamily="18" charset="0"/>
                                </a:rPr>
                                <m:t>2</m:t>
                              </m:r>
                            </m:sup>
                          </m:sSup>
                        </m:den>
                      </m:f>
                      <m:f>
                        <m:fPr>
                          <m:ctrlPr>
                            <a:rPr lang="es-UY" i="1">
                              <a:latin typeface="Cambria Math" panose="02040503050406030204" pitchFamily="18" charset="0"/>
                              <a:ea typeface="Cambria Math" panose="02040503050406030204" pitchFamily="18" charset="0"/>
                            </a:rPr>
                          </m:ctrlPr>
                        </m:fPr>
                        <m:num>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𝑧</m:t>
                          </m:r>
                        </m:num>
                        <m:den>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𝑡</m:t>
                              </m:r>
                            </m:e>
                            <m:sup>
                              <m:r>
                                <a:rPr lang="es-UY" i="1">
                                  <a:latin typeface="Cambria Math" panose="02040503050406030204" pitchFamily="18" charset="0"/>
                                  <a:ea typeface="Cambria Math" panose="02040503050406030204" pitchFamily="18" charset="0"/>
                                </a:rPr>
                                <m:t>2</m:t>
                              </m:r>
                            </m:sup>
                          </m:sSup>
                        </m:den>
                      </m:f>
                      <m:r>
                        <a:rPr lang="es-UY" i="1">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14" name="Rectángulo 13"/>
              <p:cNvSpPr>
                <a:spLocks noRot="1" noChangeAspect="1" noMove="1" noResize="1" noEditPoints="1" noAdjustHandles="1" noChangeArrowheads="1" noChangeShapeType="1" noTextEdit="1"/>
              </p:cNvSpPr>
              <p:nvPr/>
            </p:nvSpPr>
            <p:spPr>
              <a:xfrm>
                <a:off x="7330125" y="2037714"/>
                <a:ext cx="1943930" cy="648191"/>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5" name="CuadroTexto 14"/>
              <p:cNvSpPr txBox="1"/>
              <p:nvPr/>
            </p:nvSpPr>
            <p:spPr>
              <a:xfrm>
                <a:off x="4884937" y="943429"/>
                <a:ext cx="6847259" cy="369332"/>
              </a:xfrm>
              <a:prstGeom prst="rect">
                <a:avLst/>
              </a:prstGeom>
              <a:noFill/>
            </p:spPr>
            <p:txBody>
              <a:bodyPr wrap="none" rtlCol="0">
                <a:spAutoFit/>
              </a:bodyPr>
              <a:lstStyle/>
              <a:p>
                <a:r>
                  <a:rPr lang="es-UY" dirty="0"/>
                  <a:t>La condición de borde se expresa más fácil en coordenadas polares </a:t>
                </a:r>
                <a14:m>
                  <m:oMath xmlns:m="http://schemas.openxmlformats.org/officeDocument/2006/math">
                    <m:r>
                      <a:rPr lang="es-UY" b="0" i="1" smtClean="0">
                        <a:latin typeface="Cambria Math" panose="02040503050406030204" pitchFamily="18" charset="0"/>
                      </a:rPr>
                      <m:t>𝑟</m:t>
                    </m:r>
                    <m:r>
                      <a:rPr lang="es-UY" b="0" i="1" smtClean="0">
                        <a:latin typeface="Cambria Math" panose="02040503050406030204" pitchFamily="18" charset="0"/>
                      </a:rPr>
                      <m:t>,</m:t>
                    </m:r>
                    <m:r>
                      <a:rPr lang="es-UY" b="0" i="1" smtClean="0">
                        <a:latin typeface="Cambria Math" panose="02040503050406030204" pitchFamily="18" charset="0"/>
                      </a:rPr>
                      <m:t>𝜃</m:t>
                    </m:r>
                  </m:oMath>
                </a14:m>
                <a:endParaRPr lang="es-UY" dirty="0"/>
              </a:p>
            </p:txBody>
          </p:sp>
        </mc:Choice>
        <mc:Fallback xmlns="">
          <p:sp>
            <p:nvSpPr>
              <p:cNvPr id="15" name="CuadroTexto 14"/>
              <p:cNvSpPr txBox="1">
                <a:spLocks noRot="1" noChangeAspect="1" noMove="1" noResize="1" noEditPoints="1" noAdjustHandles="1" noChangeArrowheads="1" noChangeShapeType="1" noTextEdit="1"/>
              </p:cNvSpPr>
              <p:nvPr/>
            </p:nvSpPr>
            <p:spPr>
              <a:xfrm>
                <a:off x="4884937" y="943429"/>
                <a:ext cx="6847259" cy="369332"/>
              </a:xfrm>
              <a:prstGeom prst="rect">
                <a:avLst/>
              </a:prstGeom>
              <a:blipFill rotWithShape="0">
                <a:blip r:embed="rId6"/>
                <a:stretch>
                  <a:fillRect l="-712" t="-10000"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6" name="CuadroTexto 15"/>
              <p:cNvSpPr txBox="1"/>
              <p:nvPr/>
            </p:nvSpPr>
            <p:spPr>
              <a:xfrm>
                <a:off x="7343077" y="1518164"/>
                <a:ext cx="193097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𝑧</m:t>
                      </m:r>
                      <m:d>
                        <m:dPr>
                          <m:ctrlPr>
                            <a:rPr lang="es-UY" b="0" i="1" smtClean="0">
                              <a:latin typeface="Cambria Math" panose="02040503050406030204" pitchFamily="18" charset="0"/>
                            </a:rPr>
                          </m:ctrlPr>
                        </m:dPr>
                        <m:e>
                          <m:r>
                            <a:rPr lang="es-UY" b="0" i="1" smtClean="0">
                              <a:latin typeface="Cambria Math" panose="02040503050406030204" pitchFamily="18" charset="0"/>
                            </a:rPr>
                            <m:t>𝑟</m:t>
                          </m:r>
                          <m:r>
                            <a:rPr lang="es-UY" b="0" i="1" smtClean="0">
                              <a:latin typeface="Cambria Math" panose="02040503050406030204" pitchFamily="18" charset="0"/>
                            </a:rPr>
                            <m:t>=</m:t>
                          </m:r>
                          <m:r>
                            <a:rPr lang="es-UY" b="0" i="1" smtClean="0">
                              <a:latin typeface="Cambria Math" panose="02040503050406030204" pitchFamily="18" charset="0"/>
                            </a:rPr>
                            <m:t>𝑎</m:t>
                          </m:r>
                          <m:r>
                            <a:rPr lang="es-UY" b="0" i="1" smtClean="0">
                              <a:latin typeface="Cambria Math" panose="02040503050406030204" pitchFamily="18" charset="0"/>
                            </a:rPr>
                            <m:t>,</m:t>
                          </m:r>
                          <m:r>
                            <a:rPr lang="es-UY" b="0" i="1" smtClean="0">
                              <a:latin typeface="Cambria Math" panose="02040503050406030204" pitchFamily="18" charset="0"/>
                            </a:rPr>
                            <m:t>𝜃</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=0</m:t>
                      </m:r>
                    </m:oMath>
                  </m:oMathPara>
                </a14:m>
                <a:endParaRPr lang="es-UY" dirty="0"/>
              </a:p>
            </p:txBody>
          </p:sp>
        </mc:Choice>
        <mc:Fallback xmlns="">
          <p:sp>
            <p:nvSpPr>
              <p:cNvPr id="16" name="CuadroTexto 15"/>
              <p:cNvSpPr txBox="1">
                <a:spLocks noRot="1" noChangeAspect="1" noMove="1" noResize="1" noEditPoints="1" noAdjustHandles="1" noChangeArrowheads="1" noChangeShapeType="1" noTextEdit="1"/>
              </p:cNvSpPr>
              <p:nvPr/>
            </p:nvSpPr>
            <p:spPr>
              <a:xfrm>
                <a:off x="7343077" y="1518164"/>
                <a:ext cx="1930978" cy="369332"/>
              </a:xfrm>
              <a:prstGeom prst="rect">
                <a:avLst/>
              </a:prstGeom>
              <a:blipFill rotWithShape="0">
                <a:blip r:embed="rId7"/>
                <a:stretch>
                  <a:fillRect/>
                </a:stretch>
              </a:blipFill>
            </p:spPr>
            <p:txBody>
              <a:bodyPr/>
              <a:lstStyle/>
              <a:p>
                <a:r>
                  <a:rPr lang="es-UY">
                    <a:noFill/>
                  </a:rPr>
                  <a:t> </a:t>
                </a:r>
              </a:p>
            </p:txBody>
          </p:sp>
        </mc:Fallback>
      </mc:AlternateContent>
      <p:grpSp>
        <p:nvGrpSpPr>
          <p:cNvPr id="2" name="Grupo 1"/>
          <p:cNvGrpSpPr/>
          <p:nvPr/>
        </p:nvGrpSpPr>
        <p:grpSpPr>
          <a:xfrm>
            <a:off x="1429430" y="758763"/>
            <a:ext cx="3823492" cy="2623066"/>
            <a:chOff x="1429430" y="758763"/>
            <a:chExt cx="3823492" cy="2623066"/>
          </a:xfrm>
        </p:grpSpPr>
        <p:cxnSp>
          <p:nvCxnSpPr>
            <p:cNvPr id="6" name="Conector recto de flecha 5"/>
            <p:cNvCxnSpPr/>
            <p:nvPr/>
          </p:nvCxnSpPr>
          <p:spPr>
            <a:xfrm>
              <a:off x="1429430" y="2177144"/>
              <a:ext cx="36576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flipV="1">
              <a:off x="2967944" y="943429"/>
              <a:ext cx="0" cy="24384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Elipse 7"/>
            <p:cNvSpPr>
              <a:spLocks noChangeAspect="1"/>
            </p:cNvSpPr>
            <p:nvPr/>
          </p:nvSpPr>
          <p:spPr>
            <a:xfrm>
              <a:off x="2227714" y="1444171"/>
              <a:ext cx="1440000" cy="1440000"/>
            </a:xfrm>
            <a:prstGeom prst="ellipse">
              <a:avLst/>
            </a:prstGeom>
            <a:solidFill>
              <a:schemeClr val="tx2">
                <a:lumMod val="20000"/>
                <a:lumOff val="8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9" name="CuadroTexto 8"/>
                <p:cNvSpPr txBox="1"/>
                <p:nvPr/>
              </p:nvSpPr>
              <p:spPr>
                <a:xfrm>
                  <a:off x="4884937" y="2177144"/>
                  <a:ext cx="36798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4884937" y="2177144"/>
                  <a:ext cx="367985" cy="369332"/>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2596560" y="758763"/>
                  <a:ext cx="3713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𝑦</m:t>
                        </m:r>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2596560" y="758763"/>
                  <a:ext cx="371384" cy="369332"/>
                </a:xfrm>
                <a:prstGeom prst="rect">
                  <a:avLst/>
                </a:prstGeom>
                <a:blipFill rotWithShape="0">
                  <a:blip r:embed="rId3"/>
                  <a:stretch>
                    <a:fillRect b="-6557"/>
                  </a:stretch>
                </a:blipFill>
              </p:spPr>
              <p:txBody>
                <a:bodyPr/>
                <a:lstStyle/>
                <a:p>
                  <a:r>
                    <a:rPr lang="es-UY">
                      <a:noFill/>
                    </a:rPr>
                    <a:t> </a:t>
                  </a:r>
                </a:p>
              </p:txBody>
            </p:sp>
          </mc:Fallback>
        </mc:AlternateContent>
        <p:cxnSp>
          <p:nvCxnSpPr>
            <p:cNvPr id="12" name="Conector recto de flecha 11"/>
            <p:cNvCxnSpPr>
              <a:endCxn id="8" idx="1"/>
            </p:cNvCxnSpPr>
            <p:nvPr/>
          </p:nvCxnSpPr>
          <p:spPr>
            <a:xfrm flipH="1" flipV="1">
              <a:off x="2438597" y="1655054"/>
              <a:ext cx="529347" cy="5220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CuadroTexto 12"/>
                <p:cNvSpPr txBox="1"/>
                <p:nvPr/>
              </p:nvSpPr>
              <p:spPr>
                <a:xfrm>
                  <a:off x="2395169" y="1731433"/>
                  <a:ext cx="37144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𝑎</m:t>
                        </m:r>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2395169" y="1731433"/>
                  <a:ext cx="371448" cy="369332"/>
                </a:xfrm>
                <a:prstGeom prst="rect">
                  <a:avLst/>
                </a:prstGeom>
                <a:blipFill rotWithShape="0">
                  <a:blip r:embed="rId4"/>
                  <a:stretch>
                    <a:fillRect/>
                  </a:stretch>
                </a:blipFill>
              </p:spPr>
              <p:txBody>
                <a:bodyPr/>
                <a:lstStyle/>
                <a:p>
                  <a:r>
                    <a:rPr lang="es-UY">
                      <a:noFill/>
                    </a:rPr>
                    <a:t> </a:t>
                  </a:r>
                </a:p>
              </p:txBody>
            </p:sp>
          </mc:Fallback>
        </mc:AlternateContent>
        <p:cxnSp>
          <p:nvCxnSpPr>
            <p:cNvPr id="18" name="Conector recto de flecha 17"/>
            <p:cNvCxnSpPr/>
            <p:nvPr/>
          </p:nvCxnSpPr>
          <p:spPr>
            <a:xfrm flipV="1">
              <a:off x="2977500" y="1740963"/>
              <a:ext cx="276883" cy="4361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Arco 20"/>
            <p:cNvSpPr/>
            <p:nvPr/>
          </p:nvSpPr>
          <p:spPr>
            <a:xfrm>
              <a:off x="2794424" y="1869123"/>
              <a:ext cx="454567" cy="587011"/>
            </a:xfrm>
            <a:prstGeom prst="arc">
              <a:avLst>
                <a:gd name="adj1" fmla="val 17886560"/>
                <a:gd name="adj2" fmla="val 0"/>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22" name="CuadroTexto 21"/>
                <p:cNvSpPr txBox="1"/>
                <p:nvPr/>
              </p:nvSpPr>
              <p:spPr>
                <a:xfrm>
                  <a:off x="3169271" y="1837164"/>
                  <a:ext cx="37414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𝜃</m:t>
                        </m:r>
                      </m:oMath>
                    </m:oMathPara>
                  </a14:m>
                  <a:endParaRPr lang="es-UY" dirty="0"/>
                </a:p>
              </p:txBody>
            </p:sp>
          </mc:Choice>
          <mc:Fallback xmlns="">
            <p:sp>
              <p:nvSpPr>
                <p:cNvPr id="22" name="CuadroTexto 21"/>
                <p:cNvSpPr txBox="1">
                  <a:spLocks noRot="1" noChangeAspect="1" noMove="1" noResize="1" noEditPoints="1" noAdjustHandles="1" noChangeArrowheads="1" noChangeShapeType="1" noTextEdit="1"/>
                </p:cNvSpPr>
                <p:nvPr/>
              </p:nvSpPr>
              <p:spPr>
                <a:xfrm>
                  <a:off x="3169271" y="1837164"/>
                  <a:ext cx="374141" cy="369332"/>
                </a:xfrm>
                <a:prstGeom prst="rect">
                  <a:avLst/>
                </a:prstGeom>
                <a:blipFill rotWithShape="0">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3" name="CuadroTexto 22"/>
                <p:cNvSpPr txBox="1"/>
                <p:nvPr/>
              </p:nvSpPr>
              <p:spPr>
                <a:xfrm>
                  <a:off x="2917292" y="1526079"/>
                  <a:ext cx="35163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𝑟</m:t>
                        </m:r>
                      </m:oMath>
                    </m:oMathPara>
                  </a14:m>
                  <a:endParaRPr lang="es-UY" dirty="0"/>
                </a:p>
              </p:txBody>
            </p:sp>
          </mc:Choice>
          <mc:Fallback xmlns="">
            <p:sp>
              <p:nvSpPr>
                <p:cNvPr id="23" name="CuadroTexto 22"/>
                <p:cNvSpPr txBox="1">
                  <a:spLocks noRot="1" noChangeAspect="1" noMove="1" noResize="1" noEditPoints="1" noAdjustHandles="1" noChangeArrowheads="1" noChangeShapeType="1" noTextEdit="1"/>
                </p:cNvSpPr>
                <p:nvPr/>
              </p:nvSpPr>
              <p:spPr>
                <a:xfrm>
                  <a:off x="2917292" y="1526079"/>
                  <a:ext cx="351635" cy="369332"/>
                </a:xfrm>
                <a:prstGeom prst="rect">
                  <a:avLst/>
                </a:prstGeom>
                <a:blipFill rotWithShape="0">
                  <a:blip r:embed="rId9"/>
                  <a:stretch>
                    <a:fillRect/>
                  </a:stretch>
                </a:blipFill>
              </p:spPr>
              <p:txBody>
                <a:bodyPr/>
                <a:lstStyle/>
                <a:p>
                  <a:r>
                    <a:rPr lang="es-UY">
                      <a:noFill/>
                    </a:rPr>
                    <a:t> </a:t>
                  </a:r>
                </a:p>
              </p:txBody>
            </p:sp>
          </mc:Fallback>
        </mc:AlternateContent>
      </p:grpSp>
      <p:grpSp>
        <p:nvGrpSpPr>
          <p:cNvPr id="3" name="Grupo 2"/>
          <p:cNvGrpSpPr/>
          <p:nvPr/>
        </p:nvGrpSpPr>
        <p:grpSpPr>
          <a:xfrm>
            <a:off x="4180114" y="2911538"/>
            <a:ext cx="5326651" cy="1118482"/>
            <a:chOff x="4180114" y="2911538"/>
            <a:chExt cx="5326651" cy="1118482"/>
          </a:xfrm>
        </p:grpSpPr>
        <p:sp>
          <p:nvSpPr>
            <p:cNvPr id="24" name="CuadroTexto 23"/>
            <p:cNvSpPr txBox="1"/>
            <p:nvPr/>
          </p:nvSpPr>
          <p:spPr>
            <a:xfrm>
              <a:off x="4180114" y="2911538"/>
              <a:ext cx="5326651" cy="369332"/>
            </a:xfrm>
            <a:prstGeom prst="rect">
              <a:avLst/>
            </a:prstGeom>
            <a:noFill/>
          </p:spPr>
          <p:txBody>
            <a:bodyPr wrap="none" rtlCol="0">
              <a:spAutoFit/>
            </a:bodyPr>
            <a:lstStyle/>
            <a:p>
              <a:r>
                <a:rPr lang="es-UY" dirty="0"/>
                <a:t>En coordenadas polares el </a:t>
              </a:r>
              <a:r>
                <a:rPr lang="es-UY" dirty="0" err="1"/>
                <a:t>laplaciano</a:t>
              </a:r>
              <a:r>
                <a:rPr lang="es-UY" dirty="0"/>
                <a:t> se expresa como:</a:t>
              </a:r>
            </a:p>
          </p:txBody>
        </p:sp>
        <mc:AlternateContent xmlns:mc="http://schemas.openxmlformats.org/markup-compatibility/2006" xmlns:a14="http://schemas.microsoft.com/office/drawing/2010/main">
          <mc:Choice Requires="a14">
            <p:sp>
              <p:nvSpPr>
                <p:cNvPr id="25" name="CuadroTexto 24"/>
                <p:cNvSpPr txBox="1"/>
                <p:nvPr/>
              </p:nvSpPr>
              <p:spPr>
                <a:xfrm>
                  <a:off x="5617829" y="3381829"/>
                  <a:ext cx="2690737" cy="6481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s-UY" b="0" i="1" smtClean="0">
                                <a:latin typeface="Cambria Math" panose="02040503050406030204" pitchFamily="18" charset="0"/>
                              </a:rPr>
                            </m:ctrlPr>
                          </m:sSupPr>
                          <m:e>
                            <m:r>
                              <a:rPr lang="es-UY" b="0" i="0" smtClean="0">
                                <a:latin typeface="Cambria Math" panose="02040503050406030204" pitchFamily="18" charset="0"/>
                              </a:rPr>
                              <m:t>𝛻</m:t>
                            </m:r>
                          </m:e>
                          <m:sup>
                            <m:r>
                              <a:rPr lang="es-UY" b="0" i="1" smtClean="0">
                                <a:latin typeface="Cambria Math" panose="02040503050406030204" pitchFamily="18" charset="0"/>
                              </a:rPr>
                              <m:t>2</m:t>
                            </m:r>
                          </m:sup>
                        </m:sSup>
                        <m:r>
                          <a:rPr lang="es-UY" b="0" i="1" smtClean="0">
                            <a:latin typeface="Cambria Math" panose="02040503050406030204" pitchFamily="18" charset="0"/>
                          </a:rPr>
                          <m:t>=</m:t>
                        </m:r>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𝑟</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𝑟</m:t>
                            </m:r>
                          </m:den>
                        </m:f>
                        <m:f>
                          <m:fPr>
                            <m:ctrlPr>
                              <a:rPr lang="es-UY" b="0" i="1" smtClean="0">
                                <a:latin typeface="Cambria Math" panose="02040503050406030204" pitchFamily="18" charset="0"/>
                              </a:rPr>
                            </m:ctrlPr>
                          </m:fPr>
                          <m:num>
                            <m:r>
                              <a:rPr lang="es-UY" b="0" i="1" smtClean="0">
                                <a:latin typeface="Cambria Math" panose="02040503050406030204" pitchFamily="18" charset="0"/>
                              </a:rPr>
                              <m:t>𝜕</m:t>
                            </m:r>
                          </m:num>
                          <m:den>
                            <m:r>
                              <a:rPr lang="es-UY" b="0" i="1" smtClean="0">
                                <a:latin typeface="Cambria Math" panose="02040503050406030204" pitchFamily="18" charset="0"/>
                              </a:rPr>
                              <m:t>𝜕</m:t>
                            </m:r>
                            <m:r>
                              <a:rPr lang="es-UY" b="0" i="1" smtClean="0">
                                <a:latin typeface="Cambria Math" panose="02040503050406030204" pitchFamily="18" charset="0"/>
                              </a:rPr>
                              <m:t>𝑟</m:t>
                            </m:r>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𝑟</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𝜃</m:t>
                                </m:r>
                              </m:e>
                              <m:sup>
                                <m:r>
                                  <a:rPr lang="es-UY" b="0" i="1" smtClean="0">
                                    <a:latin typeface="Cambria Math" panose="02040503050406030204" pitchFamily="18" charset="0"/>
                                  </a:rPr>
                                  <m:t>2</m:t>
                                </m:r>
                              </m:sup>
                            </m:sSup>
                          </m:den>
                        </m:f>
                      </m:oMath>
                    </m:oMathPara>
                  </a14:m>
                  <a:endParaRPr lang="es-UY" dirty="0"/>
                </a:p>
              </p:txBody>
            </p:sp>
          </mc:Choice>
          <mc:Fallback xmlns="">
            <p:sp>
              <p:nvSpPr>
                <p:cNvPr id="25" name="CuadroTexto 24"/>
                <p:cNvSpPr txBox="1">
                  <a:spLocks noRot="1" noChangeAspect="1" noMove="1" noResize="1" noEditPoints="1" noAdjustHandles="1" noChangeArrowheads="1" noChangeShapeType="1" noTextEdit="1"/>
                </p:cNvSpPr>
                <p:nvPr/>
              </p:nvSpPr>
              <p:spPr>
                <a:xfrm>
                  <a:off x="5617829" y="3381829"/>
                  <a:ext cx="2690737" cy="648191"/>
                </a:xfrm>
                <a:prstGeom prst="rect">
                  <a:avLst/>
                </a:prstGeom>
                <a:blipFill rotWithShape="0">
                  <a:blip r:embed="rId10"/>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26" name="CuadroTexto 25"/>
              <p:cNvSpPr txBox="1"/>
              <p:nvPr/>
            </p:nvSpPr>
            <p:spPr>
              <a:xfrm>
                <a:off x="970067" y="4160551"/>
                <a:ext cx="3648499" cy="7173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𝑧</m:t>
                          </m:r>
                        </m:num>
                        <m:den>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𝑡</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𝑐</m:t>
                          </m:r>
                        </m:e>
                        <m:sup>
                          <m:r>
                            <a:rPr lang="es-UY" b="0" i="1" smtClean="0">
                              <a:latin typeface="Cambria Math" panose="02040503050406030204" pitchFamily="18" charset="0"/>
                              <a:ea typeface="Cambria Math" panose="02040503050406030204" pitchFamily="18" charset="0"/>
                            </a:rPr>
                            <m:t>2</m:t>
                          </m:r>
                        </m:sup>
                      </m:sSup>
                      <m:d>
                        <m:dPr>
                          <m:begChr m:val="["/>
                          <m:endChr m:val="]"/>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r>
                                <a:rPr lang="es-UY" b="0" i="1" smtClean="0">
                                  <a:latin typeface="Cambria Math" panose="02040503050406030204" pitchFamily="18" charset="0"/>
                                </a:rPr>
                                <m:t>𝑧</m:t>
                              </m:r>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𝑟</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𝑟</m:t>
                              </m:r>
                            </m:den>
                          </m:f>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𝑧</m:t>
                              </m:r>
                            </m:num>
                            <m:den>
                              <m:r>
                                <a:rPr lang="es-UY" b="0" i="1" smtClean="0">
                                  <a:latin typeface="Cambria Math" panose="02040503050406030204" pitchFamily="18" charset="0"/>
                                </a:rPr>
                                <m:t>𝜕</m:t>
                              </m:r>
                              <m:r>
                                <a:rPr lang="es-UY" b="0" i="1" smtClean="0">
                                  <a:latin typeface="Cambria Math" panose="02040503050406030204" pitchFamily="18" charset="0"/>
                                </a:rPr>
                                <m:t>𝑟</m:t>
                              </m:r>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𝑟</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r>
                                <a:rPr lang="es-UY" b="0" i="1" smtClean="0">
                                  <a:latin typeface="Cambria Math" panose="02040503050406030204" pitchFamily="18" charset="0"/>
                                </a:rPr>
                                <m:t>𝑧</m:t>
                              </m:r>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𝜃</m:t>
                                  </m:r>
                                </m:e>
                                <m:sup>
                                  <m:r>
                                    <a:rPr lang="es-UY" b="0" i="1" smtClean="0">
                                      <a:latin typeface="Cambria Math" panose="02040503050406030204" pitchFamily="18" charset="0"/>
                                    </a:rPr>
                                    <m:t>2</m:t>
                                  </m:r>
                                </m:sup>
                              </m:sSup>
                            </m:den>
                          </m:f>
                        </m:e>
                      </m:d>
                    </m:oMath>
                  </m:oMathPara>
                </a14:m>
                <a:endParaRPr lang="es-UY" dirty="0"/>
              </a:p>
            </p:txBody>
          </p:sp>
        </mc:Choice>
        <mc:Fallback xmlns="">
          <p:sp>
            <p:nvSpPr>
              <p:cNvPr id="26" name="CuadroTexto 25"/>
              <p:cNvSpPr txBox="1">
                <a:spLocks noRot="1" noChangeAspect="1" noMove="1" noResize="1" noEditPoints="1" noAdjustHandles="1" noChangeArrowheads="1" noChangeShapeType="1" noTextEdit="1"/>
              </p:cNvSpPr>
              <p:nvPr/>
            </p:nvSpPr>
            <p:spPr>
              <a:xfrm>
                <a:off x="970067" y="4160551"/>
                <a:ext cx="3648499" cy="717312"/>
              </a:xfrm>
              <a:prstGeom prst="rect">
                <a:avLst/>
              </a:prstGeom>
              <a:blipFill rotWithShape="0">
                <a:blip r:embed="rId11"/>
                <a:stretch>
                  <a:fillRect/>
                </a:stretch>
              </a:blipFill>
            </p:spPr>
            <p:txBody>
              <a:bodyPr/>
              <a:lstStyle/>
              <a:p>
                <a:r>
                  <a:rPr lang="es-UY">
                    <a:noFill/>
                  </a:rPr>
                  <a:t> </a:t>
                </a:r>
              </a:p>
            </p:txBody>
          </p:sp>
        </mc:Fallback>
      </mc:AlternateContent>
      <p:sp>
        <p:nvSpPr>
          <p:cNvPr id="27" name="CuadroTexto 26"/>
          <p:cNvSpPr txBox="1"/>
          <p:nvPr/>
        </p:nvSpPr>
        <p:spPr>
          <a:xfrm>
            <a:off x="1252539" y="5348480"/>
            <a:ext cx="2459199" cy="369332"/>
          </a:xfrm>
          <a:prstGeom prst="rect">
            <a:avLst/>
          </a:prstGeom>
          <a:noFill/>
        </p:spPr>
        <p:txBody>
          <a:bodyPr wrap="none" rtlCol="0">
            <a:spAutoFit/>
          </a:bodyPr>
          <a:lstStyle/>
          <a:p>
            <a:r>
              <a:rPr lang="es-UY" dirty="0"/>
              <a:t>Separación de variables:</a:t>
            </a:r>
          </a:p>
        </p:txBody>
      </p:sp>
      <mc:AlternateContent xmlns:mc="http://schemas.openxmlformats.org/markup-compatibility/2006" xmlns:a14="http://schemas.microsoft.com/office/drawing/2010/main">
        <mc:Choice Requires="a14">
          <p:sp>
            <p:nvSpPr>
              <p:cNvPr id="28" name="CuadroTexto 27"/>
              <p:cNvSpPr txBox="1"/>
              <p:nvPr/>
            </p:nvSpPr>
            <p:spPr>
              <a:xfrm>
                <a:off x="3733871" y="5359008"/>
                <a:ext cx="270631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𝑧</m:t>
                      </m:r>
                      <m:d>
                        <m:dPr>
                          <m:ctrlPr>
                            <a:rPr lang="es-UY" b="0" i="1" smtClean="0">
                              <a:latin typeface="Cambria Math" panose="02040503050406030204" pitchFamily="18" charset="0"/>
                            </a:rPr>
                          </m:ctrlPr>
                        </m:dPr>
                        <m:e>
                          <m:r>
                            <a:rPr lang="es-UY" b="0" i="1" smtClean="0">
                              <a:latin typeface="Cambria Math" panose="02040503050406030204" pitchFamily="18" charset="0"/>
                            </a:rPr>
                            <m:t>𝑟</m:t>
                          </m:r>
                          <m:r>
                            <a:rPr lang="es-UY" b="0" i="1" smtClean="0">
                              <a:latin typeface="Cambria Math" panose="02040503050406030204" pitchFamily="18" charset="0"/>
                            </a:rPr>
                            <m:t>,</m:t>
                          </m:r>
                          <m:r>
                            <a:rPr lang="es-UY" b="0" i="1" smtClean="0">
                              <a:latin typeface="Cambria Math" panose="02040503050406030204" pitchFamily="18" charset="0"/>
                            </a:rPr>
                            <m:t>𝜃</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m:t>
                      </m:r>
                      <m:r>
                        <a:rPr lang="es-UY" b="0" i="1" smtClean="0">
                          <a:latin typeface="Cambria Math" panose="02040503050406030204" pitchFamily="18" charset="0"/>
                        </a:rPr>
                        <m:t>𝑅</m:t>
                      </m:r>
                      <m:d>
                        <m:dPr>
                          <m:ctrlPr>
                            <a:rPr lang="es-UY" b="0" i="1" smtClean="0">
                              <a:latin typeface="Cambria Math" panose="02040503050406030204" pitchFamily="18" charset="0"/>
                            </a:rPr>
                          </m:ctrlPr>
                        </m:dPr>
                        <m:e>
                          <m:r>
                            <a:rPr lang="es-UY" b="0" i="1" smtClean="0">
                              <a:latin typeface="Cambria Math" panose="02040503050406030204" pitchFamily="18" charset="0"/>
                            </a:rPr>
                            <m:t>𝑟</m:t>
                          </m:r>
                        </m:e>
                      </m:d>
                      <m:r>
                        <m:rPr>
                          <m:sty m:val="p"/>
                        </m:rPr>
                        <a:rPr lang="es-UY" b="0" i="0" smtClean="0">
                          <a:latin typeface="Cambria Math" panose="02040503050406030204" pitchFamily="18" charset="0"/>
                        </a:rPr>
                        <m:t>Θ</m:t>
                      </m:r>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r>
                        <a:rPr lang="es-UY" b="0" i="1" smtClean="0">
                          <a:latin typeface="Cambria Math" panose="02040503050406030204" pitchFamily="18" charset="0"/>
                        </a:rPr>
                        <m:t>𝜏</m:t>
                      </m:r>
                      <m:r>
                        <a:rPr lang="es-UY" b="0" i="1" smtClean="0">
                          <a:latin typeface="Cambria Math" panose="02040503050406030204" pitchFamily="18" charset="0"/>
                        </a:rPr>
                        <m:t>(</m:t>
                      </m:r>
                      <m:r>
                        <a:rPr lang="es-UY" b="0" i="1" smtClean="0">
                          <a:latin typeface="Cambria Math" panose="02040503050406030204" pitchFamily="18" charset="0"/>
                        </a:rPr>
                        <m:t>𝑡</m:t>
                      </m:r>
                      <m:r>
                        <a:rPr lang="es-UY" b="0" i="1" smtClean="0">
                          <a:latin typeface="Cambria Math" panose="02040503050406030204" pitchFamily="18" charset="0"/>
                        </a:rPr>
                        <m:t>)</m:t>
                      </m:r>
                    </m:oMath>
                  </m:oMathPara>
                </a14:m>
                <a:endParaRPr lang="es-UY" dirty="0"/>
              </a:p>
            </p:txBody>
          </p:sp>
        </mc:Choice>
        <mc:Fallback xmlns="">
          <p:sp>
            <p:nvSpPr>
              <p:cNvPr id="28" name="CuadroTexto 27"/>
              <p:cNvSpPr txBox="1">
                <a:spLocks noRot="1" noChangeAspect="1" noMove="1" noResize="1" noEditPoints="1" noAdjustHandles="1" noChangeArrowheads="1" noChangeShapeType="1" noTextEdit="1"/>
              </p:cNvSpPr>
              <p:nvPr/>
            </p:nvSpPr>
            <p:spPr>
              <a:xfrm>
                <a:off x="3733871" y="5359008"/>
                <a:ext cx="2706318" cy="369332"/>
              </a:xfrm>
              <a:prstGeom prst="rect">
                <a:avLst/>
              </a:prstGeom>
              <a:blipFill rotWithShape="0">
                <a:blip r:embed="rId12"/>
                <a:stretch>
                  <a:fillRect b="-13115"/>
                </a:stretch>
              </a:blipFill>
            </p:spPr>
            <p:txBody>
              <a:bodyPr/>
              <a:lstStyle/>
              <a:p>
                <a:r>
                  <a:rPr lang="es-UY">
                    <a:noFill/>
                  </a:rPr>
                  <a:t> </a:t>
                </a:r>
              </a:p>
            </p:txBody>
          </p:sp>
        </mc:Fallback>
      </mc:AlternateContent>
    </p:spTree>
    <p:extLst>
      <p:ext uri="{BB962C8B-B14F-4D97-AF65-F5344CB8AC3E}">
        <p14:creationId xmlns:p14="http://schemas.microsoft.com/office/powerpoint/2010/main" val="192704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26" grpId="0"/>
      <p:bldP spid="27" grpId="0"/>
      <p:bldP spid="2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360468" y="314266"/>
                <a:ext cx="7457939" cy="71731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𝑅</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𝑟</m:t>
                          </m:r>
                        </m:e>
                      </m:d>
                      <m:r>
                        <m:rPr>
                          <m:sty m:val="p"/>
                        </m:rPr>
                        <a:rPr lang="es-UY" b="0" i="0" smtClean="0">
                          <a:latin typeface="Cambria Math" panose="02040503050406030204" pitchFamily="18" charset="0"/>
                          <a:ea typeface="Cambria Math" panose="02040503050406030204" pitchFamily="18" charset="0"/>
                        </a:rPr>
                        <m:t>Θ</m:t>
                      </m:r>
                      <m:r>
                        <a:rPr lang="es-UY" b="0" i="0"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𝜃</m:t>
                      </m:r>
                      <m:r>
                        <a:rPr lang="es-UY" b="0" i="0"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𝜏</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𝑡</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𝑐</m:t>
                          </m:r>
                        </m:e>
                        <m:sup>
                          <m:r>
                            <a:rPr lang="es-UY" b="0" i="1" smtClean="0">
                              <a:latin typeface="Cambria Math" panose="02040503050406030204" pitchFamily="18" charset="0"/>
                              <a:ea typeface="Cambria Math" panose="02040503050406030204" pitchFamily="18" charset="0"/>
                            </a:rPr>
                            <m:t>2</m:t>
                          </m:r>
                        </m:sup>
                      </m:sSup>
                      <m:d>
                        <m:dPr>
                          <m:begChr m:val="["/>
                          <m:endChr m:val="]"/>
                          <m:ctrlPr>
                            <a:rPr lang="es-UY" b="0" i="1" smtClean="0">
                              <a:latin typeface="Cambria Math" panose="02040503050406030204" pitchFamily="18" charset="0"/>
                              <a:ea typeface="Cambria Math" panose="02040503050406030204" pitchFamily="18" charset="0"/>
                            </a:rPr>
                          </m:ctrlPr>
                        </m:dPr>
                        <m:e>
                          <m:r>
                            <m:rPr>
                              <m:sty m:val="p"/>
                            </m:rPr>
                            <a:rPr lang="es-UY" b="0" i="0" smtClean="0">
                              <a:latin typeface="Cambria Math" panose="02040503050406030204" pitchFamily="18" charset="0"/>
                              <a:ea typeface="Cambria Math" panose="02040503050406030204" pitchFamily="18" charset="0"/>
                            </a:rPr>
                            <m:t>Θ</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𝜃</m:t>
                              </m:r>
                            </m:e>
                          </m:d>
                          <m:r>
                            <a:rPr lang="es-UY" b="0" i="1" smtClean="0">
                              <a:latin typeface="Cambria Math" panose="02040503050406030204" pitchFamily="18" charset="0"/>
                              <a:ea typeface="Cambria Math" panose="02040503050406030204" pitchFamily="18" charset="0"/>
                            </a:rPr>
                            <m:t>𝜏</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𝑑</m:t>
                                  </m:r>
                                </m:e>
                                <m:sup>
                                  <m:r>
                                    <a:rPr lang="es-UY" b="0" i="1" smtClean="0">
                                      <a:latin typeface="Cambria Math" panose="02040503050406030204" pitchFamily="18" charset="0"/>
                                    </a:rPr>
                                    <m:t>2</m:t>
                                  </m:r>
                                </m:sup>
                              </m:sSup>
                              <m:r>
                                <a:rPr lang="es-UY" b="0" i="1" smtClean="0">
                                  <a:latin typeface="Cambria Math" panose="02040503050406030204" pitchFamily="18" charset="0"/>
                                </a:rPr>
                                <m:t>𝑅</m:t>
                              </m:r>
                            </m:num>
                            <m:den>
                              <m:r>
                                <a:rPr lang="es-UY" b="0" i="1" smtClean="0">
                                  <a:latin typeface="Cambria Math" panose="02040503050406030204" pitchFamily="18" charset="0"/>
                                </a:rPr>
                                <m:t>𝑑</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𝑟</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r>
                            <m:rPr>
                              <m:sty m:val="p"/>
                            </m:rPr>
                            <a:rPr lang="es-UY" b="0" i="0" smtClean="0">
                              <a:latin typeface="Cambria Math" panose="02040503050406030204" pitchFamily="18" charset="0"/>
                              <a:ea typeface="Cambria Math" panose="02040503050406030204" pitchFamily="18" charset="0"/>
                            </a:rPr>
                            <m:t>Θ</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𝜃</m:t>
                              </m:r>
                            </m:e>
                          </m:d>
                          <m:r>
                            <a:rPr lang="es-UY" b="0" i="1" smtClean="0">
                              <a:latin typeface="Cambria Math" panose="02040503050406030204" pitchFamily="18" charset="0"/>
                              <a:ea typeface="Cambria Math" panose="02040503050406030204" pitchFamily="18" charset="0"/>
                            </a:rPr>
                            <m:t>𝜏</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𝑟</m:t>
                              </m:r>
                            </m:den>
                          </m:f>
                          <m:f>
                            <m:fPr>
                              <m:ctrlPr>
                                <a:rPr lang="es-UY" b="0" i="1" smtClean="0">
                                  <a:latin typeface="Cambria Math" panose="02040503050406030204" pitchFamily="18" charset="0"/>
                                </a:rPr>
                              </m:ctrlPr>
                            </m:fPr>
                            <m:num>
                              <m:r>
                                <a:rPr lang="es-UY" b="0" i="1" smtClean="0">
                                  <a:latin typeface="Cambria Math" panose="02040503050406030204" pitchFamily="18" charset="0"/>
                                </a:rPr>
                                <m:t>𝑑𝑅</m:t>
                              </m:r>
                            </m:num>
                            <m:den>
                              <m:r>
                                <a:rPr lang="es-UY" b="0" i="1" smtClean="0">
                                  <a:latin typeface="Cambria Math" panose="02040503050406030204" pitchFamily="18" charset="0"/>
                                </a:rPr>
                                <m:t>𝑑𝑟</m:t>
                              </m:r>
                            </m:den>
                          </m:f>
                          <m:r>
                            <a:rPr lang="es-UY" b="0" i="1"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𝑅</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𝑟</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𝜏</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𝑟</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𝑑</m:t>
                                  </m:r>
                                </m:e>
                                <m:sup>
                                  <m:r>
                                    <a:rPr lang="es-UY" b="0" i="1" smtClean="0">
                                      <a:latin typeface="Cambria Math" panose="02040503050406030204" pitchFamily="18" charset="0"/>
                                    </a:rPr>
                                    <m:t>2</m:t>
                                  </m:r>
                                </m:sup>
                              </m:sSup>
                              <m:r>
                                <m:rPr>
                                  <m:sty m:val="p"/>
                                </m:rPr>
                                <a:rPr lang="es-UY" b="0" i="0" smtClean="0">
                                  <a:latin typeface="Cambria Math" panose="02040503050406030204" pitchFamily="18" charset="0"/>
                                </a:rPr>
                                <m:t>Θ</m:t>
                              </m:r>
                            </m:num>
                            <m:den>
                              <m:r>
                                <a:rPr lang="es-UY" b="0" i="1" smtClean="0">
                                  <a:latin typeface="Cambria Math" panose="02040503050406030204" pitchFamily="18" charset="0"/>
                                </a:rPr>
                                <m:t>𝑑</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𝜃</m:t>
                                  </m:r>
                                </m:e>
                                <m:sup>
                                  <m:r>
                                    <a:rPr lang="es-UY" b="0" i="1" smtClean="0">
                                      <a:latin typeface="Cambria Math" panose="02040503050406030204" pitchFamily="18" charset="0"/>
                                    </a:rPr>
                                    <m:t>2</m:t>
                                  </m:r>
                                </m:sup>
                              </m:sSup>
                            </m:den>
                          </m:f>
                        </m:e>
                      </m:d>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360468" y="314266"/>
                <a:ext cx="7457939" cy="717312"/>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8003642" y="314266"/>
                <a:ext cx="582211" cy="6109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𝑧</m:t>
                          </m:r>
                        </m:den>
                      </m:f>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8003642" y="314266"/>
                <a:ext cx="582211" cy="610936"/>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360467" y="1337523"/>
                <a:ext cx="5174237" cy="6481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𝑐</m:t>
                              </m:r>
                            </m:e>
                            <m:sup>
                              <m:r>
                                <a:rPr lang="es-UY" b="0" i="1" smtClean="0">
                                  <a:latin typeface="Cambria Math" panose="02040503050406030204" pitchFamily="18" charset="0"/>
                                  <a:ea typeface="Cambria Math" panose="02040503050406030204" pitchFamily="18" charset="0"/>
                                </a:rPr>
                                <m:t>2</m:t>
                              </m:r>
                            </m:sup>
                          </m:sSup>
                        </m:den>
                      </m:f>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𝜏</m:t>
                          </m:r>
                        </m:den>
                      </m:f>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𝜏</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𝑡</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𝑅</m:t>
                          </m:r>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𝑑</m:t>
                              </m:r>
                            </m:e>
                            <m:sup>
                              <m:r>
                                <a:rPr lang="es-UY" b="0" i="1" smtClean="0">
                                  <a:latin typeface="Cambria Math" panose="02040503050406030204" pitchFamily="18" charset="0"/>
                                </a:rPr>
                                <m:t>2</m:t>
                              </m:r>
                            </m:sup>
                          </m:sSup>
                          <m:r>
                            <a:rPr lang="es-UY" b="0" i="1" smtClean="0">
                              <a:latin typeface="Cambria Math" panose="02040503050406030204" pitchFamily="18" charset="0"/>
                            </a:rPr>
                            <m:t>𝑅</m:t>
                          </m:r>
                        </m:num>
                        <m:den>
                          <m:r>
                            <a:rPr lang="es-UY" b="0" i="1" smtClean="0">
                              <a:latin typeface="Cambria Math" panose="02040503050406030204" pitchFamily="18" charset="0"/>
                            </a:rPr>
                            <m:t>𝑑</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𝑟</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𝑟</m:t>
                          </m:r>
                        </m:den>
                      </m:f>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𝑅</m:t>
                          </m:r>
                        </m:den>
                      </m:f>
                      <m:f>
                        <m:fPr>
                          <m:ctrlPr>
                            <a:rPr lang="es-UY" b="0" i="1" smtClean="0">
                              <a:latin typeface="Cambria Math" panose="02040503050406030204" pitchFamily="18" charset="0"/>
                            </a:rPr>
                          </m:ctrlPr>
                        </m:fPr>
                        <m:num>
                          <m:r>
                            <a:rPr lang="es-UY" b="0" i="1" smtClean="0">
                              <a:latin typeface="Cambria Math" panose="02040503050406030204" pitchFamily="18" charset="0"/>
                            </a:rPr>
                            <m:t>𝑑𝑅</m:t>
                          </m:r>
                        </m:num>
                        <m:den>
                          <m:r>
                            <a:rPr lang="es-UY" b="0" i="1" smtClean="0">
                              <a:latin typeface="Cambria Math" panose="02040503050406030204" pitchFamily="18" charset="0"/>
                            </a:rPr>
                            <m:t>𝑑𝑟</m:t>
                          </m:r>
                        </m:den>
                      </m:f>
                      <m:r>
                        <a:rPr lang="es-UY" b="0" i="1" smtClean="0">
                          <a:latin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m:rPr>
                              <m:sty m:val="p"/>
                            </m:rPr>
                            <a:rPr lang="es-UY" b="0" i="0" smtClean="0">
                              <a:latin typeface="Cambria Math" panose="02040503050406030204" pitchFamily="18" charset="0"/>
                              <a:ea typeface="Cambria Math" panose="02040503050406030204" pitchFamily="18" charset="0"/>
                            </a:rPr>
                            <m:t>Θ</m:t>
                          </m:r>
                        </m:den>
                      </m:f>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𝑟</m:t>
                              </m:r>
                            </m:e>
                            <m:sup>
                              <m:r>
                                <a:rPr lang="es-UY" b="0" i="1" smtClean="0">
                                  <a:latin typeface="Cambria Math" panose="02040503050406030204" pitchFamily="18" charset="0"/>
                                </a:rPr>
                                <m:t>2</m:t>
                              </m:r>
                            </m:sup>
                          </m:sSup>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𝑑</m:t>
                              </m:r>
                            </m:e>
                            <m:sup>
                              <m:r>
                                <a:rPr lang="es-UY" b="0" i="1" smtClean="0">
                                  <a:latin typeface="Cambria Math" panose="02040503050406030204" pitchFamily="18" charset="0"/>
                                </a:rPr>
                                <m:t>2</m:t>
                              </m:r>
                            </m:sup>
                          </m:sSup>
                          <m:r>
                            <m:rPr>
                              <m:sty m:val="p"/>
                            </m:rPr>
                            <a:rPr lang="es-UY" b="0" i="0" smtClean="0">
                              <a:latin typeface="Cambria Math" panose="02040503050406030204" pitchFamily="18" charset="0"/>
                            </a:rPr>
                            <m:t>Θ</m:t>
                          </m:r>
                        </m:num>
                        <m:den>
                          <m:r>
                            <a:rPr lang="es-UY" b="0" i="1" smtClean="0">
                              <a:latin typeface="Cambria Math" panose="02040503050406030204" pitchFamily="18" charset="0"/>
                            </a:rPr>
                            <m:t>𝑑</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𝜃</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𝑘</m:t>
                          </m:r>
                        </m:e>
                        <m:sup>
                          <m:r>
                            <a:rPr lang="es-UY" b="0" i="1" smtClean="0">
                              <a:latin typeface="Cambria Math" panose="02040503050406030204" pitchFamily="18" charset="0"/>
                            </a:rPr>
                            <m:t>2</m:t>
                          </m:r>
                        </m:sup>
                      </m:sSup>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360467" y="1337523"/>
                <a:ext cx="5174237" cy="648191"/>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Rectángulo 6"/>
              <p:cNvSpPr/>
              <p:nvPr/>
            </p:nvSpPr>
            <p:spPr>
              <a:xfrm>
                <a:off x="360467" y="2291659"/>
                <a:ext cx="360214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𝜏</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𝑎</m:t>
                          </m:r>
                        </m:e>
                        <m:sub>
                          <m:r>
                            <a:rPr lang="es-UY" b="0" i="1" smtClean="0">
                              <a:latin typeface="Cambria Math" panose="02040503050406030204" pitchFamily="18" charset="0"/>
                              <a:ea typeface="Cambria Math" panose="02040503050406030204" pitchFamily="18" charset="0"/>
                            </a:rPr>
                            <m:t>1</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cos</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e>
                          </m:d>
                        </m:e>
                      </m:func>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𝑏</m:t>
                          </m:r>
                        </m:e>
                        <m:sub>
                          <m:r>
                            <a:rPr lang="es-UY" b="0" i="1" smtClean="0">
                              <a:latin typeface="Cambria Math" panose="02040503050406030204" pitchFamily="18" charset="0"/>
                              <a:ea typeface="Cambria Math" panose="02040503050406030204" pitchFamily="18" charset="0"/>
                            </a:rPr>
                            <m:t>1</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e>
                          </m:d>
                        </m:e>
                      </m:func>
                    </m:oMath>
                  </m:oMathPara>
                </a14:m>
                <a:endParaRPr lang="es-UY" dirty="0"/>
              </a:p>
            </p:txBody>
          </p:sp>
        </mc:Choice>
        <mc:Fallback xmlns="">
          <p:sp>
            <p:nvSpPr>
              <p:cNvPr id="7" name="Rectángulo 6"/>
              <p:cNvSpPr>
                <a:spLocks noRot="1" noChangeAspect="1" noMove="1" noResize="1" noEditPoints="1" noAdjustHandles="1" noChangeArrowheads="1" noChangeShapeType="1" noTextEdit="1"/>
              </p:cNvSpPr>
              <p:nvPr/>
            </p:nvSpPr>
            <p:spPr>
              <a:xfrm>
                <a:off x="360467" y="2291659"/>
                <a:ext cx="3602140" cy="369332"/>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Rectángulo 7"/>
              <p:cNvSpPr/>
              <p:nvPr/>
            </p:nvSpPr>
            <p:spPr>
              <a:xfrm>
                <a:off x="485886" y="2966936"/>
                <a:ext cx="4269502" cy="64819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𝑟</m:t>
                              </m:r>
                            </m:e>
                            <m:sup>
                              <m:r>
                                <a:rPr lang="es-UY" b="0" i="1" smtClean="0">
                                  <a:latin typeface="Cambria Math" panose="02040503050406030204" pitchFamily="18" charset="0"/>
                                </a:rPr>
                                <m:t>2</m:t>
                              </m:r>
                            </m:sup>
                          </m:sSup>
                        </m:num>
                        <m:den>
                          <m:r>
                            <a:rPr lang="es-UY" b="0" i="1" smtClean="0">
                              <a:latin typeface="Cambria Math" panose="02040503050406030204" pitchFamily="18" charset="0"/>
                            </a:rPr>
                            <m:t>𝑅</m:t>
                          </m:r>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𝑑</m:t>
                              </m:r>
                            </m:e>
                            <m:sup>
                              <m:r>
                                <a:rPr lang="es-UY" b="0" i="1" smtClean="0">
                                  <a:latin typeface="Cambria Math" panose="02040503050406030204" pitchFamily="18" charset="0"/>
                                </a:rPr>
                                <m:t>2</m:t>
                              </m:r>
                            </m:sup>
                          </m:sSup>
                          <m:r>
                            <a:rPr lang="es-UY" b="0" i="1" smtClean="0">
                              <a:latin typeface="Cambria Math" panose="02040503050406030204" pitchFamily="18" charset="0"/>
                            </a:rPr>
                            <m:t>𝑅</m:t>
                          </m:r>
                        </m:num>
                        <m:den>
                          <m:r>
                            <a:rPr lang="es-UY" b="0" i="1" smtClean="0">
                              <a:latin typeface="Cambria Math" panose="02040503050406030204" pitchFamily="18" charset="0"/>
                            </a:rPr>
                            <m:t>𝑑</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𝑟</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𝑟</m:t>
                          </m:r>
                        </m:num>
                        <m:den>
                          <m:r>
                            <a:rPr lang="es-UY" b="0" i="1" smtClean="0">
                              <a:latin typeface="Cambria Math" panose="02040503050406030204" pitchFamily="18" charset="0"/>
                            </a:rPr>
                            <m:t>𝑅</m:t>
                          </m:r>
                        </m:den>
                      </m:f>
                      <m:f>
                        <m:fPr>
                          <m:ctrlPr>
                            <a:rPr lang="es-UY" b="0" i="1" smtClean="0">
                              <a:latin typeface="Cambria Math" panose="02040503050406030204" pitchFamily="18" charset="0"/>
                            </a:rPr>
                          </m:ctrlPr>
                        </m:fPr>
                        <m:num>
                          <m:r>
                            <a:rPr lang="es-UY" b="0" i="1" smtClean="0">
                              <a:latin typeface="Cambria Math" panose="02040503050406030204" pitchFamily="18" charset="0"/>
                            </a:rPr>
                            <m:t>𝑑𝑅</m:t>
                          </m:r>
                        </m:num>
                        <m:den>
                          <m:r>
                            <a:rPr lang="es-UY" b="0" i="1" smtClean="0">
                              <a:latin typeface="Cambria Math" panose="02040503050406030204" pitchFamily="18" charset="0"/>
                            </a:rPr>
                            <m:t>𝑑𝑟</m:t>
                          </m:r>
                        </m:den>
                      </m:f>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r>
                            <a:rPr lang="es-UY" b="0" i="1" smtClean="0">
                              <a:latin typeface="Cambria Math" panose="02040503050406030204" pitchFamily="18" charset="0"/>
                            </a:rPr>
                            <m:t>𝑘𝑟</m:t>
                          </m:r>
                          <m:r>
                            <a:rPr lang="es-UY" b="0" i="1" smtClean="0">
                              <a:latin typeface="Cambria Math" panose="02040503050406030204" pitchFamily="18" charset="0"/>
                            </a:rPr>
                            <m:t>)</m:t>
                          </m:r>
                        </m:e>
                        <m:sup>
                          <m:r>
                            <a:rPr lang="es-UY" b="0" i="1" smtClean="0">
                              <a:latin typeface="Cambria Math" panose="02040503050406030204" pitchFamily="18" charset="0"/>
                            </a:rPr>
                            <m:t>2</m:t>
                          </m:r>
                        </m:sup>
                      </m:sSup>
                      <m:r>
                        <a:rPr lang="es-UY" b="0" i="1" smtClean="0">
                          <a:latin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m:rPr>
                              <m:sty m:val="p"/>
                            </m:rPr>
                            <a:rPr lang="es-UY" b="0" i="0" smtClean="0">
                              <a:latin typeface="Cambria Math" panose="02040503050406030204" pitchFamily="18" charset="0"/>
                              <a:ea typeface="Cambria Math" panose="02040503050406030204" pitchFamily="18" charset="0"/>
                            </a:rPr>
                            <m:t>Θ</m:t>
                          </m:r>
                        </m:den>
                      </m:f>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𝑑</m:t>
                              </m:r>
                            </m:e>
                            <m:sup>
                              <m:r>
                                <a:rPr lang="es-UY" b="0" i="1" smtClean="0">
                                  <a:latin typeface="Cambria Math" panose="02040503050406030204" pitchFamily="18" charset="0"/>
                                </a:rPr>
                                <m:t>2</m:t>
                              </m:r>
                            </m:sup>
                          </m:sSup>
                          <m:r>
                            <m:rPr>
                              <m:sty m:val="p"/>
                            </m:rPr>
                            <a:rPr lang="es-UY" b="0" i="0" smtClean="0">
                              <a:latin typeface="Cambria Math" panose="02040503050406030204" pitchFamily="18" charset="0"/>
                            </a:rPr>
                            <m:t>Θ</m:t>
                          </m:r>
                        </m:num>
                        <m:den>
                          <m:r>
                            <a:rPr lang="es-UY" b="0" i="1" smtClean="0">
                              <a:latin typeface="Cambria Math" panose="02040503050406030204" pitchFamily="18" charset="0"/>
                            </a:rPr>
                            <m:t>𝑑</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𝜃</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𝑚</m:t>
                          </m:r>
                        </m:e>
                        <m:sup>
                          <m:r>
                            <a:rPr lang="es-UY" b="0" i="1" smtClean="0">
                              <a:latin typeface="Cambria Math" panose="02040503050406030204" pitchFamily="18" charset="0"/>
                            </a:rPr>
                            <m:t>2</m:t>
                          </m:r>
                        </m:sup>
                      </m:sSup>
                    </m:oMath>
                  </m:oMathPara>
                </a14:m>
                <a:endParaRPr lang="es-UY" dirty="0"/>
              </a:p>
            </p:txBody>
          </p:sp>
        </mc:Choice>
        <mc:Fallback xmlns="">
          <p:sp>
            <p:nvSpPr>
              <p:cNvPr id="8" name="Rectángulo 7"/>
              <p:cNvSpPr>
                <a:spLocks noRot="1" noChangeAspect="1" noMove="1" noResize="1" noEditPoints="1" noAdjustHandles="1" noChangeArrowheads="1" noChangeShapeType="1" noTextEdit="1"/>
              </p:cNvSpPr>
              <p:nvPr/>
            </p:nvSpPr>
            <p:spPr>
              <a:xfrm>
                <a:off x="485886" y="2966936"/>
                <a:ext cx="4269502" cy="648191"/>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Rectángulo 8"/>
              <p:cNvSpPr/>
              <p:nvPr/>
            </p:nvSpPr>
            <p:spPr>
              <a:xfrm>
                <a:off x="4836025" y="3106365"/>
                <a:ext cx="382591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m:rPr>
                          <m:sty m:val="p"/>
                        </m:rPr>
                        <a:rPr lang="es-UY" b="0" i="0" smtClean="0">
                          <a:latin typeface="Cambria Math" panose="02040503050406030204" pitchFamily="18" charset="0"/>
                          <a:ea typeface="Cambria Math" panose="02040503050406030204" pitchFamily="18" charset="0"/>
                        </a:rPr>
                        <m:t>Θ</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𝜃</m:t>
                          </m:r>
                        </m:e>
                      </m:d>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𝑎</m:t>
                          </m:r>
                        </m:e>
                        <m:sub>
                          <m:r>
                            <a:rPr lang="es-UY" b="0" i="1" smtClean="0">
                              <a:latin typeface="Cambria Math" panose="02040503050406030204" pitchFamily="18" charset="0"/>
                              <a:ea typeface="Cambria Math" panose="02040503050406030204" pitchFamily="18" charset="0"/>
                            </a:rPr>
                            <m:t>2</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cos</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𝜃</m:t>
                              </m:r>
                            </m:e>
                          </m:d>
                        </m:e>
                      </m:func>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𝑏</m:t>
                          </m:r>
                        </m:e>
                        <m:sub>
                          <m:r>
                            <a:rPr lang="es-UY" b="0" i="1" smtClean="0">
                              <a:latin typeface="Cambria Math" panose="02040503050406030204" pitchFamily="18" charset="0"/>
                              <a:ea typeface="Cambria Math" panose="02040503050406030204" pitchFamily="18" charset="0"/>
                            </a:rPr>
                            <m:t>2</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𝜃</m:t>
                              </m:r>
                            </m:e>
                          </m:d>
                        </m:e>
                      </m:func>
                    </m:oMath>
                  </m:oMathPara>
                </a14:m>
                <a:endParaRPr lang="es-UY" dirty="0"/>
              </a:p>
            </p:txBody>
          </p:sp>
        </mc:Choice>
        <mc:Fallback xmlns="">
          <p:sp>
            <p:nvSpPr>
              <p:cNvPr id="9" name="Rectángulo 8"/>
              <p:cNvSpPr>
                <a:spLocks noRot="1" noChangeAspect="1" noMove="1" noResize="1" noEditPoints="1" noAdjustHandles="1" noChangeArrowheads="1" noChangeShapeType="1" noTextEdit="1"/>
              </p:cNvSpPr>
              <p:nvPr/>
            </p:nvSpPr>
            <p:spPr>
              <a:xfrm>
                <a:off x="4836025" y="3106365"/>
                <a:ext cx="3825919" cy="369332"/>
              </a:xfrm>
              <a:prstGeom prst="rect">
                <a:avLst/>
              </a:prstGeom>
              <a:blipFill rotWithShape="0">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485886" y="3982211"/>
                <a:ext cx="6478055" cy="369332"/>
              </a:xfrm>
              <a:prstGeom prst="rect">
                <a:avLst/>
              </a:prstGeom>
              <a:noFill/>
            </p:spPr>
            <p:txBody>
              <a:bodyPr wrap="none" rtlCol="0">
                <a:spAutoFit/>
              </a:bodyPr>
              <a:lstStyle/>
              <a:p>
                <a:r>
                  <a:rPr lang="es-UY" dirty="0"/>
                  <a:t>Para que la solución sea única necesitamos que </a:t>
                </a:r>
                <a14:m>
                  <m:oMath xmlns:m="http://schemas.openxmlformats.org/officeDocument/2006/math">
                    <m:r>
                      <m:rPr>
                        <m:sty m:val="p"/>
                      </m:rPr>
                      <a:rPr lang="es-UY" b="0" i="0" smtClean="0">
                        <a:latin typeface="Cambria Math" panose="02040503050406030204" pitchFamily="18" charset="0"/>
                      </a:rPr>
                      <m:t>Θ</m:t>
                    </m:r>
                    <m:d>
                      <m:dPr>
                        <m:ctrlPr>
                          <a:rPr lang="es-UY" b="0" i="1" smtClean="0">
                            <a:latin typeface="Cambria Math" panose="02040503050406030204" pitchFamily="18" charset="0"/>
                          </a:rPr>
                        </m:ctrlPr>
                      </m:dPr>
                      <m:e>
                        <m:r>
                          <a:rPr lang="es-UY" b="0" i="1" smtClean="0">
                            <a:latin typeface="Cambria Math" panose="02040503050406030204" pitchFamily="18" charset="0"/>
                          </a:rPr>
                          <m:t>𝜃</m:t>
                        </m:r>
                        <m:r>
                          <a:rPr lang="es-UY" b="0" i="1" smtClean="0">
                            <a:latin typeface="Cambria Math" panose="02040503050406030204" pitchFamily="18" charset="0"/>
                          </a:rPr>
                          <m:t>+2</m:t>
                        </m:r>
                        <m:r>
                          <a:rPr lang="es-UY" b="0" i="1" smtClean="0">
                            <a:latin typeface="Cambria Math" panose="02040503050406030204" pitchFamily="18" charset="0"/>
                          </a:rPr>
                          <m:t>𝜋</m:t>
                        </m:r>
                      </m:e>
                    </m:d>
                    <m:r>
                      <a:rPr lang="es-UY" b="0" i="1" smtClean="0">
                        <a:latin typeface="Cambria Math" panose="02040503050406030204" pitchFamily="18" charset="0"/>
                      </a:rPr>
                      <m:t>=</m:t>
                    </m:r>
                    <m:r>
                      <m:rPr>
                        <m:sty m:val="p"/>
                      </m:rPr>
                      <a:rPr lang="es-UY" b="0" i="0" smtClean="0">
                        <a:latin typeface="Cambria Math" panose="02040503050406030204" pitchFamily="18" charset="0"/>
                      </a:rPr>
                      <m:t>Θ</m:t>
                    </m:r>
                    <m:r>
                      <a:rPr lang="es-UY" b="0" i="1" smtClean="0">
                        <a:latin typeface="Cambria Math" panose="02040503050406030204" pitchFamily="18" charset="0"/>
                      </a:rPr>
                      <m:t>(</m:t>
                    </m:r>
                    <m:r>
                      <a:rPr lang="es-UY" b="0" i="1" smtClean="0">
                        <a:latin typeface="Cambria Math" panose="02040503050406030204" pitchFamily="18" charset="0"/>
                      </a:rPr>
                      <m:t>𝜃</m:t>
                    </m:r>
                    <m:r>
                      <a:rPr lang="es-UY" b="0" i="1" smtClean="0">
                        <a:latin typeface="Cambria Math" panose="02040503050406030204" pitchFamily="18" charset="0"/>
                      </a:rPr>
                      <m:t>)</m:t>
                    </m:r>
                  </m:oMath>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485886" y="3982211"/>
                <a:ext cx="6478055" cy="369332"/>
              </a:xfrm>
              <a:prstGeom prst="rect">
                <a:avLst/>
              </a:prstGeom>
              <a:blipFill rotWithShape="0">
                <a:blip r:embed="rId8"/>
                <a:stretch>
                  <a:fillRect l="-847" t="-8197"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485886" y="4488725"/>
                <a:ext cx="8959569"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𝑎</m:t>
                          </m:r>
                        </m:e>
                        <m:sub>
                          <m:r>
                            <a:rPr lang="es-UY" b="0" i="1" smtClean="0">
                              <a:latin typeface="Cambria Math" panose="02040503050406030204" pitchFamily="18" charset="0"/>
                              <a:ea typeface="Cambria Math" panose="02040503050406030204" pitchFamily="18" charset="0"/>
                            </a:rPr>
                            <m:t>2</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cos</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𝜃</m:t>
                              </m:r>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𝑚</m:t>
                              </m:r>
                            </m:e>
                          </m:d>
                        </m:e>
                      </m:func>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𝑏</m:t>
                          </m:r>
                        </m:e>
                        <m:sub>
                          <m:r>
                            <a:rPr lang="es-UY" b="0" i="1" smtClean="0">
                              <a:latin typeface="Cambria Math" panose="02040503050406030204" pitchFamily="18" charset="0"/>
                              <a:ea typeface="Cambria Math" panose="02040503050406030204" pitchFamily="18" charset="0"/>
                            </a:rPr>
                            <m:t>2</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𝜃</m:t>
                              </m:r>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𝑚</m:t>
                              </m:r>
                            </m:e>
                          </m:d>
                        </m:e>
                      </m:func>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𝑎</m:t>
                          </m:r>
                        </m:e>
                        <m:sub>
                          <m:r>
                            <a:rPr lang="es-UY" b="0" i="1" smtClean="0">
                              <a:latin typeface="Cambria Math" panose="02040503050406030204" pitchFamily="18" charset="0"/>
                              <a:ea typeface="Cambria Math" panose="02040503050406030204" pitchFamily="18" charset="0"/>
                            </a:rPr>
                            <m:t>2</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cos</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𝜃</m:t>
                              </m:r>
                            </m:e>
                          </m:d>
                        </m:e>
                      </m:func>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𝑏</m:t>
                          </m:r>
                        </m:e>
                        <m:sub>
                          <m:r>
                            <a:rPr lang="es-UY" b="0" i="1" smtClean="0">
                              <a:latin typeface="Cambria Math" panose="02040503050406030204" pitchFamily="18" charset="0"/>
                              <a:ea typeface="Cambria Math" panose="02040503050406030204" pitchFamily="18" charset="0"/>
                            </a:rPr>
                            <m:t>2</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𝜃</m:t>
                              </m:r>
                            </m:e>
                          </m:d>
                        </m:e>
                      </m:fun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=0,1,2,⋯</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485886" y="4488725"/>
                <a:ext cx="8959569" cy="369332"/>
              </a:xfrm>
              <a:prstGeom prst="rect">
                <a:avLst/>
              </a:prstGeom>
              <a:blipFill rotWithShape="0">
                <a:blip r:embed="rId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2" name="Rectángulo 11"/>
              <p:cNvSpPr/>
              <p:nvPr/>
            </p:nvSpPr>
            <p:spPr>
              <a:xfrm>
                <a:off x="1469398" y="5689914"/>
                <a:ext cx="4194546" cy="7203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𝑑</m:t>
                              </m:r>
                            </m:e>
                            <m:sup>
                              <m:r>
                                <a:rPr lang="es-UY" b="0" i="1" smtClean="0">
                                  <a:latin typeface="Cambria Math" panose="02040503050406030204" pitchFamily="18" charset="0"/>
                                </a:rPr>
                                <m:t>2</m:t>
                              </m:r>
                            </m:sup>
                          </m:sSup>
                          <m:r>
                            <a:rPr lang="es-UY" b="0" i="1" smtClean="0">
                              <a:latin typeface="Cambria Math" panose="02040503050406030204" pitchFamily="18" charset="0"/>
                            </a:rPr>
                            <m:t>𝑅</m:t>
                          </m:r>
                        </m:num>
                        <m:den>
                          <m:r>
                            <a:rPr lang="es-UY" b="0" i="1" smtClean="0">
                              <a:latin typeface="Cambria Math" panose="02040503050406030204" pitchFamily="18" charset="0"/>
                            </a:rPr>
                            <m:t>𝑑</m:t>
                          </m:r>
                          <m:r>
                            <a:rPr lang="es-UY" b="0" i="1" smtClean="0">
                              <a:latin typeface="Cambria Math" panose="02040503050406030204" pitchFamily="18" charset="0"/>
                            </a:rPr>
                            <m:t>(</m:t>
                          </m:r>
                          <m:r>
                            <a:rPr lang="es-UY" b="0" i="1" smtClean="0">
                              <a:latin typeface="Cambria Math" panose="02040503050406030204" pitchFamily="18" charset="0"/>
                            </a:rPr>
                            <m:t>𝑘</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𝑟</m:t>
                              </m:r>
                              <m:r>
                                <a:rPr lang="es-UY" b="0" i="1" smtClean="0">
                                  <a:latin typeface="Cambria Math" panose="02040503050406030204" pitchFamily="18" charset="0"/>
                                </a:rPr>
                                <m:t>)</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𝑘𝑟</m:t>
                          </m:r>
                        </m:den>
                      </m:f>
                      <m:f>
                        <m:fPr>
                          <m:ctrlPr>
                            <a:rPr lang="es-UY" b="0" i="1" smtClean="0">
                              <a:latin typeface="Cambria Math" panose="02040503050406030204" pitchFamily="18" charset="0"/>
                            </a:rPr>
                          </m:ctrlPr>
                        </m:fPr>
                        <m:num>
                          <m:r>
                            <a:rPr lang="es-UY" b="0" i="1" smtClean="0">
                              <a:latin typeface="Cambria Math" panose="02040503050406030204" pitchFamily="18" charset="0"/>
                            </a:rPr>
                            <m:t>𝑑𝑅</m:t>
                          </m:r>
                        </m:num>
                        <m:den>
                          <m:r>
                            <a:rPr lang="es-UY" b="0" i="1" smtClean="0">
                              <a:latin typeface="Cambria Math" panose="02040503050406030204" pitchFamily="18" charset="0"/>
                            </a:rPr>
                            <m:t>𝑑</m:t>
                          </m:r>
                          <m:r>
                            <a:rPr lang="es-UY" b="0" i="1" smtClean="0">
                              <a:latin typeface="Cambria Math" panose="02040503050406030204" pitchFamily="18" charset="0"/>
                            </a:rPr>
                            <m:t>(</m:t>
                          </m:r>
                          <m:r>
                            <a:rPr lang="es-UY" b="0" i="1" smtClean="0">
                              <a:latin typeface="Cambria Math" panose="02040503050406030204" pitchFamily="18" charset="0"/>
                            </a:rPr>
                            <m:t>𝑘𝑟</m:t>
                          </m:r>
                          <m:r>
                            <a:rPr lang="es-UY" b="0" i="1" smtClean="0">
                              <a:latin typeface="Cambria Math" panose="02040503050406030204" pitchFamily="18" charset="0"/>
                            </a:rPr>
                            <m:t>)</m:t>
                          </m:r>
                        </m:den>
                      </m:f>
                      <m:r>
                        <a:rPr lang="es-UY" b="0" i="1" smtClean="0">
                          <a:latin typeface="Cambria Math" panose="02040503050406030204" pitchFamily="18" charset="0"/>
                        </a:rPr>
                        <m:t>+</m:t>
                      </m:r>
                      <m:d>
                        <m:dPr>
                          <m:ctrlPr>
                            <a:rPr lang="es-UY" b="0" i="1" smtClean="0">
                              <a:latin typeface="Cambria Math" panose="02040503050406030204" pitchFamily="18" charset="0"/>
                            </a:rPr>
                          </m:ctrlPr>
                        </m:dPr>
                        <m:e>
                          <m:r>
                            <a:rPr lang="es-UY" b="0" i="1" smtClean="0">
                              <a:latin typeface="Cambria Math" panose="02040503050406030204" pitchFamily="18" charset="0"/>
                            </a:rPr>
                            <m:t>1−</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𝑚</m:t>
                                      </m:r>
                                    </m:num>
                                    <m:den>
                                      <m:r>
                                        <a:rPr lang="es-UY" b="0" i="1" smtClean="0">
                                          <a:latin typeface="Cambria Math" panose="02040503050406030204" pitchFamily="18" charset="0"/>
                                        </a:rPr>
                                        <m:t>𝑘𝑟</m:t>
                                      </m:r>
                                    </m:den>
                                  </m:f>
                                </m:e>
                              </m:d>
                            </m:e>
                            <m:sup>
                              <m:r>
                                <a:rPr lang="es-UY" b="0" i="1" smtClean="0">
                                  <a:latin typeface="Cambria Math" panose="02040503050406030204" pitchFamily="18" charset="0"/>
                                </a:rPr>
                                <m:t>2</m:t>
                              </m:r>
                            </m:sup>
                          </m:sSup>
                        </m:e>
                      </m:d>
                      <m:r>
                        <a:rPr lang="es-UY" b="0" i="1" smtClean="0">
                          <a:latin typeface="Cambria Math" panose="02040503050406030204" pitchFamily="18" charset="0"/>
                        </a:rPr>
                        <m:t>𝑅</m:t>
                      </m:r>
                      <m:r>
                        <a:rPr lang="es-UY" b="0" i="1" smtClean="0">
                          <a:latin typeface="Cambria Math" panose="02040503050406030204" pitchFamily="18" charset="0"/>
                        </a:rPr>
                        <m:t>=0</m:t>
                      </m:r>
                    </m:oMath>
                  </m:oMathPara>
                </a14:m>
                <a:endParaRPr lang="es-UY" dirty="0"/>
              </a:p>
            </p:txBody>
          </p:sp>
        </mc:Choice>
        <mc:Fallback xmlns="">
          <p:sp>
            <p:nvSpPr>
              <p:cNvPr id="12" name="Rectángulo 11"/>
              <p:cNvSpPr>
                <a:spLocks noRot="1" noChangeAspect="1" noMove="1" noResize="1" noEditPoints="1" noAdjustHandles="1" noChangeArrowheads="1" noChangeShapeType="1" noTextEdit="1"/>
              </p:cNvSpPr>
              <p:nvPr/>
            </p:nvSpPr>
            <p:spPr>
              <a:xfrm>
                <a:off x="1469398" y="5689914"/>
                <a:ext cx="4194546" cy="720325"/>
              </a:xfrm>
              <a:prstGeom prst="rect">
                <a:avLst/>
              </a:prstGeom>
              <a:blipFill rotWithShape="0">
                <a:blip r:embed="rId10"/>
                <a:stretch>
                  <a:fillRect/>
                </a:stretch>
              </a:blipFill>
            </p:spPr>
            <p:txBody>
              <a:bodyPr/>
              <a:lstStyle/>
              <a:p>
                <a:r>
                  <a:rPr lang="es-UY">
                    <a:noFill/>
                  </a:rPr>
                  <a:t> </a:t>
                </a:r>
              </a:p>
            </p:txBody>
          </p:sp>
        </mc:Fallback>
      </mc:AlternateContent>
      <p:sp>
        <p:nvSpPr>
          <p:cNvPr id="13" name="CuadroTexto 12"/>
          <p:cNvSpPr txBox="1"/>
          <p:nvPr/>
        </p:nvSpPr>
        <p:spPr>
          <a:xfrm>
            <a:off x="5663944" y="5890418"/>
            <a:ext cx="2998000" cy="369332"/>
          </a:xfrm>
          <a:prstGeom prst="rect">
            <a:avLst/>
          </a:prstGeom>
          <a:noFill/>
        </p:spPr>
        <p:txBody>
          <a:bodyPr wrap="none" rtlCol="0">
            <a:spAutoFit/>
          </a:bodyPr>
          <a:lstStyle/>
          <a:p>
            <a:r>
              <a:rPr lang="es-UY" dirty="0"/>
              <a:t>Función de </a:t>
            </a:r>
            <a:r>
              <a:rPr lang="es-UY" dirty="0" err="1"/>
              <a:t>Bessel</a:t>
            </a:r>
            <a:r>
              <a:rPr lang="es-UY" dirty="0"/>
              <a:t> de orden </a:t>
            </a:r>
            <a:r>
              <a:rPr lang="es-UY" i="1" dirty="0"/>
              <a:t>m</a:t>
            </a:r>
          </a:p>
        </p:txBody>
      </p:sp>
      <mc:AlternateContent xmlns:mc="http://schemas.openxmlformats.org/markup-compatibility/2006" xmlns:a14="http://schemas.microsoft.com/office/drawing/2010/main">
        <mc:Choice Requires="a14">
          <p:sp>
            <p:nvSpPr>
              <p:cNvPr id="2" name="CuadroTexto 1"/>
              <p:cNvSpPr txBox="1"/>
              <p:nvPr/>
            </p:nvSpPr>
            <p:spPr>
              <a:xfrm>
                <a:off x="783771" y="5123543"/>
                <a:ext cx="2065694" cy="369332"/>
              </a:xfrm>
              <a:prstGeom prst="rect">
                <a:avLst/>
              </a:prstGeom>
              <a:noFill/>
            </p:spPr>
            <p:txBody>
              <a:bodyPr wrap="none" rtlCol="0">
                <a:spAutoFit/>
              </a:bodyPr>
              <a:lstStyle/>
              <a:p>
                <a:r>
                  <a:rPr lang="es-UY" dirty="0"/>
                  <a:t>Ecuación para </a:t>
                </a:r>
                <a14:m>
                  <m:oMath xmlns:m="http://schemas.openxmlformats.org/officeDocument/2006/math">
                    <m:r>
                      <a:rPr lang="es-UY" b="0" i="1" smtClean="0">
                        <a:latin typeface="Cambria Math" panose="02040503050406030204" pitchFamily="18" charset="0"/>
                      </a:rPr>
                      <m:t>𝑅</m:t>
                    </m:r>
                    <m:r>
                      <a:rPr lang="es-UY" b="0" i="1" smtClean="0">
                        <a:latin typeface="Cambria Math" panose="02040503050406030204" pitchFamily="18" charset="0"/>
                      </a:rPr>
                      <m:t>(</m:t>
                    </m:r>
                    <m:r>
                      <a:rPr lang="es-UY" b="0" i="1" smtClean="0">
                        <a:latin typeface="Cambria Math" panose="02040503050406030204" pitchFamily="18" charset="0"/>
                      </a:rPr>
                      <m:t>𝑟</m:t>
                    </m:r>
                    <m:r>
                      <a:rPr lang="es-UY" b="0" i="1" smtClean="0">
                        <a:latin typeface="Cambria Math" panose="02040503050406030204" pitchFamily="18" charset="0"/>
                      </a:rPr>
                      <m:t>)</m:t>
                    </m:r>
                  </m:oMath>
                </a14:m>
                <a:r>
                  <a:rPr lang="es-UY" dirty="0"/>
                  <a:t>:</a:t>
                </a:r>
              </a:p>
            </p:txBody>
          </p:sp>
        </mc:Choice>
        <mc:Fallback xmlns="">
          <p:sp>
            <p:nvSpPr>
              <p:cNvPr id="2" name="CuadroTexto 1"/>
              <p:cNvSpPr txBox="1">
                <a:spLocks noRot="1" noChangeAspect="1" noMove="1" noResize="1" noEditPoints="1" noAdjustHandles="1" noChangeArrowheads="1" noChangeShapeType="1" noTextEdit="1"/>
              </p:cNvSpPr>
              <p:nvPr/>
            </p:nvSpPr>
            <p:spPr>
              <a:xfrm>
                <a:off x="783771" y="5123543"/>
                <a:ext cx="2065694" cy="369332"/>
              </a:xfrm>
              <a:prstGeom prst="rect">
                <a:avLst/>
              </a:prstGeom>
              <a:blipFill rotWithShape="0">
                <a:blip r:embed="rId11"/>
                <a:stretch>
                  <a:fillRect l="-2663" t="-8197" r="-1775" b="-24590"/>
                </a:stretch>
              </a:blipFill>
            </p:spPr>
            <p:txBody>
              <a:bodyPr/>
              <a:lstStyle/>
              <a:p>
                <a:r>
                  <a:rPr lang="es-UY">
                    <a:noFill/>
                  </a:rPr>
                  <a:t> </a:t>
                </a:r>
              </a:p>
            </p:txBody>
          </p:sp>
        </mc:Fallback>
      </mc:AlternateContent>
    </p:spTree>
    <p:extLst>
      <p:ext uri="{BB962C8B-B14F-4D97-AF65-F5344CB8AC3E}">
        <p14:creationId xmlns:p14="http://schemas.microsoft.com/office/powerpoint/2010/main" val="74207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653143" y="319314"/>
                <a:ext cx="3499997"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𝑅</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𝑟</m:t>
                          </m:r>
                        </m:e>
                      </m:d>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𝑎</m:t>
                              </m:r>
                            </m:e>
                            <m:sub>
                              <m:r>
                                <a:rPr lang="es-UY" b="0" i="1" smtClean="0">
                                  <a:latin typeface="Cambria Math" panose="02040503050406030204" pitchFamily="18" charset="0"/>
                                  <a:ea typeface="Cambria Math" panose="02040503050406030204" pitchFamily="18" charset="0"/>
                                </a:rPr>
                                <m:t>3</m:t>
                              </m:r>
                            </m:sub>
                          </m:sSub>
                          <m:r>
                            <a:rPr lang="es-UY" b="0" i="1" smtClean="0">
                              <a:latin typeface="Cambria Math" panose="02040503050406030204" pitchFamily="18" charset="0"/>
                              <a:ea typeface="Cambria Math" panose="02040503050406030204" pitchFamily="18" charset="0"/>
                            </a:rPr>
                            <m:t>𝐽</m:t>
                          </m:r>
                        </m:e>
                        <m:sub>
                          <m:r>
                            <a:rPr lang="es-UY" b="0" i="1" smtClean="0">
                              <a:latin typeface="Cambria Math" panose="02040503050406030204" pitchFamily="18" charset="0"/>
                              <a:ea typeface="Cambria Math" panose="02040503050406030204" pitchFamily="18" charset="0"/>
                            </a:rPr>
                            <m:t>𝑚</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𝑘𝑟</m:t>
                          </m:r>
                        </m:e>
                      </m:d>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𝑏</m:t>
                          </m:r>
                        </m:e>
                        <m:sub>
                          <m:r>
                            <a:rPr lang="es-UY" b="0" i="1" smtClean="0">
                              <a:latin typeface="Cambria Math" panose="02040503050406030204" pitchFamily="18" charset="0"/>
                              <a:ea typeface="Cambria Math" panose="02040503050406030204" pitchFamily="18" charset="0"/>
                            </a:rPr>
                            <m:t>3</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𝑁</m:t>
                          </m:r>
                        </m:e>
                        <m:sub>
                          <m:r>
                            <a:rPr lang="es-UY" b="0" i="1" smtClean="0">
                              <a:latin typeface="Cambria Math" panose="02040503050406030204" pitchFamily="18" charset="0"/>
                              <a:ea typeface="Cambria Math" panose="02040503050406030204" pitchFamily="18" charset="0"/>
                            </a:rPr>
                            <m:t>𝑚</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𝑘𝑟</m:t>
                      </m:r>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653143" y="319314"/>
                <a:ext cx="3499997" cy="369332"/>
              </a:xfrm>
              <a:prstGeom prst="rect">
                <a:avLst/>
              </a:prstGeom>
              <a:blipFill rotWithShape="0">
                <a:blip r:embed="rId2"/>
                <a:stretch>
                  <a:fillRect b="-1311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653143" y="1016000"/>
                <a:ext cx="7244355" cy="369332"/>
              </a:xfrm>
              <a:prstGeom prst="rect">
                <a:avLst/>
              </a:prstGeom>
              <a:noFill/>
            </p:spPr>
            <p:txBody>
              <a:bodyPr wrap="none" rtlCol="0">
                <a:spAutoFit/>
              </a:bodyPr>
              <a:lstStyle/>
              <a:p>
                <a:r>
                  <a:rPr lang="es-UY" dirty="0"/>
                  <a:t>La membrana es entera, por lo tanto </a:t>
                </a:r>
                <a14:m>
                  <m:oMath xmlns:m="http://schemas.openxmlformats.org/officeDocument/2006/math">
                    <m:r>
                      <a:rPr lang="es-UY" b="0" i="1" smtClean="0">
                        <a:latin typeface="Cambria Math" panose="02040503050406030204" pitchFamily="18" charset="0"/>
                      </a:rPr>
                      <m:t>𝑅</m:t>
                    </m:r>
                    <m:r>
                      <a:rPr lang="es-UY" b="0" i="1" smtClean="0">
                        <a:latin typeface="Cambria Math" panose="02040503050406030204" pitchFamily="18" charset="0"/>
                      </a:rPr>
                      <m:t>(0)</m:t>
                    </m:r>
                  </m:oMath>
                </a14:m>
                <a:r>
                  <a:rPr lang="es-UY" dirty="0"/>
                  <a:t> es una cantidad finita </a:t>
                </a:r>
                <a14:m>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𝑏</m:t>
                        </m:r>
                      </m:e>
                      <m:sub>
                        <m:r>
                          <a:rPr lang="es-UY" b="0" i="1" smtClean="0">
                            <a:latin typeface="Cambria Math" panose="02040503050406030204" pitchFamily="18" charset="0"/>
                            <a:ea typeface="Cambria Math" panose="02040503050406030204" pitchFamily="18" charset="0"/>
                          </a:rPr>
                          <m:t>3</m:t>
                        </m:r>
                      </m:sub>
                    </m:sSub>
                    <m:r>
                      <a:rPr lang="es-UY" b="0" i="1" smtClean="0">
                        <a:latin typeface="Cambria Math" panose="02040503050406030204" pitchFamily="18" charset="0"/>
                        <a:ea typeface="Cambria Math" panose="02040503050406030204" pitchFamily="18" charset="0"/>
                      </a:rPr>
                      <m:t>=0</m:t>
                    </m:r>
                  </m:oMath>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653143" y="1016000"/>
                <a:ext cx="7244355" cy="369332"/>
              </a:xfrm>
              <a:prstGeom prst="rect">
                <a:avLst/>
              </a:prstGeom>
              <a:blipFill rotWithShape="0">
                <a:blip r:embed="rId3"/>
                <a:stretch>
                  <a:fillRect l="-673" t="-10000" b="-26667"/>
                </a:stretch>
              </a:blipFill>
            </p:spPr>
            <p:txBody>
              <a:bodyPr/>
              <a:lstStyle/>
              <a:p>
                <a:r>
                  <a:rPr lang="es-UY">
                    <a:noFill/>
                  </a:rPr>
                  <a:t> </a:t>
                </a:r>
              </a:p>
            </p:txBody>
          </p:sp>
        </mc:Fallback>
      </mc:AlternateContent>
      <p:grpSp>
        <p:nvGrpSpPr>
          <p:cNvPr id="12" name="Grupo 11"/>
          <p:cNvGrpSpPr/>
          <p:nvPr/>
        </p:nvGrpSpPr>
        <p:grpSpPr>
          <a:xfrm>
            <a:off x="653143" y="1708667"/>
            <a:ext cx="3740042" cy="373351"/>
            <a:chOff x="653143" y="1708667"/>
            <a:chExt cx="3740042" cy="373351"/>
          </a:xfrm>
        </p:grpSpPr>
        <mc:AlternateContent xmlns:mc="http://schemas.openxmlformats.org/markup-compatibility/2006" xmlns:a14="http://schemas.microsoft.com/office/drawing/2010/main">
          <mc:Choice Requires="a14">
            <p:sp>
              <p:nvSpPr>
                <p:cNvPr id="6" name="CuadroTexto 5"/>
                <p:cNvSpPr txBox="1"/>
                <p:nvPr/>
              </p:nvSpPr>
              <p:spPr>
                <a:xfrm>
                  <a:off x="653143" y="1712686"/>
                  <a:ext cx="238007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𝑅</m:t>
                        </m:r>
                        <m:d>
                          <m:dPr>
                            <m:ctrlPr>
                              <a:rPr lang="es-UY" b="0" i="1" smtClean="0">
                                <a:latin typeface="Cambria Math" panose="02040503050406030204" pitchFamily="18" charset="0"/>
                              </a:rPr>
                            </m:ctrlPr>
                          </m:dPr>
                          <m:e>
                            <m:r>
                              <a:rPr lang="es-UY" b="0" i="1" smtClean="0">
                                <a:latin typeface="Cambria Math" panose="02040503050406030204" pitchFamily="18" charset="0"/>
                              </a:rPr>
                              <m:t>𝑎</m:t>
                            </m:r>
                          </m:e>
                        </m:d>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𝑎</m:t>
                            </m:r>
                          </m:e>
                          <m:sub>
                            <m:r>
                              <a:rPr lang="es-UY" b="0" i="1" smtClean="0">
                                <a:latin typeface="Cambria Math" panose="02040503050406030204" pitchFamily="18" charset="0"/>
                              </a:rPr>
                              <m:t>3</m:t>
                            </m:r>
                          </m:sub>
                        </m:sSub>
                        <m:sSub>
                          <m:sSubPr>
                            <m:ctrlPr>
                              <a:rPr lang="es-UY" b="0" i="1" smtClean="0">
                                <a:latin typeface="Cambria Math" panose="02040503050406030204" pitchFamily="18" charset="0"/>
                              </a:rPr>
                            </m:ctrlPr>
                          </m:sSubPr>
                          <m:e>
                            <m:r>
                              <a:rPr lang="es-UY" b="0" i="1" smtClean="0">
                                <a:latin typeface="Cambria Math" panose="02040503050406030204" pitchFamily="18" charset="0"/>
                              </a:rPr>
                              <m:t>𝐽</m:t>
                            </m:r>
                          </m:e>
                          <m:sub>
                            <m:r>
                              <a:rPr lang="es-UY" b="0" i="1" smtClean="0">
                                <a:latin typeface="Cambria Math" panose="02040503050406030204" pitchFamily="18" charset="0"/>
                              </a:rPr>
                              <m:t>𝑚</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𝑘𝑎</m:t>
                            </m:r>
                          </m:e>
                        </m:d>
                        <m:r>
                          <a:rPr lang="es-UY" b="0" i="1" smtClean="0">
                            <a:latin typeface="Cambria Math" panose="02040503050406030204" pitchFamily="18" charset="0"/>
                          </a:rPr>
                          <m:t>=0</m:t>
                        </m:r>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653143" y="1712686"/>
                  <a:ext cx="2380075" cy="369332"/>
                </a:xfrm>
                <a:prstGeom prst="rect">
                  <a:avLst/>
                </a:prstGeom>
                <a:blipFill rotWithShape="0">
                  <a:blip r:embed="rId4"/>
                  <a:stretch>
                    <a:fillRect b="-8197"/>
                  </a:stretch>
                </a:blipFill>
              </p:spPr>
              <p:txBody>
                <a:bodyPr/>
                <a:lstStyle/>
                <a:p>
                  <a:r>
                    <a:rPr lang="es-UY">
                      <a:noFill/>
                    </a:rPr>
                    <a:t> </a:t>
                  </a:r>
                </a:p>
              </p:txBody>
            </p:sp>
          </mc:Fallback>
        </mc:AlternateContent>
        <p:sp>
          <p:nvSpPr>
            <p:cNvPr id="7" name="CuadroTexto 6"/>
            <p:cNvSpPr txBox="1"/>
            <p:nvPr/>
          </p:nvSpPr>
          <p:spPr>
            <a:xfrm>
              <a:off x="3294743" y="1708667"/>
              <a:ext cx="1098442" cy="369332"/>
            </a:xfrm>
            <a:prstGeom prst="rect">
              <a:avLst/>
            </a:prstGeom>
            <a:noFill/>
          </p:spPr>
          <p:txBody>
            <a:bodyPr wrap="none" rtlCol="0">
              <a:spAutoFit/>
            </a:bodyPr>
            <a:lstStyle/>
            <a:p>
              <a:r>
                <a:rPr lang="es-UY" dirty="0"/>
                <a:t>Borde fijo</a:t>
              </a:r>
            </a:p>
          </p:txBody>
        </p:sp>
      </p:grpSp>
      <mc:AlternateContent xmlns:mc="http://schemas.openxmlformats.org/markup-compatibility/2006" xmlns:a14="http://schemas.microsoft.com/office/drawing/2010/main">
        <mc:Choice Requires="a14">
          <p:sp>
            <p:nvSpPr>
              <p:cNvPr id="8" name="CuadroTexto 7"/>
              <p:cNvSpPr txBox="1"/>
              <p:nvPr/>
            </p:nvSpPr>
            <p:spPr>
              <a:xfrm>
                <a:off x="653143" y="2409372"/>
                <a:ext cx="1663469" cy="116301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𝑘𝑎</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𝑗</m:t>
                          </m:r>
                        </m:e>
                        <m:sub>
                          <m:r>
                            <a:rPr lang="es-UY" b="0" i="1" smtClean="0">
                              <a:latin typeface="Cambria Math" panose="02040503050406030204" pitchFamily="18" charset="0"/>
                              <a:ea typeface="Cambria Math" panose="02040503050406030204" pitchFamily="18" charset="0"/>
                            </a:rPr>
                            <m:t>𝑚𝑛</m:t>
                          </m:r>
                        </m:sub>
                      </m:sSub>
                    </m:oMath>
                  </m:oMathPara>
                </a14:m>
                <a:endParaRPr lang="es-UY" b="0" dirty="0">
                  <a:ea typeface="Cambria Math" panose="02040503050406030204" pitchFamily="18" charset="0"/>
                </a:endParaRPr>
              </a:p>
              <a:p>
                <a:endParaRPr lang="es-UY" b="0" dirty="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𝑚𝑛</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𝑗</m:t>
                              </m:r>
                            </m:e>
                            <m:sub>
                              <m:r>
                                <a:rPr lang="es-UY" b="0" i="1" smtClean="0">
                                  <a:latin typeface="Cambria Math" panose="02040503050406030204" pitchFamily="18" charset="0"/>
                                  <a:ea typeface="Cambria Math" panose="02040503050406030204" pitchFamily="18" charset="0"/>
                                </a:rPr>
                                <m:t>𝑚𝑛</m:t>
                              </m:r>
                            </m:sub>
                          </m:sSub>
                        </m:num>
                        <m:den>
                          <m:r>
                            <a:rPr lang="es-UY" b="0" i="1" smtClean="0">
                              <a:latin typeface="Cambria Math" panose="02040503050406030204" pitchFamily="18" charset="0"/>
                              <a:ea typeface="Cambria Math" panose="02040503050406030204" pitchFamily="18" charset="0"/>
                            </a:rPr>
                            <m:t>𝑎</m:t>
                          </m:r>
                        </m:den>
                      </m:f>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653143" y="2409372"/>
                <a:ext cx="1663469" cy="1163011"/>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2655846" y="2547871"/>
                <a:ext cx="2588144" cy="60901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𝑐𝑘</m:t>
                      </m:r>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𝑚𝑛</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𝑐</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𝑗</m:t>
                              </m:r>
                            </m:e>
                            <m:sub>
                              <m:r>
                                <a:rPr lang="es-UY" b="0" i="1" smtClean="0">
                                  <a:latin typeface="Cambria Math" panose="02040503050406030204" pitchFamily="18" charset="0"/>
                                  <a:ea typeface="Cambria Math" panose="02040503050406030204" pitchFamily="18" charset="0"/>
                                </a:rPr>
                                <m:t>𝑚𝑛</m:t>
                              </m:r>
                            </m:sub>
                          </m:sSub>
                        </m:num>
                        <m:den>
                          <m:r>
                            <a:rPr lang="es-UY" b="0" i="1" smtClean="0">
                              <a:latin typeface="Cambria Math" panose="02040503050406030204" pitchFamily="18" charset="0"/>
                              <a:ea typeface="Cambria Math" panose="02040503050406030204" pitchFamily="18" charset="0"/>
                            </a:rPr>
                            <m:t>𝑎</m:t>
                          </m:r>
                        </m:den>
                      </m:f>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2655846" y="2547871"/>
                <a:ext cx="2588144" cy="609013"/>
              </a:xfrm>
              <a:prstGeom prst="rect">
                <a:avLst/>
              </a:prstGeom>
              <a:blipFill rotWithShape="0">
                <a:blip r:embed="rId6"/>
                <a:stretch>
                  <a:fillRect/>
                </a:stretch>
              </a:blipFill>
            </p:spPr>
            <p:txBody>
              <a:bodyPr/>
              <a:lstStyle/>
              <a:p>
                <a:r>
                  <a:rPr lang="es-UY">
                    <a:noFill/>
                  </a:rPr>
                  <a:t> </a:t>
                </a:r>
              </a:p>
            </p:txBody>
          </p:sp>
        </mc:Fallback>
      </mc:AlternateContent>
      <p:sp>
        <p:nvSpPr>
          <p:cNvPr id="11" name="CuadroTexto 10"/>
          <p:cNvSpPr txBox="1"/>
          <p:nvPr/>
        </p:nvSpPr>
        <p:spPr>
          <a:xfrm>
            <a:off x="5535986" y="2667711"/>
            <a:ext cx="4723024" cy="369332"/>
          </a:xfrm>
          <a:prstGeom prst="rect">
            <a:avLst/>
          </a:prstGeom>
          <a:noFill/>
        </p:spPr>
        <p:txBody>
          <a:bodyPr wrap="none" rtlCol="0">
            <a:spAutoFit/>
          </a:bodyPr>
          <a:lstStyle/>
          <a:p>
            <a:r>
              <a:rPr lang="es-UY" dirty="0"/>
              <a:t>Frecuencias de los modos normales de vibración</a:t>
            </a:r>
          </a:p>
        </p:txBody>
      </p:sp>
      <mc:AlternateContent xmlns:mc="http://schemas.openxmlformats.org/markup-compatibility/2006" xmlns:a14="http://schemas.microsoft.com/office/drawing/2010/main">
        <mc:Choice Requires="a14">
          <p:sp>
            <p:nvSpPr>
              <p:cNvPr id="3" name="CuadroTexto 2"/>
              <p:cNvSpPr txBox="1"/>
              <p:nvPr/>
            </p:nvSpPr>
            <p:spPr>
              <a:xfrm>
                <a:off x="2655846" y="3172595"/>
                <a:ext cx="4985532" cy="462947"/>
              </a:xfrm>
              <a:prstGeom prst="rect">
                <a:avLst/>
              </a:prstGeom>
              <a:noFill/>
            </p:spPr>
            <p:txBody>
              <a:bodyPr wrap="none" rtlCol="0">
                <a:spAutoFit/>
              </a:bodyPr>
              <a:lstStyle/>
              <a:p>
                <a:r>
                  <a:rPr lang="es-UY" dirty="0"/>
                  <a:t>La frecuencia fundamental es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01</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01</m:t>
                            </m:r>
                          </m:sub>
                        </m:sSub>
                      </m:num>
                      <m:den>
                        <m:r>
                          <a:rPr lang="es-UY" b="0" i="1" smtClean="0">
                            <a:latin typeface="Cambria Math" panose="02040503050406030204" pitchFamily="18" charset="0"/>
                          </a:rPr>
                          <m:t>2</m:t>
                        </m:r>
                        <m:r>
                          <a:rPr lang="es-UY" b="0" i="1" smtClean="0">
                            <a:latin typeface="Cambria Math" panose="02040503050406030204" pitchFamily="18" charset="0"/>
                          </a:rPr>
                          <m:t>𝜋</m:t>
                        </m:r>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𝑐</m:t>
                        </m:r>
                      </m:num>
                      <m:den>
                        <m:r>
                          <a:rPr lang="es-UY" b="0" i="1" smtClean="0">
                            <a:latin typeface="Cambria Math" panose="02040503050406030204" pitchFamily="18" charset="0"/>
                          </a:rPr>
                          <m:t>2</m:t>
                        </m:r>
                        <m:r>
                          <a:rPr lang="es-UY" b="0" i="1" smtClean="0">
                            <a:latin typeface="Cambria Math" panose="02040503050406030204" pitchFamily="18" charset="0"/>
                          </a:rPr>
                          <m:t>𝜋</m:t>
                        </m:r>
                        <m:r>
                          <a:rPr lang="es-UY" b="0" i="1" smtClean="0">
                            <a:latin typeface="Cambria Math" panose="02040503050406030204" pitchFamily="18" charset="0"/>
                          </a:rPr>
                          <m:t>𝑎</m:t>
                        </m:r>
                      </m:den>
                    </m:f>
                    <m:sSub>
                      <m:sSubPr>
                        <m:ctrlPr>
                          <a:rPr lang="es-UY" b="0" i="1" smtClean="0">
                            <a:latin typeface="Cambria Math" panose="02040503050406030204" pitchFamily="18" charset="0"/>
                          </a:rPr>
                        </m:ctrlPr>
                      </m:sSubPr>
                      <m:e>
                        <m:r>
                          <a:rPr lang="es-UY" b="0" i="1" smtClean="0">
                            <a:latin typeface="Cambria Math" panose="02040503050406030204" pitchFamily="18" charset="0"/>
                          </a:rPr>
                          <m:t>𝑗</m:t>
                        </m:r>
                      </m:e>
                      <m:sub>
                        <m:r>
                          <a:rPr lang="es-UY" b="0" i="1" smtClean="0">
                            <a:latin typeface="Cambria Math" panose="02040503050406030204" pitchFamily="18" charset="0"/>
                          </a:rPr>
                          <m:t>01</m:t>
                        </m:r>
                      </m:sub>
                    </m:sSub>
                  </m:oMath>
                </a14:m>
                <a:endParaRPr lang="es-UY" dirty="0"/>
              </a:p>
            </p:txBody>
          </p:sp>
        </mc:Choice>
        <mc:Fallback xmlns="">
          <p:sp>
            <p:nvSpPr>
              <p:cNvPr id="3" name="CuadroTexto 2"/>
              <p:cNvSpPr txBox="1">
                <a:spLocks noRot="1" noChangeAspect="1" noMove="1" noResize="1" noEditPoints="1" noAdjustHandles="1" noChangeArrowheads="1" noChangeShapeType="1" noTextEdit="1"/>
              </p:cNvSpPr>
              <p:nvPr/>
            </p:nvSpPr>
            <p:spPr>
              <a:xfrm>
                <a:off x="2655846" y="3172595"/>
                <a:ext cx="4985532" cy="462947"/>
              </a:xfrm>
              <a:prstGeom prst="rect">
                <a:avLst/>
              </a:prstGeom>
              <a:blipFill rotWithShape="0">
                <a:blip r:embed="rId9"/>
                <a:stretch>
                  <a:fillRect l="-1100" b="-7895"/>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13" name="CuadroTexto 12">
                <a:extLst>
                  <a:ext uri="{FF2B5EF4-FFF2-40B4-BE49-F238E27FC236}">
                    <a16:creationId xmlns:a16="http://schemas.microsoft.com/office/drawing/2014/main" id="{198BD292-0071-4B13-8678-FA8EEB05E088}"/>
                  </a:ext>
                </a:extLst>
              </p:cNvPr>
              <p:cNvSpPr txBox="1"/>
              <p:nvPr/>
            </p:nvSpPr>
            <p:spPr>
              <a:xfrm>
                <a:off x="653143" y="4186854"/>
                <a:ext cx="9470413" cy="504818"/>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s-AR" b="0" i="1" smtClean="0">
                          <a:latin typeface="Cambria Math" panose="02040503050406030204" pitchFamily="18" charset="0"/>
                        </a:rPr>
                        <m:t>⇒</m:t>
                      </m:r>
                      <m:r>
                        <a:rPr lang="es-AR" b="0" i="1" smtClean="0">
                          <a:latin typeface="Cambria Math" panose="02040503050406030204" pitchFamily="18" charset="0"/>
                        </a:rPr>
                        <m:t>𝑧</m:t>
                      </m:r>
                      <m:d>
                        <m:dPr>
                          <m:ctrlPr>
                            <a:rPr lang="es-AR" b="0" i="1" smtClean="0">
                              <a:latin typeface="Cambria Math" panose="02040503050406030204" pitchFamily="18" charset="0"/>
                            </a:rPr>
                          </m:ctrlPr>
                        </m:dPr>
                        <m:e>
                          <m:r>
                            <a:rPr lang="es-AR" b="0" i="1" smtClean="0">
                              <a:latin typeface="Cambria Math" panose="02040503050406030204" pitchFamily="18" charset="0"/>
                            </a:rPr>
                            <m:t>𝑟</m:t>
                          </m:r>
                          <m:r>
                            <a:rPr lang="es-AR" b="0" i="1" smtClean="0">
                              <a:latin typeface="Cambria Math" panose="02040503050406030204" pitchFamily="18" charset="0"/>
                            </a:rPr>
                            <m:t>,</m:t>
                          </m:r>
                          <m:r>
                            <a:rPr lang="es-AR" b="0" i="1" smtClean="0">
                              <a:latin typeface="Cambria Math" panose="02040503050406030204" pitchFamily="18" charset="0"/>
                            </a:rPr>
                            <m:t>𝜃</m:t>
                          </m:r>
                          <m:r>
                            <a:rPr lang="es-AR" b="0" i="1" smtClean="0">
                              <a:latin typeface="Cambria Math" panose="02040503050406030204" pitchFamily="18" charset="0"/>
                            </a:rPr>
                            <m:t>,</m:t>
                          </m:r>
                          <m:r>
                            <a:rPr lang="es-AR" b="0" i="1" smtClean="0">
                              <a:latin typeface="Cambria Math" panose="02040503050406030204" pitchFamily="18" charset="0"/>
                            </a:rPr>
                            <m:t>𝑡</m:t>
                          </m:r>
                        </m:e>
                      </m:d>
                      <m:r>
                        <a:rPr lang="es-AR" b="0" i="1" smtClean="0">
                          <a:latin typeface="Cambria Math" panose="02040503050406030204" pitchFamily="18" charset="0"/>
                        </a:rPr>
                        <m:t>=</m:t>
                      </m:r>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𝑎</m:t>
                          </m:r>
                        </m:e>
                        <m:sub>
                          <m:r>
                            <a:rPr lang="es-AR" b="0" i="1" smtClean="0">
                              <a:latin typeface="Cambria Math" panose="02040503050406030204" pitchFamily="18" charset="0"/>
                            </a:rPr>
                            <m:t>3</m:t>
                          </m:r>
                        </m:sub>
                        <m:sup>
                          <m:d>
                            <m:dPr>
                              <m:ctrlPr>
                                <a:rPr lang="es-AR" b="0" i="1" smtClean="0">
                                  <a:latin typeface="Cambria Math" panose="02040503050406030204" pitchFamily="18" charset="0"/>
                                </a:rPr>
                              </m:ctrlPr>
                            </m:dPr>
                            <m:e>
                              <m:r>
                                <a:rPr lang="es-AR" b="0" i="1" smtClean="0">
                                  <a:latin typeface="Cambria Math" panose="02040503050406030204" pitchFamily="18" charset="0"/>
                                </a:rPr>
                                <m:t>𝑚</m:t>
                              </m:r>
                              <m:r>
                                <a:rPr lang="es-AR" b="0" i="1" smtClean="0">
                                  <a:latin typeface="Cambria Math" panose="02040503050406030204" pitchFamily="18" charset="0"/>
                                </a:rPr>
                                <m:t>,</m:t>
                              </m:r>
                              <m:r>
                                <a:rPr lang="es-AR" b="0" i="1" smtClean="0">
                                  <a:latin typeface="Cambria Math" panose="02040503050406030204" pitchFamily="18" charset="0"/>
                                </a:rPr>
                                <m:t>𝑛</m:t>
                              </m:r>
                            </m:e>
                          </m:d>
                        </m:sup>
                      </m:sSubSup>
                      <m:sSub>
                        <m:sSubPr>
                          <m:ctrlPr>
                            <a:rPr lang="es-AR" b="0" i="1" smtClean="0">
                              <a:latin typeface="Cambria Math" panose="02040503050406030204" pitchFamily="18" charset="0"/>
                            </a:rPr>
                          </m:ctrlPr>
                        </m:sSubPr>
                        <m:e>
                          <m:r>
                            <a:rPr lang="es-AR" b="0" i="1" smtClean="0">
                              <a:latin typeface="Cambria Math" panose="02040503050406030204" pitchFamily="18" charset="0"/>
                            </a:rPr>
                            <m:t>𝐽</m:t>
                          </m:r>
                        </m:e>
                        <m:sub>
                          <m:r>
                            <a:rPr lang="es-AR" b="0" i="1" smtClean="0">
                              <a:latin typeface="Cambria Math" panose="02040503050406030204" pitchFamily="18" charset="0"/>
                            </a:rPr>
                            <m:t>𝑚</m:t>
                          </m:r>
                        </m:sub>
                      </m:sSub>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r>
                                <a:rPr lang="es-AR" b="0" i="1" smtClean="0">
                                  <a:latin typeface="Cambria Math" panose="02040503050406030204" pitchFamily="18" charset="0"/>
                                </a:rPr>
                                <m:t>𝑘</m:t>
                              </m:r>
                            </m:e>
                            <m:sub>
                              <m:r>
                                <a:rPr lang="es-AR" b="0" i="1" smtClean="0">
                                  <a:latin typeface="Cambria Math" panose="02040503050406030204" pitchFamily="18" charset="0"/>
                                </a:rPr>
                                <m:t>𝑚𝑛</m:t>
                              </m:r>
                            </m:sub>
                          </m:sSub>
                          <m:r>
                            <a:rPr lang="es-AR" b="0" i="1" smtClean="0">
                              <a:latin typeface="Cambria Math" panose="02040503050406030204" pitchFamily="18" charset="0"/>
                            </a:rPr>
                            <m:t>𝑟</m:t>
                          </m:r>
                        </m:e>
                      </m:d>
                      <m:d>
                        <m:dPr>
                          <m:begChr m:val="["/>
                          <m:endChr m:val="]"/>
                          <m:ctrlPr>
                            <a:rPr lang="es-AR" b="0" i="1" smtClean="0">
                              <a:latin typeface="Cambria Math" panose="02040503050406030204" pitchFamily="18" charset="0"/>
                            </a:rPr>
                          </m:ctrlPr>
                        </m:dPr>
                        <m:e>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𝑎</m:t>
                              </m:r>
                            </m:e>
                            <m:sub>
                              <m:r>
                                <a:rPr lang="es-AR" b="0" i="1" smtClean="0">
                                  <a:latin typeface="Cambria Math" panose="02040503050406030204" pitchFamily="18" charset="0"/>
                                </a:rPr>
                                <m:t>2</m:t>
                              </m:r>
                            </m:sub>
                            <m:sup>
                              <m:d>
                                <m:dPr>
                                  <m:ctrlPr>
                                    <a:rPr lang="es-AR" b="0" i="1" smtClean="0">
                                      <a:latin typeface="Cambria Math" panose="02040503050406030204" pitchFamily="18" charset="0"/>
                                    </a:rPr>
                                  </m:ctrlPr>
                                </m:dPr>
                                <m:e>
                                  <m:r>
                                    <a:rPr lang="es-AR" b="0" i="1" smtClean="0">
                                      <a:latin typeface="Cambria Math" panose="02040503050406030204" pitchFamily="18" charset="0"/>
                                    </a:rPr>
                                    <m:t>𝑚</m:t>
                                  </m:r>
                                </m:e>
                              </m:d>
                            </m:sup>
                          </m:sSubSup>
                          <m:func>
                            <m:funcPr>
                              <m:ctrlPr>
                                <a:rPr lang="es-AR" b="0" i="1" smtClean="0">
                                  <a:latin typeface="Cambria Math" panose="02040503050406030204" pitchFamily="18" charset="0"/>
                                </a:rPr>
                              </m:ctrlPr>
                            </m:funcPr>
                            <m:fName>
                              <m:r>
                                <m:rPr>
                                  <m:sty m:val="p"/>
                                </m:rPr>
                                <a:rPr lang="es-AR" b="0" i="0" smtClean="0">
                                  <a:latin typeface="Cambria Math" panose="02040503050406030204" pitchFamily="18" charset="0"/>
                                </a:rPr>
                                <m:t>cos</m:t>
                              </m:r>
                            </m:fName>
                            <m:e>
                              <m:d>
                                <m:dPr>
                                  <m:ctrlPr>
                                    <a:rPr lang="es-AR" b="0" i="1" smtClean="0">
                                      <a:latin typeface="Cambria Math" panose="02040503050406030204" pitchFamily="18" charset="0"/>
                                    </a:rPr>
                                  </m:ctrlPr>
                                </m:dPr>
                                <m:e>
                                  <m:r>
                                    <a:rPr lang="es-AR" b="0" i="1" smtClean="0">
                                      <a:latin typeface="Cambria Math" panose="02040503050406030204" pitchFamily="18" charset="0"/>
                                    </a:rPr>
                                    <m:t>𝑚</m:t>
                                  </m:r>
                                  <m:r>
                                    <a:rPr lang="es-AR" b="0" i="1" smtClean="0">
                                      <a:latin typeface="Cambria Math" panose="02040503050406030204" pitchFamily="18" charset="0"/>
                                    </a:rPr>
                                    <m:t>𝜃</m:t>
                                  </m:r>
                                </m:e>
                              </m:d>
                            </m:e>
                          </m:func>
                          <m:r>
                            <a:rPr lang="es-AR" b="0" i="1" smtClean="0">
                              <a:latin typeface="Cambria Math" panose="02040503050406030204" pitchFamily="18" charset="0"/>
                            </a:rPr>
                            <m:t>+</m:t>
                          </m:r>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𝑏</m:t>
                              </m:r>
                            </m:e>
                            <m:sub>
                              <m:r>
                                <a:rPr lang="es-AR" b="0" i="1" smtClean="0">
                                  <a:latin typeface="Cambria Math" panose="02040503050406030204" pitchFamily="18" charset="0"/>
                                </a:rPr>
                                <m:t>2</m:t>
                              </m:r>
                            </m:sub>
                            <m:sup>
                              <m:d>
                                <m:dPr>
                                  <m:ctrlPr>
                                    <a:rPr lang="es-AR" b="0" i="1" smtClean="0">
                                      <a:latin typeface="Cambria Math" panose="02040503050406030204" pitchFamily="18" charset="0"/>
                                    </a:rPr>
                                  </m:ctrlPr>
                                </m:dPr>
                                <m:e>
                                  <m:r>
                                    <a:rPr lang="es-AR" b="0" i="1" smtClean="0">
                                      <a:latin typeface="Cambria Math" panose="02040503050406030204" pitchFamily="18" charset="0"/>
                                    </a:rPr>
                                    <m:t>𝑚</m:t>
                                  </m:r>
                                </m:e>
                              </m:d>
                            </m:sup>
                          </m:sSubSup>
                          <m:func>
                            <m:funcPr>
                              <m:ctrlPr>
                                <a:rPr lang="es-AR" b="0" i="1" smtClean="0">
                                  <a:latin typeface="Cambria Math" panose="02040503050406030204" pitchFamily="18" charset="0"/>
                                </a:rPr>
                              </m:ctrlPr>
                            </m:funcPr>
                            <m:fName>
                              <m:r>
                                <m:rPr>
                                  <m:sty m:val="p"/>
                                </m:rPr>
                                <a:rPr lang="es-AR" b="0" i="0" smtClean="0">
                                  <a:latin typeface="Cambria Math" panose="02040503050406030204" pitchFamily="18" charset="0"/>
                                </a:rPr>
                                <m:t>sin</m:t>
                              </m:r>
                            </m:fName>
                            <m:e>
                              <m:d>
                                <m:dPr>
                                  <m:ctrlPr>
                                    <a:rPr lang="es-AR" b="0" i="1" smtClean="0">
                                      <a:latin typeface="Cambria Math" panose="02040503050406030204" pitchFamily="18" charset="0"/>
                                    </a:rPr>
                                  </m:ctrlPr>
                                </m:dPr>
                                <m:e>
                                  <m:r>
                                    <a:rPr lang="es-AR" b="0" i="1" smtClean="0">
                                      <a:latin typeface="Cambria Math" panose="02040503050406030204" pitchFamily="18" charset="0"/>
                                    </a:rPr>
                                    <m:t>𝑚</m:t>
                                  </m:r>
                                  <m:r>
                                    <a:rPr lang="es-AR" b="0" i="1" smtClean="0">
                                      <a:latin typeface="Cambria Math" panose="02040503050406030204" pitchFamily="18" charset="0"/>
                                    </a:rPr>
                                    <m:t>𝜃</m:t>
                                  </m:r>
                                </m:e>
                              </m:d>
                            </m:e>
                          </m:func>
                        </m:e>
                      </m:d>
                      <m:d>
                        <m:dPr>
                          <m:begChr m:val="["/>
                          <m:endChr m:val="]"/>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r>
                                <a:rPr lang="es-AR" b="0" i="1" smtClean="0">
                                  <a:latin typeface="Cambria Math" panose="02040503050406030204" pitchFamily="18" charset="0"/>
                                </a:rPr>
                                <m:t>𝑎</m:t>
                              </m:r>
                            </m:e>
                            <m:sub>
                              <m:r>
                                <a:rPr lang="es-AR" b="0" i="1" smtClean="0">
                                  <a:latin typeface="Cambria Math" panose="02040503050406030204" pitchFamily="18" charset="0"/>
                                </a:rPr>
                                <m:t>1</m:t>
                              </m:r>
                            </m:sub>
                          </m:sSub>
                          <m:func>
                            <m:funcPr>
                              <m:ctrlPr>
                                <a:rPr lang="es-AR" b="0" i="1" smtClean="0">
                                  <a:latin typeface="Cambria Math" panose="02040503050406030204" pitchFamily="18" charset="0"/>
                                </a:rPr>
                              </m:ctrlPr>
                            </m:funcPr>
                            <m:fName>
                              <m:r>
                                <m:rPr>
                                  <m:sty m:val="p"/>
                                </m:rPr>
                                <a:rPr lang="es-AR" b="0" i="0" smtClean="0">
                                  <a:latin typeface="Cambria Math" panose="02040503050406030204" pitchFamily="18" charset="0"/>
                                </a:rPr>
                                <m:t>cos</m:t>
                              </m:r>
                            </m:fName>
                            <m:e>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r>
                                        <a:rPr lang="es-AR" b="0" i="1" smtClean="0">
                                          <a:latin typeface="Cambria Math" panose="02040503050406030204" pitchFamily="18" charset="0"/>
                                        </a:rPr>
                                        <m:t>𝜔</m:t>
                                      </m:r>
                                    </m:e>
                                    <m:sub>
                                      <m:r>
                                        <a:rPr lang="es-AR" b="0" i="1" smtClean="0">
                                          <a:latin typeface="Cambria Math" panose="02040503050406030204" pitchFamily="18" charset="0"/>
                                        </a:rPr>
                                        <m:t>𝑚𝑛</m:t>
                                      </m:r>
                                    </m:sub>
                                  </m:sSub>
                                  <m:r>
                                    <a:rPr lang="es-AR" b="0" i="1" smtClean="0">
                                      <a:latin typeface="Cambria Math" panose="02040503050406030204" pitchFamily="18" charset="0"/>
                                    </a:rPr>
                                    <m:t>𝑡</m:t>
                                  </m:r>
                                </m:e>
                              </m:d>
                            </m:e>
                          </m:func>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𝑏</m:t>
                              </m:r>
                            </m:e>
                            <m:sub>
                              <m:r>
                                <a:rPr lang="es-AR" b="0" i="1" smtClean="0">
                                  <a:latin typeface="Cambria Math" panose="02040503050406030204" pitchFamily="18" charset="0"/>
                                </a:rPr>
                                <m:t>1</m:t>
                              </m:r>
                            </m:sub>
                          </m:sSub>
                          <m:func>
                            <m:funcPr>
                              <m:ctrlPr>
                                <a:rPr lang="es-AR" b="0" i="1" smtClean="0">
                                  <a:latin typeface="Cambria Math" panose="02040503050406030204" pitchFamily="18" charset="0"/>
                                </a:rPr>
                              </m:ctrlPr>
                            </m:funcPr>
                            <m:fName>
                              <m:r>
                                <m:rPr>
                                  <m:sty m:val="p"/>
                                </m:rPr>
                                <a:rPr lang="es-AR" b="0" i="0" smtClean="0">
                                  <a:latin typeface="Cambria Math" panose="02040503050406030204" pitchFamily="18" charset="0"/>
                                </a:rPr>
                                <m:t>sin</m:t>
                              </m:r>
                            </m:fName>
                            <m:e>
                              <m:d>
                                <m:dPr>
                                  <m:ctrlPr>
                                    <a:rPr lang="es-AR" b="0" i="1" smtClean="0">
                                      <a:latin typeface="Cambria Math" panose="02040503050406030204" pitchFamily="18" charset="0"/>
                                    </a:rPr>
                                  </m:ctrlPr>
                                </m:dPr>
                                <m:e>
                                  <m:sSub>
                                    <m:sSubPr>
                                      <m:ctrlPr>
                                        <a:rPr lang="es-AR" b="0" i="1" smtClean="0">
                                          <a:latin typeface="Cambria Math" panose="02040503050406030204" pitchFamily="18" charset="0"/>
                                        </a:rPr>
                                      </m:ctrlPr>
                                    </m:sSubPr>
                                    <m:e>
                                      <m:r>
                                        <a:rPr lang="es-AR" b="0" i="1" smtClean="0">
                                          <a:latin typeface="Cambria Math" panose="02040503050406030204" pitchFamily="18" charset="0"/>
                                        </a:rPr>
                                        <m:t>𝜔</m:t>
                                      </m:r>
                                    </m:e>
                                    <m:sub>
                                      <m:r>
                                        <a:rPr lang="es-AR" b="0" i="1" smtClean="0">
                                          <a:latin typeface="Cambria Math" panose="02040503050406030204" pitchFamily="18" charset="0"/>
                                        </a:rPr>
                                        <m:t>𝑚𝑛</m:t>
                                      </m:r>
                                    </m:sub>
                                  </m:sSub>
                                  <m:r>
                                    <a:rPr lang="es-AR" b="0" i="1" smtClean="0">
                                      <a:latin typeface="Cambria Math" panose="02040503050406030204" pitchFamily="18" charset="0"/>
                                    </a:rPr>
                                    <m:t>𝑡</m:t>
                                  </m:r>
                                </m:e>
                              </m:d>
                            </m:e>
                          </m:func>
                        </m:e>
                      </m:d>
                    </m:oMath>
                  </m:oMathPara>
                </a14:m>
                <a:endParaRPr lang="es-UY" dirty="0"/>
              </a:p>
            </p:txBody>
          </p:sp>
        </mc:Choice>
        <mc:Fallback>
          <p:sp>
            <p:nvSpPr>
              <p:cNvPr id="13" name="CuadroTexto 12">
                <a:extLst>
                  <a:ext uri="{FF2B5EF4-FFF2-40B4-BE49-F238E27FC236}">
                    <a16:creationId xmlns:a16="http://schemas.microsoft.com/office/drawing/2014/main" id="{198BD292-0071-4B13-8678-FA8EEB05E088}"/>
                  </a:ext>
                </a:extLst>
              </p:cNvPr>
              <p:cNvSpPr txBox="1">
                <a:spLocks noRot="1" noChangeAspect="1" noMove="1" noResize="1" noEditPoints="1" noAdjustHandles="1" noChangeArrowheads="1" noChangeShapeType="1" noTextEdit="1"/>
              </p:cNvSpPr>
              <p:nvPr/>
            </p:nvSpPr>
            <p:spPr>
              <a:xfrm>
                <a:off x="653143" y="4186854"/>
                <a:ext cx="9470413" cy="504818"/>
              </a:xfrm>
              <a:prstGeom prst="rect">
                <a:avLst/>
              </a:prstGeom>
              <a:blipFill>
                <a:blip r:embed="rId10"/>
                <a:stretch>
                  <a:fillRect/>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14" name="CuadroTexto 13">
                <a:extLst>
                  <a:ext uri="{FF2B5EF4-FFF2-40B4-BE49-F238E27FC236}">
                    <a16:creationId xmlns:a16="http://schemas.microsoft.com/office/drawing/2014/main" id="{74743B88-0407-444A-BE7D-1CB223AB419F}"/>
                  </a:ext>
                </a:extLst>
              </p:cNvPr>
              <p:cNvSpPr txBox="1"/>
              <p:nvPr/>
            </p:nvSpPr>
            <p:spPr>
              <a:xfrm>
                <a:off x="1585673" y="5238139"/>
                <a:ext cx="7727565" cy="369332"/>
              </a:xfrm>
              <a:prstGeom prst="rect">
                <a:avLst/>
              </a:prstGeom>
              <a:noFill/>
            </p:spPr>
            <p:txBody>
              <a:bodyPr wrap="none" rtlCol="0">
                <a:spAutoFit/>
              </a:bodyPr>
              <a:lstStyle/>
              <a:p>
                <a:r>
                  <a:rPr lang="es-AR" dirty="0"/>
                  <a:t>La solución general es la suma de las soluciones para diferentes valores de </a:t>
                </a:r>
                <a14:m>
                  <m:oMath xmlns:m="http://schemas.openxmlformats.org/officeDocument/2006/math">
                    <m:r>
                      <a:rPr lang="es-AR" b="0" i="1" smtClean="0">
                        <a:latin typeface="Cambria Math" panose="02040503050406030204" pitchFamily="18" charset="0"/>
                      </a:rPr>
                      <m:t>𝑚</m:t>
                    </m:r>
                  </m:oMath>
                </a14:m>
                <a:r>
                  <a:rPr lang="es-UY" dirty="0"/>
                  <a:t> y </a:t>
                </a:r>
                <a14:m>
                  <m:oMath xmlns:m="http://schemas.openxmlformats.org/officeDocument/2006/math">
                    <m:r>
                      <a:rPr lang="es-AR" b="0" i="1" smtClean="0">
                        <a:latin typeface="Cambria Math" panose="02040503050406030204" pitchFamily="18" charset="0"/>
                      </a:rPr>
                      <m:t>𝑛</m:t>
                    </m:r>
                  </m:oMath>
                </a14:m>
                <a:endParaRPr lang="es-UY" dirty="0"/>
              </a:p>
            </p:txBody>
          </p:sp>
        </mc:Choice>
        <mc:Fallback>
          <p:sp>
            <p:nvSpPr>
              <p:cNvPr id="14" name="CuadroTexto 13">
                <a:extLst>
                  <a:ext uri="{FF2B5EF4-FFF2-40B4-BE49-F238E27FC236}">
                    <a16:creationId xmlns:a16="http://schemas.microsoft.com/office/drawing/2014/main" id="{74743B88-0407-444A-BE7D-1CB223AB419F}"/>
                  </a:ext>
                </a:extLst>
              </p:cNvPr>
              <p:cNvSpPr txBox="1">
                <a:spLocks noRot="1" noChangeAspect="1" noMove="1" noResize="1" noEditPoints="1" noAdjustHandles="1" noChangeArrowheads="1" noChangeShapeType="1" noTextEdit="1"/>
              </p:cNvSpPr>
              <p:nvPr/>
            </p:nvSpPr>
            <p:spPr>
              <a:xfrm>
                <a:off x="1585673" y="5238139"/>
                <a:ext cx="7727565" cy="369332"/>
              </a:xfrm>
              <a:prstGeom prst="rect">
                <a:avLst/>
              </a:prstGeom>
              <a:blipFill>
                <a:blip r:embed="rId11"/>
                <a:stretch>
                  <a:fillRect l="-631" t="-8197" b="-24590"/>
                </a:stretch>
              </a:blipFill>
            </p:spPr>
            <p:txBody>
              <a:bodyPr/>
              <a:lstStyle/>
              <a:p>
                <a:r>
                  <a:rPr lang="es-UY">
                    <a:noFill/>
                  </a:rPr>
                  <a:t> </a:t>
                </a:r>
              </a:p>
            </p:txBody>
          </p:sp>
        </mc:Fallback>
      </mc:AlternateContent>
    </p:spTree>
    <p:extLst>
      <p:ext uri="{BB962C8B-B14F-4D97-AF65-F5344CB8AC3E}">
        <p14:creationId xmlns:p14="http://schemas.microsoft.com/office/powerpoint/2010/main" val="1235389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1"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CuadroTexto 3">
                <a:extLst>
                  <a:ext uri="{FF2B5EF4-FFF2-40B4-BE49-F238E27FC236}">
                    <a16:creationId xmlns:a16="http://schemas.microsoft.com/office/drawing/2014/main" id="{CA7AE948-4F05-4FC7-AD50-9A3770B6FDEC}"/>
                  </a:ext>
                </a:extLst>
              </p:cNvPr>
              <p:cNvSpPr txBox="1"/>
              <p:nvPr/>
            </p:nvSpPr>
            <p:spPr>
              <a:xfrm>
                <a:off x="1252279" y="3872054"/>
                <a:ext cx="8558369" cy="84786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𝑧</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𝑟</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𝜃</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m:t>
                          </m:r>
                        </m:sup>
                        <m:e>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𝐽</m:t>
                                  </m:r>
                                </m:e>
                                <m:sub>
                                  <m:r>
                                    <a:rPr lang="es-UY" b="0" i="1" smtClean="0">
                                      <a:latin typeface="Cambria Math" panose="02040503050406030204" pitchFamily="18" charset="0"/>
                                      <a:ea typeface="Cambria Math" panose="02040503050406030204" pitchFamily="18" charset="0"/>
                                    </a:rPr>
                                    <m:t>𝑚</m:t>
                                  </m:r>
                                </m:sub>
                              </m:sSub>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𝑚𝑛</m:t>
                                      </m:r>
                                    </m:sub>
                                  </m:sSub>
                                  <m:r>
                                    <a:rPr lang="es-UY" b="0" i="1" smtClean="0">
                                      <a:latin typeface="Cambria Math" panose="02040503050406030204" pitchFamily="18" charset="0"/>
                                      <a:ea typeface="Cambria Math" panose="02040503050406030204" pitchFamily="18" charset="0"/>
                                    </a:rPr>
                                    <m:t>𝑟</m:t>
                                  </m:r>
                                </m:e>
                              </m:d>
                              <m:func>
                                <m:funcPr>
                                  <m:ctrlPr>
                                    <a:rPr lang="es-AR" b="0" i="1" smtClean="0">
                                      <a:latin typeface="Cambria Math" panose="02040503050406030204" pitchFamily="18" charset="0"/>
                                      <a:ea typeface="Cambria Math" panose="02040503050406030204" pitchFamily="18" charset="0"/>
                                    </a:rPr>
                                  </m:ctrlPr>
                                </m:funcPr>
                                <m:fName>
                                  <m:r>
                                    <m:rPr>
                                      <m:sty m:val="p"/>
                                    </m:rPr>
                                    <a:rPr lang="es-AR" b="0" i="0" smtClean="0">
                                      <a:latin typeface="Cambria Math" panose="02040503050406030204" pitchFamily="18" charset="0"/>
                                      <a:ea typeface="Cambria Math" panose="02040503050406030204" pitchFamily="18" charset="0"/>
                                    </a:rPr>
                                    <m:t>cos</m:t>
                                  </m:r>
                                </m:fName>
                                <m:e>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𝑚</m:t>
                                  </m:r>
                                  <m:r>
                                    <a:rPr lang="es-AR" b="0" i="1" smtClean="0">
                                      <a:latin typeface="Cambria Math" panose="02040503050406030204" pitchFamily="18" charset="0"/>
                                      <a:ea typeface="Cambria Math" panose="02040503050406030204" pitchFamily="18" charset="0"/>
                                    </a:rPr>
                                    <m:t>𝜃</m:t>
                                  </m:r>
                                  <m:r>
                                    <a:rPr lang="es-AR" b="0"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𝛿</m:t>
                                      </m:r>
                                    </m:e>
                                    <m:sub>
                                      <m:r>
                                        <a:rPr lang="es-AR" b="0" i="1" smtClean="0">
                                          <a:latin typeface="Cambria Math" panose="02040503050406030204" pitchFamily="18" charset="0"/>
                                          <a:ea typeface="Cambria Math" panose="02040503050406030204" pitchFamily="18" charset="0"/>
                                        </a:rPr>
                                        <m:t>𝑚</m:t>
                                      </m:r>
                                    </m:sub>
                                  </m:sSub>
                                  <m:r>
                                    <a:rPr lang="es-AR" b="0" i="1" smtClean="0">
                                      <a:latin typeface="Cambria Math" panose="02040503050406030204" pitchFamily="18" charset="0"/>
                                      <a:ea typeface="Cambria Math" panose="02040503050406030204" pitchFamily="18" charset="0"/>
                                    </a:rPr>
                                    <m:t>)</m:t>
                                  </m:r>
                                </m:e>
                              </m:func>
                              <m:r>
                                <a:rPr lang="es-UY" b="0"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𝐴</m:t>
                                  </m:r>
                                </m:e>
                                <m:sub>
                                  <m:r>
                                    <a:rPr lang="es-AR" b="0" i="1" smtClean="0">
                                      <a:latin typeface="Cambria Math" panose="02040503050406030204" pitchFamily="18" charset="0"/>
                                      <a:ea typeface="Cambria Math" panose="02040503050406030204" pitchFamily="18" charset="0"/>
                                    </a:rPr>
                                    <m:t>𝑚𝑛</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cos</m:t>
                                  </m:r>
                                </m:fName>
                                <m:e>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𝑚𝑛</m:t>
                                          </m:r>
                                        </m:sub>
                                      </m:sSub>
                                      <m:r>
                                        <a:rPr lang="es-UY" b="0" i="1" smtClean="0">
                                          <a:latin typeface="Cambria Math" panose="02040503050406030204" pitchFamily="18" charset="0"/>
                                          <a:ea typeface="Cambria Math" panose="02040503050406030204" pitchFamily="18" charset="0"/>
                                        </a:rPr>
                                        <m:t>𝑡</m:t>
                                      </m:r>
                                    </m:e>
                                  </m:d>
                                </m:e>
                              </m:func>
                              <m:r>
                                <a:rPr lang="es-UY" b="0"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𝐵</m:t>
                                  </m:r>
                                </m:e>
                                <m:sub>
                                  <m:r>
                                    <a:rPr lang="es-AR" b="0" i="1" smtClean="0">
                                      <a:latin typeface="Cambria Math" panose="02040503050406030204" pitchFamily="18" charset="0"/>
                                      <a:ea typeface="Cambria Math" panose="02040503050406030204" pitchFamily="18" charset="0"/>
                                    </a:rPr>
                                    <m:t>𝑚𝑛</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𝑚𝑛</m:t>
                                          </m:r>
                                        </m:sub>
                                      </m:sSub>
                                      <m:r>
                                        <a:rPr lang="es-UY" b="0" i="1" smtClean="0">
                                          <a:latin typeface="Cambria Math" panose="02040503050406030204" pitchFamily="18" charset="0"/>
                                          <a:ea typeface="Cambria Math" panose="02040503050406030204" pitchFamily="18" charset="0"/>
                                        </a:rPr>
                                        <m:t>𝑡</m:t>
                                      </m:r>
                                    </m:e>
                                  </m:d>
                                </m:e>
                              </m:func>
                              <m:r>
                                <a:rPr lang="es-UY" b="0" i="1" smtClean="0">
                                  <a:latin typeface="Cambria Math" panose="02040503050406030204" pitchFamily="18" charset="0"/>
                                  <a:ea typeface="Cambria Math" panose="02040503050406030204" pitchFamily="18" charset="0"/>
                                </a:rPr>
                                <m:t>]</m:t>
                              </m:r>
                            </m:e>
                          </m:nary>
                        </m:e>
                      </m:nary>
                    </m:oMath>
                  </m:oMathPara>
                </a14:m>
                <a:endParaRPr lang="es-UY" dirty="0"/>
              </a:p>
            </p:txBody>
          </p:sp>
        </mc:Choice>
        <mc:Fallback>
          <p:sp>
            <p:nvSpPr>
              <p:cNvPr id="4" name="CuadroTexto 3">
                <a:extLst>
                  <a:ext uri="{FF2B5EF4-FFF2-40B4-BE49-F238E27FC236}">
                    <a16:creationId xmlns:a16="http://schemas.microsoft.com/office/drawing/2014/main" id="{CA7AE948-4F05-4FC7-AD50-9A3770B6FDEC}"/>
                  </a:ext>
                </a:extLst>
              </p:cNvPr>
              <p:cNvSpPr txBox="1">
                <a:spLocks noRot="1" noChangeAspect="1" noMove="1" noResize="1" noEditPoints="1" noAdjustHandles="1" noChangeArrowheads="1" noChangeShapeType="1" noTextEdit="1"/>
              </p:cNvSpPr>
              <p:nvPr/>
            </p:nvSpPr>
            <p:spPr>
              <a:xfrm>
                <a:off x="1252279" y="3872054"/>
                <a:ext cx="8558369" cy="847861"/>
              </a:xfrm>
              <a:prstGeom prst="rect">
                <a:avLst/>
              </a:prstGeom>
              <a:blipFill>
                <a:blip r:embed="rId2"/>
                <a:stretch>
                  <a:fillRect/>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5" name="CuadroTexto 4">
                <a:extLst>
                  <a:ext uri="{FF2B5EF4-FFF2-40B4-BE49-F238E27FC236}">
                    <a16:creationId xmlns:a16="http://schemas.microsoft.com/office/drawing/2014/main" id="{1C30C56F-6C94-49CF-89A8-E58D14E50683}"/>
                  </a:ext>
                </a:extLst>
              </p:cNvPr>
              <p:cNvSpPr txBox="1"/>
              <p:nvPr/>
            </p:nvSpPr>
            <p:spPr>
              <a:xfrm>
                <a:off x="2425794" y="5122100"/>
                <a:ext cx="7113614" cy="369332"/>
              </a:xfrm>
              <a:prstGeom prst="rect">
                <a:avLst/>
              </a:prstGeom>
              <a:noFill/>
            </p:spPr>
            <p:txBody>
              <a:bodyPr wrap="none" rtlCol="0">
                <a:spAutoFit/>
              </a:bodyPr>
              <a:lstStyle/>
              <a:p>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𝐴</m:t>
                        </m:r>
                      </m:e>
                      <m:sub>
                        <m:r>
                          <a:rPr lang="es-UY" b="0" i="1" smtClean="0">
                            <a:latin typeface="Cambria Math" panose="02040503050406030204" pitchFamily="18" charset="0"/>
                          </a:rPr>
                          <m:t>𝑚𝑛</m:t>
                        </m:r>
                      </m:sub>
                    </m:sSub>
                    <m:r>
                      <a:rPr lang="es-UY" b="0" i="1" smtClean="0">
                        <a:latin typeface="Cambria Math" panose="02040503050406030204" pitchFamily="18" charset="0"/>
                      </a:rPr>
                      <m:t> , </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𝐵</m:t>
                        </m:r>
                      </m:e>
                      <m:sub>
                        <m:r>
                          <a:rPr lang="es-UY" b="0" i="1" smtClean="0">
                            <a:latin typeface="Cambria Math" panose="02040503050406030204" pitchFamily="18" charset="0"/>
                          </a:rPr>
                          <m:t>𝑚𝑛</m:t>
                        </m:r>
                      </m:sub>
                    </m:sSub>
                  </m:oMath>
                </a14:m>
                <a:r>
                  <a:rPr lang="es-UY" dirty="0"/>
                  <a:t>, </a:t>
                </a:r>
                <a14:m>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𝛿</m:t>
                        </m:r>
                      </m:e>
                      <m:sub>
                        <m:r>
                          <a:rPr lang="es-AR" b="0" i="1" smtClean="0">
                            <a:latin typeface="Cambria Math" panose="02040503050406030204" pitchFamily="18" charset="0"/>
                          </a:rPr>
                          <m:t>𝑚</m:t>
                        </m:r>
                      </m:sub>
                    </m:sSub>
                  </m:oMath>
                </a14:m>
                <a:r>
                  <a:rPr lang="es-UY" dirty="0"/>
                  <a:t> quedan determinados a partir de las condiciones iniciales</a:t>
                </a:r>
              </a:p>
            </p:txBody>
          </p:sp>
        </mc:Choice>
        <mc:Fallback>
          <p:sp>
            <p:nvSpPr>
              <p:cNvPr id="5" name="CuadroTexto 4">
                <a:extLst>
                  <a:ext uri="{FF2B5EF4-FFF2-40B4-BE49-F238E27FC236}">
                    <a16:creationId xmlns:a16="http://schemas.microsoft.com/office/drawing/2014/main" id="{1C30C56F-6C94-49CF-89A8-E58D14E50683}"/>
                  </a:ext>
                </a:extLst>
              </p:cNvPr>
              <p:cNvSpPr txBox="1">
                <a:spLocks noRot="1" noChangeAspect="1" noMove="1" noResize="1" noEditPoints="1" noAdjustHandles="1" noChangeArrowheads="1" noChangeShapeType="1" noTextEdit="1"/>
              </p:cNvSpPr>
              <p:nvPr/>
            </p:nvSpPr>
            <p:spPr>
              <a:xfrm>
                <a:off x="2425794" y="5122100"/>
                <a:ext cx="7113614" cy="369332"/>
              </a:xfrm>
              <a:prstGeom prst="rect">
                <a:avLst/>
              </a:prstGeom>
              <a:blipFill>
                <a:blip r:embed="rId3"/>
                <a:stretch>
                  <a:fillRect t="-8197" b="-24590"/>
                </a:stretch>
              </a:blipFill>
            </p:spPr>
            <p:txBody>
              <a:bodyPr/>
              <a:lstStyle/>
              <a:p>
                <a:r>
                  <a:rPr lang="es-UY">
                    <a:noFill/>
                  </a:rPr>
                  <a:t> </a:t>
                </a:r>
              </a:p>
            </p:txBody>
          </p:sp>
        </mc:Fallback>
      </mc:AlternateContent>
      <p:grpSp>
        <p:nvGrpSpPr>
          <p:cNvPr id="15" name="Grupo 14">
            <a:extLst>
              <a:ext uri="{FF2B5EF4-FFF2-40B4-BE49-F238E27FC236}">
                <a16:creationId xmlns:a16="http://schemas.microsoft.com/office/drawing/2014/main" id="{003C5B8D-8BB1-411B-B2E7-2EEEDE64347A}"/>
              </a:ext>
            </a:extLst>
          </p:cNvPr>
          <p:cNvGrpSpPr/>
          <p:nvPr/>
        </p:nvGrpSpPr>
        <p:grpSpPr>
          <a:xfrm>
            <a:off x="6923427" y="997468"/>
            <a:ext cx="755190" cy="767686"/>
            <a:chOff x="6923427" y="997468"/>
            <a:chExt cx="755190" cy="767686"/>
          </a:xfrm>
        </p:grpSpPr>
        <p:sp>
          <p:nvSpPr>
            <p:cNvPr id="6" name="Cerrar llave 5">
              <a:extLst>
                <a:ext uri="{FF2B5EF4-FFF2-40B4-BE49-F238E27FC236}">
                  <a16:creationId xmlns:a16="http://schemas.microsoft.com/office/drawing/2014/main" id="{3E17F8F4-9410-4DC2-A4A2-18F4EB58C694}"/>
                </a:ext>
              </a:extLst>
            </p:cNvPr>
            <p:cNvSpPr/>
            <p:nvPr/>
          </p:nvSpPr>
          <p:spPr>
            <a:xfrm rot="5400000">
              <a:off x="7194062" y="726833"/>
              <a:ext cx="213920" cy="755189"/>
            </a:xfrm>
            <a:prstGeom prst="rightBrace">
              <a:avLst>
                <a:gd name="adj1" fmla="val 48520"/>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mc:Choice xmlns:a14="http://schemas.microsoft.com/office/drawing/2010/main" Requires="a14">
            <p:sp>
              <p:nvSpPr>
                <p:cNvPr id="8" name="CuadroTexto 7">
                  <a:extLst>
                    <a:ext uri="{FF2B5EF4-FFF2-40B4-BE49-F238E27FC236}">
                      <a16:creationId xmlns:a16="http://schemas.microsoft.com/office/drawing/2014/main" id="{BFFBC910-857F-4FDD-B3D5-103601E3D566}"/>
                    </a:ext>
                  </a:extLst>
                </p:cNvPr>
                <p:cNvSpPr txBox="1"/>
                <p:nvPr/>
              </p:nvSpPr>
              <p:spPr>
                <a:xfrm>
                  <a:off x="7016641" y="1395822"/>
                  <a:ext cx="661976"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𝐴</m:t>
                            </m:r>
                          </m:e>
                          <m:sub>
                            <m:r>
                              <a:rPr lang="es-AR" b="0" i="1" smtClean="0">
                                <a:latin typeface="Cambria Math" panose="02040503050406030204" pitchFamily="18" charset="0"/>
                              </a:rPr>
                              <m:t>𝑚𝑛</m:t>
                            </m:r>
                          </m:sub>
                          <m:sup>
                            <m:r>
                              <a:rPr lang="es-AR" b="0" i="1" smtClean="0">
                                <a:latin typeface="Cambria Math" panose="02040503050406030204" pitchFamily="18" charset="0"/>
                              </a:rPr>
                              <m:t>′</m:t>
                            </m:r>
                          </m:sup>
                        </m:sSubSup>
                      </m:oMath>
                    </m:oMathPara>
                  </a14:m>
                  <a:endParaRPr lang="es-UY" dirty="0"/>
                </a:p>
              </p:txBody>
            </p:sp>
          </mc:Choice>
          <mc:Fallback>
            <p:sp>
              <p:nvSpPr>
                <p:cNvPr id="8" name="CuadroTexto 7">
                  <a:extLst>
                    <a:ext uri="{FF2B5EF4-FFF2-40B4-BE49-F238E27FC236}">
                      <a16:creationId xmlns:a16="http://schemas.microsoft.com/office/drawing/2014/main" id="{BFFBC910-857F-4FDD-B3D5-103601E3D566}"/>
                    </a:ext>
                  </a:extLst>
                </p:cNvPr>
                <p:cNvSpPr txBox="1">
                  <a:spLocks noRot="1" noChangeAspect="1" noMove="1" noResize="1" noEditPoints="1" noAdjustHandles="1" noChangeArrowheads="1" noChangeShapeType="1" noTextEdit="1"/>
                </p:cNvSpPr>
                <p:nvPr/>
              </p:nvSpPr>
              <p:spPr>
                <a:xfrm>
                  <a:off x="7016641" y="1395822"/>
                  <a:ext cx="661976" cy="369332"/>
                </a:xfrm>
                <a:prstGeom prst="rect">
                  <a:avLst/>
                </a:prstGeom>
                <a:blipFill>
                  <a:blip r:embed="rId4"/>
                  <a:stretch>
                    <a:fillRect/>
                  </a:stretch>
                </a:blipFill>
              </p:spPr>
              <p:txBody>
                <a:bodyPr/>
                <a:lstStyle/>
                <a:p>
                  <a:r>
                    <a:rPr lang="es-UY">
                      <a:noFill/>
                    </a:rPr>
                    <a:t> </a:t>
                  </a:r>
                </a:p>
              </p:txBody>
            </p:sp>
          </mc:Fallback>
        </mc:AlternateContent>
      </p:grpSp>
      <p:grpSp>
        <p:nvGrpSpPr>
          <p:cNvPr id="16" name="Grupo 15">
            <a:extLst>
              <a:ext uri="{FF2B5EF4-FFF2-40B4-BE49-F238E27FC236}">
                <a16:creationId xmlns:a16="http://schemas.microsoft.com/office/drawing/2014/main" id="{4133863E-EEF5-450E-A51D-725A292B411B}"/>
              </a:ext>
            </a:extLst>
          </p:cNvPr>
          <p:cNvGrpSpPr/>
          <p:nvPr/>
        </p:nvGrpSpPr>
        <p:grpSpPr>
          <a:xfrm>
            <a:off x="9111127" y="997467"/>
            <a:ext cx="755189" cy="767687"/>
            <a:chOff x="9111127" y="997467"/>
            <a:chExt cx="755189" cy="767687"/>
          </a:xfrm>
        </p:grpSpPr>
        <p:sp>
          <p:nvSpPr>
            <p:cNvPr id="7" name="Cerrar llave 6">
              <a:extLst>
                <a:ext uri="{FF2B5EF4-FFF2-40B4-BE49-F238E27FC236}">
                  <a16:creationId xmlns:a16="http://schemas.microsoft.com/office/drawing/2014/main" id="{F2D4EFE9-38C8-467B-832D-F20053030B70}"/>
                </a:ext>
              </a:extLst>
            </p:cNvPr>
            <p:cNvSpPr/>
            <p:nvPr/>
          </p:nvSpPr>
          <p:spPr>
            <a:xfrm rot="5400000">
              <a:off x="9381762" y="726832"/>
              <a:ext cx="213920" cy="755189"/>
            </a:xfrm>
            <a:prstGeom prst="rightBrace">
              <a:avLst>
                <a:gd name="adj1" fmla="val 48520"/>
                <a:gd name="adj2" fmla="val 5000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mc:Choice xmlns:a14="http://schemas.microsoft.com/office/drawing/2010/main" Requires="a14">
            <p:sp>
              <p:nvSpPr>
                <p:cNvPr id="9" name="CuadroTexto 8">
                  <a:extLst>
                    <a:ext uri="{FF2B5EF4-FFF2-40B4-BE49-F238E27FC236}">
                      <a16:creationId xmlns:a16="http://schemas.microsoft.com/office/drawing/2014/main" id="{14F0256F-C3E3-4A30-9065-2EF470C59CB1}"/>
                    </a:ext>
                  </a:extLst>
                </p:cNvPr>
                <p:cNvSpPr txBox="1"/>
                <p:nvPr/>
              </p:nvSpPr>
              <p:spPr>
                <a:xfrm>
                  <a:off x="9162522" y="1395822"/>
                  <a:ext cx="648126"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Sup>
                          <m:sSubSupPr>
                            <m:ctrlPr>
                              <a:rPr lang="es-AR" b="0" i="1" smtClean="0">
                                <a:latin typeface="Cambria Math" panose="02040503050406030204" pitchFamily="18" charset="0"/>
                              </a:rPr>
                            </m:ctrlPr>
                          </m:sSubSupPr>
                          <m:e>
                            <m:r>
                              <a:rPr lang="es-AR" b="0" i="1" smtClean="0">
                                <a:latin typeface="Cambria Math" panose="02040503050406030204" pitchFamily="18" charset="0"/>
                              </a:rPr>
                              <m:t>𝐵</m:t>
                            </m:r>
                          </m:e>
                          <m:sub>
                            <m:r>
                              <a:rPr lang="es-AR" b="0" i="1" smtClean="0">
                                <a:latin typeface="Cambria Math" panose="02040503050406030204" pitchFamily="18" charset="0"/>
                              </a:rPr>
                              <m:t>𝑚𝑛</m:t>
                            </m:r>
                          </m:sub>
                          <m:sup>
                            <m:r>
                              <a:rPr lang="es-AR" b="0" i="1" smtClean="0">
                                <a:latin typeface="Cambria Math" panose="02040503050406030204" pitchFamily="18" charset="0"/>
                              </a:rPr>
                              <m:t>′</m:t>
                            </m:r>
                          </m:sup>
                        </m:sSubSup>
                      </m:oMath>
                    </m:oMathPara>
                  </a14:m>
                  <a:endParaRPr lang="es-UY" dirty="0"/>
                </a:p>
              </p:txBody>
            </p:sp>
          </mc:Choice>
          <mc:Fallback>
            <p:sp>
              <p:nvSpPr>
                <p:cNvPr id="9" name="CuadroTexto 8">
                  <a:extLst>
                    <a:ext uri="{FF2B5EF4-FFF2-40B4-BE49-F238E27FC236}">
                      <a16:creationId xmlns:a16="http://schemas.microsoft.com/office/drawing/2014/main" id="{14F0256F-C3E3-4A30-9065-2EF470C59CB1}"/>
                    </a:ext>
                  </a:extLst>
                </p:cNvPr>
                <p:cNvSpPr txBox="1">
                  <a:spLocks noRot="1" noChangeAspect="1" noMove="1" noResize="1" noEditPoints="1" noAdjustHandles="1" noChangeArrowheads="1" noChangeShapeType="1" noTextEdit="1"/>
                </p:cNvSpPr>
                <p:nvPr/>
              </p:nvSpPr>
              <p:spPr>
                <a:xfrm>
                  <a:off x="9162522" y="1395822"/>
                  <a:ext cx="648126" cy="369332"/>
                </a:xfrm>
                <a:prstGeom prst="rect">
                  <a:avLst/>
                </a:prstGeom>
                <a:blipFill>
                  <a:blip r:embed="rId5"/>
                  <a:stretch>
                    <a:fillRect/>
                  </a:stretch>
                </a:blipFill>
              </p:spPr>
              <p:txBody>
                <a:bodyPr/>
                <a:lstStyle/>
                <a:p>
                  <a:r>
                    <a:rPr lang="es-UY">
                      <a:noFill/>
                    </a:rPr>
                    <a:t> </a:t>
                  </a:r>
                </a:p>
              </p:txBody>
            </p:sp>
          </mc:Fallback>
        </mc:AlternateContent>
      </p:grpSp>
      <mc:AlternateContent xmlns:mc="http://schemas.openxmlformats.org/markup-compatibility/2006">
        <mc:Choice xmlns:a14="http://schemas.microsoft.com/office/drawing/2010/main" Requires="a14">
          <p:sp>
            <p:nvSpPr>
              <p:cNvPr id="11" name="CuadroTexto 10">
                <a:extLst>
                  <a:ext uri="{FF2B5EF4-FFF2-40B4-BE49-F238E27FC236}">
                    <a16:creationId xmlns:a16="http://schemas.microsoft.com/office/drawing/2014/main" id="{12B0F6CB-C91A-4884-AFDF-D47BD67FC1EE}"/>
                  </a:ext>
                </a:extLst>
              </p:cNvPr>
              <p:cNvSpPr txBox="1"/>
              <p:nvPr/>
            </p:nvSpPr>
            <p:spPr>
              <a:xfrm>
                <a:off x="551699" y="1738865"/>
                <a:ext cx="5302024" cy="504818"/>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d>
                        <m:dPr>
                          <m:begChr m:val="["/>
                          <m:endChr m:val="]"/>
                          <m:ctrlPr>
                            <a:rPr lang="es-AR" b="0" i="1" smtClean="0">
                              <a:latin typeface="Cambria Math" panose="02040503050406030204" pitchFamily="18" charset="0"/>
                              <a:ea typeface="Cambria Math" panose="02040503050406030204" pitchFamily="18" charset="0"/>
                            </a:rPr>
                          </m:ctrlPr>
                        </m:dPr>
                        <m:e>
                          <m:sSubSup>
                            <m:sSubSupPr>
                              <m:ctrlPr>
                                <a:rPr lang="es-AR" b="0" i="1" smtClean="0">
                                  <a:latin typeface="Cambria Math" panose="02040503050406030204" pitchFamily="18" charset="0"/>
                                  <a:ea typeface="Cambria Math" panose="02040503050406030204" pitchFamily="18" charset="0"/>
                                </a:rPr>
                              </m:ctrlPr>
                            </m:sSubSupPr>
                            <m:e>
                              <m:r>
                                <a:rPr lang="es-AR" b="0" i="1" smtClean="0">
                                  <a:latin typeface="Cambria Math" panose="02040503050406030204" pitchFamily="18" charset="0"/>
                                  <a:ea typeface="Cambria Math" panose="02040503050406030204" pitchFamily="18" charset="0"/>
                                </a:rPr>
                                <m:t>𝑎</m:t>
                              </m:r>
                            </m:e>
                            <m:sub>
                              <m:r>
                                <a:rPr lang="es-AR" b="0" i="1" smtClean="0">
                                  <a:latin typeface="Cambria Math" panose="02040503050406030204" pitchFamily="18" charset="0"/>
                                  <a:ea typeface="Cambria Math" panose="02040503050406030204" pitchFamily="18" charset="0"/>
                                </a:rPr>
                                <m:t>2</m:t>
                              </m:r>
                            </m:sub>
                            <m:sup>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𝑚</m:t>
                                  </m:r>
                                </m:e>
                              </m:d>
                            </m:sup>
                          </m:sSubSup>
                          <m:func>
                            <m:funcPr>
                              <m:ctrlPr>
                                <a:rPr lang="es-AR" b="0" i="1" smtClean="0">
                                  <a:latin typeface="Cambria Math" panose="02040503050406030204" pitchFamily="18" charset="0"/>
                                  <a:ea typeface="Cambria Math" panose="02040503050406030204" pitchFamily="18" charset="0"/>
                                </a:rPr>
                              </m:ctrlPr>
                            </m:funcPr>
                            <m:fName>
                              <m:r>
                                <m:rPr>
                                  <m:sty m:val="p"/>
                                </m:rPr>
                                <a:rPr lang="es-AR" b="0" i="0" smtClean="0">
                                  <a:latin typeface="Cambria Math" panose="02040503050406030204" pitchFamily="18" charset="0"/>
                                  <a:ea typeface="Cambria Math" panose="02040503050406030204" pitchFamily="18" charset="0"/>
                                </a:rPr>
                                <m:t>cos</m:t>
                              </m:r>
                            </m:fName>
                            <m:e>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𝑚</m:t>
                                  </m:r>
                                  <m:r>
                                    <a:rPr lang="es-AR" b="0" i="1" smtClean="0">
                                      <a:latin typeface="Cambria Math" panose="02040503050406030204" pitchFamily="18" charset="0"/>
                                      <a:ea typeface="Cambria Math" panose="02040503050406030204" pitchFamily="18" charset="0"/>
                                    </a:rPr>
                                    <m:t>𝜃</m:t>
                                  </m:r>
                                </m:e>
                              </m:d>
                            </m:e>
                          </m:func>
                          <m:r>
                            <a:rPr lang="es-AR" b="0" i="1" smtClean="0">
                              <a:latin typeface="Cambria Math" panose="02040503050406030204" pitchFamily="18" charset="0"/>
                              <a:ea typeface="Cambria Math" panose="02040503050406030204" pitchFamily="18" charset="0"/>
                            </a:rPr>
                            <m:t>+</m:t>
                          </m:r>
                          <m:sSubSup>
                            <m:sSubSupPr>
                              <m:ctrlPr>
                                <a:rPr lang="es-AR" b="0" i="1" smtClean="0">
                                  <a:latin typeface="Cambria Math" panose="02040503050406030204" pitchFamily="18" charset="0"/>
                                  <a:ea typeface="Cambria Math" panose="02040503050406030204" pitchFamily="18" charset="0"/>
                                </a:rPr>
                              </m:ctrlPr>
                            </m:sSubSupPr>
                            <m:e>
                              <m:r>
                                <a:rPr lang="es-AR" b="0" i="1" smtClean="0">
                                  <a:latin typeface="Cambria Math" panose="02040503050406030204" pitchFamily="18" charset="0"/>
                                  <a:ea typeface="Cambria Math" panose="02040503050406030204" pitchFamily="18" charset="0"/>
                                </a:rPr>
                                <m:t>𝑏</m:t>
                              </m:r>
                            </m:e>
                            <m:sub>
                              <m:r>
                                <a:rPr lang="es-AR" b="0" i="1" smtClean="0">
                                  <a:latin typeface="Cambria Math" panose="02040503050406030204" pitchFamily="18" charset="0"/>
                                  <a:ea typeface="Cambria Math" panose="02040503050406030204" pitchFamily="18" charset="0"/>
                                </a:rPr>
                                <m:t>2</m:t>
                              </m:r>
                            </m:sub>
                            <m:sup>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𝑚</m:t>
                                  </m:r>
                                </m:e>
                              </m:d>
                            </m:sup>
                          </m:sSubSup>
                          <m:func>
                            <m:funcPr>
                              <m:ctrlPr>
                                <a:rPr lang="es-AR" b="0" i="1" smtClean="0">
                                  <a:latin typeface="Cambria Math" panose="02040503050406030204" pitchFamily="18" charset="0"/>
                                  <a:ea typeface="Cambria Math" panose="02040503050406030204" pitchFamily="18" charset="0"/>
                                </a:rPr>
                              </m:ctrlPr>
                            </m:funcPr>
                            <m:fName>
                              <m:r>
                                <m:rPr>
                                  <m:sty m:val="p"/>
                                </m:rPr>
                                <a:rPr lang="es-AR" b="0" i="0" smtClean="0">
                                  <a:latin typeface="Cambria Math" panose="02040503050406030204" pitchFamily="18" charset="0"/>
                                  <a:ea typeface="Cambria Math" panose="02040503050406030204" pitchFamily="18" charset="0"/>
                                </a:rPr>
                                <m:t>sin</m:t>
                              </m:r>
                            </m:fName>
                            <m:e>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𝑚</m:t>
                                  </m:r>
                                  <m:r>
                                    <a:rPr lang="es-AR" b="0" i="1" smtClean="0">
                                      <a:latin typeface="Cambria Math" panose="02040503050406030204" pitchFamily="18" charset="0"/>
                                      <a:ea typeface="Cambria Math" panose="02040503050406030204" pitchFamily="18" charset="0"/>
                                    </a:rPr>
                                    <m:t>𝜃</m:t>
                                  </m:r>
                                </m:e>
                              </m:d>
                            </m:e>
                          </m:func>
                        </m:e>
                      </m:d>
                      <m:r>
                        <a:rPr lang="es-AR" b="0"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𝛼</m:t>
                          </m:r>
                        </m:e>
                        <m:sub>
                          <m:r>
                            <a:rPr lang="es-AR" b="0" i="1" smtClean="0">
                              <a:latin typeface="Cambria Math" panose="02040503050406030204" pitchFamily="18" charset="0"/>
                              <a:ea typeface="Cambria Math" panose="02040503050406030204" pitchFamily="18" charset="0"/>
                            </a:rPr>
                            <m:t>𝑚</m:t>
                          </m:r>
                        </m:sub>
                      </m:sSub>
                      <m:func>
                        <m:funcPr>
                          <m:ctrlPr>
                            <a:rPr lang="es-AR" b="0" i="1" smtClean="0">
                              <a:latin typeface="Cambria Math" panose="02040503050406030204" pitchFamily="18" charset="0"/>
                              <a:ea typeface="Cambria Math" panose="02040503050406030204" pitchFamily="18" charset="0"/>
                            </a:rPr>
                          </m:ctrlPr>
                        </m:funcPr>
                        <m:fName>
                          <m:r>
                            <m:rPr>
                              <m:sty m:val="p"/>
                            </m:rPr>
                            <a:rPr lang="es-AR" b="0" i="0" smtClean="0">
                              <a:latin typeface="Cambria Math" panose="02040503050406030204" pitchFamily="18" charset="0"/>
                              <a:ea typeface="Cambria Math" panose="02040503050406030204" pitchFamily="18" charset="0"/>
                            </a:rPr>
                            <m:t>cos</m:t>
                          </m:r>
                        </m:fName>
                        <m:e>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𝑚</m:t>
                          </m:r>
                          <m:r>
                            <a:rPr lang="es-AR" b="0" i="1" smtClean="0">
                              <a:latin typeface="Cambria Math" panose="02040503050406030204" pitchFamily="18" charset="0"/>
                              <a:ea typeface="Cambria Math" panose="02040503050406030204" pitchFamily="18" charset="0"/>
                            </a:rPr>
                            <m:t>𝜃</m:t>
                          </m:r>
                          <m:r>
                            <a:rPr lang="es-AR" b="0"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𝛿</m:t>
                              </m:r>
                            </m:e>
                            <m:sub>
                              <m:r>
                                <a:rPr lang="es-AR" b="0" i="1" smtClean="0">
                                  <a:latin typeface="Cambria Math" panose="02040503050406030204" pitchFamily="18" charset="0"/>
                                  <a:ea typeface="Cambria Math" panose="02040503050406030204" pitchFamily="18" charset="0"/>
                                </a:rPr>
                                <m:t>𝑚</m:t>
                              </m:r>
                            </m:sub>
                          </m:sSub>
                          <m:r>
                            <a:rPr lang="es-AR" b="0" i="1" smtClean="0">
                              <a:latin typeface="Cambria Math" panose="02040503050406030204" pitchFamily="18" charset="0"/>
                              <a:ea typeface="Cambria Math" panose="02040503050406030204" pitchFamily="18" charset="0"/>
                            </a:rPr>
                            <m:t>)</m:t>
                          </m:r>
                        </m:e>
                      </m:func>
                    </m:oMath>
                  </m:oMathPara>
                </a14:m>
                <a:endParaRPr lang="es-UY" dirty="0"/>
              </a:p>
            </p:txBody>
          </p:sp>
        </mc:Choice>
        <mc:Fallback>
          <p:sp>
            <p:nvSpPr>
              <p:cNvPr id="11" name="CuadroTexto 10">
                <a:extLst>
                  <a:ext uri="{FF2B5EF4-FFF2-40B4-BE49-F238E27FC236}">
                    <a16:creationId xmlns:a16="http://schemas.microsoft.com/office/drawing/2014/main" id="{12B0F6CB-C91A-4884-AFDF-D47BD67FC1EE}"/>
                  </a:ext>
                </a:extLst>
              </p:cNvPr>
              <p:cNvSpPr txBox="1">
                <a:spLocks noRot="1" noChangeAspect="1" noMove="1" noResize="1" noEditPoints="1" noAdjustHandles="1" noChangeArrowheads="1" noChangeShapeType="1" noTextEdit="1"/>
              </p:cNvSpPr>
              <p:nvPr/>
            </p:nvSpPr>
            <p:spPr>
              <a:xfrm>
                <a:off x="551699" y="1738865"/>
                <a:ext cx="5302024" cy="504818"/>
              </a:xfrm>
              <a:prstGeom prst="rect">
                <a:avLst/>
              </a:prstGeom>
              <a:blipFill>
                <a:blip r:embed="rId6"/>
                <a:stretch>
                  <a:fillRect/>
                </a:stretch>
              </a:blipFill>
            </p:spPr>
            <p:txBody>
              <a:bodyPr/>
              <a:lstStyle/>
              <a:p>
                <a:r>
                  <a:rPr lang="es-UY">
                    <a:noFill/>
                  </a:rPr>
                  <a:t> </a:t>
                </a:r>
              </a:p>
            </p:txBody>
          </p:sp>
        </mc:Fallback>
      </mc:AlternateContent>
      <p:grpSp>
        <p:nvGrpSpPr>
          <p:cNvPr id="17" name="Grupo 16">
            <a:extLst>
              <a:ext uri="{FF2B5EF4-FFF2-40B4-BE49-F238E27FC236}">
                <a16:creationId xmlns:a16="http://schemas.microsoft.com/office/drawing/2014/main" id="{5E129CCF-3067-42B3-B994-55DE8A4286DD}"/>
              </a:ext>
            </a:extLst>
          </p:cNvPr>
          <p:cNvGrpSpPr/>
          <p:nvPr/>
        </p:nvGrpSpPr>
        <p:grpSpPr>
          <a:xfrm>
            <a:off x="968260" y="2645868"/>
            <a:ext cx="1754455" cy="860055"/>
            <a:chOff x="968260" y="2645868"/>
            <a:chExt cx="1754455" cy="860055"/>
          </a:xfrm>
        </p:grpSpPr>
        <mc:AlternateContent xmlns:mc="http://schemas.openxmlformats.org/markup-compatibility/2006">
          <mc:Choice xmlns:a14="http://schemas.microsoft.com/office/drawing/2010/main" Requires="a14">
            <p:sp>
              <p:nvSpPr>
                <p:cNvPr id="12" name="CuadroTexto 11">
                  <a:extLst>
                    <a:ext uri="{FF2B5EF4-FFF2-40B4-BE49-F238E27FC236}">
                      <a16:creationId xmlns:a16="http://schemas.microsoft.com/office/drawing/2014/main" id="{5F4D9AC4-883B-4184-8314-491026C5C92C}"/>
                    </a:ext>
                  </a:extLst>
                </p:cNvPr>
                <p:cNvSpPr txBox="1"/>
                <p:nvPr/>
              </p:nvSpPr>
              <p:spPr>
                <a:xfrm>
                  <a:off x="968260" y="2645868"/>
                  <a:ext cx="1754455"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𝐴</m:t>
                            </m:r>
                          </m:e>
                          <m:sub>
                            <m:r>
                              <a:rPr lang="es-AR" b="0" i="1" smtClean="0">
                                <a:latin typeface="Cambria Math" panose="02040503050406030204" pitchFamily="18" charset="0"/>
                              </a:rPr>
                              <m:t>𝑚𝑛</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𝛼</m:t>
                            </m:r>
                          </m:e>
                          <m:sub>
                            <m:r>
                              <a:rPr lang="es-AR" b="0" i="1" smtClean="0">
                                <a:latin typeface="Cambria Math" panose="02040503050406030204" pitchFamily="18" charset="0"/>
                              </a:rPr>
                              <m:t>𝑚</m:t>
                            </m:r>
                          </m:sub>
                        </m:sSub>
                        <m:sSub>
                          <m:sSubPr>
                            <m:ctrlPr>
                              <a:rPr lang="es-AR" b="0" i="1" smtClean="0">
                                <a:latin typeface="Cambria Math" panose="02040503050406030204" pitchFamily="18" charset="0"/>
                              </a:rPr>
                            </m:ctrlPr>
                          </m:sSubPr>
                          <m:e>
                            <m:r>
                              <a:rPr lang="es-AR" b="0" i="1" smtClean="0">
                                <a:latin typeface="Cambria Math" panose="02040503050406030204" pitchFamily="18" charset="0"/>
                              </a:rPr>
                              <m:t>𝐴</m:t>
                            </m:r>
                            <m:r>
                              <a:rPr lang="es-AR" b="0" i="1" smtClean="0">
                                <a:latin typeface="Cambria Math" panose="02040503050406030204" pitchFamily="18" charset="0"/>
                              </a:rPr>
                              <m:t>′</m:t>
                            </m:r>
                          </m:e>
                          <m:sub>
                            <m:r>
                              <a:rPr lang="es-AR" b="0" i="1" smtClean="0">
                                <a:latin typeface="Cambria Math" panose="02040503050406030204" pitchFamily="18" charset="0"/>
                              </a:rPr>
                              <m:t>𝑚𝑛</m:t>
                            </m:r>
                          </m:sub>
                        </m:sSub>
                      </m:oMath>
                    </m:oMathPara>
                  </a14:m>
                  <a:endParaRPr lang="es-UY" dirty="0"/>
                </a:p>
              </p:txBody>
            </p:sp>
          </mc:Choice>
          <mc:Fallback>
            <p:sp>
              <p:nvSpPr>
                <p:cNvPr id="12" name="CuadroTexto 11">
                  <a:extLst>
                    <a:ext uri="{FF2B5EF4-FFF2-40B4-BE49-F238E27FC236}">
                      <a16:creationId xmlns:a16="http://schemas.microsoft.com/office/drawing/2014/main" id="{5F4D9AC4-883B-4184-8314-491026C5C92C}"/>
                    </a:ext>
                  </a:extLst>
                </p:cNvPr>
                <p:cNvSpPr txBox="1">
                  <a:spLocks noRot="1" noChangeAspect="1" noMove="1" noResize="1" noEditPoints="1" noAdjustHandles="1" noChangeArrowheads="1" noChangeShapeType="1" noTextEdit="1"/>
                </p:cNvSpPr>
                <p:nvPr/>
              </p:nvSpPr>
              <p:spPr>
                <a:xfrm>
                  <a:off x="968260" y="2645868"/>
                  <a:ext cx="1754455" cy="369332"/>
                </a:xfrm>
                <a:prstGeom prst="rect">
                  <a:avLst/>
                </a:prstGeom>
                <a:blipFill>
                  <a:blip r:embed="rId7"/>
                  <a:stretch>
                    <a:fillRect/>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13" name="CuadroTexto 12">
                  <a:extLst>
                    <a:ext uri="{FF2B5EF4-FFF2-40B4-BE49-F238E27FC236}">
                      <a16:creationId xmlns:a16="http://schemas.microsoft.com/office/drawing/2014/main" id="{256EB0F3-74DC-40F4-A180-A9DA2A03C528}"/>
                    </a:ext>
                  </a:extLst>
                </p:cNvPr>
                <p:cNvSpPr txBox="1"/>
                <p:nvPr/>
              </p:nvSpPr>
              <p:spPr>
                <a:xfrm>
                  <a:off x="968260" y="3136591"/>
                  <a:ext cx="1747017" cy="369332"/>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𝐵</m:t>
                            </m:r>
                          </m:e>
                          <m:sub>
                            <m:r>
                              <a:rPr lang="es-AR" b="0" i="1" smtClean="0">
                                <a:latin typeface="Cambria Math" panose="02040503050406030204" pitchFamily="18" charset="0"/>
                              </a:rPr>
                              <m:t>𝑚𝑛</m:t>
                            </m:r>
                          </m:sub>
                        </m:sSub>
                        <m:r>
                          <a:rPr lang="es-AR" b="0" i="1" smtClean="0">
                            <a:latin typeface="Cambria Math" panose="02040503050406030204" pitchFamily="18" charset="0"/>
                          </a:rPr>
                          <m:t>=</m:t>
                        </m:r>
                        <m:sSub>
                          <m:sSubPr>
                            <m:ctrlPr>
                              <a:rPr lang="es-AR" b="0" i="1" smtClean="0">
                                <a:latin typeface="Cambria Math" panose="02040503050406030204" pitchFamily="18" charset="0"/>
                              </a:rPr>
                            </m:ctrlPr>
                          </m:sSubPr>
                          <m:e>
                            <m:r>
                              <a:rPr lang="es-AR" b="0" i="1" smtClean="0">
                                <a:latin typeface="Cambria Math" panose="02040503050406030204" pitchFamily="18" charset="0"/>
                              </a:rPr>
                              <m:t>𝛼</m:t>
                            </m:r>
                          </m:e>
                          <m:sub>
                            <m:r>
                              <a:rPr lang="es-AR" b="0" i="1" smtClean="0">
                                <a:latin typeface="Cambria Math" panose="02040503050406030204" pitchFamily="18" charset="0"/>
                              </a:rPr>
                              <m:t>𝑚</m:t>
                            </m:r>
                          </m:sub>
                        </m:sSub>
                        <m:sSub>
                          <m:sSubPr>
                            <m:ctrlPr>
                              <a:rPr lang="es-AR" b="0" i="1" smtClean="0">
                                <a:latin typeface="Cambria Math" panose="02040503050406030204" pitchFamily="18" charset="0"/>
                              </a:rPr>
                            </m:ctrlPr>
                          </m:sSubPr>
                          <m:e>
                            <m:r>
                              <a:rPr lang="es-AR" b="0" i="1" smtClean="0">
                                <a:latin typeface="Cambria Math" panose="02040503050406030204" pitchFamily="18" charset="0"/>
                              </a:rPr>
                              <m:t>𝐵</m:t>
                            </m:r>
                            <m:r>
                              <a:rPr lang="es-AR" b="0" i="1" smtClean="0">
                                <a:latin typeface="Cambria Math" panose="02040503050406030204" pitchFamily="18" charset="0"/>
                              </a:rPr>
                              <m:t>′</m:t>
                            </m:r>
                          </m:e>
                          <m:sub>
                            <m:r>
                              <a:rPr lang="es-AR" b="0" i="1" smtClean="0">
                                <a:latin typeface="Cambria Math" panose="02040503050406030204" pitchFamily="18" charset="0"/>
                              </a:rPr>
                              <m:t>𝑚𝑛</m:t>
                            </m:r>
                          </m:sub>
                        </m:sSub>
                      </m:oMath>
                    </m:oMathPara>
                  </a14:m>
                  <a:endParaRPr lang="es-UY" dirty="0"/>
                </a:p>
              </p:txBody>
            </p:sp>
          </mc:Choice>
          <mc:Fallback>
            <p:sp>
              <p:nvSpPr>
                <p:cNvPr id="13" name="CuadroTexto 12">
                  <a:extLst>
                    <a:ext uri="{FF2B5EF4-FFF2-40B4-BE49-F238E27FC236}">
                      <a16:creationId xmlns:a16="http://schemas.microsoft.com/office/drawing/2014/main" id="{256EB0F3-74DC-40F4-A180-A9DA2A03C528}"/>
                    </a:ext>
                  </a:extLst>
                </p:cNvPr>
                <p:cNvSpPr txBox="1">
                  <a:spLocks noRot="1" noChangeAspect="1" noMove="1" noResize="1" noEditPoints="1" noAdjustHandles="1" noChangeArrowheads="1" noChangeShapeType="1" noTextEdit="1"/>
                </p:cNvSpPr>
                <p:nvPr/>
              </p:nvSpPr>
              <p:spPr>
                <a:xfrm>
                  <a:off x="968260" y="3136591"/>
                  <a:ext cx="1747017" cy="369332"/>
                </a:xfrm>
                <a:prstGeom prst="rect">
                  <a:avLst/>
                </a:prstGeom>
                <a:blipFill>
                  <a:blip r:embed="rId8"/>
                  <a:stretch>
                    <a:fillRect/>
                  </a:stretch>
                </a:blipFill>
              </p:spPr>
              <p:txBody>
                <a:bodyPr/>
                <a:lstStyle/>
                <a:p>
                  <a:r>
                    <a:rPr lang="es-UY">
                      <a:noFill/>
                    </a:rPr>
                    <a:t> </a:t>
                  </a:r>
                </a:p>
              </p:txBody>
            </p:sp>
          </mc:Fallback>
        </mc:AlternateContent>
      </p:grpSp>
      <mc:AlternateContent xmlns:mc="http://schemas.openxmlformats.org/markup-compatibility/2006">
        <mc:Choice xmlns:a14="http://schemas.microsoft.com/office/drawing/2010/main" Requires="a14">
          <p:sp>
            <p:nvSpPr>
              <p:cNvPr id="14" name="CuadroTexto 13">
                <a:extLst>
                  <a:ext uri="{FF2B5EF4-FFF2-40B4-BE49-F238E27FC236}">
                    <a16:creationId xmlns:a16="http://schemas.microsoft.com/office/drawing/2014/main" id="{EEF4F08C-1C6B-46ED-8259-60D0624975B5}"/>
                  </a:ext>
                </a:extLst>
              </p:cNvPr>
              <p:cNvSpPr txBox="1"/>
              <p:nvPr/>
            </p:nvSpPr>
            <p:spPr>
              <a:xfrm>
                <a:off x="345944" y="404966"/>
                <a:ext cx="10898176" cy="84786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𝑧</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𝑟</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𝜃</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m:t>
                          </m:r>
                        </m:sup>
                        <m:e>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𝐽</m:t>
                                  </m:r>
                                </m:e>
                                <m:sub>
                                  <m:r>
                                    <a:rPr lang="es-UY" b="0" i="1" smtClean="0">
                                      <a:latin typeface="Cambria Math" panose="02040503050406030204" pitchFamily="18" charset="0"/>
                                      <a:ea typeface="Cambria Math" panose="02040503050406030204" pitchFamily="18" charset="0"/>
                                    </a:rPr>
                                    <m:t>𝑚</m:t>
                                  </m:r>
                                </m:sub>
                              </m:sSub>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𝑚𝑛</m:t>
                                      </m:r>
                                    </m:sub>
                                  </m:sSub>
                                  <m:r>
                                    <a:rPr lang="es-UY" b="0" i="1" smtClean="0">
                                      <a:latin typeface="Cambria Math" panose="02040503050406030204" pitchFamily="18" charset="0"/>
                                      <a:ea typeface="Cambria Math" panose="02040503050406030204" pitchFamily="18" charset="0"/>
                                    </a:rPr>
                                    <m:t>𝑟</m:t>
                                  </m:r>
                                </m:e>
                              </m:d>
                              <m:r>
                                <a:rPr lang="es-AR" b="0" i="1" smtClean="0">
                                  <a:latin typeface="Cambria Math" panose="02040503050406030204" pitchFamily="18" charset="0"/>
                                  <a:ea typeface="Cambria Math" panose="02040503050406030204" pitchFamily="18" charset="0"/>
                                </a:rPr>
                                <m:t>[</m:t>
                              </m:r>
                              <m:sSubSup>
                                <m:sSubSupPr>
                                  <m:ctrlPr>
                                    <a:rPr lang="es-AR" b="0" i="1" smtClean="0">
                                      <a:latin typeface="Cambria Math" panose="02040503050406030204" pitchFamily="18" charset="0"/>
                                      <a:ea typeface="Cambria Math" panose="02040503050406030204" pitchFamily="18" charset="0"/>
                                    </a:rPr>
                                  </m:ctrlPr>
                                </m:sSubSupPr>
                                <m:e>
                                  <m:r>
                                    <a:rPr lang="es-AR" b="0" i="1" smtClean="0">
                                      <a:latin typeface="Cambria Math" panose="02040503050406030204" pitchFamily="18" charset="0"/>
                                      <a:ea typeface="Cambria Math" panose="02040503050406030204" pitchFamily="18" charset="0"/>
                                    </a:rPr>
                                    <m:t>𝑎</m:t>
                                  </m:r>
                                </m:e>
                                <m:sub>
                                  <m:r>
                                    <a:rPr lang="es-AR" b="0" i="1" smtClean="0">
                                      <a:latin typeface="Cambria Math" panose="02040503050406030204" pitchFamily="18" charset="0"/>
                                      <a:ea typeface="Cambria Math" panose="02040503050406030204" pitchFamily="18" charset="0"/>
                                    </a:rPr>
                                    <m:t>2</m:t>
                                  </m:r>
                                </m:sub>
                                <m:sup>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𝑚</m:t>
                                      </m:r>
                                    </m:e>
                                  </m:d>
                                </m:sup>
                              </m:sSubSup>
                              <m:func>
                                <m:funcPr>
                                  <m:ctrlPr>
                                    <a:rPr lang="es-AR" b="0" i="1" smtClean="0">
                                      <a:latin typeface="Cambria Math" panose="02040503050406030204" pitchFamily="18" charset="0"/>
                                      <a:ea typeface="Cambria Math" panose="02040503050406030204" pitchFamily="18" charset="0"/>
                                    </a:rPr>
                                  </m:ctrlPr>
                                </m:funcPr>
                                <m:fName>
                                  <m:r>
                                    <m:rPr>
                                      <m:sty m:val="p"/>
                                    </m:rPr>
                                    <a:rPr lang="es-AR" b="0" i="0" smtClean="0">
                                      <a:latin typeface="Cambria Math" panose="02040503050406030204" pitchFamily="18" charset="0"/>
                                      <a:ea typeface="Cambria Math" panose="02040503050406030204" pitchFamily="18" charset="0"/>
                                    </a:rPr>
                                    <m:t>cos</m:t>
                                  </m:r>
                                </m:fName>
                                <m:e>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𝑚</m:t>
                                      </m:r>
                                      <m:r>
                                        <a:rPr lang="es-AR" b="0" i="1" smtClean="0">
                                          <a:latin typeface="Cambria Math" panose="02040503050406030204" pitchFamily="18" charset="0"/>
                                          <a:ea typeface="Cambria Math" panose="02040503050406030204" pitchFamily="18" charset="0"/>
                                        </a:rPr>
                                        <m:t>𝜃</m:t>
                                      </m:r>
                                    </m:e>
                                  </m:d>
                                </m:e>
                              </m:func>
                              <m:r>
                                <a:rPr lang="es-AR" b="0" i="1" smtClean="0">
                                  <a:latin typeface="Cambria Math" panose="02040503050406030204" pitchFamily="18" charset="0"/>
                                  <a:ea typeface="Cambria Math" panose="02040503050406030204" pitchFamily="18" charset="0"/>
                                </a:rPr>
                                <m:t>+</m:t>
                              </m:r>
                              <m:sSubSup>
                                <m:sSubSupPr>
                                  <m:ctrlPr>
                                    <a:rPr lang="es-AR" b="0" i="1" smtClean="0">
                                      <a:latin typeface="Cambria Math" panose="02040503050406030204" pitchFamily="18" charset="0"/>
                                      <a:ea typeface="Cambria Math" panose="02040503050406030204" pitchFamily="18" charset="0"/>
                                    </a:rPr>
                                  </m:ctrlPr>
                                </m:sSubSupPr>
                                <m:e>
                                  <m:r>
                                    <a:rPr lang="es-AR" b="0" i="1" smtClean="0">
                                      <a:latin typeface="Cambria Math" panose="02040503050406030204" pitchFamily="18" charset="0"/>
                                      <a:ea typeface="Cambria Math" panose="02040503050406030204" pitchFamily="18" charset="0"/>
                                    </a:rPr>
                                    <m:t>𝑏</m:t>
                                  </m:r>
                                </m:e>
                                <m:sub>
                                  <m:r>
                                    <a:rPr lang="es-AR" b="0" i="1" smtClean="0">
                                      <a:latin typeface="Cambria Math" panose="02040503050406030204" pitchFamily="18" charset="0"/>
                                      <a:ea typeface="Cambria Math" panose="02040503050406030204" pitchFamily="18" charset="0"/>
                                    </a:rPr>
                                    <m:t>2</m:t>
                                  </m:r>
                                </m:sub>
                                <m:sup>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𝑚</m:t>
                                      </m:r>
                                    </m:e>
                                  </m:d>
                                </m:sup>
                              </m:sSubSup>
                              <m:func>
                                <m:funcPr>
                                  <m:ctrlPr>
                                    <a:rPr lang="es-AR" b="0" i="1" smtClean="0">
                                      <a:latin typeface="Cambria Math" panose="02040503050406030204" pitchFamily="18" charset="0"/>
                                      <a:ea typeface="Cambria Math" panose="02040503050406030204" pitchFamily="18" charset="0"/>
                                    </a:rPr>
                                  </m:ctrlPr>
                                </m:funcPr>
                                <m:fName>
                                  <m:r>
                                    <m:rPr>
                                      <m:sty m:val="p"/>
                                    </m:rPr>
                                    <a:rPr lang="es-AR" b="0" i="0" smtClean="0">
                                      <a:latin typeface="Cambria Math" panose="02040503050406030204" pitchFamily="18" charset="0"/>
                                      <a:ea typeface="Cambria Math" panose="02040503050406030204" pitchFamily="18" charset="0"/>
                                    </a:rPr>
                                    <m:t>sin</m:t>
                                  </m:r>
                                </m:fName>
                                <m:e>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𝑚</m:t>
                                      </m:r>
                                      <m:r>
                                        <a:rPr lang="es-AR" b="0" i="1" smtClean="0">
                                          <a:latin typeface="Cambria Math" panose="02040503050406030204" pitchFamily="18" charset="0"/>
                                          <a:ea typeface="Cambria Math" panose="02040503050406030204" pitchFamily="18" charset="0"/>
                                        </a:rPr>
                                        <m:t>𝜃</m:t>
                                      </m:r>
                                    </m:e>
                                  </m:d>
                                </m:e>
                              </m:func>
                              <m:r>
                                <a:rPr lang="es-AR"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 </m:t>
                              </m:r>
                              <m:r>
                                <a:rPr lang="es-UY" b="0" i="1" smtClean="0">
                                  <a:latin typeface="Cambria Math" panose="02040503050406030204" pitchFamily="18" charset="0"/>
                                  <a:ea typeface="Cambria Math" panose="02040503050406030204" pitchFamily="18" charset="0"/>
                                </a:rPr>
                                <m:t>[</m:t>
                              </m:r>
                              <m:sSubSup>
                                <m:sSubSupPr>
                                  <m:ctrlPr>
                                    <a:rPr lang="es-AR" b="0" i="1" smtClean="0">
                                      <a:latin typeface="Cambria Math" panose="02040503050406030204" pitchFamily="18" charset="0"/>
                                      <a:ea typeface="Cambria Math" panose="02040503050406030204" pitchFamily="18" charset="0"/>
                                    </a:rPr>
                                  </m:ctrlPr>
                                </m:sSubSupPr>
                                <m:e>
                                  <m:r>
                                    <a:rPr lang="es-AR" b="0" i="1" smtClean="0">
                                      <a:latin typeface="Cambria Math" panose="02040503050406030204" pitchFamily="18" charset="0"/>
                                      <a:ea typeface="Cambria Math" panose="02040503050406030204" pitchFamily="18" charset="0"/>
                                    </a:rPr>
                                    <m:t>𝑎</m:t>
                                  </m:r>
                                </m:e>
                                <m:sub>
                                  <m:r>
                                    <a:rPr lang="es-AR" b="0" i="1" smtClean="0">
                                      <a:latin typeface="Cambria Math" panose="02040503050406030204" pitchFamily="18" charset="0"/>
                                      <a:ea typeface="Cambria Math" panose="02040503050406030204" pitchFamily="18" charset="0"/>
                                    </a:rPr>
                                    <m:t>3</m:t>
                                  </m:r>
                                </m:sub>
                                <m:sup>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𝑚</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𝑛</m:t>
                                      </m:r>
                                    </m:e>
                                  </m:d>
                                </m:sup>
                              </m:sSubSup>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𝑎</m:t>
                                  </m:r>
                                </m:e>
                                <m:sub>
                                  <m:r>
                                    <a:rPr lang="es-AR" b="0" i="1" smtClean="0">
                                      <a:latin typeface="Cambria Math" panose="02040503050406030204" pitchFamily="18" charset="0"/>
                                      <a:ea typeface="Cambria Math" panose="02040503050406030204" pitchFamily="18" charset="0"/>
                                    </a:rPr>
                                    <m:t>1</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cos</m:t>
                                  </m:r>
                                </m:fName>
                                <m:e>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𝑚𝑛</m:t>
                                          </m:r>
                                        </m:sub>
                                      </m:sSub>
                                      <m:r>
                                        <a:rPr lang="es-UY" b="0" i="1" smtClean="0">
                                          <a:latin typeface="Cambria Math" panose="02040503050406030204" pitchFamily="18" charset="0"/>
                                          <a:ea typeface="Cambria Math" panose="02040503050406030204" pitchFamily="18" charset="0"/>
                                        </a:rPr>
                                        <m:t>𝑡</m:t>
                                      </m:r>
                                    </m:e>
                                  </m:d>
                                </m:e>
                              </m:func>
                              <m:r>
                                <a:rPr lang="es-UY" b="0" i="1" smtClean="0">
                                  <a:latin typeface="Cambria Math" panose="02040503050406030204" pitchFamily="18" charset="0"/>
                                  <a:ea typeface="Cambria Math" panose="02040503050406030204" pitchFamily="18" charset="0"/>
                                </a:rPr>
                                <m:t>+</m:t>
                              </m:r>
                              <m:sSubSup>
                                <m:sSubSupPr>
                                  <m:ctrlPr>
                                    <a:rPr lang="es-AR" b="0" i="1" smtClean="0">
                                      <a:latin typeface="Cambria Math" panose="02040503050406030204" pitchFamily="18" charset="0"/>
                                      <a:ea typeface="Cambria Math" panose="02040503050406030204" pitchFamily="18" charset="0"/>
                                    </a:rPr>
                                  </m:ctrlPr>
                                </m:sSubSupPr>
                                <m:e>
                                  <m:r>
                                    <a:rPr lang="es-AR" b="0" i="1" smtClean="0">
                                      <a:latin typeface="Cambria Math" panose="02040503050406030204" pitchFamily="18" charset="0"/>
                                      <a:ea typeface="Cambria Math" panose="02040503050406030204" pitchFamily="18" charset="0"/>
                                    </a:rPr>
                                    <m:t>𝑎</m:t>
                                  </m:r>
                                </m:e>
                                <m:sub>
                                  <m:r>
                                    <a:rPr lang="es-AR" b="0" i="1" smtClean="0">
                                      <a:latin typeface="Cambria Math" panose="02040503050406030204" pitchFamily="18" charset="0"/>
                                      <a:ea typeface="Cambria Math" panose="02040503050406030204" pitchFamily="18" charset="0"/>
                                    </a:rPr>
                                    <m:t>3</m:t>
                                  </m:r>
                                </m:sub>
                                <m:sup>
                                  <m:d>
                                    <m:dPr>
                                      <m:ctrlPr>
                                        <a:rPr lang="es-AR" b="0" i="1" smtClean="0">
                                          <a:latin typeface="Cambria Math" panose="02040503050406030204" pitchFamily="18" charset="0"/>
                                          <a:ea typeface="Cambria Math" panose="02040503050406030204" pitchFamily="18" charset="0"/>
                                        </a:rPr>
                                      </m:ctrlPr>
                                    </m:dPr>
                                    <m:e>
                                      <m:r>
                                        <a:rPr lang="es-AR" b="0" i="1" smtClean="0">
                                          <a:latin typeface="Cambria Math" panose="02040503050406030204" pitchFamily="18" charset="0"/>
                                          <a:ea typeface="Cambria Math" panose="02040503050406030204" pitchFamily="18" charset="0"/>
                                        </a:rPr>
                                        <m:t>𝑚</m:t>
                                      </m:r>
                                      <m:r>
                                        <a:rPr lang="es-AR"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𝑛</m:t>
                                      </m:r>
                                    </m:e>
                                  </m:d>
                                </m:sup>
                              </m:sSubSup>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𝑏</m:t>
                                  </m:r>
                                </m:e>
                                <m:sub>
                                  <m:r>
                                    <a:rPr lang="es-AR" b="0" i="1" smtClean="0">
                                      <a:latin typeface="Cambria Math" panose="02040503050406030204" pitchFamily="18" charset="0"/>
                                      <a:ea typeface="Cambria Math" panose="02040503050406030204" pitchFamily="18" charset="0"/>
                                    </a:rPr>
                                    <m:t>1</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𝑚𝑛</m:t>
                                          </m:r>
                                        </m:sub>
                                      </m:sSub>
                                      <m:r>
                                        <a:rPr lang="es-UY" b="0" i="1" smtClean="0">
                                          <a:latin typeface="Cambria Math" panose="02040503050406030204" pitchFamily="18" charset="0"/>
                                          <a:ea typeface="Cambria Math" panose="02040503050406030204" pitchFamily="18" charset="0"/>
                                        </a:rPr>
                                        <m:t>𝑡</m:t>
                                      </m:r>
                                    </m:e>
                                  </m:d>
                                </m:e>
                              </m:func>
                              <m:r>
                                <a:rPr lang="es-UY" b="0" i="1" smtClean="0">
                                  <a:latin typeface="Cambria Math" panose="02040503050406030204" pitchFamily="18" charset="0"/>
                                  <a:ea typeface="Cambria Math" panose="02040503050406030204" pitchFamily="18" charset="0"/>
                                </a:rPr>
                                <m:t>]</m:t>
                              </m:r>
                            </m:e>
                          </m:nary>
                        </m:e>
                      </m:nary>
                    </m:oMath>
                  </m:oMathPara>
                </a14:m>
                <a:endParaRPr lang="es-UY" dirty="0"/>
              </a:p>
            </p:txBody>
          </p:sp>
        </mc:Choice>
        <mc:Fallback>
          <p:sp>
            <p:nvSpPr>
              <p:cNvPr id="14" name="CuadroTexto 13">
                <a:extLst>
                  <a:ext uri="{FF2B5EF4-FFF2-40B4-BE49-F238E27FC236}">
                    <a16:creationId xmlns:a16="http://schemas.microsoft.com/office/drawing/2014/main" id="{EEF4F08C-1C6B-46ED-8259-60D0624975B5}"/>
                  </a:ext>
                </a:extLst>
              </p:cNvPr>
              <p:cNvSpPr txBox="1">
                <a:spLocks noRot="1" noChangeAspect="1" noMove="1" noResize="1" noEditPoints="1" noAdjustHandles="1" noChangeArrowheads="1" noChangeShapeType="1" noTextEdit="1"/>
              </p:cNvSpPr>
              <p:nvPr/>
            </p:nvSpPr>
            <p:spPr>
              <a:xfrm>
                <a:off x="345944" y="404966"/>
                <a:ext cx="10898176" cy="847861"/>
              </a:xfrm>
              <a:prstGeom prst="rect">
                <a:avLst/>
              </a:prstGeom>
              <a:blipFill>
                <a:blip r:embed="rId9"/>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50221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rotWithShape="1">
          <a:blip r:embed="rId2"/>
          <a:srcRect t="-1854" r="66643" b="66779"/>
          <a:stretch/>
        </p:blipFill>
        <p:spPr>
          <a:xfrm>
            <a:off x="520770" y="1241755"/>
            <a:ext cx="1656373" cy="1647592"/>
          </a:xfrm>
          <a:prstGeom prst="rect">
            <a:avLst/>
          </a:prstGeom>
        </p:spPr>
      </p:pic>
      <p:grpSp>
        <p:nvGrpSpPr>
          <p:cNvPr id="7" name="Grupo 6"/>
          <p:cNvGrpSpPr/>
          <p:nvPr/>
        </p:nvGrpSpPr>
        <p:grpSpPr>
          <a:xfrm>
            <a:off x="6179777" y="1747017"/>
            <a:ext cx="5807512" cy="369332"/>
            <a:chOff x="6952343" y="1190174"/>
            <a:chExt cx="5807512" cy="369332"/>
          </a:xfrm>
        </p:grpSpPr>
        <p:sp>
          <p:nvSpPr>
            <p:cNvPr id="5" name="Flecha derecha 4"/>
            <p:cNvSpPr/>
            <p:nvPr/>
          </p:nvSpPr>
          <p:spPr>
            <a:xfrm>
              <a:off x="6952343" y="1262744"/>
              <a:ext cx="522514" cy="2322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6" name="CuadroTexto 5"/>
                <p:cNvSpPr txBox="1"/>
                <p:nvPr/>
              </p:nvSpPr>
              <p:spPr>
                <a:xfrm>
                  <a:off x="7852229" y="1190174"/>
                  <a:ext cx="4907626" cy="369332"/>
                </a:xfrm>
                <a:prstGeom prst="rect">
                  <a:avLst/>
                </a:prstGeom>
                <a:noFill/>
              </p:spPr>
              <p:txBody>
                <a:bodyPr wrap="none" rtlCol="0">
                  <a:spAutoFit/>
                </a:bodyPr>
                <a:lstStyle/>
                <a:p>
                  <a:r>
                    <a:rPr lang="es-UY" dirty="0"/>
                    <a:t>Los modos con </a:t>
                  </a:r>
                  <a14:m>
                    <m:oMath xmlns:m="http://schemas.openxmlformats.org/officeDocument/2006/math">
                      <m:r>
                        <a:rPr lang="es-UY" b="0" i="1" smtClean="0">
                          <a:latin typeface="Cambria Math" panose="02040503050406030204" pitchFamily="18" charset="0"/>
                        </a:rPr>
                        <m:t>𝑚</m:t>
                      </m:r>
                      <m:r>
                        <a:rPr lang="es-UY" b="0" i="1" smtClean="0">
                          <a:latin typeface="Cambria Math" panose="02040503050406030204" pitchFamily="18" charset="0"/>
                        </a:rPr>
                        <m:t>=0</m:t>
                      </m:r>
                    </m:oMath>
                  </a14:m>
                  <a:r>
                    <a:rPr lang="es-UY" dirty="0"/>
                    <a:t> se llaman </a:t>
                  </a:r>
                  <a:r>
                    <a:rPr lang="es-UY" dirty="0">
                      <a:solidFill>
                        <a:srgbClr val="FF0000"/>
                      </a:solidFill>
                    </a:rPr>
                    <a:t>modos simétricos</a:t>
                  </a:r>
                </a:p>
              </p:txBody>
            </p:sp>
          </mc:Choice>
          <mc:Fallback xmlns="">
            <p:sp>
              <p:nvSpPr>
                <p:cNvPr id="6" name="CuadroTexto 5"/>
                <p:cNvSpPr txBox="1">
                  <a:spLocks noRot="1" noChangeAspect="1" noMove="1" noResize="1" noEditPoints="1" noAdjustHandles="1" noChangeArrowheads="1" noChangeShapeType="1" noTextEdit="1"/>
                </p:cNvSpPr>
                <p:nvPr/>
              </p:nvSpPr>
              <p:spPr>
                <a:xfrm>
                  <a:off x="7852229" y="1190174"/>
                  <a:ext cx="4907626" cy="369332"/>
                </a:xfrm>
                <a:prstGeom prst="rect">
                  <a:avLst/>
                </a:prstGeom>
                <a:blipFill rotWithShape="0">
                  <a:blip r:embed="rId3"/>
                  <a:stretch>
                    <a:fillRect l="-994" t="-10000" r="-497" b="-26667"/>
                  </a:stretch>
                </a:blipFill>
              </p:spPr>
              <p:txBody>
                <a:bodyPr/>
                <a:lstStyle/>
                <a:p>
                  <a:r>
                    <a:rPr lang="es-UY">
                      <a:noFill/>
                    </a:rPr>
                    <a:t> </a:t>
                  </a:r>
                </a:p>
              </p:txBody>
            </p:sp>
          </mc:Fallback>
        </mc:AlternateContent>
      </p:grpSp>
      <p:pic>
        <p:nvPicPr>
          <p:cNvPr id="8" name="Imagen 7"/>
          <p:cNvPicPr>
            <a:picLocks noChangeAspect="1"/>
          </p:cNvPicPr>
          <p:nvPr/>
        </p:nvPicPr>
        <p:blipFill rotWithShape="1">
          <a:blip r:embed="rId2"/>
          <a:srcRect l="36572" r="33906" b="65852"/>
          <a:stretch/>
        </p:blipFill>
        <p:spPr>
          <a:xfrm>
            <a:off x="2177143" y="1287591"/>
            <a:ext cx="1465943" cy="1604049"/>
          </a:xfrm>
          <a:prstGeom prst="rect">
            <a:avLst/>
          </a:prstGeom>
        </p:spPr>
      </p:pic>
      <mc:AlternateContent xmlns:mc="http://schemas.openxmlformats.org/markup-compatibility/2006">
        <mc:Choice xmlns:a14="http://schemas.microsoft.com/office/drawing/2010/main" Requires="a14">
          <p:sp>
            <p:nvSpPr>
              <p:cNvPr id="9" name="CuadroTexto 8"/>
              <p:cNvSpPr txBox="1"/>
              <p:nvPr/>
            </p:nvSpPr>
            <p:spPr>
              <a:xfrm>
                <a:off x="2177143" y="152904"/>
                <a:ext cx="8134406" cy="84786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𝑧</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𝑟</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𝜃</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m:t>
                          </m:r>
                        </m:sup>
                        <m:e>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𝐽</m:t>
                                  </m:r>
                                </m:e>
                                <m:sub>
                                  <m:r>
                                    <a:rPr lang="es-UY" b="0" i="1" smtClean="0">
                                      <a:latin typeface="Cambria Math" panose="02040503050406030204" pitchFamily="18" charset="0"/>
                                      <a:ea typeface="Cambria Math" panose="02040503050406030204" pitchFamily="18" charset="0"/>
                                    </a:rPr>
                                    <m:t>𝑚</m:t>
                                  </m:r>
                                </m:sub>
                              </m:sSub>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𝑚𝑛</m:t>
                                      </m:r>
                                    </m:sub>
                                  </m:sSub>
                                  <m:r>
                                    <a:rPr lang="es-UY" b="0" i="1" smtClean="0">
                                      <a:latin typeface="Cambria Math" panose="02040503050406030204" pitchFamily="18" charset="0"/>
                                      <a:ea typeface="Cambria Math" panose="02040503050406030204" pitchFamily="18" charset="0"/>
                                    </a:rPr>
                                    <m:t>𝑟</m:t>
                                  </m:r>
                                </m:e>
                              </m:d>
                              <m:func>
                                <m:funcPr>
                                  <m:ctrlPr>
                                    <a:rPr lang="es-UY" b="0" i="1" smtClean="0">
                                      <a:latin typeface="Cambria Math" panose="02040503050406030204" pitchFamily="18" charset="0"/>
                                      <a:ea typeface="Cambria Math" panose="02040503050406030204" pitchFamily="18" charset="0"/>
                                    </a:rPr>
                                  </m:ctrlPr>
                                </m:funcPr>
                                <m:fName>
                                  <m:r>
                                    <m:rPr>
                                      <m:sty m:val="p"/>
                                    </m:rPr>
                                    <a:rPr lang="es-AR" b="0" i="0" smtClean="0">
                                      <a:latin typeface="Cambria Math" panose="02040503050406030204" pitchFamily="18" charset="0"/>
                                      <a:ea typeface="Cambria Math" panose="02040503050406030204" pitchFamily="18" charset="0"/>
                                    </a:rPr>
                                    <m:t>cos</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𝜃</m:t>
                                      </m:r>
                                      <m:r>
                                        <a:rPr lang="es-AR" b="0" i="1" smtClean="0">
                                          <a:latin typeface="Cambria Math" panose="02040503050406030204" pitchFamily="18" charset="0"/>
                                          <a:ea typeface="Cambria Math" panose="02040503050406030204" pitchFamily="18" charset="0"/>
                                        </a:rPr>
                                        <m:t>+</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𝛿</m:t>
                                          </m:r>
                                        </m:e>
                                        <m:sub>
                                          <m:r>
                                            <a:rPr lang="es-AR" b="0" i="1" smtClean="0">
                                              <a:latin typeface="Cambria Math" panose="02040503050406030204" pitchFamily="18" charset="0"/>
                                              <a:ea typeface="Cambria Math" panose="02040503050406030204" pitchFamily="18" charset="0"/>
                                            </a:rPr>
                                            <m:t>𝑚</m:t>
                                          </m:r>
                                        </m:sub>
                                      </m:sSub>
                                    </m:e>
                                  </m:d>
                                </m:e>
                              </m:func>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𝐴</m:t>
                                  </m:r>
                                </m:e>
                                <m:sub>
                                  <m:r>
                                    <a:rPr lang="es-UY" b="0" i="1" smtClean="0">
                                      <a:latin typeface="Cambria Math" panose="02040503050406030204" pitchFamily="18" charset="0"/>
                                      <a:ea typeface="Cambria Math" panose="02040503050406030204" pitchFamily="18" charset="0"/>
                                    </a:rPr>
                                    <m:t>𝑚𝑛</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cos</m:t>
                                  </m:r>
                                </m:fName>
                                <m:e>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𝑚𝑛</m:t>
                                          </m:r>
                                        </m:sub>
                                      </m:sSub>
                                      <m:r>
                                        <a:rPr lang="es-UY" b="0" i="1" smtClean="0">
                                          <a:latin typeface="Cambria Math" panose="02040503050406030204" pitchFamily="18" charset="0"/>
                                          <a:ea typeface="Cambria Math" panose="02040503050406030204" pitchFamily="18" charset="0"/>
                                        </a:rPr>
                                        <m:t>𝑡</m:t>
                                      </m:r>
                                    </m:e>
                                  </m:d>
                                </m:e>
                              </m:func>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𝐵</m:t>
                                  </m:r>
                                </m:e>
                                <m:sub>
                                  <m:r>
                                    <a:rPr lang="es-UY" b="0" i="1" smtClean="0">
                                      <a:latin typeface="Cambria Math" panose="02040503050406030204" pitchFamily="18" charset="0"/>
                                      <a:ea typeface="Cambria Math" panose="02040503050406030204" pitchFamily="18" charset="0"/>
                                    </a:rPr>
                                    <m:t>𝑚𝑛</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𝑚𝑛</m:t>
                                          </m:r>
                                        </m:sub>
                                      </m:sSub>
                                      <m:r>
                                        <a:rPr lang="es-UY" b="0" i="1" smtClean="0">
                                          <a:latin typeface="Cambria Math" panose="02040503050406030204" pitchFamily="18" charset="0"/>
                                          <a:ea typeface="Cambria Math" panose="02040503050406030204" pitchFamily="18" charset="0"/>
                                        </a:rPr>
                                        <m:t>𝑡</m:t>
                                      </m:r>
                                    </m:e>
                                  </m:d>
                                </m:e>
                              </m:func>
                              <m:r>
                                <a:rPr lang="es-UY" b="0" i="1" smtClean="0">
                                  <a:latin typeface="Cambria Math" panose="02040503050406030204" pitchFamily="18" charset="0"/>
                                  <a:ea typeface="Cambria Math" panose="02040503050406030204" pitchFamily="18" charset="0"/>
                                </a:rPr>
                                <m:t>]</m:t>
                              </m:r>
                            </m:e>
                          </m:nary>
                        </m:e>
                      </m:nary>
                    </m:oMath>
                  </m:oMathPara>
                </a14:m>
                <a:endParaRPr lang="es-UY" dirty="0"/>
              </a:p>
            </p:txBody>
          </p:sp>
        </mc:Choice>
        <mc:Fallback>
          <p:sp>
            <p:nvSpPr>
              <p:cNvPr id="9" name="CuadroTexto 8"/>
              <p:cNvSpPr txBox="1">
                <a:spLocks noRot="1" noChangeAspect="1" noMove="1" noResize="1" noEditPoints="1" noAdjustHandles="1" noChangeArrowheads="1" noChangeShapeType="1" noTextEdit="1"/>
              </p:cNvSpPr>
              <p:nvPr/>
            </p:nvSpPr>
            <p:spPr>
              <a:xfrm>
                <a:off x="2177143" y="152904"/>
                <a:ext cx="8134406" cy="847861"/>
              </a:xfrm>
              <a:prstGeom prst="rect">
                <a:avLst/>
              </a:prstGeom>
              <a:blipFill>
                <a:blip r:embed="rId4"/>
                <a:stretch>
                  <a:fillRect/>
                </a:stretch>
              </a:blipFill>
            </p:spPr>
            <p:txBody>
              <a:bodyPr/>
              <a:lstStyle/>
              <a:p>
                <a:r>
                  <a:rPr lang="es-UY">
                    <a:noFill/>
                  </a:rPr>
                  <a:t> </a:t>
                </a:r>
              </a:p>
            </p:txBody>
          </p:sp>
        </mc:Fallback>
      </mc:AlternateContent>
      <p:pic>
        <p:nvPicPr>
          <p:cNvPr id="10" name="Imagen 9"/>
          <p:cNvPicPr>
            <a:picLocks noChangeAspect="1"/>
          </p:cNvPicPr>
          <p:nvPr/>
        </p:nvPicPr>
        <p:blipFill rotWithShape="1">
          <a:blip r:embed="rId2"/>
          <a:srcRect l="66094" r="292" b="65852"/>
          <a:stretch/>
        </p:blipFill>
        <p:spPr>
          <a:xfrm>
            <a:off x="3563257" y="1314325"/>
            <a:ext cx="1669143" cy="1604049"/>
          </a:xfrm>
          <a:prstGeom prst="rect">
            <a:avLst/>
          </a:prstGeom>
        </p:spPr>
      </p:pic>
      <p:pic>
        <p:nvPicPr>
          <p:cNvPr id="11" name="Imagen 10"/>
          <p:cNvPicPr>
            <a:picLocks noChangeAspect="1"/>
          </p:cNvPicPr>
          <p:nvPr/>
        </p:nvPicPr>
        <p:blipFill rotWithShape="1">
          <a:blip r:embed="rId2"/>
          <a:srcRect l="-549" t="33529" r="64012" b="33409"/>
          <a:stretch/>
        </p:blipFill>
        <p:spPr>
          <a:xfrm>
            <a:off x="520770" y="3130337"/>
            <a:ext cx="1814285" cy="1553028"/>
          </a:xfrm>
          <a:prstGeom prst="rect">
            <a:avLst/>
          </a:prstGeom>
        </p:spPr>
      </p:pic>
      <p:pic>
        <p:nvPicPr>
          <p:cNvPr id="12" name="Imagen 11"/>
          <p:cNvPicPr>
            <a:picLocks noChangeAspect="1"/>
          </p:cNvPicPr>
          <p:nvPr/>
        </p:nvPicPr>
        <p:blipFill rotWithShape="1">
          <a:blip r:embed="rId2"/>
          <a:srcRect l="36282" t="33529" r="1751" b="33409"/>
          <a:stretch/>
        </p:blipFill>
        <p:spPr>
          <a:xfrm>
            <a:off x="2177143" y="3110793"/>
            <a:ext cx="3077028" cy="1553028"/>
          </a:xfrm>
          <a:prstGeom prst="rect">
            <a:avLst/>
          </a:prstGeom>
        </p:spPr>
      </p:pic>
      <p:pic>
        <p:nvPicPr>
          <p:cNvPr id="13" name="Imagen 12"/>
          <p:cNvPicPr>
            <a:picLocks noChangeAspect="1"/>
          </p:cNvPicPr>
          <p:nvPr/>
        </p:nvPicPr>
        <p:blipFill rotWithShape="1">
          <a:blip r:embed="rId2"/>
          <a:srcRect l="621" t="66591" r="65764" b="38"/>
          <a:stretch/>
        </p:blipFill>
        <p:spPr>
          <a:xfrm>
            <a:off x="593340" y="4856240"/>
            <a:ext cx="1669143" cy="1567543"/>
          </a:xfrm>
          <a:prstGeom prst="rect">
            <a:avLst/>
          </a:prstGeom>
        </p:spPr>
      </p:pic>
      <p:pic>
        <p:nvPicPr>
          <p:cNvPr id="14" name="Imagen 13"/>
          <p:cNvPicPr>
            <a:picLocks noChangeAspect="1"/>
          </p:cNvPicPr>
          <p:nvPr/>
        </p:nvPicPr>
        <p:blipFill rotWithShape="1">
          <a:blip r:embed="rId2"/>
          <a:srcRect l="37157" t="66282" r="581" b="347"/>
          <a:stretch/>
        </p:blipFill>
        <p:spPr>
          <a:xfrm>
            <a:off x="2335055" y="4836696"/>
            <a:ext cx="3091543" cy="1567543"/>
          </a:xfrm>
          <a:prstGeom prst="rect">
            <a:avLst/>
          </a:prstGeom>
        </p:spPr>
      </p:pic>
    </p:spTree>
    <p:extLst>
      <p:ext uri="{BB962C8B-B14F-4D97-AF65-F5344CB8AC3E}">
        <p14:creationId xmlns:p14="http://schemas.microsoft.com/office/powerpoint/2010/main" val="374453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609600" y="348343"/>
                <a:ext cx="4455771" cy="72032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d>
                        <m:dPr>
                          <m:begChr m:val="|"/>
                          <m:endChr m:val="|"/>
                          <m:ctrlPr>
                            <a:rPr lang="es-UY"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r>
                                <a:rPr lang="es-UY" b="0" i="1" smtClean="0">
                                  <a:latin typeface="Cambria Math" panose="02040503050406030204" pitchFamily="18" charset="0"/>
                                </a:rPr>
                                <m:t>𝑧</m:t>
                              </m:r>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𝑥</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r>
                                <a:rPr lang="es-UY" b="0" i="1" smtClean="0">
                                  <a:latin typeface="Cambria Math" panose="02040503050406030204" pitchFamily="18" charset="0"/>
                                </a:rPr>
                                <m:t>𝑧</m:t>
                              </m:r>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𝑦</m:t>
                                  </m:r>
                                </m:e>
                                <m:sup>
                                  <m:r>
                                    <a:rPr lang="es-UY" b="0" i="1" smtClean="0">
                                      <a:latin typeface="Cambria Math" panose="02040503050406030204" pitchFamily="18" charset="0"/>
                                    </a:rPr>
                                    <m:t>2</m:t>
                                  </m:r>
                                </m:sup>
                              </m:sSup>
                            </m:den>
                          </m:f>
                        </m:e>
                      </m:d>
                      <m:r>
                        <a:rPr lang="es-UY" b="0" i="1" smtClean="0">
                          <a:latin typeface="Cambria Math" panose="02040503050406030204" pitchFamily="18" charset="0"/>
                        </a:rPr>
                        <m:t>𝑑𝑥𝑑𝑦</m:t>
                      </m:r>
                      <m:r>
                        <a:rPr lang="es-UY" b="0" i="1" smtClean="0">
                          <a:latin typeface="Cambria Math" panose="02040503050406030204" pitchFamily="18" charset="0"/>
                        </a:rPr>
                        <m:t>=</m:t>
                      </m:r>
                      <m:r>
                        <a:rPr lang="es-UY" b="0" i="1" smtClean="0">
                          <a:latin typeface="Cambria Math" panose="02040503050406030204" pitchFamily="18" charset="0"/>
                        </a:rPr>
                        <m:t>𝜌</m:t>
                      </m:r>
                      <m:r>
                        <a:rPr lang="es-UY" b="0" i="1" smtClean="0">
                          <a:latin typeface="Cambria Math" panose="02040503050406030204" pitchFamily="18" charset="0"/>
                        </a:rPr>
                        <m:t>𝑑𝑥𝑑𝑦</m:t>
                      </m:r>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r>
                            <a:rPr lang="es-UY" b="0" i="1" smtClean="0">
                              <a:latin typeface="Cambria Math" panose="02040503050406030204" pitchFamily="18" charset="0"/>
                            </a:rPr>
                            <m:t>𝑧</m:t>
                          </m:r>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609600" y="348343"/>
                <a:ext cx="4455771" cy="720325"/>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Rectángulo 4"/>
              <p:cNvSpPr/>
              <p:nvPr/>
            </p:nvSpPr>
            <p:spPr>
              <a:xfrm>
                <a:off x="5065371" y="348343"/>
                <a:ext cx="1943930" cy="648191"/>
              </a:xfrm>
              <a:prstGeom prst="rect">
                <a:avLst/>
              </a:prstGeom>
              <a:ln w="19050">
                <a:solidFill>
                  <a:srgbClr val="FF0000"/>
                </a:solidFill>
              </a:ln>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s-UY" i="1">
                              <a:latin typeface="Cambria Math" panose="02040503050406030204" pitchFamily="18" charset="0"/>
                              <a:ea typeface="Cambria Math" panose="02040503050406030204" pitchFamily="18" charset="0"/>
                            </a:rPr>
                          </m:ctrlPr>
                        </m:sSupPr>
                        <m:e>
                          <m:r>
                            <a:rPr lang="es-UY">
                              <a:latin typeface="Cambria Math" panose="02040503050406030204" pitchFamily="18" charset="0"/>
                              <a:ea typeface="Cambria Math" panose="02040503050406030204" pitchFamily="18" charset="0"/>
                            </a:rPr>
                            <m:t>𝛻</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𝑧</m:t>
                      </m:r>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𝑐</m:t>
                              </m:r>
                            </m:e>
                            <m:sup>
                              <m:r>
                                <a:rPr lang="es-UY" i="1">
                                  <a:latin typeface="Cambria Math" panose="02040503050406030204" pitchFamily="18" charset="0"/>
                                  <a:ea typeface="Cambria Math" panose="02040503050406030204" pitchFamily="18" charset="0"/>
                                </a:rPr>
                                <m:t>2</m:t>
                              </m:r>
                            </m:sup>
                          </m:sSup>
                        </m:den>
                      </m:f>
                      <m:f>
                        <m:fPr>
                          <m:ctrlPr>
                            <a:rPr lang="es-UY" i="1">
                              <a:latin typeface="Cambria Math" panose="02040503050406030204" pitchFamily="18" charset="0"/>
                              <a:ea typeface="Cambria Math" panose="02040503050406030204" pitchFamily="18" charset="0"/>
                            </a:rPr>
                          </m:ctrlPr>
                        </m:fPr>
                        <m:num>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𝑧</m:t>
                          </m:r>
                        </m:num>
                        <m:den>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𝑡</m:t>
                              </m:r>
                            </m:e>
                            <m:sup>
                              <m:r>
                                <a:rPr lang="es-UY" i="1">
                                  <a:latin typeface="Cambria Math" panose="02040503050406030204" pitchFamily="18" charset="0"/>
                                  <a:ea typeface="Cambria Math" panose="02040503050406030204" pitchFamily="18" charset="0"/>
                                </a:rPr>
                                <m:t>2</m:t>
                              </m:r>
                            </m:sup>
                          </m:sSup>
                        </m:den>
                      </m:f>
                      <m:r>
                        <a:rPr lang="es-UY" i="1">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5" name="Rectángulo 4"/>
              <p:cNvSpPr>
                <a:spLocks noRot="1" noChangeAspect="1" noMove="1" noResize="1" noEditPoints="1" noAdjustHandles="1" noChangeArrowheads="1" noChangeShapeType="1" noTextEdit="1"/>
              </p:cNvSpPr>
              <p:nvPr/>
            </p:nvSpPr>
            <p:spPr>
              <a:xfrm>
                <a:off x="5065371" y="348343"/>
                <a:ext cx="1943930" cy="648191"/>
              </a:xfrm>
              <a:prstGeom prst="rect">
                <a:avLst/>
              </a:prstGeom>
              <a:blipFill rotWithShape="0">
                <a:blip r:embed="rId3"/>
                <a:stretch>
                  <a:fillRect/>
                </a:stretch>
              </a:blipFill>
              <a:ln w="19050">
                <a:solidFill>
                  <a:srgbClr val="FF0000"/>
                </a:solidFill>
              </a:ln>
            </p:spPr>
            <p:txBody>
              <a:bodyPr/>
              <a:lstStyle/>
              <a:p>
                <a:r>
                  <a:rPr lang="es-UY">
                    <a:noFill/>
                  </a:rPr>
                  <a:t> </a:t>
                </a:r>
              </a:p>
            </p:txBody>
          </p:sp>
        </mc:Fallback>
      </mc:AlternateContent>
      <p:sp>
        <p:nvSpPr>
          <p:cNvPr id="6" name="CuadroTexto 5"/>
          <p:cNvSpPr txBox="1"/>
          <p:nvPr/>
        </p:nvSpPr>
        <p:spPr>
          <a:xfrm>
            <a:off x="609600" y="1698171"/>
            <a:ext cx="4178773" cy="369332"/>
          </a:xfrm>
          <a:prstGeom prst="rect">
            <a:avLst/>
          </a:prstGeom>
          <a:noFill/>
        </p:spPr>
        <p:txBody>
          <a:bodyPr wrap="none" rtlCol="0">
            <a:spAutoFit/>
          </a:bodyPr>
          <a:lstStyle/>
          <a:p>
            <a:r>
              <a:rPr lang="es-UY" dirty="0"/>
              <a:t>Supongo una solución del tipo </a:t>
            </a:r>
            <a:r>
              <a:rPr lang="es-UY" dirty="0" err="1"/>
              <a:t>D’Alambert</a:t>
            </a:r>
            <a:r>
              <a:rPr lang="es-UY" dirty="0"/>
              <a:t>:</a:t>
            </a:r>
          </a:p>
        </p:txBody>
      </p:sp>
      <mc:AlternateContent xmlns:mc="http://schemas.openxmlformats.org/markup-compatibility/2006" xmlns:a14="http://schemas.microsoft.com/office/drawing/2010/main">
        <mc:Choice Requires="a14">
          <p:sp>
            <p:nvSpPr>
              <p:cNvPr id="7" name="CuadroTexto 6"/>
              <p:cNvSpPr txBox="1"/>
              <p:nvPr/>
            </p:nvSpPr>
            <p:spPr>
              <a:xfrm>
                <a:off x="5065371" y="1698171"/>
                <a:ext cx="300813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𝑧</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𝑦</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m:t>
                      </m:r>
                      <m:r>
                        <a:rPr lang="es-UY" b="0" i="1" smtClean="0">
                          <a:latin typeface="Cambria Math" panose="02040503050406030204" pitchFamily="18" charset="0"/>
                        </a:rPr>
                        <m:t>𝐹</m:t>
                      </m:r>
                      <m:r>
                        <a:rPr lang="es-UY" b="0" i="1" smtClean="0">
                          <a:latin typeface="Cambria Math" panose="02040503050406030204" pitchFamily="18" charset="0"/>
                        </a:rPr>
                        <m:t>(</m:t>
                      </m:r>
                      <m:r>
                        <a:rPr lang="es-UY" b="0" i="1" smtClean="0">
                          <a:latin typeface="Cambria Math" panose="02040503050406030204" pitchFamily="18" charset="0"/>
                        </a:rPr>
                        <m:t>𝑚𝑥</m:t>
                      </m:r>
                      <m:r>
                        <a:rPr lang="es-UY" b="0" i="1" smtClean="0">
                          <a:latin typeface="Cambria Math" panose="02040503050406030204" pitchFamily="18" charset="0"/>
                        </a:rPr>
                        <m:t>+</m:t>
                      </m:r>
                      <m:r>
                        <a:rPr lang="es-UY" b="0" i="1" smtClean="0">
                          <a:latin typeface="Cambria Math" panose="02040503050406030204" pitchFamily="18" charset="0"/>
                        </a:rPr>
                        <m:t>𝑙𝑦</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𝑐𝑡</m:t>
                      </m:r>
                      <m:r>
                        <a:rPr lang="es-UY" b="0" i="1" smtClean="0">
                          <a:latin typeface="Cambria Math" panose="02040503050406030204" pitchFamily="18" charset="0"/>
                        </a:rPr>
                        <m:t>)</m:t>
                      </m:r>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5065371" y="1698171"/>
                <a:ext cx="3008131" cy="369332"/>
              </a:xfrm>
              <a:prstGeom prst="rect">
                <a:avLst/>
              </a:prstGeom>
              <a:blipFill rotWithShape="0">
                <a:blip r:embed="rId4"/>
                <a:stretch>
                  <a:fillRect b="-13333"/>
                </a:stretch>
              </a:blipFill>
            </p:spPr>
            <p:txBody>
              <a:bodyPr/>
              <a:lstStyle/>
              <a:p>
                <a:r>
                  <a:rPr lang="es-UY">
                    <a:noFill/>
                  </a:rPr>
                  <a:t> </a:t>
                </a:r>
              </a:p>
            </p:txBody>
          </p:sp>
        </mc:Fallback>
      </mc:AlternateContent>
      <p:sp>
        <p:nvSpPr>
          <p:cNvPr id="8" name="CuadroTexto 7"/>
          <p:cNvSpPr txBox="1"/>
          <p:nvPr/>
        </p:nvSpPr>
        <p:spPr>
          <a:xfrm>
            <a:off x="609600" y="2512340"/>
            <a:ext cx="3359766" cy="369332"/>
          </a:xfrm>
          <a:prstGeom prst="rect">
            <a:avLst/>
          </a:prstGeom>
          <a:noFill/>
        </p:spPr>
        <p:txBody>
          <a:bodyPr wrap="none" rtlCol="0">
            <a:spAutoFit/>
          </a:bodyPr>
          <a:lstStyle/>
          <a:p>
            <a:r>
              <a:rPr lang="es-UY" dirty="0"/>
              <a:t>Sustituyo en la ecuación de ondas</a:t>
            </a:r>
          </a:p>
        </p:txBody>
      </p:sp>
      <mc:AlternateContent xmlns:mc="http://schemas.openxmlformats.org/markup-compatibility/2006" xmlns:a14="http://schemas.microsoft.com/office/drawing/2010/main">
        <mc:Choice Requires="a14">
          <p:sp>
            <p:nvSpPr>
              <p:cNvPr id="9" name="CuadroTexto 8"/>
              <p:cNvSpPr txBox="1"/>
              <p:nvPr/>
            </p:nvSpPr>
            <p:spPr>
              <a:xfrm>
                <a:off x="3999973" y="2480660"/>
                <a:ext cx="253909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d>
                        <m:dPr>
                          <m:ctrlPr>
                            <a:rPr lang="es-UY" b="0" i="1" smtClean="0">
                              <a:latin typeface="Cambria Math" panose="02040503050406030204" pitchFamily="18" charset="0"/>
                              <a:ea typeface="Cambria Math" panose="02040503050406030204" pitchFamily="18" charset="0"/>
                            </a:rPr>
                          </m:ctrlPr>
                        </m:dPr>
                        <m:e>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𝑚</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𝑙</m:t>
                              </m:r>
                            </m:e>
                            <m:sup>
                              <m:r>
                                <a:rPr lang="es-UY" b="0" i="1" smtClean="0">
                                  <a:latin typeface="Cambria Math" panose="02040503050406030204" pitchFamily="18" charset="0"/>
                                  <a:ea typeface="Cambria Math" panose="02040503050406030204" pitchFamily="18" charset="0"/>
                                </a:rPr>
                                <m:t>2</m:t>
                              </m:r>
                            </m:sup>
                          </m:sSup>
                        </m:e>
                      </m:d>
                      <m:r>
                        <a:rPr lang="es-UY" b="0" i="1" smtClean="0">
                          <a:latin typeface="Cambria Math" panose="02040503050406030204" pitchFamily="18" charset="0"/>
                          <a:ea typeface="Cambria Math" panose="02040503050406030204" pitchFamily="18" charset="0"/>
                        </a:rPr>
                        <m:t>𝐹</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𝐹</m:t>
                      </m:r>
                      <m:r>
                        <a:rPr lang="es-UY" b="0" i="1" smtClean="0">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3999973" y="2480660"/>
                <a:ext cx="2539093" cy="369332"/>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Rectángulo 9"/>
              <p:cNvSpPr/>
              <p:nvPr/>
            </p:nvSpPr>
            <p:spPr>
              <a:xfrm>
                <a:off x="6539066" y="2480660"/>
                <a:ext cx="196316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d>
                        <m:dPr>
                          <m:ctrlPr>
                            <a:rPr lang="es-UY" i="1">
                              <a:latin typeface="Cambria Math" panose="02040503050406030204" pitchFamily="18" charset="0"/>
                              <a:ea typeface="Cambria Math" panose="02040503050406030204" pitchFamily="18" charset="0"/>
                            </a:rPr>
                          </m:ctrlPr>
                        </m:dPr>
                        <m:e>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𝑚</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𝑙</m:t>
                              </m:r>
                            </m:e>
                            <m:sup>
                              <m:r>
                                <a:rPr lang="es-UY" i="1">
                                  <a:latin typeface="Cambria Math" panose="02040503050406030204" pitchFamily="18" charset="0"/>
                                  <a:ea typeface="Cambria Math" panose="02040503050406030204" pitchFamily="18" charset="0"/>
                                </a:rPr>
                                <m:t>2</m:t>
                              </m:r>
                            </m:sup>
                          </m:sSup>
                        </m:e>
                      </m:d>
                      <m:r>
                        <a:rPr lang="es-UY" b="0" i="1" smtClean="0">
                          <a:latin typeface="Cambria Math" panose="02040503050406030204" pitchFamily="18" charset="0"/>
                          <a:ea typeface="Cambria Math" panose="02040503050406030204" pitchFamily="18" charset="0"/>
                        </a:rPr>
                        <m:t>=1</m:t>
                      </m:r>
                    </m:oMath>
                  </m:oMathPara>
                </a14:m>
                <a:endParaRPr lang="es-UY" dirty="0"/>
              </a:p>
            </p:txBody>
          </p:sp>
        </mc:Choice>
        <mc:Fallback xmlns="">
          <p:sp>
            <p:nvSpPr>
              <p:cNvPr id="10" name="Rectángulo 9"/>
              <p:cNvSpPr>
                <a:spLocks noRot="1" noChangeAspect="1" noMove="1" noResize="1" noEditPoints="1" noAdjustHandles="1" noChangeArrowheads="1" noChangeShapeType="1" noTextEdit="1"/>
              </p:cNvSpPr>
              <p:nvPr/>
            </p:nvSpPr>
            <p:spPr>
              <a:xfrm>
                <a:off x="6539066" y="2480660"/>
                <a:ext cx="1963166" cy="369332"/>
              </a:xfrm>
              <a:prstGeom prst="rect">
                <a:avLst/>
              </a:prstGeom>
              <a:blipFill rotWithShape="0">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609600" y="3188009"/>
                <a:ext cx="176740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𝜂</m:t>
                      </m:r>
                      <m:r>
                        <a:rPr lang="es-UY" b="0" i="1" smtClean="0">
                          <a:latin typeface="Cambria Math" panose="02040503050406030204" pitchFamily="18" charset="0"/>
                        </a:rPr>
                        <m:t>=</m:t>
                      </m:r>
                      <m:r>
                        <a:rPr lang="es-UY" b="0" i="1" smtClean="0">
                          <a:latin typeface="Cambria Math" panose="02040503050406030204" pitchFamily="18" charset="0"/>
                        </a:rPr>
                        <m:t>𝑚𝑥</m:t>
                      </m:r>
                      <m:r>
                        <a:rPr lang="es-UY" b="0" i="1" smtClean="0">
                          <a:latin typeface="Cambria Math" panose="02040503050406030204" pitchFamily="18" charset="0"/>
                        </a:rPr>
                        <m:t>+</m:t>
                      </m:r>
                      <m:r>
                        <a:rPr lang="es-UY" b="0" i="1" smtClean="0">
                          <a:latin typeface="Cambria Math" panose="02040503050406030204" pitchFamily="18" charset="0"/>
                        </a:rPr>
                        <m:t>𝑙𝑦</m:t>
                      </m:r>
                      <m:r>
                        <a:rPr lang="es-UY" b="0" i="1" smtClean="0">
                          <a:latin typeface="Cambria Math" panose="02040503050406030204" pitchFamily="18" charset="0"/>
                        </a:rPr>
                        <m:t>−</m:t>
                      </m:r>
                      <m:r>
                        <a:rPr lang="es-UY" b="0" i="1" smtClean="0">
                          <a:latin typeface="Cambria Math" panose="02040503050406030204" pitchFamily="18" charset="0"/>
                        </a:rPr>
                        <m:t>𝑐𝑡</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609600" y="3188009"/>
                <a:ext cx="1767407" cy="276999"/>
              </a:xfrm>
              <a:prstGeom prst="rect">
                <a:avLst/>
              </a:prstGeom>
              <a:blipFill rotWithShape="0">
                <a:blip r:embed="rId7"/>
                <a:stretch>
                  <a:fillRect l="-2759" t="-2222" r="-1724" b="-35556"/>
                </a:stretch>
              </a:blipFill>
            </p:spPr>
            <p:txBody>
              <a:bodyPr/>
              <a:lstStyle/>
              <a:p>
                <a:r>
                  <a:rPr lang="es-UY">
                    <a:noFill/>
                  </a:rPr>
                  <a:t> </a:t>
                </a:r>
              </a:p>
            </p:txBody>
          </p:sp>
        </mc:Fallback>
      </mc:AlternateContent>
      <mc:AlternateContent xmlns:mc="http://schemas.openxmlformats.org/markup-compatibility/2006">
        <mc:Choice xmlns:a14="http://schemas.microsoft.com/office/drawing/2010/main" Requires="a14">
          <p:sp>
            <p:nvSpPr>
              <p:cNvPr id="12" name="CuadroTexto 11"/>
              <p:cNvSpPr txBox="1"/>
              <p:nvPr/>
            </p:nvSpPr>
            <p:spPr>
              <a:xfrm>
                <a:off x="2837485" y="3141842"/>
                <a:ext cx="2344809" cy="369332"/>
              </a:xfrm>
              <a:prstGeom prst="rect">
                <a:avLst/>
              </a:prstGeom>
              <a:noFill/>
            </p:spPr>
            <p:txBody>
              <a:bodyPr wrap="none" rtlCol="0">
                <a:spAutoFit/>
              </a:bodyPr>
              <a:lstStyle/>
              <a:p>
                <a:r>
                  <a:rPr lang="es-UY" dirty="0"/>
                  <a:t>En </a:t>
                </a:r>
                <a14:m>
                  <m:oMath xmlns:m="http://schemas.openxmlformats.org/officeDocument/2006/math">
                    <m:r>
                      <a:rPr lang="es-UY" b="0" i="1" smtClean="0">
                        <a:latin typeface="Cambria Math" panose="02040503050406030204" pitchFamily="18" charset="0"/>
                      </a:rPr>
                      <m:t>𝑡</m:t>
                    </m:r>
                    <m:r>
                      <a:rPr lang="es-UY" b="0" i="1" smtClean="0">
                        <a:latin typeface="Cambria Math" panose="02040503050406030204" pitchFamily="18" charset="0"/>
                      </a:rPr>
                      <m:t>=0</m:t>
                    </m:r>
                  </m:oMath>
                </a14:m>
                <a:r>
                  <a:rPr lang="es-UY" dirty="0"/>
                  <a:t>, </a:t>
                </a:r>
                <a14:m>
                  <m:oMath xmlns:m="http://schemas.openxmlformats.org/officeDocument/2006/math">
                    <m:r>
                      <a:rPr lang="es-UY" b="0" i="1" dirty="0" smtClean="0">
                        <a:latin typeface="Cambria Math" panose="02040503050406030204" pitchFamily="18" charset="0"/>
                      </a:rPr>
                      <m:t>𝜂</m:t>
                    </m:r>
                    <m:r>
                      <a:rPr lang="es-UY" b="0" i="1" dirty="0" smtClean="0">
                        <a:latin typeface="Cambria Math" panose="02040503050406030204" pitchFamily="18" charset="0"/>
                      </a:rPr>
                      <m:t>=</m:t>
                    </m:r>
                    <m:r>
                      <a:rPr lang="es-UY" b="0" i="1" dirty="0" smtClean="0">
                        <a:latin typeface="Cambria Math" panose="02040503050406030204" pitchFamily="18" charset="0"/>
                      </a:rPr>
                      <m:t>𝑚𝑥</m:t>
                    </m:r>
                    <m:r>
                      <a:rPr lang="es-UY" b="0" i="1" dirty="0" smtClean="0">
                        <a:latin typeface="Cambria Math" panose="02040503050406030204" pitchFamily="18" charset="0"/>
                      </a:rPr>
                      <m:t>+</m:t>
                    </m:r>
                    <m:r>
                      <a:rPr lang="es-UY" b="0" i="1" dirty="0" smtClean="0">
                        <a:latin typeface="Cambria Math" panose="02040503050406030204" pitchFamily="18" charset="0"/>
                      </a:rPr>
                      <m:t>𝑙𝑦</m:t>
                    </m:r>
                  </m:oMath>
                </a14:m>
                <a:endParaRPr lang="es-UY" dirty="0"/>
              </a:p>
            </p:txBody>
          </p:sp>
        </mc:Choice>
        <mc:Fallback>
          <p:sp>
            <p:nvSpPr>
              <p:cNvPr id="12" name="CuadroTexto 11"/>
              <p:cNvSpPr txBox="1">
                <a:spLocks noRot="1" noChangeAspect="1" noMove="1" noResize="1" noEditPoints="1" noAdjustHandles="1" noChangeArrowheads="1" noChangeShapeType="1" noTextEdit="1"/>
              </p:cNvSpPr>
              <p:nvPr/>
            </p:nvSpPr>
            <p:spPr>
              <a:xfrm>
                <a:off x="2837485" y="3141842"/>
                <a:ext cx="2344809" cy="369332"/>
              </a:xfrm>
              <a:prstGeom prst="rect">
                <a:avLst/>
              </a:prstGeom>
              <a:blipFill>
                <a:blip r:embed="rId8"/>
                <a:stretch>
                  <a:fillRect l="-2078" t="-8197"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5585064" y="3141842"/>
                <a:ext cx="2692917" cy="369332"/>
              </a:xfrm>
              <a:prstGeom prst="rect">
                <a:avLst/>
              </a:prstGeom>
              <a:noFill/>
            </p:spPr>
            <p:txBody>
              <a:bodyPr wrap="none" rtlCol="0">
                <a:spAutoFit/>
              </a:bodyPr>
              <a:lstStyle/>
              <a:p>
                <a:r>
                  <a:rPr lang="es-UY" dirty="0"/>
                  <a:t>Supongo </a:t>
                </a:r>
                <a14:m>
                  <m:oMath xmlns:m="http://schemas.openxmlformats.org/officeDocument/2006/math">
                    <m:r>
                      <a:rPr lang="es-UY" b="0" i="1" smtClean="0">
                        <a:latin typeface="Cambria Math" panose="02040503050406030204" pitchFamily="18" charset="0"/>
                      </a:rPr>
                      <m:t>𝜂</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𝜂</m:t>
                        </m:r>
                      </m:e>
                      <m:sub>
                        <m:r>
                          <a:rPr lang="es-UY" b="0" i="1" smtClean="0">
                            <a:latin typeface="Cambria Math" panose="02040503050406030204" pitchFamily="18" charset="0"/>
                          </a:rPr>
                          <m:t>0</m:t>
                        </m:r>
                      </m:sub>
                    </m:sSub>
                  </m:oMath>
                </a14:m>
                <a:r>
                  <a:rPr lang="es-UY" dirty="0"/>
                  <a:t> constante</a:t>
                </a:r>
              </a:p>
            </p:txBody>
          </p:sp>
        </mc:Choice>
        <mc:Fallback xmlns="">
          <p:sp>
            <p:nvSpPr>
              <p:cNvPr id="13" name="CuadroTexto 12"/>
              <p:cNvSpPr txBox="1">
                <a:spLocks noRot="1" noChangeAspect="1" noMove="1" noResize="1" noEditPoints="1" noAdjustHandles="1" noChangeArrowheads="1" noChangeShapeType="1" noTextEdit="1"/>
              </p:cNvSpPr>
              <p:nvPr/>
            </p:nvSpPr>
            <p:spPr>
              <a:xfrm>
                <a:off x="5585064" y="3141842"/>
                <a:ext cx="2692917" cy="369332"/>
              </a:xfrm>
              <a:prstGeom prst="rect">
                <a:avLst/>
              </a:prstGeom>
              <a:blipFill rotWithShape="0">
                <a:blip r:embed="rId9"/>
                <a:stretch>
                  <a:fillRect l="-1810" t="-8197" r="-1584"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p:cNvSpPr txBox="1"/>
              <p:nvPr/>
            </p:nvSpPr>
            <p:spPr>
              <a:xfrm>
                <a:off x="537913" y="3771345"/>
                <a:ext cx="3830023" cy="5666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𝑚𝑥</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𝑙𝑦</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𝜂</m:t>
                          </m:r>
                        </m:e>
                        <m:sub>
                          <m:r>
                            <a:rPr lang="es-UY" b="0" i="1" smtClean="0">
                              <a:latin typeface="Cambria Math" panose="02040503050406030204" pitchFamily="18" charset="0"/>
                              <a:ea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𝑚</m:t>
                          </m:r>
                        </m:num>
                        <m:den>
                          <m:r>
                            <a:rPr lang="es-UY" b="0" i="1" smtClean="0">
                              <a:latin typeface="Cambria Math" panose="02040503050406030204" pitchFamily="18" charset="0"/>
                              <a:ea typeface="Cambria Math" panose="02040503050406030204" pitchFamily="18" charset="0"/>
                            </a:rPr>
                            <m:t>𝑙</m:t>
                          </m:r>
                        </m:den>
                      </m:f>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𝜂</m:t>
                              </m:r>
                            </m:e>
                            <m:sub>
                              <m:r>
                                <a:rPr lang="es-UY" b="0" i="1" smtClean="0">
                                  <a:latin typeface="Cambria Math" panose="02040503050406030204" pitchFamily="18" charset="0"/>
                                  <a:ea typeface="Cambria Math" panose="02040503050406030204" pitchFamily="18" charset="0"/>
                                </a:rPr>
                                <m:t>0</m:t>
                              </m:r>
                            </m:sub>
                          </m:sSub>
                        </m:num>
                        <m:den>
                          <m:r>
                            <a:rPr lang="es-UY" b="0" i="1" smtClean="0">
                              <a:latin typeface="Cambria Math" panose="02040503050406030204" pitchFamily="18" charset="0"/>
                              <a:ea typeface="Cambria Math" panose="02040503050406030204" pitchFamily="18" charset="0"/>
                            </a:rPr>
                            <m:t>𝑙</m:t>
                          </m:r>
                        </m:den>
                      </m:f>
                    </m:oMath>
                  </m:oMathPara>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537913" y="3771345"/>
                <a:ext cx="3830023" cy="566694"/>
              </a:xfrm>
              <a:prstGeom prst="rect">
                <a:avLst/>
              </a:prstGeom>
              <a:blipFill rotWithShape="0">
                <a:blip r:embed="rId10"/>
                <a:stretch>
                  <a:fillRect/>
                </a:stretch>
              </a:blipFill>
            </p:spPr>
            <p:txBody>
              <a:bodyPr/>
              <a:lstStyle/>
              <a:p>
                <a:r>
                  <a:rPr lang="es-UY">
                    <a:noFill/>
                  </a:rPr>
                  <a:t> </a:t>
                </a:r>
              </a:p>
            </p:txBody>
          </p:sp>
        </mc:Fallback>
      </mc:AlternateContent>
      <p:grpSp>
        <p:nvGrpSpPr>
          <p:cNvPr id="23" name="Grupo 22"/>
          <p:cNvGrpSpPr/>
          <p:nvPr/>
        </p:nvGrpSpPr>
        <p:grpSpPr>
          <a:xfrm>
            <a:off x="5269519" y="3596806"/>
            <a:ext cx="3633473" cy="2515273"/>
            <a:chOff x="5269519" y="3596806"/>
            <a:chExt cx="3633473" cy="2515273"/>
          </a:xfrm>
        </p:grpSpPr>
        <p:cxnSp>
          <p:nvCxnSpPr>
            <p:cNvPr id="16" name="Conector recto de flecha 15"/>
            <p:cNvCxnSpPr/>
            <p:nvPr/>
          </p:nvCxnSpPr>
          <p:spPr>
            <a:xfrm flipH="1" flipV="1">
              <a:off x="6691086" y="3803024"/>
              <a:ext cx="43543" cy="230905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p:cNvCxnSpPr/>
            <p:nvPr/>
          </p:nvCxnSpPr>
          <p:spPr>
            <a:xfrm>
              <a:off x="5269519" y="5225143"/>
              <a:ext cx="3366481"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CuadroTexto 20"/>
                <p:cNvSpPr txBox="1"/>
                <p:nvPr/>
              </p:nvSpPr>
              <p:spPr>
                <a:xfrm>
                  <a:off x="6353374" y="3596806"/>
                  <a:ext cx="3713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𝑦</m:t>
                        </m:r>
                      </m:oMath>
                    </m:oMathPara>
                  </a14:m>
                  <a:endParaRPr lang="es-UY" dirty="0"/>
                </a:p>
              </p:txBody>
            </p:sp>
          </mc:Choice>
          <mc:Fallback xmlns="">
            <p:sp>
              <p:nvSpPr>
                <p:cNvPr id="21" name="CuadroTexto 20"/>
                <p:cNvSpPr txBox="1">
                  <a:spLocks noRot="1" noChangeAspect="1" noMove="1" noResize="1" noEditPoints="1" noAdjustHandles="1" noChangeArrowheads="1" noChangeShapeType="1" noTextEdit="1"/>
                </p:cNvSpPr>
                <p:nvPr/>
              </p:nvSpPr>
              <p:spPr>
                <a:xfrm>
                  <a:off x="6353374" y="3596806"/>
                  <a:ext cx="371384" cy="369332"/>
                </a:xfrm>
                <a:prstGeom prst="rect">
                  <a:avLst/>
                </a:prstGeom>
                <a:blipFill rotWithShape="0">
                  <a:blip r:embed="rId11"/>
                  <a:stretch>
                    <a:fillRect b="-655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2" name="CuadroTexto 21"/>
                <p:cNvSpPr txBox="1"/>
                <p:nvPr/>
              </p:nvSpPr>
              <p:spPr>
                <a:xfrm>
                  <a:off x="8535007" y="5225143"/>
                  <a:ext cx="36798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22" name="CuadroTexto 21"/>
                <p:cNvSpPr txBox="1">
                  <a:spLocks noRot="1" noChangeAspect="1" noMove="1" noResize="1" noEditPoints="1" noAdjustHandles="1" noChangeArrowheads="1" noChangeShapeType="1" noTextEdit="1"/>
                </p:cNvSpPr>
                <p:nvPr/>
              </p:nvSpPr>
              <p:spPr>
                <a:xfrm>
                  <a:off x="8535007" y="5225143"/>
                  <a:ext cx="367985" cy="369332"/>
                </a:xfrm>
                <a:prstGeom prst="rect">
                  <a:avLst/>
                </a:prstGeom>
                <a:blipFill rotWithShape="0">
                  <a:blip r:embed="rId12"/>
                  <a:stretch>
                    <a:fillRect/>
                  </a:stretch>
                </a:blipFill>
              </p:spPr>
              <p:txBody>
                <a:bodyPr/>
                <a:lstStyle/>
                <a:p>
                  <a:r>
                    <a:rPr lang="es-UY">
                      <a:noFill/>
                    </a:rPr>
                    <a:t> </a:t>
                  </a:r>
                </a:p>
              </p:txBody>
            </p:sp>
          </mc:Fallback>
        </mc:AlternateContent>
      </p:grpSp>
      <p:sp>
        <p:nvSpPr>
          <p:cNvPr id="24" name="CuadroTexto 23"/>
          <p:cNvSpPr txBox="1"/>
          <p:nvPr/>
        </p:nvSpPr>
        <p:spPr>
          <a:xfrm>
            <a:off x="7096387" y="487772"/>
            <a:ext cx="1927194" cy="369332"/>
          </a:xfrm>
          <a:prstGeom prst="rect">
            <a:avLst/>
          </a:prstGeom>
          <a:noFill/>
        </p:spPr>
        <p:txBody>
          <a:bodyPr wrap="none" rtlCol="0">
            <a:spAutoFit/>
          </a:bodyPr>
          <a:lstStyle/>
          <a:p>
            <a:r>
              <a:rPr lang="es-UY" dirty="0"/>
              <a:t>Ecuación de ondas</a:t>
            </a:r>
          </a:p>
        </p:txBody>
      </p:sp>
      <p:grpSp>
        <p:nvGrpSpPr>
          <p:cNvPr id="30" name="Grupo 29"/>
          <p:cNvGrpSpPr/>
          <p:nvPr/>
        </p:nvGrpSpPr>
        <p:grpSpPr>
          <a:xfrm>
            <a:off x="5100036" y="3949310"/>
            <a:ext cx="2622197" cy="2117676"/>
            <a:chOff x="5100036" y="3949310"/>
            <a:chExt cx="2622197" cy="2117676"/>
          </a:xfrm>
        </p:grpSpPr>
        <p:cxnSp>
          <p:nvCxnSpPr>
            <p:cNvPr id="20" name="Conector recto 19"/>
            <p:cNvCxnSpPr/>
            <p:nvPr/>
          </p:nvCxnSpPr>
          <p:spPr>
            <a:xfrm>
              <a:off x="5878312" y="4228878"/>
              <a:ext cx="1843921" cy="183810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5" name="CuadroTexto 24"/>
                <p:cNvSpPr txBox="1"/>
                <p:nvPr/>
              </p:nvSpPr>
              <p:spPr>
                <a:xfrm>
                  <a:off x="5100036" y="3949310"/>
                  <a:ext cx="7641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solidFill>
                              <a:srgbClr val="FF0000"/>
                            </a:solidFill>
                            <a:latin typeface="Cambria Math" panose="02040503050406030204" pitchFamily="18" charset="0"/>
                          </a:rPr>
                          <m:t>𝑡</m:t>
                        </m:r>
                        <m:r>
                          <a:rPr lang="es-UY" b="0" i="1" smtClean="0">
                            <a:solidFill>
                              <a:srgbClr val="FF0000"/>
                            </a:solidFill>
                            <a:latin typeface="Cambria Math" panose="02040503050406030204" pitchFamily="18" charset="0"/>
                          </a:rPr>
                          <m:t>=0</m:t>
                        </m:r>
                      </m:oMath>
                    </m:oMathPara>
                  </a14:m>
                  <a:endParaRPr lang="es-UY" dirty="0"/>
                </a:p>
              </p:txBody>
            </p:sp>
          </mc:Choice>
          <mc:Fallback xmlns="">
            <p:sp>
              <p:nvSpPr>
                <p:cNvPr id="25" name="CuadroTexto 24"/>
                <p:cNvSpPr txBox="1">
                  <a:spLocks noRot="1" noChangeAspect="1" noMove="1" noResize="1" noEditPoints="1" noAdjustHandles="1" noChangeArrowheads="1" noChangeShapeType="1" noTextEdit="1"/>
                </p:cNvSpPr>
                <p:nvPr/>
              </p:nvSpPr>
              <p:spPr>
                <a:xfrm>
                  <a:off x="5100036" y="3949310"/>
                  <a:ext cx="764184" cy="369332"/>
                </a:xfrm>
                <a:prstGeom prst="rect">
                  <a:avLst/>
                </a:prstGeom>
                <a:blipFill rotWithShape="0">
                  <a:blip r:embed="rId13"/>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26" name="CuadroTexto 25"/>
              <p:cNvSpPr txBox="1"/>
              <p:nvPr/>
            </p:nvSpPr>
            <p:spPr>
              <a:xfrm>
                <a:off x="537913" y="4601029"/>
                <a:ext cx="7641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&gt;0</m:t>
                      </m:r>
                    </m:oMath>
                  </m:oMathPara>
                </a14:m>
                <a:endParaRPr lang="es-UY" dirty="0"/>
              </a:p>
            </p:txBody>
          </p:sp>
        </mc:Choice>
        <mc:Fallback xmlns="">
          <p:sp>
            <p:nvSpPr>
              <p:cNvPr id="26" name="CuadroTexto 25"/>
              <p:cNvSpPr txBox="1">
                <a:spLocks noRot="1" noChangeAspect="1" noMove="1" noResize="1" noEditPoints="1" noAdjustHandles="1" noChangeArrowheads="1" noChangeShapeType="1" noTextEdit="1"/>
              </p:cNvSpPr>
              <p:nvPr/>
            </p:nvSpPr>
            <p:spPr>
              <a:xfrm>
                <a:off x="537913" y="4601029"/>
                <a:ext cx="764184" cy="369332"/>
              </a:xfrm>
              <a:prstGeom prst="rect">
                <a:avLst/>
              </a:prstGeom>
              <a:blipFill rotWithShape="0">
                <a:blip r:embed="rId1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7" name="CuadroTexto 26"/>
              <p:cNvSpPr txBox="1"/>
              <p:nvPr/>
            </p:nvSpPr>
            <p:spPr>
              <a:xfrm>
                <a:off x="513605" y="5168850"/>
                <a:ext cx="2571217" cy="8696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𝑚𝑥</m:t>
                      </m:r>
                      <m:r>
                        <a:rPr lang="es-UY" b="0" i="1" smtClean="0">
                          <a:latin typeface="Cambria Math" panose="02040503050406030204" pitchFamily="18" charset="0"/>
                        </a:rPr>
                        <m:t>+</m:t>
                      </m:r>
                      <m:r>
                        <a:rPr lang="es-UY" b="0" i="1" smtClean="0">
                          <a:latin typeface="Cambria Math" panose="02040503050406030204" pitchFamily="18" charset="0"/>
                        </a:rPr>
                        <m:t>𝑙𝑦</m:t>
                      </m:r>
                      <m:r>
                        <a:rPr lang="es-UY" b="0" i="1" smtClean="0">
                          <a:latin typeface="Cambria Math" panose="02040503050406030204" pitchFamily="18" charset="0"/>
                        </a:rPr>
                        <m:t>−</m:t>
                      </m:r>
                      <m:r>
                        <a:rPr lang="es-UY" b="0" i="1" smtClean="0">
                          <a:latin typeface="Cambria Math" panose="02040503050406030204" pitchFamily="18" charset="0"/>
                        </a:rPr>
                        <m:t>𝑐𝑡</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𝜂</m:t>
                          </m:r>
                        </m:e>
                        <m:sub>
                          <m:r>
                            <a:rPr lang="es-UY" b="0" i="1" smtClean="0">
                              <a:latin typeface="Cambria Math" panose="02040503050406030204" pitchFamily="18" charset="0"/>
                            </a:rPr>
                            <m:t>0</m:t>
                          </m:r>
                        </m:sub>
                      </m:sSub>
                    </m:oMath>
                  </m:oMathPara>
                </a14:m>
                <a:endParaRPr lang="es-UY"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𝑚</m:t>
                          </m:r>
                        </m:num>
                        <m:den>
                          <m:r>
                            <a:rPr lang="es-UY" b="0" i="1" smtClean="0">
                              <a:latin typeface="Cambria Math" panose="02040503050406030204" pitchFamily="18" charset="0"/>
                              <a:ea typeface="Cambria Math" panose="02040503050406030204" pitchFamily="18" charset="0"/>
                            </a:rPr>
                            <m:t>𝑙</m:t>
                          </m:r>
                        </m:den>
                      </m:f>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𝜂</m:t>
                              </m:r>
                            </m:e>
                            <m:sub>
                              <m:r>
                                <a:rPr lang="es-UY" b="0" i="1" smtClean="0">
                                  <a:latin typeface="Cambria Math" panose="02040503050406030204" pitchFamily="18" charset="0"/>
                                  <a:ea typeface="Cambria Math" panose="02040503050406030204" pitchFamily="18" charset="0"/>
                                </a:rPr>
                                <m:t>0</m:t>
                              </m:r>
                            </m:sub>
                          </m:sSub>
                        </m:num>
                        <m:den>
                          <m:r>
                            <a:rPr lang="es-UY" b="0" i="1" smtClean="0">
                              <a:latin typeface="Cambria Math" panose="02040503050406030204" pitchFamily="18" charset="0"/>
                              <a:ea typeface="Cambria Math" panose="02040503050406030204" pitchFamily="18" charset="0"/>
                            </a:rPr>
                            <m:t>𝑙</m:t>
                          </m:r>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𝑐𝑡</m:t>
                          </m:r>
                        </m:num>
                        <m:den>
                          <m:r>
                            <a:rPr lang="es-UY" b="0" i="1" smtClean="0">
                              <a:latin typeface="Cambria Math" panose="02040503050406030204" pitchFamily="18" charset="0"/>
                              <a:ea typeface="Cambria Math" panose="02040503050406030204" pitchFamily="18" charset="0"/>
                            </a:rPr>
                            <m:t>𝑙</m:t>
                          </m:r>
                        </m:den>
                      </m:f>
                    </m:oMath>
                  </m:oMathPara>
                </a14:m>
                <a:endParaRPr lang="es-UY" dirty="0"/>
              </a:p>
            </p:txBody>
          </p:sp>
        </mc:Choice>
        <mc:Fallback xmlns="">
          <p:sp>
            <p:nvSpPr>
              <p:cNvPr id="27" name="CuadroTexto 26"/>
              <p:cNvSpPr txBox="1">
                <a:spLocks noRot="1" noChangeAspect="1" noMove="1" noResize="1" noEditPoints="1" noAdjustHandles="1" noChangeArrowheads="1" noChangeShapeType="1" noTextEdit="1"/>
              </p:cNvSpPr>
              <p:nvPr/>
            </p:nvSpPr>
            <p:spPr>
              <a:xfrm>
                <a:off x="513605" y="5168850"/>
                <a:ext cx="2571217" cy="869662"/>
              </a:xfrm>
              <a:prstGeom prst="rect">
                <a:avLst/>
              </a:prstGeom>
              <a:blipFill rotWithShape="0">
                <a:blip r:embed="rId15"/>
                <a:stretch>
                  <a:fillRect/>
                </a:stretch>
              </a:blipFill>
            </p:spPr>
            <p:txBody>
              <a:bodyPr/>
              <a:lstStyle/>
              <a:p>
                <a:r>
                  <a:rPr lang="es-UY">
                    <a:noFill/>
                  </a:rPr>
                  <a:t> </a:t>
                </a:r>
              </a:p>
            </p:txBody>
          </p:sp>
        </mc:Fallback>
      </mc:AlternateContent>
      <p:grpSp>
        <p:nvGrpSpPr>
          <p:cNvPr id="33" name="Grupo 32"/>
          <p:cNvGrpSpPr/>
          <p:nvPr/>
        </p:nvGrpSpPr>
        <p:grpSpPr>
          <a:xfrm>
            <a:off x="5878312" y="3434056"/>
            <a:ext cx="2236216" cy="2185524"/>
            <a:chOff x="5878312" y="3434056"/>
            <a:chExt cx="2236216" cy="2185524"/>
          </a:xfrm>
        </p:grpSpPr>
        <p:cxnSp>
          <p:nvCxnSpPr>
            <p:cNvPr id="28" name="Conector recto 27"/>
            <p:cNvCxnSpPr/>
            <p:nvPr/>
          </p:nvCxnSpPr>
          <p:spPr>
            <a:xfrm>
              <a:off x="6270607" y="3781472"/>
              <a:ext cx="1843921" cy="183810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CuadroTexto 28"/>
                <p:cNvSpPr txBox="1"/>
                <p:nvPr/>
              </p:nvSpPr>
              <p:spPr>
                <a:xfrm>
                  <a:off x="5878312" y="3434056"/>
                  <a:ext cx="7641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solidFill>
                              <a:srgbClr val="0070C0"/>
                            </a:solidFill>
                            <a:latin typeface="Cambria Math" panose="02040503050406030204" pitchFamily="18" charset="0"/>
                          </a:rPr>
                          <m:t>𝑡</m:t>
                        </m:r>
                        <m:r>
                          <a:rPr lang="es-UY" b="0" i="1" smtClean="0">
                            <a:solidFill>
                              <a:srgbClr val="0070C0"/>
                            </a:solidFill>
                            <a:latin typeface="Cambria Math" panose="02040503050406030204" pitchFamily="18" charset="0"/>
                            <a:ea typeface="Cambria Math" panose="02040503050406030204" pitchFamily="18" charset="0"/>
                          </a:rPr>
                          <m:t>&gt;</m:t>
                        </m:r>
                        <m:r>
                          <a:rPr lang="es-UY" b="0" i="1" smtClean="0">
                            <a:solidFill>
                              <a:srgbClr val="0070C0"/>
                            </a:solidFill>
                            <a:latin typeface="Cambria Math" panose="02040503050406030204" pitchFamily="18" charset="0"/>
                          </a:rPr>
                          <m:t>0</m:t>
                        </m:r>
                      </m:oMath>
                    </m:oMathPara>
                  </a14:m>
                  <a:endParaRPr lang="es-UY" dirty="0"/>
                </a:p>
              </p:txBody>
            </p:sp>
          </mc:Choice>
          <mc:Fallback xmlns="">
            <p:sp>
              <p:nvSpPr>
                <p:cNvPr id="29" name="CuadroTexto 28"/>
                <p:cNvSpPr txBox="1">
                  <a:spLocks noRot="1" noChangeAspect="1" noMove="1" noResize="1" noEditPoints="1" noAdjustHandles="1" noChangeArrowheads="1" noChangeShapeType="1" noTextEdit="1"/>
                </p:cNvSpPr>
                <p:nvPr/>
              </p:nvSpPr>
              <p:spPr>
                <a:xfrm>
                  <a:off x="5878312" y="3434056"/>
                  <a:ext cx="764184" cy="369332"/>
                </a:xfrm>
                <a:prstGeom prst="rect">
                  <a:avLst/>
                </a:prstGeom>
                <a:blipFill rotWithShape="0">
                  <a:blip r:embed="rId16"/>
                  <a:stretch>
                    <a:fillRect/>
                  </a:stretch>
                </a:blipFill>
              </p:spPr>
              <p:txBody>
                <a:bodyPr/>
                <a:lstStyle/>
                <a:p>
                  <a:r>
                    <a:rPr lang="es-UY">
                      <a:noFill/>
                    </a:rPr>
                    <a:t> </a:t>
                  </a:r>
                </a:p>
              </p:txBody>
            </p:sp>
          </mc:Fallback>
        </mc:AlternateContent>
        <p:sp>
          <p:nvSpPr>
            <p:cNvPr id="31" name="Abrir llave 30"/>
            <p:cNvSpPr/>
            <p:nvPr/>
          </p:nvSpPr>
          <p:spPr>
            <a:xfrm>
              <a:off x="6642496" y="4228878"/>
              <a:ext cx="48590" cy="785381"/>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32" name="CuadroTexto 31"/>
                <p:cNvSpPr txBox="1"/>
                <p:nvPr/>
              </p:nvSpPr>
              <p:spPr>
                <a:xfrm>
                  <a:off x="6094408" y="4318027"/>
                  <a:ext cx="440377" cy="59266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r>
                              <a:rPr lang="es-UY" b="0" i="1" smtClean="0">
                                <a:latin typeface="Cambria Math" panose="02040503050406030204" pitchFamily="18" charset="0"/>
                              </a:rPr>
                              <m:t>𝑐𝑡</m:t>
                            </m:r>
                          </m:num>
                          <m:den>
                            <m:r>
                              <a:rPr lang="es-UY" b="0" i="1" smtClean="0">
                                <a:latin typeface="Cambria Math" panose="02040503050406030204" pitchFamily="18" charset="0"/>
                              </a:rPr>
                              <m:t>𝑙</m:t>
                            </m:r>
                          </m:den>
                        </m:f>
                      </m:oMath>
                    </m:oMathPara>
                  </a14:m>
                  <a:endParaRPr lang="es-UY" dirty="0"/>
                </a:p>
              </p:txBody>
            </p:sp>
          </mc:Choice>
          <mc:Fallback xmlns="">
            <p:sp>
              <p:nvSpPr>
                <p:cNvPr id="32" name="CuadroTexto 31"/>
                <p:cNvSpPr txBox="1">
                  <a:spLocks noRot="1" noChangeAspect="1" noMove="1" noResize="1" noEditPoints="1" noAdjustHandles="1" noChangeArrowheads="1" noChangeShapeType="1" noTextEdit="1"/>
                </p:cNvSpPr>
                <p:nvPr/>
              </p:nvSpPr>
              <p:spPr>
                <a:xfrm>
                  <a:off x="6094408" y="4318027"/>
                  <a:ext cx="440377" cy="592663"/>
                </a:xfrm>
                <a:prstGeom prst="rect">
                  <a:avLst/>
                </a:prstGeom>
                <a:blipFill rotWithShape="0">
                  <a:blip r:embed="rId17"/>
                  <a:stretch>
                    <a:fillRect/>
                  </a:stretch>
                </a:blipFill>
              </p:spPr>
              <p:txBody>
                <a:bodyPr/>
                <a:lstStyle/>
                <a:p>
                  <a:r>
                    <a:rPr lang="es-UY">
                      <a:noFill/>
                    </a:rPr>
                    <a:t> </a:t>
                  </a:r>
                </a:p>
              </p:txBody>
            </p:sp>
          </mc:Fallback>
        </mc:AlternateContent>
      </p:grpSp>
      <p:grpSp>
        <p:nvGrpSpPr>
          <p:cNvPr id="36" name="Grupo 35"/>
          <p:cNvGrpSpPr/>
          <p:nvPr/>
        </p:nvGrpSpPr>
        <p:grpSpPr>
          <a:xfrm>
            <a:off x="1493303" y="5901281"/>
            <a:ext cx="1090363" cy="843693"/>
            <a:chOff x="1493303" y="5901281"/>
            <a:chExt cx="1090363" cy="843693"/>
          </a:xfrm>
        </p:grpSpPr>
        <p:sp>
          <p:nvSpPr>
            <p:cNvPr id="34" name="Cerrar llave 33"/>
            <p:cNvSpPr/>
            <p:nvPr/>
          </p:nvSpPr>
          <p:spPr>
            <a:xfrm rot="5400000">
              <a:off x="1881827" y="5574249"/>
              <a:ext cx="309752" cy="963816"/>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35" name="CuadroTexto 34"/>
                <p:cNvSpPr txBox="1"/>
                <p:nvPr/>
              </p:nvSpPr>
              <p:spPr>
                <a:xfrm>
                  <a:off x="1493303" y="6375642"/>
                  <a:ext cx="109036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𝑦</m:t>
                        </m:r>
                        <m:r>
                          <a:rPr lang="es-UY" b="0" i="1" smtClean="0">
                            <a:latin typeface="Cambria Math" panose="02040503050406030204" pitchFamily="18" charset="0"/>
                          </a:rPr>
                          <m:t>(</m:t>
                        </m:r>
                        <m:r>
                          <a:rPr lang="es-UY" b="0" i="1" smtClean="0">
                            <a:latin typeface="Cambria Math" panose="02040503050406030204" pitchFamily="18" charset="0"/>
                          </a:rPr>
                          <m:t>𝑡</m:t>
                        </m:r>
                        <m:r>
                          <a:rPr lang="es-UY" b="0" i="1" smtClean="0">
                            <a:latin typeface="Cambria Math" panose="02040503050406030204" pitchFamily="18" charset="0"/>
                          </a:rPr>
                          <m:t>=0)</m:t>
                        </m:r>
                      </m:oMath>
                    </m:oMathPara>
                  </a14:m>
                  <a:endParaRPr lang="es-UY" dirty="0"/>
                </a:p>
              </p:txBody>
            </p:sp>
          </mc:Choice>
          <mc:Fallback xmlns="">
            <p:sp>
              <p:nvSpPr>
                <p:cNvPr id="35" name="CuadroTexto 34"/>
                <p:cNvSpPr txBox="1">
                  <a:spLocks noRot="1" noChangeAspect="1" noMove="1" noResize="1" noEditPoints="1" noAdjustHandles="1" noChangeArrowheads="1" noChangeShapeType="1" noTextEdit="1"/>
                </p:cNvSpPr>
                <p:nvPr/>
              </p:nvSpPr>
              <p:spPr>
                <a:xfrm>
                  <a:off x="1493303" y="6375642"/>
                  <a:ext cx="1090363" cy="369332"/>
                </a:xfrm>
                <a:prstGeom prst="rect">
                  <a:avLst/>
                </a:prstGeom>
                <a:blipFill rotWithShape="0">
                  <a:blip r:embed="rId18"/>
                  <a:stretch>
                    <a:fillRect b="-13333"/>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2" name="CuadroTexto 1"/>
              <p:cNvSpPr txBox="1"/>
              <p:nvPr/>
            </p:nvSpPr>
            <p:spPr>
              <a:xfrm>
                <a:off x="9289143" y="309197"/>
                <a:ext cx="1052339" cy="7264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p>
                            <m:sSupPr>
                              <m:ctrlPr>
                                <a:rPr lang="es-UY" b="0" i="1" smtClean="0">
                                  <a:latin typeface="Cambria Math" panose="02040503050406030204" pitchFamily="18" charset="0"/>
                                </a:rPr>
                              </m:ctrlPr>
                            </m:sSupPr>
                            <m:e>
                              <m:r>
                                <a:rPr lang="es-UY" b="0" i="1" smtClean="0">
                                  <a:latin typeface="Cambria Math" panose="02040503050406030204" pitchFamily="18" charset="0"/>
                                </a:rPr>
                                <m:t>𝑐</m:t>
                              </m:r>
                            </m:e>
                            <m:sup>
                              <m:r>
                                <a:rPr lang="es-UY" b="0" i="1" smtClean="0">
                                  <a:latin typeface="Cambria Math" panose="02040503050406030204" pitchFamily="18" charset="0"/>
                                </a:rPr>
                                <m:t>2</m:t>
                              </m:r>
                            </m:sup>
                          </m:sSup>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𝜌</m:t>
                          </m:r>
                        </m:num>
                        <m:den>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den>
                      </m:f>
                    </m:oMath>
                  </m:oMathPara>
                </a14:m>
                <a:endParaRPr lang="es-UY" dirty="0"/>
              </a:p>
            </p:txBody>
          </p:sp>
        </mc:Choice>
        <mc:Fallback xmlns="">
          <p:sp>
            <p:nvSpPr>
              <p:cNvPr id="2" name="CuadroTexto 1"/>
              <p:cNvSpPr txBox="1">
                <a:spLocks noRot="1" noChangeAspect="1" noMove="1" noResize="1" noEditPoints="1" noAdjustHandles="1" noChangeArrowheads="1" noChangeShapeType="1" noTextEdit="1"/>
              </p:cNvSpPr>
              <p:nvPr/>
            </p:nvSpPr>
            <p:spPr>
              <a:xfrm>
                <a:off x="9289143" y="309197"/>
                <a:ext cx="1052339" cy="726481"/>
              </a:xfrm>
              <a:prstGeom prst="rect">
                <a:avLst/>
              </a:prstGeom>
              <a:blipFill rotWithShape="0">
                <a:blip r:embed="rId19"/>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3346818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7"/>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6"/>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9" grpId="0"/>
      <p:bldP spid="10" grpId="0"/>
      <p:bldP spid="11" grpId="0"/>
      <p:bldP spid="12" grpId="0"/>
      <p:bldP spid="13" grpId="0"/>
      <p:bldP spid="14" grpId="0"/>
      <p:bldP spid="24" grpId="0"/>
      <p:bldP spid="26" grpId="0"/>
      <p:bldP spid="27"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upo 17"/>
          <p:cNvGrpSpPr/>
          <p:nvPr/>
        </p:nvGrpSpPr>
        <p:grpSpPr>
          <a:xfrm>
            <a:off x="3651516" y="305846"/>
            <a:ext cx="7894070" cy="5725986"/>
            <a:chOff x="2453089" y="1733593"/>
            <a:chExt cx="3802956" cy="2678023"/>
          </a:xfrm>
        </p:grpSpPr>
        <p:grpSp>
          <p:nvGrpSpPr>
            <p:cNvPr id="5" name="Grupo 4"/>
            <p:cNvGrpSpPr/>
            <p:nvPr/>
          </p:nvGrpSpPr>
          <p:grpSpPr>
            <a:xfrm>
              <a:off x="2622572" y="1896343"/>
              <a:ext cx="3633473" cy="2515273"/>
              <a:chOff x="5269519" y="3596806"/>
              <a:chExt cx="3633473" cy="2515273"/>
            </a:xfrm>
          </p:grpSpPr>
          <p:cxnSp>
            <p:nvCxnSpPr>
              <p:cNvPr id="6" name="Conector recto de flecha 5"/>
              <p:cNvCxnSpPr/>
              <p:nvPr/>
            </p:nvCxnSpPr>
            <p:spPr>
              <a:xfrm flipH="1" flipV="1">
                <a:off x="6691086" y="3803024"/>
                <a:ext cx="43543" cy="230905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a:off x="5269519" y="5225143"/>
                <a:ext cx="3366481"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8" name="CuadroTexto 7"/>
                  <p:cNvSpPr txBox="1"/>
                  <p:nvPr/>
                </p:nvSpPr>
                <p:spPr>
                  <a:xfrm>
                    <a:off x="6353374" y="3596806"/>
                    <a:ext cx="3713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𝑦</m:t>
                          </m:r>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6353374" y="3596806"/>
                    <a:ext cx="371384" cy="369332"/>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8535007" y="5225143"/>
                    <a:ext cx="36798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8535007" y="5225143"/>
                    <a:ext cx="367985" cy="369332"/>
                  </a:xfrm>
                  <a:prstGeom prst="rect">
                    <a:avLst/>
                  </a:prstGeom>
                  <a:blipFill rotWithShape="0">
                    <a:blip r:embed="rId3"/>
                    <a:stretch>
                      <a:fillRect/>
                    </a:stretch>
                  </a:blipFill>
                </p:spPr>
                <p:txBody>
                  <a:bodyPr/>
                  <a:lstStyle/>
                  <a:p>
                    <a:r>
                      <a:rPr lang="es-UY">
                        <a:noFill/>
                      </a:rPr>
                      <a:t> </a:t>
                    </a:r>
                  </a:p>
                </p:txBody>
              </p:sp>
            </mc:Fallback>
          </mc:AlternateContent>
        </p:grpSp>
        <p:grpSp>
          <p:nvGrpSpPr>
            <p:cNvPr id="10" name="Grupo 9"/>
            <p:cNvGrpSpPr/>
            <p:nvPr/>
          </p:nvGrpSpPr>
          <p:grpSpPr>
            <a:xfrm>
              <a:off x="2453089" y="2248847"/>
              <a:ext cx="2622197" cy="2117676"/>
              <a:chOff x="5100036" y="3949310"/>
              <a:chExt cx="2622197" cy="2117676"/>
            </a:xfrm>
          </p:grpSpPr>
          <p:cxnSp>
            <p:nvCxnSpPr>
              <p:cNvPr id="11" name="Conector recto 10"/>
              <p:cNvCxnSpPr/>
              <p:nvPr/>
            </p:nvCxnSpPr>
            <p:spPr>
              <a:xfrm>
                <a:off x="5878312" y="4228878"/>
                <a:ext cx="1843921" cy="183810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CuadroTexto 11"/>
                  <p:cNvSpPr txBox="1"/>
                  <p:nvPr/>
                </p:nvSpPr>
                <p:spPr>
                  <a:xfrm>
                    <a:off x="5100036" y="3949310"/>
                    <a:ext cx="7641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solidFill>
                                <a:srgbClr val="FF0000"/>
                              </a:solidFill>
                              <a:latin typeface="Cambria Math" panose="02040503050406030204" pitchFamily="18" charset="0"/>
                            </a:rPr>
                            <m:t>𝑡</m:t>
                          </m:r>
                          <m:r>
                            <a:rPr lang="es-UY" b="0" i="1" smtClean="0">
                              <a:solidFill>
                                <a:srgbClr val="FF0000"/>
                              </a:solidFill>
                              <a:latin typeface="Cambria Math" panose="02040503050406030204" pitchFamily="18" charset="0"/>
                            </a:rPr>
                            <m:t>=0</m:t>
                          </m:r>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5100036" y="3949310"/>
                    <a:ext cx="764184" cy="369332"/>
                  </a:xfrm>
                  <a:prstGeom prst="rect">
                    <a:avLst/>
                  </a:prstGeom>
                  <a:blipFill rotWithShape="0">
                    <a:blip r:embed="rId4"/>
                    <a:stretch>
                      <a:fillRect/>
                    </a:stretch>
                  </a:blipFill>
                </p:spPr>
                <p:txBody>
                  <a:bodyPr/>
                  <a:lstStyle/>
                  <a:p>
                    <a:r>
                      <a:rPr lang="es-UY">
                        <a:noFill/>
                      </a:rPr>
                      <a:t> </a:t>
                    </a:r>
                  </a:p>
                </p:txBody>
              </p:sp>
            </mc:Fallback>
          </mc:AlternateContent>
        </p:grpSp>
        <p:cxnSp>
          <p:nvCxnSpPr>
            <p:cNvPr id="14" name="Conector recto 13"/>
            <p:cNvCxnSpPr/>
            <p:nvPr/>
          </p:nvCxnSpPr>
          <p:spPr>
            <a:xfrm>
              <a:off x="3623660" y="2081009"/>
              <a:ext cx="1843921" cy="1838108"/>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CuadroTexto 14"/>
                <p:cNvSpPr txBox="1"/>
                <p:nvPr/>
              </p:nvSpPr>
              <p:spPr>
                <a:xfrm>
                  <a:off x="3231365" y="1733593"/>
                  <a:ext cx="7641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solidFill>
                              <a:srgbClr val="0070C0"/>
                            </a:solidFill>
                            <a:latin typeface="Cambria Math" panose="02040503050406030204" pitchFamily="18" charset="0"/>
                          </a:rPr>
                          <m:t>𝑡</m:t>
                        </m:r>
                        <m:r>
                          <a:rPr lang="es-UY" b="0" i="1" smtClean="0">
                            <a:solidFill>
                              <a:srgbClr val="0070C0"/>
                            </a:solidFill>
                            <a:latin typeface="Cambria Math" panose="02040503050406030204" pitchFamily="18" charset="0"/>
                            <a:ea typeface="Cambria Math" panose="02040503050406030204" pitchFamily="18" charset="0"/>
                          </a:rPr>
                          <m:t>&gt;</m:t>
                        </m:r>
                        <m:r>
                          <a:rPr lang="es-UY" b="0" i="1" smtClean="0">
                            <a:solidFill>
                              <a:srgbClr val="0070C0"/>
                            </a:solidFill>
                            <a:latin typeface="Cambria Math" panose="02040503050406030204" pitchFamily="18" charset="0"/>
                          </a:rPr>
                          <m:t>0</m:t>
                        </m:r>
                      </m:oMath>
                    </m:oMathPara>
                  </a14:m>
                  <a:endParaRPr lang="es-UY" dirty="0"/>
                </a:p>
              </p:txBody>
            </p:sp>
          </mc:Choice>
          <mc:Fallback xmlns="">
            <p:sp>
              <p:nvSpPr>
                <p:cNvPr id="15" name="CuadroTexto 14"/>
                <p:cNvSpPr txBox="1">
                  <a:spLocks noRot="1" noChangeAspect="1" noMove="1" noResize="1" noEditPoints="1" noAdjustHandles="1" noChangeArrowheads="1" noChangeShapeType="1" noTextEdit="1"/>
                </p:cNvSpPr>
                <p:nvPr/>
              </p:nvSpPr>
              <p:spPr>
                <a:xfrm>
                  <a:off x="3231365" y="1733593"/>
                  <a:ext cx="764184" cy="369332"/>
                </a:xfrm>
                <a:prstGeom prst="rect">
                  <a:avLst/>
                </a:prstGeom>
                <a:blipFill rotWithShape="0">
                  <a:blip r:embed="rId5"/>
                  <a:stretch>
                    <a:fillRect/>
                  </a:stretch>
                </a:blipFill>
              </p:spPr>
              <p:txBody>
                <a:bodyPr/>
                <a:lstStyle/>
                <a:p>
                  <a:r>
                    <a:rPr lang="es-UY">
                      <a:noFill/>
                    </a:rPr>
                    <a:t> </a:t>
                  </a:r>
                </a:p>
              </p:txBody>
            </p:sp>
          </mc:Fallback>
        </mc:AlternateContent>
        <p:sp>
          <p:nvSpPr>
            <p:cNvPr id="16" name="Abrir llave 15"/>
            <p:cNvSpPr/>
            <p:nvPr/>
          </p:nvSpPr>
          <p:spPr>
            <a:xfrm>
              <a:off x="3995549" y="2528415"/>
              <a:ext cx="48590" cy="785381"/>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7" name="CuadroTexto 16"/>
                <p:cNvSpPr txBox="1"/>
                <p:nvPr/>
              </p:nvSpPr>
              <p:spPr>
                <a:xfrm>
                  <a:off x="3687539" y="2744415"/>
                  <a:ext cx="212151" cy="27718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r>
                              <a:rPr lang="es-UY" b="0" i="1" smtClean="0">
                                <a:latin typeface="Cambria Math" panose="02040503050406030204" pitchFamily="18" charset="0"/>
                              </a:rPr>
                              <m:t>𝑐𝑡</m:t>
                            </m:r>
                          </m:num>
                          <m:den>
                            <m:r>
                              <a:rPr lang="es-UY" b="0" i="1" smtClean="0">
                                <a:latin typeface="Cambria Math" panose="02040503050406030204" pitchFamily="18" charset="0"/>
                              </a:rPr>
                              <m:t>𝑙</m:t>
                            </m:r>
                          </m:den>
                        </m:f>
                      </m:oMath>
                    </m:oMathPara>
                  </a14:m>
                  <a:endParaRPr lang="es-UY" dirty="0"/>
                </a:p>
              </p:txBody>
            </p:sp>
          </mc:Choice>
          <mc:Fallback xmlns="">
            <p:sp>
              <p:nvSpPr>
                <p:cNvPr id="17" name="CuadroTexto 16"/>
                <p:cNvSpPr txBox="1">
                  <a:spLocks noRot="1" noChangeAspect="1" noMove="1" noResize="1" noEditPoints="1" noAdjustHandles="1" noChangeArrowheads="1" noChangeShapeType="1" noTextEdit="1"/>
                </p:cNvSpPr>
                <p:nvPr/>
              </p:nvSpPr>
              <p:spPr>
                <a:xfrm>
                  <a:off x="3687539" y="2744415"/>
                  <a:ext cx="212151" cy="277186"/>
                </a:xfrm>
                <a:prstGeom prst="rect">
                  <a:avLst/>
                </a:prstGeom>
                <a:blipFill rotWithShape="0">
                  <a:blip r:embed="rId6"/>
                  <a:stretch>
                    <a:fillRect/>
                  </a:stretch>
                </a:blipFill>
              </p:spPr>
              <p:txBody>
                <a:bodyPr/>
                <a:lstStyle/>
                <a:p>
                  <a:r>
                    <a:rPr lang="es-UY">
                      <a:noFill/>
                    </a:rPr>
                    <a:t> </a:t>
                  </a:r>
                </a:p>
              </p:txBody>
            </p:sp>
          </mc:Fallback>
        </mc:AlternateContent>
      </p:grpSp>
      <p:grpSp>
        <p:nvGrpSpPr>
          <p:cNvPr id="36" name="Grupo 35"/>
          <p:cNvGrpSpPr/>
          <p:nvPr/>
        </p:nvGrpSpPr>
        <p:grpSpPr>
          <a:xfrm>
            <a:off x="6003389" y="2908969"/>
            <a:ext cx="2681171" cy="2546658"/>
            <a:chOff x="6003389" y="2908969"/>
            <a:chExt cx="2681171" cy="2546658"/>
          </a:xfrm>
        </p:grpSpPr>
        <p:sp>
          <p:nvSpPr>
            <p:cNvPr id="19" name="Arco 18"/>
            <p:cNvSpPr/>
            <p:nvPr/>
          </p:nvSpPr>
          <p:spPr>
            <a:xfrm rot="15695223">
              <a:off x="6224018" y="2995085"/>
              <a:ext cx="2546658" cy="2374426"/>
            </a:xfrm>
            <a:prstGeom prst="arc">
              <a:avLst>
                <a:gd name="adj1" fmla="val 16740470"/>
                <a:gd name="adj2" fmla="val 19201915"/>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20" name="CuadroTexto 19"/>
                <p:cNvSpPr txBox="1"/>
                <p:nvPr/>
              </p:nvSpPr>
              <p:spPr>
                <a:xfrm>
                  <a:off x="6003389" y="3518348"/>
                  <a:ext cx="37414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𝜃</m:t>
                        </m:r>
                      </m:oMath>
                    </m:oMathPara>
                  </a14:m>
                  <a:endParaRPr lang="es-UY" dirty="0"/>
                </a:p>
              </p:txBody>
            </p:sp>
          </mc:Choice>
          <mc:Fallback xmlns="">
            <p:sp>
              <p:nvSpPr>
                <p:cNvPr id="20" name="CuadroTexto 19"/>
                <p:cNvSpPr txBox="1">
                  <a:spLocks noRot="1" noChangeAspect="1" noMove="1" noResize="1" noEditPoints="1" noAdjustHandles="1" noChangeArrowheads="1" noChangeShapeType="1" noTextEdit="1"/>
                </p:cNvSpPr>
                <p:nvPr/>
              </p:nvSpPr>
              <p:spPr>
                <a:xfrm>
                  <a:off x="6003389" y="3518348"/>
                  <a:ext cx="374141" cy="369332"/>
                </a:xfrm>
                <a:prstGeom prst="rect">
                  <a:avLst/>
                </a:prstGeom>
                <a:blipFill rotWithShape="0">
                  <a:blip r:embed="rId7"/>
                  <a:stretch>
                    <a:fillRect/>
                  </a:stretch>
                </a:blipFill>
              </p:spPr>
              <p:txBody>
                <a:bodyPr/>
                <a:lstStyle/>
                <a:p>
                  <a:r>
                    <a:rPr lang="es-UY">
                      <a:noFill/>
                    </a:rPr>
                    <a:t> </a:t>
                  </a:r>
                </a:p>
              </p:txBody>
            </p:sp>
          </mc:Fallback>
        </mc:AlternateContent>
      </p:grpSp>
      <p:grpSp>
        <p:nvGrpSpPr>
          <p:cNvPr id="40" name="Grupo 39"/>
          <p:cNvGrpSpPr/>
          <p:nvPr/>
        </p:nvGrpSpPr>
        <p:grpSpPr>
          <a:xfrm>
            <a:off x="7256476" y="2435999"/>
            <a:ext cx="1838123" cy="1699440"/>
            <a:chOff x="7256476" y="2435999"/>
            <a:chExt cx="1838123" cy="1699440"/>
          </a:xfrm>
        </p:grpSpPr>
        <p:cxnSp>
          <p:nvCxnSpPr>
            <p:cNvPr id="22" name="Conector recto 21"/>
            <p:cNvCxnSpPr/>
            <p:nvPr/>
          </p:nvCxnSpPr>
          <p:spPr>
            <a:xfrm flipV="1">
              <a:off x="7379368" y="2435999"/>
              <a:ext cx="1715231" cy="1699440"/>
            </a:xfrm>
            <a:prstGeom prst="line">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3" name="Rectángulo 22"/>
            <p:cNvSpPr/>
            <p:nvPr/>
          </p:nvSpPr>
          <p:spPr>
            <a:xfrm rot="18878610">
              <a:off x="7248958" y="3882917"/>
              <a:ext cx="231733" cy="2166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grpSp>
        <p:nvGrpSpPr>
          <p:cNvPr id="38" name="Grupo 37"/>
          <p:cNvGrpSpPr/>
          <p:nvPr/>
        </p:nvGrpSpPr>
        <p:grpSpPr>
          <a:xfrm>
            <a:off x="5716124" y="3440479"/>
            <a:ext cx="2651842" cy="2374426"/>
            <a:chOff x="5716124" y="3440479"/>
            <a:chExt cx="2651842" cy="2374426"/>
          </a:xfrm>
        </p:grpSpPr>
        <p:sp>
          <p:nvSpPr>
            <p:cNvPr id="24" name="Arco 23"/>
            <p:cNvSpPr/>
            <p:nvPr/>
          </p:nvSpPr>
          <p:spPr>
            <a:xfrm rot="1954302">
              <a:off x="5716124" y="3440479"/>
              <a:ext cx="2546658" cy="2374426"/>
            </a:xfrm>
            <a:prstGeom prst="arc">
              <a:avLst>
                <a:gd name="adj1" fmla="val 16740470"/>
                <a:gd name="adj2" fmla="val 18274959"/>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25" name="CuadroTexto 24"/>
                <p:cNvSpPr txBox="1"/>
                <p:nvPr/>
              </p:nvSpPr>
              <p:spPr>
                <a:xfrm>
                  <a:off x="7985554" y="3591216"/>
                  <a:ext cx="38241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𝛼</m:t>
                        </m:r>
                      </m:oMath>
                    </m:oMathPara>
                  </a14:m>
                  <a:endParaRPr lang="es-UY" dirty="0"/>
                </a:p>
              </p:txBody>
            </p:sp>
          </mc:Choice>
          <mc:Fallback xmlns="">
            <p:sp>
              <p:nvSpPr>
                <p:cNvPr id="25" name="CuadroTexto 24"/>
                <p:cNvSpPr txBox="1">
                  <a:spLocks noRot="1" noChangeAspect="1" noMove="1" noResize="1" noEditPoints="1" noAdjustHandles="1" noChangeArrowheads="1" noChangeShapeType="1" noTextEdit="1"/>
                </p:cNvSpPr>
                <p:nvPr/>
              </p:nvSpPr>
              <p:spPr>
                <a:xfrm>
                  <a:off x="7985554" y="3591216"/>
                  <a:ext cx="382412" cy="369332"/>
                </a:xfrm>
                <a:prstGeom prst="rect">
                  <a:avLst/>
                </a:prstGeom>
                <a:blipFill rotWithShape="0">
                  <a:blip r:embed="rId8"/>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26" name="CuadroTexto 25"/>
              <p:cNvSpPr txBox="1"/>
              <p:nvPr/>
            </p:nvSpPr>
            <p:spPr>
              <a:xfrm>
                <a:off x="8645840" y="3064269"/>
                <a:ext cx="1237262" cy="5629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𝛼</m:t>
                      </m:r>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𝜋</m:t>
                          </m:r>
                        </m:num>
                        <m:den>
                          <m:r>
                            <a:rPr lang="es-UY" b="0" i="1" smtClean="0">
                              <a:latin typeface="Cambria Math" panose="02040503050406030204" pitchFamily="18" charset="0"/>
                            </a:rPr>
                            <m:t>2</m:t>
                          </m:r>
                        </m:den>
                      </m:f>
                      <m:r>
                        <a:rPr lang="es-UY" b="0" i="1" smtClean="0">
                          <a:latin typeface="Cambria Math" panose="02040503050406030204" pitchFamily="18" charset="0"/>
                        </a:rPr>
                        <m:t>−</m:t>
                      </m:r>
                      <m:r>
                        <a:rPr lang="es-UY" b="0" i="1" smtClean="0">
                          <a:latin typeface="Cambria Math" panose="02040503050406030204" pitchFamily="18" charset="0"/>
                        </a:rPr>
                        <m:t>𝜃</m:t>
                      </m:r>
                    </m:oMath>
                  </m:oMathPara>
                </a14:m>
                <a:endParaRPr lang="es-UY" dirty="0"/>
              </a:p>
            </p:txBody>
          </p:sp>
        </mc:Choice>
        <mc:Fallback xmlns="">
          <p:sp>
            <p:nvSpPr>
              <p:cNvPr id="26" name="CuadroTexto 25"/>
              <p:cNvSpPr txBox="1">
                <a:spLocks noRot="1" noChangeAspect="1" noMove="1" noResize="1" noEditPoints="1" noAdjustHandles="1" noChangeArrowheads="1" noChangeShapeType="1" noTextEdit="1"/>
              </p:cNvSpPr>
              <p:nvPr/>
            </p:nvSpPr>
            <p:spPr>
              <a:xfrm>
                <a:off x="8645840" y="3064269"/>
                <a:ext cx="1237262" cy="562975"/>
              </a:xfrm>
              <a:prstGeom prst="rect">
                <a:avLst/>
              </a:prstGeom>
              <a:blipFill rotWithShape="0">
                <a:blip r:embed="rId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7" name="CuadroTexto 26"/>
              <p:cNvSpPr txBox="1"/>
              <p:nvPr/>
            </p:nvSpPr>
            <p:spPr>
              <a:xfrm>
                <a:off x="3826922" y="2787016"/>
                <a:ext cx="1384032" cy="5666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tan</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𝜃</m:t>
                              </m:r>
                            </m:e>
                          </m:d>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𝑚</m:t>
                              </m:r>
                            </m:num>
                            <m:den>
                              <m:r>
                                <a:rPr lang="es-UY" b="0" i="1" smtClean="0">
                                  <a:latin typeface="Cambria Math" panose="02040503050406030204" pitchFamily="18" charset="0"/>
                                </a:rPr>
                                <m:t>𝑙</m:t>
                              </m:r>
                            </m:den>
                          </m:f>
                        </m:e>
                      </m:func>
                    </m:oMath>
                  </m:oMathPara>
                </a14:m>
                <a:endParaRPr lang="es-UY" dirty="0"/>
              </a:p>
            </p:txBody>
          </p:sp>
        </mc:Choice>
        <mc:Fallback xmlns="">
          <p:sp>
            <p:nvSpPr>
              <p:cNvPr id="27" name="CuadroTexto 26"/>
              <p:cNvSpPr txBox="1">
                <a:spLocks noRot="1" noChangeAspect="1" noMove="1" noResize="1" noEditPoints="1" noAdjustHandles="1" noChangeArrowheads="1" noChangeShapeType="1" noTextEdit="1"/>
              </p:cNvSpPr>
              <p:nvPr/>
            </p:nvSpPr>
            <p:spPr>
              <a:xfrm>
                <a:off x="3826922" y="2787016"/>
                <a:ext cx="1384032" cy="566694"/>
              </a:xfrm>
              <a:prstGeom prst="rect">
                <a:avLst/>
              </a:prstGeom>
              <a:blipFill rotWithShape="0">
                <a:blip r:embed="rId10"/>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8" name="Rectángulo 27"/>
              <p:cNvSpPr/>
              <p:nvPr/>
            </p:nvSpPr>
            <p:spPr>
              <a:xfrm>
                <a:off x="353366" y="4379060"/>
                <a:ext cx="2769924" cy="71019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d>
                        <m:dPr>
                          <m:begChr m:val="{"/>
                          <m:endChr m:val=""/>
                          <m:ctrlPr>
                            <a:rPr lang="es-UY" i="1" smtClean="0">
                              <a:latin typeface="Cambria Math" panose="02040503050406030204" pitchFamily="18" charset="0"/>
                              <a:ea typeface="Cambria Math" panose="02040503050406030204" pitchFamily="18" charset="0"/>
                            </a:rPr>
                          </m:ctrlPr>
                        </m:dPr>
                        <m:e>
                          <m:eqArr>
                            <m:eqArrPr>
                              <m:ctrlPr>
                                <a:rPr lang="es-UY" i="1" smtClean="0">
                                  <a:latin typeface="Cambria Math" panose="02040503050406030204" pitchFamily="18" charset="0"/>
                                  <a:ea typeface="Cambria Math" panose="02040503050406030204" pitchFamily="18" charset="0"/>
                                </a:rPr>
                              </m:ctrlPr>
                            </m:eqArrPr>
                            <m:e>
                              <m:r>
                                <a:rPr lang="es-UY" i="1">
                                  <a:latin typeface="Cambria Math" panose="02040503050406030204" pitchFamily="18" charset="0"/>
                                  <a:ea typeface="Cambria Math" panose="02040503050406030204" pitchFamily="18" charset="0"/>
                                </a:rPr>
                                <m:t>𝑚</m:t>
                              </m:r>
                              <m:r>
                                <a:rPr lang="es-UY" i="1">
                                  <a:latin typeface="Cambria Math" panose="02040503050406030204" pitchFamily="18" charset="0"/>
                                  <a:ea typeface="Cambria Math" panose="02040503050406030204" pitchFamily="18" charset="0"/>
                                </a:rPr>
                                <m:t>=</m:t>
                              </m:r>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𝜃</m:t>
                                  </m:r>
                                  <m:r>
                                    <a:rPr lang="es-UY" i="1">
                                      <a:latin typeface="Cambria Math" panose="02040503050406030204" pitchFamily="18" charset="0"/>
                                      <a:ea typeface="Cambria Math" panose="02040503050406030204" pitchFamily="18" charset="0"/>
                                    </a:rPr>
                                    <m:t>)</m:t>
                                  </m:r>
                                </m:e>
                              </m:func>
                              <m:r>
                                <a:rPr lang="es-UY" b="0" i="1" smtClean="0">
                                  <a:latin typeface="Cambria Math" panose="02040503050406030204" pitchFamily="18" charset="0"/>
                                  <a:ea typeface="Cambria Math" panose="02040503050406030204" pitchFamily="18" charset="0"/>
                                </a:rPr>
                                <m:t>=</m:t>
                              </m:r>
                              <m:r>
                                <m:rPr>
                                  <m:sty m:val="p"/>
                                </m:rPr>
                                <a:rPr lang="es-UY" b="0" i="0" smtClean="0">
                                  <a:latin typeface="Cambria Math" panose="02040503050406030204" pitchFamily="18" charset="0"/>
                                  <a:ea typeface="Cambria Math" panose="02040503050406030204" pitchFamily="18" charset="0"/>
                                </a:rPr>
                                <m:t>cos</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𝛼</m:t>
                              </m:r>
                              <m:r>
                                <a:rPr lang="es-UY" b="0" i="1" smtClean="0">
                                  <a:latin typeface="Cambria Math" panose="02040503050406030204" pitchFamily="18" charset="0"/>
                                  <a:ea typeface="Cambria Math" panose="02040503050406030204" pitchFamily="18" charset="0"/>
                                </a:rPr>
                                <m:t>)</m:t>
                              </m:r>
                            </m:e>
                            <m:e>
                              <m:r>
                                <a:rPr lang="es-UY" b="0" i="1" smtClean="0">
                                  <a:latin typeface="Cambria Math" panose="02040503050406030204" pitchFamily="18" charset="0"/>
                                  <a:ea typeface="Cambria Math" panose="02040503050406030204" pitchFamily="18" charset="0"/>
                                </a:rPr>
                                <m:t>𝑙</m:t>
                              </m:r>
                              <m:r>
                                <a:rPr lang="es-UY" i="1">
                                  <a:latin typeface="Cambria Math" panose="02040503050406030204" pitchFamily="18" charset="0"/>
                                  <a:ea typeface="Cambria Math" panose="02040503050406030204" pitchFamily="18" charset="0"/>
                                </a:rPr>
                                <m:t>=</m:t>
                              </m:r>
                              <m:func>
                                <m:funcPr>
                                  <m:ctrlPr>
                                    <a:rPr lang="es-UY" i="1">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cos</m:t>
                                  </m:r>
                                </m:fName>
                                <m:e>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𝜃</m:t>
                                  </m:r>
                                  <m:r>
                                    <a:rPr lang="es-UY" i="1">
                                      <a:latin typeface="Cambria Math" panose="02040503050406030204" pitchFamily="18" charset="0"/>
                                      <a:ea typeface="Cambria Math" panose="02040503050406030204" pitchFamily="18" charset="0"/>
                                    </a:rPr>
                                    <m:t>)</m:t>
                                  </m:r>
                                </m:e>
                              </m:func>
                              <m:r>
                                <a:rPr lang="es-UY" b="0" i="1" smtClean="0">
                                  <a:latin typeface="Cambria Math" panose="02040503050406030204" pitchFamily="18" charset="0"/>
                                  <a:ea typeface="Cambria Math" panose="02040503050406030204" pitchFamily="18" charset="0"/>
                                </a:rPr>
                                <m:t>=</m:t>
                              </m:r>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𝛼</m:t>
                                  </m:r>
                                  <m:r>
                                    <a:rPr lang="es-UY" b="0" i="1" smtClean="0">
                                      <a:latin typeface="Cambria Math" panose="02040503050406030204" pitchFamily="18" charset="0"/>
                                      <a:ea typeface="Cambria Math" panose="02040503050406030204" pitchFamily="18" charset="0"/>
                                    </a:rPr>
                                    <m:t>)</m:t>
                                  </m:r>
                                </m:e>
                              </m:func>
                            </m:e>
                          </m:eqArr>
                        </m:e>
                      </m:d>
                    </m:oMath>
                  </m:oMathPara>
                </a14:m>
                <a:endParaRPr lang="es-UY" dirty="0"/>
              </a:p>
            </p:txBody>
          </p:sp>
        </mc:Choice>
        <mc:Fallback xmlns="">
          <p:sp>
            <p:nvSpPr>
              <p:cNvPr id="28" name="Rectángulo 27"/>
              <p:cNvSpPr>
                <a:spLocks noRot="1" noChangeAspect="1" noMove="1" noResize="1" noEditPoints="1" noAdjustHandles="1" noChangeArrowheads="1" noChangeShapeType="1" noTextEdit="1"/>
              </p:cNvSpPr>
              <p:nvPr/>
            </p:nvSpPr>
            <p:spPr>
              <a:xfrm>
                <a:off x="353366" y="4379060"/>
                <a:ext cx="2769924" cy="710194"/>
              </a:xfrm>
              <a:prstGeom prst="rect">
                <a:avLst/>
              </a:prstGeom>
              <a:blipFill rotWithShape="0">
                <a:blip r:embed="rId11"/>
                <a:stretch>
                  <a:fillRect/>
                </a:stretch>
              </a:blipFill>
            </p:spPr>
            <p:txBody>
              <a:bodyPr/>
              <a:lstStyle/>
              <a:p>
                <a:r>
                  <a:rPr lang="es-UY">
                    <a:noFill/>
                  </a:rPr>
                  <a:t> </a:t>
                </a:r>
              </a:p>
            </p:txBody>
          </p:sp>
        </mc:Fallback>
      </mc:AlternateContent>
      <p:grpSp>
        <p:nvGrpSpPr>
          <p:cNvPr id="37" name="Grupo 36"/>
          <p:cNvGrpSpPr/>
          <p:nvPr/>
        </p:nvGrpSpPr>
        <p:grpSpPr>
          <a:xfrm>
            <a:off x="7412891" y="4152487"/>
            <a:ext cx="1691921" cy="936767"/>
            <a:chOff x="7412891" y="4152487"/>
            <a:chExt cx="1691921" cy="936767"/>
          </a:xfrm>
        </p:grpSpPr>
        <mc:AlternateContent xmlns:mc="http://schemas.openxmlformats.org/markup-compatibility/2006" xmlns:a14="http://schemas.microsoft.com/office/drawing/2010/main">
          <mc:Choice Requires="a14">
            <p:sp>
              <p:nvSpPr>
                <p:cNvPr id="29" name="CuadroTexto 28"/>
                <p:cNvSpPr txBox="1"/>
                <p:nvPr/>
              </p:nvSpPr>
              <p:spPr>
                <a:xfrm>
                  <a:off x="8297607" y="4498387"/>
                  <a:ext cx="449161" cy="59086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r>
                              <a:rPr lang="es-UY" b="0" i="1" smtClean="0">
                                <a:latin typeface="Cambria Math" panose="02040503050406030204" pitchFamily="18" charset="0"/>
                              </a:rPr>
                              <m:t>𝑐𝑡</m:t>
                            </m:r>
                          </m:num>
                          <m:den>
                            <m:r>
                              <a:rPr lang="es-UY" b="0" i="1" smtClean="0">
                                <a:latin typeface="Cambria Math" panose="02040503050406030204" pitchFamily="18" charset="0"/>
                              </a:rPr>
                              <m:t>𝑚</m:t>
                            </m:r>
                          </m:den>
                        </m:f>
                      </m:oMath>
                    </m:oMathPara>
                  </a14:m>
                  <a:endParaRPr lang="es-UY" dirty="0"/>
                </a:p>
              </p:txBody>
            </p:sp>
          </mc:Choice>
          <mc:Fallback xmlns="">
            <p:sp>
              <p:nvSpPr>
                <p:cNvPr id="29" name="CuadroTexto 28"/>
                <p:cNvSpPr txBox="1">
                  <a:spLocks noRot="1" noChangeAspect="1" noMove="1" noResize="1" noEditPoints="1" noAdjustHandles="1" noChangeArrowheads="1" noChangeShapeType="1" noTextEdit="1"/>
                </p:cNvSpPr>
                <p:nvPr/>
              </p:nvSpPr>
              <p:spPr>
                <a:xfrm>
                  <a:off x="8297607" y="4498387"/>
                  <a:ext cx="449161" cy="590867"/>
                </a:xfrm>
                <a:prstGeom prst="rect">
                  <a:avLst/>
                </a:prstGeom>
                <a:blipFill rotWithShape="0">
                  <a:blip r:embed="rId12"/>
                  <a:stretch>
                    <a:fillRect/>
                  </a:stretch>
                </a:blipFill>
              </p:spPr>
              <p:txBody>
                <a:bodyPr/>
                <a:lstStyle/>
                <a:p>
                  <a:r>
                    <a:rPr lang="es-UY">
                      <a:noFill/>
                    </a:rPr>
                    <a:t> </a:t>
                  </a:r>
                </a:p>
              </p:txBody>
            </p:sp>
          </mc:Fallback>
        </mc:AlternateContent>
        <p:sp>
          <p:nvSpPr>
            <p:cNvPr id="30" name="Abrir llave 29"/>
            <p:cNvSpPr/>
            <p:nvPr/>
          </p:nvSpPr>
          <p:spPr>
            <a:xfrm rot="16200000">
              <a:off x="8110889" y="3454489"/>
              <a:ext cx="295926" cy="1691921"/>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p:grpSp>
      <p:grpSp>
        <p:nvGrpSpPr>
          <p:cNvPr id="39" name="Grupo 38"/>
          <p:cNvGrpSpPr/>
          <p:nvPr/>
        </p:nvGrpSpPr>
        <p:grpSpPr>
          <a:xfrm>
            <a:off x="8952707" y="5290866"/>
            <a:ext cx="1633829" cy="782799"/>
            <a:chOff x="8952707" y="5290866"/>
            <a:chExt cx="1633829" cy="782799"/>
          </a:xfrm>
        </p:grpSpPr>
        <p:sp>
          <p:nvSpPr>
            <p:cNvPr id="31" name="Cerrar llave 30"/>
            <p:cNvSpPr/>
            <p:nvPr/>
          </p:nvSpPr>
          <p:spPr>
            <a:xfrm rot="2888214">
              <a:off x="9317327" y="4926246"/>
              <a:ext cx="594104" cy="1323343"/>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32" name="CuadroTexto 31"/>
                <p:cNvSpPr txBox="1"/>
                <p:nvPr/>
              </p:nvSpPr>
              <p:spPr>
                <a:xfrm>
                  <a:off x="9908915" y="5704333"/>
                  <a:ext cx="67762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r>
                          <a:rPr lang="es-UY" b="0" i="1" smtClean="0">
                            <a:latin typeface="Cambria Math" panose="02040503050406030204" pitchFamily="18" charset="0"/>
                          </a:rPr>
                          <m:t>𝑐𝑡</m:t>
                        </m:r>
                      </m:oMath>
                    </m:oMathPara>
                  </a14:m>
                  <a:endParaRPr lang="es-UY" dirty="0"/>
                </a:p>
              </p:txBody>
            </p:sp>
          </mc:Choice>
          <mc:Fallback xmlns="">
            <p:sp>
              <p:nvSpPr>
                <p:cNvPr id="32" name="CuadroTexto 31"/>
                <p:cNvSpPr txBox="1">
                  <a:spLocks noRot="1" noChangeAspect="1" noMove="1" noResize="1" noEditPoints="1" noAdjustHandles="1" noChangeArrowheads="1" noChangeShapeType="1" noTextEdit="1"/>
                </p:cNvSpPr>
                <p:nvPr/>
              </p:nvSpPr>
              <p:spPr>
                <a:xfrm>
                  <a:off x="9908915" y="5704333"/>
                  <a:ext cx="677621" cy="369332"/>
                </a:xfrm>
                <a:prstGeom prst="rect">
                  <a:avLst/>
                </a:prstGeom>
                <a:blipFill rotWithShape="0">
                  <a:blip r:embed="rId13"/>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33" name="CuadroTexto 32"/>
              <p:cNvSpPr txBox="1"/>
              <p:nvPr/>
            </p:nvSpPr>
            <p:spPr>
              <a:xfrm>
                <a:off x="8447346" y="1959290"/>
                <a:ext cx="254755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s-UY" b="1" i="1" smtClean="0">
                              <a:latin typeface="Cambria Math" panose="02040503050406030204" pitchFamily="18" charset="0"/>
                            </a:rPr>
                          </m:ctrlPr>
                        </m:accPr>
                        <m:e>
                          <m:r>
                            <a:rPr lang="es-UY" b="1" i="1" smtClean="0">
                              <a:latin typeface="Cambria Math" panose="02040503050406030204" pitchFamily="18" charset="0"/>
                            </a:rPr>
                            <m:t>𝒏</m:t>
                          </m:r>
                        </m:e>
                      </m:acc>
                      <m:r>
                        <a:rPr lang="es-UY" b="1" i="1" smtClean="0">
                          <a:latin typeface="Cambria Math" panose="02040503050406030204" pitchFamily="18" charset="0"/>
                        </a:rPr>
                        <m:t>=</m:t>
                      </m:r>
                      <m:r>
                        <a:rPr lang="es-UY" b="0" i="1" smtClean="0">
                          <a:latin typeface="Cambria Math" panose="02040503050406030204" pitchFamily="18" charset="0"/>
                        </a:rPr>
                        <m:t>𝑐𝑜𝑠</m:t>
                      </m:r>
                      <m:d>
                        <m:dPr>
                          <m:ctrlPr>
                            <a:rPr lang="es-UY" i="1" smtClean="0">
                              <a:latin typeface="Cambria Math" panose="02040503050406030204" pitchFamily="18" charset="0"/>
                            </a:rPr>
                          </m:ctrlPr>
                        </m:dPr>
                        <m:e>
                          <m:r>
                            <a:rPr lang="es-UY" b="0" i="1" smtClean="0">
                              <a:latin typeface="Cambria Math" panose="02040503050406030204" pitchFamily="18" charset="0"/>
                            </a:rPr>
                            <m:t>𝛼</m:t>
                          </m:r>
                        </m:e>
                      </m:d>
                      <m:acc>
                        <m:accPr>
                          <m:chr m:val="̂"/>
                          <m:ctrlPr>
                            <a:rPr lang="es-UY" b="1" i="1" smtClean="0">
                              <a:latin typeface="Cambria Math" panose="02040503050406030204" pitchFamily="18" charset="0"/>
                            </a:rPr>
                          </m:ctrlPr>
                        </m:accPr>
                        <m:e>
                          <m:r>
                            <a:rPr lang="es-UY" b="1" i="1" smtClean="0">
                              <a:latin typeface="Cambria Math" panose="02040503050406030204" pitchFamily="18" charset="0"/>
                            </a:rPr>
                            <m:t>𝒊</m:t>
                          </m:r>
                        </m:e>
                      </m:acc>
                      <m:r>
                        <a:rPr lang="es-UY" b="1" i="1" smtClean="0">
                          <a:latin typeface="Cambria Math" panose="02040503050406030204" pitchFamily="18" charset="0"/>
                        </a:rPr>
                        <m:t>+</m:t>
                      </m:r>
                      <m:r>
                        <a:rPr lang="es-UY" b="0" i="1" smtClean="0">
                          <a:latin typeface="Cambria Math" panose="02040503050406030204" pitchFamily="18" charset="0"/>
                        </a:rPr>
                        <m:t>𝑠𝑖𝑛</m:t>
                      </m:r>
                      <m:d>
                        <m:dPr>
                          <m:ctrlPr>
                            <a:rPr lang="es-UY" i="1" smtClean="0">
                              <a:latin typeface="Cambria Math" panose="02040503050406030204" pitchFamily="18" charset="0"/>
                            </a:rPr>
                          </m:ctrlPr>
                        </m:dPr>
                        <m:e>
                          <m:r>
                            <a:rPr lang="es-UY" b="0" i="1" smtClean="0">
                              <a:latin typeface="Cambria Math" panose="02040503050406030204" pitchFamily="18" charset="0"/>
                            </a:rPr>
                            <m:t>𝛼</m:t>
                          </m:r>
                        </m:e>
                      </m:d>
                      <m:acc>
                        <m:accPr>
                          <m:chr m:val="̂"/>
                          <m:ctrlPr>
                            <a:rPr lang="es-UY" b="1" i="1" smtClean="0">
                              <a:latin typeface="Cambria Math" panose="02040503050406030204" pitchFamily="18" charset="0"/>
                            </a:rPr>
                          </m:ctrlPr>
                        </m:accPr>
                        <m:e>
                          <m:r>
                            <a:rPr lang="es-UY" b="1" i="1" smtClean="0">
                              <a:latin typeface="Cambria Math" panose="02040503050406030204" pitchFamily="18" charset="0"/>
                            </a:rPr>
                            <m:t>𝒋</m:t>
                          </m:r>
                        </m:e>
                      </m:acc>
                    </m:oMath>
                  </m:oMathPara>
                </a14:m>
                <a:endParaRPr lang="es-UY" b="1" dirty="0"/>
              </a:p>
            </p:txBody>
          </p:sp>
        </mc:Choice>
        <mc:Fallback xmlns="">
          <p:sp>
            <p:nvSpPr>
              <p:cNvPr id="33" name="CuadroTexto 32"/>
              <p:cNvSpPr txBox="1">
                <a:spLocks noRot="1" noChangeAspect="1" noMove="1" noResize="1" noEditPoints="1" noAdjustHandles="1" noChangeArrowheads="1" noChangeShapeType="1" noTextEdit="1"/>
              </p:cNvSpPr>
              <p:nvPr/>
            </p:nvSpPr>
            <p:spPr>
              <a:xfrm>
                <a:off x="8447346" y="1959290"/>
                <a:ext cx="2547556" cy="369332"/>
              </a:xfrm>
              <a:prstGeom prst="rect">
                <a:avLst/>
              </a:prstGeom>
              <a:blipFill rotWithShape="0">
                <a:blip r:embed="rId14"/>
                <a:stretch>
                  <a:fillRect t="-6557" r="-7416" b="-655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4" name="CuadroTexto 33"/>
              <p:cNvSpPr txBox="1"/>
              <p:nvPr/>
            </p:nvSpPr>
            <p:spPr>
              <a:xfrm>
                <a:off x="353366" y="5246291"/>
                <a:ext cx="210102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𝑚𝑥</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𝑙𝑦</m:t>
                      </m:r>
                      <m:r>
                        <a:rPr lang="es-UY" b="0" i="1" smtClean="0">
                          <a:latin typeface="Cambria Math" panose="02040503050406030204" pitchFamily="18" charset="0"/>
                          <a:ea typeface="Cambria Math" panose="02040503050406030204" pitchFamily="18" charset="0"/>
                        </a:rPr>
                        <m:t>=</m:t>
                      </m:r>
                      <m:acc>
                        <m:accPr>
                          <m:chr m:val="̂"/>
                          <m:ctrlPr>
                            <a:rPr lang="es-UY" b="1" i="1" smtClean="0">
                              <a:latin typeface="Cambria Math" panose="02040503050406030204" pitchFamily="18" charset="0"/>
                              <a:ea typeface="Cambria Math" panose="02040503050406030204" pitchFamily="18" charset="0"/>
                            </a:rPr>
                          </m:ctrlPr>
                        </m:accPr>
                        <m:e>
                          <m:r>
                            <a:rPr lang="es-UY" b="1" i="1" smtClean="0">
                              <a:latin typeface="Cambria Math" panose="02040503050406030204" pitchFamily="18" charset="0"/>
                              <a:ea typeface="Cambria Math" panose="02040503050406030204" pitchFamily="18" charset="0"/>
                            </a:rPr>
                            <m:t>𝒏</m:t>
                          </m:r>
                        </m:e>
                      </m:acc>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oMath>
                  </m:oMathPara>
                </a14:m>
                <a:endParaRPr lang="es-UY" dirty="0"/>
              </a:p>
            </p:txBody>
          </p:sp>
        </mc:Choice>
        <mc:Fallback xmlns="">
          <p:sp>
            <p:nvSpPr>
              <p:cNvPr id="34" name="CuadroTexto 33"/>
              <p:cNvSpPr txBox="1">
                <a:spLocks noRot="1" noChangeAspect="1" noMove="1" noResize="1" noEditPoints="1" noAdjustHandles="1" noChangeArrowheads="1" noChangeShapeType="1" noTextEdit="1"/>
              </p:cNvSpPr>
              <p:nvPr/>
            </p:nvSpPr>
            <p:spPr>
              <a:xfrm>
                <a:off x="353366" y="5246291"/>
                <a:ext cx="2101024" cy="369332"/>
              </a:xfrm>
              <a:prstGeom prst="rect">
                <a:avLst/>
              </a:prstGeom>
              <a:blipFill rotWithShape="0">
                <a:blip r:embed="rId15"/>
                <a:stretch>
                  <a:fillRect t="-23333" r="-12174" b="-1333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5" name="CuadroTexto 34"/>
              <p:cNvSpPr txBox="1"/>
              <p:nvPr/>
            </p:nvSpPr>
            <p:spPr>
              <a:xfrm>
                <a:off x="353366" y="5808353"/>
                <a:ext cx="6379094" cy="646331"/>
              </a:xfrm>
              <a:prstGeom prst="rect">
                <a:avLst/>
              </a:prstGeom>
              <a:noFill/>
            </p:spPr>
            <p:txBody>
              <a:bodyPr wrap="square" rtlCol="0">
                <a:spAutoFit/>
              </a:bodyPr>
              <a:lstStyle/>
              <a:p>
                <a14:m>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𝐹</m:t>
                    </m:r>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𝑛</m:t>
                        </m:r>
                      </m:e>
                    </m:acc>
                    <m:r>
                      <a:rPr lang="es-UY" b="0" i="1" smtClean="0">
                        <a:latin typeface="Cambria Math" panose="02040503050406030204" pitchFamily="18" charset="0"/>
                        <a:ea typeface="Cambria Math" panose="02040503050406030204" pitchFamily="18" charset="0"/>
                      </a:rPr>
                      <m:t>∙</m:t>
                    </m:r>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𝑟</m:t>
                        </m:r>
                      </m:e>
                    </m:ac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𝑐𝑡</m:t>
                    </m:r>
                    <m:r>
                      <a:rPr lang="es-UY" b="0" i="1" smtClean="0">
                        <a:latin typeface="Cambria Math" panose="02040503050406030204" pitchFamily="18" charset="0"/>
                        <a:ea typeface="Cambria Math" panose="02040503050406030204" pitchFamily="18" charset="0"/>
                      </a:rPr>
                      <m:t>)</m:t>
                    </m:r>
                  </m:oMath>
                </a14:m>
                <a:r>
                  <a:rPr lang="es-UY" dirty="0"/>
                  <a:t> representa la propagación de ondas “planas” o paralelas con dirección de propagación </a:t>
                </a:r>
                <a14:m>
                  <m:oMath xmlns:m="http://schemas.openxmlformats.org/officeDocument/2006/math">
                    <m:acc>
                      <m:accPr>
                        <m:chr m:val="̂"/>
                        <m:ctrlPr>
                          <a:rPr lang="es-UY" b="1" i="1" smtClean="0">
                            <a:latin typeface="Cambria Math" panose="02040503050406030204" pitchFamily="18" charset="0"/>
                          </a:rPr>
                        </m:ctrlPr>
                      </m:accPr>
                      <m:e>
                        <m:r>
                          <a:rPr lang="es-UY" b="1" i="1" smtClean="0">
                            <a:latin typeface="Cambria Math" panose="02040503050406030204" pitchFamily="18" charset="0"/>
                          </a:rPr>
                          <m:t>𝒏</m:t>
                        </m:r>
                      </m:e>
                    </m:acc>
                  </m:oMath>
                </a14:m>
                <a:endParaRPr lang="es-UY" b="1" dirty="0"/>
              </a:p>
            </p:txBody>
          </p:sp>
        </mc:Choice>
        <mc:Fallback xmlns="">
          <p:sp>
            <p:nvSpPr>
              <p:cNvPr id="35" name="CuadroTexto 34"/>
              <p:cNvSpPr txBox="1">
                <a:spLocks noRot="1" noChangeAspect="1" noMove="1" noResize="1" noEditPoints="1" noAdjustHandles="1" noChangeArrowheads="1" noChangeShapeType="1" noTextEdit="1"/>
              </p:cNvSpPr>
              <p:nvPr/>
            </p:nvSpPr>
            <p:spPr>
              <a:xfrm>
                <a:off x="353366" y="5808353"/>
                <a:ext cx="6379094" cy="646331"/>
              </a:xfrm>
              <a:prstGeom prst="rect">
                <a:avLst/>
              </a:prstGeom>
              <a:blipFill rotWithShape="0">
                <a:blip r:embed="rId16"/>
                <a:stretch>
                  <a:fillRect l="-860" t="-13208" b="-1415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41" name="CuadroTexto 40"/>
              <p:cNvSpPr txBox="1"/>
              <p:nvPr/>
            </p:nvSpPr>
            <p:spPr>
              <a:xfrm>
                <a:off x="625292" y="653828"/>
                <a:ext cx="2234586" cy="59266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𝑦</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𝑚</m:t>
                          </m:r>
                        </m:num>
                        <m:den>
                          <m:r>
                            <a:rPr lang="es-UY" b="0" i="1" smtClean="0">
                              <a:latin typeface="Cambria Math" panose="02040503050406030204" pitchFamily="18" charset="0"/>
                              <a:ea typeface="Cambria Math" panose="02040503050406030204" pitchFamily="18" charset="0"/>
                            </a:rPr>
                            <m:t>𝑙</m:t>
                          </m:r>
                        </m:den>
                      </m:f>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𝜂</m:t>
                              </m:r>
                            </m:e>
                            <m:sub>
                              <m:r>
                                <a:rPr lang="es-UY" b="0" i="1" smtClean="0">
                                  <a:latin typeface="Cambria Math" panose="02040503050406030204" pitchFamily="18" charset="0"/>
                                  <a:ea typeface="Cambria Math" panose="02040503050406030204" pitchFamily="18" charset="0"/>
                                </a:rPr>
                                <m:t>0</m:t>
                              </m:r>
                            </m:sub>
                          </m:sSub>
                        </m:num>
                        <m:den>
                          <m:r>
                            <a:rPr lang="es-UY" b="0" i="1" smtClean="0">
                              <a:latin typeface="Cambria Math" panose="02040503050406030204" pitchFamily="18" charset="0"/>
                              <a:ea typeface="Cambria Math" panose="02040503050406030204" pitchFamily="18" charset="0"/>
                            </a:rPr>
                            <m:t>𝑙</m:t>
                          </m:r>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𝑐𝑡</m:t>
                          </m:r>
                        </m:num>
                        <m:den>
                          <m:r>
                            <a:rPr lang="es-UY" b="0" i="1" smtClean="0">
                              <a:latin typeface="Cambria Math" panose="02040503050406030204" pitchFamily="18" charset="0"/>
                              <a:ea typeface="Cambria Math" panose="02040503050406030204" pitchFamily="18" charset="0"/>
                            </a:rPr>
                            <m:t>𝑙</m:t>
                          </m:r>
                        </m:den>
                      </m:f>
                    </m:oMath>
                  </m:oMathPara>
                </a14:m>
                <a:endParaRPr lang="es-UY" dirty="0"/>
              </a:p>
            </p:txBody>
          </p:sp>
        </mc:Choice>
        <mc:Fallback xmlns="">
          <p:sp>
            <p:nvSpPr>
              <p:cNvPr id="41" name="CuadroTexto 40"/>
              <p:cNvSpPr txBox="1">
                <a:spLocks noRot="1" noChangeAspect="1" noMove="1" noResize="1" noEditPoints="1" noAdjustHandles="1" noChangeArrowheads="1" noChangeShapeType="1" noTextEdit="1"/>
              </p:cNvSpPr>
              <p:nvPr/>
            </p:nvSpPr>
            <p:spPr>
              <a:xfrm>
                <a:off x="625292" y="653828"/>
                <a:ext cx="2234586" cy="592663"/>
              </a:xfrm>
              <a:prstGeom prst="rect">
                <a:avLst/>
              </a:prstGeom>
              <a:blipFill rotWithShape="0">
                <a:blip r:embed="rId17"/>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9835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33" grpId="0"/>
      <p:bldP spid="34" grpId="0"/>
      <p:bldP spid="3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64458" y="188686"/>
            <a:ext cx="3270254" cy="369332"/>
          </a:xfrm>
          <a:prstGeom prst="rect">
            <a:avLst/>
          </a:prstGeom>
          <a:noFill/>
        </p:spPr>
        <p:txBody>
          <a:bodyPr wrap="none" rtlCol="0">
            <a:spAutoFit/>
          </a:bodyPr>
          <a:lstStyle/>
          <a:p>
            <a:r>
              <a:rPr lang="es-UY" b="1" dirty="0">
                <a:solidFill>
                  <a:srgbClr val="00B0F0"/>
                </a:solidFill>
              </a:rPr>
              <a:t>ONDAS ARMÓNICAS PARALELAS</a:t>
            </a:r>
          </a:p>
        </p:txBody>
      </p:sp>
      <p:sp>
        <p:nvSpPr>
          <p:cNvPr id="5" name="CuadroTexto 4"/>
          <p:cNvSpPr txBox="1"/>
          <p:nvPr/>
        </p:nvSpPr>
        <p:spPr>
          <a:xfrm>
            <a:off x="490168" y="674785"/>
            <a:ext cx="5501998" cy="369332"/>
          </a:xfrm>
          <a:prstGeom prst="rect">
            <a:avLst/>
          </a:prstGeom>
          <a:noFill/>
        </p:spPr>
        <p:txBody>
          <a:bodyPr wrap="square" rtlCol="0">
            <a:spAutoFit/>
          </a:bodyPr>
          <a:lstStyle/>
          <a:p>
            <a:r>
              <a:rPr lang="es-UY" dirty="0"/>
              <a:t>Las ondas armónicas planas conviene expresarlas como:</a:t>
            </a:r>
          </a:p>
        </p:txBody>
      </p:sp>
      <mc:AlternateContent xmlns:mc="http://schemas.openxmlformats.org/markup-compatibility/2006" xmlns:a14="http://schemas.microsoft.com/office/drawing/2010/main">
        <mc:Choice Requires="a14">
          <p:sp>
            <p:nvSpPr>
              <p:cNvPr id="6" name="CuadroTexto 5"/>
              <p:cNvSpPr txBox="1"/>
              <p:nvPr/>
            </p:nvSpPr>
            <p:spPr>
              <a:xfrm>
                <a:off x="5800198" y="606889"/>
                <a:ext cx="3276025" cy="50039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sz="2400" b="0" i="1" smtClean="0">
                          <a:latin typeface="Cambria Math" panose="02040503050406030204" pitchFamily="18" charset="0"/>
                        </a:rPr>
                        <m:t>𝑧</m:t>
                      </m:r>
                      <m:d>
                        <m:dPr>
                          <m:ctrlPr>
                            <a:rPr lang="es-UY" sz="2400" b="0" i="1" smtClean="0">
                              <a:latin typeface="Cambria Math" panose="02040503050406030204" pitchFamily="18" charset="0"/>
                            </a:rPr>
                          </m:ctrlPr>
                        </m:dPr>
                        <m:e>
                          <m:r>
                            <a:rPr lang="es-UY" sz="2400" b="0" i="1" smtClean="0">
                              <a:latin typeface="Cambria Math" panose="02040503050406030204" pitchFamily="18" charset="0"/>
                            </a:rPr>
                            <m:t>𝑥</m:t>
                          </m:r>
                          <m:r>
                            <a:rPr lang="es-UY" sz="2400" b="0" i="1" smtClean="0">
                              <a:latin typeface="Cambria Math" panose="02040503050406030204" pitchFamily="18" charset="0"/>
                            </a:rPr>
                            <m:t>,</m:t>
                          </m:r>
                          <m:r>
                            <a:rPr lang="es-UY" sz="2400" b="0" i="1" smtClean="0">
                              <a:latin typeface="Cambria Math" panose="02040503050406030204" pitchFamily="18" charset="0"/>
                            </a:rPr>
                            <m:t>𝑦</m:t>
                          </m:r>
                          <m:r>
                            <a:rPr lang="es-UY" sz="2400" b="0" i="1" smtClean="0">
                              <a:latin typeface="Cambria Math" panose="02040503050406030204" pitchFamily="18" charset="0"/>
                            </a:rPr>
                            <m:t>,</m:t>
                          </m:r>
                          <m:r>
                            <a:rPr lang="es-UY" sz="2400" b="0" i="1" smtClean="0">
                              <a:latin typeface="Cambria Math" panose="02040503050406030204" pitchFamily="18" charset="0"/>
                            </a:rPr>
                            <m:t>𝑡</m:t>
                          </m:r>
                        </m:e>
                      </m:d>
                      <m:r>
                        <a:rPr lang="es-UY" sz="2400" b="0" i="1" smtClean="0">
                          <a:latin typeface="Cambria Math" panose="02040503050406030204" pitchFamily="18" charset="0"/>
                        </a:rPr>
                        <m:t>=</m:t>
                      </m:r>
                      <m:r>
                        <a:rPr lang="es-UY" sz="2400" b="0" i="1" smtClean="0">
                          <a:latin typeface="Cambria Math" panose="02040503050406030204" pitchFamily="18" charset="0"/>
                        </a:rPr>
                        <m:t>𝐴</m:t>
                      </m:r>
                      <m:sSup>
                        <m:sSupPr>
                          <m:ctrlPr>
                            <a:rPr lang="es-UY" sz="2400" b="0" i="1" smtClean="0">
                              <a:latin typeface="Cambria Math" panose="02040503050406030204" pitchFamily="18" charset="0"/>
                            </a:rPr>
                          </m:ctrlPr>
                        </m:sSupPr>
                        <m:e>
                          <m:r>
                            <a:rPr lang="es-UY" sz="2400" b="0" i="1" smtClean="0">
                              <a:latin typeface="Cambria Math" panose="02040503050406030204" pitchFamily="18" charset="0"/>
                            </a:rPr>
                            <m:t>𝑒</m:t>
                          </m:r>
                        </m:e>
                        <m:sup>
                          <m:r>
                            <a:rPr lang="es-UY" sz="2400" b="0" i="1" smtClean="0">
                              <a:latin typeface="Cambria Math" panose="02040503050406030204" pitchFamily="18" charset="0"/>
                            </a:rPr>
                            <m:t>𝑖𝑘</m:t>
                          </m:r>
                          <m:r>
                            <a:rPr lang="es-UY" sz="2400" b="0" i="1" smtClean="0">
                              <a:latin typeface="Cambria Math" panose="02040503050406030204" pitchFamily="18" charset="0"/>
                            </a:rPr>
                            <m:t>(</m:t>
                          </m:r>
                          <m:r>
                            <a:rPr lang="es-UY" sz="2400" b="0" i="1" smtClean="0">
                              <a:latin typeface="Cambria Math" panose="02040503050406030204" pitchFamily="18" charset="0"/>
                              <a:ea typeface="Cambria Math" panose="02040503050406030204" pitchFamily="18" charset="0"/>
                            </a:rPr>
                            <m:t>𝑐𝑡</m:t>
                          </m:r>
                          <m:r>
                            <a:rPr lang="es-UY" sz="2400" b="0" i="1" smtClean="0">
                              <a:latin typeface="Cambria Math" panose="02040503050406030204" pitchFamily="18" charset="0"/>
                              <a:ea typeface="Cambria Math" panose="02040503050406030204" pitchFamily="18" charset="0"/>
                            </a:rPr>
                            <m:t>−</m:t>
                          </m:r>
                          <m:acc>
                            <m:accPr>
                              <m:chr m:val="⃗"/>
                              <m:ctrlPr>
                                <a:rPr lang="es-UY" sz="2400" b="0" i="1" smtClean="0">
                                  <a:latin typeface="Cambria Math" panose="02040503050406030204" pitchFamily="18" charset="0"/>
                                </a:rPr>
                              </m:ctrlPr>
                            </m:accPr>
                            <m:e>
                              <m:r>
                                <a:rPr lang="es-UY" sz="2400" b="0" i="1" smtClean="0">
                                  <a:latin typeface="Cambria Math" panose="02040503050406030204" pitchFamily="18" charset="0"/>
                                </a:rPr>
                                <m:t>𝑟</m:t>
                              </m:r>
                            </m:e>
                          </m:acc>
                          <m:r>
                            <a:rPr lang="es-UY" sz="2400" b="0" i="1" smtClean="0">
                              <a:latin typeface="Cambria Math" panose="02040503050406030204" pitchFamily="18" charset="0"/>
                              <a:ea typeface="Cambria Math" panose="02040503050406030204" pitchFamily="18" charset="0"/>
                            </a:rPr>
                            <m:t>∙</m:t>
                          </m:r>
                          <m:acc>
                            <m:accPr>
                              <m:chr m:val="̂"/>
                              <m:ctrlPr>
                                <a:rPr lang="es-UY" sz="2400" b="1" i="1" smtClean="0">
                                  <a:latin typeface="Cambria Math" panose="02040503050406030204" pitchFamily="18" charset="0"/>
                                  <a:ea typeface="Cambria Math" panose="02040503050406030204" pitchFamily="18" charset="0"/>
                                </a:rPr>
                              </m:ctrlPr>
                            </m:accPr>
                            <m:e>
                              <m:r>
                                <a:rPr lang="es-UY" sz="2400" b="1" i="1" smtClean="0">
                                  <a:latin typeface="Cambria Math" panose="02040503050406030204" pitchFamily="18" charset="0"/>
                                  <a:ea typeface="Cambria Math" panose="02040503050406030204" pitchFamily="18" charset="0"/>
                                </a:rPr>
                                <m:t>𝒏</m:t>
                              </m:r>
                            </m:e>
                          </m:acc>
                          <m:r>
                            <a:rPr lang="es-UY" sz="2400" b="0" i="1" smtClean="0">
                              <a:latin typeface="Cambria Math" panose="02040503050406030204" pitchFamily="18" charset="0"/>
                            </a:rPr>
                            <m:t>)</m:t>
                          </m:r>
                        </m:sup>
                      </m:sSup>
                    </m:oMath>
                  </m:oMathPara>
                </a14:m>
                <a:endParaRPr lang="es-UY" sz="2400" dirty="0"/>
              </a:p>
            </p:txBody>
          </p:sp>
        </mc:Choice>
        <mc:Fallback xmlns="">
          <p:sp>
            <p:nvSpPr>
              <p:cNvPr id="6" name="CuadroTexto 5"/>
              <p:cNvSpPr txBox="1">
                <a:spLocks noRot="1" noChangeAspect="1" noMove="1" noResize="1" noEditPoints="1" noAdjustHandles="1" noChangeArrowheads="1" noChangeShapeType="1" noTextEdit="1"/>
              </p:cNvSpPr>
              <p:nvPr/>
            </p:nvSpPr>
            <p:spPr>
              <a:xfrm>
                <a:off x="5800198" y="606889"/>
                <a:ext cx="3276025" cy="500393"/>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490168" y="1223352"/>
                <a:ext cx="3931461" cy="432554"/>
              </a:xfrm>
              <a:prstGeom prst="rect">
                <a:avLst/>
              </a:prstGeom>
              <a:noFill/>
            </p:spPr>
            <p:txBody>
              <a:bodyPr wrap="none" rtlCol="0">
                <a:spAutoFit/>
              </a:bodyPr>
              <a:lstStyle/>
              <a:p>
                <a:r>
                  <a:rPr lang="es-UY" dirty="0"/>
                  <a:t>Definimos </a:t>
                </a:r>
                <a14:m>
                  <m:oMath xmlns:m="http://schemas.openxmlformats.org/officeDocument/2006/math">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𝑘</m:t>
                        </m:r>
                      </m:e>
                    </m:acc>
                    <m:r>
                      <a:rPr lang="es-UY" b="0" i="1" dirty="0" smtClean="0">
                        <a:latin typeface="Cambria Math" panose="02040503050406030204" pitchFamily="18" charset="0"/>
                      </a:rPr>
                      <m:t>=</m:t>
                    </m:r>
                    <m:r>
                      <a:rPr lang="es-UY" b="0" i="1" dirty="0" smtClean="0">
                        <a:latin typeface="Cambria Math" panose="02040503050406030204" pitchFamily="18" charset="0"/>
                      </a:rPr>
                      <m:t>𝑘</m:t>
                    </m:r>
                    <m:acc>
                      <m:accPr>
                        <m:chr m:val="̂"/>
                        <m:ctrlPr>
                          <a:rPr lang="es-UY" b="1" i="1" dirty="0" smtClean="0">
                            <a:latin typeface="Cambria Math" panose="02040503050406030204" pitchFamily="18" charset="0"/>
                          </a:rPr>
                        </m:ctrlPr>
                      </m:accPr>
                      <m:e>
                        <m:r>
                          <a:rPr lang="es-UY" b="1" i="1" dirty="0" smtClean="0">
                            <a:latin typeface="Cambria Math" panose="02040503050406030204" pitchFamily="18" charset="0"/>
                          </a:rPr>
                          <m:t>𝒏</m:t>
                        </m:r>
                      </m:e>
                    </m:acc>
                  </m:oMath>
                </a14:m>
                <a:r>
                  <a:rPr lang="es-UY" b="1" dirty="0"/>
                  <a:t> </a:t>
                </a:r>
                <a14:m>
                  <m:oMath xmlns:m="http://schemas.openxmlformats.org/officeDocument/2006/math">
                    <m:r>
                      <a:rPr lang="es-UY" b="1" i="1" dirty="0" smtClean="0">
                        <a:latin typeface="Cambria Math" panose="02040503050406030204" pitchFamily="18" charset="0"/>
                        <a:ea typeface="Cambria Math" panose="02040503050406030204" pitchFamily="18" charset="0"/>
                      </a:rPr>
                      <m:t>⟹</m:t>
                    </m:r>
                    <m:r>
                      <a:rPr lang="es-UY" b="0" i="1" dirty="0" smtClean="0">
                        <a:latin typeface="Cambria Math" panose="02040503050406030204" pitchFamily="18" charset="0"/>
                        <a:ea typeface="Cambria Math" panose="02040503050406030204" pitchFamily="18" charset="0"/>
                      </a:rPr>
                      <m:t>𝑘</m:t>
                    </m:r>
                    <m:r>
                      <a:rPr lang="es-UY" b="0" i="1" dirty="0" smtClean="0">
                        <a:latin typeface="Cambria Math" panose="02040503050406030204" pitchFamily="18" charset="0"/>
                        <a:ea typeface="Cambria Math" panose="02040503050406030204" pitchFamily="18" charset="0"/>
                      </a:rPr>
                      <m:t>=</m:t>
                    </m:r>
                    <m:d>
                      <m:dPr>
                        <m:begChr m:val="|"/>
                        <m:endChr m:val="|"/>
                        <m:ctrlPr>
                          <a:rPr lang="es-UY" b="0" i="1" dirty="0" smtClean="0">
                            <a:latin typeface="Cambria Math" panose="02040503050406030204" pitchFamily="18" charset="0"/>
                            <a:ea typeface="Cambria Math" panose="02040503050406030204" pitchFamily="18" charset="0"/>
                          </a:rPr>
                        </m:ctrlPr>
                      </m:dPr>
                      <m:e>
                        <m:acc>
                          <m:accPr>
                            <m:chr m:val="⃗"/>
                            <m:ctrlPr>
                              <a:rPr lang="es-UY" b="0" i="1" dirty="0" smtClean="0">
                                <a:latin typeface="Cambria Math" panose="02040503050406030204" pitchFamily="18" charset="0"/>
                                <a:ea typeface="Cambria Math" panose="02040503050406030204" pitchFamily="18" charset="0"/>
                              </a:rPr>
                            </m:ctrlPr>
                          </m:accPr>
                          <m:e>
                            <m:r>
                              <a:rPr lang="es-UY" b="0" i="1" dirty="0" smtClean="0">
                                <a:latin typeface="Cambria Math" panose="02040503050406030204" pitchFamily="18" charset="0"/>
                                <a:ea typeface="Cambria Math" panose="02040503050406030204" pitchFamily="18" charset="0"/>
                              </a:rPr>
                              <m:t>𝑘</m:t>
                            </m:r>
                          </m:e>
                        </m:acc>
                      </m:e>
                    </m:d>
                  </m:oMath>
                </a14:m>
                <a:r>
                  <a:rPr lang="es-UY" dirty="0"/>
                  <a:t> y </a:t>
                </a:r>
                <a14:m>
                  <m:oMath xmlns:m="http://schemas.openxmlformats.org/officeDocument/2006/math">
                    <m:r>
                      <a:rPr lang="es-UY" b="0" i="1" smtClean="0">
                        <a:latin typeface="Cambria Math" panose="02040503050406030204" pitchFamily="18" charset="0"/>
                      </a:rPr>
                      <m:t>𝜔</m:t>
                    </m:r>
                    <m:r>
                      <a:rPr lang="es-UY" b="0" i="1" smtClean="0">
                        <a:latin typeface="Cambria Math" panose="02040503050406030204" pitchFamily="18" charset="0"/>
                      </a:rPr>
                      <m:t>=</m:t>
                    </m:r>
                    <m:r>
                      <a:rPr lang="es-UY" b="0" i="1" smtClean="0">
                        <a:latin typeface="Cambria Math" panose="02040503050406030204" pitchFamily="18" charset="0"/>
                      </a:rPr>
                      <m:t>𝑘𝑐</m:t>
                    </m:r>
                  </m:oMath>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490168" y="1223352"/>
                <a:ext cx="3931461" cy="432554"/>
              </a:xfrm>
              <a:prstGeom prst="rect">
                <a:avLst/>
              </a:prstGeom>
              <a:blipFill rotWithShape="0">
                <a:blip r:embed="rId3"/>
                <a:stretch>
                  <a:fillRect l="-1240" b="-1831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4596698" y="1174615"/>
                <a:ext cx="3654527" cy="5380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sz="2400" b="0" i="1" smtClean="0">
                          <a:latin typeface="Cambria Math" panose="02040503050406030204" pitchFamily="18" charset="0"/>
                          <a:ea typeface="Cambria Math" panose="02040503050406030204" pitchFamily="18" charset="0"/>
                        </a:rPr>
                        <m:t>⟹</m:t>
                      </m:r>
                      <m:r>
                        <a:rPr lang="es-UY" sz="2400" b="0" i="1" smtClean="0">
                          <a:latin typeface="Cambria Math" panose="02040503050406030204" pitchFamily="18" charset="0"/>
                        </a:rPr>
                        <m:t>𝑧</m:t>
                      </m:r>
                      <m:d>
                        <m:dPr>
                          <m:ctrlPr>
                            <a:rPr lang="es-UY" sz="2400" b="0" i="1" smtClean="0">
                              <a:latin typeface="Cambria Math" panose="02040503050406030204" pitchFamily="18" charset="0"/>
                            </a:rPr>
                          </m:ctrlPr>
                        </m:dPr>
                        <m:e>
                          <m:r>
                            <a:rPr lang="es-UY" sz="2400" b="0" i="1" smtClean="0">
                              <a:latin typeface="Cambria Math" panose="02040503050406030204" pitchFamily="18" charset="0"/>
                            </a:rPr>
                            <m:t>𝑥</m:t>
                          </m:r>
                          <m:r>
                            <a:rPr lang="es-UY" sz="2400" b="0" i="1" smtClean="0">
                              <a:latin typeface="Cambria Math" panose="02040503050406030204" pitchFamily="18" charset="0"/>
                            </a:rPr>
                            <m:t>,</m:t>
                          </m:r>
                          <m:r>
                            <a:rPr lang="es-UY" sz="2400" b="0" i="1" smtClean="0">
                              <a:latin typeface="Cambria Math" panose="02040503050406030204" pitchFamily="18" charset="0"/>
                            </a:rPr>
                            <m:t>𝑦</m:t>
                          </m:r>
                          <m:r>
                            <a:rPr lang="es-UY" sz="2400" b="0" i="1" smtClean="0">
                              <a:latin typeface="Cambria Math" panose="02040503050406030204" pitchFamily="18" charset="0"/>
                            </a:rPr>
                            <m:t>,</m:t>
                          </m:r>
                          <m:r>
                            <a:rPr lang="es-UY" sz="2400" b="0" i="1" smtClean="0">
                              <a:latin typeface="Cambria Math" panose="02040503050406030204" pitchFamily="18" charset="0"/>
                            </a:rPr>
                            <m:t>𝑡</m:t>
                          </m:r>
                        </m:e>
                      </m:d>
                      <m:r>
                        <a:rPr lang="es-UY" sz="2400" b="0" i="1" smtClean="0">
                          <a:latin typeface="Cambria Math" panose="02040503050406030204" pitchFamily="18" charset="0"/>
                        </a:rPr>
                        <m:t>=</m:t>
                      </m:r>
                      <m:r>
                        <a:rPr lang="es-UY" sz="2400" b="0" i="1" smtClean="0">
                          <a:latin typeface="Cambria Math" panose="02040503050406030204" pitchFamily="18" charset="0"/>
                        </a:rPr>
                        <m:t>𝐴</m:t>
                      </m:r>
                      <m:sSup>
                        <m:sSupPr>
                          <m:ctrlPr>
                            <a:rPr lang="es-UY" sz="2400" b="0" i="1" smtClean="0">
                              <a:latin typeface="Cambria Math" panose="02040503050406030204" pitchFamily="18" charset="0"/>
                            </a:rPr>
                          </m:ctrlPr>
                        </m:sSupPr>
                        <m:e>
                          <m:r>
                            <a:rPr lang="es-UY" sz="2400" b="0" i="1" smtClean="0">
                              <a:latin typeface="Cambria Math" panose="02040503050406030204" pitchFamily="18" charset="0"/>
                            </a:rPr>
                            <m:t>𝑒</m:t>
                          </m:r>
                        </m:e>
                        <m:sup>
                          <m:r>
                            <a:rPr lang="es-UY" sz="2400" b="0" i="1" smtClean="0">
                              <a:latin typeface="Cambria Math" panose="02040503050406030204" pitchFamily="18" charset="0"/>
                            </a:rPr>
                            <m:t>𝑖</m:t>
                          </m:r>
                          <m:r>
                            <a:rPr lang="es-UY" sz="2400" b="0" i="1" smtClean="0">
                              <a:latin typeface="Cambria Math" panose="02040503050406030204" pitchFamily="18" charset="0"/>
                            </a:rPr>
                            <m:t>(</m:t>
                          </m:r>
                          <m:r>
                            <a:rPr lang="es-UY" sz="2400" b="0" i="1" smtClean="0">
                              <a:latin typeface="Cambria Math" panose="02040503050406030204" pitchFamily="18" charset="0"/>
                              <a:ea typeface="Cambria Math" panose="02040503050406030204" pitchFamily="18" charset="0"/>
                            </a:rPr>
                            <m:t>𝜔</m:t>
                          </m:r>
                          <m:r>
                            <a:rPr lang="es-UY" sz="2400" b="0" i="1" smtClean="0">
                              <a:latin typeface="Cambria Math" panose="02040503050406030204" pitchFamily="18" charset="0"/>
                              <a:ea typeface="Cambria Math" panose="02040503050406030204" pitchFamily="18" charset="0"/>
                            </a:rPr>
                            <m:t>𝑡</m:t>
                          </m:r>
                          <m:r>
                            <a:rPr lang="es-UY" sz="2400" b="0" i="1" smtClean="0">
                              <a:latin typeface="Cambria Math" panose="02040503050406030204" pitchFamily="18" charset="0"/>
                              <a:ea typeface="Cambria Math" panose="02040503050406030204" pitchFamily="18" charset="0"/>
                            </a:rPr>
                            <m:t>−</m:t>
                          </m:r>
                          <m:acc>
                            <m:accPr>
                              <m:chr m:val="⃗"/>
                              <m:ctrlPr>
                                <a:rPr lang="es-UY" sz="2400" b="0" i="1" smtClean="0">
                                  <a:latin typeface="Cambria Math" panose="02040503050406030204" pitchFamily="18" charset="0"/>
                                </a:rPr>
                              </m:ctrlPr>
                            </m:accPr>
                            <m:e>
                              <m:r>
                                <a:rPr lang="es-UY" sz="2400" b="0" i="1" smtClean="0">
                                  <a:latin typeface="Cambria Math" panose="02040503050406030204" pitchFamily="18" charset="0"/>
                                </a:rPr>
                                <m:t>𝑘</m:t>
                              </m:r>
                            </m:e>
                          </m:acc>
                          <m:acc>
                            <m:accPr>
                              <m:chr m:val="⃗"/>
                              <m:ctrlPr>
                                <a:rPr lang="es-UY" sz="2400" b="0" i="1" smtClean="0">
                                  <a:latin typeface="Cambria Math" panose="02040503050406030204" pitchFamily="18" charset="0"/>
                                </a:rPr>
                              </m:ctrlPr>
                            </m:accPr>
                            <m:e>
                              <m:r>
                                <a:rPr lang="es-UY" sz="2400" i="1">
                                  <a:latin typeface="Cambria Math" panose="02040503050406030204" pitchFamily="18" charset="0"/>
                                  <a:ea typeface="Cambria Math" panose="02040503050406030204" pitchFamily="18" charset="0"/>
                                </a:rPr>
                                <m:t>∙</m:t>
                              </m:r>
                              <m:r>
                                <a:rPr lang="es-UY" sz="2400" b="0" i="1" smtClean="0">
                                  <a:latin typeface="Cambria Math" panose="02040503050406030204" pitchFamily="18" charset="0"/>
                                </a:rPr>
                                <m:t>𝑟</m:t>
                              </m:r>
                            </m:e>
                          </m:acc>
                          <m:r>
                            <a:rPr lang="es-UY" sz="2400" b="0" i="1" smtClean="0">
                              <a:latin typeface="Cambria Math" panose="02040503050406030204" pitchFamily="18" charset="0"/>
                            </a:rPr>
                            <m:t>)</m:t>
                          </m:r>
                        </m:sup>
                      </m:sSup>
                    </m:oMath>
                  </m:oMathPara>
                </a14:m>
                <a:endParaRPr lang="es-UY" sz="2400" dirty="0"/>
              </a:p>
            </p:txBody>
          </p:sp>
        </mc:Choice>
        <mc:Fallback xmlns="">
          <p:sp>
            <p:nvSpPr>
              <p:cNvPr id="8" name="CuadroTexto 7"/>
              <p:cNvSpPr txBox="1">
                <a:spLocks noRot="1" noChangeAspect="1" noMove="1" noResize="1" noEditPoints="1" noAdjustHandles="1" noChangeArrowheads="1" noChangeShapeType="1" noTextEdit="1"/>
              </p:cNvSpPr>
              <p:nvPr/>
            </p:nvSpPr>
            <p:spPr>
              <a:xfrm>
                <a:off x="4596698" y="1174615"/>
                <a:ext cx="3654527" cy="538096"/>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 name="CuadroTexto 1"/>
              <p:cNvSpPr txBox="1"/>
              <p:nvPr/>
            </p:nvSpPr>
            <p:spPr>
              <a:xfrm>
                <a:off x="525196" y="1835141"/>
                <a:ext cx="1822165" cy="61279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𝑘</m:t>
                      </m:r>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2</m:t>
                          </m:r>
                          <m:r>
                            <a:rPr lang="es-UY" b="0" i="1" smtClean="0">
                              <a:latin typeface="Cambria Math" panose="02040503050406030204" pitchFamily="18" charset="0"/>
                            </a:rPr>
                            <m:t>𝜋</m:t>
                          </m:r>
                        </m:num>
                        <m:den>
                          <m:r>
                            <a:rPr lang="es-UY" b="0" i="1" smtClean="0">
                              <a:latin typeface="Cambria Math" panose="02040503050406030204" pitchFamily="18" charset="0"/>
                            </a:rPr>
                            <m:t>𝜆</m:t>
                          </m:r>
                        </m:den>
                      </m:f>
                      <m:r>
                        <a:rPr lang="es-UY" b="0" i="1" smtClean="0">
                          <a:latin typeface="Cambria Math" panose="02040503050406030204" pitchFamily="18" charset="0"/>
                        </a:rPr>
                        <m:t>;</m:t>
                      </m:r>
                      <m:r>
                        <a:rPr lang="es-UY" b="0" i="1" smtClean="0">
                          <a:latin typeface="Cambria Math" panose="02040503050406030204" pitchFamily="18" charset="0"/>
                        </a:rPr>
                        <m:t>𝜔</m:t>
                      </m:r>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2</m:t>
                          </m:r>
                          <m:r>
                            <a:rPr lang="es-UY" b="0" i="1" smtClean="0">
                              <a:latin typeface="Cambria Math" panose="02040503050406030204" pitchFamily="18" charset="0"/>
                            </a:rPr>
                            <m:t>𝜋</m:t>
                          </m:r>
                        </m:num>
                        <m:den>
                          <m:r>
                            <a:rPr lang="es-UY" b="0" i="1" smtClean="0">
                              <a:latin typeface="Cambria Math" panose="02040503050406030204" pitchFamily="18" charset="0"/>
                            </a:rPr>
                            <m:t>𝑇</m:t>
                          </m:r>
                        </m:den>
                      </m:f>
                    </m:oMath>
                  </m:oMathPara>
                </a14:m>
                <a:endParaRPr lang="es-UY" dirty="0"/>
              </a:p>
            </p:txBody>
          </p:sp>
        </mc:Choice>
        <mc:Fallback xmlns="">
          <p:sp>
            <p:nvSpPr>
              <p:cNvPr id="2" name="CuadroTexto 1"/>
              <p:cNvSpPr txBox="1">
                <a:spLocks noRot="1" noChangeAspect="1" noMove="1" noResize="1" noEditPoints="1" noAdjustHandles="1" noChangeArrowheads="1" noChangeShapeType="1" noTextEdit="1"/>
              </p:cNvSpPr>
              <p:nvPr/>
            </p:nvSpPr>
            <p:spPr>
              <a:xfrm>
                <a:off x="525196" y="1835141"/>
                <a:ext cx="1822165" cy="612796"/>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 name="CuadroTexto 2"/>
              <p:cNvSpPr txBox="1"/>
              <p:nvPr/>
            </p:nvSpPr>
            <p:spPr>
              <a:xfrm>
                <a:off x="2565611" y="2055452"/>
                <a:ext cx="9089360" cy="646331"/>
              </a:xfrm>
              <a:prstGeom prst="rect">
                <a:avLst/>
              </a:prstGeom>
              <a:noFill/>
            </p:spPr>
            <p:txBody>
              <a:bodyPr wrap="square" rtlCol="0">
                <a:spAutoFit/>
              </a:bodyPr>
              <a:lstStyle/>
              <a:p>
                <a:r>
                  <a:rPr lang="es-UY" dirty="0"/>
                  <a:t>Para saber el sentido de propagación de la onda, conviene definir el sentido positivo del ángulo  </a:t>
                </a:r>
                <a14:m>
                  <m:oMath xmlns:m="http://schemas.openxmlformats.org/officeDocument/2006/math">
                    <m:r>
                      <a:rPr lang="es-UY" b="0" i="1" smtClean="0">
                        <a:latin typeface="Cambria Math" panose="02040503050406030204" pitchFamily="18" charset="0"/>
                      </a:rPr>
                      <m:t>𝛼</m:t>
                    </m:r>
                  </m:oMath>
                </a14:m>
                <a:r>
                  <a:rPr lang="es-UY" dirty="0"/>
                  <a:t> en sentido </a:t>
                </a:r>
                <a:r>
                  <a:rPr lang="es-UY" dirty="0" err="1"/>
                  <a:t>antihorario</a:t>
                </a:r>
                <a:r>
                  <a:rPr lang="es-UY" dirty="0"/>
                  <a:t> y tener en cuenta los signos de </a:t>
                </a:r>
                <a14:m>
                  <m:oMath xmlns:m="http://schemas.openxmlformats.org/officeDocument/2006/math">
                    <m:r>
                      <m:rPr>
                        <m:sty m:val="p"/>
                      </m:rPr>
                      <a:rPr lang="es-UY" b="0" i="0" smtClean="0">
                        <a:latin typeface="Cambria Math" panose="02040503050406030204" pitchFamily="18" charset="0"/>
                      </a:rPr>
                      <m:t>sin</m:t>
                    </m:r>
                    <m:r>
                      <a:rPr lang="es-UY" b="0" i="1" smtClean="0">
                        <a:latin typeface="Cambria Math" panose="02040503050406030204" pitchFamily="18" charset="0"/>
                      </a:rPr>
                      <m:t>⁡(</m:t>
                    </m:r>
                    <m:r>
                      <a:rPr lang="es-UY" b="0" i="1" smtClean="0">
                        <a:latin typeface="Cambria Math" panose="02040503050406030204" pitchFamily="18" charset="0"/>
                      </a:rPr>
                      <m:t>𝛼</m:t>
                    </m:r>
                    <m:r>
                      <a:rPr lang="es-UY" b="0" i="1" smtClean="0">
                        <a:latin typeface="Cambria Math" panose="02040503050406030204" pitchFamily="18" charset="0"/>
                      </a:rPr>
                      <m:t>)</m:t>
                    </m:r>
                  </m:oMath>
                </a14:m>
                <a:r>
                  <a:rPr lang="es-UY" dirty="0"/>
                  <a:t> y </a:t>
                </a:r>
                <a14:m>
                  <m:oMath xmlns:m="http://schemas.openxmlformats.org/officeDocument/2006/math">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r>
                          <a:rPr lang="es-UY" b="0" i="1" smtClean="0">
                            <a:latin typeface="Cambria Math" panose="02040503050406030204" pitchFamily="18" charset="0"/>
                          </a:rPr>
                          <m:t>(</m:t>
                        </m:r>
                        <m:r>
                          <a:rPr lang="es-UY" b="0" i="1" smtClean="0">
                            <a:latin typeface="Cambria Math" panose="02040503050406030204" pitchFamily="18" charset="0"/>
                          </a:rPr>
                          <m:t>𝛼</m:t>
                        </m:r>
                        <m:r>
                          <a:rPr lang="es-UY" b="0" i="1" smtClean="0">
                            <a:latin typeface="Cambria Math" panose="02040503050406030204" pitchFamily="18" charset="0"/>
                          </a:rPr>
                          <m:t>)</m:t>
                        </m:r>
                      </m:e>
                    </m:func>
                  </m:oMath>
                </a14:m>
                <a:endParaRPr lang="es-UY" dirty="0"/>
              </a:p>
            </p:txBody>
          </p:sp>
        </mc:Choice>
        <mc:Fallback xmlns="">
          <p:sp>
            <p:nvSpPr>
              <p:cNvPr id="3" name="CuadroTexto 2"/>
              <p:cNvSpPr txBox="1">
                <a:spLocks noRot="1" noChangeAspect="1" noMove="1" noResize="1" noEditPoints="1" noAdjustHandles="1" noChangeArrowheads="1" noChangeShapeType="1" noTextEdit="1"/>
              </p:cNvSpPr>
              <p:nvPr/>
            </p:nvSpPr>
            <p:spPr>
              <a:xfrm>
                <a:off x="2565611" y="2055452"/>
                <a:ext cx="9089360" cy="646331"/>
              </a:xfrm>
              <a:prstGeom prst="rect">
                <a:avLst/>
              </a:prstGeom>
              <a:blipFill rotWithShape="0">
                <a:blip r:embed="rId6"/>
                <a:stretch>
                  <a:fillRect l="-604" t="-4717" r="-872" b="-14151"/>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7762005" y="3711780"/>
                <a:ext cx="3982244" cy="485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sz="2400" b="0" i="1" smtClean="0">
                              <a:latin typeface="Cambria Math" panose="02040503050406030204" pitchFamily="18" charset="0"/>
                            </a:rPr>
                          </m:ctrlPr>
                        </m:sSubPr>
                        <m:e>
                          <m:r>
                            <a:rPr lang="es-UY" sz="2400" b="0" i="1" smtClean="0">
                              <a:latin typeface="Cambria Math" panose="02040503050406030204" pitchFamily="18" charset="0"/>
                            </a:rPr>
                            <m:t>𝑧</m:t>
                          </m:r>
                        </m:e>
                        <m:sub>
                          <m:r>
                            <a:rPr lang="es-UY" sz="2400" b="0" i="1" smtClean="0">
                              <a:latin typeface="Cambria Math" panose="02040503050406030204" pitchFamily="18" charset="0"/>
                            </a:rPr>
                            <m:t>1</m:t>
                          </m:r>
                        </m:sub>
                      </m:sSub>
                      <m:d>
                        <m:dPr>
                          <m:ctrlPr>
                            <a:rPr lang="es-UY" sz="2400" b="0" i="1" smtClean="0">
                              <a:latin typeface="Cambria Math" panose="02040503050406030204" pitchFamily="18" charset="0"/>
                            </a:rPr>
                          </m:ctrlPr>
                        </m:dPr>
                        <m:e>
                          <m:r>
                            <a:rPr lang="es-UY" sz="2400" b="0" i="1" smtClean="0">
                              <a:latin typeface="Cambria Math" panose="02040503050406030204" pitchFamily="18" charset="0"/>
                            </a:rPr>
                            <m:t>𝑥</m:t>
                          </m:r>
                          <m:r>
                            <a:rPr lang="es-UY" sz="2400" b="0" i="1" smtClean="0">
                              <a:latin typeface="Cambria Math" panose="02040503050406030204" pitchFamily="18" charset="0"/>
                            </a:rPr>
                            <m:t>,</m:t>
                          </m:r>
                          <m:r>
                            <a:rPr lang="es-UY" sz="2400" b="0" i="1" smtClean="0">
                              <a:latin typeface="Cambria Math" panose="02040503050406030204" pitchFamily="18" charset="0"/>
                            </a:rPr>
                            <m:t>𝑦</m:t>
                          </m:r>
                          <m:r>
                            <a:rPr lang="es-UY" sz="2400" b="0" i="1" smtClean="0">
                              <a:latin typeface="Cambria Math" panose="02040503050406030204" pitchFamily="18" charset="0"/>
                            </a:rPr>
                            <m:t>,</m:t>
                          </m:r>
                          <m:r>
                            <a:rPr lang="es-UY" sz="2400" b="0" i="1" smtClean="0">
                              <a:latin typeface="Cambria Math" panose="02040503050406030204" pitchFamily="18" charset="0"/>
                            </a:rPr>
                            <m:t>𝑡</m:t>
                          </m:r>
                        </m:e>
                      </m:d>
                      <m:r>
                        <a:rPr lang="es-UY" sz="2400" b="0" i="1" smtClean="0">
                          <a:latin typeface="Cambria Math" panose="02040503050406030204" pitchFamily="18" charset="0"/>
                        </a:rPr>
                        <m:t>=</m:t>
                      </m:r>
                      <m:r>
                        <a:rPr lang="es-UY" sz="2400" b="0" i="1" smtClean="0">
                          <a:latin typeface="Cambria Math" panose="02040503050406030204" pitchFamily="18" charset="0"/>
                        </a:rPr>
                        <m:t>𝐴</m:t>
                      </m:r>
                      <m:sSup>
                        <m:sSupPr>
                          <m:ctrlPr>
                            <a:rPr lang="es-UY" sz="2400" b="0" i="1" smtClean="0">
                              <a:latin typeface="Cambria Math" panose="02040503050406030204" pitchFamily="18" charset="0"/>
                            </a:rPr>
                          </m:ctrlPr>
                        </m:sSupPr>
                        <m:e>
                          <m:r>
                            <a:rPr lang="es-UY" sz="2400" b="0" i="1" smtClean="0">
                              <a:latin typeface="Cambria Math" panose="02040503050406030204" pitchFamily="18" charset="0"/>
                            </a:rPr>
                            <m:t>𝑒</m:t>
                          </m:r>
                        </m:e>
                        <m:sup>
                          <m:r>
                            <a:rPr lang="es-UY" sz="2400" b="0" i="1" smtClean="0">
                              <a:latin typeface="Cambria Math" panose="02040503050406030204" pitchFamily="18" charset="0"/>
                            </a:rPr>
                            <m:t>𝑖</m:t>
                          </m:r>
                          <m:r>
                            <a:rPr lang="es-UY" sz="2400" b="0" i="1" smtClean="0">
                              <a:latin typeface="Cambria Math" panose="02040503050406030204" pitchFamily="18" charset="0"/>
                            </a:rPr>
                            <m:t>(</m:t>
                          </m:r>
                          <m:r>
                            <a:rPr lang="es-UY" sz="2400" b="0" i="1" smtClean="0">
                              <a:latin typeface="Cambria Math" panose="02040503050406030204" pitchFamily="18" charset="0"/>
                              <a:ea typeface="Cambria Math" panose="02040503050406030204" pitchFamily="18" charset="0"/>
                            </a:rPr>
                            <m:t>𝜔</m:t>
                          </m:r>
                          <m:r>
                            <a:rPr lang="es-UY" sz="2400" b="0" i="1" smtClean="0">
                              <a:latin typeface="Cambria Math" panose="02040503050406030204" pitchFamily="18" charset="0"/>
                              <a:ea typeface="Cambria Math" panose="02040503050406030204" pitchFamily="18" charset="0"/>
                            </a:rPr>
                            <m:t>𝑡</m:t>
                          </m:r>
                          <m:r>
                            <a:rPr lang="es-UY" sz="2400" b="0" i="1" smtClean="0">
                              <a:latin typeface="Cambria Math" panose="02040503050406030204" pitchFamily="18" charset="0"/>
                              <a:ea typeface="Cambria Math" panose="02040503050406030204" pitchFamily="18" charset="0"/>
                            </a:rPr>
                            <m:t>−</m:t>
                          </m:r>
                          <m:sSub>
                            <m:sSubPr>
                              <m:ctrlPr>
                                <a:rPr lang="es-UY" sz="2400" b="0" i="1" smtClean="0">
                                  <a:latin typeface="Cambria Math" panose="02040503050406030204" pitchFamily="18" charset="0"/>
                                  <a:ea typeface="Cambria Math" panose="02040503050406030204" pitchFamily="18" charset="0"/>
                                </a:rPr>
                              </m:ctrlPr>
                            </m:sSubPr>
                            <m:e>
                              <m:r>
                                <a:rPr lang="es-UY" sz="2400" b="0" i="1" smtClean="0">
                                  <a:latin typeface="Cambria Math" panose="02040503050406030204" pitchFamily="18" charset="0"/>
                                  <a:ea typeface="Cambria Math" panose="02040503050406030204" pitchFamily="18" charset="0"/>
                                </a:rPr>
                                <m:t>𝑘</m:t>
                              </m:r>
                            </m:e>
                            <m:sub>
                              <m:r>
                                <a:rPr lang="es-UY" sz="2400" b="0" i="1" smtClean="0">
                                  <a:latin typeface="Cambria Math" panose="02040503050406030204" pitchFamily="18" charset="0"/>
                                  <a:ea typeface="Cambria Math" panose="02040503050406030204" pitchFamily="18" charset="0"/>
                                </a:rPr>
                                <m:t>𝑥</m:t>
                              </m:r>
                            </m:sub>
                          </m:sSub>
                          <m:r>
                            <a:rPr lang="es-UY" sz="2400" b="0" i="1" smtClean="0">
                              <a:latin typeface="Cambria Math" panose="02040503050406030204" pitchFamily="18" charset="0"/>
                              <a:ea typeface="Cambria Math" panose="02040503050406030204" pitchFamily="18" charset="0"/>
                            </a:rPr>
                            <m:t>𝑥</m:t>
                          </m:r>
                          <m:r>
                            <a:rPr lang="es-UY" sz="2400" b="0" i="1" smtClean="0">
                              <a:latin typeface="Cambria Math" panose="02040503050406030204" pitchFamily="18" charset="0"/>
                              <a:ea typeface="Cambria Math" panose="02040503050406030204" pitchFamily="18" charset="0"/>
                            </a:rPr>
                            <m:t>−</m:t>
                          </m:r>
                          <m:sSub>
                            <m:sSubPr>
                              <m:ctrlPr>
                                <a:rPr lang="es-UY" sz="2400" b="0" i="1" smtClean="0">
                                  <a:latin typeface="Cambria Math" panose="02040503050406030204" pitchFamily="18" charset="0"/>
                                  <a:ea typeface="Cambria Math" panose="02040503050406030204" pitchFamily="18" charset="0"/>
                                </a:rPr>
                              </m:ctrlPr>
                            </m:sSubPr>
                            <m:e>
                              <m:r>
                                <a:rPr lang="es-UY" sz="2400" b="0" i="1" smtClean="0">
                                  <a:latin typeface="Cambria Math" panose="02040503050406030204" pitchFamily="18" charset="0"/>
                                  <a:ea typeface="Cambria Math" panose="02040503050406030204" pitchFamily="18" charset="0"/>
                                </a:rPr>
                                <m:t>𝑘</m:t>
                              </m:r>
                            </m:e>
                            <m:sub>
                              <m:r>
                                <a:rPr lang="es-UY" sz="2400" b="0" i="1" smtClean="0">
                                  <a:latin typeface="Cambria Math" panose="02040503050406030204" pitchFamily="18" charset="0"/>
                                  <a:ea typeface="Cambria Math" panose="02040503050406030204" pitchFamily="18" charset="0"/>
                                </a:rPr>
                                <m:t>𝑦</m:t>
                              </m:r>
                            </m:sub>
                          </m:sSub>
                          <m:r>
                            <a:rPr lang="es-UY" sz="2400" b="0" i="1" smtClean="0">
                              <a:latin typeface="Cambria Math" panose="02040503050406030204" pitchFamily="18" charset="0"/>
                              <a:ea typeface="Cambria Math" panose="02040503050406030204" pitchFamily="18" charset="0"/>
                            </a:rPr>
                            <m:t>𝑦</m:t>
                          </m:r>
                          <m:r>
                            <a:rPr lang="es-UY" sz="2400" b="0" i="1" smtClean="0">
                              <a:latin typeface="Cambria Math" panose="02040503050406030204" pitchFamily="18" charset="0"/>
                            </a:rPr>
                            <m:t>)</m:t>
                          </m:r>
                        </m:sup>
                      </m:sSup>
                    </m:oMath>
                  </m:oMathPara>
                </a14:m>
                <a:endParaRPr lang="es-UY" sz="2400" dirty="0"/>
              </a:p>
            </p:txBody>
          </p:sp>
        </mc:Choice>
        <mc:Fallback xmlns="">
          <p:sp>
            <p:nvSpPr>
              <p:cNvPr id="9" name="CuadroTexto 8"/>
              <p:cNvSpPr txBox="1">
                <a:spLocks noRot="1" noChangeAspect="1" noMove="1" noResize="1" noEditPoints="1" noAdjustHandles="1" noChangeArrowheads="1" noChangeShapeType="1" noTextEdit="1"/>
              </p:cNvSpPr>
              <p:nvPr/>
            </p:nvSpPr>
            <p:spPr>
              <a:xfrm>
                <a:off x="7762005" y="3711780"/>
                <a:ext cx="3982244" cy="485005"/>
              </a:xfrm>
              <a:prstGeom prst="rect">
                <a:avLst/>
              </a:prstGeom>
              <a:blipFill rotWithShape="0">
                <a:blip r:embed="rId7"/>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4167053" y="3009059"/>
                <a:ext cx="3149259" cy="39126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𝑥</m:t>
                          </m:r>
                        </m:sub>
                      </m:sSub>
                      <m:r>
                        <a:rPr lang="es-UY" b="0" i="1" smtClean="0">
                          <a:latin typeface="Cambria Math" panose="02040503050406030204" pitchFamily="18" charset="0"/>
                        </a:rPr>
                        <m:t>=</m:t>
                      </m:r>
                      <m:r>
                        <a:rPr lang="es-UY" b="0" i="1" smtClean="0">
                          <a:latin typeface="Cambria Math" panose="02040503050406030204" pitchFamily="18" charset="0"/>
                        </a:rPr>
                        <m:t>𝑘</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r>
                            <a:rPr lang="es-UY" b="0" i="1" smtClean="0">
                              <a:latin typeface="Cambria Math" panose="02040503050406030204" pitchFamily="18" charset="0"/>
                            </a:rPr>
                            <m:t>(</m:t>
                          </m:r>
                          <m:r>
                            <a:rPr lang="es-UY" b="0" i="1" smtClean="0">
                              <a:latin typeface="Cambria Math" panose="02040503050406030204" pitchFamily="18" charset="0"/>
                            </a:rPr>
                            <m:t>𝛼</m:t>
                          </m:r>
                          <m:r>
                            <a:rPr lang="es-UY" b="0" i="1" smtClean="0">
                              <a:latin typeface="Cambria Math" panose="02040503050406030204" pitchFamily="18" charset="0"/>
                            </a:rPr>
                            <m:t>)</m:t>
                          </m:r>
                        </m:e>
                      </m:func>
                      <m:r>
                        <a:rPr lang="es-UY" b="0" i="1" smtClean="0">
                          <a:latin typeface="Cambria Math" panose="02040503050406030204" pitchFamily="18" charset="0"/>
                        </a:rPr>
                        <m:t> ;</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𝑦</m:t>
                          </m:r>
                        </m:sub>
                      </m:sSub>
                      <m:r>
                        <a:rPr lang="es-UY" b="0" i="1" smtClean="0">
                          <a:latin typeface="Cambria Math" panose="02040503050406030204" pitchFamily="18" charset="0"/>
                        </a:rPr>
                        <m:t>=</m:t>
                      </m:r>
                      <m:r>
                        <a:rPr lang="es-UY" b="0" i="1" smtClean="0">
                          <a:latin typeface="Cambria Math" panose="02040503050406030204" pitchFamily="18" charset="0"/>
                        </a:rPr>
                        <m:t>𝑘</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r>
                            <a:rPr lang="es-UY" b="0" i="1" smtClean="0">
                              <a:latin typeface="Cambria Math" panose="02040503050406030204" pitchFamily="18" charset="0"/>
                            </a:rPr>
                            <m:t>𝛼</m:t>
                          </m:r>
                          <m:r>
                            <a:rPr lang="es-UY" b="0" i="1" smtClean="0">
                              <a:latin typeface="Cambria Math" panose="02040503050406030204" pitchFamily="18" charset="0"/>
                            </a:rPr>
                            <m:t>)</m:t>
                          </m:r>
                        </m:e>
                      </m:func>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4167053" y="3009059"/>
                <a:ext cx="3149259" cy="391261"/>
              </a:xfrm>
              <a:prstGeom prst="rect">
                <a:avLst/>
              </a:prstGeom>
              <a:blipFill rotWithShape="0">
                <a:blip r:embed="rId8"/>
                <a:stretch>
                  <a:fillRect b="-781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5" name="CuadroTexto 14"/>
              <p:cNvSpPr txBox="1"/>
              <p:nvPr/>
            </p:nvSpPr>
            <p:spPr>
              <a:xfrm>
                <a:off x="6288742" y="4376604"/>
                <a:ext cx="1492268" cy="7101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s-UY" i="1" smtClean="0">
                              <a:latin typeface="Cambria Math" panose="02040503050406030204" pitchFamily="18" charset="0"/>
                            </a:rPr>
                          </m:ctrlPr>
                        </m:dPr>
                        <m:e>
                          <m:eqArr>
                            <m:eqArrPr>
                              <m:ctrlPr>
                                <a:rPr lang="es-UY" i="1" smtClean="0">
                                  <a:latin typeface="Cambria Math" panose="02040503050406030204" pitchFamily="18" charset="0"/>
                                </a:rPr>
                              </m:ctrlPr>
                            </m:eqArrPr>
                            <m:e>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r>
                                    <a:rPr lang="es-UY" b="0" i="1" smtClean="0">
                                      <a:latin typeface="Cambria Math" panose="02040503050406030204" pitchFamily="18" charset="0"/>
                                    </a:rPr>
                                    <m:t>(</m:t>
                                  </m:r>
                                  <m:r>
                                    <a:rPr lang="es-UY" b="0" i="1" smtClean="0">
                                      <a:latin typeface="Cambria Math" panose="02040503050406030204" pitchFamily="18" charset="0"/>
                                    </a:rPr>
                                    <m:t>𝛼</m:t>
                                  </m:r>
                                  <m:r>
                                    <a:rPr lang="es-UY" b="0" i="1" smtClean="0">
                                      <a:latin typeface="Cambria Math" panose="02040503050406030204" pitchFamily="18" charset="0"/>
                                    </a:rPr>
                                    <m:t>)&gt;0</m:t>
                                  </m:r>
                                </m:e>
                              </m:func>
                            </m:e>
                            <m:e>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r>
                                    <a:rPr lang="es-UY" b="0" i="1" smtClean="0">
                                      <a:latin typeface="Cambria Math" panose="02040503050406030204" pitchFamily="18" charset="0"/>
                                    </a:rPr>
                                    <m:t>𝛼</m:t>
                                  </m:r>
                                  <m:r>
                                    <a:rPr lang="es-UY" b="0" i="1" smtClean="0">
                                      <a:latin typeface="Cambria Math" panose="02040503050406030204" pitchFamily="18" charset="0"/>
                                    </a:rPr>
                                    <m:t>)&gt;0</m:t>
                                  </m:r>
                                </m:e>
                              </m:func>
                            </m:e>
                          </m:eqArr>
                        </m:e>
                      </m:d>
                    </m:oMath>
                  </m:oMathPara>
                </a14:m>
                <a:endParaRPr lang="es-UY" dirty="0"/>
              </a:p>
            </p:txBody>
          </p:sp>
        </mc:Choice>
        <mc:Fallback xmlns="">
          <p:sp>
            <p:nvSpPr>
              <p:cNvPr id="15" name="CuadroTexto 14"/>
              <p:cNvSpPr txBox="1">
                <a:spLocks noRot="1" noChangeAspect="1" noMove="1" noResize="1" noEditPoints="1" noAdjustHandles="1" noChangeArrowheads="1" noChangeShapeType="1" noTextEdit="1"/>
              </p:cNvSpPr>
              <p:nvPr/>
            </p:nvSpPr>
            <p:spPr>
              <a:xfrm>
                <a:off x="6288742" y="4376604"/>
                <a:ext cx="1492268" cy="710194"/>
              </a:xfrm>
              <a:prstGeom prst="rect">
                <a:avLst/>
              </a:prstGeom>
              <a:blipFill rotWithShape="0">
                <a:blip r:embed="rId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6" name="CuadroTexto 15"/>
              <p:cNvSpPr txBox="1"/>
              <p:nvPr/>
            </p:nvSpPr>
            <p:spPr>
              <a:xfrm>
                <a:off x="6328537" y="5636304"/>
                <a:ext cx="1492268" cy="7101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s-UY" i="1" smtClean="0">
                              <a:latin typeface="Cambria Math" panose="02040503050406030204" pitchFamily="18" charset="0"/>
                            </a:rPr>
                          </m:ctrlPr>
                        </m:dPr>
                        <m:e>
                          <m:eqArr>
                            <m:eqArrPr>
                              <m:ctrlPr>
                                <a:rPr lang="es-UY" i="1" smtClean="0">
                                  <a:latin typeface="Cambria Math" panose="02040503050406030204" pitchFamily="18" charset="0"/>
                                </a:rPr>
                              </m:ctrlPr>
                            </m:eqArrPr>
                            <m:e>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r>
                                    <a:rPr lang="es-UY" b="0" i="1" smtClean="0">
                                      <a:latin typeface="Cambria Math" panose="02040503050406030204" pitchFamily="18" charset="0"/>
                                    </a:rPr>
                                    <m:t>(</m:t>
                                  </m:r>
                                  <m:r>
                                    <a:rPr lang="es-UY" b="0" i="1" smtClean="0">
                                      <a:latin typeface="Cambria Math" panose="02040503050406030204" pitchFamily="18" charset="0"/>
                                    </a:rPr>
                                    <m:t>𝛼</m:t>
                                  </m:r>
                                  <m:r>
                                    <a:rPr lang="es-UY" b="0" i="1" smtClean="0">
                                      <a:latin typeface="Cambria Math" panose="02040503050406030204" pitchFamily="18" charset="0"/>
                                    </a:rPr>
                                    <m:t>)&gt;0</m:t>
                                  </m:r>
                                </m:e>
                              </m:func>
                            </m:e>
                            <m:e>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r>
                                    <a:rPr lang="es-UY" b="0" i="1" smtClean="0">
                                      <a:latin typeface="Cambria Math" panose="02040503050406030204" pitchFamily="18" charset="0"/>
                                    </a:rPr>
                                    <m:t>𝛼</m:t>
                                  </m:r>
                                  <m:r>
                                    <a:rPr lang="es-UY" b="0" i="1" smtClean="0">
                                      <a:latin typeface="Cambria Math" panose="02040503050406030204" pitchFamily="18" charset="0"/>
                                    </a:rPr>
                                    <m:t>)&lt;0</m:t>
                                  </m:r>
                                </m:e>
                              </m:func>
                            </m:e>
                          </m:eqArr>
                        </m:e>
                      </m:d>
                    </m:oMath>
                  </m:oMathPara>
                </a14:m>
                <a:endParaRPr lang="es-UY" dirty="0"/>
              </a:p>
            </p:txBody>
          </p:sp>
        </mc:Choice>
        <mc:Fallback xmlns="">
          <p:sp>
            <p:nvSpPr>
              <p:cNvPr id="16" name="CuadroTexto 15"/>
              <p:cNvSpPr txBox="1">
                <a:spLocks noRot="1" noChangeAspect="1" noMove="1" noResize="1" noEditPoints="1" noAdjustHandles="1" noChangeArrowheads="1" noChangeShapeType="1" noTextEdit="1"/>
              </p:cNvSpPr>
              <p:nvPr/>
            </p:nvSpPr>
            <p:spPr>
              <a:xfrm>
                <a:off x="6328537" y="5636304"/>
                <a:ext cx="1492268" cy="710194"/>
              </a:xfrm>
              <a:prstGeom prst="rect">
                <a:avLst/>
              </a:prstGeom>
              <a:blipFill rotWithShape="0">
                <a:blip r:embed="rId10"/>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7" name="CuadroTexto 16"/>
              <p:cNvSpPr txBox="1"/>
              <p:nvPr/>
            </p:nvSpPr>
            <p:spPr>
              <a:xfrm>
                <a:off x="4550618" y="5652856"/>
                <a:ext cx="1441548" cy="7101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s-UY" i="1" smtClean="0">
                              <a:latin typeface="Cambria Math" panose="02040503050406030204" pitchFamily="18" charset="0"/>
                            </a:rPr>
                          </m:ctrlPr>
                        </m:dPr>
                        <m:e>
                          <m:eqArr>
                            <m:eqArrPr>
                              <m:ctrlPr>
                                <a:rPr lang="es-UY" i="1" smtClean="0">
                                  <a:latin typeface="Cambria Math" panose="02040503050406030204" pitchFamily="18" charset="0"/>
                                </a:rPr>
                              </m:ctrlPr>
                            </m:eqArrPr>
                            <m:e>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r>
                                    <a:rPr lang="es-UY" b="0" i="1" smtClean="0">
                                      <a:latin typeface="Cambria Math" panose="02040503050406030204" pitchFamily="18" charset="0"/>
                                    </a:rPr>
                                    <m:t>(</m:t>
                                  </m:r>
                                  <m:r>
                                    <a:rPr lang="es-UY" b="0" i="1" smtClean="0">
                                      <a:latin typeface="Cambria Math" panose="02040503050406030204" pitchFamily="18" charset="0"/>
                                    </a:rPr>
                                    <m:t>𝛼</m:t>
                                  </m:r>
                                  <m:r>
                                    <a:rPr lang="es-UY" b="0" i="1" smtClean="0">
                                      <a:latin typeface="Cambria Math" panose="02040503050406030204" pitchFamily="18" charset="0"/>
                                    </a:rPr>
                                    <m:t>)&lt;0</m:t>
                                  </m:r>
                                </m:e>
                              </m:func>
                            </m:e>
                            <m:e>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r>
                                    <a:rPr lang="es-UY" b="0" i="1" smtClean="0">
                                      <a:latin typeface="Cambria Math" panose="02040503050406030204" pitchFamily="18" charset="0"/>
                                    </a:rPr>
                                    <m:t>𝛼</m:t>
                                  </m:r>
                                  <m:r>
                                    <a:rPr lang="es-UY" b="0" i="1" smtClean="0">
                                      <a:latin typeface="Cambria Math" panose="02040503050406030204" pitchFamily="18" charset="0"/>
                                    </a:rPr>
                                    <m:t>)&lt;0</m:t>
                                  </m:r>
                                </m:e>
                              </m:func>
                            </m:e>
                          </m:eqArr>
                        </m:e>
                      </m:d>
                    </m:oMath>
                  </m:oMathPara>
                </a14:m>
                <a:endParaRPr lang="es-UY" dirty="0"/>
              </a:p>
            </p:txBody>
          </p:sp>
        </mc:Choice>
        <mc:Fallback xmlns="">
          <p:sp>
            <p:nvSpPr>
              <p:cNvPr id="17" name="CuadroTexto 16"/>
              <p:cNvSpPr txBox="1">
                <a:spLocks noRot="1" noChangeAspect="1" noMove="1" noResize="1" noEditPoints="1" noAdjustHandles="1" noChangeArrowheads="1" noChangeShapeType="1" noTextEdit="1"/>
              </p:cNvSpPr>
              <p:nvPr/>
            </p:nvSpPr>
            <p:spPr>
              <a:xfrm>
                <a:off x="4550618" y="5652856"/>
                <a:ext cx="1441548" cy="710194"/>
              </a:xfrm>
              <a:prstGeom prst="rect">
                <a:avLst/>
              </a:prstGeom>
              <a:blipFill rotWithShape="0">
                <a:blip r:embed="rId11"/>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8" name="CuadroTexto 17"/>
              <p:cNvSpPr txBox="1"/>
              <p:nvPr/>
            </p:nvSpPr>
            <p:spPr>
              <a:xfrm>
                <a:off x="4695371" y="4531028"/>
                <a:ext cx="1441548" cy="7101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s-UY" i="1" smtClean="0">
                              <a:latin typeface="Cambria Math" panose="02040503050406030204" pitchFamily="18" charset="0"/>
                            </a:rPr>
                          </m:ctrlPr>
                        </m:dPr>
                        <m:e>
                          <m:eqArr>
                            <m:eqArrPr>
                              <m:ctrlPr>
                                <a:rPr lang="es-UY" i="1" smtClean="0">
                                  <a:latin typeface="Cambria Math" panose="02040503050406030204" pitchFamily="18" charset="0"/>
                                </a:rPr>
                              </m:ctrlPr>
                            </m:eqArrPr>
                            <m:e>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r>
                                    <a:rPr lang="es-UY" b="0" i="1" smtClean="0">
                                      <a:latin typeface="Cambria Math" panose="02040503050406030204" pitchFamily="18" charset="0"/>
                                    </a:rPr>
                                    <m:t>(</m:t>
                                  </m:r>
                                  <m:r>
                                    <a:rPr lang="es-UY" b="0" i="1" smtClean="0">
                                      <a:latin typeface="Cambria Math" panose="02040503050406030204" pitchFamily="18" charset="0"/>
                                    </a:rPr>
                                    <m:t>𝛼</m:t>
                                  </m:r>
                                  <m:r>
                                    <a:rPr lang="es-UY" b="0" i="1" smtClean="0">
                                      <a:latin typeface="Cambria Math" panose="02040503050406030204" pitchFamily="18" charset="0"/>
                                    </a:rPr>
                                    <m:t>)&lt;0</m:t>
                                  </m:r>
                                </m:e>
                              </m:func>
                            </m:e>
                            <m:e>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r>
                                    <a:rPr lang="es-UY" b="0" i="1" smtClean="0">
                                      <a:latin typeface="Cambria Math" panose="02040503050406030204" pitchFamily="18" charset="0"/>
                                    </a:rPr>
                                    <m:t>𝛼</m:t>
                                  </m:r>
                                  <m:r>
                                    <a:rPr lang="es-UY" b="0" i="1" smtClean="0">
                                      <a:latin typeface="Cambria Math" panose="02040503050406030204" pitchFamily="18" charset="0"/>
                                    </a:rPr>
                                    <m:t>)&gt;0</m:t>
                                  </m:r>
                                </m:e>
                              </m:func>
                            </m:e>
                          </m:eqArr>
                        </m:e>
                      </m:d>
                    </m:oMath>
                  </m:oMathPara>
                </a14:m>
                <a:endParaRPr lang="es-UY" dirty="0"/>
              </a:p>
            </p:txBody>
          </p:sp>
        </mc:Choice>
        <mc:Fallback xmlns="">
          <p:sp>
            <p:nvSpPr>
              <p:cNvPr id="18" name="CuadroTexto 17"/>
              <p:cNvSpPr txBox="1">
                <a:spLocks noRot="1" noChangeAspect="1" noMove="1" noResize="1" noEditPoints="1" noAdjustHandles="1" noChangeArrowheads="1" noChangeShapeType="1" noTextEdit="1"/>
              </p:cNvSpPr>
              <p:nvPr/>
            </p:nvSpPr>
            <p:spPr>
              <a:xfrm>
                <a:off x="4695371" y="4531028"/>
                <a:ext cx="1441548" cy="710194"/>
              </a:xfrm>
              <a:prstGeom prst="rect">
                <a:avLst/>
              </a:prstGeom>
              <a:blipFill rotWithShape="0">
                <a:blip r:embed="rId12"/>
                <a:stretch>
                  <a:fillRect/>
                </a:stretch>
              </a:blipFill>
            </p:spPr>
            <p:txBody>
              <a:bodyPr/>
              <a:lstStyle/>
              <a:p>
                <a:r>
                  <a:rPr lang="es-UY">
                    <a:noFill/>
                  </a:rPr>
                  <a:t> </a:t>
                </a:r>
              </a:p>
            </p:txBody>
          </p:sp>
        </mc:Fallback>
      </mc:AlternateContent>
      <p:cxnSp>
        <p:nvCxnSpPr>
          <p:cNvPr id="20" name="Conector recto de flecha 19"/>
          <p:cNvCxnSpPr/>
          <p:nvPr/>
        </p:nvCxnSpPr>
        <p:spPr>
          <a:xfrm flipV="1">
            <a:off x="7939314" y="4376604"/>
            <a:ext cx="382167" cy="35509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ector recto de flecha 20"/>
          <p:cNvCxnSpPr/>
          <p:nvPr/>
        </p:nvCxnSpPr>
        <p:spPr>
          <a:xfrm flipH="1" flipV="1">
            <a:off x="4005943" y="4376604"/>
            <a:ext cx="345944" cy="33197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Conector recto de flecha 22"/>
          <p:cNvCxnSpPr/>
          <p:nvPr/>
        </p:nvCxnSpPr>
        <p:spPr>
          <a:xfrm flipH="1">
            <a:off x="3904343" y="6007954"/>
            <a:ext cx="415092" cy="35509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p:cNvCxnSpPr/>
          <p:nvPr/>
        </p:nvCxnSpPr>
        <p:spPr>
          <a:xfrm>
            <a:off x="8248909" y="6168950"/>
            <a:ext cx="400392" cy="33345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0" name="Grupo 29"/>
          <p:cNvGrpSpPr/>
          <p:nvPr/>
        </p:nvGrpSpPr>
        <p:grpSpPr>
          <a:xfrm>
            <a:off x="4542971" y="4054936"/>
            <a:ext cx="3889930" cy="2636150"/>
            <a:chOff x="4542971" y="4054936"/>
            <a:chExt cx="3889930" cy="2636150"/>
          </a:xfrm>
        </p:grpSpPr>
        <p:grpSp>
          <p:nvGrpSpPr>
            <p:cNvPr id="27" name="Grupo 26"/>
            <p:cNvGrpSpPr/>
            <p:nvPr/>
          </p:nvGrpSpPr>
          <p:grpSpPr>
            <a:xfrm>
              <a:off x="4542971" y="4252686"/>
              <a:ext cx="3657600" cy="2438400"/>
              <a:chOff x="4542971" y="4252686"/>
              <a:chExt cx="3657600" cy="2438400"/>
            </a:xfrm>
          </p:grpSpPr>
          <p:cxnSp>
            <p:nvCxnSpPr>
              <p:cNvPr id="12" name="Conector recto de flecha 11"/>
              <p:cNvCxnSpPr/>
              <p:nvPr/>
            </p:nvCxnSpPr>
            <p:spPr>
              <a:xfrm>
                <a:off x="4542971" y="5413829"/>
                <a:ext cx="36576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flipV="1">
                <a:off x="6212114" y="4252686"/>
                <a:ext cx="0" cy="24384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28" name="CuadroTexto 27"/>
                <p:cNvSpPr txBox="1"/>
                <p:nvPr/>
              </p:nvSpPr>
              <p:spPr>
                <a:xfrm>
                  <a:off x="5805815" y="4054936"/>
                  <a:ext cx="3713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𝑦</m:t>
                        </m:r>
                      </m:oMath>
                    </m:oMathPara>
                  </a14:m>
                  <a:endParaRPr lang="es-UY" dirty="0"/>
                </a:p>
              </p:txBody>
            </p:sp>
          </mc:Choice>
          <mc:Fallback xmlns="">
            <p:sp>
              <p:nvSpPr>
                <p:cNvPr id="28" name="CuadroTexto 27"/>
                <p:cNvSpPr txBox="1">
                  <a:spLocks noRot="1" noChangeAspect="1" noMove="1" noResize="1" noEditPoints="1" noAdjustHandles="1" noChangeArrowheads="1" noChangeShapeType="1" noTextEdit="1"/>
                </p:cNvSpPr>
                <p:nvPr/>
              </p:nvSpPr>
              <p:spPr>
                <a:xfrm>
                  <a:off x="5805815" y="4054936"/>
                  <a:ext cx="371384" cy="369332"/>
                </a:xfrm>
                <a:prstGeom prst="rect">
                  <a:avLst/>
                </a:prstGeom>
                <a:blipFill rotWithShape="0">
                  <a:blip r:embed="rId13"/>
                  <a:stretch>
                    <a:fillRect b="-655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9" name="CuadroTexto 28"/>
                <p:cNvSpPr txBox="1"/>
                <p:nvPr/>
              </p:nvSpPr>
              <p:spPr>
                <a:xfrm>
                  <a:off x="8064916" y="5417643"/>
                  <a:ext cx="36798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29" name="CuadroTexto 28"/>
                <p:cNvSpPr txBox="1">
                  <a:spLocks noRot="1" noChangeAspect="1" noMove="1" noResize="1" noEditPoints="1" noAdjustHandles="1" noChangeArrowheads="1" noChangeShapeType="1" noTextEdit="1"/>
                </p:cNvSpPr>
                <p:nvPr/>
              </p:nvSpPr>
              <p:spPr>
                <a:xfrm>
                  <a:off x="8064916" y="5417643"/>
                  <a:ext cx="367985" cy="369332"/>
                </a:xfrm>
                <a:prstGeom prst="rect">
                  <a:avLst/>
                </a:prstGeom>
                <a:blipFill rotWithShape="0">
                  <a:blip r:embed="rId14"/>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26" name="CuadroTexto 25"/>
              <p:cNvSpPr txBox="1"/>
              <p:nvPr/>
            </p:nvSpPr>
            <p:spPr>
              <a:xfrm>
                <a:off x="350613" y="3629487"/>
                <a:ext cx="3989362" cy="485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sz="2400" b="0" i="1" smtClean="0">
                              <a:latin typeface="Cambria Math" panose="02040503050406030204" pitchFamily="18" charset="0"/>
                            </a:rPr>
                          </m:ctrlPr>
                        </m:sSubPr>
                        <m:e>
                          <m:r>
                            <a:rPr lang="es-UY" sz="2400" b="0" i="1" smtClean="0">
                              <a:latin typeface="Cambria Math" panose="02040503050406030204" pitchFamily="18" charset="0"/>
                            </a:rPr>
                            <m:t>𝑧</m:t>
                          </m:r>
                        </m:e>
                        <m:sub>
                          <m:r>
                            <a:rPr lang="es-UY" sz="2400" b="0" i="1" smtClean="0">
                              <a:latin typeface="Cambria Math" panose="02040503050406030204" pitchFamily="18" charset="0"/>
                            </a:rPr>
                            <m:t>2</m:t>
                          </m:r>
                        </m:sub>
                      </m:sSub>
                      <m:d>
                        <m:dPr>
                          <m:ctrlPr>
                            <a:rPr lang="es-UY" sz="2400" b="0" i="1" smtClean="0">
                              <a:latin typeface="Cambria Math" panose="02040503050406030204" pitchFamily="18" charset="0"/>
                            </a:rPr>
                          </m:ctrlPr>
                        </m:dPr>
                        <m:e>
                          <m:r>
                            <a:rPr lang="es-UY" sz="2400" b="0" i="1" smtClean="0">
                              <a:latin typeface="Cambria Math" panose="02040503050406030204" pitchFamily="18" charset="0"/>
                            </a:rPr>
                            <m:t>𝑥</m:t>
                          </m:r>
                          <m:r>
                            <a:rPr lang="es-UY" sz="2400" b="0" i="1" smtClean="0">
                              <a:latin typeface="Cambria Math" panose="02040503050406030204" pitchFamily="18" charset="0"/>
                            </a:rPr>
                            <m:t>,</m:t>
                          </m:r>
                          <m:r>
                            <a:rPr lang="es-UY" sz="2400" b="0" i="1" smtClean="0">
                              <a:latin typeface="Cambria Math" panose="02040503050406030204" pitchFamily="18" charset="0"/>
                            </a:rPr>
                            <m:t>𝑦</m:t>
                          </m:r>
                          <m:r>
                            <a:rPr lang="es-UY" sz="2400" b="0" i="1" smtClean="0">
                              <a:latin typeface="Cambria Math" panose="02040503050406030204" pitchFamily="18" charset="0"/>
                            </a:rPr>
                            <m:t>,</m:t>
                          </m:r>
                          <m:r>
                            <a:rPr lang="es-UY" sz="2400" b="0" i="1" smtClean="0">
                              <a:latin typeface="Cambria Math" panose="02040503050406030204" pitchFamily="18" charset="0"/>
                            </a:rPr>
                            <m:t>𝑡</m:t>
                          </m:r>
                        </m:e>
                      </m:d>
                      <m:r>
                        <a:rPr lang="es-UY" sz="2400" b="0" i="1" smtClean="0">
                          <a:latin typeface="Cambria Math" panose="02040503050406030204" pitchFamily="18" charset="0"/>
                        </a:rPr>
                        <m:t>=</m:t>
                      </m:r>
                      <m:r>
                        <a:rPr lang="es-UY" sz="2400" b="0" i="1" smtClean="0">
                          <a:latin typeface="Cambria Math" panose="02040503050406030204" pitchFamily="18" charset="0"/>
                        </a:rPr>
                        <m:t>𝐴</m:t>
                      </m:r>
                      <m:sSup>
                        <m:sSupPr>
                          <m:ctrlPr>
                            <a:rPr lang="es-UY" sz="2400" b="0" i="1" smtClean="0">
                              <a:latin typeface="Cambria Math" panose="02040503050406030204" pitchFamily="18" charset="0"/>
                            </a:rPr>
                          </m:ctrlPr>
                        </m:sSupPr>
                        <m:e>
                          <m:r>
                            <a:rPr lang="es-UY" sz="2400" b="0" i="1" smtClean="0">
                              <a:latin typeface="Cambria Math" panose="02040503050406030204" pitchFamily="18" charset="0"/>
                            </a:rPr>
                            <m:t>𝑒</m:t>
                          </m:r>
                        </m:e>
                        <m:sup>
                          <m:r>
                            <a:rPr lang="es-UY" sz="2400" b="0" i="1" smtClean="0">
                              <a:latin typeface="Cambria Math" panose="02040503050406030204" pitchFamily="18" charset="0"/>
                            </a:rPr>
                            <m:t>𝑖</m:t>
                          </m:r>
                          <m:r>
                            <a:rPr lang="es-UY" sz="2400" b="0" i="1" smtClean="0">
                              <a:latin typeface="Cambria Math" panose="02040503050406030204" pitchFamily="18" charset="0"/>
                            </a:rPr>
                            <m:t>(</m:t>
                          </m:r>
                          <m:r>
                            <a:rPr lang="es-UY" sz="2400" b="0" i="1" smtClean="0">
                              <a:latin typeface="Cambria Math" panose="02040503050406030204" pitchFamily="18" charset="0"/>
                              <a:ea typeface="Cambria Math" panose="02040503050406030204" pitchFamily="18" charset="0"/>
                            </a:rPr>
                            <m:t>𝜔</m:t>
                          </m:r>
                          <m:r>
                            <a:rPr lang="es-UY" sz="2400" b="0" i="1" smtClean="0">
                              <a:latin typeface="Cambria Math" panose="02040503050406030204" pitchFamily="18" charset="0"/>
                              <a:ea typeface="Cambria Math" panose="02040503050406030204" pitchFamily="18" charset="0"/>
                            </a:rPr>
                            <m:t>𝑡</m:t>
                          </m:r>
                          <m:r>
                            <a:rPr lang="es-UY" sz="2400" b="0" i="1" smtClean="0">
                              <a:latin typeface="Cambria Math" panose="02040503050406030204" pitchFamily="18" charset="0"/>
                              <a:ea typeface="Cambria Math" panose="02040503050406030204" pitchFamily="18" charset="0"/>
                            </a:rPr>
                            <m:t>+</m:t>
                          </m:r>
                          <m:sSub>
                            <m:sSubPr>
                              <m:ctrlPr>
                                <a:rPr lang="es-UY" sz="2400" b="0" i="1" smtClean="0">
                                  <a:latin typeface="Cambria Math" panose="02040503050406030204" pitchFamily="18" charset="0"/>
                                  <a:ea typeface="Cambria Math" panose="02040503050406030204" pitchFamily="18" charset="0"/>
                                </a:rPr>
                              </m:ctrlPr>
                            </m:sSubPr>
                            <m:e>
                              <m:r>
                                <a:rPr lang="es-UY" sz="2400" b="0" i="1" smtClean="0">
                                  <a:latin typeface="Cambria Math" panose="02040503050406030204" pitchFamily="18" charset="0"/>
                                  <a:ea typeface="Cambria Math" panose="02040503050406030204" pitchFamily="18" charset="0"/>
                                </a:rPr>
                                <m:t>𝑘</m:t>
                              </m:r>
                            </m:e>
                            <m:sub>
                              <m:r>
                                <a:rPr lang="es-UY" sz="2400" b="0" i="1" smtClean="0">
                                  <a:latin typeface="Cambria Math" panose="02040503050406030204" pitchFamily="18" charset="0"/>
                                  <a:ea typeface="Cambria Math" panose="02040503050406030204" pitchFamily="18" charset="0"/>
                                </a:rPr>
                                <m:t>𝑥</m:t>
                              </m:r>
                            </m:sub>
                          </m:sSub>
                          <m:r>
                            <a:rPr lang="es-UY" sz="2400" b="0" i="1" smtClean="0">
                              <a:latin typeface="Cambria Math" panose="02040503050406030204" pitchFamily="18" charset="0"/>
                              <a:ea typeface="Cambria Math" panose="02040503050406030204" pitchFamily="18" charset="0"/>
                            </a:rPr>
                            <m:t>𝑥</m:t>
                          </m:r>
                          <m:r>
                            <a:rPr lang="es-UY" sz="2400" b="0" i="1" smtClean="0">
                              <a:latin typeface="Cambria Math" panose="02040503050406030204" pitchFamily="18" charset="0"/>
                              <a:ea typeface="Cambria Math" panose="02040503050406030204" pitchFamily="18" charset="0"/>
                            </a:rPr>
                            <m:t>−</m:t>
                          </m:r>
                          <m:sSub>
                            <m:sSubPr>
                              <m:ctrlPr>
                                <a:rPr lang="es-UY" sz="2400" b="0" i="1" smtClean="0">
                                  <a:latin typeface="Cambria Math" panose="02040503050406030204" pitchFamily="18" charset="0"/>
                                  <a:ea typeface="Cambria Math" panose="02040503050406030204" pitchFamily="18" charset="0"/>
                                </a:rPr>
                              </m:ctrlPr>
                            </m:sSubPr>
                            <m:e>
                              <m:r>
                                <a:rPr lang="es-UY" sz="2400" b="0" i="1" smtClean="0">
                                  <a:latin typeface="Cambria Math" panose="02040503050406030204" pitchFamily="18" charset="0"/>
                                  <a:ea typeface="Cambria Math" panose="02040503050406030204" pitchFamily="18" charset="0"/>
                                </a:rPr>
                                <m:t>𝑘</m:t>
                              </m:r>
                            </m:e>
                            <m:sub>
                              <m:r>
                                <a:rPr lang="es-UY" sz="2400" b="0" i="1" smtClean="0">
                                  <a:latin typeface="Cambria Math" panose="02040503050406030204" pitchFamily="18" charset="0"/>
                                  <a:ea typeface="Cambria Math" panose="02040503050406030204" pitchFamily="18" charset="0"/>
                                </a:rPr>
                                <m:t>𝑦</m:t>
                              </m:r>
                            </m:sub>
                          </m:sSub>
                          <m:r>
                            <a:rPr lang="es-UY" sz="2400" b="0" i="1" smtClean="0">
                              <a:latin typeface="Cambria Math" panose="02040503050406030204" pitchFamily="18" charset="0"/>
                              <a:ea typeface="Cambria Math" panose="02040503050406030204" pitchFamily="18" charset="0"/>
                            </a:rPr>
                            <m:t>𝑦</m:t>
                          </m:r>
                          <m:r>
                            <a:rPr lang="es-UY" sz="2400" b="0" i="1" smtClean="0">
                              <a:latin typeface="Cambria Math" panose="02040503050406030204" pitchFamily="18" charset="0"/>
                            </a:rPr>
                            <m:t>)</m:t>
                          </m:r>
                        </m:sup>
                      </m:sSup>
                    </m:oMath>
                  </m:oMathPara>
                </a14:m>
                <a:endParaRPr lang="es-UY" sz="2400" dirty="0"/>
              </a:p>
            </p:txBody>
          </p:sp>
        </mc:Choice>
        <mc:Fallback xmlns="">
          <p:sp>
            <p:nvSpPr>
              <p:cNvPr id="26" name="CuadroTexto 25"/>
              <p:cNvSpPr txBox="1">
                <a:spLocks noRot="1" noChangeAspect="1" noMove="1" noResize="1" noEditPoints="1" noAdjustHandles="1" noChangeArrowheads="1" noChangeShapeType="1" noTextEdit="1"/>
              </p:cNvSpPr>
              <p:nvPr/>
            </p:nvSpPr>
            <p:spPr>
              <a:xfrm>
                <a:off x="350613" y="3629487"/>
                <a:ext cx="3989362" cy="485005"/>
              </a:xfrm>
              <a:prstGeom prst="rect">
                <a:avLst/>
              </a:prstGeom>
              <a:blipFill rotWithShape="0">
                <a:blip r:embed="rId1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1" name="CuadroTexto 30"/>
              <p:cNvSpPr txBox="1"/>
              <p:nvPr/>
            </p:nvSpPr>
            <p:spPr>
              <a:xfrm>
                <a:off x="169860" y="5320462"/>
                <a:ext cx="3989362" cy="485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sz="2400" b="0" i="1" smtClean="0">
                              <a:latin typeface="Cambria Math" panose="02040503050406030204" pitchFamily="18" charset="0"/>
                            </a:rPr>
                          </m:ctrlPr>
                        </m:sSubPr>
                        <m:e>
                          <m:r>
                            <a:rPr lang="es-UY" sz="2400" b="0" i="1" smtClean="0">
                              <a:latin typeface="Cambria Math" panose="02040503050406030204" pitchFamily="18" charset="0"/>
                            </a:rPr>
                            <m:t>𝑧</m:t>
                          </m:r>
                        </m:e>
                        <m:sub>
                          <m:r>
                            <a:rPr lang="es-UY" sz="2400" b="0" i="1" smtClean="0">
                              <a:latin typeface="Cambria Math" panose="02040503050406030204" pitchFamily="18" charset="0"/>
                            </a:rPr>
                            <m:t>3</m:t>
                          </m:r>
                        </m:sub>
                      </m:sSub>
                      <m:d>
                        <m:dPr>
                          <m:ctrlPr>
                            <a:rPr lang="es-UY" sz="2400" b="0" i="1" smtClean="0">
                              <a:latin typeface="Cambria Math" panose="02040503050406030204" pitchFamily="18" charset="0"/>
                            </a:rPr>
                          </m:ctrlPr>
                        </m:dPr>
                        <m:e>
                          <m:r>
                            <a:rPr lang="es-UY" sz="2400" b="0" i="1" smtClean="0">
                              <a:latin typeface="Cambria Math" panose="02040503050406030204" pitchFamily="18" charset="0"/>
                            </a:rPr>
                            <m:t>𝑥</m:t>
                          </m:r>
                          <m:r>
                            <a:rPr lang="es-UY" sz="2400" b="0" i="1" smtClean="0">
                              <a:latin typeface="Cambria Math" panose="02040503050406030204" pitchFamily="18" charset="0"/>
                            </a:rPr>
                            <m:t>,</m:t>
                          </m:r>
                          <m:r>
                            <a:rPr lang="es-UY" sz="2400" b="0" i="1" smtClean="0">
                              <a:latin typeface="Cambria Math" panose="02040503050406030204" pitchFamily="18" charset="0"/>
                            </a:rPr>
                            <m:t>𝑦</m:t>
                          </m:r>
                          <m:r>
                            <a:rPr lang="es-UY" sz="2400" b="0" i="1" smtClean="0">
                              <a:latin typeface="Cambria Math" panose="02040503050406030204" pitchFamily="18" charset="0"/>
                            </a:rPr>
                            <m:t>,</m:t>
                          </m:r>
                          <m:r>
                            <a:rPr lang="es-UY" sz="2400" b="0" i="1" smtClean="0">
                              <a:latin typeface="Cambria Math" panose="02040503050406030204" pitchFamily="18" charset="0"/>
                            </a:rPr>
                            <m:t>𝑡</m:t>
                          </m:r>
                        </m:e>
                      </m:d>
                      <m:r>
                        <a:rPr lang="es-UY" sz="2400" b="0" i="1" smtClean="0">
                          <a:latin typeface="Cambria Math" panose="02040503050406030204" pitchFamily="18" charset="0"/>
                        </a:rPr>
                        <m:t>=</m:t>
                      </m:r>
                      <m:r>
                        <a:rPr lang="es-UY" sz="2400" b="0" i="1" smtClean="0">
                          <a:latin typeface="Cambria Math" panose="02040503050406030204" pitchFamily="18" charset="0"/>
                        </a:rPr>
                        <m:t>𝐴</m:t>
                      </m:r>
                      <m:sSup>
                        <m:sSupPr>
                          <m:ctrlPr>
                            <a:rPr lang="es-UY" sz="2400" b="0" i="1" smtClean="0">
                              <a:latin typeface="Cambria Math" panose="02040503050406030204" pitchFamily="18" charset="0"/>
                            </a:rPr>
                          </m:ctrlPr>
                        </m:sSupPr>
                        <m:e>
                          <m:r>
                            <a:rPr lang="es-UY" sz="2400" b="0" i="1" smtClean="0">
                              <a:latin typeface="Cambria Math" panose="02040503050406030204" pitchFamily="18" charset="0"/>
                            </a:rPr>
                            <m:t>𝑒</m:t>
                          </m:r>
                        </m:e>
                        <m:sup>
                          <m:r>
                            <a:rPr lang="es-UY" sz="2400" b="0" i="1" smtClean="0">
                              <a:latin typeface="Cambria Math" panose="02040503050406030204" pitchFamily="18" charset="0"/>
                            </a:rPr>
                            <m:t>𝑖</m:t>
                          </m:r>
                          <m:r>
                            <a:rPr lang="es-UY" sz="2400" b="0" i="1" smtClean="0">
                              <a:latin typeface="Cambria Math" panose="02040503050406030204" pitchFamily="18" charset="0"/>
                            </a:rPr>
                            <m:t>(</m:t>
                          </m:r>
                          <m:r>
                            <a:rPr lang="es-UY" sz="2400" b="0" i="1" smtClean="0">
                              <a:latin typeface="Cambria Math" panose="02040503050406030204" pitchFamily="18" charset="0"/>
                              <a:ea typeface="Cambria Math" panose="02040503050406030204" pitchFamily="18" charset="0"/>
                            </a:rPr>
                            <m:t>𝜔</m:t>
                          </m:r>
                          <m:r>
                            <a:rPr lang="es-UY" sz="2400" b="0" i="1" smtClean="0">
                              <a:latin typeface="Cambria Math" panose="02040503050406030204" pitchFamily="18" charset="0"/>
                              <a:ea typeface="Cambria Math" panose="02040503050406030204" pitchFamily="18" charset="0"/>
                            </a:rPr>
                            <m:t>𝑡</m:t>
                          </m:r>
                          <m:r>
                            <a:rPr lang="es-UY" sz="2400" b="0" i="1" smtClean="0">
                              <a:latin typeface="Cambria Math" panose="02040503050406030204" pitchFamily="18" charset="0"/>
                              <a:ea typeface="Cambria Math" panose="02040503050406030204" pitchFamily="18" charset="0"/>
                            </a:rPr>
                            <m:t>+</m:t>
                          </m:r>
                          <m:sSub>
                            <m:sSubPr>
                              <m:ctrlPr>
                                <a:rPr lang="es-UY" sz="2400" b="0" i="1" smtClean="0">
                                  <a:latin typeface="Cambria Math" panose="02040503050406030204" pitchFamily="18" charset="0"/>
                                  <a:ea typeface="Cambria Math" panose="02040503050406030204" pitchFamily="18" charset="0"/>
                                </a:rPr>
                              </m:ctrlPr>
                            </m:sSubPr>
                            <m:e>
                              <m:r>
                                <a:rPr lang="es-UY" sz="2400" b="0" i="1" smtClean="0">
                                  <a:latin typeface="Cambria Math" panose="02040503050406030204" pitchFamily="18" charset="0"/>
                                  <a:ea typeface="Cambria Math" panose="02040503050406030204" pitchFamily="18" charset="0"/>
                                </a:rPr>
                                <m:t>𝑘</m:t>
                              </m:r>
                            </m:e>
                            <m:sub>
                              <m:r>
                                <a:rPr lang="es-UY" sz="2400" b="0" i="1" smtClean="0">
                                  <a:latin typeface="Cambria Math" panose="02040503050406030204" pitchFamily="18" charset="0"/>
                                  <a:ea typeface="Cambria Math" panose="02040503050406030204" pitchFamily="18" charset="0"/>
                                </a:rPr>
                                <m:t>𝑥</m:t>
                              </m:r>
                            </m:sub>
                          </m:sSub>
                          <m:r>
                            <a:rPr lang="es-UY" sz="2400" b="0" i="1" smtClean="0">
                              <a:latin typeface="Cambria Math" panose="02040503050406030204" pitchFamily="18" charset="0"/>
                              <a:ea typeface="Cambria Math" panose="02040503050406030204" pitchFamily="18" charset="0"/>
                            </a:rPr>
                            <m:t>𝑥</m:t>
                          </m:r>
                          <m:r>
                            <a:rPr lang="es-UY" sz="2400" b="0" i="1" smtClean="0">
                              <a:latin typeface="Cambria Math" panose="02040503050406030204" pitchFamily="18" charset="0"/>
                              <a:ea typeface="Cambria Math" panose="02040503050406030204" pitchFamily="18" charset="0"/>
                            </a:rPr>
                            <m:t>+</m:t>
                          </m:r>
                          <m:sSub>
                            <m:sSubPr>
                              <m:ctrlPr>
                                <a:rPr lang="es-UY" sz="2400" b="0" i="1" smtClean="0">
                                  <a:latin typeface="Cambria Math" panose="02040503050406030204" pitchFamily="18" charset="0"/>
                                  <a:ea typeface="Cambria Math" panose="02040503050406030204" pitchFamily="18" charset="0"/>
                                </a:rPr>
                              </m:ctrlPr>
                            </m:sSubPr>
                            <m:e>
                              <m:r>
                                <a:rPr lang="es-UY" sz="2400" b="0" i="1" smtClean="0">
                                  <a:latin typeface="Cambria Math" panose="02040503050406030204" pitchFamily="18" charset="0"/>
                                  <a:ea typeface="Cambria Math" panose="02040503050406030204" pitchFamily="18" charset="0"/>
                                </a:rPr>
                                <m:t>𝑘</m:t>
                              </m:r>
                            </m:e>
                            <m:sub>
                              <m:r>
                                <a:rPr lang="es-UY" sz="2400" b="0" i="1" smtClean="0">
                                  <a:latin typeface="Cambria Math" panose="02040503050406030204" pitchFamily="18" charset="0"/>
                                  <a:ea typeface="Cambria Math" panose="02040503050406030204" pitchFamily="18" charset="0"/>
                                </a:rPr>
                                <m:t>𝑦</m:t>
                              </m:r>
                            </m:sub>
                          </m:sSub>
                          <m:r>
                            <a:rPr lang="es-UY" sz="2400" b="0" i="1" smtClean="0">
                              <a:latin typeface="Cambria Math" panose="02040503050406030204" pitchFamily="18" charset="0"/>
                              <a:ea typeface="Cambria Math" panose="02040503050406030204" pitchFamily="18" charset="0"/>
                            </a:rPr>
                            <m:t>𝑦</m:t>
                          </m:r>
                          <m:r>
                            <a:rPr lang="es-UY" sz="2400" b="0" i="1" smtClean="0">
                              <a:latin typeface="Cambria Math" panose="02040503050406030204" pitchFamily="18" charset="0"/>
                            </a:rPr>
                            <m:t>)</m:t>
                          </m:r>
                        </m:sup>
                      </m:sSup>
                    </m:oMath>
                  </m:oMathPara>
                </a14:m>
                <a:endParaRPr lang="es-UY" sz="2400" dirty="0"/>
              </a:p>
            </p:txBody>
          </p:sp>
        </mc:Choice>
        <mc:Fallback xmlns="">
          <p:sp>
            <p:nvSpPr>
              <p:cNvPr id="31" name="CuadroTexto 30"/>
              <p:cNvSpPr txBox="1">
                <a:spLocks noRot="1" noChangeAspect="1" noMove="1" noResize="1" noEditPoints="1" noAdjustHandles="1" noChangeArrowheads="1" noChangeShapeType="1" noTextEdit="1"/>
              </p:cNvSpPr>
              <p:nvPr/>
            </p:nvSpPr>
            <p:spPr>
              <a:xfrm>
                <a:off x="169860" y="5320462"/>
                <a:ext cx="3989362" cy="485005"/>
              </a:xfrm>
              <a:prstGeom prst="rect">
                <a:avLst/>
              </a:prstGeom>
              <a:blipFill rotWithShape="0">
                <a:blip r:embed="rId1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2" name="CuadroTexto 31"/>
              <p:cNvSpPr txBox="1"/>
              <p:nvPr/>
            </p:nvSpPr>
            <p:spPr>
              <a:xfrm>
                <a:off x="8155988" y="5602309"/>
                <a:ext cx="4073808" cy="4850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sz="2400" b="0" i="1" smtClean="0">
                              <a:latin typeface="Cambria Math" panose="02040503050406030204" pitchFamily="18" charset="0"/>
                            </a:rPr>
                          </m:ctrlPr>
                        </m:sSubPr>
                        <m:e>
                          <m:r>
                            <a:rPr lang="es-UY" sz="2400" b="0" i="1" smtClean="0">
                              <a:latin typeface="Cambria Math" panose="02040503050406030204" pitchFamily="18" charset="0"/>
                            </a:rPr>
                            <m:t>𝑧</m:t>
                          </m:r>
                        </m:e>
                        <m:sub>
                          <m:r>
                            <a:rPr lang="es-UY" sz="2400" b="0" i="1" smtClean="0">
                              <a:latin typeface="Cambria Math" panose="02040503050406030204" pitchFamily="18" charset="0"/>
                            </a:rPr>
                            <m:t>4</m:t>
                          </m:r>
                        </m:sub>
                      </m:sSub>
                      <m:d>
                        <m:dPr>
                          <m:ctrlPr>
                            <a:rPr lang="es-UY" sz="2400" b="0" i="1" smtClean="0">
                              <a:latin typeface="Cambria Math" panose="02040503050406030204" pitchFamily="18" charset="0"/>
                            </a:rPr>
                          </m:ctrlPr>
                        </m:dPr>
                        <m:e>
                          <m:r>
                            <a:rPr lang="es-UY" sz="2400" b="0" i="1" smtClean="0">
                              <a:latin typeface="Cambria Math" panose="02040503050406030204" pitchFamily="18" charset="0"/>
                            </a:rPr>
                            <m:t>𝑥</m:t>
                          </m:r>
                          <m:r>
                            <a:rPr lang="es-UY" sz="2400" b="0" i="1" smtClean="0">
                              <a:latin typeface="Cambria Math" panose="02040503050406030204" pitchFamily="18" charset="0"/>
                            </a:rPr>
                            <m:t>,</m:t>
                          </m:r>
                          <m:r>
                            <a:rPr lang="es-UY" sz="2400" b="0" i="1" smtClean="0">
                              <a:latin typeface="Cambria Math" panose="02040503050406030204" pitchFamily="18" charset="0"/>
                            </a:rPr>
                            <m:t>𝑦</m:t>
                          </m:r>
                          <m:r>
                            <a:rPr lang="es-UY" sz="2400" b="0" i="1" smtClean="0">
                              <a:latin typeface="Cambria Math" panose="02040503050406030204" pitchFamily="18" charset="0"/>
                            </a:rPr>
                            <m:t>,</m:t>
                          </m:r>
                          <m:r>
                            <a:rPr lang="es-UY" sz="2400" b="0" i="1" smtClean="0">
                              <a:latin typeface="Cambria Math" panose="02040503050406030204" pitchFamily="18" charset="0"/>
                            </a:rPr>
                            <m:t>𝑡</m:t>
                          </m:r>
                        </m:e>
                      </m:d>
                      <m:r>
                        <a:rPr lang="es-UY" sz="2400" b="0" i="1" smtClean="0">
                          <a:latin typeface="Cambria Math" panose="02040503050406030204" pitchFamily="18" charset="0"/>
                        </a:rPr>
                        <m:t>=</m:t>
                      </m:r>
                      <m:r>
                        <a:rPr lang="es-UY" sz="2400" b="0" i="1" smtClean="0">
                          <a:latin typeface="Cambria Math" panose="02040503050406030204" pitchFamily="18" charset="0"/>
                        </a:rPr>
                        <m:t>𝐴</m:t>
                      </m:r>
                      <m:sSup>
                        <m:sSupPr>
                          <m:ctrlPr>
                            <a:rPr lang="es-UY" sz="2400" b="0" i="1" smtClean="0">
                              <a:latin typeface="Cambria Math" panose="02040503050406030204" pitchFamily="18" charset="0"/>
                            </a:rPr>
                          </m:ctrlPr>
                        </m:sSupPr>
                        <m:e>
                          <m:r>
                            <a:rPr lang="es-UY" sz="2400" b="0" i="1" smtClean="0">
                              <a:latin typeface="Cambria Math" panose="02040503050406030204" pitchFamily="18" charset="0"/>
                            </a:rPr>
                            <m:t>𝑒</m:t>
                          </m:r>
                        </m:e>
                        <m:sup>
                          <m:r>
                            <a:rPr lang="es-UY" sz="2400" b="0" i="1" smtClean="0">
                              <a:latin typeface="Cambria Math" panose="02040503050406030204" pitchFamily="18" charset="0"/>
                            </a:rPr>
                            <m:t>𝑖</m:t>
                          </m:r>
                          <m:r>
                            <a:rPr lang="es-UY" sz="2400" b="0" i="1" smtClean="0">
                              <a:latin typeface="Cambria Math" panose="02040503050406030204" pitchFamily="18" charset="0"/>
                            </a:rPr>
                            <m:t>(</m:t>
                          </m:r>
                          <m:r>
                            <a:rPr lang="es-UY" sz="2400" b="0" i="1" smtClean="0">
                              <a:latin typeface="Cambria Math" panose="02040503050406030204" pitchFamily="18" charset="0"/>
                              <a:ea typeface="Cambria Math" panose="02040503050406030204" pitchFamily="18" charset="0"/>
                            </a:rPr>
                            <m:t>𝜔</m:t>
                          </m:r>
                          <m:r>
                            <a:rPr lang="es-UY" sz="2400" b="0" i="1" smtClean="0">
                              <a:latin typeface="Cambria Math" panose="02040503050406030204" pitchFamily="18" charset="0"/>
                              <a:ea typeface="Cambria Math" panose="02040503050406030204" pitchFamily="18" charset="0"/>
                            </a:rPr>
                            <m:t>𝑡</m:t>
                          </m:r>
                          <m:r>
                            <a:rPr lang="es-UY" sz="2400" b="0" i="1" smtClean="0">
                              <a:latin typeface="Cambria Math" panose="02040503050406030204" pitchFamily="18" charset="0"/>
                              <a:ea typeface="Cambria Math" panose="02040503050406030204" pitchFamily="18" charset="0"/>
                            </a:rPr>
                            <m:t>−</m:t>
                          </m:r>
                          <m:sSub>
                            <m:sSubPr>
                              <m:ctrlPr>
                                <a:rPr lang="es-UY" sz="2400" b="0" i="1" smtClean="0">
                                  <a:latin typeface="Cambria Math" panose="02040503050406030204" pitchFamily="18" charset="0"/>
                                  <a:ea typeface="Cambria Math" panose="02040503050406030204" pitchFamily="18" charset="0"/>
                                </a:rPr>
                              </m:ctrlPr>
                            </m:sSubPr>
                            <m:e>
                              <m:r>
                                <a:rPr lang="es-UY" sz="2400" b="0" i="1" smtClean="0">
                                  <a:latin typeface="Cambria Math" panose="02040503050406030204" pitchFamily="18" charset="0"/>
                                  <a:ea typeface="Cambria Math" panose="02040503050406030204" pitchFamily="18" charset="0"/>
                                </a:rPr>
                                <m:t>𝑘</m:t>
                              </m:r>
                            </m:e>
                            <m:sub>
                              <m:r>
                                <a:rPr lang="es-UY" sz="2400" b="0" i="1" smtClean="0">
                                  <a:latin typeface="Cambria Math" panose="02040503050406030204" pitchFamily="18" charset="0"/>
                                  <a:ea typeface="Cambria Math" panose="02040503050406030204" pitchFamily="18" charset="0"/>
                                </a:rPr>
                                <m:t>𝑥</m:t>
                              </m:r>
                            </m:sub>
                          </m:sSub>
                          <m:r>
                            <a:rPr lang="es-UY" sz="2400" b="0" i="1" smtClean="0">
                              <a:latin typeface="Cambria Math" panose="02040503050406030204" pitchFamily="18" charset="0"/>
                              <a:ea typeface="Cambria Math" panose="02040503050406030204" pitchFamily="18" charset="0"/>
                            </a:rPr>
                            <m:t>𝑥</m:t>
                          </m:r>
                          <m:r>
                            <a:rPr lang="es-UY" sz="2400" b="0" i="1" smtClean="0">
                              <a:latin typeface="Cambria Math" panose="02040503050406030204" pitchFamily="18" charset="0"/>
                              <a:ea typeface="Cambria Math" panose="02040503050406030204" pitchFamily="18" charset="0"/>
                            </a:rPr>
                            <m:t>+</m:t>
                          </m:r>
                          <m:sSub>
                            <m:sSubPr>
                              <m:ctrlPr>
                                <a:rPr lang="es-UY" sz="2400" b="0" i="1" smtClean="0">
                                  <a:latin typeface="Cambria Math" panose="02040503050406030204" pitchFamily="18" charset="0"/>
                                  <a:ea typeface="Cambria Math" panose="02040503050406030204" pitchFamily="18" charset="0"/>
                                </a:rPr>
                              </m:ctrlPr>
                            </m:sSubPr>
                            <m:e>
                              <m:r>
                                <a:rPr lang="es-UY" sz="2400" b="0" i="1" smtClean="0">
                                  <a:latin typeface="Cambria Math" panose="02040503050406030204" pitchFamily="18" charset="0"/>
                                  <a:ea typeface="Cambria Math" panose="02040503050406030204" pitchFamily="18" charset="0"/>
                                </a:rPr>
                                <m:t>𝑘</m:t>
                              </m:r>
                            </m:e>
                            <m:sub>
                              <m:r>
                                <a:rPr lang="es-UY" sz="2400" b="0" i="1" smtClean="0">
                                  <a:latin typeface="Cambria Math" panose="02040503050406030204" pitchFamily="18" charset="0"/>
                                  <a:ea typeface="Cambria Math" panose="02040503050406030204" pitchFamily="18" charset="0"/>
                                </a:rPr>
                                <m:t>𝑦</m:t>
                              </m:r>
                            </m:sub>
                          </m:sSub>
                          <m:r>
                            <a:rPr lang="es-UY" sz="2400" b="0" i="1" smtClean="0">
                              <a:latin typeface="Cambria Math" panose="02040503050406030204" pitchFamily="18" charset="0"/>
                              <a:ea typeface="Cambria Math" panose="02040503050406030204" pitchFamily="18" charset="0"/>
                            </a:rPr>
                            <m:t>𝑦</m:t>
                          </m:r>
                          <m:r>
                            <a:rPr lang="es-UY" sz="2400" b="0" i="1" smtClean="0">
                              <a:latin typeface="Cambria Math" panose="02040503050406030204" pitchFamily="18" charset="0"/>
                            </a:rPr>
                            <m:t>)</m:t>
                          </m:r>
                        </m:sup>
                      </m:sSup>
                    </m:oMath>
                  </m:oMathPara>
                </a14:m>
                <a:endParaRPr lang="es-UY" sz="2400" dirty="0"/>
              </a:p>
            </p:txBody>
          </p:sp>
        </mc:Choice>
        <mc:Fallback xmlns="">
          <p:sp>
            <p:nvSpPr>
              <p:cNvPr id="32" name="CuadroTexto 31"/>
              <p:cNvSpPr txBox="1">
                <a:spLocks noRot="1" noChangeAspect="1" noMove="1" noResize="1" noEditPoints="1" noAdjustHandles="1" noChangeArrowheads="1" noChangeShapeType="1" noTextEdit="1"/>
              </p:cNvSpPr>
              <p:nvPr/>
            </p:nvSpPr>
            <p:spPr>
              <a:xfrm>
                <a:off x="8155988" y="5602309"/>
                <a:ext cx="4073808" cy="485005"/>
              </a:xfrm>
              <a:prstGeom prst="rect">
                <a:avLst/>
              </a:prstGeom>
              <a:blipFill rotWithShape="0">
                <a:blip r:embed="rId17"/>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937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1"/>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2" grpId="0"/>
      <p:bldP spid="3" grpId="0"/>
      <p:bldP spid="9" grpId="0"/>
      <p:bldP spid="10" grpId="0"/>
      <p:bldP spid="15" grpId="0"/>
      <p:bldP spid="16" grpId="0"/>
      <p:bldP spid="17" grpId="0"/>
      <p:bldP spid="18" grpId="0"/>
      <p:bldP spid="26" grpId="0"/>
      <p:bldP spid="31" grpId="0"/>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64458" y="188686"/>
            <a:ext cx="4786631" cy="369332"/>
          </a:xfrm>
          <a:prstGeom prst="rect">
            <a:avLst/>
          </a:prstGeom>
          <a:noFill/>
        </p:spPr>
        <p:txBody>
          <a:bodyPr wrap="none" rtlCol="0">
            <a:spAutoFit/>
          </a:bodyPr>
          <a:lstStyle/>
          <a:p>
            <a:r>
              <a:rPr lang="es-UY" b="1" dirty="0">
                <a:solidFill>
                  <a:srgbClr val="00B0F0"/>
                </a:solidFill>
              </a:rPr>
              <a:t>MEMBRANA RECTANGULAR CON BORDES FIJOS </a:t>
            </a:r>
          </a:p>
        </p:txBody>
      </p:sp>
      <p:grpSp>
        <p:nvGrpSpPr>
          <p:cNvPr id="8" name="Grupo 7"/>
          <p:cNvGrpSpPr/>
          <p:nvPr/>
        </p:nvGrpSpPr>
        <p:grpSpPr>
          <a:xfrm>
            <a:off x="464458" y="1045028"/>
            <a:ext cx="3657600" cy="2438400"/>
            <a:chOff x="1915885" y="1132114"/>
            <a:chExt cx="3657600" cy="2438400"/>
          </a:xfrm>
        </p:grpSpPr>
        <p:cxnSp>
          <p:nvCxnSpPr>
            <p:cNvPr id="6" name="Conector recto de flecha 5"/>
            <p:cNvCxnSpPr/>
            <p:nvPr/>
          </p:nvCxnSpPr>
          <p:spPr>
            <a:xfrm>
              <a:off x="1915885" y="3178629"/>
              <a:ext cx="3657600"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Conector recto de flecha 6"/>
            <p:cNvCxnSpPr/>
            <p:nvPr/>
          </p:nvCxnSpPr>
          <p:spPr>
            <a:xfrm flipV="1">
              <a:off x="2365828" y="1132114"/>
              <a:ext cx="0" cy="24384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9" name="CuadroTexto 8"/>
              <p:cNvSpPr txBox="1"/>
              <p:nvPr/>
            </p:nvSpPr>
            <p:spPr>
              <a:xfrm>
                <a:off x="3938065" y="3091543"/>
                <a:ext cx="36798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3938065" y="3091543"/>
                <a:ext cx="367985" cy="369332"/>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CuadroTexto 9"/>
              <p:cNvSpPr txBox="1"/>
              <p:nvPr/>
            </p:nvSpPr>
            <p:spPr>
              <a:xfrm>
                <a:off x="546416" y="860362"/>
                <a:ext cx="3713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𝑦</m:t>
                      </m:r>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546416" y="860362"/>
                <a:ext cx="371384" cy="369332"/>
              </a:xfrm>
              <a:prstGeom prst="rect">
                <a:avLst/>
              </a:prstGeom>
              <a:blipFill rotWithShape="0">
                <a:blip r:embed="rId3"/>
                <a:stretch>
                  <a:fillRect b="-6557"/>
                </a:stretch>
              </a:blipFill>
            </p:spPr>
            <p:txBody>
              <a:bodyPr/>
              <a:lstStyle/>
              <a:p>
                <a:r>
                  <a:rPr lang="es-UY">
                    <a:noFill/>
                  </a:rPr>
                  <a:t> </a:t>
                </a:r>
              </a:p>
            </p:txBody>
          </p:sp>
        </mc:Fallback>
      </mc:AlternateContent>
      <p:sp>
        <p:nvSpPr>
          <p:cNvPr id="11" name="Rectángulo 10"/>
          <p:cNvSpPr/>
          <p:nvPr/>
        </p:nvSpPr>
        <p:spPr>
          <a:xfrm>
            <a:off x="928915" y="1741715"/>
            <a:ext cx="2496456" cy="1335314"/>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2" name="CuadroTexto 11"/>
              <p:cNvSpPr txBox="1"/>
              <p:nvPr/>
            </p:nvSpPr>
            <p:spPr>
              <a:xfrm>
                <a:off x="3241378" y="3127829"/>
                <a:ext cx="47442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𝐿</m:t>
                          </m:r>
                        </m:e>
                        <m:sub>
                          <m:r>
                            <a:rPr lang="es-UY" b="0" i="1" smtClean="0">
                              <a:latin typeface="Cambria Math" panose="02040503050406030204" pitchFamily="18" charset="0"/>
                            </a:rPr>
                            <m:t>𝑥</m:t>
                          </m:r>
                        </m:sub>
                      </m:sSub>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3241378" y="3127829"/>
                <a:ext cx="474424" cy="369332"/>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447235" y="1557049"/>
                <a:ext cx="482055" cy="39126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𝐿</m:t>
                          </m:r>
                        </m:e>
                        <m:sub>
                          <m:r>
                            <a:rPr lang="es-UY" b="0" i="1" smtClean="0">
                              <a:latin typeface="Cambria Math" panose="02040503050406030204" pitchFamily="18" charset="0"/>
                            </a:rPr>
                            <m:t>𝑦</m:t>
                          </m:r>
                        </m:sub>
                      </m:sSub>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447235" y="1557049"/>
                <a:ext cx="482055" cy="391261"/>
              </a:xfrm>
              <a:prstGeom prst="rect">
                <a:avLst/>
              </a:prstGeom>
              <a:blipFill rotWithShape="0">
                <a:blip r:embed="rId5"/>
                <a:stretch>
                  <a:fillRect b="-3077"/>
                </a:stretch>
              </a:blipFill>
            </p:spPr>
            <p:txBody>
              <a:bodyPr/>
              <a:lstStyle/>
              <a:p>
                <a:r>
                  <a:rPr lang="es-UY">
                    <a:noFill/>
                  </a:rPr>
                  <a:t> </a:t>
                </a:r>
              </a:p>
            </p:txBody>
          </p:sp>
        </mc:Fallback>
      </mc:AlternateContent>
      <p:sp>
        <p:nvSpPr>
          <p:cNvPr id="14" name="CuadroTexto 13"/>
          <p:cNvSpPr txBox="1"/>
          <p:nvPr/>
        </p:nvSpPr>
        <p:spPr>
          <a:xfrm>
            <a:off x="6284686" y="845847"/>
            <a:ext cx="2226956" cy="369332"/>
          </a:xfrm>
          <a:prstGeom prst="rect">
            <a:avLst/>
          </a:prstGeom>
          <a:noFill/>
        </p:spPr>
        <p:txBody>
          <a:bodyPr wrap="none" rtlCol="0">
            <a:spAutoFit/>
          </a:bodyPr>
          <a:lstStyle/>
          <a:p>
            <a:r>
              <a:rPr lang="es-UY" dirty="0"/>
              <a:t>Condiciones de borde</a:t>
            </a:r>
          </a:p>
        </p:txBody>
      </p:sp>
      <mc:AlternateContent xmlns:mc="http://schemas.openxmlformats.org/markup-compatibility/2006" xmlns:a14="http://schemas.microsoft.com/office/drawing/2010/main">
        <mc:Choice Requires="a14">
          <p:sp>
            <p:nvSpPr>
              <p:cNvPr id="15" name="CuadroTexto 14"/>
              <p:cNvSpPr txBox="1"/>
              <p:nvPr/>
            </p:nvSpPr>
            <p:spPr>
              <a:xfrm>
                <a:off x="6580280" y="1327306"/>
                <a:ext cx="1635768" cy="124200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𝑧</m:t>
                      </m:r>
                      <m:d>
                        <m:dPr>
                          <m:ctrlPr>
                            <a:rPr lang="es-UY" b="0" i="1" smtClean="0">
                              <a:latin typeface="Cambria Math" panose="02040503050406030204" pitchFamily="18" charset="0"/>
                            </a:rPr>
                          </m:ctrlPr>
                        </m:dPr>
                        <m:e>
                          <m:r>
                            <a:rPr lang="es-UY" b="0" i="1" smtClean="0">
                              <a:latin typeface="Cambria Math" panose="02040503050406030204" pitchFamily="18" charset="0"/>
                            </a:rPr>
                            <m:t>0,</m:t>
                          </m:r>
                          <m:r>
                            <a:rPr lang="es-UY" b="0" i="1" smtClean="0">
                              <a:latin typeface="Cambria Math" panose="02040503050406030204" pitchFamily="18" charset="0"/>
                            </a:rPr>
                            <m:t>𝑦</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=0</m:t>
                      </m:r>
                    </m:oMath>
                  </m:oMathPara>
                </a14:m>
                <a:endParaRPr lang="es-UY"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𝑧</m:t>
                      </m:r>
                      <m:d>
                        <m:dPr>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𝐿</m:t>
                              </m:r>
                            </m:e>
                            <m:sub>
                              <m:r>
                                <a:rPr lang="es-UY" b="0" i="1" smtClean="0">
                                  <a:latin typeface="Cambria Math" panose="02040503050406030204" pitchFamily="18" charset="0"/>
                                </a:rPr>
                                <m:t>𝑥</m:t>
                              </m:r>
                            </m:sub>
                          </m:sSub>
                          <m:r>
                            <a:rPr lang="es-UY" b="0" i="1" smtClean="0">
                              <a:latin typeface="Cambria Math" panose="02040503050406030204" pitchFamily="18" charset="0"/>
                            </a:rPr>
                            <m:t>,</m:t>
                          </m:r>
                          <m:r>
                            <a:rPr lang="es-UY" b="0" i="1" smtClean="0">
                              <a:latin typeface="Cambria Math" panose="02040503050406030204" pitchFamily="18" charset="0"/>
                            </a:rPr>
                            <m:t>𝑦</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=0</m:t>
                      </m:r>
                    </m:oMath>
                  </m:oMathPara>
                </a14:m>
                <a:endParaRPr lang="es-UY"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𝑧</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,0,</m:t>
                          </m:r>
                          <m:r>
                            <a:rPr lang="es-UY" b="0" i="1" smtClean="0">
                              <a:latin typeface="Cambria Math" panose="02040503050406030204" pitchFamily="18" charset="0"/>
                            </a:rPr>
                            <m:t>𝑡</m:t>
                          </m:r>
                        </m:e>
                      </m:d>
                      <m:r>
                        <a:rPr lang="es-UY" b="0" i="1" smtClean="0">
                          <a:latin typeface="Cambria Math" panose="02040503050406030204" pitchFamily="18" charset="0"/>
                        </a:rPr>
                        <m:t>=0</m:t>
                      </m:r>
                    </m:oMath>
                  </m:oMathPara>
                </a14:m>
                <a:endParaRPr lang="es-UY" b="0" dirty="0"/>
              </a:p>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𝑧</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𝐿</m:t>
                              </m:r>
                            </m:e>
                            <m:sub>
                              <m:r>
                                <a:rPr lang="es-UY" b="0" i="1" smtClean="0">
                                  <a:latin typeface="Cambria Math" panose="02040503050406030204" pitchFamily="18" charset="0"/>
                                </a:rPr>
                                <m:t>𝑦</m:t>
                              </m:r>
                            </m:sub>
                          </m:sSub>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=0</m:t>
                      </m:r>
                    </m:oMath>
                  </m:oMathPara>
                </a14:m>
                <a:endParaRPr lang="es-UY" b="0" dirty="0"/>
              </a:p>
            </p:txBody>
          </p:sp>
        </mc:Choice>
        <mc:Fallback xmlns="">
          <p:sp>
            <p:nvSpPr>
              <p:cNvPr id="15" name="CuadroTexto 14"/>
              <p:cNvSpPr txBox="1">
                <a:spLocks noRot="1" noChangeAspect="1" noMove="1" noResize="1" noEditPoints="1" noAdjustHandles="1" noChangeArrowheads="1" noChangeShapeType="1" noTextEdit="1"/>
              </p:cNvSpPr>
              <p:nvPr/>
            </p:nvSpPr>
            <p:spPr>
              <a:xfrm>
                <a:off x="6580280" y="1327306"/>
                <a:ext cx="1635768" cy="1242007"/>
              </a:xfrm>
              <a:prstGeom prst="rect">
                <a:avLst/>
              </a:prstGeom>
              <a:blipFill rotWithShape="0">
                <a:blip r:embed="rId6"/>
                <a:stretch>
                  <a:fillRect b="-493"/>
                </a:stretch>
              </a:blipFill>
            </p:spPr>
            <p:txBody>
              <a:bodyPr/>
              <a:lstStyle/>
              <a:p>
                <a:r>
                  <a:rPr lang="es-UY">
                    <a:noFill/>
                  </a:rPr>
                  <a:t> </a:t>
                </a:r>
              </a:p>
            </p:txBody>
          </p:sp>
        </mc:Fallback>
      </mc:AlternateContent>
      <p:sp>
        <p:nvSpPr>
          <p:cNvPr id="16" name="CuadroTexto 15"/>
          <p:cNvSpPr txBox="1"/>
          <p:nvPr/>
        </p:nvSpPr>
        <p:spPr>
          <a:xfrm>
            <a:off x="5752347" y="2892363"/>
            <a:ext cx="3475247" cy="369332"/>
          </a:xfrm>
          <a:prstGeom prst="rect">
            <a:avLst/>
          </a:prstGeom>
          <a:noFill/>
        </p:spPr>
        <p:txBody>
          <a:bodyPr wrap="none" rtlCol="0">
            <a:spAutoFit/>
          </a:bodyPr>
          <a:lstStyle/>
          <a:p>
            <a:r>
              <a:rPr lang="es-UY" dirty="0">
                <a:solidFill>
                  <a:schemeClr val="accent1"/>
                </a:solidFill>
              </a:rPr>
              <a:t>Método de separación de variables</a:t>
            </a:r>
          </a:p>
        </p:txBody>
      </p:sp>
      <mc:AlternateContent xmlns:mc="http://schemas.openxmlformats.org/markup-compatibility/2006" xmlns:a14="http://schemas.microsoft.com/office/drawing/2010/main">
        <mc:Choice Requires="a14">
          <p:sp>
            <p:nvSpPr>
              <p:cNvPr id="17" name="CuadroTexto 16"/>
              <p:cNvSpPr txBox="1"/>
              <p:nvPr/>
            </p:nvSpPr>
            <p:spPr>
              <a:xfrm>
                <a:off x="5961967" y="3400079"/>
                <a:ext cx="270997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𝑧</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𝑦</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m:t>
                      </m:r>
                      <m:r>
                        <a:rPr lang="es-UY" b="0" i="1" smtClean="0">
                          <a:latin typeface="Cambria Math" panose="02040503050406030204" pitchFamily="18" charset="0"/>
                        </a:rPr>
                        <m:t>𝑋</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e>
                      </m:d>
                      <m:r>
                        <a:rPr lang="es-UY" b="0" i="1" smtClean="0">
                          <a:latin typeface="Cambria Math" panose="02040503050406030204" pitchFamily="18" charset="0"/>
                        </a:rPr>
                        <m:t>𝑌</m:t>
                      </m:r>
                      <m:d>
                        <m:dPr>
                          <m:ctrlPr>
                            <a:rPr lang="es-UY" b="0" i="1" smtClean="0">
                              <a:latin typeface="Cambria Math" panose="02040503050406030204" pitchFamily="18" charset="0"/>
                            </a:rPr>
                          </m:ctrlPr>
                        </m:dPr>
                        <m:e>
                          <m:r>
                            <a:rPr lang="es-UY" b="0" i="1" smtClean="0">
                              <a:latin typeface="Cambria Math" panose="02040503050406030204" pitchFamily="18" charset="0"/>
                            </a:rPr>
                            <m:t>𝑦</m:t>
                          </m:r>
                        </m:e>
                      </m:d>
                      <m:r>
                        <a:rPr lang="es-UY" b="0" i="1" smtClean="0">
                          <a:latin typeface="Cambria Math" panose="02040503050406030204" pitchFamily="18" charset="0"/>
                        </a:rPr>
                        <m:t>𝜏</m:t>
                      </m:r>
                      <m:r>
                        <a:rPr lang="es-UY" b="0" i="0" smtClean="0">
                          <a:latin typeface="Cambria Math" panose="02040503050406030204" pitchFamily="18" charset="0"/>
                        </a:rPr>
                        <m:t>(</m:t>
                      </m:r>
                      <m:r>
                        <m:rPr>
                          <m:sty m:val="p"/>
                        </m:rPr>
                        <a:rPr lang="es-UY" b="0" i="0" smtClean="0">
                          <a:latin typeface="Cambria Math" panose="02040503050406030204" pitchFamily="18" charset="0"/>
                        </a:rPr>
                        <m:t>t</m:t>
                      </m:r>
                      <m:r>
                        <a:rPr lang="es-UY" b="0" i="0" smtClean="0">
                          <a:latin typeface="Cambria Math" panose="02040503050406030204" pitchFamily="18" charset="0"/>
                        </a:rPr>
                        <m:t>)</m:t>
                      </m:r>
                    </m:oMath>
                  </m:oMathPara>
                </a14:m>
                <a:endParaRPr lang="es-UY" dirty="0"/>
              </a:p>
            </p:txBody>
          </p:sp>
        </mc:Choice>
        <mc:Fallback xmlns="">
          <p:sp>
            <p:nvSpPr>
              <p:cNvPr id="17" name="CuadroTexto 16"/>
              <p:cNvSpPr txBox="1">
                <a:spLocks noRot="1" noChangeAspect="1" noMove="1" noResize="1" noEditPoints="1" noAdjustHandles="1" noChangeArrowheads="1" noChangeShapeType="1" noTextEdit="1"/>
              </p:cNvSpPr>
              <p:nvPr/>
            </p:nvSpPr>
            <p:spPr>
              <a:xfrm>
                <a:off x="5961967" y="3400079"/>
                <a:ext cx="2709973" cy="369332"/>
              </a:xfrm>
              <a:prstGeom prst="rect">
                <a:avLst/>
              </a:prstGeom>
              <a:blipFill rotWithShape="0">
                <a:blip r:embed="rId7"/>
                <a:stretch>
                  <a:fillRect b="-1333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8" name="Rectángulo 17"/>
              <p:cNvSpPr/>
              <p:nvPr/>
            </p:nvSpPr>
            <p:spPr>
              <a:xfrm>
                <a:off x="732108" y="3910681"/>
                <a:ext cx="7514686" cy="695447"/>
              </a:xfrm>
              <a:prstGeom prst="rect">
                <a:avLst/>
              </a:prstGeom>
              <a:ln w="19050">
                <a:noFill/>
              </a:ln>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s-UY" i="1" smtClean="0">
                              <a:latin typeface="Cambria Math" panose="02040503050406030204" pitchFamily="18" charset="0"/>
                              <a:ea typeface="Cambria Math" panose="02040503050406030204" pitchFamily="18" charset="0"/>
                            </a:rPr>
                          </m:ctrlPr>
                        </m:sSupPr>
                        <m:e>
                          <m:r>
                            <a:rPr lang="es-UY">
                              <a:latin typeface="Cambria Math" panose="02040503050406030204" pitchFamily="18" charset="0"/>
                              <a:ea typeface="Cambria Math" panose="02040503050406030204" pitchFamily="18" charset="0"/>
                            </a:rPr>
                            <m:t>𝛻</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𝑧</m:t>
                      </m:r>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𝑐</m:t>
                              </m:r>
                            </m:e>
                            <m:sup>
                              <m:r>
                                <a:rPr lang="es-UY" i="1">
                                  <a:latin typeface="Cambria Math" panose="02040503050406030204" pitchFamily="18" charset="0"/>
                                  <a:ea typeface="Cambria Math" panose="02040503050406030204" pitchFamily="18" charset="0"/>
                                </a:rPr>
                                <m:t>2</m:t>
                              </m:r>
                            </m:sup>
                          </m:sSup>
                        </m:den>
                      </m:f>
                      <m:f>
                        <m:fPr>
                          <m:ctrlPr>
                            <a:rPr lang="es-UY" i="1">
                              <a:latin typeface="Cambria Math" panose="02040503050406030204" pitchFamily="18" charset="0"/>
                              <a:ea typeface="Cambria Math" panose="02040503050406030204" pitchFamily="18" charset="0"/>
                            </a:rPr>
                          </m:ctrlPr>
                        </m:fPr>
                        <m:num>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𝑧</m:t>
                          </m:r>
                        </m:num>
                        <m:den>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𝑡</m:t>
                              </m:r>
                            </m:e>
                            <m:sup>
                              <m:r>
                                <a:rPr lang="es-UY" i="1">
                                  <a:latin typeface="Cambria Math" panose="02040503050406030204" pitchFamily="18" charset="0"/>
                                  <a:ea typeface="Cambria Math" panose="02040503050406030204" pitchFamily="18" charset="0"/>
                                </a:rPr>
                                <m:t>2</m:t>
                              </m:r>
                            </m:sup>
                          </m:sSup>
                        </m:den>
                      </m:f>
                      <m:r>
                        <a:rPr lang="es-UY" i="1">
                          <a:latin typeface="Cambria Math" panose="02040503050406030204" pitchFamily="18" charset="0"/>
                          <a:ea typeface="Cambria Math" panose="02040503050406030204" pitchFamily="18" charset="0"/>
                        </a:rPr>
                        <m:t>=0</m:t>
                      </m:r>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𝑌</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𝑦</m:t>
                          </m:r>
                        </m:e>
                      </m:d>
                      <m:r>
                        <a:rPr lang="es-UY" b="0" i="1" smtClean="0">
                          <a:latin typeface="Cambria Math" panose="02040503050406030204" pitchFamily="18" charset="0"/>
                          <a:ea typeface="Cambria Math" panose="02040503050406030204" pitchFamily="18" charset="0"/>
                        </a:rPr>
                        <m:t>𝜏</m:t>
                      </m:r>
                      <m:d>
                        <m:dPr>
                          <m:ctrlPr>
                            <a:rPr lang="es-UY" b="0" i="1" smtClean="0">
                              <a:latin typeface="Cambria Math" panose="02040503050406030204" pitchFamily="18" charset="0"/>
                              <a:ea typeface="Cambria Math" panose="02040503050406030204" pitchFamily="18" charset="0"/>
                            </a:rPr>
                          </m:ctrlPr>
                        </m:dPr>
                        <m:e>
                          <m:r>
                            <m:rPr>
                              <m:sty m:val="p"/>
                            </m:rPr>
                            <a:rPr lang="es-UY" b="0" i="0" smtClean="0">
                              <a:latin typeface="Cambria Math" panose="02040503050406030204" pitchFamily="18" charset="0"/>
                              <a:ea typeface="Cambria Math" panose="02040503050406030204" pitchFamily="18" charset="0"/>
                            </a:rPr>
                            <m:t>t</m:t>
                          </m:r>
                        </m:e>
                      </m:d>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𝑋</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𝑥</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𝑋</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e>
                      </m:d>
                      <m:r>
                        <a:rPr lang="es-UY" b="0" i="1" smtClean="0">
                          <a:latin typeface="Cambria Math" panose="02040503050406030204" pitchFamily="18" charset="0"/>
                          <a:ea typeface="Cambria Math" panose="02040503050406030204" pitchFamily="18" charset="0"/>
                        </a:rPr>
                        <m:t>𝜏</m:t>
                      </m:r>
                      <m:d>
                        <m:dPr>
                          <m:ctrlPr>
                            <a:rPr lang="es-UY" b="0" i="1" smtClean="0">
                              <a:latin typeface="Cambria Math" panose="02040503050406030204" pitchFamily="18" charset="0"/>
                              <a:ea typeface="Cambria Math" panose="02040503050406030204" pitchFamily="18" charset="0"/>
                            </a:rPr>
                          </m:ctrlPr>
                        </m:dPr>
                        <m:e>
                          <m:r>
                            <m:rPr>
                              <m:sty m:val="p"/>
                            </m:rPr>
                            <a:rPr lang="es-UY" b="0" i="0" smtClean="0">
                              <a:latin typeface="Cambria Math" panose="02040503050406030204" pitchFamily="18" charset="0"/>
                              <a:ea typeface="Cambria Math" panose="02040503050406030204" pitchFamily="18" charset="0"/>
                            </a:rPr>
                            <m:t>t</m:t>
                          </m:r>
                        </m:e>
                      </m:d>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𝑌</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𝑦</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𝑐</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𝑋</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𝑌</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𝑦</m:t>
                          </m:r>
                        </m:e>
                      </m:d>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𝜏</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𝑡</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18" name="Rectángulo 17"/>
              <p:cNvSpPr>
                <a:spLocks noRot="1" noChangeAspect="1" noMove="1" noResize="1" noEditPoints="1" noAdjustHandles="1" noChangeArrowheads="1" noChangeShapeType="1" noTextEdit="1"/>
              </p:cNvSpPr>
              <p:nvPr/>
            </p:nvSpPr>
            <p:spPr>
              <a:xfrm>
                <a:off x="732108" y="3910681"/>
                <a:ext cx="7514686" cy="695447"/>
              </a:xfrm>
              <a:prstGeom prst="rect">
                <a:avLst/>
              </a:prstGeom>
              <a:blipFill rotWithShape="0">
                <a:blip r:embed="rId8"/>
                <a:stretch>
                  <a:fillRect/>
                </a:stretch>
              </a:blipFill>
              <a:ln w="19050">
                <a:noFill/>
              </a:ln>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9" name="CuadroTexto 18"/>
              <p:cNvSpPr txBox="1"/>
              <p:nvPr/>
            </p:nvSpPr>
            <p:spPr>
              <a:xfrm>
                <a:off x="8511642" y="3907795"/>
                <a:ext cx="582211" cy="61093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𝑧</m:t>
                          </m:r>
                        </m:den>
                      </m:f>
                    </m:oMath>
                  </m:oMathPara>
                </a14:m>
                <a:endParaRPr lang="es-UY" dirty="0"/>
              </a:p>
            </p:txBody>
          </p:sp>
        </mc:Choice>
        <mc:Fallback xmlns="">
          <p:sp>
            <p:nvSpPr>
              <p:cNvPr id="19" name="CuadroTexto 18"/>
              <p:cNvSpPr txBox="1">
                <a:spLocks noRot="1" noChangeAspect="1" noMove="1" noResize="1" noEditPoints="1" noAdjustHandles="1" noChangeArrowheads="1" noChangeShapeType="1" noTextEdit="1"/>
              </p:cNvSpPr>
              <p:nvPr/>
            </p:nvSpPr>
            <p:spPr>
              <a:xfrm>
                <a:off x="8511642" y="3907795"/>
                <a:ext cx="582211" cy="610936"/>
              </a:xfrm>
              <a:prstGeom prst="rect">
                <a:avLst/>
              </a:prstGeom>
              <a:blipFill rotWithShape="0">
                <a:blip r:embed="rId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0" name="Rectángulo 19"/>
              <p:cNvSpPr/>
              <p:nvPr/>
            </p:nvSpPr>
            <p:spPr>
              <a:xfrm>
                <a:off x="732108" y="4800095"/>
                <a:ext cx="3515258" cy="69544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𝑋</m:t>
                          </m:r>
                        </m:den>
                      </m:f>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𝑋</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𝑥</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𝑌</m:t>
                          </m:r>
                        </m:den>
                      </m:f>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𝑌</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𝑦</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𝑐</m:t>
                              </m:r>
                            </m:e>
                            <m:sup>
                              <m:r>
                                <a:rPr lang="es-UY" b="0" i="1" smtClean="0">
                                  <a:latin typeface="Cambria Math" panose="02040503050406030204" pitchFamily="18" charset="0"/>
                                  <a:ea typeface="Cambria Math" panose="02040503050406030204" pitchFamily="18" charset="0"/>
                                </a:rPr>
                                <m:t>2</m:t>
                              </m:r>
                            </m:sup>
                          </m:sSup>
                        </m:den>
                      </m:f>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𝜏</m:t>
                          </m:r>
                        </m:den>
                      </m:f>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𝜏</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𝑡</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20" name="Rectángulo 19"/>
              <p:cNvSpPr>
                <a:spLocks noRot="1" noChangeAspect="1" noMove="1" noResize="1" noEditPoints="1" noAdjustHandles="1" noChangeArrowheads="1" noChangeShapeType="1" noTextEdit="1"/>
              </p:cNvSpPr>
              <p:nvPr/>
            </p:nvSpPr>
            <p:spPr>
              <a:xfrm>
                <a:off x="732108" y="4800095"/>
                <a:ext cx="3515258" cy="695447"/>
              </a:xfrm>
              <a:prstGeom prst="rect">
                <a:avLst/>
              </a:prstGeom>
              <a:blipFill rotWithShape="0">
                <a:blip r:embed="rId10"/>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1" name="Rectángulo 20"/>
              <p:cNvSpPr/>
              <p:nvPr/>
            </p:nvSpPr>
            <p:spPr>
              <a:xfrm>
                <a:off x="4487910" y="4800094"/>
                <a:ext cx="3111301" cy="69544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𝑋</m:t>
                          </m:r>
                        </m:den>
                      </m:f>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𝑋</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𝑥</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𝑌</m:t>
                          </m:r>
                        </m:den>
                      </m:f>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𝑌</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𝑦</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𝑐</m:t>
                              </m:r>
                            </m:e>
                            <m:sup>
                              <m:r>
                                <a:rPr lang="es-UY" b="0" i="1" smtClean="0">
                                  <a:latin typeface="Cambria Math" panose="02040503050406030204" pitchFamily="18" charset="0"/>
                                  <a:ea typeface="Cambria Math" panose="02040503050406030204" pitchFamily="18" charset="0"/>
                                </a:rPr>
                                <m:t>2</m:t>
                              </m:r>
                            </m:sup>
                          </m:sSup>
                        </m:den>
                      </m:f>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𝜏</m:t>
                          </m:r>
                        </m:den>
                      </m:f>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𝜏</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𝑡</m:t>
                              </m:r>
                            </m:e>
                            <m:sup>
                              <m:r>
                                <a:rPr lang="es-UY" b="0" i="1" smtClean="0">
                                  <a:latin typeface="Cambria Math" panose="02040503050406030204" pitchFamily="18" charset="0"/>
                                  <a:ea typeface="Cambria Math" panose="02040503050406030204" pitchFamily="18" charset="0"/>
                                </a:rPr>
                                <m:t>2</m:t>
                              </m:r>
                            </m:sup>
                          </m:sSup>
                        </m:den>
                      </m:f>
                    </m:oMath>
                  </m:oMathPara>
                </a14:m>
                <a:endParaRPr lang="es-UY" dirty="0"/>
              </a:p>
            </p:txBody>
          </p:sp>
        </mc:Choice>
        <mc:Fallback xmlns="">
          <p:sp>
            <p:nvSpPr>
              <p:cNvPr id="21" name="Rectángulo 20"/>
              <p:cNvSpPr>
                <a:spLocks noRot="1" noChangeAspect="1" noMove="1" noResize="1" noEditPoints="1" noAdjustHandles="1" noChangeArrowheads="1" noChangeShapeType="1" noTextEdit="1"/>
              </p:cNvSpPr>
              <p:nvPr/>
            </p:nvSpPr>
            <p:spPr>
              <a:xfrm>
                <a:off x="4487910" y="4800094"/>
                <a:ext cx="3111301" cy="695447"/>
              </a:xfrm>
              <a:prstGeom prst="rect">
                <a:avLst/>
              </a:prstGeom>
              <a:blipFill rotWithShape="0">
                <a:blip r:embed="rId11"/>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2" name="Rectángulo 21"/>
              <p:cNvSpPr/>
              <p:nvPr/>
            </p:nvSpPr>
            <p:spPr>
              <a:xfrm>
                <a:off x="7456217" y="4963151"/>
                <a:ext cx="89312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𝑘</m:t>
                          </m:r>
                        </m:e>
                        <m:sup>
                          <m:r>
                            <a:rPr lang="es-UY" b="0" i="1" smtClean="0">
                              <a:latin typeface="Cambria Math" panose="02040503050406030204" pitchFamily="18" charset="0"/>
                              <a:ea typeface="Cambria Math" panose="02040503050406030204" pitchFamily="18" charset="0"/>
                            </a:rPr>
                            <m:t>2</m:t>
                          </m:r>
                        </m:sup>
                      </m:sSup>
                    </m:oMath>
                  </m:oMathPara>
                </a14:m>
                <a:endParaRPr lang="es-UY" dirty="0"/>
              </a:p>
            </p:txBody>
          </p:sp>
        </mc:Choice>
        <mc:Fallback xmlns="">
          <p:sp>
            <p:nvSpPr>
              <p:cNvPr id="22" name="Rectángulo 21"/>
              <p:cNvSpPr>
                <a:spLocks noRot="1" noChangeAspect="1" noMove="1" noResize="1" noEditPoints="1" noAdjustHandles="1" noChangeArrowheads="1" noChangeShapeType="1" noTextEdit="1"/>
              </p:cNvSpPr>
              <p:nvPr/>
            </p:nvSpPr>
            <p:spPr>
              <a:xfrm>
                <a:off x="7456217" y="4963151"/>
                <a:ext cx="893129" cy="369332"/>
              </a:xfrm>
              <a:prstGeom prst="rect">
                <a:avLst/>
              </a:prstGeom>
              <a:blipFill rotWithShape="0">
                <a:blip r:embed="rId12"/>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114686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522514" y="319314"/>
                <a:ext cx="1715791" cy="369332"/>
              </a:xfrm>
              <a:prstGeom prst="rect">
                <a:avLst/>
              </a:prstGeom>
              <a:noFill/>
            </p:spPr>
            <p:txBody>
              <a:bodyPr wrap="none" rtlCol="0">
                <a:spAutoFit/>
              </a:bodyPr>
              <a:lstStyle/>
              <a:p>
                <a:r>
                  <a:rPr lang="es-UY" dirty="0"/>
                  <a:t>Ecuación para </a:t>
                </a:r>
                <a14:m>
                  <m:oMath xmlns:m="http://schemas.openxmlformats.org/officeDocument/2006/math">
                    <m:r>
                      <a:rPr lang="es-UY" b="0" i="1" smtClean="0">
                        <a:latin typeface="Cambria Math" panose="02040503050406030204" pitchFamily="18" charset="0"/>
                      </a:rPr>
                      <m:t>𝜏</m:t>
                    </m:r>
                  </m:oMath>
                </a14:m>
                <a:r>
                  <a:rPr lang="es-UY" dirty="0"/>
                  <a:t>:</a:t>
                </a:r>
              </a:p>
            </p:txBody>
          </p:sp>
        </mc:Choice>
        <mc:Fallback xmlns="">
          <p:sp>
            <p:nvSpPr>
              <p:cNvPr id="4" name="CuadroTexto 3"/>
              <p:cNvSpPr txBox="1">
                <a:spLocks noRot="1" noChangeAspect="1" noMove="1" noResize="1" noEditPoints="1" noAdjustHandles="1" noChangeArrowheads="1" noChangeShapeType="1" noTextEdit="1"/>
              </p:cNvSpPr>
              <p:nvPr/>
            </p:nvSpPr>
            <p:spPr>
              <a:xfrm>
                <a:off x="522514" y="319314"/>
                <a:ext cx="1715791" cy="369332"/>
              </a:xfrm>
              <a:prstGeom prst="rect">
                <a:avLst/>
              </a:prstGeom>
              <a:blipFill rotWithShape="0">
                <a:blip r:embed="rId2"/>
                <a:stretch>
                  <a:fillRect l="-3203" t="-8197" r="-2135"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Rectángulo 4"/>
              <p:cNvSpPr/>
              <p:nvPr/>
            </p:nvSpPr>
            <p:spPr>
              <a:xfrm>
                <a:off x="2477142" y="364583"/>
                <a:ext cx="2584234" cy="64812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𝜏</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𝑡</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𝑘𝑐</m:t>
                              </m:r>
                            </m:e>
                          </m:d>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𝜏</m:t>
                      </m:r>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𝜔</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𝜏</m:t>
                      </m:r>
                    </m:oMath>
                  </m:oMathPara>
                </a14:m>
                <a:endParaRPr lang="es-UY" dirty="0"/>
              </a:p>
            </p:txBody>
          </p:sp>
        </mc:Choice>
        <mc:Fallback xmlns="">
          <p:sp>
            <p:nvSpPr>
              <p:cNvPr id="5" name="Rectángulo 4"/>
              <p:cNvSpPr>
                <a:spLocks noRot="1" noChangeAspect="1" noMove="1" noResize="1" noEditPoints="1" noAdjustHandles="1" noChangeArrowheads="1" noChangeShapeType="1" noTextEdit="1"/>
              </p:cNvSpPr>
              <p:nvPr/>
            </p:nvSpPr>
            <p:spPr>
              <a:xfrm>
                <a:off x="2477142" y="364583"/>
                <a:ext cx="2584234" cy="648126"/>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Rectángulo 5"/>
              <p:cNvSpPr/>
              <p:nvPr/>
            </p:nvSpPr>
            <p:spPr>
              <a:xfrm>
                <a:off x="5061376" y="503980"/>
                <a:ext cx="360214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𝜏</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𝑎</m:t>
                          </m:r>
                        </m:e>
                        <m:sub>
                          <m:r>
                            <a:rPr lang="es-UY" b="0" i="1" smtClean="0">
                              <a:latin typeface="Cambria Math" panose="02040503050406030204" pitchFamily="18" charset="0"/>
                              <a:ea typeface="Cambria Math" panose="02040503050406030204" pitchFamily="18" charset="0"/>
                            </a:rPr>
                            <m:t>1</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cos</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e>
                          </m:d>
                        </m:e>
                      </m:func>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𝑏</m:t>
                          </m:r>
                        </m:e>
                        <m:sub>
                          <m:r>
                            <a:rPr lang="es-UY" b="0" i="1" smtClean="0">
                              <a:latin typeface="Cambria Math" panose="02040503050406030204" pitchFamily="18" charset="0"/>
                              <a:ea typeface="Cambria Math" panose="02040503050406030204" pitchFamily="18" charset="0"/>
                            </a:rPr>
                            <m:t>1</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e>
                          </m:d>
                        </m:e>
                      </m:func>
                    </m:oMath>
                  </m:oMathPara>
                </a14:m>
                <a:endParaRPr lang="es-UY" dirty="0"/>
              </a:p>
            </p:txBody>
          </p:sp>
        </mc:Choice>
        <mc:Fallback xmlns="">
          <p:sp>
            <p:nvSpPr>
              <p:cNvPr id="6" name="Rectángulo 5"/>
              <p:cNvSpPr>
                <a:spLocks noRot="1" noChangeAspect="1" noMove="1" noResize="1" noEditPoints="1" noAdjustHandles="1" noChangeArrowheads="1" noChangeShapeType="1" noTextEdit="1"/>
              </p:cNvSpPr>
              <p:nvPr/>
            </p:nvSpPr>
            <p:spPr>
              <a:xfrm>
                <a:off x="5061376" y="503980"/>
                <a:ext cx="3602140" cy="369332"/>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522514" y="1966686"/>
                <a:ext cx="2126095" cy="369332"/>
              </a:xfrm>
              <a:prstGeom prst="rect">
                <a:avLst/>
              </a:prstGeom>
              <a:noFill/>
            </p:spPr>
            <p:txBody>
              <a:bodyPr wrap="none" rtlCol="0">
                <a:spAutoFit/>
              </a:bodyPr>
              <a:lstStyle/>
              <a:p>
                <a:r>
                  <a:rPr lang="es-UY" dirty="0"/>
                  <a:t>Ecuación para </a:t>
                </a:r>
                <a14:m>
                  <m:oMath xmlns:m="http://schemas.openxmlformats.org/officeDocument/2006/math">
                    <m:r>
                      <a:rPr lang="es-UY" b="0" i="1" smtClean="0">
                        <a:latin typeface="Cambria Math" panose="02040503050406030204" pitchFamily="18" charset="0"/>
                      </a:rPr>
                      <m:t>𝑋</m:t>
                    </m:r>
                  </m:oMath>
                </a14:m>
                <a:r>
                  <a:rPr lang="es-UY" dirty="0"/>
                  <a:t> e </a:t>
                </a:r>
                <a14:m>
                  <m:oMath xmlns:m="http://schemas.openxmlformats.org/officeDocument/2006/math">
                    <m:r>
                      <a:rPr lang="es-UY" b="0" i="1" smtClean="0">
                        <a:latin typeface="Cambria Math" panose="02040503050406030204" pitchFamily="18" charset="0"/>
                      </a:rPr>
                      <m:t>𝑌</m:t>
                    </m:r>
                  </m:oMath>
                </a14:m>
                <a:r>
                  <a:rPr lang="es-UY" dirty="0"/>
                  <a:t>:</a:t>
                </a:r>
              </a:p>
            </p:txBody>
          </p:sp>
        </mc:Choice>
        <mc:Fallback xmlns="">
          <p:sp>
            <p:nvSpPr>
              <p:cNvPr id="7" name="CuadroTexto 6"/>
              <p:cNvSpPr txBox="1">
                <a:spLocks noRot="1" noChangeAspect="1" noMove="1" noResize="1" noEditPoints="1" noAdjustHandles="1" noChangeArrowheads="1" noChangeShapeType="1" noTextEdit="1"/>
              </p:cNvSpPr>
              <p:nvPr/>
            </p:nvSpPr>
            <p:spPr>
              <a:xfrm>
                <a:off x="522514" y="1966686"/>
                <a:ext cx="2126095" cy="369332"/>
              </a:xfrm>
              <a:prstGeom prst="rect">
                <a:avLst/>
              </a:prstGeom>
              <a:blipFill rotWithShape="0">
                <a:blip r:embed="rId5"/>
                <a:stretch>
                  <a:fillRect l="-2586" t="-10000" r="-1724"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Rectángulo 7"/>
              <p:cNvSpPr/>
              <p:nvPr/>
            </p:nvSpPr>
            <p:spPr>
              <a:xfrm>
                <a:off x="2779238" y="1998952"/>
                <a:ext cx="2404953" cy="69544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𝑋</m:t>
                          </m:r>
                        </m:den>
                      </m:f>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𝑋</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𝑥</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𝑌</m:t>
                          </m:r>
                        </m:den>
                      </m:f>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𝑌</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𝑦</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𝑘</m:t>
                          </m:r>
                        </m:e>
                        <m:sup>
                          <m:r>
                            <a:rPr lang="es-UY" b="0" i="1" smtClean="0">
                              <a:latin typeface="Cambria Math" panose="02040503050406030204" pitchFamily="18" charset="0"/>
                              <a:ea typeface="Cambria Math" panose="02040503050406030204" pitchFamily="18" charset="0"/>
                            </a:rPr>
                            <m:t>2</m:t>
                          </m:r>
                        </m:sup>
                      </m:sSup>
                    </m:oMath>
                  </m:oMathPara>
                </a14:m>
                <a:endParaRPr lang="es-UY" dirty="0"/>
              </a:p>
            </p:txBody>
          </p:sp>
        </mc:Choice>
        <mc:Fallback xmlns="">
          <p:sp>
            <p:nvSpPr>
              <p:cNvPr id="8" name="Rectángulo 7"/>
              <p:cNvSpPr>
                <a:spLocks noRot="1" noChangeAspect="1" noMove="1" noResize="1" noEditPoints="1" noAdjustHandles="1" noChangeArrowheads="1" noChangeShapeType="1" noTextEdit="1"/>
              </p:cNvSpPr>
              <p:nvPr/>
            </p:nvSpPr>
            <p:spPr>
              <a:xfrm>
                <a:off x="2779238" y="1998952"/>
                <a:ext cx="2404953" cy="695447"/>
              </a:xfrm>
              <a:prstGeom prst="rect">
                <a:avLst/>
              </a:prstGeom>
              <a:blipFill rotWithShape="0">
                <a:blip r:embed="rId6"/>
                <a:stretch>
                  <a:fillRect/>
                </a:stretch>
              </a:blipFill>
            </p:spPr>
            <p:txBody>
              <a:bodyPr/>
              <a:lstStyle/>
              <a:p>
                <a:r>
                  <a:rPr lang="es-UY">
                    <a:noFill/>
                  </a:rPr>
                  <a:t> </a:t>
                </a:r>
              </a:p>
            </p:txBody>
          </p:sp>
        </mc:Fallback>
      </mc:AlternateContent>
      <p:grpSp>
        <p:nvGrpSpPr>
          <p:cNvPr id="16" name="Grupo 15"/>
          <p:cNvGrpSpPr/>
          <p:nvPr/>
        </p:nvGrpSpPr>
        <p:grpSpPr>
          <a:xfrm>
            <a:off x="2648609" y="2512972"/>
            <a:ext cx="2016280" cy="722889"/>
            <a:chOff x="2648609" y="2512972"/>
            <a:chExt cx="2016280" cy="722889"/>
          </a:xfrm>
        </p:grpSpPr>
        <p:grpSp>
          <p:nvGrpSpPr>
            <p:cNvPr id="13" name="Grupo 12"/>
            <p:cNvGrpSpPr/>
            <p:nvPr/>
          </p:nvGrpSpPr>
          <p:grpSpPr>
            <a:xfrm>
              <a:off x="2648609" y="2512972"/>
              <a:ext cx="899885" cy="695446"/>
              <a:chOff x="2648609" y="2512972"/>
              <a:chExt cx="899885" cy="695446"/>
            </a:xfrm>
          </p:grpSpPr>
          <p:sp>
            <p:nvSpPr>
              <p:cNvPr id="9" name="Cerrar corchete 8"/>
              <p:cNvSpPr/>
              <p:nvPr/>
            </p:nvSpPr>
            <p:spPr>
              <a:xfrm rot="5400000">
                <a:off x="3113190" y="2259095"/>
                <a:ext cx="181428" cy="689181"/>
              </a:xfrm>
              <a:prstGeom prst="righ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1" name="CuadroTexto 10"/>
                  <p:cNvSpPr txBox="1"/>
                  <p:nvPr/>
                </p:nvSpPr>
                <p:spPr>
                  <a:xfrm>
                    <a:off x="2648609" y="2839086"/>
                    <a:ext cx="89313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𝑘</m:t>
                              </m:r>
                            </m:e>
                            <m:sub>
                              <m:r>
                                <a:rPr lang="es-UY" b="0" i="1" smtClean="0">
                                  <a:latin typeface="Cambria Math" panose="02040503050406030204" pitchFamily="18" charset="0"/>
                                </a:rPr>
                                <m:t>𝑥</m:t>
                              </m:r>
                            </m:sub>
                            <m:sup>
                              <m:r>
                                <a:rPr lang="es-UY" b="0" i="1" smtClean="0">
                                  <a:latin typeface="Cambria Math" panose="02040503050406030204" pitchFamily="18" charset="0"/>
                                </a:rPr>
                                <m:t>2</m:t>
                              </m:r>
                            </m:sup>
                          </m:sSubSup>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2648609" y="2839086"/>
                    <a:ext cx="893130" cy="369332"/>
                  </a:xfrm>
                  <a:prstGeom prst="rect">
                    <a:avLst/>
                  </a:prstGeom>
                  <a:blipFill rotWithShape="0">
                    <a:blip r:embed="rId7"/>
                    <a:stretch>
                      <a:fillRect/>
                    </a:stretch>
                  </a:blipFill>
                </p:spPr>
                <p:txBody>
                  <a:bodyPr/>
                  <a:lstStyle/>
                  <a:p>
                    <a:r>
                      <a:rPr lang="es-UY">
                        <a:noFill/>
                      </a:rPr>
                      <a:t> </a:t>
                    </a:r>
                  </a:p>
                </p:txBody>
              </p:sp>
            </mc:Fallback>
          </mc:AlternateContent>
        </p:grpSp>
        <p:grpSp>
          <p:nvGrpSpPr>
            <p:cNvPr id="14" name="Grupo 13"/>
            <p:cNvGrpSpPr/>
            <p:nvPr/>
          </p:nvGrpSpPr>
          <p:grpSpPr>
            <a:xfrm>
              <a:off x="3679123" y="2512972"/>
              <a:ext cx="985766" cy="722889"/>
              <a:chOff x="3679123" y="2512972"/>
              <a:chExt cx="985766" cy="722889"/>
            </a:xfrm>
          </p:grpSpPr>
          <p:sp>
            <p:nvSpPr>
              <p:cNvPr id="10" name="Cerrar corchete 9"/>
              <p:cNvSpPr/>
              <p:nvPr/>
            </p:nvSpPr>
            <p:spPr>
              <a:xfrm rot="5400000">
                <a:off x="3933000" y="2259095"/>
                <a:ext cx="181428" cy="689181"/>
              </a:xfrm>
              <a:prstGeom prst="righ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2" name="CuadroTexto 11"/>
                  <p:cNvSpPr txBox="1"/>
                  <p:nvPr/>
                </p:nvSpPr>
                <p:spPr>
                  <a:xfrm>
                    <a:off x="3769259" y="2839086"/>
                    <a:ext cx="895630" cy="39677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𝑘</m:t>
                              </m:r>
                            </m:e>
                            <m:sub>
                              <m:r>
                                <a:rPr lang="es-UY" b="0" i="1" smtClean="0">
                                  <a:latin typeface="Cambria Math" panose="02040503050406030204" pitchFamily="18" charset="0"/>
                                </a:rPr>
                                <m:t>𝑦</m:t>
                              </m:r>
                            </m:sub>
                            <m:sup>
                              <m:r>
                                <a:rPr lang="es-UY" b="0" i="1" smtClean="0">
                                  <a:latin typeface="Cambria Math" panose="02040503050406030204" pitchFamily="18" charset="0"/>
                                </a:rPr>
                                <m:t>2</m:t>
                              </m:r>
                            </m:sup>
                          </m:sSubSup>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3769259" y="2839086"/>
                    <a:ext cx="895630" cy="396775"/>
                  </a:xfrm>
                  <a:prstGeom prst="rect">
                    <a:avLst/>
                  </a:prstGeom>
                  <a:blipFill rotWithShape="0">
                    <a:blip r:embed="rId8"/>
                    <a:stretch>
                      <a:fillRect b="-3077"/>
                    </a:stretch>
                  </a:blipFill>
                </p:spPr>
                <p:txBody>
                  <a:bodyPr/>
                  <a:lstStyle/>
                  <a:p>
                    <a:r>
                      <a:rPr lang="es-UY">
                        <a:noFill/>
                      </a:rPr>
                      <a:t> </a:t>
                    </a:r>
                  </a:p>
                </p:txBody>
              </p:sp>
            </mc:Fallback>
          </mc:AlternateContent>
        </p:grpSp>
      </p:grpSp>
      <mc:AlternateContent xmlns:mc="http://schemas.openxmlformats.org/markup-compatibility/2006" xmlns:a14="http://schemas.microsoft.com/office/drawing/2010/main">
        <mc:Choice Requires="a14">
          <p:sp>
            <p:nvSpPr>
              <p:cNvPr id="15" name="Rectángulo 14"/>
              <p:cNvSpPr/>
              <p:nvPr/>
            </p:nvSpPr>
            <p:spPr>
              <a:xfrm>
                <a:off x="5264266" y="1674664"/>
                <a:ext cx="2047484" cy="136280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d>
                        <m:dPr>
                          <m:begChr m:val="{"/>
                          <m:endChr m:val=""/>
                          <m:ctrlPr>
                            <a:rPr lang="es-UY" b="0" i="1" smtClean="0">
                              <a:latin typeface="Cambria Math" panose="02040503050406030204" pitchFamily="18" charset="0"/>
                              <a:ea typeface="Cambria Math" panose="02040503050406030204" pitchFamily="18" charset="0"/>
                            </a:rPr>
                          </m:ctrlPr>
                        </m:dPr>
                        <m:e>
                          <m:eqArr>
                            <m:eqArrPr>
                              <m:ctrlPr>
                                <a:rPr lang="es-UY" b="0" i="1" smtClean="0">
                                  <a:latin typeface="Cambria Math" panose="02040503050406030204" pitchFamily="18" charset="0"/>
                                  <a:ea typeface="Cambria Math" panose="02040503050406030204" pitchFamily="18" charset="0"/>
                                </a:rPr>
                              </m:ctrlPr>
                            </m:eqArr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𝑋</m:t>
                                  </m:r>
                                </m:den>
                              </m:f>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𝑋</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𝑥</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sSubSup>
                                <m:sSubSupPr>
                                  <m:ctrlPr>
                                    <a:rPr lang="es-UY" b="0" i="1" smtClean="0">
                                      <a:latin typeface="Cambria Math" panose="02040503050406030204" pitchFamily="18" charset="0"/>
                                      <a:ea typeface="Cambria Math" panose="02040503050406030204" pitchFamily="18" charset="0"/>
                                    </a:rPr>
                                  </m:ctrlPr>
                                </m:sSubSup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𝑥</m:t>
                                  </m:r>
                                </m:sub>
                                <m:sup>
                                  <m:r>
                                    <a:rPr lang="es-UY" b="0" i="1" smtClean="0">
                                      <a:latin typeface="Cambria Math" panose="02040503050406030204" pitchFamily="18" charset="0"/>
                                      <a:ea typeface="Cambria Math" panose="02040503050406030204" pitchFamily="18" charset="0"/>
                                    </a:rPr>
                                    <m:t>2</m:t>
                                  </m:r>
                                </m:sup>
                              </m:sSubSup>
                            </m:e>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𝑌</m:t>
                                  </m:r>
                                </m:den>
                              </m:f>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𝑑</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𝑌</m:t>
                                  </m:r>
                                </m:num>
                                <m:den>
                                  <m:r>
                                    <a:rPr lang="es-UY" b="0" i="1" smtClean="0">
                                      <a:latin typeface="Cambria Math" panose="02040503050406030204" pitchFamily="18" charset="0"/>
                                      <a:ea typeface="Cambria Math" panose="02040503050406030204" pitchFamily="18" charset="0"/>
                                    </a:rPr>
                                    <m:t>𝑑</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𝑦</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sSubSup>
                                <m:sSubSupPr>
                                  <m:ctrlPr>
                                    <a:rPr lang="es-UY" b="0" i="1" smtClean="0">
                                      <a:latin typeface="Cambria Math" panose="02040503050406030204" pitchFamily="18" charset="0"/>
                                      <a:ea typeface="Cambria Math" panose="02040503050406030204" pitchFamily="18" charset="0"/>
                                    </a:rPr>
                                  </m:ctrlPr>
                                </m:sSubSup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𝑦</m:t>
                                  </m:r>
                                </m:sub>
                                <m:sup>
                                  <m:r>
                                    <a:rPr lang="es-UY" b="0" i="1" smtClean="0">
                                      <a:latin typeface="Cambria Math" panose="02040503050406030204" pitchFamily="18" charset="0"/>
                                      <a:ea typeface="Cambria Math" panose="02040503050406030204" pitchFamily="18" charset="0"/>
                                    </a:rPr>
                                    <m:t>2</m:t>
                                  </m:r>
                                </m:sup>
                              </m:sSubSup>
                            </m:e>
                          </m:eqArr>
                        </m:e>
                      </m:d>
                    </m:oMath>
                  </m:oMathPara>
                </a14:m>
                <a:endParaRPr lang="es-UY" dirty="0"/>
              </a:p>
            </p:txBody>
          </p:sp>
        </mc:Choice>
        <mc:Fallback xmlns="">
          <p:sp>
            <p:nvSpPr>
              <p:cNvPr id="15" name="Rectángulo 14"/>
              <p:cNvSpPr>
                <a:spLocks noRot="1" noChangeAspect="1" noMove="1" noResize="1" noEditPoints="1" noAdjustHandles="1" noChangeArrowheads="1" noChangeShapeType="1" noTextEdit="1"/>
              </p:cNvSpPr>
              <p:nvPr/>
            </p:nvSpPr>
            <p:spPr>
              <a:xfrm>
                <a:off x="5264266" y="1674664"/>
                <a:ext cx="2047484" cy="1362809"/>
              </a:xfrm>
              <a:prstGeom prst="rect">
                <a:avLst/>
              </a:prstGeom>
              <a:blipFill rotWithShape="0">
                <a:blip r:embed="rId9"/>
                <a:stretch>
                  <a:fillRect/>
                </a:stretch>
              </a:blipFill>
            </p:spPr>
            <p:txBody>
              <a:bodyPr/>
              <a:lstStyle/>
              <a:p>
                <a:r>
                  <a:rPr lang="es-UY">
                    <a:noFill/>
                  </a:rPr>
                  <a:t> </a:t>
                </a:r>
              </a:p>
            </p:txBody>
          </p:sp>
        </mc:Fallback>
      </mc:AlternateContent>
      <p:grpSp>
        <p:nvGrpSpPr>
          <p:cNvPr id="2" name="Grupo 1"/>
          <p:cNvGrpSpPr/>
          <p:nvPr/>
        </p:nvGrpSpPr>
        <p:grpSpPr>
          <a:xfrm>
            <a:off x="7391825" y="1809829"/>
            <a:ext cx="3912388" cy="1062022"/>
            <a:chOff x="7391825" y="1809829"/>
            <a:chExt cx="3912388" cy="1062022"/>
          </a:xfrm>
        </p:grpSpPr>
        <mc:AlternateContent xmlns:mc="http://schemas.openxmlformats.org/markup-compatibility/2006" xmlns:a14="http://schemas.microsoft.com/office/drawing/2010/main">
          <mc:Choice Requires="a14">
            <p:sp>
              <p:nvSpPr>
                <p:cNvPr id="17" name="CuadroTexto 16"/>
                <p:cNvSpPr txBox="1"/>
                <p:nvPr/>
              </p:nvSpPr>
              <p:spPr>
                <a:xfrm>
                  <a:off x="7391825" y="1809829"/>
                  <a:ext cx="388273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𝑋</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e>
                        </m:d>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𝑎</m:t>
                            </m:r>
                          </m:e>
                          <m:sub>
                            <m:r>
                              <a:rPr lang="es-UY" b="0" i="1" smtClean="0">
                                <a:latin typeface="Cambria Math" panose="02040503050406030204" pitchFamily="18" charset="0"/>
                                <a:ea typeface="Cambria Math" panose="02040503050406030204" pitchFamily="18" charset="0"/>
                              </a:rPr>
                              <m:t>2</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cos</m:t>
                            </m:r>
                          </m:fName>
                          <m:e>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𝑥</m:t>
                                    </m:r>
                                  </m:sub>
                                </m:sSub>
                                <m:r>
                                  <a:rPr lang="es-UY" b="0" i="1" smtClean="0">
                                    <a:latin typeface="Cambria Math" panose="02040503050406030204" pitchFamily="18" charset="0"/>
                                    <a:ea typeface="Cambria Math" panose="02040503050406030204" pitchFamily="18" charset="0"/>
                                  </a:rPr>
                                  <m:t>𝑥</m:t>
                                </m:r>
                              </m:e>
                            </m:d>
                          </m:e>
                        </m:func>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𝑏</m:t>
                            </m:r>
                          </m:e>
                          <m:sub>
                            <m:r>
                              <a:rPr lang="es-UY" b="0" i="1" smtClean="0">
                                <a:latin typeface="Cambria Math" panose="02040503050406030204" pitchFamily="18" charset="0"/>
                                <a:ea typeface="Cambria Math" panose="02040503050406030204" pitchFamily="18" charset="0"/>
                              </a:rPr>
                              <m:t>2</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𝑥</m:t>
                                </m:r>
                              </m:sub>
                            </m:sSub>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e>
                        </m:func>
                      </m:oMath>
                    </m:oMathPara>
                  </a14:m>
                  <a:endParaRPr lang="es-UY" dirty="0"/>
                </a:p>
              </p:txBody>
            </p:sp>
          </mc:Choice>
          <mc:Fallback xmlns="">
            <p:sp>
              <p:nvSpPr>
                <p:cNvPr id="17" name="CuadroTexto 16"/>
                <p:cNvSpPr txBox="1">
                  <a:spLocks noRot="1" noChangeAspect="1" noMove="1" noResize="1" noEditPoints="1" noAdjustHandles="1" noChangeArrowheads="1" noChangeShapeType="1" noTextEdit="1"/>
                </p:cNvSpPr>
                <p:nvPr/>
              </p:nvSpPr>
              <p:spPr>
                <a:xfrm>
                  <a:off x="7391825" y="1809829"/>
                  <a:ext cx="3882730" cy="369332"/>
                </a:xfrm>
                <a:prstGeom prst="rect">
                  <a:avLst/>
                </a:prstGeom>
                <a:blipFill rotWithShape="0">
                  <a:blip r:embed="rId10"/>
                  <a:stretch>
                    <a:fillRect b="-1333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8" name="CuadroTexto 17"/>
                <p:cNvSpPr txBox="1"/>
                <p:nvPr/>
              </p:nvSpPr>
              <p:spPr>
                <a:xfrm>
                  <a:off x="7397502" y="2460841"/>
                  <a:ext cx="3906711" cy="4110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𝑌</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𝑦</m:t>
                            </m:r>
                          </m:e>
                        </m:d>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𝑎</m:t>
                            </m:r>
                          </m:e>
                          <m:sub>
                            <m:r>
                              <a:rPr lang="es-UY" b="0" i="1" smtClean="0">
                                <a:latin typeface="Cambria Math" panose="02040503050406030204" pitchFamily="18" charset="0"/>
                                <a:ea typeface="Cambria Math" panose="02040503050406030204" pitchFamily="18" charset="0"/>
                              </a:rPr>
                              <m:t>3</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cos</m:t>
                            </m:r>
                          </m:fName>
                          <m:e>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𝑦</m:t>
                                    </m:r>
                                  </m:sub>
                                </m:sSub>
                                <m:r>
                                  <a:rPr lang="es-UY" b="0" i="1" smtClean="0">
                                    <a:latin typeface="Cambria Math" panose="02040503050406030204" pitchFamily="18" charset="0"/>
                                    <a:ea typeface="Cambria Math" panose="02040503050406030204" pitchFamily="18" charset="0"/>
                                  </a:rPr>
                                  <m:t>𝑦</m:t>
                                </m:r>
                              </m:e>
                            </m:d>
                          </m:e>
                        </m:func>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𝑏</m:t>
                            </m:r>
                          </m:e>
                          <m:sub>
                            <m:r>
                              <a:rPr lang="es-UY" b="0" i="1" smtClean="0">
                                <a:latin typeface="Cambria Math" panose="02040503050406030204" pitchFamily="18" charset="0"/>
                                <a:ea typeface="Cambria Math" panose="02040503050406030204" pitchFamily="18" charset="0"/>
                              </a:rPr>
                              <m:t>3</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𝑦</m:t>
                                </m:r>
                              </m:sub>
                            </m:sSub>
                            <m:r>
                              <a:rPr lang="es-UY" b="0" i="1" smtClean="0">
                                <a:latin typeface="Cambria Math" panose="02040503050406030204" pitchFamily="18" charset="0"/>
                                <a:ea typeface="Cambria Math" panose="02040503050406030204" pitchFamily="18" charset="0"/>
                              </a:rPr>
                              <m:t>𝑦</m:t>
                            </m:r>
                            <m:r>
                              <a:rPr lang="es-UY" b="0" i="1" smtClean="0">
                                <a:latin typeface="Cambria Math" panose="02040503050406030204" pitchFamily="18" charset="0"/>
                                <a:ea typeface="Cambria Math" panose="02040503050406030204" pitchFamily="18" charset="0"/>
                              </a:rPr>
                              <m:t>)</m:t>
                            </m:r>
                          </m:e>
                        </m:func>
                      </m:oMath>
                    </m:oMathPara>
                  </a14:m>
                  <a:endParaRPr lang="es-UY" dirty="0"/>
                </a:p>
              </p:txBody>
            </p:sp>
          </mc:Choice>
          <mc:Fallback xmlns="">
            <p:sp>
              <p:nvSpPr>
                <p:cNvPr id="18" name="CuadroTexto 17"/>
                <p:cNvSpPr txBox="1">
                  <a:spLocks noRot="1" noChangeAspect="1" noMove="1" noResize="1" noEditPoints="1" noAdjustHandles="1" noChangeArrowheads="1" noChangeShapeType="1" noTextEdit="1"/>
                </p:cNvSpPr>
                <p:nvPr/>
              </p:nvSpPr>
              <p:spPr>
                <a:xfrm>
                  <a:off x="7397502" y="2460841"/>
                  <a:ext cx="3906711" cy="411010"/>
                </a:xfrm>
                <a:prstGeom prst="rect">
                  <a:avLst/>
                </a:prstGeom>
                <a:blipFill rotWithShape="0">
                  <a:blip r:embed="rId11"/>
                  <a:stretch>
                    <a:fillRect b="-7463"/>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20" name="CuadroTexto 19"/>
              <p:cNvSpPr txBox="1"/>
              <p:nvPr/>
            </p:nvSpPr>
            <p:spPr>
              <a:xfrm>
                <a:off x="522514" y="3635373"/>
                <a:ext cx="410253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𝑋</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0</m:t>
                          </m:r>
                        </m:e>
                      </m:d>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𝑎</m:t>
                          </m:r>
                        </m:e>
                        <m:sub>
                          <m:r>
                            <a:rPr lang="es-UY" b="0" i="1" smtClean="0">
                              <a:latin typeface="Cambria Math" panose="02040503050406030204" pitchFamily="18" charset="0"/>
                              <a:ea typeface="Cambria Math" panose="02040503050406030204" pitchFamily="18" charset="0"/>
                            </a:rPr>
                            <m:t>2</m:t>
                          </m:r>
                        </m:sub>
                      </m:sSub>
                      <m:r>
                        <a:rPr lang="es-UY" b="0" i="1" smtClean="0">
                          <a:latin typeface="Cambria Math" panose="02040503050406030204" pitchFamily="18" charset="0"/>
                          <a:ea typeface="Cambria Math" panose="02040503050406030204" pitchFamily="18" charset="0"/>
                        </a:rPr>
                        <m:t>=0 ⟹</m:t>
                      </m:r>
                      <m:r>
                        <a:rPr lang="es-UY" b="0" i="1" smtClean="0">
                          <a:latin typeface="Cambria Math" panose="02040503050406030204" pitchFamily="18" charset="0"/>
                          <a:ea typeface="Cambria Math" panose="02040503050406030204" pitchFamily="18" charset="0"/>
                        </a:rPr>
                        <m:t>𝑋</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e>
                      </m:d>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𝑏</m:t>
                          </m:r>
                        </m:e>
                        <m:sub>
                          <m:r>
                            <a:rPr lang="es-UY" b="0" i="1" smtClean="0">
                              <a:latin typeface="Cambria Math" panose="02040503050406030204" pitchFamily="18" charset="0"/>
                              <a:ea typeface="Cambria Math" panose="02040503050406030204" pitchFamily="18" charset="0"/>
                            </a:rPr>
                            <m:t>2</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𝑥</m:t>
                              </m:r>
                            </m:sub>
                          </m:sSub>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e>
                      </m:func>
                      <m:r>
                        <a:rPr lang="es-UY" b="0" i="1" smtClean="0">
                          <a:latin typeface="Cambria Math" panose="02040503050406030204" pitchFamily="18" charset="0"/>
                          <a:ea typeface="Cambria Math" panose="02040503050406030204" pitchFamily="18" charset="0"/>
                        </a:rPr>
                        <m:t> </m:t>
                      </m:r>
                    </m:oMath>
                  </m:oMathPara>
                </a14:m>
                <a:endParaRPr lang="es-UY" dirty="0"/>
              </a:p>
            </p:txBody>
          </p:sp>
        </mc:Choice>
        <mc:Fallback xmlns="">
          <p:sp>
            <p:nvSpPr>
              <p:cNvPr id="20" name="CuadroTexto 19"/>
              <p:cNvSpPr txBox="1">
                <a:spLocks noRot="1" noChangeAspect="1" noMove="1" noResize="1" noEditPoints="1" noAdjustHandles="1" noChangeArrowheads="1" noChangeShapeType="1" noTextEdit="1"/>
              </p:cNvSpPr>
              <p:nvPr/>
            </p:nvSpPr>
            <p:spPr>
              <a:xfrm>
                <a:off x="522514" y="3635373"/>
                <a:ext cx="4102533" cy="369332"/>
              </a:xfrm>
              <a:prstGeom prst="rect">
                <a:avLst/>
              </a:prstGeom>
              <a:blipFill rotWithShape="0">
                <a:blip r:embed="rId12"/>
                <a:stretch>
                  <a:fillRect b="-1311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1" name="CuadroTexto 20"/>
              <p:cNvSpPr txBox="1"/>
              <p:nvPr/>
            </p:nvSpPr>
            <p:spPr>
              <a:xfrm>
                <a:off x="420915" y="4111474"/>
                <a:ext cx="439306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𝑋</m:t>
                      </m:r>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𝐿</m:t>
                              </m:r>
                            </m:e>
                            <m:sub>
                              <m:r>
                                <a:rPr lang="es-UY" b="0" i="1" smtClean="0">
                                  <a:latin typeface="Cambria Math" panose="02040503050406030204" pitchFamily="18" charset="0"/>
                                  <a:ea typeface="Cambria Math" panose="02040503050406030204" pitchFamily="18" charset="0"/>
                                </a:rPr>
                                <m:t>𝑥</m:t>
                              </m:r>
                            </m:sub>
                          </m:sSub>
                        </m:e>
                      </m:d>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𝑏</m:t>
                          </m:r>
                        </m:e>
                        <m:sub>
                          <m:r>
                            <a:rPr lang="es-UY" b="0" i="1" smtClean="0">
                              <a:latin typeface="Cambria Math" panose="02040503050406030204" pitchFamily="18" charset="0"/>
                              <a:ea typeface="Cambria Math" panose="02040503050406030204" pitchFamily="18" charset="0"/>
                            </a:rPr>
                            <m:t>2</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𝑥</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𝐿</m:t>
                              </m:r>
                            </m:e>
                            <m:sub>
                              <m:r>
                                <a:rPr lang="es-UY" b="0" i="1" smtClean="0">
                                  <a:latin typeface="Cambria Math" panose="02040503050406030204" pitchFamily="18" charset="0"/>
                                  <a:ea typeface="Cambria Math" panose="02040503050406030204" pitchFamily="18" charset="0"/>
                                </a:rPr>
                                <m:t>𝑥</m:t>
                              </m:r>
                            </m:sub>
                          </m:sSub>
                          <m:r>
                            <a:rPr lang="es-UY" b="0" i="1" smtClean="0">
                              <a:latin typeface="Cambria Math" panose="02040503050406030204" pitchFamily="18" charset="0"/>
                              <a:ea typeface="Cambria Math" panose="02040503050406030204" pitchFamily="18" charset="0"/>
                            </a:rPr>
                            <m:t>)</m:t>
                          </m:r>
                        </m:e>
                      </m:func>
                      <m:r>
                        <a:rPr lang="es-UY" b="0" i="1" smtClean="0">
                          <a:latin typeface="Cambria Math" panose="02040503050406030204" pitchFamily="18" charset="0"/>
                          <a:ea typeface="Cambria Math" panose="02040503050406030204" pitchFamily="18" charset="0"/>
                        </a:rPr>
                        <m:t>=0 ⟹</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𝑥</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𝐿</m:t>
                          </m:r>
                        </m:e>
                        <m:sub>
                          <m:r>
                            <a:rPr lang="es-UY" b="0" i="1" smtClean="0">
                              <a:latin typeface="Cambria Math" panose="02040503050406030204" pitchFamily="18" charset="0"/>
                              <a:ea typeface="Cambria Math" panose="02040503050406030204" pitchFamily="18" charset="0"/>
                            </a:rPr>
                            <m:t>𝑥</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 </m:t>
                      </m:r>
                    </m:oMath>
                  </m:oMathPara>
                </a14:m>
                <a:endParaRPr lang="es-UY" dirty="0"/>
              </a:p>
            </p:txBody>
          </p:sp>
        </mc:Choice>
        <mc:Fallback xmlns="">
          <p:sp>
            <p:nvSpPr>
              <p:cNvPr id="21" name="CuadroTexto 20"/>
              <p:cNvSpPr txBox="1">
                <a:spLocks noRot="1" noChangeAspect="1" noMove="1" noResize="1" noEditPoints="1" noAdjustHandles="1" noChangeArrowheads="1" noChangeShapeType="1" noTextEdit="1"/>
              </p:cNvSpPr>
              <p:nvPr/>
            </p:nvSpPr>
            <p:spPr>
              <a:xfrm>
                <a:off x="420915" y="4111474"/>
                <a:ext cx="4393062" cy="369332"/>
              </a:xfrm>
              <a:prstGeom prst="rect">
                <a:avLst/>
              </a:prstGeom>
              <a:blipFill rotWithShape="0">
                <a:blip r:embed="rId13"/>
                <a:stretch>
                  <a:fillRect b="-1311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2" name="CuadroTexto 21"/>
              <p:cNvSpPr txBox="1"/>
              <p:nvPr/>
            </p:nvSpPr>
            <p:spPr>
              <a:xfrm>
                <a:off x="5346837" y="3635373"/>
                <a:ext cx="4070024" cy="39126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𝑌</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0</m:t>
                          </m:r>
                        </m:e>
                      </m:d>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𝑎</m:t>
                          </m:r>
                        </m:e>
                        <m:sub>
                          <m:r>
                            <a:rPr lang="es-UY" b="0" i="1" smtClean="0">
                              <a:latin typeface="Cambria Math" panose="02040503050406030204" pitchFamily="18" charset="0"/>
                              <a:ea typeface="Cambria Math" panose="02040503050406030204" pitchFamily="18" charset="0"/>
                            </a:rPr>
                            <m:t>3</m:t>
                          </m:r>
                        </m:sub>
                      </m:sSub>
                      <m:r>
                        <a:rPr lang="es-UY" b="0" i="1" smtClean="0">
                          <a:latin typeface="Cambria Math" panose="02040503050406030204" pitchFamily="18" charset="0"/>
                          <a:ea typeface="Cambria Math" panose="02040503050406030204" pitchFamily="18" charset="0"/>
                        </a:rPr>
                        <m:t>=0 ⟹</m:t>
                      </m:r>
                      <m:r>
                        <a:rPr lang="es-UY" b="0" i="1" smtClean="0">
                          <a:latin typeface="Cambria Math" panose="02040503050406030204" pitchFamily="18" charset="0"/>
                          <a:ea typeface="Cambria Math" panose="02040503050406030204" pitchFamily="18" charset="0"/>
                        </a:rPr>
                        <m:t>𝑌</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𝑦</m:t>
                          </m:r>
                        </m:e>
                      </m:d>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𝑏</m:t>
                          </m:r>
                        </m:e>
                        <m:sub>
                          <m:r>
                            <a:rPr lang="es-UY" b="0" i="1" smtClean="0">
                              <a:latin typeface="Cambria Math" panose="02040503050406030204" pitchFamily="18" charset="0"/>
                              <a:ea typeface="Cambria Math" panose="02040503050406030204" pitchFamily="18" charset="0"/>
                            </a:rPr>
                            <m:t>3</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𝑦</m:t>
                              </m:r>
                            </m:sub>
                          </m:sSub>
                          <m:r>
                            <a:rPr lang="es-UY" b="0" i="1" smtClean="0">
                              <a:latin typeface="Cambria Math" panose="02040503050406030204" pitchFamily="18" charset="0"/>
                              <a:ea typeface="Cambria Math" panose="02040503050406030204" pitchFamily="18" charset="0"/>
                            </a:rPr>
                            <m:t>𝑦</m:t>
                          </m:r>
                          <m:r>
                            <a:rPr lang="es-UY" b="0" i="1" smtClean="0">
                              <a:latin typeface="Cambria Math" panose="02040503050406030204" pitchFamily="18" charset="0"/>
                              <a:ea typeface="Cambria Math" panose="02040503050406030204" pitchFamily="18" charset="0"/>
                            </a:rPr>
                            <m:t>)</m:t>
                          </m:r>
                        </m:e>
                      </m:func>
                      <m:r>
                        <a:rPr lang="es-UY" b="0" i="1" smtClean="0">
                          <a:latin typeface="Cambria Math" panose="02040503050406030204" pitchFamily="18" charset="0"/>
                          <a:ea typeface="Cambria Math" panose="02040503050406030204" pitchFamily="18" charset="0"/>
                        </a:rPr>
                        <m:t> </m:t>
                      </m:r>
                    </m:oMath>
                  </m:oMathPara>
                </a14:m>
                <a:endParaRPr lang="es-UY" dirty="0"/>
              </a:p>
            </p:txBody>
          </p:sp>
        </mc:Choice>
        <mc:Fallback xmlns="">
          <p:sp>
            <p:nvSpPr>
              <p:cNvPr id="22" name="CuadroTexto 21"/>
              <p:cNvSpPr txBox="1">
                <a:spLocks noRot="1" noChangeAspect="1" noMove="1" noResize="1" noEditPoints="1" noAdjustHandles="1" noChangeArrowheads="1" noChangeShapeType="1" noTextEdit="1"/>
              </p:cNvSpPr>
              <p:nvPr/>
            </p:nvSpPr>
            <p:spPr>
              <a:xfrm>
                <a:off x="5346837" y="3635373"/>
                <a:ext cx="4070024" cy="391261"/>
              </a:xfrm>
              <a:prstGeom prst="rect">
                <a:avLst/>
              </a:prstGeom>
              <a:blipFill rotWithShape="0">
                <a:blip r:embed="rId14"/>
                <a:stretch>
                  <a:fillRect b="-7692"/>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3" name="CuadroTexto 22"/>
              <p:cNvSpPr txBox="1"/>
              <p:nvPr/>
            </p:nvSpPr>
            <p:spPr>
              <a:xfrm>
                <a:off x="5245238" y="4111474"/>
                <a:ext cx="4410951" cy="4110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𝑌</m:t>
                      </m:r>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𝐿</m:t>
                              </m:r>
                            </m:e>
                            <m:sub>
                              <m:r>
                                <a:rPr lang="es-UY" b="0" i="1" smtClean="0">
                                  <a:latin typeface="Cambria Math" panose="02040503050406030204" pitchFamily="18" charset="0"/>
                                  <a:ea typeface="Cambria Math" panose="02040503050406030204" pitchFamily="18" charset="0"/>
                                </a:rPr>
                                <m:t>𝑦</m:t>
                              </m:r>
                            </m:sub>
                          </m:sSub>
                        </m:e>
                      </m:d>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𝑏</m:t>
                          </m:r>
                        </m:e>
                        <m:sub>
                          <m:r>
                            <a:rPr lang="es-UY" b="0" i="1" smtClean="0">
                              <a:latin typeface="Cambria Math" panose="02040503050406030204" pitchFamily="18" charset="0"/>
                              <a:ea typeface="Cambria Math" panose="02040503050406030204" pitchFamily="18" charset="0"/>
                            </a:rPr>
                            <m:t>3</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𝑦</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𝐿</m:t>
                              </m:r>
                            </m:e>
                            <m:sub>
                              <m:r>
                                <a:rPr lang="es-UY" b="0" i="1" smtClean="0">
                                  <a:latin typeface="Cambria Math" panose="02040503050406030204" pitchFamily="18" charset="0"/>
                                  <a:ea typeface="Cambria Math" panose="02040503050406030204" pitchFamily="18" charset="0"/>
                                </a:rPr>
                                <m:t>𝑦</m:t>
                              </m:r>
                            </m:sub>
                          </m:sSub>
                          <m:r>
                            <a:rPr lang="es-UY" b="0" i="1" smtClean="0">
                              <a:latin typeface="Cambria Math" panose="02040503050406030204" pitchFamily="18" charset="0"/>
                              <a:ea typeface="Cambria Math" panose="02040503050406030204" pitchFamily="18" charset="0"/>
                            </a:rPr>
                            <m:t>)</m:t>
                          </m:r>
                        </m:e>
                      </m:func>
                      <m:r>
                        <a:rPr lang="es-UY" b="0" i="1" smtClean="0">
                          <a:latin typeface="Cambria Math" panose="02040503050406030204" pitchFamily="18" charset="0"/>
                          <a:ea typeface="Cambria Math" panose="02040503050406030204" pitchFamily="18" charset="0"/>
                        </a:rPr>
                        <m:t>=0 ⟹</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𝑦</m:t>
                          </m:r>
                        </m:sub>
                      </m:sSub>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𝐿</m:t>
                          </m:r>
                        </m:e>
                        <m:sub>
                          <m:r>
                            <a:rPr lang="es-UY" b="0" i="1" smtClean="0">
                              <a:latin typeface="Cambria Math" panose="02040503050406030204" pitchFamily="18" charset="0"/>
                              <a:ea typeface="Cambria Math" panose="02040503050406030204" pitchFamily="18" charset="0"/>
                            </a:rPr>
                            <m:t>𝑦</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 </m:t>
                      </m:r>
                    </m:oMath>
                  </m:oMathPara>
                </a14:m>
                <a:endParaRPr lang="es-UY" dirty="0"/>
              </a:p>
            </p:txBody>
          </p:sp>
        </mc:Choice>
        <mc:Fallback xmlns="">
          <p:sp>
            <p:nvSpPr>
              <p:cNvPr id="23" name="CuadroTexto 22"/>
              <p:cNvSpPr txBox="1">
                <a:spLocks noRot="1" noChangeAspect="1" noMove="1" noResize="1" noEditPoints="1" noAdjustHandles="1" noChangeArrowheads="1" noChangeShapeType="1" noTextEdit="1"/>
              </p:cNvSpPr>
              <p:nvPr/>
            </p:nvSpPr>
            <p:spPr>
              <a:xfrm>
                <a:off x="5245238" y="4111474"/>
                <a:ext cx="4410951" cy="411010"/>
              </a:xfrm>
              <a:prstGeom prst="rect">
                <a:avLst/>
              </a:prstGeom>
              <a:blipFill rotWithShape="0">
                <a:blip r:embed="rId15"/>
                <a:stretch>
                  <a:fillRect b="-735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4" name="CuadroTexto 23"/>
              <p:cNvSpPr txBox="1"/>
              <p:nvPr/>
            </p:nvSpPr>
            <p:spPr>
              <a:xfrm>
                <a:off x="522514" y="4826689"/>
                <a:ext cx="8220840" cy="88325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𝑘</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m:t>
                      </m:r>
                      <m:sSubSup>
                        <m:sSubSupPr>
                          <m:ctrlPr>
                            <a:rPr lang="es-UY" b="0" i="1" smtClean="0">
                              <a:latin typeface="Cambria Math" panose="02040503050406030204" pitchFamily="18" charset="0"/>
                              <a:ea typeface="Cambria Math" panose="02040503050406030204" pitchFamily="18" charset="0"/>
                            </a:rPr>
                          </m:ctrlPr>
                        </m:sSubSup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𝑥</m:t>
                          </m:r>
                        </m:sub>
                        <m:sup>
                          <m:r>
                            <a:rPr lang="es-UY" b="0" i="1" smtClean="0">
                              <a:latin typeface="Cambria Math" panose="02040503050406030204" pitchFamily="18" charset="0"/>
                              <a:ea typeface="Cambria Math" panose="02040503050406030204" pitchFamily="18" charset="0"/>
                            </a:rPr>
                            <m:t>2</m:t>
                          </m:r>
                        </m:sup>
                      </m:sSubSup>
                      <m:r>
                        <a:rPr lang="es-UY" b="0" i="1" smtClean="0">
                          <a:latin typeface="Cambria Math" panose="02040503050406030204" pitchFamily="18" charset="0"/>
                          <a:ea typeface="Cambria Math" panose="02040503050406030204" pitchFamily="18" charset="0"/>
                        </a:rPr>
                        <m:t>+</m:t>
                      </m:r>
                      <m:sSubSup>
                        <m:sSubSupPr>
                          <m:ctrlPr>
                            <a:rPr lang="es-UY" b="0" i="1" smtClean="0">
                              <a:latin typeface="Cambria Math" panose="02040503050406030204" pitchFamily="18" charset="0"/>
                              <a:ea typeface="Cambria Math" panose="02040503050406030204" pitchFamily="18" charset="0"/>
                            </a:rPr>
                          </m:ctrlPr>
                        </m:sSubSup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𝑦</m:t>
                          </m:r>
                        </m:sub>
                        <m:sup>
                          <m:r>
                            <a:rPr lang="es-UY" b="0" i="1" smtClean="0">
                              <a:latin typeface="Cambria Math" panose="02040503050406030204" pitchFamily="18" charset="0"/>
                              <a:ea typeface="Cambria Math" panose="02040503050406030204" pitchFamily="18" charset="0"/>
                            </a:rPr>
                            <m:t>2</m:t>
                          </m:r>
                        </m:sup>
                      </m:sSubSup>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𝜋</m:t>
                                  </m:r>
                                </m:num>
                                <m:den>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𝐿</m:t>
                                      </m:r>
                                    </m:e>
                                    <m:sub>
                                      <m:r>
                                        <a:rPr lang="es-UY" b="0" i="1" smtClean="0">
                                          <a:latin typeface="Cambria Math" panose="02040503050406030204" pitchFamily="18" charset="0"/>
                                          <a:ea typeface="Cambria Math" panose="02040503050406030204" pitchFamily="18" charset="0"/>
                                        </a:rPr>
                                        <m:t>𝑥</m:t>
                                      </m:r>
                                    </m:sub>
                                  </m:sSub>
                                </m:den>
                              </m:f>
                            </m:e>
                          </m:d>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𝜋</m:t>
                                  </m:r>
                                </m:num>
                                <m:den>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𝐿</m:t>
                                      </m:r>
                                    </m:e>
                                    <m:sub>
                                      <m:r>
                                        <a:rPr lang="es-UY" b="0" i="1" smtClean="0">
                                          <a:latin typeface="Cambria Math" panose="02040503050406030204" pitchFamily="18" charset="0"/>
                                          <a:ea typeface="Cambria Math" panose="02040503050406030204" pitchFamily="18" charset="0"/>
                                        </a:rPr>
                                        <m:t>𝑦</m:t>
                                      </m:r>
                                    </m:sub>
                                  </m:sSub>
                                </m:den>
                              </m:f>
                            </m:e>
                          </m:d>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𝑐𝑘</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𝑐</m:t>
                      </m:r>
                      <m:sSup>
                        <m:sSupPr>
                          <m:ctrlPr>
                            <a:rPr lang="es-UY" b="0" i="1" smtClean="0">
                              <a:latin typeface="Cambria Math" panose="02040503050406030204" pitchFamily="18" charset="0"/>
                              <a:ea typeface="Cambria Math" panose="02040503050406030204" pitchFamily="18" charset="0"/>
                            </a:rPr>
                          </m:ctrlPr>
                        </m:sSupPr>
                        <m:e>
                          <m:d>
                            <m:dPr>
                              <m:begChr m:val="["/>
                              <m:endChr m:val="]"/>
                              <m:ctrlPr>
                                <a:rPr lang="es-UY" b="0" i="1" smtClean="0">
                                  <a:latin typeface="Cambria Math" panose="02040503050406030204" pitchFamily="18" charset="0"/>
                                  <a:ea typeface="Cambria Math" panose="02040503050406030204" pitchFamily="18" charset="0"/>
                                </a:rPr>
                              </m:ctrlPr>
                            </m:dPr>
                            <m:e>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𝜋</m:t>
                                          </m:r>
                                        </m:num>
                                        <m:den>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𝐿</m:t>
                                              </m:r>
                                            </m:e>
                                            <m:sub>
                                              <m:r>
                                                <a:rPr lang="es-UY" b="0" i="1" smtClean="0">
                                                  <a:latin typeface="Cambria Math" panose="02040503050406030204" pitchFamily="18" charset="0"/>
                                                  <a:ea typeface="Cambria Math" panose="02040503050406030204" pitchFamily="18" charset="0"/>
                                                </a:rPr>
                                                <m:t>𝑥</m:t>
                                              </m:r>
                                            </m:sub>
                                          </m:sSub>
                                        </m:den>
                                      </m:f>
                                    </m:e>
                                  </m:d>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𝜋</m:t>
                                          </m:r>
                                        </m:num>
                                        <m:den>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𝐿</m:t>
                                              </m:r>
                                            </m:e>
                                            <m:sub>
                                              <m:r>
                                                <a:rPr lang="es-UY" b="0" i="1" smtClean="0">
                                                  <a:latin typeface="Cambria Math" panose="02040503050406030204" pitchFamily="18" charset="0"/>
                                                  <a:ea typeface="Cambria Math" panose="02040503050406030204" pitchFamily="18" charset="0"/>
                                                </a:rPr>
                                                <m:t>𝑦</m:t>
                                              </m:r>
                                            </m:sub>
                                          </m:sSub>
                                        </m:den>
                                      </m:f>
                                    </m:e>
                                  </m:d>
                                </m:e>
                                <m:sup>
                                  <m:r>
                                    <a:rPr lang="es-UY" b="0" i="1" smtClean="0">
                                      <a:latin typeface="Cambria Math" panose="02040503050406030204" pitchFamily="18" charset="0"/>
                                      <a:ea typeface="Cambria Math" panose="02040503050406030204" pitchFamily="18" charset="0"/>
                                    </a:rPr>
                                    <m:t>2</m:t>
                                  </m:r>
                                </m:sup>
                              </m:sSup>
                            </m:e>
                          </m:d>
                        </m:e>
                        <m:sup>
                          <m:r>
                            <a:rPr lang="es-UY" b="0" i="1" smtClean="0">
                              <a:latin typeface="Cambria Math" panose="02040503050406030204" pitchFamily="18" charset="0"/>
                              <a:ea typeface="Cambria Math" panose="02040503050406030204" pitchFamily="18" charset="0"/>
                            </a:rPr>
                            <m:t>1/2</m:t>
                          </m:r>
                        </m:sup>
                      </m:sSup>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𝑚𝑛</m:t>
                          </m:r>
                        </m:sub>
                      </m:sSub>
                    </m:oMath>
                  </m:oMathPara>
                </a14:m>
                <a:endParaRPr lang="es-UY" dirty="0"/>
              </a:p>
            </p:txBody>
          </p:sp>
        </mc:Choice>
        <mc:Fallback xmlns="">
          <p:sp>
            <p:nvSpPr>
              <p:cNvPr id="24" name="CuadroTexto 23"/>
              <p:cNvSpPr txBox="1">
                <a:spLocks noRot="1" noChangeAspect="1" noMove="1" noResize="1" noEditPoints="1" noAdjustHandles="1" noChangeArrowheads="1" noChangeShapeType="1" noTextEdit="1"/>
              </p:cNvSpPr>
              <p:nvPr/>
            </p:nvSpPr>
            <p:spPr>
              <a:xfrm>
                <a:off x="522514" y="4826689"/>
                <a:ext cx="8220840" cy="883255"/>
              </a:xfrm>
              <a:prstGeom prst="rect">
                <a:avLst/>
              </a:prstGeom>
              <a:blipFill rotWithShape="0">
                <a:blip r:embed="rId16"/>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3215422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5" grpId="0"/>
      <p:bldP spid="20" grpId="0"/>
      <p:bldP spid="21" grpId="0"/>
      <p:bldP spid="22" grpId="0"/>
      <p:bldP spid="23"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406400" y="420915"/>
                <a:ext cx="7390549" cy="7202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𝑧</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𝑦</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m:t>
                      </m:r>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𝑏</m:t>
                          </m:r>
                        </m:e>
                        <m:sub>
                          <m:r>
                            <a:rPr lang="es-UY" b="0" i="1" smtClean="0">
                              <a:latin typeface="Cambria Math" panose="02040503050406030204" pitchFamily="18" charset="0"/>
                            </a:rPr>
                            <m:t>2</m:t>
                          </m:r>
                        </m:sub>
                        <m:sup>
                          <m:r>
                            <a:rPr lang="es-UY" b="0" i="1" smtClean="0">
                              <a:latin typeface="Cambria Math" panose="02040503050406030204" pitchFamily="18" charset="0"/>
                            </a:rPr>
                            <m:t>(</m:t>
                          </m:r>
                          <m:r>
                            <a:rPr lang="es-UY" b="0" i="1" smtClean="0">
                              <a:latin typeface="Cambria Math" panose="02040503050406030204" pitchFamily="18" charset="0"/>
                            </a:rPr>
                            <m:t>𝑚</m:t>
                          </m:r>
                          <m:r>
                            <a:rPr lang="es-UY" b="0" i="1" smtClean="0">
                              <a:latin typeface="Cambria Math" panose="02040503050406030204" pitchFamily="18" charset="0"/>
                            </a:rPr>
                            <m:t>)</m:t>
                          </m:r>
                        </m:sup>
                      </m:sSubSup>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𝑚</m:t>
                                  </m:r>
                                  <m:r>
                                    <a:rPr lang="es-UY" b="0" i="1" smtClean="0">
                                      <a:latin typeface="Cambria Math" panose="02040503050406030204" pitchFamily="18" charset="0"/>
                                    </a:rPr>
                                    <m:t>𝜋</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𝐿</m:t>
                                      </m:r>
                                    </m:e>
                                    <m:sub>
                                      <m:r>
                                        <a:rPr lang="es-UY" b="0" i="1" smtClean="0">
                                          <a:latin typeface="Cambria Math" panose="02040503050406030204" pitchFamily="18" charset="0"/>
                                        </a:rPr>
                                        <m:t>𝑥</m:t>
                                      </m:r>
                                    </m:sub>
                                  </m:sSub>
                                </m:den>
                              </m:f>
                              <m:r>
                                <a:rPr lang="es-UY" b="0" i="1" smtClean="0">
                                  <a:latin typeface="Cambria Math" panose="02040503050406030204" pitchFamily="18" charset="0"/>
                                </a:rPr>
                                <m:t>𝑥</m:t>
                              </m:r>
                              <m:r>
                                <a:rPr lang="es-UY" b="0" i="1" smtClean="0">
                                  <a:latin typeface="Cambria Math" panose="02040503050406030204" pitchFamily="18" charset="0"/>
                                </a:rPr>
                                <m:t> </m:t>
                              </m:r>
                            </m:e>
                          </m:d>
                        </m:e>
                      </m:func>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𝑏</m:t>
                          </m:r>
                        </m:e>
                        <m:sub>
                          <m:r>
                            <a:rPr lang="es-UY" b="0" i="1" smtClean="0">
                              <a:latin typeface="Cambria Math" panose="02040503050406030204" pitchFamily="18" charset="0"/>
                            </a:rPr>
                            <m:t>3</m:t>
                          </m:r>
                        </m:sub>
                        <m:sup>
                          <m:r>
                            <a:rPr lang="es-UY" b="0" i="1" smtClean="0">
                              <a:latin typeface="Cambria Math" panose="02040503050406030204" pitchFamily="18" charset="0"/>
                            </a:rPr>
                            <m:t>(</m:t>
                          </m:r>
                          <m:r>
                            <a:rPr lang="es-UY" b="0" i="1" smtClean="0">
                              <a:latin typeface="Cambria Math" panose="02040503050406030204" pitchFamily="18" charset="0"/>
                            </a:rPr>
                            <m:t>𝑛</m:t>
                          </m:r>
                          <m:r>
                            <a:rPr lang="es-UY" b="0" i="1" smtClean="0">
                              <a:latin typeface="Cambria Math" panose="02040503050406030204" pitchFamily="18" charset="0"/>
                            </a:rPr>
                            <m:t>)</m:t>
                          </m:r>
                        </m:sup>
                      </m:sSubSup>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𝑛</m:t>
                                  </m:r>
                                  <m:r>
                                    <a:rPr lang="es-UY" b="0" i="1" smtClean="0">
                                      <a:latin typeface="Cambria Math" panose="02040503050406030204" pitchFamily="18" charset="0"/>
                                    </a:rPr>
                                    <m:t>𝜋</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𝐿</m:t>
                                      </m:r>
                                    </m:e>
                                    <m:sub>
                                      <m:r>
                                        <a:rPr lang="es-UY" b="0" i="1" smtClean="0">
                                          <a:latin typeface="Cambria Math" panose="02040503050406030204" pitchFamily="18" charset="0"/>
                                        </a:rPr>
                                        <m:t>𝑦</m:t>
                                      </m:r>
                                    </m:sub>
                                  </m:sSub>
                                </m:den>
                              </m:f>
                            </m:e>
                          </m:d>
                        </m:e>
                      </m:fun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𝑎</m:t>
                          </m:r>
                        </m:e>
                        <m:sub>
                          <m:r>
                            <a:rPr lang="es-UY" b="0" i="1" smtClean="0">
                              <a:latin typeface="Cambria Math" panose="02040503050406030204" pitchFamily="18" charset="0"/>
                            </a:rPr>
                            <m:t>1</m:t>
                          </m:r>
                        </m:sub>
                      </m:sSub>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𝑚𝑛</m:t>
                                  </m:r>
                                </m:sub>
                              </m:sSub>
                              <m:r>
                                <a:rPr lang="es-UY" b="0" i="1" smtClean="0">
                                  <a:latin typeface="Cambria Math" panose="02040503050406030204" pitchFamily="18" charset="0"/>
                                </a:rPr>
                                <m:t>𝑡</m:t>
                              </m:r>
                            </m:e>
                          </m:d>
                        </m:e>
                      </m:func>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𝑏</m:t>
                          </m:r>
                        </m:e>
                        <m:sub>
                          <m:r>
                            <a:rPr lang="es-UY" b="0" i="1" smtClean="0">
                              <a:latin typeface="Cambria Math" panose="02040503050406030204" pitchFamily="18" charset="0"/>
                            </a:rPr>
                            <m:t>1</m:t>
                          </m:r>
                        </m:sub>
                      </m:sSub>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𝑚𝑛</m:t>
                              </m:r>
                            </m:sub>
                          </m:sSub>
                          <m:r>
                            <a:rPr lang="es-UY" b="0" i="1" smtClean="0">
                              <a:latin typeface="Cambria Math" panose="02040503050406030204" pitchFamily="18" charset="0"/>
                            </a:rPr>
                            <m:t>𝑡</m:t>
                          </m:r>
                          <m:r>
                            <a:rPr lang="es-UY" b="0" i="1" smtClean="0">
                              <a:latin typeface="Cambria Math" panose="02040503050406030204" pitchFamily="18" charset="0"/>
                            </a:rPr>
                            <m:t>)</m:t>
                          </m:r>
                        </m:e>
                      </m:func>
                      <m:r>
                        <a:rPr lang="es-UY" b="0" i="1" smtClean="0">
                          <a:latin typeface="Cambria Math" panose="02040503050406030204" pitchFamily="18" charset="0"/>
                        </a:rPr>
                        <m:t>]</m:t>
                      </m:r>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406400" y="420915"/>
                <a:ext cx="7390549" cy="720262"/>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Rectángulo 4"/>
              <p:cNvSpPr/>
              <p:nvPr/>
            </p:nvSpPr>
            <p:spPr>
              <a:xfrm>
                <a:off x="406400" y="1293856"/>
                <a:ext cx="2091470" cy="269182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𝑏</m:t>
                          </m:r>
                        </m:e>
                        <m:sub>
                          <m:r>
                            <a:rPr lang="es-UY" b="0" i="1" smtClean="0">
                              <a:latin typeface="Cambria Math" panose="02040503050406030204" pitchFamily="18" charset="0"/>
                            </a:rPr>
                            <m:t>2</m:t>
                          </m:r>
                        </m:sub>
                        <m:sup>
                          <m:r>
                            <a:rPr lang="es-UY" b="0" i="1" smtClean="0">
                              <a:latin typeface="Cambria Math" panose="02040503050406030204" pitchFamily="18" charset="0"/>
                            </a:rPr>
                            <m:t>(</m:t>
                          </m:r>
                          <m:r>
                            <a:rPr lang="es-UY" b="0" i="1" smtClean="0">
                              <a:latin typeface="Cambria Math" panose="02040503050406030204" pitchFamily="18" charset="0"/>
                            </a:rPr>
                            <m:t>𝑚</m:t>
                          </m:r>
                          <m:r>
                            <a:rPr lang="es-UY" b="0" i="1" smtClean="0">
                              <a:latin typeface="Cambria Math" panose="02040503050406030204" pitchFamily="18" charset="0"/>
                            </a:rPr>
                            <m:t>)</m:t>
                          </m:r>
                        </m:sup>
                      </m:sSubSup>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𝑏</m:t>
                          </m:r>
                        </m:e>
                        <m:sub>
                          <m:r>
                            <a:rPr lang="es-UY" b="0" i="1" smtClean="0">
                              <a:latin typeface="Cambria Math" panose="02040503050406030204" pitchFamily="18" charset="0"/>
                            </a:rPr>
                            <m:t>3</m:t>
                          </m:r>
                        </m:sub>
                        <m:sup>
                          <m:r>
                            <a:rPr lang="es-UY" b="0" i="1" smtClean="0">
                              <a:latin typeface="Cambria Math" panose="02040503050406030204" pitchFamily="18" charset="0"/>
                            </a:rPr>
                            <m:t>(</m:t>
                          </m:r>
                          <m:r>
                            <a:rPr lang="es-UY" b="0" i="1" smtClean="0">
                              <a:latin typeface="Cambria Math" panose="02040503050406030204" pitchFamily="18" charset="0"/>
                            </a:rPr>
                            <m:t>𝑛</m:t>
                          </m:r>
                          <m:r>
                            <a:rPr lang="es-UY" b="0" i="1" smtClean="0">
                              <a:latin typeface="Cambria Math" panose="02040503050406030204" pitchFamily="18" charset="0"/>
                            </a:rPr>
                            <m:t>)</m:t>
                          </m:r>
                        </m:sup>
                      </m:sSubSup>
                      <m:sSub>
                        <m:sSubPr>
                          <m:ctrlPr>
                            <a:rPr lang="es-UY" b="0" i="1" smtClean="0">
                              <a:latin typeface="Cambria Math" panose="02040503050406030204" pitchFamily="18" charset="0"/>
                            </a:rPr>
                          </m:ctrlPr>
                        </m:sSubPr>
                        <m:e>
                          <m:r>
                            <a:rPr lang="es-UY" b="0" i="1" smtClean="0">
                              <a:latin typeface="Cambria Math" panose="02040503050406030204" pitchFamily="18" charset="0"/>
                            </a:rPr>
                            <m:t>𝑎</m:t>
                          </m:r>
                        </m:e>
                        <m:sub>
                          <m:r>
                            <a:rPr lang="es-UY" b="0" i="1" smtClean="0">
                              <a:latin typeface="Cambria Math" panose="02040503050406030204" pitchFamily="18" charset="0"/>
                            </a:rPr>
                            <m:t>1</m:t>
                          </m:r>
                        </m:sub>
                      </m:sSub>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𝐴</m:t>
                          </m:r>
                        </m:e>
                        <m:sub>
                          <m:r>
                            <a:rPr lang="es-UY" b="0" i="1" smtClean="0">
                              <a:latin typeface="Cambria Math" panose="02040503050406030204" pitchFamily="18" charset="0"/>
                            </a:rPr>
                            <m:t>𝑚𝑛</m:t>
                          </m:r>
                        </m:sub>
                      </m:sSub>
                    </m:oMath>
                  </m:oMathPara>
                </a14:m>
                <a:endParaRPr lang="es-UY" b="0" i="1" dirty="0">
                  <a:latin typeface="Cambria Math" panose="02040503050406030204" pitchFamily="18" charset="0"/>
                </a:endParaRPr>
              </a:p>
              <a:p>
                <a:endParaRPr lang="es-UY"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𝑏</m:t>
                          </m:r>
                        </m:e>
                        <m:sub>
                          <m:r>
                            <a:rPr lang="es-UY" b="0" i="1" smtClean="0">
                              <a:latin typeface="Cambria Math" panose="02040503050406030204" pitchFamily="18" charset="0"/>
                            </a:rPr>
                            <m:t>2</m:t>
                          </m:r>
                        </m:sub>
                        <m:sup>
                          <m:r>
                            <a:rPr lang="es-UY" b="0" i="1" smtClean="0">
                              <a:latin typeface="Cambria Math" panose="02040503050406030204" pitchFamily="18" charset="0"/>
                            </a:rPr>
                            <m:t>(</m:t>
                          </m:r>
                          <m:r>
                            <a:rPr lang="es-UY" b="0" i="1" smtClean="0">
                              <a:latin typeface="Cambria Math" panose="02040503050406030204" pitchFamily="18" charset="0"/>
                            </a:rPr>
                            <m:t>𝑚</m:t>
                          </m:r>
                          <m:r>
                            <a:rPr lang="es-UY" b="0" i="1" smtClean="0">
                              <a:latin typeface="Cambria Math" panose="02040503050406030204" pitchFamily="18" charset="0"/>
                            </a:rPr>
                            <m:t>)</m:t>
                          </m:r>
                        </m:sup>
                      </m:sSubSup>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𝑏</m:t>
                          </m:r>
                        </m:e>
                        <m:sub>
                          <m:r>
                            <a:rPr lang="es-UY" b="0" i="1" smtClean="0">
                              <a:latin typeface="Cambria Math" panose="02040503050406030204" pitchFamily="18" charset="0"/>
                            </a:rPr>
                            <m:t>3</m:t>
                          </m:r>
                        </m:sub>
                        <m:sup>
                          <m:r>
                            <a:rPr lang="es-UY" b="0" i="1" smtClean="0">
                              <a:latin typeface="Cambria Math" panose="02040503050406030204" pitchFamily="18" charset="0"/>
                            </a:rPr>
                            <m:t>(</m:t>
                          </m:r>
                          <m:r>
                            <a:rPr lang="es-UY" b="0" i="1" smtClean="0">
                              <a:latin typeface="Cambria Math" panose="02040503050406030204" pitchFamily="18" charset="0"/>
                            </a:rPr>
                            <m:t>𝑛</m:t>
                          </m:r>
                          <m:r>
                            <a:rPr lang="es-UY" b="0" i="1" smtClean="0">
                              <a:latin typeface="Cambria Math" panose="02040503050406030204" pitchFamily="18" charset="0"/>
                            </a:rPr>
                            <m:t>)</m:t>
                          </m:r>
                        </m:sup>
                      </m:sSubSup>
                      <m:sSub>
                        <m:sSubPr>
                          <m:ctrlPr>
                            <a:rPr lang="es-UY" b="0" i="1" smtClean="0">
                              <a:latin typeface="Cambria Math" panose="02040503050406030204" pitchFamily="18" charset="0"/>
                            </a:rPr>
                          </m:ctrlPr>
                        </m:sSubPr>
                        <m:e>
                          <m:r>
                            <a:rPr lang="es-UY" b="0" i="1" smtClean="0">
                              <a:latin typeface="Cambria Math" panose="02040503050406030204" pitchFamily="18" charset="0"/>
                            </a:rPr>
                            <m:t>𝑏</m:t>
                          </m:r>
                        </m:e>
                        <m:sub>
                          <m:r>
                            <a:rPr lang="es-UY" b="0" i="1" smtClean="0">
                              <a:latin typeface="Cambria Math" panose="02040503050406030204" pitchFamily="18" charset="0"/>
                            </a:rPr>
                            <m:t>1</m:t>
                          </m:r>
                        </m:sub>
                      </m:sSub>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𝐵</m:t>
                          </m:r>
                        </m:e>
                        <m:sub>
                          <m:r>
                            <a:rPr lang="es-UY" b="0" i="1" smtClean="0">
                              <a:latin typeface="Cambria Math" panose="02040503050406030204" pitchFamily="18" charset="0"/>
                            </a:rPr>
                            <m:t>𝑚𝑛</m:t>
                          </m:r>
                        </m:sub>
                      </m:sSub>
                    </m:oMath>
                  </m:oMathPara>
                </a14:m>
                <a:endParaRPr lang="es-UY" b="0" i="1" dirty="0">
                  <a:latin typeface="Cambria Math" panose="02040503050406030204" pitchFamily="18" charset="0"/>
                </a:endParaRPr>
              </a:p>
              <a:p>
                <a:endParaRPr lang="es-UY"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𝑚</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𝑚</m:t>
                          </m:r>
                          <m:r>
                            <a:rPr lang="es-UY" b="0" i="1" smtClean="0">
                              <a:latin typeface="Cambria Math" panose="02040503050406030204" pitchFamily="18" charset="0"/>
                            </a:rPr>
                            <m:t>𝜋</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𝐿</m:t>
                              </m:r>
                            </m:e>
                            <m:sub>
                              <m:r>
                                <a:rPr lang="es-UY" b="0" i="1" smtClean="0">
                                  <a:latin typeface="Cambria Math" panose="02040503050406030204" pitchFamily="18" charset="0"/>
                                </a:rPr>
                                <m:t>𝑥</m:t>
                              </m:r>
                            </m:sub>
                          </m:sSub>
                        </m:den>
                      </m:f>
                    </m:oMath>
                  </m:oMathPara>
                </a14:m>
                <a:endParaRPr lang="es-UY" b="0" dirty="0"/>
              </a:p>
              <a:p>
                <a:endParaRPr lang="es-UY" b="0" dirty="0"/>
              </a:p>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𝑛</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𝑛</m:t>
                          </m:r>
                          <m:r>
                            <a:rPr lang="es-UY" b="0" i="1" smtClean="0">
                              <a:latin typeface="Cambria Math" panose="02040503050406030204" pitchFamily="18" charset="0"/>
                            </a:rPr>
                            <m:t>𝜋</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𝐿</m:t>
                              </m:r>
                            </m:e>
                            <m:sub>
                              <m:r>
                                <a:rPr lang="es-UY" b="0" i="1" smtClean="0">
                                  <a:latin typeface="Cambria Math" panose="02040503050406030204" pitchFamily="18" charset="0"/>
                                </a:rPr>
                                <m:t>𝑦</m:t>
                              </m:r>
                            </m:sub>
                          </m:sSub>
                        </m:den>
                      </m:f>
                    </m:oMath>
                  </m:oMathPara>
                </a14:m>
                <a:endParaRPr lang="es-UY" b="0" dirty="0"/>
              </a:p>
            </p:txBody>
          </p:sp>
        </mc:Choice>
        <mc:Fallback xmlns="">
          <p:sp>
            <p:nvSpPr>
              <p:cNvPr id="5" name="Rectángulo 4"/>
              <p:cNvSpPr>
                <a:spLocks noRot="1" noChangeAspect="1" noMove="1" noResize="1" noEditPoints="1" noAdjustHandles="1" noChangeArrowheads="1" noChangeShapeType="1" noTextEdit="1"/>
              </p:cNvSpPr>
              <p:nvPr/>
            </p:nvSpPr>
            <p:spPr>
              <a:xfrm>
                <a:off x="406400" y="1293856"/>
                <a:ext cx="2091470" cy="2691827"/>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2786743" y="1496043"/>
                <a:ext cx="7934031" cy="84760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𝑧</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𝑚</m:t>
                                          </m:r>
                                        </m:sub>
                                      </m:sSub>
                                      <m:r>
                                        <a:rPr lang="es-UY" b="0" i="1" smtClean="0">
                                          <a:latin typeface="Cambria Math" panose="02040503050406030204" pitchFamily="18" charset="0"/>
                                          <a:ea typeface="Cambria Math" panose="02040503050406030204" pitchFamily="18" charset="0"/>
                                        </a:rPr>
                                        <m:t>𝑥</m:t>
                                      </m:r>
                                    </m:e>
                                  </m:d>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𝑛</m:t>
                                              </m:r>
                                            </m:sub>
                                          </m:sSub>
                                          <m:r>
                                            <a:rPr lang="es-UY" b="0" i="1" smtClean="0">
                                              <a:latin typeface="Cambria Math" panose="02040503050406030204" pitchFamily="18" charset="0"/>
                                              <a:ea typeface="Cambria Math" panose="02040503050406030204" pitchFamily="18" charset="0"/>
                                            </a:rPr>
                                            <m:t>𝑦</m:t>
                                          </m:r>
                                        </m:e>
                                      </m:d>
                                    </m:e>
                                  </m:func>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𝐴</m:t>
                                      </m:r>
                                    </m:e>
                                    <m:sub>
                                      <m:r>
                                        <a:rPr lang="es-UY" b="0" i="1" smtClean="0">
                                          <a:latin typeface="Cambria Math" panose="02040503050406030204" pitchFamily="18" charset="0"/>
                                          <a:ea typeface="Cambria Math" panose="02040503050406030204" pitchFamily="18" charset="0"/>
                                        </a:rPr>
                                        <m:t>𝑚𝑛</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cos</m:t>
                                      </m:r>
                                    </m:fName>
                                    <m:e>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𝑚𝑛</m:t>
                                              </m:r>
                                            </m:sub>
                                          </m:sSub>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𝐵</m:t>
                                          </m:r>
                                        </m:e>
                                        <m:sub>
                                          <m:r>
                                            <a:rPr lang="es-UY" b="0" i="1" smtClean="0">
                                              <a:latin typeface="Cambria Math" panose="02040503050406030204" pitchFamily="18" charset="0"/>
                                              <a:ea typeface="Cambria Math" panose="02040503050406030204" pitchFamily="18" charset="0"/>
                                            </a:rPr>
                                            <m:t>𝑚𝑛</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𝑚𝑛</m:t>
                                              </m:r>
                                            </m:sub>
                                          </m:sSub>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e>
                                      </m:func>
                                    </m:e>
                                  </m:func>
                                  <m:r>
                                    <a:rPr lang="es-UY" b="0" i="1" smtClean="0">
                                      <a:latin typeface="Cambria Math" panose="02040503050406030204" pitchFamily="18" charset="0"/>
                                      <a:ea typeface="Cambria Math" panose="02040503050406030204" pitchFamily="18" charset="0"/>
                                    </a:rPr>
                                    <m:t>]</m:t>
                                  </m:r>
                                </m:e>
                              </m:func>
                            </m:e>
                          </m:nary>
                        </m:e>
                      </m:nary>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2786743" y="1496043"/>
                <a:ext cx="7934031" cy="847604"/>
              </a:xfrm>
              <a:prstGeom prst="rect">
                <a:avLst/>
              </a:prstGeom>
              <a:blipFill rotWithShape="0">
                <a:blip r:embed="rId4"/>
                <a:stretch>
                  <a:fillRect/>
                </a:stretch>
              </a:blipFill>
            </p:spPr>
            <p:txBody>
              <a:bodyPr/>
              <a:lstStyle/>
              <a:p>
                <a:r>
                  <a:rPr lang="es-UY">
                    <a:noFill/>
                  </a:rPr>
                  <a:t> </a:t>
                </a:r>
              </a:p>
            </p:txBody>
          </p:sp>
        </mc:Fallback>
      </mc:AlternateContent>
      <p:sp>
        <p:nvSpPr>
          <p:cNvPr id="7" name="CuadroTexto 6"/>
          <p:cNvSpPr txBox="1"/>
          <p:nvPr/>
        </p:nvSpPr>
        <p:spPr>
          <a:xfrm>
            <a:off x="8040914" y="596380"/>
            <a:ext cx="3033266" cy="369332"/>
          </a:xfrm>
          <a:prstGeom prst="rect">
            <a:avLst/>
          </a:prstGeom>
          <a:noFill/>
        </p:spPr>
        <p:txBody>
          <a:bodyPr wrap="none" rtlCol="0">
            <a:spAutoFit/>
          </a:bodyPr>
          <a:lstStyle/>
          <a:p>
            <a:r>
              <a:rPr lang="es-UY" dirty="0"/>
              <a:t>Modo normal de vibración </a:t>
            </a:r>
            <a:r>
              <a:rPr lang="es-UY" i="1" dirty="0" err="1"/>
              <a:t>mn</a:t>
            </a:r>
            <a:endParaRPr lang="es-UY" i="1" dirty="0"/>
          </a:p>
        </p:txBody>
      </p:sp>
      <p:sp>
        <p:nvSpPr>
          <p:cNvPr id="8" name="CuadroTexto 7"/>
          <p:cNvSpPr txBox="1"/>
          <p:nvPr/>
        </p:nvSpPr>
        <p:spPr>
          <a:xfrm>
            <a:off x="3672115" y="2455103"/>
            <a:ext cx="6281913" cy="369332"/>
          </a:xfrm>
          <a:prstGeom prst="rect">
            <a:avLst/>
          </a:prstGeom>
          <a:noFill/>
        </p:spPr>
        <p:txBody>
          <a:bodyPr wrap="none" rtlCol="0">
            <a:spAutoFit/>
          </a:bodyPr>
          <a:lstStyle/>
          <a:p>
            <a:r>
              <a:rPr lang="es-UY" dirty="0"/>
              <a:t>La solución general es combinación lineal de los modos normales</a:t>
            </a:r>
          </a:p>
        </p:txBody>
      </p:sp>
      <mc:AlternateContent xmlns:mc="http://schemas.openxmlformats.org/markup-compatibility/2006" xmlns:a14="http://schemas.microsoft.com/office/drawing/2010/main">
        <mc:Choice Requires="a14">
          <p:sp>
            <p:nvSpPr>
              <p:cNvPr id="9" name="CuadroTexto 8"/>
              <p:cNvSpPr txBox="1"/>
              <p:nvPr/>
            </p:nvSpPr>
            <p:spPr>
              <a:xfrm>
                <a:off x="3672115" y="2935891"/>
                <a:ext cx="6335902" cy="369332"/>
              </a:xfrm>
              <a:prstGeom prst="rect">
                <a:avLst/>
              </a:prstGeom>
              <a:noFill/>
            </p:spPr>
            <p:txBody>
              <a:bodyPr wrap="none" rtlCol="0">
                <a:spAutoFit/>
              </a:bodyPr>
              <a:lstStyle/>
              <a:p>
                <a:r>
                  <a:rPr lang="es-UY" dirty="0"/>
                  <a:t>Los coeficientes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𝐴</m:t>
                        </m:r>
                      </m:e>
                      <m:sub>
                        <m:r>
                          <a:rPr lang="es-UY" b="0" i="1" smtClean="0">
                            <a:latin typeface="Cambria Math" panose="02040503050406030204" pitchFamily="18" charset="0"/>
                          </a:rPr>
                          <m:t>𝑚𝑛</m:t>
                        </m:r>
                      </m:sub>
                    </m:sSub>
                  </m:oMath>
                </a14:m>
                <a:r>
                  <a:rPr lang="es-UY" dirty="0"/>
                  <a:t> y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𝐵</m:t>
                        </m:r>
                      </m:e>
                      <m:sub>
                        <m:r>
                          <a:rPr lang="es-UY" b="0" i="1" smtClean="0">
                            <a:latin typeface="Cambria Math" panose="02040503050406030204" pitchFamily="18" charset="0"/>
                          </a:rPr>
                          <m:t>𝑚𝑛</m:t>
                        </m:r>
                      </m:sub>
                    </m:sSub>
                  </m:oMath>
                </a14:m>
                <a:r>
                  <a:rPr lang="es-UY" dirty="0"/>
                  <a:t> dependen de las condiciones iniciales</a:t>
                </a:r>
              </a:p>
            </p:txBody>
          </p:sp>
        </mc:Choice>
        <mc:Fallback xmlns="">
          <p:sp>
            <p:nvSpPr>
              <p:cNvPr id="9" name="CuadroTexto 8"/>
              <p:cNvSpPr txBox="1">
                <a:spLocks noRot="1" noChangeAspect="1" noMove="1" noResize="1" noEditPoints="1" noAdjustHandles="1" noChangeArrowheads="1" noChangeShapeType="1" noTextEdit="1"/>
              </p:cNvSpPr>
              <p:nvPr/>
            </p:nvSpPr>
            <p:spPr>
              <a:xfrm>
                <a:off x="3672115" y="2935891"/>
                <a:ext cx="6335902" cy="369332"/>
              </a:xfrm>
              <a:prstGeom prst="rect">
                <a:avLst/>
              </a:prstGeom>
              <a:blipFill rotWithShape="0">
                <a:blip r:embed="rId5"/>
                <a:stretch>
                  <a:fillRect l="-769" t="-10000" r="-96" b="-26667"/>
                </a:stretch>
              </a:blipFill>
            </p:spPr>
            <p:txBody>
              <a:bodyPr/>
              <a:lstStyle/>
              <a:p>
                <a:r>
                  <a:rPr lang="es-UY">
                    <a:noFill/>
                  </a:rPr>
                  <a:t> </a:t>
                </a:r>
              </a:p>
            </p:txBody>
          </p:sp>
        </mc:Fallback>
      </mc:AlternateContent>
      <p:grpSp>
        <p:nvGrpSpPr>
          <p:cNvPr id="16" name="Grupo 15"/>
          <p:cNvGrpSpPr/>
          <p:nvPr/>
        </p:nvGrpSpPr>
        <p:grpSpPr>
          <a:xfrm>
            <a:off x="4402870" y="3741943"/>
            <a:ext cx="4128984" cy="2973182"/>
            <a:chOff x="2497870" y="3541918"/>
            <a:chExt cx="4128984" cy="2973182"/>
          </a:xfrm>
        </p:grpSpPr>
        <p:pic>
          <p:nvPicPr>
            <p:cNvPr id="10" name="Imagen 9"/>
            <p:cNvPicPr>
              <a:picLocks noChangeAspect="1"/>
            </p:cNvPicPr>
            <p:nvPr/>
          </p:nvPicPr>
          <p:blipFill>
            <a:blip r:embed="rId6"/>
            <a:stretch>
              <a:fillRect/>
            </a:stretch>
          </p:blipFill>
          <p:spPr>
            <a:xfrm>
              <a:off x="2497870" y="3541918"/>
              <a:ext cx="4128984" cy="2909250"/>
            </a:xfrm>
            <a:prstGeom prst="rect">
              <a:avLst/>
            </a:prstGeom>
          </p:spPr>
        </p:pic>
        <p:sp>
          <p:nvSpPr>
            <p:cNvPr id="11" name="CuadroTexto 10"/>
            <p:cNvSpPr txBox="1"/>
            <p:nvPr/>
          </p:nvSpPr>
          <p:spPr>
            <a:xfrm>
              <a:off x="3064896" y="4676002"/>
              <a:ext cx="1214438" cy="276999"/>
            </a:xfrm>
            <a:prstGeom prst="rect">
              <a:avLst/>
            </a:prstGeom>
            <a:solidFill>
              <a:schemeClr val="bg1"/>
            </a:solidFill>
          </p:spPr>
          <p:txBody>
            <a:bodyPr wrap="square" rtlCol="0">
              <a:spAutoFit/>
            </a:bodyPr>
            <a:lstStyle/>
            <a:p>
              <a:pPr algn="ctr"/>
              <a:r>
                <a:rPr lang="es-UY" sz="1200" dirty="0"/>
                <a:t>1,1</a:t>
              </a:r>
            </a:p>
          </p:txBody>
        </p:sp>
        <p:sp>
          <p:nvSpPr>
            <p:cNvPr id="12" name="CuadroTexto 11"/>
            <p:cNvSpPr txBox="1"/>
            <p:nvPr/>
          </p:nvSpPr>
          <p:spPr>
            <a:xfrm>
              <a:off x="4845875" y="4642732"/>
              <a:ext cx="1214438" cy="276999"/>
            </a:xfrm>
            <a:prstGeom prst="rect">
              <a:avLst/>
            </a:prstGeom>
            <a:solidFill>
              <a:schemeClr val="bg1"/>
            </a:solidFill>
          </p:spPr>
          <p:txBody>
            <a:bodyPr wrap="square" rtlCol="0">
              <a:spAutoFit/>
            </a:bodyPr>
            <a:lstStyle/>
            <a:p>
              <a:pPr algn="ctr"/>
              <a:r>
                <a:rPr lang="es-UY" sz="1200" dirty="0"/>
                <a:t>2,1</a:t>
              </a:r>
            </a:p>
          </p:txBody>
        </p:sp>
        <p:sp>
          <p:nvSpPr>
            <p:cNvPr id="13" name="CuadroTexto 12"/>
            <p:cNvSpPr txBox="1"/>
            <p:nvPr/>
          </p:nvSpPr>
          <p:spPr>
            <a:xfrm>
              <a:off x="3044513" y="6012772"/>
              <a:ext cx="1214438" cy="276999"/>
            </a:xfrm>
            <a:prstGeom prst="rect">
              <a:avLst/>
            </a:prstGeom>
            <a:solidFill>
              <a:schemeClr val="bg1"/>
            </a:solidFill>
          </p:spPr>
          <p:txBody>
            <a:bodyPr wrap="square" rtlCol="0">
              <a:spAutoFit/>
            </a:bodyPr>
            <a:lstStyle/>
            <a:p>
              <a:pPr algn="ctr"/>
              <a:r>
                <a:rPr lang="es-UY" sz="1200" dirty="0"/>
                <a:t>1,2</a:t>
              </a:r>
            </a:p>
          </p:txBody>
        </p:sp>
        <p:sp>
          <p:nvSpPr>
            <p:cNvPr id="14" name="CuadroTexto 13"/>
            <p:cNvSpPr txBox="1"/>
            <p:nvPr/>
          </p:nvSpPr>
          <p:spPr>
            <a:xfrm>
              <a:off x="4845875" y="6020545"/>
              <a:ext cx="1214438" cy="276999"/>
            </a:xfrm>
            <a:prstGeom prst="rect">
              <a:avLst/>
            </a:prstGeom>
            <a:solidFill>
              <a:schemeClr val="bg1"/>
            </a:solidFill>
          </p:spPr>
          <p:txBody>
            <a:bodyPr wrap="square" rtlCol="0">
              <a:spAutoFit/>
            </a:bodyPr>
            <a:lstStyle/>
            <a:p>
              <a:pPr algn="ctr"/>
              <a:r>
                <a:rPr lang="es-UY" sz="1200" dirty="0"/>
                <a:t>2,2</a:t>
              </a:r>
            </a:p>
          </p:txBody>
        </p:sp>
        <p:sp>
          <p:nvSpPr>
            <p:cNvPr id="15" name="Rectángulo redondeado 14"/>
            <p:cNvSpPr/>
            <p:nvPr/>
          </p:nvSpPr>
          <p:spPr>
            <a:xfrm>
              <a:off x="2786743" y="6261196"/>
              <a:ext cx="3471182" cy="253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sp>
        <p:nvSpPr>
          <p:cNvPr id="2" name="CuadroTexto 1"/>
          <p:cNvSpPr txBox="1"/>
          <p:nvPr/>
        </p:nvSpPr>
        <p:spPr>
          <a:xfrm>
            <a:off x="8531854" y="3741943"/>
            <a:ext cx="3998087" cy="923330"/>
          </a:xfrm>
          <a:prstGeom prst="rect">
            <a:avLst/>
          </a:prstGeom>
          <a:noFill/>
        </p:spPr>
        <p:txBody>
          <a:bodyPr wrap="square" rtlCol="0">
            <a:spAutoFit/>
          </a:bodyPr>
          <a:lstStyle/>
          <a:p>
            <a:r>
              <a:rPr lang="es-UY" dirty="0"/>
              <a:t>Si dos modos diferentes de vibración tienen la misma frecuencia, éstos se llaman </a:t>
            </a:r>
            <a:r>
              <a:rPr lang="es-UY" dirty="0">
                <a:solidFill>
                  <a:srgbClr val="FF0000"/>
                </a:solidFill>
              </a:rPr>
              <a:t>degenerados</a:t>
            </a:r>
          </a:p>
        </p:txBody>
      </p:sp>
    </p:spTree>
    <p:extLst>
      <p:ext uri="{BB962C8B-B14F-4D97-AF65-F5344CB8AC3E}">
        <p14:creationId xmlns:p14="http://schemas.microsoft.com/office/powerpoint/2010/main" val="186771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3018971" y="527385"/>
            <a:ext cx="4872522" cy="6082353"/>
          </a:xfrm>
          <a:prstGeom prst="rect">
            <a:avLst/>
          </a:prstGeom>
        </p:spPr>
      </p:pic>
      <p:grpSp>
        <p:nvGrpSpPr>
          <p:cNvPr id="13" name="Grupo 12"/>
          <p:cNvGrpSpPr/>
          <p:nvPr/>
        </p:nvGrpSpPr>
        <p:grpSpPr>
          <a:xfrm>
            <a:off x="841828" y="1051504"/>
            <a:ext cx="1683659" cy="1640114"/>
            <a:chOff x="841828" y="1051504"/>
            <a:chExt cx="1683659" cy="1640114"/>
          </a:xfrm>
        </p:grpSpPr>
        <p:sp>
          <p:nvSpPr>
            <p:cNvPr id="5" name="CuadroTexto 4"/>
            <p:cNvSpPr txBox="1"/>
            <p:nvPr/>
          </p:nvSpPr>
          <p:spPr>
            <a:xfrm>
              <a:off x="1198796" y="2322286"/>
              <a:ext cx="1091966" cy="369332"/>
            </a:xfrm>
            <a:prstGeom prst="rect">
              <a:avLst/>
            </a:prstGeom>
            <a:noFill/>
          </p:spPr>
          <p:txBody>
            <a:bodyPr wrap="none" rtlCol="0">
              <a:spAutoFit/>
            </a:bodyPr>
            <a:lstStyle/>
            <a:p>
              <a:r>
                <a:rPr lang="es-UY" dirty="0"/>
                <a:t>Modo 2,2</a:t>
              </a:r>
            </a:p>
          </p:txBody>
        </p:sp>
        <p:pic>
          <p:nvPicPr>
            <p:cNvPr id="7" name="Imagen 6"/>
            <p:cNvPicPr>
              <a:picLocks noChangeAspect="1"/>
            </p:cNvPicPr>
            <p:nvPr/>
          </p:nvPicPr>
          <p:blipFill rotWithShape="1">
            <a:blip r:embed="rId3"/>
            <a:srcRect l="51903" t="48673" r="7320" b="14908"/>
            <a:stretch/>
          </p:blipFill>
          <p:spPr>
            <a:xfrm>
              <a:off x="841828" y="1051504"/>
              <a:ext cx="1683659" cy="1059544"/>
            </a:xfrm>
            <a:prstGeom prst="rect">
              <a:avLst/>
            </a:prstGeom>
          </p:spPr>
        </p:pic>
      </p:grpSp>
      <p:sp>
        <p:nvSpPr>
          <p:cNvPr id="12" name="Rectángulo redondeado 11"/>
          <p:cNvSpPr/>
          <p:nvPr/>
        </p:nvSpPr>
        <p:spPr>
          <a:xfrm>
            <a:off x="555171" y="3959419"/>
            <a:ext cx="3471182" cy="253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Tree>
    <p:extLst>
      <p:ext uri="{BB962C8B-B14F-4D97-AF65-F5344CB8AC3E}">
        <p14:creationId xmlns:p14="http://schemas.microsoft.com/office/powerpoint/2010/main" val="44525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508001" y="381377"/>
                <a:ext cx="6398418" cy="369332"/>
              </a:xfrm>
              <a:prstGeom prst="rect">
                <a:avLst/>
              </a:prstGeom>
              <a:noFill/>
            </p:spPr>
            <p:txBody>
              <a:bodyPr wrap="none" rtlCol="0">
                <a:spAutoFit/>
              </a:bodyPr>
              <a:lstStyle/>
              <a:p>
                <a:r>
                  <a:rPr lang="es-UY" dirty="0"/>
                  <a:t>Los coeficientes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𝐴</m:t>
                        </m:r>
                      </m:e>
                      <m:sub>
                        <m:r>
                          <a:rPr lang="es-UY" b="0" i="1" smtClean="0">
                            <a:latin typeface="Cambria Math" panose="02040503050406030204" pitchFamily="18" charset="0"/>
                          </a:rPr>
                          <m:t>𝑚𝑛</m:t>
                        </m:r>
                      </m:sub>
                    </m:sSub>
                  </m:oMath>
                </a14:m>
                <a:r>
                  <a:rPr lang="es-UY" dirty="0"/>
                  <a:t> y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𝐵</m:t>
                        </m:r>
                      </m:e>
                      <m:sub>
                        <m:r>
                          <a:rPr lang="es-UY" b="0" i="1" smtClean="0">
                            <a:latin typeface="Cambria Math" panose="02040503050406030204" pitchFamily="18" charset="0"/>
                          </a:rPr>
                          <m:t>𝑚𝑛</m:t>
                        </m:r>
                      </m:sub>
                    </m:sSub>
                  </m:oMath>
                </a14:m>
                <a:r>
                  <a:rPr lang="es-UY" dirty="0"/>
                  <a:t> dependen de las condiciones iniciales:</a:t>
                </a:r>
              </a:p>
            </p:txBody>
          </p:sp>
        </mc:Choice>
        <mc:Fallback xmlns="">
          <p:sp>
            <p:nvSpPr>
              <p:cNvPr id="4" name="CuadroTexto 3"/>
              <p:cNvSpPr txBox="1">
                <a:spLocks noRot="1" noChangeAspect="1" noMove="1" noResize="1" noEditPoints="1" noAdjustHandles="1" noChangeArrowheads="1" noChangeShapeType="1" noTextEdit="1"/>
              </p:cNvSpPr>
              <p:nvPr/>
            </p:nvSpPr>
            <p:spPr>
              <a:xfrm>
                <a:off x="508001" y="381377"/>
                <a:ext cx="6398418" cy="369332"/>
              </a:xfrm>
              <a:prstGeom prst="rect">
                <a:avLst/>
              </a:prstGeom>
              <a:blipFill rotWithShape="0">
                <a:blip r:embed="rId2"/>
                <a:stretch>
                  <a:fillRect l="-762" t="-10000" r="-95"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231066" y="986565"/>
                <a:ext cx="5482655" cy="84760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𝑧</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𝑦</m:t>
                          </m:r>
                          <m:r>
                            <a:rPr lang="es-UY" b="0" i="1" smtClean="0">
                              <a:latin typeface="Cambria Math" panose="02040503050406030204" pitchFamily="18" charset="0"/>
                            </a:rPr>
                            <m:t>,0</m:t>
                          </m:r>
                        </m:e>
                      </m:d>
                      <m:r>
                        <a:rPr lang="es-UY" b="0" i="1" smtClean="0">
                          <a:latin typeface="Cambria Math" panose="02040503050406030204" pitchFamily="18" charset="0"/>
                        </a:rPr>
                        <m:t>=</m:t>
                      </m:r>
                      <m:r>
                        <a:rPr lang="es-UY" b="0" i="1" smtClean="0">
                          <a:latin typeface="Cambria Math" panose="02040503050406030204" pitchFamily="18" charset="0"/>
                        </a:rPr>
                        <m:t>𝜙</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𝑦</m:t>
                          </m:r>
                        </m:e>
                      </m:d>
                      <m:r>
                        <a:rPr lang="es-UY" b="0" i="1" smtClean="0">
                          <a:latin typeface="Cambria Math" panose="02040503050406030204" pitchFamily="18" charset="0"/>
                        </a:rPr>
                        <m:t>=</m:t>
                      </m:r>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𝐴</m:t>
                                  </m:r>
                                </m:e>
                                <m:sub>
                                  <m:r>
                                    <a:rPr lang="es-UY" b="0" i="1" smtClean="0">
                                      <a:latin typeface="Cambria Math" panose="02040503050406030204" pitchFamily="18" charset="0"/>
                                      <a:ea typeface="Cambria Math" panose="02040503050406030204" pitchFamily="18" charset="0"/>
                                    </a:rPr>
                                    <m:t>𝑚𝑛</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𝑚</m:t>
                                          </m:r>
                                        </m:sub>
                                      </m:sSub>
                                      <m:r>
                                        <a:rPr lang="es-UY" b="0" i="1" smtClean="0">
                                          <a:latin typeface="Cambria Math" panose="02040503050406030204" pitchFamily="18" charset="0"/>
                                          <a:ea typeface="Cambria Math" panose="02040503050406030204" pitchFamily="18" charset="0"/>
                                        </a:rPr>
                                        <m:t>𝑥</m:t>
                                      </m:r>
                                    </m:e>
                                  </m:d>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𝑛</m:t>
                                              </m:r>
                                            </m:sub>
                                          </m:sSub>
                                          <m:r>
                                            <a:rPr lang="es-UY" b="0" i="1" smtClean="0">
                                              <a:latin typeface="Cambria Math" panose="02040503050406030204" pitchFamily="18" charset="0"/>
                                              <a:ea typeface="Cambria Math" panose="02040503050406030204" pitchFamily="18" charset="0"/>
                                            </a:rPr>
                                            <m:t>𝑦</m:t>
                                          </m:r>
                                        </m:e>
                                      </m:d>
                                    </m:e>
                                  </m:func>
                                </m:e>
                              </m:func>
                            </m:e>
                          </m:nary>
                        </m:e>
                      </m:nary>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231066" y="986565"/>
                <a:ext cx="5482655" cy="847604"/>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231066" y="2070432"/>
                <a:ext cx="6036524" cy="84760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𝑧</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𝑦</m:t>
                              </m:r>
                              <m:r>
                                <a:rPr lang="es-UY" b="0" i="1" smtClean="0">
                                  <a:latin typeface="Cambria Math" panose="02040503050406030204" pitchFamily="18" charset="0"/>
                                </a:rPr>
                                <m:t>,0</m:t>
                              </m:r>
                            </m:e>
                          </m:d>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r>
                        <a:rPr lang="es-UY" b="0" i="1" smtClean="0">
                          <a:latin typeface="Cambria Math" panose="02040503050406030204" pitchFamily="18" charset="0"/>
                        </a:rPr>
                        <m:t>𝜓</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𝑦</m:t>
                          </m:r>
                        </m:e>
                      </m:d>
                      <m:r>
                        <a:rPr lang="es-UY" b="0" i="1" smtClean="0">
                          <a:latin typeface="Cambria Math" panose="02040503050406030204" pitchFamily="18" charset="0"/>
                        </a:rPr>
                        <m:t>=</m:t>
                      </m:r>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sSub>
                                <m:sSubPr>
                                  <m:ctrlPr>
                                    <a:rPr lang="es-UY" b="0" i="1" smtClean="0">
                                      <a:latin typeface="Cambria Math" panose="02040503050406030204" pitchFamily="18" charset="0"/>
                                      <a:ea typeface="Cambria Math" panose="02040503050406030204" pitchFamily="18" charset="0"/>
                                    </a:rPr>
                                  </m:ctrlPr>
                                </m:sSub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𝑚𝑛</m:t>
                                      </m:r>
                                    </m:sub>
                                  </m:sSub>
                                  <m:r>
                                    <a:rPr lang="es-UY" b="0" i="1" smtClean="0">
                                      <a:latin typeface="Cambria Math" panose="02040503050406030204" pitchFamily="18" charset="0"/>
                                      <a:ea typeface="Cambria Math" panose="02040503050406030204" pitchFamily="18" charset="0"/>
                                    </a:rPr>
                                    <m:t>𝐵</m:t>
                                  </m:r>
                                </m:e>
                                <m:sub>
                                  <m:r>
                                    <a:rPr lang="es-UY" b="0" i="1" smtClean="0">
                                      <a:latin typeface="Cambria Math" panose="02040503050406030204" pitchFamily="18" charset="0"/>
                                      <a:ea typeface="Cambria Math" panose="02040503050406030204" pitchFamily="18" charset="0"/>
                                    </a:rPr>
                                    <m:t>𝑚𝑛</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𝑚</m:t>
                                          </m:r>
                                        </m:sub>
                                      </m:sSub>
                                      <m:r>
                                        <a:rPr lang="es-UY" b="0" i="1" smtClean="0">
                                          <a:latin typeface="Cambria Math" panose="02040503050406030204" pitchFamily="18" charset="0"/>
                                          <a:ea typeface="Cambria Math" panose="02040503050406030204" pitchFamily="18" charset="0"/>
                                        </a:rPr>
                                        <m:t>𝑥</m:t>
                                      </m:r>
                                    </m:e>
                                  </m:d>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𝑛</m:t>
                                              </m:r>
                                            </m:sub>
                                          </m:sSub>
                                          <m:r>
                                            <a:rPr lang="es-UY" b="0" i="1" smtClean="0">
                                              <a:latin typeface="Cambria Math" panose="02040503050406030204" pitchFamily="18" charset="0"/>
                                              <a:ea typeface="Cambria Math" panose="02040503050406030204" pitchFamily="18" charset="0"/>
                                            </a:rPr>
                                            <m:t>𝑦</m:t>
                                          </m:r>
                                        </m:e>
                                      </m:d>
                                    </m:e>
                                  </m:func>
                                </m:e>
                              </m:func>
                            </m:e>
                          </m:nary>
                        </m:e>
                      </m:nary>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231066" y="2070432"/>
                <a:ext cx="6036524" cy="847604"/>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6282625" y="932857"/>
                <a:ext cx="5470472" cy="9828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𝐴</m:t>
                          </m:r>
                        </m:e>
                        <m:sub>
                          <m:r>
                            <a:rPr lang="es-UY" b="0" i="1" smtClean="0">
                              <a:latin typeface="Cambria Math" panose="02040503050406030204" pitchFamily="18" charset="0"/>
                            </a:rPr>
                            <m:t>𝑚𝑛</m:t>
                          </m:r>
                        </m:sub>
                      </m:sSub>
                      <m:r>
                        <a:rPr lang="es-UY" b="0" i="1" smtClean="0">
                          <a:latin typeface="Cambria Math" panose="02040503050406030204" pitchFamily="18" charset="0"/>
                        </a:rPr>
                        <m:t>=</m:t>
                      </m:r>
                      <m:d>
                        <m:dPr>
                          <m:begChr m:val="["/>
                          <m:endChr m:val="]"/>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2</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𝐿</m:t>
                                  </m:r>
                                </m:e>
                                <m:sub>
                                  <m:r>
                                    <a:rPr lang="es-UY" b="0" i="1" smtClean="0">
                                      <a:latin typeface="Cambria Math" panose="02040503050406030204" pitchFamily="18" charset="0"/>
                                    </a:rPr>
                                    <m:t>𝑥</m:t>
                                  </m:r>
                                </m:sub>
                              </m:sSub>
                            </m:den>
                          </m:f>
                          <m:f>
                            <m:fPr>
                              <m:ctrlPr>
                                <a:rPr lang="es-UY" b="0" i="1" smtClean="0">
                                  <a:latin typeface="Cambria Math" panose="02040503050406030204" pitchFamily="18" charset="0"/>
                                </a:rPr>
                              </m:ctrlPr>
                            </m:fPr>
                            <m:num>
                              <m:r>
                                <a:rPr lang="es-UY" b="0" i="1" smtClean="0">
                                  <a:latin typeface="Cambria Math" panose="02040503050406030204" pitchFamily="18" charset="0"/>
                                </a:rPr>
                                <m:t>2</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𝐿</m:t>
                                  </m:r>
                                </m:e>
                                <m:sub>
                                  <m:r>
                                    <a:rPr lang="es-UY" b="0" i="1" smtClean="0">
                                      <a:latin typeface="Cambria Math" panose="02040503050406030204" pitchFamily="18" charset="0"/>
                                    </a:rPr>
                                    <m:t>𝑦</m:t>
                                  </m:r>
                                </m:sub>
                              </m:sSub>
                            </m:den>
                          </m:f>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sSub>
                                <m:sSubPr>
                                  <m:ctrlPr>
                                    <a:rPr lang="es-UY" b="0" i="1" smtClean="0">
                                      <a:latin typeface="Cambria Math" panose="02040503050406030204" pitchFamily="18" charset="0"/>
                                    </a:rPr>
                                  </m:ctrlPr>
                                </m:sSubPr>
                                <m:e>
                                  <m:r>
                                    <a:rPr lang="es-UY" b="0" i="1" smtClean="0">
                                      <a:latin typeface="Cambria Math" panose="02040503050406030204" pitchFamily="18" charset="0"/>
                                    </a:rPr>
                                    <m:t>𝐿</m:t>
                                  </m:r>
                                </m:e>
                                <m:sub>
                                  <m:r>
                                    <a:rPr lang="es-UY" b="0" i="1" smtClean="0">
                                      <a:latin typeface="Cambria Math" panose="02040503050406030204" pitchFamily="18" charset="0"/>
                                    </a:rPr>
                                    <m:t>𝑥</m:t>
                                  </m:r>
                                </m:sub>
                              </m:sSub>
                            </m:sup>
                            <m:e>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sSub>
                                    <m:sSubPr>
                                      <m:ctrlPr>
                                        <a:rPr lang="es-UY" b="0" i="1" smtClean="0">
                                          <a:latin typeface="Cambria Math" panose="02040503050406030204" pitchFamily="18" charset="0"/>
                                        </a:rPr>
                                      </m:ctrlPr>
                                    </m:sSubPr>
                                    <m:e>
                                      <m:r>
                                        <a:rPr lang="es-UY" b="0" i="1" smtClean="0">
                                          <a:latin typeface="Cambria Math" panose="02040503050406030204" pitchFamily="18" charset="0"/>
                                        </a:rPr>
                                        <m:t>𝐿</m:t>
                                      </m:r>
                                    </m:e>
                                    <m:sub>
                                      <m:r>
                                        <a:rPr lang="es-UY" b="0" i="1" smtClean="0">
                                          <a:latin typeface="Cambria Math" panose="02040503050406030204" pitchFamily="18" charset="0"/>
                                        </a:rPr>
                                        <m:t>𝑦</m:t>
                                      </m:r>
                                    </m:sub>
                                  </m:sSub>
                                </m:sup>
                                <m:e>
                                  <m:r>
                                    <a:rPr lang="es-UY" b="0" i="1" smtClean="0">
                                      <a:latin typeface="Cambria Math" panose="02040503050406030204" pitchFamily="18" charset="0"/>
                                    </a:rPr>
                                    <m:t>𝜙</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𝑦</m:t>
                                      </m:r>
                                    </m:e>
                                  </m:d>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𝑚</m:t>
                                          </m:r>
                                        </m:sub>
                                      </m:sSub>
                                      <m:r>
                                        <a:rPr lang="es-UY" b="0" i="1" smtClean="0">
                                          <a:latin typeface="Cambria Math" panose="02040503050406030204" pitchFamily="18" charset="0"/>
                                        </a:rPr>
                                        <m:t>𝑥</m:t>
                                      </m:r>
                                      <m:r>
                                        <a:rPr lang="es-UY" b="0" i="1" smtClean="0">
                                          <a:latin typeface="Cambria Math" panose="02040503050406030204" pitchFamily="18" charset="0"/>
                                        </a:rPr>
                                        <m:t>)</m:t>
                                      </m:r>
                                    </m:e>
                                  </m:func>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𝑛</m:t>
                                          </m:r>
                                        </m:sub>
                                      </m:sSub>
                                      <m:r>
                                        <a:rPr lang="es-UY" b="0" i="1" smtClean="0">
                                          <a:latin typeface="Cambria Math" panose="02040503050406030204" pitchFamily="18" charset="0"/>
                                        </a:rPr>
                                        <m:t>𝑦</m:t>
                                      </m:r>
                                      <m:r>
                                        <a:rPr lang="es-UY" b="0" i="1" smtClean="0">
                                          <a:latin typeface="Cambria Math" panose="02040503050406030204" pitchFamily="18" charset="0"/>
                                        </a:rPr>
                                        <m:t>)</m:t>
                                      </m:r>
                                    </m:e>
                                  </m:func>
                                  <m:r>
                                    <a:rPr lang="es-UY" b="0" i="1" smtClean="0">
                                      <a:latin typeface="Cambria Math" panose="02040503050406030204" pitchFamily="18" charset="0"/>
                                    </a:rPr>
                                    <m:t>𝑑𝑥𝑑𝑦</m:t>
                                  </m:r>
                                </m:e>
                              </m:nary>
                            </m:e>
                          </m:nary>
                        </m:e>
                      </m:d>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6282625" y="932857"/>
                <a:ext cx="5470472" cy="982898"/>
              </a:xfrm>
              <a:prstGeom prst="rect">
                <a:avLst/>
              </a:prstGeom>
              <a:blipFill rotWithShape="0">
                <a:blip r:embed="rId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6282625" y="1935138"/>
                <a:ext cx="5832109" cy="98289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𝐵</m:t>
                          </m:r>
                        </m:e>
                        <m:sub>
                          <m:r>
                            <a:rPr lang="es-UY" b="0" i="1" smtClean="0">
                              <a:latin typeface="Cambria Math" panose="02040503050406030204" pitchFamily="18" charset="0"/>
                            </a:rPr>
                            <m:t>𝑚𝑛</m:t>
                          </m:r>
                        </m:sub>
                      </m:sSub>
                      <m:r>
                        <a:rPr lang="es-UY" b="0" i="1" smtClean="0">
                          <a:latin typeface="Cambria Math" panose="02040503050406030204" pitchFamily="18" charset="0"/>
                        </a:rPr>
                        <m:t>=</m:t>
                      </m:r>
                      <m:d>
                        <m:dPr>
                          <m:begChr m:val="["/>
                          <m:endChr m:val="]"/>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𝜔</m:t>
                                  </m:r>
                                </m:e>
                                <m:sub>
                                  <m:r>
                                    <a:rPr lang="es-UY" b="0" i="1" smtClean="0">
                                      <a:latin typeface="Cambria Math" panose="02040503050406030204" pitchFamily="18" charset="0"/>
                                    </a:rPr>
                                    <m:t>𝑚𝑛</m:t>
                                  </m:r>
                                </m:sub>
                                <m:sup>
                                  <m:r>
                                    <a:rPr lang="es-UY" b="0" i="1" smtClean="0">
                                      <a:latin typeface="Cambria Math" panose="02040503050406030204" pitchFamily="18" charset="0"/>
                                    </a:rPr>
                                    <m:t>2</m:t>
                                  </m:r>
                                </m:sup>
                              </m:sSubSup>
                            </m:den>
                          </m:f>
                          <m:f>
                            <m:fPr>
                              <m:ctrlPr>
                                <a:rPr lang="es-UY" b="0" i="1" smtClean="0">
                                  <a:latin typeface="Cambria Math" panose="02040503050406030204" pitchFamily="18" charset="0"/>
                                </a:rPr>
                              </m:ctrlPr>
                            </m:fPr>
                            <m:num>
                              <m:r>
                                <a:rPr lang="es-UY" b="0" i="1" smtClean="0">
                                  <a:latin typeface="Cambria Math" panose="02040503050406030204" pitchFamily="18" charset="0"/>
                                </a:rPr>
                                <m:t>2</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𝐿</m:t>
                                  </m:r>
                                </m:e>
                                <m:sub>
                                  <m:r>
                                    <a:rPr lang="es-UY" b="0" i="1" smtClean="0">
                                      <a:latin typeface="Cambria Math" panose="02040503050406030204" pitchFamily="18" charset="0"/>
                                    </a:rPr>
                                    <m:t>𝑥</m:t>
                                  </m:r>
                                </m:sub>
                              </m:sSub>
                            </m:den>
                          </m:f>
                          <m:f>
                            <m:fPr>
                              <m:ctrlPr>
                                <a:rPr lang="es-UY" b="0" i="1" smtClean="0">
                                  <a:latin typeface="Cambria Math" panose="02040503050406030204" pitchFamily="18" charset="0"/>
                                </a:rPr>
                              </m:ctrlPr>
                            </m:fPr>
                            <m:num>
                              <m:r>
                                <a:rPr lang="es-UY" b="0" i="1" smtClean="0">
                                  <a:latin typeface="Cambria Math" panose="02040503050406030204" pitchFamily="18" charset="0"/>
                                </a:rPr>
                                <m:t>2</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𝐿</m:t>
                                  </m:r>
                                </m:e>
                                <m:sub>
                                  <m:r>
                                    <a:rPr lang="es-UY" b="0" i="1" smtClean="0">
                                      <a:latin typeface="Cambria Math" panose="02040503050406030204" pitchFamily="18" charset="0"/>
                                    </a:rPr>
                                    <m:t>𝑦</m:t>
                                  </m:r>
                                </m:sub>
                              </m:sSub>
                            </m:den>
                          </m:f>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sSub>
                                <m:sSubPr>
                                  <m:ctrlPr>
                                    <a:rPr lang="es-UY" b="0" i="1" smtClean="0">
                                      <a:latin typeface="Cambria Math" panose="02040503050406030204" pitchFamily="18" charset="0"/>
                                    </a:rPr>
                                  </m:ctrlPr>
                                </m:sSubPr>
                                <m:e>
                                  <m:r>
                                    <a:rPr lang="es-UY" b="0" i="1" smtClean="0">
                                      <a:latin typeface="Cambria Math" panose="02040503050406030204" pitchFamily="18" charset="0"/>
                                    </a:rPr>
                                    <m:t>𝐿</m:t>
                                  </m:r>
                                </m:e>
                                <m:sub>
                                  <m:r>
                                    <a:rPr lang="es-UY" b="0" i="1" smtClean="0">
                                      <a:latin typeface="Cambria Math" panose="02040503050406030204" pitchFamily="18" charset="0"/>
                                    </a:rPr>
                                    <m:t>𝑥</m:t>
                                  </m:r>
                                </m:sub>
                              </m:sSub>
                            </m:sup>
                            <m:e>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sSub>
                                    <m:sSubPr>
                                      <m:ctrlPr>
                                        <a:rPr lang="es-UY" b="0" i="1" smtClean="0">
                                          <a:latin typeface="Cambria Math" panose="02040503050406030204" pitchFamily="18" charset="0"/>
                                        </a:rPr>
                                      </m:ctrlPr>
                                    </m:sSubPr>
                                    <m:e>
                                      <m:r>
                                        <a:rPr lang="es-UY" b="0" i="1" smtClean="0">
                                          <a:latin typeface="Cambria Math" panose="02040503050406030204" pitchFamily="18" charset="0"/>
                                        </a:rPr>
                                        <m:t>𝐿</m:t>
                                      </m:r>
                                    </m:e>
                                    <m:sub>
                                      <m:r>
                                        <a:rPr lang="es-UY" b="0" i="1" smtClean="0">
                                          <a:latin typeface="Cambria Math" panose="02040503050406030204" pitchFamily="18" charset="0"/>
                                        </a:rPr>
                                        <m:t>𝑦</m:t>
                                      </m:r>
                                    </m:sub>
                                  </m:sSub>
                                </m:sup>
                                <m:e>
                                  <m:r>
                                    <a:rPr lang="es-UY" b="0" i="1" smtClean="0">
                                      <a:latin typeface="Cambria Math" panose="02040503050406030204" pitchFamily="18" charset="0"/>
                                    </a:rPr>
                                    <m:t>𝜓</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𝑦</m:t>
                                      </m:r>
                                    </m:e>
                                  </m:d>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𝑚</m:t>
                                          </m:r>
                                        </m:sub>
                                      </m:sSub>
                                      <m:r>
                                        <a:rPr lang="es-UY" b="0" i="1" smtClean="0">
                                          <a:latin typeface="Cambria Math" panose="02040503050406030204" pitchFamily="18" charset="0"/>
                                        </a:rPr>
                                        <m:t>𝑥</m:t>
                                      </m:r>
                                      <m:r>
                                        <a:rPr lang="es-UY" b="0" i="1" smtClean="0">
                                          <a:latin typeface="Cambria Math" panose="02040503050406030204" pitchFamily="18" charset="0"/>
                                        </a:rPr>
                                        <m:t>)</m:t>
                                      </m:r>
                                    </m:e>
                                  </m:func>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𝑛</m:t>
                                          </m:r>
                                        </m:sub>
                                      </m:sSub>
                                      <m:r>
                                        <a:rPr lang="es-UY" b="0" i="1" smtClean="0">
                                          <a:latin typeface="Cambria Math" panose="02040503050406030204" pitchFamily="18" charset="0"/>
                                        </a:rPr>
                                        <m:t>𝑦</m:t>
                                      </m:r>
                                      <m:r>
                                        <a:rPr lang="es-UY" b="0" i="1" smtClean="0">
                                          <a:latin typeface="Cambria Math" panose="02040503050406030204" pitchFamily="18" charset="0"/>
                                        </a:rPr>
                                        <m:t>)</m:t>
                                      </m:r>
                                    </m:e>
                                  </m:func>
                                  <m:r>
                                    <a:rPr lang="es-UY" b="0" i="1" smtClean="0">
                                      <a:latin typeface="Cambria Math" panose="02040503050406030204" pitchFamily="18" charset="0"/>
                                    </a:rPr>
                                    <m:t>𝑑𝑥𝑑𝑦</m:t>
                                  </m:r>
                                </m:e>
                              </m:nary>
                            </m:e>
                          </m:nary>
                        </m:e>
                      </m:d>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6282625" y="1935138"/>
                <a:ext cx="5832109" cy="982898"/>
              </a:xfrm>
              <a:prstGeom prst="rect">
                <a:avLst/>
              </a:prstGeom>
              <a:blipFill rotWithShape="0">
                <a:blip r:embed="rId6"/>
                <a:stretch>
                  <a:fillRect/>
                </a:stretch>
              </a:blipFill>
            </p:spPr>
            <p:txBody>
              <a:bodyPr/>
              <a:lstStyle/>
              <a:p>
                <a:r>
                  <a:rPr lang="es-UY">
                    <a:noFill/>
                  </a:rPr>
                  <a:t> </a:t>
                </a:r>
              </a:p>
            </p:txBody>
          </p:sp>
        </mc:Fallback>
      </mc:AlternateContent>
      <p:sp>
        <p:nvSpPr>
          <p:cNvPr id="9" name="CuadroTexto 8"/>
          <p:cNvSpPr txBox="1"/>
          <p:nvPr/>
        </p:nvSpPr>
        <p:spPr>
          <a:xfrm>
            <a:off x="231066" y="3425371"/>
            <a:ext cx="3519681" cy="369332"/>
          </a:xfrm>
          <a:prstGeom prst="rect">
            <a:avLst/>
          </a:prstGeom>
          <a:noFill/>
        </p:spPr>
        <p:txBody>
          <a:bodyPr wrap="none" rtlCol="0">
            <a:spAutoFit/>
          </a:bodyPr>
          <a:lstStyle/>
          <a:p>
            <a:r>
              <a:rPr lang="es-UY" b="1" dirty="0">
                <a:solidFill>
                  <a:schemeClr val="accent1"/>
                </a:solidFill>
              </a:rPr>
              <a:t>Energía mecánica en la membrana:</a:t>
            </a:r>
          </a:p>
        </p:txBody>
      </p:sp>
      <mc:AlternateContent xmlns:mc="http://schemas.openxmlformats.org/markup-compatibility/2006" xmlns:a14="http://schemas.microsoft.com/office/drawing/2010/main">
        <mc:Choice Requires="a14">
          <p:sp>
            <p:nvSpPr>
              <p:cNvPr id="10" name="CuadroTexto 9"/>
              <p:cNvSpPr txBox="1"/>
              <p:nvPr/>
            </p:nvSpPr>
            <p:spPr>
              <a:xfrm>
                <a:off x="2524323" y="3763078"/>
                <a:ext cx="5374035" cy="9493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𝑑</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𝐸</m:t>
                          </m:r>
                        </m:e>
                        <m:sub>
                          <m:r>
                            <a:rPr lang="es-UY" b="0" i="1" smtClean="0">
                              <a:latin typeface="Cambria Math" panose="02040503050406030204" pitchFamily="18" charset="0"/>
                            </a:rPr>
                            <m:t>𝑐</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2</m:t>
                          </m:r>
                        </m:den>
                      </m:f>
                      <m:r>
                        <a:rPr lang="es-UY" b="0" i="1" smtClean="0">
                          <a:latin typeface="Cambria Math" panose="02040503050406030204" pitchFamily="18" charset="0"/>
                        </a:rPr>
                        <m:t>𝜌</m:t>
                      </m:r>
                      <m:r>
                        <a:rPr lang="es-UY" b="0" i="1" smtClean="0">
                          <a:latin typeface="Cambria Math" panose="02040503050406030204" pitchFamily="18" charset="0"/>
                        </a:rPr>
                        <m:t>𝑑𝑥𝑑𝑦</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𝑧</m:t>
                                  </m:r>
                                </m:num>
                                <m:den>
                                  <m:r>
                                    <a:rPr lang="es-UY" b="0" i="1" smtClean="0">
                                      <a:latin typeface="Cambria Math" panose="02040503050406030204" pitchFamily="18" charset="0"/>
                                    </a:rPr>
                                    <m:t>𝜕</m:t>
                                  </m:r>
                                  <m:r>
                                    <a:rPr lang="es-UY" b="0" i="1" smtClean="0">
                                      <a:latin typeface="Cambria Math" panose="02040503050406030204" pitchFamily="18" charset="0"/>
                                    </a:rPr>
                                    <m:t>𝑡</m:t>
                                  </m:r>
                                </m:den>
                              </m:f>
                            </m:e>
                          </m:d>
                        </m:e>
                        <m:sup>
                          <m:r>
                            <a:rPr lang="es-UY" b="0" i="1" smtClean="0">
                              <a:latin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𝐸</m:t>
                          </m:r>
                        </m:e>
                        <m:sub>
                          <m:r>
                            <a:rPr lang="es-UY" b="0" i="1" smtClean="0">
                              <a:latin typeface="Cambria Math" panose="02040503050406030204" pitchFamily="18" charset="0"/>
                              <a:ea typeface="Cambria Math" panose="02040503050406030204" pitchFamily="18" charset="0"/>
                            </a:rPr>
                            <m:t>𝑐</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r>
                        <a:rPr lang="es-UY" b="0" i="1" smtClean="0">
                          <a:latin typeface="Cambria Math" panose="02040503050406030204" pitchFamily="18" charset="0"/>
                          <a:ea typeface="Cambria Math" panose="02040503050406030204" pitchFamily="18" charset="0"/>
                        </a:rPr>
                        <m:t>𝜌</m:t>
                      </m:r>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𝐿</m:t>
                              </m:r>
                            </m:e>
                            <m:sub>
                              <m:r>
                                <a:rPr lang="es-UY" b="0" i="1" smtClean="0">
                                  <a:latin typeface="Cambria Math" panose="02040503050406030204" pitchFamily="18" charset="0"/>
                                  <a:ea typeface="Cambria Math" panose="02040503050406030204" pitchFamily="18" charset="0"/>
                                </a:rPr>
                                <m:t>𝑥</m:t>
                              </m:r>
                            </m:sub>
                          </m:sSub>
                        </m:sup>
                        <m:e>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𝐿</m:t>
                                  </m:r>
                                </m:e>
                                <m:sub>
                                  <m:r>
                                    <a:rPr lang="es-UY" b="0" i="1" smtClean="0">
                                      <a:latin typeface="Cambria Math" panose="02040503050406030204" pitchFamily="18" charset="0"/>
                                      <a:ea typeface="Cambria Math" panose="02040503050406030204" pitchFamily="18" charset="0"/>
                                    </a:rPr>
                                    <m:t>𝑦</m:t>
                                  </m:r>
                                </m:sub>
                              </m:sSub>
                            </m:sup>
                            <m:e>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𝑧</m:t>
                                          </m:r>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den>
                                      </m:f>
                                    </m:e>
                                  </m:d>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𝑑𝑥𝑑𝑦</m:t>
                              </m:r>
                            </m:e>
                          </m:nary>
                        </m:e>
                      </m:nary>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2524323" y="3763078"/>
                <a:ext cx="5374035" cy="949362"/>
              </a:xfrm>
              <a:prstGeom prst="rect">
                <a:avLst/>
              </a:prstGeom>
              <a:blipFill rotWithShape="0">
                <a:blip r:embed="rId7"/>
                <a:stretch>
                  <a:fillRect/>
                </a:stretch>
              </a:blipFill>
            </p:spPr>
            <p:txBody>
              <a:bodyPr/>
              <a:lstStyle/>
              <a:p>
                <a:r>
                  <a:rPr lang="es-UY">
                    <a:noFill/>
                  </a:rPr>
                  <a:t> </a:t>
                </a:r>
              </a:p>
            </p:txBody>
          </p:sp>
        </mc:Fallback>
      </mc:AlternateContent>
      <p:sp>
        <p:nvSpPr>
          <p:cNvPr id="11" name="CuadroTexto 10"/>
          <p:cNvSpPr txBox="1"/>
          <p:nvPr/>
        </p:nvSpPr>
        <p:spPr>
          <a:xfrm>
            <a:off x="508001" y="4053093"/>
            <a:ext cx="1659557" cy="369332"/>
          </a:xfrm>
          <a:prstGeom prst="rect">
            <a:avLst/>
          </a:prstGeom>
          <a:noFill/>
        </p:spPr>
        <p:txBody>
          <a:bodyPr wrap="none" rtlCol="0">
            <a:spAutoFit/>
          </a:bodyPr>
          <a:lstStyle/>
          <a:p>
            <a:r>
              <a:rPr lang="es-UY" dirty="0"/>
              <a:t>Energía cinética</a:t>
            </a:r>
          </a:p>
        </p:txBody>
      </p:sp>
      <p:pic>
        <p:nvPicPr>
          <p:cNvPr id="12" name="Imagen 11"/>
          <p:cNvPicPr>
            <a:picLocks noChangeAspect="1"/>
          </p:cNvPicPr>
          <p:nvPr/>
        </p:nvPicPr>
        <p:blipFill>
          <a:blip r:embed="rId8"/>
          <a:stretch>
            <a:fillRect/>
          </a:stretch>
        </p:blipFill>
        <p:spPr>
          <a:xfrm>
            <a:off x="7560003" y="4554285"/>
            <a:ext cx="3277352" cy="1939381"/>
          </a:xfrm>
          <a:prstGeom prst="rect">
            <a:avLst/>
          </a:prstGeom>
        </p:spPr>
      </p:pic>
      <p:sp>
        <p:nvSpPr>
          <p:cNvPr id="13" name="CuadroTexto 12"/>
          <p:cNvSpPr txBox="1"/>
          <p:nvPr/>
        </p:nvSpPr>
        <p:spPr>
          <a:xfrm>
            <a:off x="434743" y="5154643"/>
            <a:ext cx="1806072" cy="369332"/>
          </a:xfrm>
          <a:prstGeom prst="rect">
            <a:avLst/>
          </a:prstGeom>
          <a:noFill/>
        </p:spPr>
        <p:txBody>
          <a:bodyPr wrap="none" rtlCol="0">
            <a:spAutoFit/>
          </a:bodyPr>
          <a:lstStyle/>
          <a:p>
            <a:r>
              <a:rPr lang="es-UY" dirty="0"/>
              <a:t>Energía potencial</a:t>
            </a:r>
          </a:p>
        </p:txBody>
      </p:sp>
      <mc:AlternateContent xmlns:mc="http://schemas.openxmlformats.org/markup-compatibility/2006" xmlns:a14="http://schemas.microsoft.com/office/drawing/2010/main">
        <mc:Choice Requires="a14">
          <p:sp>
            <p:nvSpPr>
              <p:cNvPr id="14" name="CuadroTexto 13"/>
              <p:cNvSpPr txBox="1"/>
              <p:nvPr/>
            </p:nvSpPr>
            <p:spPr>
              <a:xfrm>
                <a:off x="2580508" y="5154643"/>
                <a:ext cx="1857496" cy="66826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𝑑</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𝑠</m:t>
                          </m:r>
                        </m:e>
                        <m:sub>
                          <m:r>
                            <a:rPr lang="es-UY" b="0" i="1" smtClean="0">
                              <a:latin typeface="Cambria Math" panose="02040503050406030204" pitchFamily="18" charset="0"/>
                            </a:rPr>
                            <m:t>𝑥</m:t>
                          </m:r>
                        </m:sub>
                      </m:sSub>
                      <m:r>
                        <a:rPr lang="es-UY" b="0" i="1" smtClean="0">
                          <a:latin typeface="Cambria Math" panose="02040503050406030204" pitchFamily="18" charset="0"/>
                        </a:rPr>
                        <m:t>=</m:t>
                      </m:r>
                      <m:r>
                        <a:rPr lang="es-UY" b="0" i="1" smtClean="0">
                          <a:latin typeface="Cambria Math" panose="02040503050406030204" pitchFamily="18" charset="0"/>
                        </a:rPr>
                        <m:t>𝑎𝑟𝑐𝑜</m:t>
                      </m:r>
                      <m:d>
                        <m:dPr>
                          <m:ctrlPr>
                            <a:rPr lang="es-UY" b="0" i="1" smtClean="0">
                              <a:latin typeface="Cambria Math" panose="02040503050406030204" pitchFamily="18" charset="0"/>
                            </a:rPr>
                          </m:ctrlPr>
                        </m:dPr>
                        <m:e>
                          <m:r>
                            <a:rPr lang="es-UY" b="0" i="1" smtClean="0">
                              <a:latin typeface="Cambria Math" panose="02040503050406030204" pitchFamily="18" charset="0"/>
                            </a:rPr>
                            <m:t>𝐴𝐵</m:t>
                          </m:r>
                        </m:e>
                      </m:d>
                    </m:oMath>
                  </m:oMathPara>
                </a14:m>
                <a:endParaRPr lang="es-UY" b="0" dirty="0"/>
              </a:p>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𝑑</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𝑠</m:t>
                          </m:r>
                        </m:e>
                        <m:sub>
                          <m:r>
                            <a:rPr lang="es-UY" b="0" i="1" smtClean="0">
                              <a:latin typeface="Cambria Math" panose="02040503050406030204" pitchFamily="18" charset="0"/>
                            </a:rPr>
                            <m:t>𝑦</m:t>
                          </m:r>
                        </m:sub>
                      </m:sSub>
                      <m:r>
                        <a:rPr lang="es-UY" b="0" i="1" smtClean="0">
                          <a:latin typeface="Cambria Math" panose="02040503050406030204" pitchFamily="18" charset="0"/>
                        </a:rPr>
                        <m:t>=</m:t>
                      </m:r>
                      <m:r>
                        <a:rPr lang="es-UY" b="0" i="1" smtClean="0">
                          <a:latin typeface="Cambria Math" panose="02040503050406030204" pitchFamily="18" charset="0"/>
                        </a:rPr>
                        <m:t>𝑎𝑟𝑐𝑜</m:t>
                      </m:r>
                      <m:d>
                        <m:dPr>
                          <m:ctrlPr>
                            <a:rPr lang="es-UY" b="0" i="1" smtClean="0">
                              <a:latin typeface="Cambria Math" panose="02040503050406030204" pitchFamily="18" charset="0"/>
                            </a:rPr>
                          </m:ctrlPr>
                        </m:dPr>
                        <m:e>
                          <m:r>
                            <a:rPr lang="es-UY" b="0" i="1" smtClean="0">
                              <a:latin typeface="Cambria Math" panose="02040503050406030204" pitchFamily="18" charset="0"/>
                            </a:rPr>
                            <m:t>𝐴𝐷</m:t>
                          </m:r>
                        </m:e>
                      </m:d>
                    </m:oMath>
                  </m:oMathPara>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2580508" y="5154643"/>
                <a:ext cx="1857496" cy="668260"/>
              </a:xfrm>
              <a:prstGeom prst="rect">
                <a:avLst/>
              </a:prstGeom>
              <a:blipFill rotWithShape="0">
                <a:blip r:embed="rId9"/>
                <a:stretch>
                  <a:fillRect b="-1835"/>
                </a:stretch>
              </a:blipFill>
            </p:spPr>
            <p:txBody>
              <a:bodyPr/>
              <a:lstStyle/>
              <a:p>
                <a:r>
                  <a:rPr lang="es-UY">
                    <a:noFill/>
                  </a:rPr>
                  <a:t> </a:t>
                </a:r>
              </a:p>
            </p:txBody>
          </p:sp>
        </mc:Fallback>
      </mc:AlternateContent>
    </p:spTree>
    <p:extLst>
      <p:ext uri="{BB962C8B-B14F-4D97-AF65-F5344CB8AC3E}">
        <p14:creationId xmlns:p14="http://schemas.microsoft.com/office/powerpoint/2010/main" val="196386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3" grpId="0"/>
      <p:bldP spid="14"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824</TotalTime>
  <Words>1200</Words>
  <Application>Microsoft Office PowerPoint</Application>
  <PresentationFormat>Panorámica</PresentationFormat>
  <Paragraphs>181</Paragraphs>
  <Slides>15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Calibri</vt:lpstr>
      <vt:lpstr>Calibri Light</vt:lpstr>
      <vt:lpstr>Cambria Math</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Benech</dc:creator>
  <cp:lastModifiedBy>Nicolas Benech</cp:lastModifiedBy>
  <cp:revision>49</cp:revision>
  <dcterms:created xsi:type="dcterms:W3CDTF">2020-04-27T11:18:28Z</dcterms:created>
  <dcterms:modified xsi:type="dcterms:W3CDTF">2021-04-12T12:00:35Z</dcterms:modified>
</cp:coreProperties>
</file>