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4" r:id="rId2"/>
    <p:sldId id="285" r:id="rId3"/>
    <p:sldId id="272" r:id="rId4"/>
    <p:sldId id="308" r:id="rId5"/>
    <p:sldId id="290" r:id="rId6"/>
    <p:sldId id="327" r:id="rId7"/>
    <p:sldId id="328" r:id="rId8"/>
    <p:sldId id="317" r:id="rId9"/>
    <p:sldId id="319" r:id="rId10"/>
    <p:sldId id="320" r:id="rId11"/>
    <p:sldId id="322" r:id="rId12"/>
    <p:sldId id="323" r:id="rId13"/>
    <p:sldId id="324" r:id="rId14"/>
    <p:sldId id="325" r:id="rId15"/>
    <p:sldId id="329" r:id="rId16"/>
    <p:sldId id="330" r:id="rId17"/>
    <p:sldId id="331" r:id="rId18"/>
    <p:sldId id="332" r:id="rId19"/>
    <p:sldId id="32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99"/>
    <a:srgbClr val="E49A94"/>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04" autoAdjust="0"/>
    <p:restoredTop sz="94660"/>
  </p:normalViewPr>
  <p:slideViewPr>
    <p:cSldViewPr>
      <p:cViewPr>
        <p:scale>
          <a:sx n="85" d="100"/>
          <a:sy n="85" d="100"/>
        </p:scale>
        <p:origin x="-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D4791-4DB4-4DFD-BCA6-49067B38D945}" type="datetimeFigureOut">
              <a:rPr lang="en-US" smtClean="0"/>
              <a:pPr/>
              <a:t>4/12/2021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16BF6F-7F0A-4C85-B2D4-120955ECCE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16BF6F-7F0A-4C85-B2D4-120955ECCED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71B6A4-25A5-4885-8A96-3879D951F8A3}"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1B6A4-25A5-4885-8A96-3879D951F8A3}"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1B6A4-25A5-4885-8A96-3879D951F8A3}"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Y"/>
          </a:p>
        </p:txBody>
      </p:sp>
      <p:sp>
        <p:nvSpPr>
          <p:cNvPr id="3" name="2 Marcador de texto"/>
          <p:cNvSpPr>
            <a:spLocks noGrp="1"/>
          </p:cNvSpPr>
          <p:nvPr>
            <p:ph type="body" sz="half" idx="1"/>
          </p:nvPr>
        </p:nvSpPr>
        <p:spPr>
          <a:xfrm>
            <a:off x="11699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quarter" idx="2"/>
          </p:nvPr>
        </p:nvSpPr>
        <p:spPr>
          <a:xfrm>
            <a:off x="5132388" y="1946275"/>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contenido"/>
          <p:cNvSpPr>
            <a:spLocks noGrp="1"/>
          </p:cNvSpPr>
          <p:nvPr>
            <p:ph sz="quarter" idx="3"/>
          </p:nvPr>
        </p:nvSpPr>
        <p:spPr>
          <a:xfrm>
            <a:off x="5132388" y="4079875"/>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Rectangle 1059"/>
          <p:cNvSpPr>
            <a:spLocks noGrp="1" noChangeArrowheads="1"/>
          </p:cNvSpPr>
          <p:nvPr>
            <p:ph type="dt" sz="half" idx="10"/>
          </p:nvPr>
        </p:nvSpPr>
        <p:spPr>
          <a:ln/>
        </p:spPr>
        <p:txBody>
          <a:bodyPr/>
          <a:lstStyle>
            <a:lvl1pPr>
              <a:defRPr/>
            </a:lvl1pPr>
          </a:lstStyle>
          <a:p>
            <a:pPr>
              <a:defRPr/>
            </a:pPr>
            <a:endParaRPr lang="es-ES"/>
          </a:p>
        </p:txBody>
      </p:sp>
      <p:sp>
        <p:nvSpPr>
          <p:cNvPr id="7" name="Rectangle 1060"/>
          <p:cNvSpPr>
            <a:spLocks noGrp="1" noChangeArrowheads="1"/>
          </p:cNvSpPr>
          <p:nvPr>
            <p:ph type="ftr" sz="quarter" idx="11"/>
          </p:nvPr>
        </p:nvSpPr>
        <p:spPr>
          <a:ln/>
        </p:spPr>
        <p:txBody>
          <a:bodyPr/>
          <a:lstStyle>
            <a:lvl1pPr>
              <a:defRPr/>
            </a:lvl1pPr>
          </a:lstStyle>
          <a:p>
            <a:pPr>
              <a:defRPr/>
            </a:pPr>
            <a:endParaRPr lang="es-ES"/>
          </a:p>
        </p:txBody>
      </p:sp>
      <p:sp>
        <p:nvSpPr>
          <p:cNvPr id="8" name="Rectangle 1061"/>
          <p:cNvSpPr>
            <a:spLocks noGrp="1" noChangeArrowheads="1"/>
          </p:cNvSpPr>
          <p:nvPr>
            <p:ph type="sldNum" sz="quarter" idx="12"/>
          </p:nvPr>
        </p:nvSpPr>
        <p:spPr>
          <a:ln/>
        </p:spPr>
        <p:txBody>
          <a:bodyPr/>
          <a:lstStyle>
            <a:lvl1pPr>
              <a:defRPr/>
            </a:lvl1pPr>
          </a:lstStyle>
          <a:p>
            <a:pPr>
              <a:defRPr/>
            </a:pPr>
            <a:fld id="{0E213D14-B282-4CE0-9950-A9471E6458D4}"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1B6A4-25A5-4885-8A96-3879D951F8A3}"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1B6A4-25A5-4885-8A96-3879D951F8A3}"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71B6A4-25A5-4885-8A96-3879D951F8A3}"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71B6A4-25A5-4885-8A96-3879D951F8A3}" type="datetimeFigureOut">
              <a:rPr lang="en-US" smtClean="0"/>
              <a:pPr/>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1B6A4-25A5-4885-8A96-3879D951F8A3}" type="datetimeFigureOut">
              <a:rPr lang="en-US" smtClean="0"/>
              <a:pPr/>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1B6A4-25A5-4885-8A96-3879D951F8A3}" type="datetimeFigureOut">
              <a:rPr lang="en-US" smtClean="0"/>
              <a:pPr/>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1B6A4-25A5-4885-8A96-3879D951F8A3}"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1B6A4-25A5-4885-8A96-3879D951F8A3}"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1F952-CB03-4A17-AA28-6207067DA4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1B6A4-25A5-4885-8A96-3879D951F8A3}" type="datetimeFigureOut">
              <a:rPr lang="en-US" smtClean="0"/>
              <a:pPr/>
              <a:t>4/12/2021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1F952-CB03-4A17-AA28-6207067DA4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9.png"/><Relationship Id="rId4" Type="http://schemas.openxmlformats.org/officeDocument/2006/relationships/image" Target="../media/image38.png"/></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533400" y="24825"/>
            <a:ext cx="1525802" cy="584775"/>
          </a:xfrm>
          <a:prstGeom prst="rect">
            <a:avLst/>
          </a:prstGeom>
          <a:noFill/>
        </p:spPr>
        <p:txBody>
          <a:bodyPr wrap="none" rtlCol="0">
            <a:spAutoFit/>
          </a:bodyPr>
          <a:lstStyle/>
          <a:p>
            <a:r>
              <a:rPr lang="en-US" sz="3200" b="1" dirty="0" smtClean="0"/>
              <a:t>REPASO</a:t>
            </a:r>
            <a:endParaRPr lang="en-US" sz="3200" b="1" dirty="0"/>
          </a:p>
        </p:txBody>
      </p:sp>
      <p:sp>
        <p:nvSpPr>
          <p:cNvPr id="10" name="Rectangle 25"/>
          <p:cNvSpPr>
            <a:spLocks noChangeArrowheads="1"/>
          </p:cNvSpPr>
          <p:nvPr/>
        </p:nvSpPr>
        <p:spPr bwMode="auto">
          <a:xfrm>
            <a:off x="0" y="685800"/>
            <a:ext cx="9144000" cy="652763"/>
          </a:xfrm>
          <a:prstGeom prst="rect">
            <a:avLst/>
          </a:prstGeom>
          <a:noFill/>
          <a:ln w="9525">
            <a:noFill/>
            <a:miter lim="800000"/>
            <a:headEnd/>
            <a:tailEnd/>
          </a:ln>
        </p:spPr>
        <p:txBody>
          <a:bodyPr/>
          <a:lstStyle/>
          <a:p>
            <a:pPr>
              <a:spcBef>
                <a:spcPct val="20000"/>
              </a:spcBef>
              <a:buClr>
                <a:schemeClr val="tx2"/>
              </a:buClr>
            </a:pPr>
            <a:r>
              <a:rPr lang="es-UY" dirty="0" smtClean="0">
                <a:solidFill>
                  <a:schemeClr val="tx1">
                    <a:lumMod val="90000"/>
                  </a:schemeClr>
                </a:solidFill>
                <a:latin typeface="Times New Roman" pitchFamily="18" charset="0"/>
                <a:cs typeface="Times New Roman" pitchFamily="18" charset="0"/>
              </a:rPr>
              <a:t>Vimos un paralelismo entre el modelo LJH (Logístico con cosecha </a:t>
            </a:r>
            <a:r>
              <a:rPr lang="es-UY" dirty="0" err="1" smtClean="0">
                <a:solidFill>
                  <a:schemeClr val="tx1">
                    <a:lumMod val="90000"/>
                  </a:schemeClr>
                </a:solidFill>
                <a:latin typeface="Times New Roman" pitchFamily="18" charset="0"/>
                <a:cs typeface="Times New Roman" pitchFamily="18" charset="0"/>
              </a:rPr>
              <a:t>Holling</a:t>
            </a:r>
            <a:r>
              <a:rPr lang="es-UY" dirty="0" smtClean="0">
                <a:solidFill>
                  <a:schemeClr val="tx1">
                    <a:lumMod val="90000"/>
                  </a:schemeClr>
                </a:solidFill>
                <a:latin typeface="Times New Roman" pitchFamily="18" charset="0"/>
                <a:cs typeface="Times New Roman" pitchFamily="18" charset="0"/>
              </a:rPr>
              <a:t> III) y el de </a:t>
            </a:r>
            <a:r>
              <a:rPr lang="es-UY" dirty="0" err="1" smtClean="0">
                <a:solidFill>
                  <a:schemeClr val="tx1">
                    <a:lumMod val="90000"/>
                  </a:schemeClr>
                </a:solidFill>
                <a:latin typeface="Times New Roman" pitchFamily="18" charset="0"/>
                <a:cs typeface="Times New Roman" pitchFamily="18" charset="0"/>
              </a:rPr>
              <a:t>Ginzburg-Landau</a:t>
            </a:r>
            <a:r>
              <a:rPr lang="es-UY" dirty="0" smtClean="0">
                <a:solidFill>
                  <a:schemeClr val="tx1">
                    <a:lumMod val="90000"/>
                  </a:schemeClr>
                </a:solidFill>
                <a:latin typeface="Times New Roman" pitchFamily="18" charset="0"/>
                <a:cs typeface="Times New Roman" pitchFamily="18" charset="0"/>
              </a:rPr>
              <a:t> (algo más sencillo y mucho más universal)</a:t>
            </a:r>
            <a:endParaRPr lang="es-UY" i="1" dirty="0">
              <a:solidFill>
                <a:schemeClr val="tx1">
                  <a:lumMod val="90000"/>
                </a:schemeClr>
              </a:solidFill>
              <a:latin typeface="Times New Roman" pitchFamily="18" charset="0"/>
              <a:cs typeface="Times New Roman" pitchFamily="18" charset="0"/>
            </a:endParaRPr>
          </a:p>
        </p:txBody>
      </p:sp>
      <p:sp>
        <p:nvSpPr>
          <p:cNvPr id="20" name="Rectangle 25"/>
          <p:cNvSpPr>
            <a:spLocks noChangeArrowheads="1"/>
          </p:cNvSpPr>
          <p:nvPr/>
        </p:nvSpPr>
        <p:spPr bwMode="auto">
          <a:xfrm>
            <a:off x="0" y="1524000"/>
            <a:ext cx="9144000" cy="652763"/>
          </a:xfrm>
          <a:prstGeom prst="rect">
            <a:avLst/>
          </a:prstGeom>
          <a:noFill/>
          <a:ln w="9525">
            <a:noFill/>
            <a:miter lim="800000"/>
            <a:headEnd/>
            <a:tailEnd/>
          </a:ln>
        </p:spPr>
        <p:txBody>
          <a:bodyPr/>
          <a:lstStyle/>
          <a:p>
            <a:pPr>
              <a:spcBef>
                <a:spcPct val="20000"/>
              </a:spcBef>
              <a:buClr>
                <a:schemeClr val="tx2"/>
              </a:buClr>
            </a:pPr>
            <a:r>
              <a:rPr lang="es-UY" dirty="0" smtClean="0">
                <a:solidFill>
                  <a:schemeClr val="tx1">
                    <a:lumMod val="90000"/>
                  </a:schemeClr>
                </a:solidFill>
                <a:latin typeface="Times New Roman" pitchFamily="18" charset="0"/>
                <a:cs typeface="Times New Roman" pitchFamily="18" charset="0"/>
              </a:rPr>
              <a:t> modelo LJH                                                                               modelo de </a:t>
            </a:r>
            <a:r>
              <a:rPr lang="es-UY" dirty="0" err="1" smtClean="0">
                <a:solidFill>
                  <a:schemeClr val="tx1">
                    <a:lumMod val="90000"/>
                  </a:schemeClr>
                </a:solidFill>
                <a:latin typeface="Times New Roman" pitchFamily="18" charset="0"/>
                <a:cs typeface="Times New Roman" pitchFamily="18" charset="0"/>
              </a:rPr>
              <a:t>Ginzburg-Landau</a:t>
            </a:r>
            <a:r>
              <a:rPr lang="es-UY" dirty="0" smtClean="0">
                <a:solidFill>
                  <a:schemeClr val="tx1">
                    <a:lumMod val="90000"/>
                  </a:schemeClr>
                </a:solidFill>
                <a:latin typeface="Times New Roman" pitchFamily="18" charset="0"/>
                <a:cs typeface="Times New Roman" pitchFamily="18" charset="0"/>
              </a:rPr>
              <a:t>.</a:t>
            </a:r>
            <a:endParaRPr lang="es-UY" i="1" dirty="0">
              <a:solidFill>
                <a:schemeClr val="tx1">
                  <a:lumMod val="90000"/>
                </a:schemeClr>
              </a:solidFill>
              <a:latin typeface="Times New Roman" pitchFamily="18" charset="0"/>
              <a:cs typeface="Times New Roman" pitchFamily="18" charset="0"/>
            </a:endParaRPr>
          </a:p>
        </p:txBody>
      </p:sp>
      <p:graphicFrame>
        <p:nvGraphicFramePr>
          <p:cNvPr id="21" name="Object 4"/>
          <p:cNvGraphicFramePr>
            <a:graphicFrameLocks noChangeAspect="1"/>
          </p:cNvGraphicFramePr>
          <p:nvPr/>
        </p:nvGraphicFramePr>
        <p:xfrm>
          <a:off x="-11113" y="1828800"/>
          <a:ext cx="4506913" cy="701675"/>
        </p:xfrm>
        <a:graphic>
          <a:graphicData uri="http://schemas.openxmlformats.org/presentationml/2006/ole">
            <p:oleObj spid="_x0000_s104450" name="Equation" r:id="rId3" imgW="2692080" imgH="419040" progId="Equation.DSMT4">
              <p:embed/>
            </p:oleObj>
          </a:graphicData>
        </a:graphic>
      </p:graphicFrame>
      <p:sp>
        <p:nvSpPr>
          <p:cNvPr id="22" name="Text Box 30"/>
          <p:cNvSpPr txBox="1">
            <a:spLocks noChangeArrowheads="1"/>
          </p:cNvSpPr>
          <p:nvPr/>
        </p:nvSpPr>
        <p:spPr bwMode="auto">
          <a:xfrm>
            <a:off x="5029200" y="1915180"/>
            <a:ext cx="4267200" cy="461665"/>
          </a:xfrm>
          <a:prstGeom prst="rect">
            <a:avLst/>
          </a:prstGeom>
          <a:noFill/>
          <a:ln w="12700">
            <a:noFill/>
            <a:miter lim="800000"/>
            <a:headEnd type="none" w="sm" len="sm"/>
            <a:tailEnd type="none" w="sm" len="sm"/>
          </a:ln>
        </p:spPr>
        <p:txBody>
          <a:bodyPr wrap="square">
            <a:spAutoFit/>
          </a:bodyPr>
          <a:lstStyle/>
          <a:p>
            <a:r>
              <a:rPr lang="en-US" sz="2400" i="1" dirty="0" smtClean="0">
                <a:solidFill>
                  <a:srgbClr val="000000"/>
                </a:solidFill>
                <a:latin typeface="Times New Roman" pitchFamily="18" charset="0"/>
                <a:cs typeface="Times New Roman" pitchFamily="18" charset="0"/>
              </a:rPr>
              <a:t>V</a:t>
            </a:r>
            <a:r>
              <a:rPr lang="en-US" sz="2400" dirty="0" smtClean="0">
                <a:solidFill>
                  <a:srgbClr val="000000"/>
                </a:solidFill>
                <a:latin typeface="Times New Roman" pitchFamily="18" charset="0"/>
                <a:cs typeface="Times New Roman" pitchFamily="18" charset="0"/>
              </a:rPr>
              <a:t>(</a:t>
            </a:r>
            <a:r>
              <a:rPr lang="en-US" sz="2400" i="1" dirty="0" err="1" smtClean="0">
                <a:solidFill>
                  <a:srgbClr val="000000"/>
                </a:solidFill>
                <a:latin typeface="Times New Roman" pitchFamily="18" charset="0"/>
                <a:cs typeface="Times New Roman" pitchFamily="18" charset="0"/>
              </a:rPr>
              <a:t>X</a:t>
            </a:r>
            <a:r>
              <a:rPr lang="en-US" sz="2400" dirty="0" err="1" smtClean="0">
                <a:solidFill>
                  <a:srgbClr val="000000"/>
                </a:solidFill>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a,b</a:t>
            </a:r>
            <a:r>
              <a:rPr lang="en-US" sz="2400" dirty="0" smtClean="0">
                <a:solidFill>
                  <a:srgbClr val="000000"/>
                </a:solidFill>
                <a:latin typeface="Times New Roman" pitchFamily="18" charset="0"/>
                <a:cs typeface="Times New Roman" pitchFamily="18" charset="0"/>
              </a:rPr>
              <a:t>) =</a:t>
            </a:r>
            <a:r>
              <a:rPr lang="en-US" sz="2400" dirty="0">
                <a:solidFill>
                  <a:srgbClr val="000000"/>
                </a:solidFill>
                <a:latin typeface="Times New Roman" pitchFamily="18" charset="0"/>
                <a:cs typeface="Times New Roman" pitchFamily="18" charset="0"/>
              </a:rPr>
              <a:t>1/4 </a:t>
            </a:r>
            <a:r>
              <a:rPr lang="en-US" sz="2400" i="1" dirty="0" smtClean="0">
                <a:solidFill>
                  <a:srgbClr val="000000"/>
                </a:solidFill>
                <a:latin typeface="Times New Roman" pitchFamily="18" charset="0"/>
                <a:cs typeface="Times New Roman" pitchFamily="18" charset="0"/>
              </a:rPr>
              <a:t>X </a:t>
            </a:r>
            <a:r>
              <a:rPr lang="en-US" sz="2400" baseline="30000" dirty="0">
                <a:solidFill>
                  <a:srgbClr val="000000"/>
                </a:solidFill>
                <a:latin typeface="Times New Roman" pitchFamily="18" charset="0"/>
                <a:cs typeface="Times New Roman" pitchFamily="18" charset="0"/>
              </a:rPr>
              <a:t>4</a:t>
            </a:r>
            <a:r>
              <a:rPr lang="en-US" sz="2400" dirty="0">
                <a:solidFill>
                  <a:srgbClr val="000000"/>
                </a:solidFill>
                <a:latin typeface="Times New Roman" pitchFamily="18" charset="0"/>
                <a:cs typeface="Times New Roman" pitchFamily="18" charset="0"/>
              </a:rPr>
              <a:t>+1/2 </a:t>
            </a:r>
            <a:r>
              <a:rPr lang="en-US" sz="2400" i="1" dirty="0" err="1" smtClean="0">
                <a:latin typeface="Times New Roman" pitchFamily="18" charset="0"/>
                <a:cs typeface="Times New Roman" pitchFamily="18" charset="0"/>
              </a:rPr>
              <a:t>a</a:t>
            </a:r>
            <a:r>
              <a:rPr lang="en-US" sz="2400" i="1" dirty="0" err="1">
                <a:solidFill>
                  <a:srgbClr val="000000"/>
                </a:solidFill>
                <a:latin typeface="Times New Roman" pitchFamily="18" charset="0"/>
                <a:cs typeface="Times New Roman" pitchFamily="18" charset="0"/>
              </a:rPr>
              <a:t>X</a:t>
            </a:r>
            <a:r>
              <a:rPr lang="en-US" sz="2400" i="1" dirty="0" smtClean="0">
                <a:solidFill>
                  <a:srgbClr val="000000"/>
                </a:solidFill>
                <a:latin typeface="Times New Roman" pitchFamily="18" charset="0"/>
                <a:cs typeface="Times New Roman" pitchFamily="18" charset="0"/>
              </a:rPr>
              <a:t> </a:t>
            </a:r>
            <a:r>
              <a:rPr lang="en-US" sz="2400" baseline="30000" dirty="0" smtClean="0">
                <a:solidFill>
                  <a:srgbClr val="000000"/>
                </a:solidFill>
                <a:latin typeface="Times New Roman" pitchFamily="18" charset="0"/>
                <a:cs typeface="Times New Roman" pitchFamily="18" charset="0"/>
              </a:rPr>
              <a:t>2</a:t>
            </a:r>
            <a:r>
              <a:rPr lang="en-US" sz="2400" dirty="0" smtClean="0">
                <a:solidFill>
                  <a:srgbClr val="000000"/>
                </a:solidFill>
                <a:latin typeface="Times New Roman" pitchFamily="18" charset="0"/>
                <a:cs typeface="Times New Roman" pitchFamily="18" charset="0"/>
              </a:rPr>
              <a:t>+</a:t>
            </a:r>
            <a:r>
              <a:rPr lang="en-US" sz="2400" i="1" dirty="0" smtClean="0">
                <a:latin typeface="Times New Roman" pitchFamily="18" charset="0"/>
                <a:cs typeface="Times New Roman" pitchFamily="18" charset="0"/>
              </a:rPr>
              <a:t>b</a:t>
            </a:r>
            <a:r>
              <a:rPr lang="en-US" sz="2400" i="1" dirty="0">
                <a:solidFill>
                  <a:srgbClr val="000000"/>
                </a:solidFill>
                <a:latin typeface="Times New Roman" pitchFamily="18" charset="0"/>
                <a:cs typeface="Times New Roman" pitchFamily="18" charset="0"/>
              </a:rPr>
              <a:t>X</a:t>
            </a:r>
          </a:p>
        </p:txBody>
      </p:sp>
      <p:sp>
        <p:nvSpPr>
          <p:cNvPr id="23" name="Rectangle 25"/>
          <p:cNvSpPr>
            <a:spLocks noChangeArrowheads="1"/>
          </p:cNvSpPr>
          <p:nvPr/>
        </p:nvSpPr>
        <p:spPr bwMode="auto">
          <a:xfrm>
            <a:off x="0" y="2667001"/>
            <a:ext cx="9144000" cy="381000"/>
          </a:xfrm>
          <a:prstGeom prst="rect">
            <a:avLst/>
          </a:prstGeom>
          <a:noFill/>
          <a:ln w="9525">
            <a:noFill/>
            <a:miter lim="800000"/>
            <a:headEnd/>
            <a:tailEnd/>
          </a:ln>
        </p:spPr>
        <p:txBody>
          <a:bodyPr/>
          <a:lstStyle/>
          <a:p>
            <a:pPr>
              <a:spcBef>
                <a:spcPct val="20000"/>
              </a:spcBef>
              <a:buClr>
                <a:schemeClr val="tx2"/>
              </a:buClr>
            </a:pPr>
            <a:r>
              <a:rPr lang="es-UY" dirty="0" smtClean="0">
                <a:solidFill>
                  <a:schemeClr val="tx1">
                    <a:lumMod val="90000"/>
                  </a:schemeClr>
                </a:solidFill>
                <a:latin typeface="Times New Roman" pitchFamily="18" charset="0"/>
                <a:cs typeface="Times New Roman" pitchFamily="18" charset="0"/>
              </a:rPr>
              <a:t>Ambos exhiben una </a:t>
            </a:r>
            <a:r>
              <a:rPr lang="es-UY"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catástrofe </a:t>
            </a:r>
            <a:r>
              <a:rPr lang="es-UY"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cuspidal</a:t>
            </a:r>
            <a:r>
              <a:rPr lang="es-UY"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s-UY"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 name="Group 29"/>
          <p:cNvGrpSpPr>
            <a:grpSpLocks/>
          </p:cNvGrpSpPr>
          <p:nvPr/>
        </p:nvGrpSpPr>
        <p:grpSpPr bwMode="auto">
          <a:xfrm>
            <a:off x="4049713" y="2438400"/>
            <a:ext cx="3722688" cy="2590800"/>
            <a:chOff x="1111" y="958"/>
            <a:chExt cx="4172" cy="2784"/>
          </a:xfrm>
        </p:grpSpPr>
        <p:pic>
          <p:nvPicPr>
            <p:cNvPr id="25" name="Picture 26" descr="cusp1B"/>
            <p:cNvPicPr>
              <a:picLocks noChangeAspect="1" noChangeArrowheads="1"/>
            </p:cNvPicPr>
            <p:nvPr/>
          </p:nvPicPr>
          <p:blipFill>
            <a:blip r:embed="rId4" cstate="print"/>
            <a:srcRect/>
            <a:stretch>
              <a:fillRect/>
            </a:stretch>
          </p:blipFill>
          <p:spPr bwMode="auto">
            <a:xfrm>
              <a:off x="1111" y="958"/>
              <a:ext cx="3421" cy="2784"/>
            </a:xfrm>
            <a:prstGeom prst="rect">
              <a:avLst/>
            </a:prstGeom>
            <a:noFill/>
            <a:ln w="9525">
              <a:noFill/>
              <a:miter lim="800000"/>
              <a:headEnd/>
              <a:tailEnd/>
            </a:ln>
          </p:spPr>
        </p:pic>
        <p:sp>
          <p:nvSpPr>
            <p:cNvPr id="26" name="Text Box 27"/>
            <p:cNvSpPr txBox="1">
              <a:spLocks noChangeArrowheads="1"/>
            </p:cNvSpPr>
            <p:nvPr/>
          </p:nvSpPr>
          <p:spPr bwMode="auto">
            <a:xfrm>
              <a:off x="1192" y="1164"/>
              <a:ext cx="1633" cy="1000"/>
            </a:xfrm>
            <a:prstGeom prst="rect">
              <a:avLst/>
            </a:prstGeom>
            <a:noFill/>
            <a:ln w="12700">
              <a:noFill/>
              <a:miter lim="800000"/>
              <a:headEnd type="none" w="sm" len="sm"/>
              <a:tailEnd type="none" w="sm" len="sm"/>
            </a:ln>
          </p:spPr>
          <p:txBody>
            <a:bodyPr>
              <a:spAutoFit/>
            </a:bodyPr>
            <a:lstStyle/>
            <a:p>
              <a:pPr>
                <a:spcBef>
                  <a:spcPct val="50000"/>
                </a:spcBef>
              </a:pPr>
              <a:r>
                <a:rPr lang="es-ES" sz="1400" b="1" dirty="0" err="1">
                  <a:solidFill>
                    <a:srgbClr val="FF0000"/>
                  </a:solidFill>
                  <a:latin typeface="Arial Narrow" pitchFamily="34" charset="0"/>
                </a:rPr>
                <a:t>Large</a:t>
              </a:r>
              <a:r>
                <a:rPr lang="es-ES" sz="1400" b="1" dirty="0">
                  <a:solidFill>
                    <a:srgbClr val="FF0000"/>
                  </a:solidFill>
                  <a:latin typeface="Arial Narrow" pitchFamily="34" charset="0"/>
                </a:rPr>
                <a:t> </a:t>
              </a:r>
              <a:r>
                <a:rPr lang="es-ES" sz="1400" b="1" dirty="0" err="1">
                  <a:solidFill>
                    <a:srgbClr val="FF0000"/>
                  </a:solidFill>
                  <a:latin typeface="Arial Narrow" pitchFamily="34" charset="0"/>
                </a:rPr>
                <a:t>Order</a:t>
              </a:r>
              <a:r>
                <a:rPr lang="es-ES" sz="1400" b="1" dirty="0">
                  <a:solidFill>
                    <a:srgbClr val="FF0000"/>
                  </a:solidFill>
                  <a:latin typeface="Arial Narrow" pitchFamily="34" charset="0"/>
                </a:rPr>
                <a:t> </a:t>
              </a:r>
              <a:r>
                <a:rPr lang="es-ES" sz="1400" b="1" dirty="0" err="1">
                  <a:solidFill>
                    <a:srgbClr val="FF0000"/>
                  </a:solidFill>
                  <a:latin typeface="Arial Narrow" pitchFamily="34" charset="0"/>
                </a:rPr>
                <a:t>Parameter</a:t>
              </a:r>
              <a:r>
                <a:rPr lang="es-ES" sz="1400" b="1" dirty="0">
                  <a:solidFill>
                    <a:srgbClr val="FF0000"/>
                  </a:solidFill>
                  <a:latin typeface="Arial Narrow" pitchFamily="34" charset="0"/>
                </a:rPr>
                <a:t> </a:t>
              </a:r>
              <a:r>
                <a:rPr lang="es-ES" sz="1400" b="1" dirty="0" err="1">
                  <a:solidFill>
                    <a:srgbClr val="FF0000"/>
                  </a:solidFill>
                  <a:latin typeface="Arial Narrow" pitchFamily="34" charset="0"/>
                </a:rPr>
                <a:t>attractor</a:t>
              </a:r>
              <a:endParaRPr lang="es-ES" sz="1400" b="1" dirty="0">
                <a:solidFill>
                  <a:srgbClr val="FF0000"/>
                </a:solidFill>
                <a:latin typeface="Arial Narrow" pitchFamily="34" charset="0"/>
              </a:endParaRPr>
            </a:p>
          </p:txBody>
        </p:sp>
        <p:sp>
          <p:nvSpPr>
            <p:cNvPr id="27" name="Text Box 28"/>
            <p:cNvSpPr txBox="1">
              <a:spLocks noChangeArrowheads="1"/>
            </p:cNvSpPr>
            <p:nvPr/>
          </p:nvSpPr>
          <p:spPr bwMode="auto">
            <a:xfrm>
              <a:off x="3650" y="2402"/>
              <a:ext cx="1633" cy="1000"/>
            </a:xfrm>
            <a:prstGeom prst="rect">
              <a:avLst/>
            </a:prstGeom>
            <a:noFill/>
            <a:ln w="12700">
              <a:noFill/>
              <a:miter lim="800000"/>
              <a:headEnd type="none" w="sm" len="sm"/>
              <a:tailEnd type="none" w="sm" len="sm"/>
            </a:ln>
          </p:spPr>
          <p:txBody>
            <a:bodyPr>
              <a:spAutoFit/>
            </a:bodyPr>
            <a:lstStyle/>
            <a:p>
              <a:pPr>
                <a:spcBef>
                  <a:spcPct val="50000"/>
                </a:spcBef>
              </a:pPr>
              <a:r>
                <a:rPr lang="es-ES" sz="1400" b="1" dirty="0">
                  <a:solidFill>
                    <a:srgbClr val="6600CC"/>
                  </a:solidFill>
                  <a:latin typeface="Arial Narrow" pitchFamily="34" charset="0"/>
                </a:rPr>
                <a:t>Small </a:t>
              </a:r>
              <a:r>
                <a:rPr lang="es-ES" sz="1400" b="1" dirty="0" err="1">
                  <a:solidFill>
                    <a:srgbClr val="6600CC"/>
                  </a:solidFill>
                  <a:latin typeface="Arial Narrow" pitchFamily="34" charset="0"/>
                </a:rPr>
                <a:t>Order</a:t>
              </a:r>
              <a:r>
                <a:rPr lang="es-ES" sz="1400" b="1" dirty="0">
                  <a:solidFill>
                    <a:srgbClr val="6600CC"/>
                  </a:solidFill>
                  <a:latin typeface="Arial Narrow" pitchFamily="34" charset="0"/>
                </a:rPr>
                <a:t> </a:t>
              </a:r>
              <a:r>
                <a:rPr lang="es-ES" sz="1400" b="1" dirty="0" err="1">
                  <a:solidFill>
                    <a:srgbClr val="6600CC"/>
                  </a:solidFill>
                  <a:latin typeface="Arial Narrow" pitchFamily="34" charset="0"/>
                </a:rPr>
                <a:t>Parameter</a:t>
              </a:r>
              <a:r>
                <a:rPr lang="es-ES" sz="1400" b="1" dirty="0">
                  <a:solidFill>
                    <a:srgbClr val="6600CC"/>
                  </a:solidFill>
                  <a:latin typeface="Arial Narrow" pitchFamily="34" charset="0"/>
                </a:rPr>
                <a:t> </a:t>
              </a:r>
              <a:r>
                <a:rPr lang="es-ES" sz="1400" b="1" dirty="0" err="1">
                  <a:solidFill>
                    <a:srgbClr val="6600CC"/>
                  </a:solidFill>
                  <a:latin typeface="Arial Narrow" pitchFamily="34" charset="0"/>
                </a:rPr>
                <a:t>attractor</a:t>
              </a:r>
              <a:endParaRPr lang="es-ES" sz="1400" b="1" dirty="0">
                <a:solidFill>
                  <a:srgbClr val="6600CC"/>
                </a:solidFill>
                <a:latin typeface="Arial Narrow" pitchFamily="34" charset="0"/>
              </a:endParaRPr>
            </a:p>
          </p:txBody>
        </p:sp>
      </p:grpSp>
      <p:graphicFrame>
        <p:nvGraphicFramePr>
          <p:cNvPr id="59" name="Object 2"/>
          <p:cNvGraphicFramePr>
            <a:graphicFrameLocks noChangeAspect="1"/>
          </p:cNvGraphicFramePr>
          <p:nvPr/>
        </p:nvGraphicFramePr>
        <p:xfrm>
          <a:off x="4992688" y="2798763"/>
          <a:ext cx="787400" cy="171450"/>
        </p:xfrm>
        <a:graphic>
          <a:graphicData uri="http://schemas.openxmlformats.org/presentationml/2006/ole">
            <p:oleObj spid="_x0000_s104451" name="Equation" r:id="rId5" imgW="914400" imgH="198720" progId="Equation.DSMT4">
              <p:embed/>
            </p:oleObj>
          </a:graphicData>
        </a:graphic>
      </p:graphicFrame>
      <p:sp>
        <p:nvSpPr>
          <p:cNvPr id="74" name="Text Box 20"/>
          <p:cNvSpPr txBox="1">
            <a:spLocks noChangeArrowheads="1"/>
          </p:cNvSpPr>
          <p:nvPr/>
        </p:nvSpPr>
        <p:spPr bwMode="auto">
          <a:xfrm>
            <a:off x="5791200" y="2819400"/>
            <a:ext cx="3352800" cy="369332"/>
          </a:xfrm>
          <a:prstGeom prst="rect">
            <a:avLst/>
          </a:prstGeom>
          <a:noFill/>
          <a:ln w="12700">
            <a:noFill/>
            <a:miter lim="800000"/>
            <a:headEnd type="none" w="sm" len="sm"/>
            <a:tailEnd type="none" w="sm" len="sm"/>
          </a:ln>
        </p:spPr>
        <p:txBody>
          <a:bodyPr wrap="square">
            <a:spAutoFit/>
          </a:bodyPr>
          <a:lstStyle/>
          <a:p>
            <a:r>
              <a:rPr lang="en-US" dirty="0">
                <a:solidFill>
                  <a:srgbClr val="000000"/>
                </a:solidFill>
                <a:latin typeface="Times New Roman" pitchFamily="18" charset="0"/>
                <a:cs typeface="Times New Roman" pitchFamily="18" charset="0"/>
              </a:rPr>
              <a:t>Surface of equilibria</a:t>
            </a:r>
            <a:r>
              <a:rPr lang="es-ES" i="1" dirty="0">
                <a:solidFill>
                  <a:srgbClr val="000000"/>
                </a:solidFill>
                <a:latin typeface="Times New Roman" pitchFamily="18" charset="0"/>
                <a:cs typeface="Times New Roman" pitchFamily="18" charset="0"/>
              </a:rPr>
              <a:t>: </a:t>
            </a:r>
            <a:r>
              <a:rPr lang="es-ES" i="1" dirty="0" err="1" smtClean="0">
                <a:solidFill>
                  <a:srgbClr val="000000"/>
                </a:solidFill>
                <a:latin typeface="Times New Roman" pitchFamily="18" charset="0"/>
                <a:cs typeface="Times New Roman" pitchFamily="18" charset="0"/>
              </a:rPr>
              <a:t>dV</a:t>
            </a:r>
            <a:r>
              <a:rPr lang="es-ES" dirty="0" smtClean="0">
                <a:solidFill>
                  <a:srgbClr val="000000"/>
                </a:solidFill>
                <a:latin typeface="Times New Roman" pitchFamily="18" charset="0"/>
                <a:cs typeface="Times New Roman" pitchFamily="18" charset="0"/>
              </a:rPr>
              <a:t>/</a:t>
            </a:r>
            <a:r>
              <a:rPr lang="es-ES" i="1" dirty="0" err="1" smtClean="0">
                <a:solidFill>
                  <a:srgbClr val="000000"/>
                </a:solidFill>
                <a:latin typeface="Times New Roman" pitchFamily="18" charset="0"/>
                <a:cs typeface="Times New Roman" pitchFamily="18" charset="0"/>
              </a:rPr>
              <a:t>dX</a:t>
            </a:r>
            <a:r>
              <a:rPr lang="es-ES" i="1" dirty="0" smtClean="0">
                <a:solidFill>
                  <a:srgbClr val="000000"/>
                </a:solidFill>
                <a:latin typeface="Times New Roman" pitchFamily="18" charset="0"/>
                <a:cs typeface="Times New Roman" pitchFamily="18" charset="0"/>
              </a:rPr>
              <a:t> </a:t>
            </a:r>
            <a:r>
              <a:rPr lang="es-ES" dirty="0">
                <a:solidFill>
                  <a:srgbClr val="000000"/>
                </a:solidFill>
                <a:latin typeface="Times New Roman" pitchFamily="18" charset="0"/>
                <a:cs typeface="Times New Roman" pitchFamily="18" charset="0"/>
              </a:rPr>
              <a:t>= </a:t>
            </a:r>
            <a:r>
              <a:rPr lang="es-ES" dirty="0" smtClean="0">
                <a:solidFill>
                  <a:srgbClr val="000000"/>
                </a:solidFill>
                <a:latin typeface="Times New Roman" pitchFamily="18" charset="0"/>
                <a:cs typeface="Times New Roman" pitchFamily="18" charset="0"/>
              </a:rPr>
              <a:t>0</a:t>
            </a:r>
            <a:endParaRPr lang="es-ES" i="1" dirty="0">
              <a:solidFill>
                <a:srgbClr val="000000"/>
              </a:solidFill>
              <a:latin typeface="Times New Roman" pitchFamily="18" charset="0"/>
              <a:cs typeface="Times New Roman" pitchFamily="18" charset="0"/>
            </a:endParaRPr>
          </a:p>
        </p:txBody>
      </p:sp>
      <p:sp>
        <p:nvSpPr>
          <p:cNvPr id="47" name="Rectangle 46"/>
          <p:cNvSpPr>
            <a:spLocks noChangeArrowheads="1"/>
          </p:cNvSpPr>
          <p:nvPr/>
        </p:nvSpPr>
        <p:spPr bwMode="auto">
          <a:xfrm>
            <a:off x="0" y="509428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tabLst>
                <a:tab pos="228600" algn="l"/>
              </a:tabLst>
            </a:pPr>
            <a:r>
              <a:rPr kumimoji="0" lang="es-UY"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2.3C</a:t>
            </a:r>
            <a:r>
              <a:rPr kumimoji="0" lang="es-UY" sz="2000" b="1" i="0" u="none" strike="noStrike" cap="none" normalizeH="0" dirty="0" smtClean="0">
                <a:ln>
                  <a:noFill/>
                </a:ln>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s-ES" sz="2000" b="1" dirty="0" smtClean="0">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Extensión de la Teoría de Catástrofes a parámetros dinámicos: Convenciones de Retraso y de Maxwell.</a:t>
            </a:r>
            <a:r>
              <a:rPr lang="es-UY" sz="2000" dirty="0" smtClean="0">
                <a:solidFill>
                  <a:srgbClr val="FF0000"/>
                </a:solidFill>
                <a:latin typeface="Times New Roman" pitchFamily="18" charset="0"/>
                <a:ea typeface="Times New Roman" pitchFamily="18" charset="0"/>
                <a:cs typeface="Times New Roman" pitchFamily="18" charset="0"/>
              </a:rPr>
              <a:t>. </a:t>
            </a:r>
            <a:endParaRPr kumimoji="0" lang="en-US"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5" name="Rectangle 19"/>
          <p:cNvSpPr>
            <a:spLocks noChangeArrowheads="1"/>
          </p:cNvSpPr>
          <p:nvPr/>
        </p:nvSpPr>
        <p:spPr bwMode="auto">
          <a:xfrm>
            <a:off x="0" y="6237288"/>
            <a:ext cx="9144000" cy="468312"/>
          </a:xfrm>
          <a:prstGeom prst="rect">
            <a:avLst/>
          </a:prstGeom>
          <a:solidFill>
            <a:srgbClr val="FFFF00"/>
          </a:solidFill>
          <a:ln w="9525">
            <a:noFill/>
            <a:miter lim="800000"/>
            <a:headEnd/>
            <a:tailEnd/>
          </a:ln>
        </p:spPr>
        <p:txBody>
          <a:bodyPr/>
          <a:lstStyle/>
          <a:p>
            <a:pPr marL="342900" indent="-342900">
              <a:spcBef>
                <a:spcPct val="20000"/>
              </a:spcBef>
              <a:buClr>
                <a:schemeClr val="tx2"/>
              </a:buClr>
            </a:pPr>
            <a:r>
              <a:rPr lang="es-UY" dirty="0" smtClean="0">
                <a:latin typeface="Arial Narrow" pitchFamily="34" charset="0"/>
              </a:rPr>
              <a:t>Cuándo ocurre exactamente el cambio catastrófico al ir variando un parámetro de control?</a:t>
            </a:r>
            <a:endParaRPr lang="es-UY" b="1" dirty="0">
              <a:latin typeface="Arial Narrow" pitchFamily="34" charset="0"/>
            </a:endParaRPr>
          </a:p>
        </p:txBody>
      </p:sp>
      <p:sp>
        <p:nvSpPr>
          <p:cNvPr id="60" name="Text Box 30"/>
          <p:cNvSpPr txBox="1">
            <a:spLocks noChangeArrowheads="1"/>
          </p:cNvSpPr>
          <p:nvPr/>
        </p:nvSpPr>
        <p:spPr bwMode="auto">
          <a:xfrm>
            <a:off x="0" y="5856288"/>
            <a:ext cx="9220200" cy="369332"/>
          </a:xfrm>
          <a:prstGeom prst="rect">
            <a:avLst/>
          </a:prstGeom>
          <a:noFill/>
          <a:ln w="12700">
            <a:noFill/>
            <a:miter lim="800000"/>
            <a:headEnd type="none" w="sm" len="sm"/>
            <a:tailEnd type="none" w="sm" len="sm"/>
          </a:ln>
        </p:spPr>
        <p:txBody>
          <a:bodyPr wrap="square">
            <a:spAutoFit/>
          </a:bodyPr>
          <a:lstStyle/>
          <a:p>
            <a:r>
              <a:rPr lang="es-UY" dirty="0" smtClean="0">
                <a:solidFill>
                  <a:schemeClr val="tx1">
                    <a:lumMod val="90000"/>
                  </a:schemeClr>
                </a:solidFill>
                <a:latin typeface="Times New Roman" pitchFamily="18" charset="0"/>
                <a:cs typeface="Times New Roman" pitchFamily="18" charset="0"/>
              </a:rPr>
              <a:t>Ya sea para el modelo LJH (o el de </a:t>
            </a:r>
            <a:r>
              <a:rPr lang="es-UY" dirty="0" err="1" smtClean="0">
                <a:solidFill>
                  <a:schemeClr val="tx1">
                    <a:lumMod val="90000"/>
                  </a:schemeClr>
                </a:solidFill>
                <a:latin typeface="Times New Roman" pitchFamily="18" charset="0"/>
                <a:cs typeface="Times New Roman" pitchFamily="18" charset="0"/>
              </a:rPr>
              <a:t>Ginzburg-Landau</a:t>
            </a:r>
            <a:r>
              <a:rPr lang="es-UY" dirty="0" smtClean="0">
                <a:solidFill>
                  <a:schemeClr val="tx1">
                    <a:lumMod val="90000"/>
                  </a:schemeClr>
                </a:solidFill>
                <a:latin typeface="Times New Roman" pitchFamily="18" charset="0"/>
                <a:cs typeface="Times New Roman" pitchFamily="18" charset="0"/>
              </a:rPr>
              <a:t> nos podemos preguntar:</a:t>
            </a:r>
            <a:endParaRPr lang="es-UY" i="1" dirty="0" smtClean="0">
              <a:solidFill>
                <a:schemeClr val="tx1">
                  <a:lumMod val="9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blinds(horizontal)">
                                      <p:cBhvr>
                                        <p:cTn id="35" dur="500"/>
                                        <p:tgtEl>
                                          <p:spTgt spid="7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linds(horizontal)">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blinds(horizontal)">
                                      <p:cBhvr>
                                        <p:cTn id="45" dur="500"/>
                                        <p:tgtEl>
                                          <p:spTgt spid="60"/>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additive="base">
                                        <p:cTn id="50" dur="500" fill="hold"/>
                                        <p:tgtEl>
                                          <p:spTgt spid="55"/>
                                        </p:tgtEl>
                                        <p:attrNameLst>
                                          <p:attrName>ppt_x</p:attrName>
                                        </p:attrNameLst>
                                      </p:cBhvr>
                                      <p:tavLst>
                                        <p:tav tm="0">
                                          <p:val>
                                            <p:strVal val="#ppt_x"/>
                                          </p:val>
                                        </p:tav>
                                        <p:tav tm="100000">
                                          <p:val>
                                            <p:strVal val="#ppt_x"/>
                                          </p:val>
                                        </p:tav>
                                      </p:tavLst>
                                    </p:anim>
                                    <p:anim calcmode="lin" valueType="num">
                                      <p:cBhvr additive="base">
                                        <p:cTn id="51"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74" grpId="0"/>
      <p:bldP spid="47" grpId="0"/>
      <p:bldP spid="55" grpId="0" animBg="1"/>
      <p:bldP spid="6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67587" name="Picture 3"/>
          <p:cNvPicPr>
            <a:picLocks noChangeAspect="1" noChangeArrowheads="1"/>
          </p:cNvPicPr>
          <p:nvPr/>
        </p:nvPicPr>
        <p:blipFill>
          <a:blip r:embed="rId2"/>
          <a:srcRect t="69797"/>
          <a:stretch>
            <a:fillRect/>
          </a:stretch>
        </p:blipFill>
        <p:spPr bwMode="auto">
          <a:xfrm>
            <a:off x="381000" y="762000"/>
            <a:ext cx="8077200" cy="1022172"/>
          </a:xfrm>
          <a:prstGeom prst="rect">
            <a:avLst/>
          </a:prstGeom>
          <a:noFill/>
          <a:ln w="9525">
            <a:noFill/>
            <a:miter lim="800000"/>
            <a:headEnd/>
            <a:tailEnd/>
          </a:ln>
          <a:effectLst/>
        </p:spPr>
      </p:pic>
      <p:pic>
        <p:nvPicPr>
          <p:cNvPr id="4" name="Picture 4"/>
          <p:cNvPicPr>
            <a:picLocks noChangeAspect="1" noChangeArrowheads="1"/>
          </p:cNvPicPr>
          <p:nvPr/>
        </p:nvPicPr>
        <p:blipFill>
          <a:blip r:embed="rId3">
            <a:duotone>
              <a:schemeClr val="accent2">
                <a:shade val="45000"/>
                <a:satMod val="135000"/>
              </a:schemeClr>
              <a:prstClr val="white"/>
            </a:duotone>
          </a:blip>
          <a:srcRect/>
          <a:stretch>
            <a:fillRect/>
          </a:stretch>
        </p:blipFill>
        <p:spPr bwMode="auto">
          <a:xfrm>
            <a:off x="2514600" y="1905000"/>
            <a:ext cx="3699934" cy="2895600"/>
          </a:xfrm>
          <a:prstGeom prst="rect">
            <a:avLst/>
          </a:prstGeom>
          <a:noFill/>
          <a:ln w="9525">
            <a:noFill/>
            <a:miter lim="800000"/>
            <a:headEnd/>
            <a:tailEnd/>
          </a:ln>
          <a:effectLst/>
        </p:spPr>
      </p:pic>
      <p:pic>
        <p:nvPicPr>
          <p:cNvPr id="5" name="Picture 2"/>
          <p:cNvPicPr>
            <a:picLocks noChangeAspect="1" noChangeArrowheads="1"/>
          </p:cNvPicPr>
          <p:nvPr/>
        </p:nvPicPr>
        <p:blipFill>
          <a:blip r:embed="rId4">
            <a:duotone>
              <a:schemeClr val="accent1">
                <a:shade val="45000"/>
                <a:satMod val="135000"/>
              </a:schemeClr>
              <a:prstClr val="white"/>
            </a:duotone>
          </a:blip>
          <a:srcRect/>
          <a:stretch>
            <a:fillRect/>
          </a:stretch>
        </p:blipFill>
        <p:spPr bwMode="auto">
          <a:xfrm>
            <a:off x="1" y="5181600"/>
            <a:ext cx="8763000" cy="1679178"/>
          </a:xfrm>
          <a:prstGeom prst="rect">
            <a:avLst/>
          </a:prstGeom>
          <a:noFill/>
          <a:ln w="9525">
            <a:noFill/>
            <a:miter lim="800000"/>
            <a:headEnd/>
            <a:tailEnd/>
          </a:ln>
          <a:effectLst/>
        </p:spPr>
      </p:pic>
      <p:sp>
        <p:nvSpPr>
          <p:cNvPr id="6" name="TextBox 5"/>
          <p:cNvSpPr txBox="1"/>
          <p:nvPr/>
        </p:nvSpPr>
        <p:spPr>
          <a:xfrm>
            <a:off x="381000" y="4648200"/>
            <a:ext cx="1324209" cy="369332"/>
          </a:xfrm>
          <a:prstGeom prst="rect">
            <a:avLst/>
          </a:prstGeom>
          <a:noFill/>
        </p:spPr>
        <p:txBody>
          <a:bodyPr wrap="none" rtlCol="0">
            <a:spAutoFit/>
          </a:bodyPr>
          <a:lstStyle/>
          <a:p>
            <a:r>
              <a:rPr lang="en-US" b="1" dirty="0" err="1" smtClean="0">
                <a:solidFill>
                  <a:srgbClr val="0070C0"/>
                </a:solidFill>
              </a:rPr>
              <a:t>Ejercicio</a:t>
            </a:r>
            <a:r>
              <a:rPr lang="en-US" b="1" dirty="0" smtClean="0">
                <a:solidFill>
                  <a:srgbClr val="0070C0"/>
                </a:solidFill>
              </a:rPr>
              <a:t> 2-4</a:t>
            </a:r>
            <a:endParaRPr lang="en-US"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a:srcRect b="87970"/>
          <a:stretch>
            <a:fillRect/>
          </a:stretch>
        </p:blipFill>
        <p:spPr bwMode="auto">
          <a:xfrm>
            <a:off x="304799" y="381000"/>
            <a:ext cx="8443913" cy="685800"/>
          </a:xfrm>
          <a:prstGeom prst="rect">
            <a:avLst/>
          </a:prstGeom>
          <a:noFill/>
          <a:ln w="9525">
            <a:noFill/>
            <a:miter lim="800000"/>
            <a:headEnd/>
            <a:tailEnd/>
          </a:ln>
          <a:effectLst/>
        </p:spPr>
      </p:pic>
      <p:pic>
        <p:nvPicPr>
          <p:cNvPr id="141313" name="Picture 1"/>
          <p:cNvPicPr>
            <a:picLocks noChangeAspect="1" noChangeArrowheads="1"/>
          </p:cNvPicPr>
          <p:nvPr/>
        </p:nvPicPr>
        <p:blipFill>
          <a:blip r:embed="rId3"/>
          <a:srcRect l="2091" t="6667"/>
          <a:stretch>
            <a:fillRect/>
          </a:stretch>
        </p:blipFill>
        <p:spPr bwMode="auto">
          <a:xfrm>
            <a:off x="457200" y="1295400"/>
            <a:ext cx="8473168" cy="1066800"/>
          </a:xfrm>
          <a:prstGeom prst="rect">
            <a:avLst/>
          </a:prstGeom>
          <a:noFill/>
          <a:ln w="9525">
            <a:noFill/>
            <a:miter lim="800000"/>
            <a:headEnd/>
            <a:tailEnd/>
          </a:ln>
          <a:effectLst/>
        </p:spPr>
      </p:pic>
      <p:sp>
        <p:nvSpPr>
          <p:cNvPr id="5" name="Rectangle 4"/>
          <p:cNvSpPr/>
          <p:nvPr/>
        </p:nvSpPr>
        <p:spPr>
          <a:xfrm>
            <a:off x="0" y="2514600"/>
            <a:ext cx="9144000" cy="646331"/>
          </a:xfrm>
          <a:prstGeom prst="rect">
            <a:avLst/>
          </a:prstGeom>
        </p:spPr>
        <p:txBody>
          <a:bodyPr wrap="square">
            <a:spAutoFit/>
          </a:bodyPr>
          <a:lstStyle/>
          <a:p>
            <a:r>
              <a:rPr lang="en-US" dirty="0" smtClean="0"/>
              <a:t>In the buckling example of Figure 3.0. l, the beam is stable in the vertical position if the load</a:t>
            </a:r>
          </a:p>
          <a:p>
            <a:r>
              <a:rPr lang="en-US" dirty="0" smtClean="0"/>
              <a:t>is small. In this case there is a stable fixed point corresponding to zero deflection.</a:t>
            </a:r>
          </a:p>
        </p:txBody>
      </p:sp>
      <p:sp>
        <p:nvSpPr>
          <p:cNvPr id="6" name="Rectangle 5"/>
          <p:cNvSpPr/>
          <p:nvPr/>
        </p:nvSpPr>
        <p:spPr>
          <a:xfrm>
            <a:off x="3657600" y="3352800"/>
            <a:ext cx="5486400" cy="646331"/>
          </a:xfrm>
          <a:prstGeom prst="rect">
            <a:avLst/>
          </a:prstGeom>
        </p:spPr>
        <p:txBody>
          <a:bodyPr wrap="square">
            <a:spAutoFit/>
          </a:bodyPr>
          <a:lstStyle/>
          <a:p>
            <a:r>
              <a:rPr lang="en-US" dirty="0" smtClean="0"/>
              <a:t>But if the load exceeds the buckling threshold, the beam may buckle to </a:t>
            </a:r>
            <a:r>
              <a:rPr lang="en-US" i="1" dirty="0" smtClean="0"/>
              <a:t>either the </a:t>
            </a:r>
            <a:r>
              <a:rPr lang="en-US" dirty="0" smtClean="0"/>
              <a:t>left or the right.</a:t>
            </a:r>
            <a:endParaRPr lang="en-US" dirty="0"/>
          </a:p>
        </p:txBody>
      </p:sp>
      <p:pic>
        <p:nvPicPr>
          <p:cNvPr id="141315" name="Picture 3"/>
          <p:cNvPicPr>
            <a:picLocks noChangeAspect="1" noChangeArrowheads="1"/>
          </p:cNvPicPr>
          <p:nvPr/>
        </p:nvPicPr>
        <p:blipFill>
          <a:blip r:embed="rId4"/>
          <a:srcRect l="9350"/>
          <a:stretch>
            <a:fillRect/>
          </a:stretch>
        </p:blipFill>
        <p:spPr bwMode="auto">
          <a:xfrm>
            <a:off x="228600" y="3124201"/>
            <a:ext cx="3352800" cy="2232694"/>
          </a:xfrm>
          <a:prstGeom prst="rect">
            <a:avLst/>
          </a:prstGeom>
          <a:noFill/>
          <a:ln w="9525">
            <a:noFill/>
            <a:miter lim="800000"/>
            <a:headEnd/>
            <a:tailEnd/>
          </a:ln>
          <a:effectLst/>
        </p:spPr>
      </p:pic>
      <p:sp>
        <p:nvSpPr>
          <p:cNvPr id="9" name="Rectangle 8"/>
          <p:cNvSpPr/>
          <p:nvPr/>
        </p:nvSpPr>
        <p:spPr>
          <a:xfrm>
            <a:off x="0" y="5373469"/>
            <a:ext cx="9144000" cy="646331"/>
          </a:xfrm>
          <a:prstGeom prst="rect">
            <a:avLst/>
          </a:prstGeom>
        </p:spPr>
        <p:txBody>
          <a:bodyPr wrap="square">
            <a:spAutoFit/>
          </a:bodyPr>
          <a:lstStyle/>
          <a:p>
            <a:r>
              <a:rPr lang="en-US" dirty="0" smtClean="0"/>
              <a:t>There are two very different types of pitchfork bifurcation. </a:t>
            </a:r>
          </a:p>
          <a:p>
            <a:r>
              <a:rPr lang="en-US" dirty="0" smtClean="0"/>
              <a:t>The simpler type is called </a:t>
            </a:r>
            <a:r>
              <a:rPr lang="en-US" i="1" dirty="0" smtClean="0"/>
              <a:t>supercritical (</a:t>
            </a:r>
            <a:r>
              <a:rPr lang="en-US" dirty="0" smtClean="0"/>
              <a:t>y </a:t>
            </a:r>
            <a:r>
              <a:rPr lang="en-US" dirty="0" err="1" smtClean="0"/>
              <a:t>discutiremos</a:t>
            </a:r>
            <a:r>
              <a:rPr lang="en-US" dirty="0" smtClean="0"/>
              <a:t> </a:t>
            </a:r>
            <a:r>
              <a:rPr lang="en-US" dirty="0" err="1" smtClean="0"/>
              <a:t>solamente</a:t>
            </a:r>
            <a:r>
              <a:rPr lang="en-US" dirty="0" smtClean="0"/>
              <a:t> a </a:t>
            </a:r>
            <a:r>
              <a:rPr lang="en-US" dirty="0" err="1" smtClean="0"/>
              <a:t>esta</a:t>
            </a:r>
            <a:r>
              <a:rPr lang="en-US" dirty="0" smtClean="0"/>
              <a:t>)</a:t>
            </a:r>
            <a:r>
              <a:rPr lang="en-US"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1313"/>
                                        </p:tgtEl>
                                        <p:attrNameLst>
                                          <p:attrName>style.visibility</p:attrName>
                                        </p:attrNameLst>
                                      </p:cBhvr>
                                      <p:to>
                                        <p:strVal val="visible"/>
                                      </p:to>
                                    </p:set>
                                    <p:animEffect transition="in" filter="blinds(horizontal)">
                                      <p:cBhvr>
                                        <p:cTn id="7" dur="500"/>
                                        <p:tgtEl>
                                          <p:spTgt spid="1413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1315"/>
                                        </p:tgtEl>
                                        <p:attrNameLst>
                                          <p:attrName>style.visibility</p:attrName>
                                        </p:attrNameLst>
                                      </p:cBhvr>
                                      <p:to>
                                        <p:strVal val="visible"/>
                                      </p:to>
                                    </p:set>
                                    <p:animEffect transition="in" filter="box(in)">
                                      <p:cBhvr>
                                        <p:cTn id="17" dur="500"/>
                                        <p:tgtEl>
                                          <p:spTgt spid="1413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a:srcRect l="7026" t="3245" r="22710" b="89675"/>
          <a:stretch>
            <a:fillRect/>
          </a:stretch>
        </p:blipFill>
        <p:spPr bwMode="auto">
          <a:xfrm>
            <a:off x="838200" y="1676400"/>
            <a:ext cx="5334000" cy="228600"/>
          </a:xfrm>
          <a:prstGeom prst="rect">
            <a:avLst/>
          </a:prstGeom>
          <a:noFill/>
          <a:ln w="9525">
            <a:noFill/>
            <a:miter lim="800000"/>
            <a:headEnd/>
            <a:tailEnd/>
          </a:ln>
          <a:effectLst/>
        </p:spPr>
      </p:pic>
      <p:pic>
        <p:nvPicPr>
          <p:cNvPr id="70659" name="Picture 3"/>
          <p:cNvPicPr>
            <a:picLocks noChangeAspect="1" noChangeArrowheads="1"/>
          </p:cNvPicPr>
          <p:nvPr/>
        </p:nvPicPr>
        <p:blipFill>
          <a:blip r:embed="rId3">
            <a:duotone>
              <a:schemeClr val="accent2">
                <a:shade val="45000"/>
                <a:satMod val="135000"/>
              </a:schemeClr>
              <a:prstClr val="white"/>
            </a:duotone>
          </a:blip>
          <a:srcRect l="30809" t="84615" r="54814"/>
          <a:stretch>
            <a:fillRect/>
          </a:stretch>
        </p:blipFill>
        <p:spPr bwMode="auto">
          <a:xfrm>
            <a:off x="6705600" y="5791200"/>
            <a:ext cx="1866900" cy="533400"/>
          </a:xfrm>
          <a:prstGeom prst="rect">
            <a:avLst/>
          </a:prstGeom>
          <a:noFill/>
          <a:ln w="9525">
            <a:noFill/>
            <a:miter lim="800000"/>
            <a:headEnd/>
            <a:tailEnd/>
          </a:ln>
          <a:effectLst/>
        </p:spPr>
      </p:pic>
      <p:pic>
        <p:nvPicPr>
          <p:cNvPr id="4" name="Picture 2"/>
          <p:cNvPicPr>
            <a:picLocks noChangeAspect="1" noChangeArrowheads="1"/>
          </p:cNvPicPr>
          <p:nvPr/>
        </p:nvPicPr>
        <p:blipFill>
          <a:blip r:embed="rId4"/>
          <a:srcRect b="67692"/>
          <a:stretch>
            <a:fillRect/>
          </a:stretch>
        </p:blipFill>
        <p:spPr bwMode="auto">
          <a:xfrm>
            <a:off x="1447800" y="361950"/>
            <a:ext cx="6158664" cy="400050"/>
          </a:xfrm>
          <a:prstGeom prst="rect">
            <a:avLst/>
          </a:prstGeom>
          <a:noFill/>
          <a:ln w="9525">
            <a:noFill/>
            <a:miter lim="800000"/>
            <a:headEnd/>
            <a:tailEnd/>
          </a:ln>
          <a:effectLst/>
        </p:spPr>
      </p:pic>
      <p:pic>
        <p:nvPicPr>
          <p:cNvPr id="5" name="Picture 2"/>
          <p:cNvPicPr>
            <a:picLocks noChangeAspect="1" noChangeArrowheads="1"/>
          </p:cNvPicPr>
          <p:nvPr/>
        </p:nvPicPr>
        <p:blipFill>
          <a:blip r:embed="rId4"/>
          <a:srcRect t="32308" b="36923"/>
          <a:stretch>
            <a:fillRect/>
          </a:stretch>
        </p:blipFill>
        <p:spPr bwMode="auto">
          <a:xfrm>
            <a:off x="1447800" y="762000"/>
            <a:ext cx="6158664" cy="381000"/>
          </a:xfrm>
          <a:prstGeom prst="rect">
            <a:avLst/>
          </a:prstGeom>
          <a:noFill/>
          <a:ln w="9525">
            <a:noFill/>
            <a:miter lim="800000"/>
            <a:headEnd/>
            <a:tailEnd/>
          </a:ln>
          <a:effectLst/>
        </p:spPr>
      </p:pic>
      <p:pic>
        <p:nvPicPr>
          <p:cNvPr id="6" name="Picture 2"/>
          <p:cNvPicPr>
            <a:picLocks noChangeAspect="1" noChangeArrowheads="1"/>
          </p:cNvPicPr>
          <p:nvPr/>
        </p:nvPicPr>
        <p:blipFill>
          <a:blip r:embed="rId4">
            <a:duotone>
              <a:prstClr val="black"/>
              <a:schemeClr val="accent2">
                <a:tint val="45000"/>
                <a:satMod val="400000"/>
              </a:schemeClr>
            </a:duotone>
          </a:blip>
          <a:srcRect l="6874" t="69231" r="68209" b="855"/>
          <a:stretch>
            <a:fillRect/>
          </a:stretch>
        </p:blipFill>
        <p:spPr bwMode="auto">
          <a:xfrm>
            <a:off x="2133600" y="1066800"/>
            <a:ext cx="2209800" cy="533400"/>
          </a:xfrm>
          <a:prstGeom prst="rect">
            <a:avLst/>
          </a:prstGeom>
          <a:noFill/>
          <a:ln w="9525">
            <a:noFill/>
            <a:miter lim="800000"/>
            <a:headEnd/>
            <a:tailEnd/>
          </a:ln>
          <a:effectLst/>
        </p:spPr>
      </p:pic>
      <p:pic>
        <p:nvPicPr>
          <p:cNvPr id="7" name="Picture 2"/>
          <p:cNvPicPr>
            <a:picLocks noChangeAspect="1" noChangeArrowheads="1"/>
          </p:cNvPicPr>
          <p:nvPr/>
        </p:nvPicPr>
        <p:blipFill>
          <a:blip r:embed="rId5">
            <a:duotone>
              <a:prstClr val="black"/>
              <a:schemeClr val="accent2">
                <a:tint val="45000"/>
                <a:satMod val="400000"/>
              </a:schemeClr>
            </a:duotone>
          </a:blip>
          <a:srcRect l="11547" t="61538" r="68858" b="30770"/>
          <a:stretch>
            <a:fillRect/>
          </a:stretch>
        </p:blipFill>
        <p:spPr bwMode="auto">
          <a:xfrm>
            <a:off x="5181600" y="1066800"/>
            <a:ext cx="2133600" cy="457200"/>
          </a:xfrm>
          <a:prstGeom prst="rect">
            <a:avLst/>
          </a:prstGeom>
          <a:noFill/>
          <a:ln w="9525">
            <a:noFill/>
            <a:miter lim="800000"/>
            <a:headEnd/>
            <a:tailEnd/>
          </a:ln>
          <a:effectLst/>
        </p:spPr>
      </p:pic>
      <p:pic>
        <p:nvPicPr>
          <p:cNvPr id="8" name="Picture 2"/>
          <p:cNvPicPr>
            <a:picLocks noChangeAspect="1" noChangeArrowheads="1"/>
          </p:cNvPicPr>
          <p:nvPr/>
        </p:nvPicPr>
        <p:blipFill>
          <a:blip r:embed="rId2"/>
          <a:srcRect t="17404" r="68883"/>
          <a:stretch>
            <a:fillRect/>
          </a:stretch>
        </p:blipFill>
        <p:spPr bwMode="auto">
          <a:xfrm>
            <a:off x="304800" y="1981200"/>
            <a:ext cx="2362200" cy="2667000"/>
          </a:xfrm>
          <a:prstGeom prst="rect">
            <a:avLst/>
          </a:prstGeom>
          <a:noFill/>
          <a:ln w="9525">
            <a:noFill/>
            <a:miter lim="800000"/>
            <a:headEnd/>
            <a:tailEnd/>
          </a:ln>
          <a:effectLst/>
        </p:spPr>
      </p:pic>
      <p:pic>
        <p:nvPicPr>
          <p:cNvPr id="9" name="Picture 2"/>
          <p:cNvPicPr>
            <a:picLocks noChangeAspect="1" noChangeArrowheads="1"/>
          </p:cNvPicPr>
          <p:nvPr/>
        </p:nvPicPr>
        <p:blipFill>
          <a:blip r:embed="rId2"/>
          <a:srcRect l="40151" t="17404" r="35759" b="11799"/>
          <a:stretch>
            <a:fillRect/>
          </a:stretch>
        </p:blipFill>
        <p:spPr bwMode="auto">
          <a:xfrm>
            <a:off x="3048000" y="1905000"/>
            <a:ext cx="1828800" cy="2286000"/>
          </a:xfrm>
          <a:prstGeom prst="rect">
            <a:avLst/>
          </a:prstGeom>
          <a:noFill/>
          <a:ln w="9525">
            <a:noFill/>
            <a:miter lim="800000"/>
            <a:headEnd/>
            <a:tailEnd/>
          </a:ln>
          <a:effectLst/>
        </p:spPr>
      </p:pic>
      <p:sp>
        <p:nvSpPr>
          <p:cNvPr id="10" name="Rectangle 9"/>
          <p:cNvSpPr/>
          <p:nvPr/>
        </p:nvSpPr>
        <p:spPr>
          <a:xfrm>
            <a:off x="0" y="4267200"/>
            <a:ext cx="2362200" cy="923330"/>
          </a:xfrm>
          <a:prstGeom prst="rect">
            <a:avLst/>
          </a:prstGeom>
          <a:solidFill>
            <a:schemeClr val="bg1"/>
          </a:solidFill>
        </p:spPr>
        <p:txBody>
          <a:bodyPr wrap="square">
            <a:spAutoFit/>
          </a:bodyPr>
          <a:lstStyle/>
          <a:p>
            <a:r>
              <a:rPr lang="en-US" dirty="0" smtClean="0"/>
              <a:t>When </a:t>
            </a:r>
            <a:r>
              <a:rPr lang="en-US" i="1" dirty="0" smtClean="0"/>
              <a:t>r &lt; 0 , the origin is the only fixed point, and it is stable. </a:t>
            </a:r>
          </a:p>
        </p:txBody>
      </p:sp>
      <p:sp>
        <p:nvSpPr>
          <p:cNvPr id="11" name="Rectangle 10"/>
          <p:cNvSpPr/>
          <p:nvPr/>
        </p:nvSpPr>
        <p:spPr>
          <a:xfrm>
            <a:off x="2438400" y="4267200"/>
            <a:ext cx="3733800" cy="2308324"/>
          </a:xfrm>
          <a:prstGeom prst="rect">
            <a:avLst/>
          </a:prstGeom>
        </p:spPr>
        <p:txBody>
          <a:bodyPr wrap="square" lIns="0" rIns="0">
            <a:spAutoFit/>
          </a:bodyPr>
          <a:lstStyle/>
          <a:p>
            <a:r>
              <a:rPr lang="en-US" i="1" dirty="0" smtClean="0"/>
              <a:t>When r = 0, the origin </a:t>
            </a:r>
            <a:r>
              <a:rPr lang="en-US" dirty="0" smtClean="0"/>
              <a:t>is still stable, but much more weakly so, since the linearization vanishes. </a:t>
            </a:r>
          </a:p>
          <a:p>
            <a:r>
              <a:rPr lang="en-US" dirty="0" smtClean="0"/>
              <a:t>Now solutions no longer decay exponentially fast-instead the decay is </a:t>
            </a:r>
            <a:r>
              <a:rPr lang="en-US" dirty="0" smtClean="0">
                <a:solidFill>
                  <a:srgbClr val="FF0000"/>
                </a:solidFill>
              </a:rPr>
              <a:t>a much slower algebraic function of time. </a:t>
            </a:r>
          </a:p>
          <a:p>
            <a:r>
              <a:rPr lang="en-US" dirty="0" smtClean="0"/>
              <a:t>This lethargic decay is called </a:t>
            </a:r>
            <a:r>
              <a:rPr lang="en-US" b="1" i="1" dirty="0" smtClean="0">
                <a:solidFill>
                  <a:srgbClr val="FF0000"/>
                </a:solidFill>
              </a:rPr>
              <a:t>critical slowing down</a:t>
            </a:r>
            <a:r>
              <a:rPr lang="en-US" i="1" dirty="0" smtClean="0"/>
              <a:t>. </a:t>
            </a:r>
            <a:endParaRPr lang="en-US" dirty="0"/>
          </a:p>
        </p:txBody>
      </p:sp>
      <p:pic>
        <p:nvPicPr>
          <p:cNvPr id="12" name="Picture 2"/>
          <p:cNvPicPr>
            <a:picLocks noChangeAspect="1" noChangeArrowheads="1"/>
          </p:cNvPicPr>
          <p:nvPr/>
        </p:nvPicPr>
        <p:blipFill>
          <a:blip r:embed="rId2"/>
          <a:srcRect l="72271" t="17404" r="-5395" b="11799"/>
          <a:stretch>
            <a:fillRect/>
          </a:stretch>
        </p:blipFill>
        <p:spPr bwMode="auto">
          <a:xfrm>
            <a:off x="6629400" y="1905000"/>
            <a:ext cx="2514600" cy="2286000"/>
          </a:xfrm>
          <a:prstGeom prst="rect">
            <a:avLst/>
          </a:prstGeom>
          <a:noFill/>
          <a:ln w="9525">
            <a:noFill/>
            <a:miter lim="800000"/>
            <a:headEnd/>
            <a:tailEnd/>
          </a:ln>
          <a:effectLst/>
        </p:spPr>
      </p:pic>
      <p:sp>
        <p:nvSpPr>
          <p:cNvPr id="13" name="Rectangle 12"/>
          <p:cNvSpPr/>
          <p:nvPr/>
        </p:nvSpPr>
        <p:spPr>
          <a:xfrm>
            <a:off x="6172200" y="4267200"/>
            <a:ext cx="3124200" cy="1477328"/>
          </a:xfrm>
          <a:prstGeom prst="rect">
            <a:avLst/>
          </a:prstGeom>
        </p:spPr>
        <p:txBody>
          <a:bodyPr wrap="square">
            <a:spAutoFit/>
          </a:bodyPr>
          <a:lstStyle/>
          <a:p>
            <a:r>
              <a:rPr lang="en-US" i="1" dirty="0" smtClean="0"/>
              <a:t>Finally, when r &gt; 0, the origin has </a:t>
            </a:r>
            <a:r>
              <a:rPr lang="en-US" dirty="0" smtClean="0"/>
              <a:t>become unstable. </a:t>
            </a:r>
          </a:p>
          <a:p>
            <a:r>
              <a:rPr lang="en-US" b="1" dirty="0" smtClean="0">
                <a:solidFill>
                  <a:srgbClr val="FF0000"/>
                </a:solidFill>
              </a:rPr>
              <a:t>Two new stable fixed points </a:t>
            </a:r>
            <a:r>
              <a:rPr lang="en-US" dirty="0" smtClean="0"/>
              <a:t>appear on either side of the origin, symmetrically located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nodeType="clickEffect">
                                  <p:stCondLst>
                                    <p:cond delay="0"/>
                                  </p:stCondLst>
                                  <p:childTnLst>
                                    <p:anim calcmode="lin" valueType="num">
                                      <p:cBhvr additive="base">
                                        <p:cTn id="22" dur="500"/>
                                        <p:tgtEl>
                                          <p:spTgt spid="7"/>
                                        </p:tgtEl>
                                        <p:attrNameLst>
                                          <p:attrName>ppt_x</p:attrName>
                                        </p:attrNameLst>
                                      </p:cBhvr>
                                      <p:tavLst>
                                        <p:tav tm="0">
                                          <p:val>
                                            <p:strVal val="ppt_x"/>
                                          </p:val>
                                        </p:tav>
                                        <p:tav tm="100000">
                                          <p:val>
                                            <p:strVal val="ppt_x"/>
                                          </p:val>
                                        </p:tav>
                                      </p:tavLst>
                                    </p:anim>
                                    <p:anim calcmode="lin" valueType="num">
                                      <p:cBhvr additive="base">
                                        <p:cTn id="23" dur="500"/>
                                        <p:tgtEl>
                                          <p:spTgt spid="7"/>
                                        </p:tgtEl>
                                        <p:attrNameLst>
                                          <p:attrName>ppt_y</p:attrName>
                                        </p:attrNameLst>
                                      </p:cBhvr>
                                      <p:tavLst>
                                        <p:tav tm="0">
                                          <p:val>
                                            <p:strVal val="ppt_y"/>
                                          </p:val>
                                        </p:tav>
                                        <p:tav tm="100000">
                                          <p:val>
                                            <p:strVal val="1+ppt_h/2"/>
                                          </p:val>
                                        </p:tav>
                                      </p:tavLst>
                                    </p:anim>
                                    <p:set>
                                      <p:cBhvr>
                                        <p:cTn id="24" dur="1" fill="hold">
                                          <p:stCondLst>
                                            <p:cond delay="4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70658"/>
                                        </p:tgtEl>
                                        <p:attrNameLst>
                                          <p:attrName>style.visibility</p:attrName>
                                        </p:attrNameLst>
                                      </p:cBhvr>
                                      <p:to>
                                        <p:strVal val="visible"/>
                                      </p:to>
                                    </p:set>
                                    <p:animEffect transition="in" filter="box(in)">
                                      <p:cBhvr>
                                        <p:cTn id="29" dur="500"/>
                                        <p:tgtEl>
                                          <p:spTgt spid="70658"/>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ox(in)">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blinds(horizontal)">
                                      <p:cBhvr>
                                        <p:cTn id="49" dur="500"/>
                                        <p:tgtEl>
                                          <p:spTgt spid="11">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1">
                                            <p:txEl>
                                              <p:pRg st="1" end="1"/>
                                            </p:txEl>
                                          </p:spTgt>
                                        </p:tgtEl>
                                        <p:attrNameLst>
                                          <p:attrName>style.visibility</p:attrName>
                                        </p:attrNameLst>
                                      </p:cBhvr>
                                      <p:to>
                                        <p:strVal val="visible"/>
                                      </p:to>
                                    </p:set>
                                    <p:animEffect transition="in" filter="blinds(horizontal)">
                                      <p:cBhvr>
                                        <p:cTn id="54" dur="500"/>
                                        <p:tgtEl>
                                          <p:spTgt spid="11">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Effect transition="in" filter="blinds(horizontal)">
                                      <p:cBhvr>
                                        <p:cTn id="59" dur="500"/>
                                        <p:tgtEl>
                                          <p:spTgt spid="11">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box(in)">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3">
                                            <p:txEl>
                                              <p:pRg st="0" end="0"/>
                                            </p:txEl>
                                          </p:spTgt>
                                        </p:tgtEl>
                                        <p:attrNameLst>
                                          <p:attrName>style.visibility</p:attrName>
                                        </p:attrNameLst>
                                      </p:cBhvr>
                                      <p:to>
                                        <p:strVal val="visible"/>
                                      </p:to>
                                    </p:set>
                                    <p:animEffect transition="in" filter="blinds(horizontal)">
                                      <p:cBhvr>
                                        <p:cTn id="69" dur="500"/>
                                        <p:tgtEl>
                                          <p:spTgt spid="13">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13">
                                            <p:txEl>
                                              <p:pRg st="1" end="1"/>
                                            </p:txEl>
                                          </p:spTgt>
                                        </p:tgtEl>
                                        <p:attrNameLst>
                                          <p:attrName>style.visibility</p:attrName>
                                        </p:attrNameLst>
                                      </p:cBhvr>
                                      <p:to>
                                        <p:strVal val="visible"/>
                                      </p:to>
                                    </p:set>
                                    <p:animEffect transition="in" filter="blinds(horizontal)">
                                      <p:cBhvr>
                                        <p:cTn id="74" dur="500"/>
                                        <p:tgtEl>
                                          <p:spTgt spid="13">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0659"/>
                                        </p:tgtEl>
                                        <p:attrNameLst>
                                          <p:attrName>style.visibility</p:attrName>
                                        </p:attrNameLst>
                                      </p:cBhvr>
                                      <p:to>
                                        <p:strVal val="visible"/>
                                      </p:to>
                                    </p:set>
                                    <p:anim calcmode="lin" valueType="num">
                                      <p:cBhvr additive="base">
                                        <p:cTn id="79" dur="500" fill="hold"/>
                                        <p:tgtEl>
                                          <p:spTgt spid="70659"/>
                                        </p:tgtEl>
                                        <p:attrNameLst>
                                          <p:attrName>ppt_x</p:attrName>
                                        </p:attrNameLst>
                                      </p:cBhvr>
                                      <p:tavLst>
                                        <p:tav tm="0">
                                          <p:val>
                                            <p:strVal val="#ppt_x"/>
                                          </p:val>
                                        </p:tav>
                                        <p:tav tm="100000">
                                          <p:val>
                                            <p:strVal val="#ppt_x"/>
                                          </p:val>
                                        </p:tav>
                                      </p:tavLst>
                                    </p:anim>
                                    <p:anim calcmode="lin" valueType="num">
                                      <p:cBhvr additive="base">
                                        <p:cTn id="80" dur="500" fill="hold"/>
                                        <p:tgtEl>
                                          <p:spTgt spid="706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p:bldP spid="1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3">
            <a:duotone>
              <a:schemeClr val="accent2">
                <a:shade val="45000"/>
                <a:satMod val="135000"/>
              </a:schemeClr>
              <a:prstClr val="white"/>
            </a:duotone>
          </a:blip>
          <a:srcRect l="14433" t="19820" r="15464"/>
          <a:stretch>
            <a:fillRect/>
          </a:stretch>
        </p:blipFill>
        <p:spPr bwMode="auto">
          <a:xfrm>
            <a:off x="914400" y="914400"/>
            <a:ext cx="5181600" cy="3390900"/>
          </a:xfrm>
          <a:prstGeom prst="rect">
            <a:avLst/>
          </a:prstGeom>
          <a:noFill/>
          <a:ln w="9525">
            <a:noFill/>
            <a:miter lim="800000"/>
            <a:headEnd/>
            <a:tailEnd/>
          </a:ln>
          <a:effectLst/>
        </p:spPr>
      </p:pic>
      <p:sp>
        <p:nvSpPr>
          <p:cNvPr id="3" name="Rectangle 2"/>
          <p:cNvSpPr/>
          <p:nvPr/>
        </p:nvSpPr>
        <p:spPr>
          <a:xfrm>
            <a:off x="0" y="4343400"/>
            <a:ext cx="9144000" cy="1754326"/>
          </a:xfrm>
          <a:prstGeom prst="rect">
            <a:avLst/>
          </a:prstGeom>
        </p:spPr>
        <p:txBody>
          <a:bodyPr wrap="square">
            <a:spAutoFit/>
          </a:bodyPr>
          <a:lstStyle/>
          <a:p>
            <a:r>
              <a:rPr lang="es-ES" dirty="0" smtClean="0"/>
              <a:t>Importante: notar que las 3 ecuaciones canónicas de las bifurcaciones se pueden obtener cada una de la anterior mediante un cambio (en rojo) que la complica algo:</a:t>
            </a:r>
          </a:p>
          <a:p>
            <a:endParaRPr lang="es-ES" dirty="0" smtClean="0"/>
          </a:p>
          <a:p>
            <a:pPr marL="342900" indent="-342900">
              <a:buFont typeface="+mj-lt"/>
              <a:buAutoNum type="arabicPeriod"/>
            </a:pPr>
            <a:r>
              <a:rPr lang="es-ES" dirty="0" smtClean="0"/>
              <a:t>Nodo-silla (</a:t>
            </a:r>
            <a:r>
              <a:rPr lang="es-ES" dirty="0" err="1" smtClean="0"/>
              <a:t>saddle-node</a:t>
            </a:r>
            <a:r>
              <a:rPr lang="es-ES" dirty="0" smtClean="0"/>
              <a:t>) </a:t>
            </a:r>
          </a:p>
          <a:p>
            <a:pPr marL="342900" indent="-342900">
              <a:buFont typeface="+mj-lt"/>
              <a:buAutoNum type="arabicPeriod"/>
            </a:pPr>
            <a:r>
              <a:rPr lang="es-ES" dirty="0" err="1" smtClean="0"/>
              <a:t>Transcrítica</a:t>
            </a:r>
            <a:endParaRPr lang="es-ES" dirty="0" smtClean="0"/>
          </a:p>
          <a:p>
            <a:pPr marL="342900" indent="-342900">
              <a:buFont typeface="+mj-lt"/>
              <a:buAutoNum type="arabicPeriod"/>
            </a:pPr>
            <a:r>
              <a:rPr lang="es-ES" dirty="0" smtClean="0"/>
              <a:t>Tridente</a:t>
            </a:r>
            <a:endParaRPr lang="en-US" dirty="0"/>
          </a:p>
        </p:txBody>
      </p:sp>
      <p:graphicFrame>
        <p:nvGraphicFramePr>
          <p:cNvPr id="88065" name="Object 4"/>
          <p:cNvGraphicFramePr>
            <a:graphicFrameLocks noChangeAspect="1"/>
          </p:cNvGraphicFramePr>
          <p:nvPr/>
        </p:nvGraphicFramePr>
        <p:xfrm>
          <a:off x="4038600" y="5181600"/>
          <a:ext cx="1020762" cy="339725"/>
        </p:xfrm>
        <a:graphic>
          <a:graphicData uri="http://schemas.openxmlformats.org/presentationml/2006/ole">
            <p:oleObj spid="_x0000_s139266" name="Equation" r:id="rId4" imgW="609480" imgH="203040" progId="Equation.DSMT4">
              <p:embed/>
            </p:oleObj>
          </a:graphicData>
        </a:graphic>
      </p:graphicFrame>
      <p:graphicFrame>
        <p:nvGraphicFramePr>
          <p:cNvPr id="88066" name="Object 4"/>
          <p:cNvGraphicFramePr>
            <a:graphicFrameLocks noChangeAspect="1"/>
          </p:cNvGraphicFramePr>
          <p:nvPr/>
        </p:nvGraphicFramePr>
        <p:xfrm>
          <a:off x="4054475" y="5451475"/>
          <a:ext cx="1127125" cy="339725"/>
        </p:xfrm>
        <a:graphic>
          <a:graphicData uri="http://schemas.openxmlformats.org/presentationml/2006/ole">
            <p:oleObj spid="_x0000_s139267" name="Equation" r:id="rId5" imgW="672840" imgH="203040" progId="Equation.DSMT4">
              <p:embed/>
            </p:oleObj>
          </a:graphicData>
        </a:graphic>
      </p:graphicFrame>
      <p:graphicFrame>
        <p:nvGraphicFramePr>
          <p:cNvPr id="88067" name="Object 4"/>
          <p:cNvGraphicFramePr>
            <a:graphicFrameLocks noChangeAspect="1"/>
          </p:cNvGraphicFramePr>
          <p:nvPr/>
        </p:nvGraphicFramePr>
        <p:xfrm>
          <a:off x="4048125" y="5756275"/>
          <a:ext cx="1106488" cy="339725"/>
        </p:xfrm>
        <a:graphic>
          <a:graphicData uri="http://schemas.openxmlformats.org/presentationml/2006/ole">
            <p:oleObj spid="_x0000_s139268" name="Equation" r:id="rId6" imgW="660240" imgH="203040" progId="Equation.DSMT4">
              <p:embed/>
            </p:oleObj>
          </a:graphicData>
        </a:graphic>
      </p:graphicFrame>
      <p:sp>
        <p:nvSpPr>
          <p:cNvPr id="7" name="Rectangle 6"/>
          <p:cNvSpPr/>
          <p:nvPr/>
        </p:nvSpPr>
        <p:spPr>
          <a:xfrm>
            <a:off x="0" y="457200"/>
            <a:ext cx="9144000" cy="646331"/>
          </a:xfrm>
          <a:prstGeom prst="rect">
            <a:avLst/>
          </a:prstGeom>
        </p:spPr>
        <p:txBody>
          <a:bodyPr wrap="square">
            <a:spAutoFit/>
          </a:bodyPr>
          <a:lstStyle/>
          <a:p>
            <a:r>
              <a:rPr lang="en-US" dirty="0" smtClean="0"/>
              <a:t>The reason for the term "pitchfork" becomes clear when we plot the bifurcation diagram (Figure 3.4.2). </a:t>
            </a:r>
            <a:endParaRPr lang="en-US" dirty="0"/>
          </a:p>
        </p:txBody>
      </p:sp>
      <p:sp>
        <p:nvSpPr>
          <p:cNvPr id="8" name="Rectangle 7"/>
          <p:cNvSpPr/>
          <p:nvPr/>
        </p:nvSpPr>
        <p:spPr>
          <a:xfrm>
            <a:off x="6096000" y="2209800"/>
            <a:ext cx="3048000" cy="646331"/>
          </a:xfrm>
          <a:prstGeom prst="rect">
            <a:avLst/>
          </a:prstGeom>
        </p:spPr>
        <p:txBody>
          <a:bodyPr wrap="square">
            <a:spAutoFit/>
          </a:bodyPr>
          <a:lstStyle/>
          <a:p>
            <a:r>
              <a:rPr lang="en-US" dirty="0" smtClean="0">
                <a:solidFill>
                  <a:srgbClr val="FF0000"/>
                </a:solidFill>
              </a:rPr>
              <a:t>Actually, pitchfork trifurcation might be a better word!</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box(in)">
                                      <p:cBhvr>
                                        <p:cTn id="7" dur="5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88065"/>
                                        </p:tgtEl>
                                        <p:attrNameLst>
                                          <p:attrName>style.visibility</p:attrName>
                                        </p:attrNameLst>
                                      </p:cBhvr>
                                      <p:to>
                                        <p:strVal val="visible"/>
                                      </p:to>
                                    </p:set>
                                    <p:animEffect transition="in" filter="box(in)">
                                      <p:cBhvr>
                                        <p:cTn id="38" dur="500"/>
                                        <p:tgtEl>
                                          <p:spTgt spid="88065"/>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88066"/>
                                        </p:tgtEl>
                                        <p:attrNameLst>
                                          <p:attrName>style.visibility</p:attrName>
                                        </p:attrNameLst>
                                      </p:cBhvr>
                                      <p:to>
                                        <p:strVal val="visible"/>
                                      </p:to>
                                    </p:set>
                                    <p:animEffect transition="in" filter="box(in)">
                                      <p:cBhvr>
                                        <p:cTn id="43" dur="500"/>
                                        <p:tgtEl>
                                          <p:spTgt spid="88066"/>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88067"/>
                                        </p:tgtEl>
                                        <p:attrNameLst>
                                          <p:attrName>style.visibility</p:attrName>
                                        </p:attrNameLst>
                                      </p:cBhvr>
                                      <p:to>
                                        <p:strVal val="visible"/>
                                      </p:to>
                                    </p:set>
                                    <p:animEffect transition="in" filter="box(in)">
                                      <p:cBhvr>
                                        <p:cTn id="48" dur="5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53340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ct val="0"/>
              </a:spcAft>
              <a:buClrTx/>
              <a:buSzTx/>
              <a:tabLst>
                <a:tab pos="228600" algn="l"/>
              </a:tabLst>
            </a:pPr>
            <a:r>
              <a:rPr lang="es-UY" sz="2000" b="1" dirty="0" smtClean="0">
                <a:solidFill>
                  <a:srgbClr val="FF0000"/>
                </a:solidFill>
                <a:latin typeface="Arial" pitchFamily="34" charset="0"/>
                <a:cs typeface="Arial" pitchFamily="34" charset="0"/>
              </a:rPr>
              <a:t>2.4B </a:t>
            </a:r>
            <a:r>
              <a:rPr lang="es-UY" sz="2000" b="1" dirty="0">
                <a:solidFill>
                  <a:srgbClr val="FF0000"/>
                </a:solidFill>
                <a:latin typeface="Arial" pitchFamily="34" charset="0"/>
                <a:cs typeface="Arial" pitchFamily="34" charset="0"/>
              </a:rPr>
              <a:t>Catástrofes como Bifurcaciones </a:t>
            </a:r>
            <a:r>
              <a:rPr lang="es-UY" sz="2000" b="1" dirty="0" smtClean="0">
                <a:solidFill>
                  <a:srgbClr val="FF0000"/>
                </a:solidFill>
                <a:latin typeface="Arial" pitchFamily="34" charset="0"/>
                <a:cs typeface="Arial" pitchFamily="34" charset="0"/>
              </a:rPr>
              <a:t>Imperfectas (</a:t>
            </a:r>
            <a:r>
              <a:rPr lang="es-UY" sz="2000" b="1" dirty="0" err="1" smtClean="0">
                <a:solidFill>
                  <a:srgbClr val="FF0000"/>
                </a:solidFill>
                <a:latin typeface="Arial" pitchFamily="34" charset="0"/>
                <a:cs typeface="Arial" pitchFamily="34" charset="0"/>
              </a:rPr>
              <a:t>Strogatz</a:t>
            </a:r>
            <a:r>
              <a:rPr lang="es-UY" sz="2000" b="1" dirty="0" smtClean="0">
                <a:solidFill>
                  <a:srgbClr val="FF0000"/>
                </a:solidFill>
                <a:latin typeface="Arial" pitchFamily="34" charset="0"/>
                <a:cs typeface="Arial" pitchFamily="34" charset="0"/>
              </a:rPr>
              <a:t>).   </a:t>
            </a:r>
            <a:endParaRPr lang="en-US" sz="2000" b="1" dirty="0">
              <a:solidFill>
                <a:srgbClr val="FF0000"/>
              </a:solidFill>
              <a:latin typeface="Arial" pitchFamily="34" charset="0"/>
              <a:cs typeface="Arial" pitchFamily="34" charset="0"/>
            </a:endParaRPr>
          </a:p>
        </p:txBody>
      </p:sp>
      <p:sp>
        <p:nvSpPr>
          <p:cNvPr id="3" name="Rectangle 2"/>
          <p:cNvSpPr/>
          <p:nvPr/>
        </p:nvSpPr>
        <p:spPr>
          <a:xfrm>
            <a:off x="0" y="914400"/>
            <a:ext cx="9144000" cy="2723823"/>
          </a:xfrm>
          <a:prstGeom prst="rect">
            <a:avLst/>
          </a:prstGeom>
        </p:spPr>
        <p:txBody>
          <a:bodyPr wrap="square">
            <a:spAutoFit/>
          </a:bodyPr>
          <a:lstStyle/>
          <a:p>
            <a:r>
              <a:rPr lang="es-ES" dirty="0" smtClean="0"/>
              <a:t>Como mencionamos anteriormente, las bifurcaciones tridente son comunes en problemas que tienen una simetría. </a:t>
            </a:r>
          </a:p>
          <a:p>
            <a:r>
              <a:rPr lang="es-ES" dirty="0" smtClean="0"/>
              <a:t>Por ejemplo, en el problema de la viga que se arquea. </a:t>
            </a:r>
          </a:p>
          <a:p>
            <a:endParaRPr lang="es-ES" dirty="0" smtClean="0"/>
          </a:p>
          <a:p>
            <a:r>
              <a:rPr lang="es-ES" dirty="0" smtClean="0"/>
              <a:t>Pero, en muchas circunstancias del mundo real, </a:t>
            </a:r>
            <a:r>
              <a:rPr lang="es-ES" u="sng" dirty="0" smtClean="0">
                <a:solidFill>
                  <a:srgbClr val="FF0000"/>
                </a:solidFill>
              </a:rPr>
              <a:t>la simetría es solo aproximada</a:t>
            </a:r>
            <a:r>
              <a:rPr lang="es-ES" dirty="0" smtClean="0"/>
              <a:t>, una imperfección conduce a una ligera diferencia entre la izquierda y la derecha. </a:t>
            </a:r>
          </a:p>
          <a:p>
            <a:endParaRPr lang="es-ES" sz="900" dirty="0" smtClean="0"/>
          </a:p>
          <a:p>
            <a:r>
              <a:rPr lang="es-ES" dirty="0" smtClean="0"/>
              <a:t>Ahora queremos ver lo que sucede cuando tales imperfecciones están presentes.</a:t>
            </a:r>
          </a:p>
          <a:p>
            <a:endParaRPr lang="es-ES" dirty="0" smtClean="0"/>
          </a:p>
          <a:p>
            <a:r>
              <a:rPr lang="en-US" dirty="0" err="1" smtClean="0"/>
              <a:t>Por</a:t>
            </a:r>
            <a:r>
              <a:rPr lang="en-US" dirty="0" smtClean="0"/>
              <a:t> </a:t>
            </a:r>
            <a:r>
              <a:rPr lang="en-US" dirty="0" err="1" smtClean="0"/>
              <a:t>ejemplo</a:t>
            </a:r>
            <a:r>
              <a:rPr lang="en-US" dirty="0" smtClean="0"/>
              <a:t>, </a:t>
            </a:r>
            <a:r>
              <a:rPr lang="en-US" dirty="0" err="1" smtClean="0"/>
              <a:t>consideremos</a:t>
            </a:r>
            <a:r>
              <a:rPr lang="en-US" dirty="0" smtClean="0"/>
              <a:t> el </a:t>
            </a:r>
            <a:r>
              <a:rPr lang="en-US" dirty="0" err="1" smtClean="0"/>
              <a:t>sistema</a:t>
            </a:r>
            <a:r>
              <a:rPr lang="en-US" dirty="0" smtClean="0"/>
              <a:t>:</a:t>
            </a:r>
            <a:endParaRPr lang="es-ES" dirty="0" smtClean="0"/>
          </a:p>
        </p:txBody>
      </p:sp>
      <p:pic>
        <p:nvPicPr>
          <p:cNvPr id="156673" name="Picture 1"/>
          <p:cNvPicPr>
            <a:picLocks noChangeAspect="1" noChangeArrowheads="1"/>
          </p:cNvPicPr>
          <p:nvPr/>
        </p:nvPicPr>
        <p:blipFill>
          <a:blip r:embed="rId2"/>
          <a:srcRect/>
          <a:stretch>
            <a:fillRect/>
          </a:stretch>
        </p:blipFill>
        <p:spPr bwMode="auto">
          <a:xfrm>
            <a:off x="3876675" y="3581400"/>
            <a:ext cx="2567354" cy="457200"/>
          </a:xfrm>
          <a:prstGeom prst="rect">
            <a:avLst/>
          </a:prstGeom>
          <a:noFill/>
          <a:ln w="9525">
            <a:noFill/>
            <a:miter lim="800000"/>
            <a:headEnd/>
            <a:tailEnd/>
          </a:ln>
          <a:effectLst/>
        </p:spPr>
      </p:pic>
      <p:grpSp>
        <p:nvGrpSpPr>
          <p:cNvPr id="7" name="Group 6"/>
          <p:cNvGrpSpPr/>
          <p:nvPr/>
        </p:nvGrpSpPr>
        <p:grpSpPr>
          <a:xfrm>
            <a:off x="5181600" y="3352800"/>
            <a:ext cx="3525677" cy="914400"/>
            <a:chOff x="5181600" y="3505200"/>
            <a:chExt cx="3525677" cy="914400"/>
          </a:xfrm>
        </p:grpSpPr>
        <p:sp>
          <p:nvSpPr>
            <p:cNvPr id="5" name="Oval 4"/>
            <p:cNvSpPr/>
            <p:nvPr/>
          </p:nvSpPr>
          <p:spPr>
            <a:xfrm>
              <a:off x="5181600" y="3657600"/>
              <a:ext cx="1600200" cy="762000"/>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629400" y="3505200"/>
              <a:ext cx="2077877" cy="369332"/>
            </a:xfrm>
            <a:prstGeom prst="rect">
              <a:avLst/>
            </a:prstGeom>
            <a:noFill/>
          </p:spPr>
          <p:txBody>
            <a:bodyPr wrap="none" rtlCol="0">
              <a:spAutoFit/>
            </a:bodyPr>
            <a:lstStyle/>
            <a:p>
              <a:r>
                <a:rPr lang="en-US" b="1" dirty="0" err="1" smtClean="0">
                  <a:solidFill>
                    <a:srgbClr val="FF0000"/>
                  </a:solidFill>
                </a:rPr>
                <a:t>Bifurcacion</a:t>
              </a:r>
              <a:r>
                <a:rPr lang="en-US" b="1" dirty="0" smtClean="0">
                  <a:solidFill>
                    <a:srgbClr val="FF0000"/>
                  </a:solidFill>
                </a:rPr>
                <a:t> </a:t>
              </a:r>
              <a:r>
                <a:rPr lang="en-US" b="1" dirty="0" err="1" smtClean="0">
                  <a:solidFill>
                    <a:srgbClr val="FF0000"/>
                  </a:solidFill>
                </a:rPr>
                <a:t>tridente</a:t>
              </a:r>
              <a:endParaRPr lang="en-US" b="1" dirty="0">
                <a:solidFill>
                  <a:srgbClr val="FF0000"/>
                </a:solidFill>
              </a:endParaRPr>
            </a:p>
          </p:txBody>
        </p:sp>
      </p:grpSp>
      <p:grpSp>
        <p:nvGrpSpPr>
          <p:cNvPr id="8" name="Group 7"/>
          <p:cNvGrpSpPr/>
          <p:nvPr/>
        </p:nvGrpSpPr>
        <p:grpSpPr>
          <a:xfrm>
            <a:off x="4495795" y="3124200"/>
            <a:ext cx="2857351" cy="1143000"/>
            <a:chOff x="5181600" y="3172691"/>
            <a:chExt cx="7776816" cy="1246909"/>
          </a:xfrm>
        </p:grpSpPr>
        <p:sp>
          <p:nvSpPr>
            <p:cNvPr id="9" name="Oval 8"/>
            <p:cNvSpPr/>
            <p:nvPr/>
          </p:nvSpPr>
          <p:spPr>
            <a:xfrm>
              <a:off x="5181600" y="3657600"/>
              <a:ext cx="1600200" cy="762000"/>
            </a:xfrm>
            <a:prstGeom prst="ellipse">
              <a:avLst/>
            </a:prstGeom>
            <a:noFill/>
            <a:ln w="4445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89006" y="3172691"/>
              <a:ext cx="7569410" cy="402908"/>
            </a:xfrm>
            <a:prstGeom prst="rect">
              <a:avLst/>
            </a:prstGeom>
            <a:noFill/>
          </p:spPr>
          <p:txBody>
            <a:bodyPr wrap="none" rtlCol="0">
              <a:spAutoFit/>
            </a:bodyPr>
            <a:lstStyle/>
            <a:p>
              <a:r>
                <a:rPr lang="en-US" b="1" dirty="0" err="1" smtClean="0">
                  <a:solidFill>
                    <a:srgbClr val="00B0F0"/>
                  </a:solidFill>
                </a:rPr>
                <a:t>Parametro</a:t>
              </a:r>
              <a:r>
                <a:rPr lang="en-US" b="1" dirty="0" smtClean="0">
                  <a:solidFill>
                    <a:srgbClr val="00B0F0"/>
                  </a:solidFill>
                </a:rPr>
                <a:t> de </a:t>
              </a:r>
              <a:r>
                <a:rPr lang="en-US" b="1" dirty="0" err="1" smtClean="0">
                  <a:solidFill>
                    <a:srgbClr val="00B0F0"/>
                  </a:solidFill>
                </a:rPr>
                <a:t>imperfeccion</a:t>
              </a:r>
              <a:endParaRPr lang="en-US" b="1" dirty="0">
                <a:solidFill>
                  <a:srgbClr val="00B0F0"/>
                </a:solidFill>
              </a:endParaRPr>
            </a:p>
          </p:txBody>
        </p:sp>
      </p:grpSp>
      <p:pic>
        <p:nvPicPr>
          <p:cNvPr id="156674" name="Picture 2"/>
          <p:cNvPicPr>
            <a:picLocks noChangeAspect="1" noChangeArrowheads="1"/>
          </p:cNvPicPr>
          <p:nvPr/>
        </p:nvPicPr>
        <p:blipFill>
          <a:blip r:embed="rId3">
            <a:duotone>
              <a:prstClr val="black"/>
              <a:schemeClr val="accent5">
                <a:tint val="45000"/>
                <a:satMod val="400000"/>
              </a:schemeClr>
            </a:duotone>
          </a:blip>
          <a:srcRect l="2996"/>
          <a:stretch>
            <a:fillRect/>
          </a:stretch>
        </p:blipFill>
        <p:spPr bwMode="auto">
          <a:xfrm>
            <a:off x="0" y="4419600"/>
            <a:ext cx="8261498" cy="914400"/>
          </a:xfrm>
          <a:prstGeom prst="rect">
            <a:avLst/>
          </a:prstGeom>
          <a:solidFill>
            <a:srgbClr val="FFFF99"/>
          </a:solidFill>
          <a:ln w="9525">
            <a:noFill/>
            <a:miter lim="800000"/>
            <a:headEnd/>
            <a:tailEnd/>
          </a:ln>
          <a:effectLst/>
        </p:spPr>
      </p:pic>
      <p:sp>
        <p:nvSpPr>
          <p:cNvPr id="12" name="Rectangle 11"/>
          <p:cNvSpPr/>
          <p:nvPr/>
        </p:nvSpPr>
        <p:spPr>
          <a:xfrm>
            <a:off x="0" y="5553670"/>
            <a:ext cx="9144000" cy="923330"/>
          </a:xfrm>
          <a:prstGeom prst="rect">
            <a:avLst/>
          </a:prstGeom>
        </p:spPr>
        <p:txBody>
          <a:bodyPr wrap="square">
            <a:spAutoFit/>
          </a:bodyPr>
          <a:lstStyle/>
          <a:p>
            <a:r>
              <a:rPr lang="es-ES" dirty="0" smtClean="0"/>
              <a:t>La ecuación  es un más difícil de analizar que otros problemas de bifurcación que hemos considerado anteriormente, porque tenemos dos parámetros independientes de los que preocuparnos (</a:t>
            </a:r>
            <a:r>
              <a:rPr lang="es-ES" b="1" i="1" dirty="0" smtClean="0">
                <a:solidFill>
                  <a:srgbClr val="00B0F0"/>
                </a:solidFill>
              </a:rPr>
              <a:t>h</a:t>
            </a:r>
            <a:r>
              <a:rPr lang="es-ES" dirty="0" smtClean="0"/>
              <a:t> y </a:t>
            </a:r>
            <a:r>
              <a:rPr lang="es-ES" b="1" i="1" dirty="0" smtClean="0">
                <a:solidFill>
                  <a:srgbClr val="FF0000"/>
                </a:solidFill>
              </a:rPr>
              <a:t>r</a:t>
            </a:r>
            <a:r>
              <a:rPr lang="es-E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56673"/>
                                        </p:tgtEl>
                                        <p:attrNameLst>
                                          <p:attrName>style.visibility</p:attrName>
                                        </p:attrNameLst>
                                      </p:cBhvr>
                                      <p:to>
                                        <p:strVal val="visible"/>
                                      </p:to>
                                    </p:set>
                                    <p:animEffect transition="in" filter="box(in)">
                                      <p:cBhvr>
                                        <p:cTn id="32" dur="500"/>
                                        <p:tgtEl>
                                          <p:spTgt spid="15667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156674"/>
                                        </p:tgtEl>
                                        <p:attrNameLst>
                                          <p:attrName>style.visibility</p:attrName>
                                        </p:attrNameLst>
                                      </p:cBhvr>
                                      <p:to>
                                        <p:strVal val="visible"/>
                                      </p:to>
                                    </p:set>
                                    <p:animEffect transition="in" filter="box(in)">
                                      <p:cBhvr>
                                        <p:cTn id="49" dur="500"/>
                                        <p:tgtEl>
                                          <p:spTgt spid="15667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3" name="Picture 1"/>
          <p:cNvPicPr>
            <a:picLocks noChangeAspect="1" noChangeArrowheads="1"/>
          </p:cNvPicPr>
          <p:nvPr/>
        </p:nvPicPr>
        <p:blipFill>
          <a:blip r:embed="rId2"/>
          <a:srcRect/>
          <a:stretch>
            <a:fillRect/>
          </a:stretch>
        </p:blipFill>
        <p:spPr bwMode="auto">
          <a:xfrm>
            <a:off x="152400" y="685800"/>
            <a:ext cx="2567354" cy="457200"/>
          </a:xfrm>
          <a:prstGeom prst="rect">
            <a:avLst/>
          </a:prstGeom>
          <a:noFill/>
          <a:ln w="9525">
            <a:noFill/>
            <a:miter lim="800000"/>
            <a:headEnd/>
            <a:tailEnd/>
          </a:ln>
          <a:effectLst/>
        </p:spPr>
      </p:pic>
      <p:grpSp>
        <p:nvGrpSpPr>
          <p:cNvPr id="4" name="Group 6"/>
          <p:cNvGrpSpPr/>
          <p:nvPr/>
        </p:nvGrpSpPr>
        <p:grpSpPr>
          <a:xfrm>
            <a:off x="1457325" y="457200"/>
            <a:ext cx="3525677" cy="914400"/>
            <a:chOff x="5181600" y="3505200"/>
            <a:chExt cx="3525677" cy="914400"/>
          </a:xfrm>
        </p:grpSpPr>
        <p:sp>
          <p:nvSpPr>
            <p:cNvPr id="5" name="Oval 4"/>
            <p:cNvSpPr/>
            <p:nvPr/>
          </p:nvSpPr>
          <p:spPr>
            <a:xfrm>
              <a:off x="5181600" y="3657600"/>
              <a:ext cx="1600200" cy="762000"/>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629400" y="3505200"/>
              <a:ext cx="2077877" cy="369332"/>
            </a:xfrm>
            <a:prstGeom prst="rect">
              <a:avLst/>
            </a:prstGeom>
            <a:noFill/>
          </p:spPr>
          <p:txBody>
            <a:bodyPr wrap="none" rtlCol="0">
              <a:spAutoFit/>
            </a:bodyPr>
            <a:lstStyle/>
            <a:p>
              <a:r>
                <a:rPr lang="en-US" b="1" dirty="0" err="1" smtClean="0">
                  <a:solidFill>
                    <a:srgbClr val="FF0000"/>
                  </a:solidFill>
                </a:rPr>
                <a:t>Bifurcacion</a:t>
              </a:r>
              <a:r>
                <a:rPr lang="en-US" b="1" dirty="0" smtClean="0">
                  <a:solidFill>
                    <a:srgbClr val="FF0000"/>
                  </a:solidFill>
                </a:rPr>
                <a:t> </a:t>
              </a:r>
              <a:r>
                <a:rPr lang="en-US" b="1" dirty="0" err="1" smtClean="0">
                  <a:solidFill>
                    <a:srgbClr val="FF0000"/>
                  </a:solidFill>
                </a:rPr>
                <a:t>tridente</a:t>
              </a:r>
              <a:endParaRPr lang="en-US" b="1" dirty="0">
                <a:solidFill>
                  <a:srgbClr val="FF0000"/>
                </a:solidFill>
              </a:endParaRPr>
            </a:p>
          </p:txBody>
        </p:sp>
      </p:grpSp>
      <p:grpSp>
        <p:nvGrpSpPr>
          <p:cNvPr id="7" name="Group 7"/>
          <p:cNvGrpSpPr/>
          <p:nvPr/>
        </p:nvGrpSpPr>
        <p:grpSpPr>
          <a:xfrm>
            <a:off x="771520" y="228600"/>
            <a:ext cx="2857351" cy="1143000"/>
            <a:chOff x="5181600" y="3172691"/>
            <a:chExt cx="7776816" cy="1246909"/>
          </a:xfrm>
        </p:grpSpPr>
        <p:sp>
          <p:nvSpPr>
            <p:cNvPr id="9" name="Oval 8"/>
            <p:cNvSpPr/>
            <p:nvPr/>
          </p:nvSpPr>
          <p:spPr>
            <a:xfrm>
              <a:off x="5181600" y="3657600"/>
              <a:ext cx="1600200" cy="762000"/>
            </a:xfrm>
            <a:prstGeom prst="ellipse">
              <a:avLst/>
            </a:prstGeom>
            <a:noFill/>
            <a:ln w="4445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89006" y="3172691"/>
              <a:ext cx="7569410" cy="402908"/>
            </a:xfrm>
            <a:prstGeom prst="rect">
              <a:avLst/>
            </a:prstGeom>
            <a:noFill/>
          </p:spPr>
          <p:txBody>
            <a:bodyPr wrap="none" rtlCol="0">
              <a:spAutoFit/>
            </a:bodyPr>
            <a:lstStyle/>
            <a:p>
              <a:r>
                <a:rPr lang="en-US" b="1" dirty="0" err="1" smtClean="0">
                  <a:solidFill>
                    <a:srgbClr val="00B0F0"/>
                  </a:solidFill>
                </a:rPr>
                <a:t>Parametro</a:t>
              </a:r>
              <a:r>
                <a:rPr lang="en-US" b="1" dirty="0" smtClean="0">
                  <a:solidFill>
                    <a:srgbClr val="00B0F0"/>
                  </a:solidFill>
                </a:rPr>
                <a:t> de </a:t>
              </a:r>
              <a:r>
                <a:rPr lang="en-US" b="1" dirty="0" err="1" smtClean="0">
                  <a:solidFill>
                    <a:srgbClr val="00B0F0"/>
                  </a:solidFill>
                </a:rPr>
                <a:t>imperfeccion</a:t>
              </a:r>
              <a:endParaRPr lang="en-US" b="1" dirty="0">
                <a:solidFill>
                  <a:srgbClr val="00B0F0"/>
                </a:solidFill>
              </a:endParaRPr>
            </a:p>
          </p:txBody>
        </p:sp>
      </p:grpSp>
      <p:sp>
        <p:nvSpPr>
          <p:cNvPr id="12" name="Rectangle 11"/>
          <p:cNvSpPr/>
          <p:nvPr/>
        </p:nvSpPr>
        <p:spPr>
          <a:xfrm>
            <a:off x="0" y="609600"/>
            <a:ext cx="9144000" cy="4524315"/>
          </a:xfrm>
          <a:prstGeom prst="rect">
            <a:avLst/>
          </a:prstGeom>
        </p:spPr>
        <p:txBody>
          <a:bodyPr wrap="square">
            <a:spAutoFit/>
          </a:bodyPr>
          <a:lstStyle/>
          <a:p>
            <a:r>
              <a:rPr lang="es-ES" dirty="0" smtClean="0">
                <a:latin typeface="Times New Roman" pitchFamily="18" charset="0"/>
                <a:cs typeface="Times New Roman" pitchFamily="18" charset="0"/>
              </a:rPr>
              <a:t>                                                                                       Nos conviene entonces pensar a </a:t>
            </a:r>
            <a:r>
              <a:rPr lang="es-ES" i="1" dirty="0" smtClean="0">
                <a:latin typeface="Times New Roman" pitchFamily="18" charset="0"/>
                <a:cs typeface="Times New Roman" pitchFamily="18" charset="0"/>
              </a:rPr>
              <a:t>r </a:t>
            </a:r>
            <a:r>
              <a:rPr lang="es-ES" dirty="0" smtClean="0">
                <a:latin typeface="Times New Roman" pitchFamily="18" charset="0"/>
                <a:cs typeface="Times New Roman" pitchFamily="18" charset="0"/>
              </a:rPr>
              <a:t>como                 			                                    fijo y luego examinar los efectos de variar </a:t>
            </a:r>
            <a:r>
              <a:rPr lang="es-ES" i="1" dirty="0" smtClean="0">
                <a:latin typeface="Times New Roman" pitchFamily="18" charset="0"/>
                <a:cs typeface="Times New Roman" pitchFamily="18" charset="0"/>
              </a:rPr>
              <a:t>h</a:t>
            </a:r>
            <a:r>
              <a:rPr lang="es-ES" dirty="0" smtClean="0">
                <a:latin typeface="Times New Roman" pitchFamily="18" charset="0"/>
                <a:cs typeface="Times New Roman" pitchFamily="18" charset="0"/>
              </a:rPr>
              <a:t>. </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El primer paso es analizar los puntos fijos de la ecuación. </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Estos se pueden encontrar explícitamente, pero tendríamos que invocar la fórmula para raíces de una ecuación cúbica. </a:t>
            </a:r>
          </a:p>
          <a:p>
            <a:r>
              <a:rPr lang="es-ES" dirty="0" smtClean="0">
                <a:latin typeface="Times New Roman" pitchFamily="18" charset="0"/>
                <a:cs typeface="Times New Roman" pitchFamily="18" charset="0"/>
              </a:rPr>
              <a:t>Es más claro utilizar un enfoque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gráfico.</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Trazamos entonces las gráficas de </a:t>
            </a:r>
          </a:p>
          <a:p>
            <a:r>
              <a:rPr lang="es-ES" i="1" dirty="0" smtClean="0">
                <a:latin typeface="Times New Roman" pitchFamily="18" charset="0"/>
                <a:cs typeface="Times New Roman" pitchFamily="18" charset="0"/>
              </a:rPr>
              <a:t>y = </a:t>
            </a:r>
            <a:r>
              <a:rPr lang="es-ES" i="1" dirty="0" err="1" smtClean="0">
                <a:latin typeface="Times New Roman" pitchFamily="18" charset="0"/>
                <a:cs typeface="Times New Roman" pitchFamily="18" charset="0"/>
              </a:rPr>
              <a:t>rx</a:t>
            </a:r>
            <a:r>
              <a:rPr lang="es-ES" i="1" dirty="0" smtClean="0">
                <a:latin typeface="Times New Roman" pitchFamily="18" charset="0"/>
                <a:cs typeface="Times New Roman" pitchFamily="18" charset="0"/>
              </a:rPr>
              <a:t> - x</a:t>
            </a:r>
            <a:r>
              <a:rPr lang="es-ES" i="1" baseline="30000" dirty="0" smtClean="0">
                <a:latin typeface="Times New Roman" pitchFamily="18" charset="0"/>
                <a:cs typeface="Times New Roman" pitchFamily="18" charset="0"/>
              </a:rPr>
              <a:t>3 </a:t>
            </a:r>
          </a:p>
          <a:p>
            <a:r>
              <a:rPr lang="es-ES" dirty="0" smtClean="0">
                <a:latin typeface="Times New Roman" pitchFamily="18" charset="0"/>
                <a:cs typeface="Times New Roman" pitchFamily="18" charset="0"/>
              </a:rPr>
              <a:t>e </a:t>
            </a:r>
          </a:p>
          <a:p>
            <a:r>
              <a:rPr lang="es-ES" i="1" dirty="0" smtClean="0">
                <a:latin typeface="Times New Roman" pitchFamily="18" charset="0"/>
                <a:cs typeface="Times New Roman" pitchFamily="18" charset="0"/>
              </a:rPr>
              <a:t>y = -h </a:t>
            </a:r>
            <a:r>
              <a:rPr lang="es-ES" dirty="0" smtClean="0">
                <a:latin typeface="Times New Roman" pitchFamily="18" charset="0"/>
                <a:cs typeface="Times New Roman" pitchFamily="18" charset="0"/>
              </a:rPr>
              <a:t>en los mismos ejes, y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buscamos  intersecciones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(Figura 3.6.1). </a:t>
            </a:r>
            <a:endParaRPr lang="en-US" dirty="0">
              <a:latin typeface="Times New Roman" pitchFamily="18" charset="0"/>
              <a:cs typeface="Times New Roman" pitchFamily="18" charset="0"/>
            </a:endParaRPr>
          </a:p>
        </p:txBody>
      </p:sp>
      <p:sp>
        <p:nvSpPr>
          <p:cNvPr id="13" name="Rectangle 12"/>
          <p:cNvSpPr/>
          <p:nvPr/>
        </p:nvSpPr>
        <p:spPr>
          <a:xfrm>
            <a:off x="0" y="5181600"/>
            <a:ext cx="9144000" cy="646331"/>
          </a:xfrm>
          <a:prstGeom prst="rect">
            <a:avLst/>
          </a:prstGeom>
        </p:spPr>
        <p:txBody>
          <a:bodyPr wrap="square">
            <a:spAutoFit/>
          </a:bodyPr>
          <a:lstStyle/>
          <a:p>
            <a:r>
              <a:rPr lang="es-ES" dirty="0" smtClean="0">
                <a:latin typeface="Times New Roman" pitchFamily="18" charset="0"/>
                <a:cs typeface="Times New Roman" pitchFamily="18" charset="0"/>
              </a:rPr>
              <a:t>Estas intersecciones dan los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puntos fijos. </a:t>
            </a:r>
            <a:endParaRPr lang="en-US" dirty="0">
              <a:latin typeface="Times New Roman" pitchFamily="18" charset="0"/>
              <a:cs typeface="Times New Roman" pitchFamily="18" charset="0"/>
            </a:endParaRPr>
          </a:p>
        </p:txBody>
      </p:sp>
      <p:pic>
        <p:nvPicPr>
          <p:cNvPr id="158722" name="Picture 2"/>
          <p:cNvPicPr>
            <a:picLocks noChangeAspect="1" noChangeArrowheads="1"/>
          </p:cNvPicPr>
          <p:nvPr/>
        </p:nvPicPr>
        <p:blipFill>
          <a:blip r:embed="rId3">
            <a:duotone>
              <a:prstClr val="black"/>
              <a:schemeClr val="accent3">
                <a:tint val="45000"/>
                <a:satMod val="400000"/>
              </a:schemeClr>
            </a:duotone>
          </a:blip>
          <a:srcRect l="2222" r="56667" b="11357"/>
          <a:stretch>
            <a:fillRect/>
          </a:stretch>
        </p:blipFill>
        <p:spPr bwMode="auto">
          <a:xfrm>
            <a:off x="3276600" y="2438400"/>
            <a:ext cx="2819400" cy="3048000"/>
          </a:xfrm>
          <a:prstGeom prst="rect">
            <a:avLst/>
          </a:prstGeom>
          <a:noFill/>
          <a:ln w="9525">
            <a:noFill/>
            <a:miter lim="800000"/>
            <a:headEnd/>
            <a:tailEnd/>
          </a:ln>
          <a:effectLst/>
        </p:spPr>
      </p:pic>
      <p:pic>
        <p:nvPicPr>
          <p:cNvPr id="15" name="Picture 2"/>
          <p:cNvPicPr>
            <a:picLocks noChangeAspect="1" noChangeArrowheads="1"/>
          </p:cNvPicPr>
          <p:nvPr/>
        </p:nvPicPr>
        <p:blipFill>
          <a:blip r:embed="rId3">
            <a:duotone>
              <a:prstClr val="black"/>
              <a:schemeClr val="accent2">
                <a:tint val="45000"/>
                <a:satMod val="400000"/>
              </a:schemeClr>
            </a:duotone>
          </a:blip>
          <a:srcRect l="55556" b="11357"/>
          <a:stretch>
            <a:fillRect/>
          </a:stretch>
        </p:blipFill>
        <p:spPr bwMode="auto">
          <a:xfrm>
            <a:off x="6096000" y="2438400"/>
            <a:ext cx="3048000" cy="3048000"/>
          </a:xfrm>
          <a:prstGeom prst="rect">
            <a:avLst/>
          </a:prstGeom>
          <a:noFill/>
          <a:ln w="9525">
            <a:noFill/>
            <a:miter lim="800000"/>
            <a:headEnd/>
            <a:tailEnd/>
          </a:ln>
          <a:effectLst/>
        </p:spPr>
      </p:pic>
      <p:sp>
        <p:nvSpPr>
          <p:cNvPr id="16" name="TextBox 15"/>
          <p:cNvSpPr txBox="1"/>
          <p:nvPr/>
        </p:nvSpPr>
        <p:spPr>
          <a:xfrm>
            <a:off x="3429000" y="4724400"/>
            <a:ext cx="1029449" cy="369332"/>
          </a:xfrm>
          <a:prstGeom prst="rect">
            <a:avLst/>
          </a:prstGeom>
          <a:noFill/>
        </p:spPr>
        <p:txBody>
          <a:bodyPr wrap="none" rtlCol="0">
            <a:spAutoFit/>
          </a:bodyPr>
          <a:lstStyle/>
          <a:p>
            <a:r>
              <a:rPr lang="en-US" dirty="0" smtClean="0"/>
              <a:t>Fig. 3.6.1</a:t>
            </a:r>
            <a:endParaRPr lang="en-US" dirty="0"/>
          </a:p>
        </p:txBody>
      </p:sp>
      <p:sp>
        <p:nvSpPr>
          <p:cNvPr id="17" name="Rectangle 16"/>
          <p:cNvSpPr/>
          <p:nvPr/>
        </p:nvSpPr>
        <p:spPr>
          <a:xfrm>
            <a:off x="0" y="5715000"/>
            <a:ext cx="5334000" cy="923330"/>
          </a:xfrm>
          <a:prstGeom prst="rect">
            <a:avLst/>
          </a:prstGeom>
        </p:spPr>
        <p:txBody>
          <a:bodyPr wrap="square">
            <a:spAutoFit/>
          </a:bodyPr>
          <a:lstStyle/>
          <a:p>
            <a:r>
              <a:rPr lang="es-ES" dirty="0" smtClean="0">
                <a:solidFill>
                  <a:srgbClr val="00B050"/>
                </a:solidFill>
                <a:latin typeface="Times New Roman" pitchFamily="18" charset="0"/>
                <a:cs typeface="Times New Roman" pitchFamily="18" charset="0"/>
              </a:rPr>
              <a:t>Cuando </a:t>
            </a:r>
            <a:r>
              <a:rPr lang="es-ES" i="1" dirty="0" smtClean="0">
                <a:solidFill>
                  <a:srgbClr val="00B050"/>
                </a:solidFill>
                <a:latin typeface="Times New Roman" pitchFamily="18" charset="0"/>
                <a:cs typeface="Times New Roman" pitchFamily="18" charset="0"/>
              </a:rPr>
              <a:t>r</a:t>
            </a:r>
            <a:r>
              <a:rPr lang="es-ES" dirty="0" smtClean="0">
                <a:solidFill>
                  <a:srgbClr val="00B050"/>
                </a:solidFill>
                <a:latin typeface="Times New Roman" pitchFamily="18" charset="0"/>
                <a:cs typeface="Times New Roman" pitchFamily="18" charset="0"/>
              </a:rPr>
              <a:t> </a:t>
            </a:r>
            <a:r>
              <a:rPr lang="es-ES" dirty="0" smtClean="0">
                <a:solidFill>
                  <a:srgbClr val="00B050"/>
                </a:solidFill>
                <a:latin typeface="Times New Roman" pitchFamily="18" charset="0"/>
                <a:cs typeface="Times New Roman" pitchFamily="18" charset="0"/>
                <a:sym typeface="Symbol"/>
              </a:rPr>
              <a:t></a:t>
            </a:r>
            <a:r>
              <a:rPr lang="es-ES" dirty="0" smtClean="0">
                <a:solidFill>
                  <a:srgbClr val="00B050"/>
                </a:solidFill>
                <a:latin typeface="Times New Roman" pitchFamily="18" charset="0"/>
                <a:cs typeface="Times New Roman" pitchFamily="18" charset="0"/>
              </a:rPr>
              <a:t>0, el  término cúbico disminuye </a:t>
            </a:r>
            <a:r>
              <a:rPr lang="es-ES" dirty="0" err="1" smtClean="0">
                <a:solidFill>
                  <a:srgbClr val="00B050"/>
                </a:solidFill>
                <a:latin typeface="Times New Roman" pitchFamily="18" charset="0"/>
                <a:cs typeface="Times New Roman" pitchFamily="18" charset="0"/>
              </a:rPr>
              <a:t>monó-tonamente</a:t>
            </a:r>
            <a:r>
              <a:rPr lang="es-ES" dirty="0" smtClean="0">
                <a:solidFill>
                  <a:srgbClr val="00B050"/>
                </a:solidFill>
                <a:latin typeface="Times New Roman" pitchFamily="18" charset="0"/>
                <a:cs typeface="Times New Roman" pitchFamily="18" charset="0"/>
              </a:rPr>
              <a:t>, por lo que se cruza con la línea horizontal y = </a:t>
            </a:r>
            <a:r>
              <a:rPr lang="es-ES" i="1" dirty="0" smtClean="0">
                <a:solidFill>
                  <a:srgbClr val="00B050"/>
                </a:solidFill>
                <a:latin typeface="Times New Roman" pitchFamily="18" charset="0"/>
                <a:cs typeface="Times New Roman" pitchFamily="18" charset="0"/>
              </a:rPr>
              <a:t>-h </a:t>
            </a:r>
            <a:r>
              <a:rPr lang="es-ES" dirty="0" smtClean="0">
                <a:solidFill>
                  <a:srgbClr val="00B050"/>
                </a:solidFill>
                <a:latin typeface="Times New Roman" pitchFamily="18" charset="0"/>
                <a:cs typeface="Times New Roman" pitchFamily="18" charset="0"/>
              </a:rPr>
              <a:t>en exactamente un punto (Figura 3.6.la). </a:t>
            </a:r>
            <a:endParaRPr lang="en-US" dirty="0">
              <a:solidFill>
                <a:srgbClr val="00B050"/>
              </a:solidFill>
              <a:latin typeface="Times New Roman" pitchFamily="18" charset="0"/>
              <a:cs typeface="Times New Roman" pitchFamily="18" charset="0"/>
            </a:endParaRPr>
          </a:p>
        </p:txBody>
      </p:sp>
      <p:sp>
        <p:nvSpPr>
          <p:cNvPr id="18" name="Rectangle 17"/>
          <p:cNvSpPr/>
          <p:nvPr/>
        </p:nvSpPr>
        <p:spPr>
          <a:xfrm>
            <a:off x="5562600" y="5562600"/>
            <a:ext cx="3581400" cy="1200329"/>
          </a:xfrm>
          <a:prstGeom prst="rect">
            <a:avLst/>
          </a:prstGeom>
        </p:spPr>
        <p:txBody>
          <a:bodyPr wrap="square">
            <a:spAutoFit/>
          </a:bodyPr>
          <a:lstStyle/>
          <a:p>
            <a:r>
              <a:rPr lang="es-ES" dirty="0" smtClean="0">
                <a:solidFill>
                  <a:srgbClr val="FF0000"/>
                </a:solidFill>
                <a:latin typeface="Times New Roman" pitchFamily="18" charset="0"/>
                <a:cs typeface="Times New Roman" pitchFamily="18" charset="0"/>
              </a:rPr>
              <a:t>El caso más interesante es </a:t>
            </a:r>
            <a:r>
              <a:rPr lang="es-ES" i="1" dirty="0" smtClean="0">
                <a:solidFill>
                  <a:srgbClr val="FF0000"/>
                </a:solidFill>
                <a:latin typeface="Times New Roman" pitchFamily="18" charset="0"/>
                <a:cs typeface="Times New Roman" pitchFamily="18" charset="0"/>
              </a:rPr>
              <a:t>r </a:t>
            </a:r>
            <a:r>
              <a:rPr lang="es-ES" dirty="0" smtClean="0">
                <a:solidFill>
                  <a:srgbClr val="FF0000"/>
                </a:solidFill>
                <a:latin typeface="Times New Roman" pitchFamily="18" charset="0"/>
                <a:cs typeface="Times New Roman" pitchFamily="18" charset="0"/>
              </a:rPr>
              <a:t>&gt; 0; </a:t>
            </a:r>
            <a:br>
              <a:rPr lang="es-ES" dirty="0" smtClean="0">
                <a:solidFill>
                  <a:srgbClr val="FF0000"/>
                </a:solidFill>
                <a:latin typeface="Times New Roman" pitchFamily="18" charset="0"/>
                <a:cs typeface="Times New Roman" pitchFamily="18" charset="0"/>
              </a:rPr>
            </a:br>
            <a:r>
              <a:rPr lang="es-ES" dirty="0" smtClean="0">
                <a:solidFill>
                  <a:srgbClr val="FF0000"/>
                </a:solidFill>
                <a:latin typeface="Times New Roman" pitchFamily="18" charset="0"/>
                <a:cs typeface="Times New Roman" pitchFamily="18" charset="0"/>
              </a:rPr>
              <a:t>entonces son posibles </a:t>
            </a:r>
            <a:r>
              <a:rPr lang="es-ES" b="1" dirty="0" smtClean="0">
                <a:solidFill>
                  <a:srgbClr val="FF0000"/>
                </a:solidFill>
                <a:latin typeface="Times New Roman" pitchFamily="18" charset="0"/>
                <a:cs typeface="Times New Roman" pitchFamily="18" charset="0"/>
              </a:rPr>
              <a:t>una, dos o </a:t>
            </a:r>
            <a:br>
              <a:rPr lang="es-ES" b="1" dirty="0" smtClean="0">
                <a:solidFill>
                  <a:srgbClr val="FF0000"/>
                </a:solidFill>
                <a:latin typeface="Times New Roman" pitchFamily="18" charset="0"/>
                <a:cs typeface="Times New Roman" pitchFamily="18" charset="0"/>
              </a:rPr>
            </a:br>
            <a:r>
              <a:rPr lang="es-ES" b="1" dirty="0" smtClean="0">
                <a:solidFill>
                  <a:srgbClr val="FF0000"/>
                </a:solidFill>
                <a:latin typeface="Times New Roman" pitchFamily="18" charset="0"/>
                <a:cs typeface="Times New Roman" pitchFamily="18" charset="0"/>
              </a:rPr>
              <a:t>tres intersecciones</a:t>
            </a:r>
            <a:r>
              <a:rPr lang="es-ES" dirty="0" smtClean="0">
                <a:solidFill>
                  <a:srgbClr val="FF0000"/>
                </a:solidFill>
                <a:latin typeface="Times New Roman" pitchFamily="18" charset="0"/>
                <a:cs typeface="Times New Roman" pitchFamily="18" charset="0"/>
              </a:rPr>
              <a:t>, dependiendo del valor de </a:t>
            </a:r>
            <a:r>
              <a:rPr lang="es-ES" i="1" dirty="0" smtClean="0">
                <a:solidFill>
                  <a:srgbClr val="FF0000"/>
                </a:solidFill>
                <a:latin typeface="Times New Roman" pitchFamily="18" charset="0"/>
                <a:cs typeface="Times New Roman" pitchFamily="18" charset="0"/>
              </a:rPr>
              <a:t>h</a:t>
            </a:r>
            <a:r>
              <a:rPr lang="es-ES" dirty="0" smtClean="0">
                <a:solidFill>
                  <a:srgbClr val="FF0000"/>
                </a:solidFill>
                <a:latin typeface="Times New Roman" pitchFamily="18" charset="0"/>
                <a:cs typeface="Times New Roman" pitchFamily="18" charset="0"/>
              </a:rPr>
              <a:t> (Figura 3.6.lb).</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Effect transition="in" filter="blinds(horizontal)">
                                      <p:cBhvr>
                                        <p:cTn id="17" dur="500"/>
                                        <p:tgtEl>
                                          <p:spTgt spid="1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Effect transition="in" filter="blinds(horizontal)">
                                      <p:cBhvr>
                                        <p:cTn id="22" dur="500"/>
                                        <p:tgtEl>
                                          <p:spTgt spid="1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Effect transition="in" filter="blinds(horizontal)">
                                      <p:cBhvr>
                                        <p:cTn id="27" dur="500"/>
                                        <p:tgtEl>
                                          <p:spTgt spid="1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xEl>
                                              <p:pRg st="8" end="8"/>
                                            </p:txEl>
                                          </p:spTgt>
                                        </p:tgtEl>
                                        <p:attrNameLst>
                                          <p:attrName>style.visibility</p:attrName>
                                        </p:attrNameLst>
                                      </p:cBhvr>
                                      <p:to>
                                        <p:strVal val="visible"/>
                                      </p:to>
                                    </p:set>
                                    <p:animEffect transition="in" filter="blinds(horizontal)">
                                      <p:cBhvr>
                                        <p:cTn id="32" dur="500"/>
                                        <p:tgtEl>
                                          <p:spTgt spid="1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xEl>
                                              <p:pRg st="9" end="9"/>
                                            </p:txEl>
                                          </p:spTgt>
                                        </p:tgtEl>
                                        <p:attrNameLst>
                                          <p:attrName>style.visibility</p:attrName>
                                        </p:attrNameLst>
                                      </p:cBhvr>
                                      <p:to>
                                        <p:strVal val="visible"/>
                                      </p:to>
                                    </p:set>
                                    <p:animEffect transition="in" filter="blinds(horizontal)">
                                      <p:cBhvr>
                                        <p:cTn id="37" dur="500"/>
                                        <p:tgtEl>
                                          <p:spTgt spid="1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xEl>
                                              <p:pRg st="10" end="10"/>
                                            </p:txEl>
                                          </p:spTgt>
                                        </p:tgtEl>
                                        <p:attrNameLst>
                                          <p:attrName>style.visibility</p:attrName>
                                        </p:attrNameLst>
                                      </p:cBhvr>
                                      <p:to>
                                        <p:strVal val="visible"/>
                                      </p:to>
                                    </p:set>
                                    <p:animEffect transition="in" filter="blinds(horizontal)">
                                      <p:cBhvr>
                                        <p:cTn id="42" dur="500"/>
                                        <p:tgtEl>
                                          <p:spTgt spid="1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8722"/>
                                        </p:tgtEl>
                                        <p:attrNameLst>
                                          <p:attrName>style.visibility</p:attrName>
                                        </p:attrNameLst>
                                      </p:cBhvr>
                                      <p:to>
                                        <p:strVal val="visible"/>
                                      </p:to>
                                    </p:set>
                                    <p:animEffect transition="in" filter="box(in)">
                                      <p:cBhvr>
                                        <p:cTn id="47" dur="500"/>
                                        <p:tgtEl>
                                          <p:spTgt spid="1587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Effect transition="in" filter="blinds(horizontal)">
                                      <p:cBhvr>
                                        <p:cTn id="52" dur="500"/>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ox(i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blinds(horizontal)">
                                      <p:cBhvr>
                                        <p:cTn id="62" dur="5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Effect transition="in" filter="blinds(horizontal)">
                                      <p:cBhvr>
                                        <p:cTn id="6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build="p"/>
      <p:bldP spid="17" grpId="0" build="p"/>
      <p:bldP spid="1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duotone>
              <a:prstClr val="black"/>
              <a:schemeClr val="accent2">
                <a:tint val="45000"/>
                <a:satMod val="400000"/>
              </a:schemeClr>
            </a:duotone>
          </a:blip>
          <a:srcRect l="55556" b="11357"/>
          <a:stretch>
            <a:fillRect/>
          </a:stretch>
        </p:blipFill>
        <p:spPr bwMode="auto">
          <a:xfrm>
            <a:off x="304800" y="228600"/>
            <a:ext cx="3048000" cy="3048000"/>
          </a:xfrm>
          <a:prstGeom prst="rect">
            <a:avLst/>
          </a:prstGeom>
          <a:noFill/>
          <a:ln w="9525">
            <a:noFill/>
            <a:miter lim="800000"/>
            <a:headEnd/>
            <a:tailEnd/>
          </a:ln>
          <a:effectLst/>
        </p:spPr>
      </p:pic>
      <p:pic>
        <p:nvPicPr>
          <p:cNvPr id="159746" name="Picture 2"/>
          <p:cNvPicPr>
            <a:picLocks noChangeAspect="1" noChangeArrowheads="1"/>
          </p:cNvPicPr>
          <p:nvPr/>
        </p:nvPicPr>
        <p:blipFill>
          <a:blip r:embed="rId3"/>
          <a:srcRect l="28934" t="18301" r="30457" b="73333"/>
          <a:stretch>
            <a:fillRect/>
          </a:stretch>
        </p:blipFill>
        <p:spPr bwMode="auto">
          <a:xfrm>
            <a:off x="3429000" y="2438400"/>
            <a:ext cx="4572000" cy="609600"/>
          </a:xfrm>
          <a:prstGeom prst="rect">
            <a:avLst/>
          </a:prstGeom>
          <a:noFill/>
          <a:ln w="9525">
            <a:noFill/>
            <a:miter lim="800000"/>
            <a:headEnd/>
            <a:tailEnd/>
          </a:ln>
          <a:effectLst/>
        </p:spPr>
      </p:pic>
      <p:sp>
        <p:nvSpPr>
          <p:cNvPr id="19" name="Rectangle 18"/>
          <p:cNvSpPr/>
          <p:nvPr/>
        </p:nvSpPr>
        <p:spPr>
          <a:xfrm>
            <a:off x="3352800" y="533400"/>
            <a:ext cx="5791200" cy="1754326"/>
          </a:xfrm>
          <a:prstGeom prst="rect">
            <a:avLst/>
          </a:prstGeom>
        </p:spPr>
        <p:txBody>
          <a:bodyPr wrap="square">
            <a:spAutoFit/>
          </a:bodyPr>
          <a:lstStyle/>
          <a:p>
            <a:r>
              <a:rPr lang="en-US" dirty="0" smtClean="0"/>
              <a:t>The </a:t>
            </a:r>
            <a:r>
              <a:rPr lang="en-US" b="1" dirty="0" smtClean="0">
                <a:solidFill>
                  <a:srgbClr val="FF0000"/>
                </a:solidFill>
              </a:rPr>
              <a:t>critical case </a:t>
            </a:r>
            <a:r>
              <a:rPr lang="en-US" dirty="0" smtClean="0"/>
              <a:t>occurs when the horizontal line is just </a:t>
            </a:r>
            <a:r>
              <a:rPr lang="en-US" i="1" dirty="0" smtClean="0">
                <a:solidFill>
                  <a:srgbClr val="FF0000"/>
                </a:solidFill>
              </a:rPr>
              <a:t>tangent </a:t>
            </a:r>
            <a:r>
              <a:rPr lang="en-US" i="1" dirty="0" smtClean="0"/>
              <a:t>to either the local </a:t>
            </a:r>
            <a:r>
              <a:rPr lang="en-US" dirty="0" smtClean="0"/>
              <a:t>minimum or maximum of the cubic; then we have a </a:t>
            </a:r>
            <a:r>
              <a:rPr lang="en-US" b="1" i="1" u="sng" dirty="0" smtClean="0">
                <a:solidFill>
                  <a:srgbClr val="FF0000"/>
                </a:solidFill>
              </a:rPr>
              <a:t>saddle-node bifurcation.</a:t>
            </a:r>
          </a:p>
          <a:p>
            <a:endParaRPr lang="en-US" dirty="0" smtClean="0"/>
          </a:p>
          <a:p>
            <a:r>
              <a:rPr lang="en-US" dirty="0" smtClean="0"/>
              <a:t>To find the values of </a:t>
            </a:r>
            <a:r>
              <a:rPr lang="en-US" i="1" dirty="0" smtClean="0"/>
              <a:t>h at which this bifurcation occurs, note that the cubic has a </a:t>
            </a:r>
            <a:r>
              <a:rPr lang="en-US" dirty="0" smtClean="0"/>
              <a:t>local maximum when</a:t>
            </a:r>
            <a:endParaRPr lang="en-US" dirty="0"/>
          </a:p>
        </p:txBody>
      </p:sp>
      <p:pic>
        <p:nvPicPr>
          <p:cNvPr id="20" name="Picture 2"/>
          <p:cNvPicPr>
            <a:picLocks noChangeAspect="1" noChangeArrowheads="1"/>
          </p:cNvPicPr>
          <p:nvPr/>
        </p:nvPicPr>
        <p:blipFill>
          <a:blip r:embed="rId3"/>
          <a:srcRect l="10660" t="26667" r="73096" b="59216"/>
          <a:stretch>
            <a:fillRect/>
          </a:stretch>
        </p:blipFill>
        <p:spPr bwMode="auto">
          <a:xfrm>
            <a:off x="3809999" y="2971800"/>
            <a:ext cx="1490133" cy="838200"/>
          </a:xfrm>
          <a:prstGeom prst="rect">
            <a:avLst/>
          </a:prstGeom>
          <a:noFill/>
          <a:ln w="9525">
            <a:noFill/>
            <a:miter lim="800000"/>
            <a:headEnd/>
            <a:tailEnd/>
          </a:ln>
          <a:effectLst/>
        </p:spPr>
      </p:pic>
      <p:pic>
        <p:nvPicPr>
          <p:cNvPr id="21" name="Picture 2"/>
          <p:cNvPicPr>
            <a:picLocks noChangeAspect="1" noChangeArrowheads="1"/>
          </p:cNvPicPr>
          <p:nvPr/>
        </p:nvPicPr>
        <p:blipFill>
          <a:blip r:embed="rId3"/>
          <a:srcRect t="43922" b="47757"/>
          <a:stretch>
            <a:fillRect/>
          </a:stretch>
        </p:blipFill>
        <p:spPr bwMode="auto">
          <a:xfrm>
            <a:off x="-1" y="3829050"/>
            <a:ext cx="8135549" cy="438150"/>
          </a:xfrm>
          <a:prstGeom prst="rect">
            <a:avLst/>
          </a:prstGeom>
          <a:noFill/>
          <a:ln w="9525">
            <a:noFill/>
            <a:miter lim="800000"/>
            <a:headEnd/>
            <a:tailEnd/>
          </a:ln>
          <a:effectLst/>
        </p:spPr>
      </p:pic>
      <p:pic>
        <p:nvPicPr>
          <p:cNvPr id="22" name="Picture 2"/>
          <p:cNvPicPr>
            <a:picLocks noChangeAspect="1" noChangeArrowheads="1"/>
          </p:cNvPicPr>
          <p:nvPr/>
        </p:nvPicPr>
        <p:blipFill>
          <a:blip r:embed="rId3"/>
          <a:srcRect l="11240" t="53690" r="53168" b="33285"/>
          <a:stretch>
            <a:fillRect/>
          </a:stretch>
        </p:blipFill>
        <p:spPr bwMode="auto">
          <a:xfrm>
            <a:off x="5181600" y="3733800"/>
            <a:ext cx="2895600" cy="685800"/>
          </a:xfrm>
          <a:prstGeom prst="rect">
            <a:avLst/>
          </a:prstGeom>
          <a:noFill/>
          <a:ln w="9525">
            <a:noFill/>
            <a:miter lim="800000"/>
            <a:headEnd/>
            <a:tailEnd/>
          </a:ln>
          <a:effectLst/>
        </p:spPr>
      </p:pic>
      <p:pic>
        <p:nvPicPr>
          <p:cNvPr id="23" name="Picture 2"/>
          <p:cNvPicPr>
            <a:picLocks noChangeAspect="1" noChangeArrowheads="1"/>
          </p:cNvPicPr>
          <p:nvPr/>
        </p:nvPicPr>
        <p:blipFill>
          <a:blip r:embed="rId3"/>
          <a:srcRect t="71056" b="15919"/>
          <a:stretch>
            <a:fillRect/>
          </a:stretch>
        </p:blipFill>
        <p:spPr bwMode="auto">
          <a:xfrm>
            <a:off x="-1" y="4495800"/>
            <a:ext cx="8135549" cy="685800"/>
          </a:xfrm>
          <a:prstGeom prst="rect">
            <a:avLst/>
          </a:prstGeom>
          <a:noFill/>
          <a:ln w="9525">
            <a:noFill/>
            <a:miter lim="800000"/>
            <a:headEnd/>
            <a:tailEnd/>
          </a:ln>
          <a:effectLst/>
        </p:spPr>
      </p:pic>
      <p:pic>
        <p:nvPicPr>
          <p:cNvPr id="24" name="Picture 2"/>
          <p:cNvPicPr>
            <a:picLocks noChangeAspect="1" noChangeArrowheads="1"/>
          </p:cNvPicPr>
          <p:nvPr/>
        </p:nvPicPr>
        <p:blipFill>
          <a:blip r:embed="rId3"/>
          <a:srcRect l="12176" t="85528" r="66281" b="1447"/>
          <a:stretch>
            <a:fillRect/>
          </a:stretch>
        </p:blipFill>
        <p:spPr bwMode="auto">
          <a:xfrm>
            <a:off x="1295399" y="5105400"/>
            <a:ext cx="2142067" cy="838200"/>
          </a:xfrm>
          <a:prstGeom prst="rect">
            <a:avLst/>
          </a:prstGeom>
          <a:noFill/>
          <a:ln w="9525">
            <a:noFill/>
            <a:miter lim="800000"/>
            <a:headEnd/>
            <a:tailEnd/>
          </a:ln>
          <a:effectLst/>
        </p:spPr>
      </p:pic>
      <p:sp>
        <p:nvSpPr>
          <p:cNvPr id="25" name="Rectangle 24"/>
          <p:cNvSpPr/>
          <p:nvPr/>
        </p:nvSpPr>
        <p:spPr>
          <a:xfrm>
            <a:off x="0" y="5943600"/>
            <a:ext cx="9144000" cy="369332"/>
          </a:xfrm>
          <a:prstGeom prst="rect">
            <a:avLst/>
          </a:prstGeom>
        </p:spPr>
        <p:txBody>
          <a:bodyPr wrap="square">
            <a:spAutoFit/>
          </a:bodyPr>
          <a:lstStyle/>
          <a:p>
            <a:r>
              <a:rPr lang="en-US" dirty="0" smtClean="0"/>
              <a:t>The equation </a:t>
            </a:r>
            <a:endParaRPr lang="en-US" dirty="0"/>
          </a:p>
        </p:txBody>
      </p:sp>
      <p:pic>
        <p:nvPicPr>
          <p:cNvPr id="26" name="Picture 1"/>
          <p:cNvPicPr>
            <a:picLocks noChangeAspect="1" noChangeArrowheads="1"/>
          </p:cNvPicPr>
          <p:nvPr/>
        </p:nvPicPr>
        <p:blipFill>
          <a:blip r:embed="rId4"/>
          <a:srcRect/>
          <a:stretch>
            <a:fillRect/>
          </a:stretch>
        </p:blipFill>
        <p:spPr bwMode="auto">
          <a:xfrm>
            <a:off x="1752600" y="5867400"/>
            <a:ext cx="2567354" cy="457200"/>
          </a:xfrm>
          <a:prstGeom prst="rect">
            <a:avLst/>
          </a:prstGeom>
          <a:noFill/>
          <a:ln w="9525">
            <a:noFill/>
            <a:miter lim="800000"/>
            <a:headEnd/>
            <a:tailEnd/>
          </a:ln>
          <a:effectLst/>
        </p:spPr>
      </p:pic>
      <p:sp>
        <p:nvSpPr>
          <p:cNvPr id="27" name="Rectangle 26"/>
          <p:cNvSpPr/>
          <p:nvPr/>
        </p:nvSpPr>
        <p:spPr>
          <a:xfrm>
            <a:off x="0" y="6488668"/>
            <a:ext cx="9144000" cy="369332"/>
          </a:xfrm>
          <a:prstGeom prst="rect">
            <a:avLst/>
          </a:prstGeom>
        </p:spPr>
        <p:txBody>
          <a:bodyPr wrap="square">
            <a:spAutoFit/>
          </a:bodyPr>
          <a:lstStyle/>
          <a:p>
            <a:r>
              <a:rPr lang="en-US" dirty="0" smtClean="0"/>
              <a:t>has three fixed points for </a:t>
            </a:r>
            <a:r>
              <a:rPr lang="en-US" dirty="0" smtClean="0"/>
              <a:t>|</a:t>
            </a:r>
            <a:r>
              <a:rPr lang="en-US" dirty="0" smtClean="0"/>
              <a:t>hl </a:t>
            </a:r>
            <a:r>
              <a:rPr lang="en-US" dirty="0" smtClean="0"/>
              <a:t>&lt; </a:t>
            </a:r>
            <a:r>
              <a:rPr lang="en-US" i="1" dirty="0" err="1" smtClean="0"/>
              <a:t>hc</a:t>
            </a:r>
            <a:r>
              <a:rPr lang="en-US" i="1" dirty="0" smtClean="0"/>
              <a:t> ( r</a:t>
            </a:r>
            <a:r>
              <a:rPr lang="en-US" dirty="0" smtClean="0"/>
              <a:t>) and one fixed point for </a:t>
            </a:r>
            <a:r>
              <a:rPr lang="en-US" dirty="0" err="1" smtClean="0"/>
              <a:t>l</a:t>
            </a:r>
            <a:r>
              <a:rPr lang="en-US" i="1" dirty="0" err="1" smtClean="0"/>
              <a:t>h</a:t>
            </a:r>
            <a:r>
              <a:rPr lang="en-US" dirty="0" err="1" smtClean="0"/>
              <a:t>l</a:t>
            </a:r>
            <a:r>
              <a:rPr lang="en-US" dirty="0" smtClean="0"/>
              <a:t> &gt; </a:t>
            </a:r>
            <a:r>
              <a:rPr lang="en-US" i="1" dirty="0" err="1" smtClean="0"/>
              <a:t>hc</a:t>
            </a:r>
            <a:r>
              <a:rPr lang="en-US" i="1" dirty="0" smtClean="0"/>
              <a:t> ( 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xEl>
                                              <p:pRg st="2" end="2"/>
                                            </p:txEl>
                                          </p:spTgt>
                                        </p:tgtEl>
                                        <p:attrNameLst>
                                          <p:attrName>style.visibility</p:attrName>
                                        </p:attrNameLst>
                                      </p:cBhvr>
                                      <p:to>
                                        <p:strVal val="visible"/>
                                      </p:to>
                                    </p:set>
                                    <p:animEffect transition="in" filter="blinds(horizontal)">
                                      <p:cBhvr>
                                        <p:cTn id="12" dur="500"/>
                                        <p:tgtEl>
                                          <p:spTgt spid="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9746"/>
                                        </p:tgtEl>
                                        <p:attrNameLst>
                                          <p:attrName>style.visibility</p:attrName>
                                        </p:attrNameLst>
                                      </p:cBhvr>
                                      <p:to>
                                        <p:strVal val="visible"/>
                                      </p:to>
                                    </p:set>
                                    <p:animEffect transition="in" filter="blinds(horizontal)">
                                      <p:cBhvr>
                                        <p:cTn id="17" dur="500"/>
                                        <p:tgtEl>
                                          <p:spTgt spid="1597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linds(horizontal)">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ox(in)">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5"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369332"/>
          </a:xfrm>
          <a:prstGeom prst="rect">
            <a:avLst/>
          </a:prstGeom>
        </p:spPr>
        <p:txBody>
          <a:bodyPr wrap="square">
            <a:spAutoFit/>
          </a:bodyPr>
          <a:lstStyle/>
          <a:p>
            <a:r>
              <a:rPr lang="es-ES" dirty="0" smtClean="0">
                <a:latin typeface="Times New Roman" pitchFamily="18" charset="0"/>
                <a:cs typeface="Times New Roman" pitchFamily="18" charset="0"/>
              </a:rPr>
              <a:t>Es ilustrativo trazar </a:t>
            </a:r>
            <a:r>
              <a:rPr lang="es-ES" dirty="0" smtClean="0">
                <a:latin typeface="Times New Roman" pitchFamily="18" charset="0"/>
                <a:cs typeface="Times New Roman" pitchFamily="18" charset="0"/>
              </a:rPr>
              <a:t>las curvas de bifurcación </a:t>
            </a:r>
            <a:r>
              <a:rPr lang="es-ES" i="1" dirty="0" smtClean="0">
                <a:latin typeface="Times New Roman" pitchFamily="18" charset="0"/>
                <a:cs typeface="Times New Roman" pitchFamily="18" charset="0"/>
              </a:rPr>
              <a:t>h</a:t>
            </a:r>
            <a:r>
              <a:rPr lang="es-ES" dirty="0" smtClean="0">
                <a:latin typeface="Times New Roman" pitchFamily="18" charset="0"/>
                <a:cs typeface="Times New Roman" pitchFamily="18" charset="0"/>
              </a:rPr>
              <a:t> = ± </a:t>
            </a:r>
            <a:r>
              <a:rPr lang="es-ES" b="1" i="1" dirty="0" err="1" smtClean="0">
                <a:solidFill>
                  <a:srgbClr val="FF0000"/>
                </a:solidFill>
                <a:latin typeface="Times New Roman" pitchFamily="18" charset="0"/>
                <a:cs typeface="Times New Roman" pitchFamily="18" charset="0"/>
              </a:rPr>
              <a:t>h</a:t>
            </a:r>
            <a:r>
              <a:rPr lang="es-ES" b="1" i="1" baseline="-25000" dirty="0" err="1" smtClean="0">
                <a:solidFill>
                  <a:srgbClr val="FF0000"/>
                </a:solidFill>
                <a:latin typeface="Times New Roman" pitchFamily="18" charset="0"/>
                <a:cs typeface="Times New Roman" pitchFamily="18" charset="0"/>
              </a:rPr>
              <a:t>c</a:t>
            </a:r>
            <a:r>
              <a:rPr lang="es-ES" b="1" dirty="0" smtClean="0">
                <a:solidFill>
                  <a:srgbClr val="FF0000"/>
                </a:solidFill>
                <a:latin typeface="Times New Roman" pitchFamily="18" charset="0"/>
                <a:cs typeface="Times New Roman" pitchFamily="18" charset="0"/>
              </a:rPr>
              <a:t> (</a:t>
            </a:r>
            <a:r>
              <a:rPr lang="es-ES" b="1" i="1" dirty="0" smtClean="0">
                <a:solidFill>
                  <a:srgbClr val="FF0000"/>
                </a:solidFill>
                <a:latin typeface="Times New Roman" pitchFamily="18" charset="0"/>
                <a:cs typeface="Times New Roman" pitchFamily="18" charset="0"/>
              </a:rPr>
              <a:t>r</a:t>
            </a:r>
            <a:r>
              <a:rPr lang="es-ES" b="1" dirty="0" smtClean="0">
                <a:solidFill>
                  <a:srgbClr val="FF0000"/>
                </a:solidFill>
                <a:latin typeface="Times New Roman" pitchFamily="18" charset="0"/>
                <a:cs typeface="Times New Roman" pitchFamily="18" charset="0"/>
              </a:rPr>
              <a:t>)</a:t>
            </a:r>
            <a:r>
              <a:rPr lang="es-ES" dirty="0" smtClean="0">
                <a:latin typeface="Times New Roman" pitchFamily="18" charset="0"/>
                <a:cs typeface="Times New Roman" pitchFamily="18" charset="0"/>
              </a:rPr>
              <a:t> en el plano (</a:t>
            </a:r>
            <a:r>
              <a:rPr lang="es-ES" i="1" dirty="0" smtClean="0">
                <a:latin typeface="Times New Roman" pitchFamily="18" charset="0"/>
                <a:cs typeface="Times New Roman" pitchFamily="18" charset="0"/>
              </a:rPr>
              <a:t>r, h</a:t>
            </a:r>
            <a:r>
              <a:rPr lang="es-ES" dirty="0" smtClean="0">
                <a:latin typeface="Times New Roman" pitchFamily="18" charset="0"/>
                <a:cs typeface="Times New Roman" pitchFamily="18" charset="0"/>
              </a:rPr>
              <a:t>) (Figura 3.6.2).</a:t>
            </a:r>
            <a:endParaRPr lang="en-US" dirty="0"/>
          </a:p>
        </p:txBody>
      </p:sp>
      <p:pic>
        <p:nvPicPr>
          <p:cNvPr id="160770" name="Picture 2"/>
          <p:cNvPicPr>
            <a:picLocks noChangeAspect="1" noChangeArrowheads="1"/>
          </p:cNvPicPr>
          <p:nvPr/>
        </p:nvPicPr>
        <p:blipFill>
          <a:blip r:embed="rId2"/>
          <a:srcRect/>
          <a:stretch>
            <a:fillRect/>
          </a:stretch>
        </p:blipFill>
        <p:spPr bwMode="auto">
          <a:xfrm>
            <a:off x="4267200" y="914400"/>
            <a:ext cx="4191000" cy="2722359"/>
          </a:xfrm>
          <a:prstGeom prst="rect">
            <a:avLst/>
          </a:prstGeom>
          <a:noFill/>
          <a:ln w="9525">
            <a:noFill/>
            <a:miter lim="800000"/>
            <a:headEnd/>
            <a:tailEnd/>
          </a:ln>
          <a:effectLst/>
        </p:spPr>
      </p:pic>
      <p:sp>
        <p:nvSpPr>
          <p:cNvPr id="5" name="Rectangle 4"/>
          <p:cNvSpPr/>
          <p:nvPr/>
        </p:nvSpPr>
        <p:spPr>
          <a:xfrm>
            <a:off x="0" y="3733800"/>
            <a:ext cx="9144000" cy="2308324"/>
          </a:xfrm>
          <a:prstGeom prst="rect">
            <a:avLst/>
          </a:prstGeom>
        </p:spPr>
        <p:txBody>
          <a:bodyPr wrap="square">
            <a:spAutoFit/>
          </a:bodyPr>
          <a:lstStyle/>
          <a:p>
            <a:r>
              <a:rPr lang="es-ES" dirty="0" smtClean="0">
                <a:latin typeface="Times New Roman" pitchFamily="18" charset="0"/>
                <a:cs typeface="Times New Roman" pitchFamily="18" charset="0"/>
              </a:rPr>
              <a:t>También </a:t>
            </a:r>
            <a:r>
              <a:rPr lang="es-ES" dirty="0" smtClean="0">
                <a:latin typeface="Times New Roman" pitchFamily="18" charset="0"/>
                <a:cs typeface="Times New Roman" pitchFamily="18" charset="0"/>
              </a:rPr>
              <a:t>etiquetamos las </a:t>
            </a:r>
            <a:r>
              <a:rPr lang="es-ES" dirty="0" smtClean="0">
                <a:latin typeface="Times New Roman" pitchFamily="18" charset="0"/>
                <a:cs typeface="Times New Roman" pitchFamily="18" charset="0"/>
              </a:rPr>
              <a:t>regiones que </a:t>
            </a:r>
            <a:r>
              <a:rPr lang="es-ES" dirty="0" smtClean="0">
                <a:latin typeface="Times New Roman" pitchFamily="18" charset="0"/>
                <a:cs typeface="Times New Roman" pitchFamily="18" charset="0"/>
              </a:rPr>
              <a:t>corresponden a diferentes números de puntos fijos. </a:t>
            </a:r>
            <a:endParaRPr lang="es-ES" dirty="0" smtClean="0">
              <a:latin typeface="Times New Roman" pitchFamily="18" charset="0"/>
              <a:cs typeface="Times New Roman" pitchFamily="18" charset="0"/>
            </a:endParaRP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Se </a:t>
            </a:r>
            <a:r>
              <a:rPr lang="es-ES" dirty="0" smtClean="0">
                <a:latin typeface="Times New Roman" pitchFamily="18" charset="0"/>
                <a:cs typeface="Times New Roman" pitchFamily="18" charset="0"/>
              </a:rPr>
              <a:t>producen </a:t>
            </a:r>
            <a:r>
              <a:rPr lang="es-ES" b="1" dirty="0" smtClean="0">
                <a:solidFill>
                  <a:srgbClr val="FF0000"/>
                </a:solidFill>
                <a:latin typeface="Times New Roman" pitchFamily="18" charset="0"/>
                <a:cs typeface="Times New Roman" pitchFamily="18" charset="0"/>
              </a:rPr>
              <a:t>bifurcaciones del nodo de </a:t>
            </a:r>
            <a:r>
              <a:rPr lang="es-ES" b="1" dirty="0" smtClean="0">
                <a:solidFill>
                  <a:srgbClr val="FF0000"/>
                </a:solidFill>
                <a:latin typeface="Times New Roman" pitchFamily="18" charset="0"/>
                <a:cs typeface="Times New Roman" pitchFamily="18" charset="0"/>
              </a:rPr>
              <a:t>silla a </a:t>
            </a:r>
            <a:r>
              <a:rPr lang="es-ES" b="1" dirty="0" smtClean="0">
                <a:solidFill>
                  <a:srgbClr val="FF0000"/>
                </a:solidFill>
                <a:latin typeface="Times New Roman" pitchFamily="18" charset="0"/>
                <a:cs typeface="Times New Roman" pitchFamily="18" charset="0"/>
              </a:rPr>
              <a:t>lo largo del límite de las regiones</a:t>
            </a:r>
            <a:r>
              <a:rPr lang="es-ES" dirty="0" smtClean="0">
                <a:latin typeface="Times New Roman" pitchFamily="18" charset="0"/>
                <a:cs typeface="Times New Roman" pitchFamily="18" charset="0"/>
              </a:rPr>
              <a:t>, excepto en el punto de la </a:t>
            </a:r>
            <a:r>
              <a:rPr lang="es-ES" dirty="0" smtClean="0">
                <a:latin typeface="Times New Roman" pitchFamily="18" charset="0"/>
                <a:cs typeface="Times New Roman" pitchFamily="18" charset="0"/>
              </a:rPr>
              <a:t>cúspide.</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Los diagramas </a:t>
            </a:r>
            <a:r>
              <a:rPr lang="es-ES" dirty="0" smtClean="0">
                <a:latin typeface="Times New Roman" pitchFamily="18" charset="0"/>
                <a:cs typeface="Times New Roman" pitchFamily="18" charset="0"/>
              </a:rPr>
              <a:t>como la Figura 3.6.2 </a:t>
            </a:r>
            <a:r>
              <a:rPr lang="es-ES" dirty="0" smtClean="0">
                <a:latin typeface="Times New Roman" pitchFamily="18" charset="0"/>
                <a:cs typeface="Times New Roman" pitchFamily="18" charset="0"/>
              </a:rPr>
              <a:t>son </a:t>
            </a:r>
            <a:r>
              <a:rPr lang="es-ES" dirty="0" smtClean="0">
                <a:latin typeface="Times New Roman" pitchFamily="18" charset="0"/>
                <a:cs typeface="Times New Roman" pitchFamily="18" charset="0"/>
              </a:rPr>
              <a:t>muy </a:t>
            </a:r>
            <a:r>
              <a:rPr lang="es-ES" dirty="0" smtClean="0">
                <a:latin typeface="Times New Roman" pitchFamily="18" charset="0"/>
                <a:cs typeface="Times New Roman" pitchFamily="18" charset="0"/>
              </a:rPr>
              <a:t>útiles y se llaman </a:t>
            </a:r>
            <a:r>
              <a:rPr lang="es-ES" b="1" dirty="0" smtClean="0">
                <a:solidFill>
                  <a:srgbClr val="FF0000"/>
                </a:solidFill>
                <a:latin typeface="Times New Roman" pitchFamily="18" charset="0"/>
                <a:cs typeface="Times New Roman" pitchFamily="18" charset="0"/>
              </a:rPr>
              <a:t>diagramas </a:t>
            </a:r>
            <a:r>
              <a:rPr lang="es-ES" b="1" dirty="0" smtClean="0">
                <a:solidFill>
                  <a:srgbClr val="FF0000"/>
                </a:solidFill>
                <a:latin typeface="Times New Roman" pitchFamily="18" charset="0"/>
                <a:cs typeface="Times New Roman" pitchFamily="18" charset="0"/>
              </a:rPr>
              <a:t>de estabilidad</a:t>
            </a:r>
            <a:r>
              <a:rPr lang="es-ES" dirty="0" smtClean="0">
                <a:latin typeface="Times New Roman" pitchFamily="18" charset="0"/>
                <a:cs typeface="Times New Roman" pitchFamily="18" charset="0"/>
              </a:rPr>
              <a:t>.</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Muestran </a:t>
            </a:r>
            <a:r>
              <a:rPr lang="es-ES" dirty="0" smtClean="0">
                <a:latin typeface="Times New Roman" pitchFamily="18" charset="0"/>
                <a:cs typeface="Times New Roman" pitchFamily="18" charset="0"/>
              </a:rPr>
              <a:t>los diferentes tipos de comportamiento que ocurren cuando nos movemos en el espacio de parámetros (aquí, el plano (</a:t>
            </a:r>
            <a:r>
              <a:rPr lang="es-ES" i="1" dirty="0" smtClean="0">
                <a:latin typeface="Times New Roman" pitchFamily="18" charset="0"/>
                <a:cs typeface="Times New Roman" pitchFamily="18" charset="0"/>
              </a:rPr>
              <a:t>r, h</a:t>
            </a:r>
            <a:r>
              <a:rPr lang="es-E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 name="Rectangle 5"/>
          <p:cNvSpPr/>
          <p:nvPr/>
        </p:nvSpPr>
        <p:spPr>
          <a:xfrm>
            <a:off x="0" y="1524000"/>
            <a:ext cx="4572000" cy="923330"/>
          </a:xfrm>
          <a:prstGeom prst="rect">
            <a:avLst/>
          </a:prstGeom>
        </p:spPr>
        <p:txBody>
          <a:bodyPr wrap="square">
            <a:spAutoFit/>
          </a:bodyPr>
          <a:lstStyle/>
          <a:p>
            <a:r>
              <a:rPr lang="es-ES" dirty="0" smtClean="0">
                <a:latin typeface="Times New Roman" pitchFamily="18" charset="0"/>
                <a:cs typeface="Times New Roman" pitchFamily="18" charset="0"/>
              </a:rPr>
              <a:t>Observemos </a:t>
            </a:r>
            <a:r>
              <a:rPr lang="es-ES" dirty="0" smtClean="0">
                <a:latin typeface="Times New Roman" pitchFamily="18" charset="0"/>
                <a:cs typeface="Times New Roman" pitchFamily="18" charset="0"/>
              </a:rPr>
              <a:t>que las dos curvas de bifurcación se encuentran </a:t>
            </a:r>
            <a:r>
              <a:rPr lang="es-ES" dirty="0" smtClean="0">
                <a:latin typeface="Times New Roman" pitchFamily="18" charset="0"/>
                <a:cs typeface="Times New Roman" pitchFamily="18" charset="0"/>
              </a:rPr>
              <a:t>tangencialmente en </a:t>
            </a:r>
            <a:r>
              <a:rPr lang="es-ES" dirty="0" smtClean="0">
                <a:latin typeface="Times New Roman" pitchFamily="18" charset="0"/>
                <a:cs typeface="Times New Roman" pitchFamily="18" charset="0"/>
              </a:rPr>
              <a:t>(</a:t>
            </a:r>
            <a:r>
              <a:rPr lang="es-ES" i="1" dirty="0" smtClean="0">
                <a:latin typeface="Times New Roman" pitchFamily="18" charset="0"/>
                <a:cs typeface="Times New Roman" pitchFamily="18" charset="0"/>
              </a:rPr>
              <a:t>r, h</a:t>
            </a:r>
            <a:r>
              <a:rPr lang="es-ES" dirty="0" smtClean="0">
                <a:latin typeface="Times New Roman" pitchFamily="18" charset="0"/>
                <a:cs typeface="Times New Roman" pitchFamily="18" charset="0"/>
              </a:rPr>
              <a:t>) = (0, 0); tal punto se llama </a:t>
            </a:r>
            <a:r>
              <a:rPr lang="es-ES" b="1" dirty="0" smtClean="0">
                <a:solidFill>
                  <a:schemeClr val="accent6">
                    <a:lumMod val="75000"/>
                  </a:schemeClr>
                </a:solidFill>
                <a:latin typeface="Times New Roman" pitchFamily="18" charset="0"/>
                <a:cs typeface="Times New Roman" pitchFamily="18" charset="0"/>
              </a:rPr>
              <a:t>punto de cúspide</a:t>
            </a:r>
            <a:r>
              <a:rPr lang="es-E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pSp>
        <p:nvGrpSpPr>
          <p:cNvPr id="13" name="Group 12"/>
          <p:cNvGrpSpPr/>
          <p:nvPr/>
        </p:nvGrpSpPr>
        <p:grpSpPr>
          <a:xfrm>
            <a:off x="3404373" y="1981199"/>
            <a:ext cx="3198532" cy="318958"/>
            <a:chOff x="3404373" y="1981199"/>
            <a:chExt cx="3198532" cy="318958"/>
          </a:xfrm>
        </p:grpSpPr>
        <p:sp>
          <p:nvSpPr>
            <p:cNvPr id="9" name="Oval 31"/>
            <p:cNvSpPr>
              <a:spLocks noChangeArrowheads="1"/>
            </p:cNvSpPr>
            <p:nvPr/>
          </p:nvSpPr>
          <p:spPr bwMode="auto">
            <a:xfrm>
              <a:off x="6380162" y="1981199"/>
              <a:ext cx="222743" cy="222251"/>
            </a:xfrm>
            <a:prstGeom prst="ellipse">
              <a:avLst/>
            </a:prstGeom>
            <a:noFill/>
            <a:ln w="28575">
              <a:solidFill>
                <a:srgbClr val="FF9900"/>
              </a:solidFill>
              <a:round/>
              <a:headEnd type="none" w="sm" len="sm"/>
              <a:tailEnd type="none" w="sm" len="sm"/>
            </a:ln>
          </p:spPr>
          <p:txBody>
            <a:bodyPr wrap="none" anchor="ctr"/>
            <a:lstStyle/>
            <a:p>
              <a:endParaRPr lang="es-UY"/>
            </a:p>
          </p:txBody>
        </p:sp>
        <p:sp>
          <p:nvSpPr>
            <p:cNvPr id="12" name="Freeform 34"/>
            <p:cNvSpPr>
              <a:spLocks/>
            </p:cNvSpPr>
            <p:nvPr/>
          </p:nvSpPr>
          <p:spPr bwMode="auto">
            <a:xfrm rot="10418215">
              <a:off x="3404373" y="2050736"/>
              <a:ext cx="2991821" cy="249421"/>
            </a:xfrm>
            <a:custGeom>
              <a:avLst/>
              <a:gdLst>
                <a:gd name="T0" fmla="*/ 0 w 521"/>
                <a:gd name="T1" fmla="*/ 0 h 261"/>
                <a:gd name="T2" fmla="*/ 7 w 521"/>
                <a:gd name="T3" fmla="*/ 8 h 261"/>
                <a:gd name="T4" fmla="*/ 8 w 521"/>
                <a:gd name="T5" fmla="*/ 41 h 261"/>
                <a:gd name="T6" fmla="*/ 11 w 521"/>
                <a:gd name="T7" fmla="*/ 45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6600"/>
              </a:solidFill>
              <a:round/>
              <a:headEnd type="none" w="sm" len="sm"/>
              <a:tailEnd type="triangle" w="med" len="med"/>
            </a:ln>
          </p:spPr>
          <p:txBody>
            <a:bodyPr wrap="none"/>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box(in)">
                                      <p:cBhvr>
                                        <p:cTn id="7" dur="500"/>
                                        <p:tgtEl>
                                          <p:spTgt spid="1607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linds(horizontal)">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646331"/>
          </a:xfrm>
          <a:prstGeom prst="rect">
            <a:avLst/>
          </a:prstGeom>
        </p:spPr>
        <p:txBody>
          <a:bodyPr wrap="square">
            <a:spAutoFit/>
          </a:bodyPr>
          <a:lstStyle/>
          <a:p>
            <a:r>
              <a:rPr lang="en-US" dirty="0" smtClean="0">
                <a:latin typeface="Times New Roman" pitchFamily="18" charset="0"/>
                <a:cs typeface="Times New Roman" pitchFamily="18" charset="0"/>
              </a:rPr>
              <a:t>Now </a:t>
            </a:r>
            <a:r>
              <a:rPr lang="en-US" dirty="0" smtClean="0">
                <a:latin typeface="Times New Roman" pitchFamily="18" charset="0"/>
                <a:cs typeface="Times New Roman" pitchFamily="18" charset="0"/>
              </a:rPr>
              <a:t>let's present our results in a more familiar way by showing the </a:t>
            </a:r>
            <a:r>
              <a:rPr lang="en-US" dirty="0" smtClean="0">
                <a:latin typeface="Times New Roman" pitchFamily="18" charset="0"/>
                <a:cs typeface="Times New Roman" pitchFamily="18" charset="0"/>
              </a:rPr>
              <a:t>bifurcation diagram </a:t>
            </a:r>
            <a:r>
              <a:rPr lang="en-US" dirty="0" smtClean="0">
                <a:latin typeface="Times New Roman" pitchFamily="18" charset="0"/>
                <a:cs typeface="Times New Roman" pitchFamily="18" charset="0"/>
              </a:rPr>
              <a:t>of </a:t>
            </a:r>
            <a:r>
              <a:rPr lang="en-US" i="1" dirty="0" smtClean="0">
                <a:latin typeface="Times New Roman" pitchFamily="18" charset="0"/>
                <a:cs typeface="Times New Roman" pitchFamily="18" charset="0"/>
              </a:rPr>
              <a:t>x* </a:t>
            </a:r>
            <a:r>
              <a:rPr lang="en-US" i="1" dirty="0" smtClean="0">
                <a:latin typeface="Times New Roman" pitchFamily="18" charset="0"/>
                <a:cs typeface="Times New Roman" pitchFamily="18" charset="0"/>
              </a:rPr>
              <a:t>vs. r, </a:t>
            </a:r>
            <a:r>
              <a:rPr lang="en-US" dirty="0" smtClean="0">
                <a:latin typeface="Times New Roman" pitchFamily="18" charset="0"/>
                <a:cs typeface="Times New Roman" pitchFamily="18" charset="0"/>
              </a:rPr>
              <a:t>for fixed </a:t>
            </a:r>
            <a:r>
              <a:rPr lang="en-US" i="1" dirty="0" smtClean="0">
                <a:latin typeface="Times New Roman" pitchFamily="18" charset="0"/>
                <a:cs typeface="Times New Roman" pitchFamily="18" charset="0"/>
              </a:rPr>
              <a:t>h </a:t>
            </a:r>
            <a:r>
              <a:rPr lang="en-US" dirty="0" smtClean="0">
                <a:latin typeface="Times New Roman" pitchFamily="18" charset="0"/>
                <a:cs typeface="Times New Roman" pitchFamily="18" charset="0"/>
              </a:rPr>
              <a:t>(Figure 3.6.3).</a:t>
            </a:r>
            <a:endParaRPr lang="en-US" dirty="0">
              <a:latin typeface="Times New Roman" pitchFamily="18" charset="0"/>
              <a:cs typeface="Times New Roman" pitchFamily="18" charset="0"/>
            </a:endParaRPr>
          </a:p>
        </p:txBody>
      </p:sp>
      <p:sp>
        <p:nvSpPr>
          <p:cNvPr id="4" name="Rectangle 3"/>
          <p:cNvSpPr/>
          <p:nvPr/>
        </p:nvSpPr>
        <p:spPr>
          <a:xfrm>
            <a:off x="0" y="1524000"/>
            <a:ext cx="2667000" cy="923330"/>
          </a:xfrm>
          <a:prstGeom prst="rect">
            <a:avLst/>
          </a:prstGeom>
        </p:spPr>
        <p:txBody>
          <a:bodyPr wrap="square">
            <a:spAutoFit/>
          </a:bodyPr>
          <a:lstStyle/>
          <a:p>
            <a:r>
              <a:rPr lang="en-US" dirty="0" smtClean="0">
                <a:latin typeface="Times New Roman" pitchFamily="18" charset="0"/>
                <a:cs typeface="Times New Roman" pitchFamily="18" charset="0"/>
              </a:rPr>
              <a:t>When </a:t>
            </a:r>
            <a:r>
              <a:rPr lang="en-US" i="1" dirty="0" smtClean="0">
                <a:latin typeface="Times New Roman" pitchFamily="18" charset="0"/>
                <a:cs typeface="Times New Roman" pitchFamily="18" charset="0"/>
              </a:rPr>
              <a:t>h = 0 </a:t>
            </a:r>
            <a:r>
              <a:rPr lang="en-US" dirty="0" smtClean="0">
                <a:latin typeface="Times New Roman" pitchFamily="18" charset="0"/>
                <a:cs typeface="Times New Roman" pitchFamily="18" charset="0"/>
              </a:rPr>
              <a:t>we have the usual pitchfork diagram (Figure 3.6.3a) </a:t>
            </a:r>
            <a:r>
              <a:rPr lang="en-US" dirty="0" smtClean="0">
                <a:latin typeface="Times New Roman" pitchFamily="18" charset="0"/>
                <a:cs typeface="Times New Roman" pitchFamily="18" charset="0"/>
              </a:rPr>
              <a:t>but</a:t>
            </a:r>
            <a:endParaRPr lang="en-US"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3">
            <a:duotone>
              <a:schemeClr val="accent2">
                <a:shade val="45000"/>
                <a:satMod val="135000"/>
              </a:schemeClr>
              <a:prstClr val="white"/>
            </a:duotone>
          </a:blip>
          <a:srcRect l="57447" b="13924"/>
          <a:stretch>
            <a:fillRect/>
          </a:stretch>
        </p:blipFill>
        <p:spPr bwMode="auto">
          <a:xfrm>
            <a:off x="4648200" y="1371600"/>
            <a:ext cx="2151529" cy="1828800"/>
          </a:xfrm>
          <a:prstGeom prst="rect">
            <a:avLst/>
          </a:prstGeom>
          <a:noFill/>
          <a:ln w="9525">
            <a:noFill/>
            <a:miter lim="800000"/>
            <a:headEnd/>
            <a:tailEnd/>
          </a:ln>
          <a:effectLst/>
        </p:spPr>
      </p:pic>
      <p:grpSp>
        <p:nvGrpSpPr>
          <p:cNvPr id="7" name="Group 6"/>
          <p:cNvGrpSpPr/>
          <p:nvPr/>
        </p:nvGrpSpPr>
        <p:grpSpPr>
          <a:xfrm>
            <a:off x="2362200" y="1371600"/>
            <a:ext cx="2226792" cy="1828800"/>
            <a:chOff x="2650008" y="1371600"/>
            <a:chExt cx="2226792" cy="1828800"/>
          </a:xfrm>
        </p:grpSpPr>
        <p:pic>
          <p:nvPicPr>
            <p:cNvPr id="161794" name="Picture 2"/>
            <p:cNvPicPr>
              <a:picLocks noChangeAspect="1" noChangeArrowheads="1"/>
            </p:cNvPicPr>
            <p:nvPr/>
          </p:nvPicPr>
          <p:blipFill>
            <a:blip r:embed="rId3"/>
            <a:srcRect l="1401" r="54255" b="13333"/>
            <a:stretch>
              <a:fillRect/>
            </a:stretch>
          </p:blipFill>
          <p:spPr bwMode="auto">
            <a:xfrm>
              <a:off x="2650008" y="1371600"/>
              <a:ext cx="2226792" cy="18288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t="90000" r="81791"/>
            <a:stretch>
              <a:fillRect/>
            </a:stretch>
          </p:blipFill>
          <p:spPr bwMode="auto">
            <a:xfrm>
              <a:off x="2667000" y="1371600"/>
              <a:ext cx="990600" cy="228600"/>
            </a:xfrm>
            <a:prstGeom prst="rect">
              <a:avLst/>
            </a:prstGeom>
            <a:noFill/>
            <a:ln w="9525">
              <a:noFill/>
              <a:miter lim="800000"/>
              <a:headEnd/>
              <a:tailEnd/>
            </a:ln>
            <a:effectLst/>
          </p:spPr>
        </p:pic>
      </p:grpSp>
      <p:sp>
        <p:nvSpPr>
          <p:cNvPr id="8" name="Rectangle 7"/>
          <p:cNvSpPr/>
          <p:nvPr/>
        </p:nvSpPr>
        <p:spPr>
          <a:xfrm>
            <a:off x="6781800" y="1600200"/>
            <a:ext cx="2362200" cy="1200329"/>
          </a:xfrm>
          <a:prstGeom prst="rect">
            <a:avLst/>
          </a:prstGeom>
        </p:spPr>
        <p:txBody>
          <a:bodyPr wrap="square">
            <a:spAutoFit/>
          </a:bodyPr>
          <a:lstStyle/>
          <a:p>
            <a:r>
              <a:rPr lang="en-US" dirty="0" smtClean="0">
                <a:latin typeface="Times New Roman" pitchFamily="18" charset="0"/>
                <a:cs typeface="Times New Roman" pitchFamily="18" charset="0"/>
              </a:rPr>
              <a:t>but </a:t>
            </a:r>
            <a:r>
              <a:rPr lang="en-US" b="1" dirty="0" smtClean="0">
                <a:solidFill>
                  <a:srgbClr val="FF0000"/>
                </a:solidFill>
                <a:latin typeface="Times New Roman" pitchFamily="18" charset="0"/>
                <a:cs typeface="Times New Roman" pitchFamily="18" charset="0"/>
              </a:rPr>
              <a:t>when </a:t>
            </a:r>
            <a:r>
              <a:rPr lang="en-US" b="1" i="1" dirty="0" smtClean="0">
                <a:solidFill>
                  <a:srgbClr val="FF0000"/>
                </a:solidFill>
                <a:latin typeface="Times New Roman" pitchFamily="18" charset="0"/>
                <a:cs typeface="Times New Roman" pitchFamily="18" charset="0"/>
              </a:rPr>
              <a:t>h </a:t>
            </a:r>
            <a:r>
              <a:rPr lang="en-US" b="1" i="1" dirty="0" smtClean="0">
                <a:solidFill>
                  <a:srgbClr val="FF0000"/>
                </a:solidFill>
                <a:latin typeface="Times New Roman" pitchFamily="18" charset="0"/>
                <a:cs typeface="Times New Roman" pitchFamily="18" charset="0"/>
                <a:sym typeface="Symbol"/>
              </a:rPr>
              <a:t></a:t>
            </a:r>
            <a:r>
              <a:rPr lang="en-US" b="1" i="1" dirty="0" smtClean="0">
                <a:solidFill>
                  <a:srgbClr val="FF0000"/>
                </a:solidFill>
                <a:latin typeface="Times New Roman" pitchFamily="18" charset="0"/>
                <a:cs typeface="Times New Roman" pitchFamily="18" charset="0"/>
              </a:rPr>
              <a:t> 0, </a:t>
            </a:r>
            <a:r>
              <a:rPr lang="en-US" b="1" dirty="0" smtClean="0">
                <a:solidFill>
                  <a:srgbClr val="FF0000"/>
                </a:solidFill>
                <a:latin typeface="Times New Roman" pitchFamily="18" charset="0"/>
                <a:cs typeface="Times New Roman" pitchFamily="18" charset="0"/>
              </a:rPr>
              <a:t>the </a:t>
            </a:r>
            <a:r>
              <a:rPr lang="en-US" b="1" dirty="0" smtClean="0">
                <a:solidFill>
                  <a:srgbClr val="FF0000"/>
                </a:solidFill>
                <a:latin typeface="Times New Roman" pitchFamily="18" charset="0"/>
                <a:cs typeface="Times New Roman" pitchFamily="18" charset="0"/>
              </a:rPr>
              <a:t>pitchfork disconnects into two pieces (Figure 3.6.3b). </a:t>
            </a:r>
            <a:endParaRPr lang="en-US" b="1" dirty="0" smtClean="0">
              <a:solidFill>
                <a:srgbClr val="FF0000"/>
              </a:solidFill>
              <a:latin typeface="Times New Roman" pitchFamily="18" charset="0"/>
              <a:cs typeface="Times New Roman" pitchFamily="18" charset="0"/>
            </a:endParaRPr>
          </a:p>
        </p:txBody>
      </p:sp>
      <p:sp>
        <p:nvSpPr>
          <p:cNvPr id="21" name="Arc 20"/>
          <p:cNvSpPr/>
          <p:nvPr/>
        </p:nvSpPr>
        <p:spPr>
          <a:xfrm rot="19176975">
            <a:off x="5538922" y="1893183"/>
            <a:ext cx="490812" cy="107413"/>
          </a:xfrm>
          <a:prstGeom prst="arc">
            <a:avLst/>
          </a:prstGeom>
          <a:ln w="38100">
            <a:solidFill>
              <a:srgbClr val="FF00FF"/>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0" y="3420070"/>
            <a:ext cx="9144000" cy="646331"/>
          </a:xfrm>
          <a:prstGeom prst="rect">
            <a:avLst/>
          </a:prstGeom>
        </p:spPr>
        <p:txBody>
          <a:bodyPr wrap="square">
            <a:spAutoFit/>
          </a:bodyPr>
          <a:lstStyle/>
          <a:p>
            <a:r>
              <a:rPr lang="en-US" dirty="0" smtClean="0">
                <a:latin typeface="Times New Roman" pitchFamily="18" charset="0"/>
                <a:cs typeface="Times New Roman" pitchFamily="18" charset="0"/>
              </a:rPr>
              <a:t>As </a:t>
            </a:r>
            <a:r>
              <a:rPr lang="en-US" dirty="0" smtClean="0">
                <a:latin typeface="Times New Roman" pitchFamily="18" charset="0"/>
                <a:cs typeface="Times New Roman" pitchFamily="18" charset="0"/>
              </a:rPr>
              <a:t>we increase </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from negative values, there's no longer a sharp </a:t>
            </a:r>
            <a:r>
              <a:rPr lang="en-US" dirty="0" smtClean="0">
                <a:latin typeface="Times New Roman" pitchFamily="18" charset="0"/>
                <a:cs typeface="Times New Roman" pitchFamily="18" charset="0"/>
              </a:rPr>
              <a:t>transition at </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 0; </a:t>
            </a:r>
            <a:endParaRPr lang="en-US" dirty="0" smtClean="0">
              <a:latin typeface="Times New Roman" pitchFamily="18" charset="0"/>
              <a:cs typeface="Times New Roman" pitchFamily="18" charset="0"/>
            </a:endParaRPr>
          </a:p>
          <a:p>
            <a:r>
              <a:rPr lang="en-US" dirty="0" smtClean="0">
                <a:solidFill>
                  <a:srgbClr val="FF00FF"/>
                </a:solidFill>
                <a:latin typeface="Times New Roman" pitchFamily="18" charset="0"/>
                <a:cs typeface="Times New Roman" pitchFamily="18" charset="0"/>
              </a:rPr>
              <a:t>the </a:t>
            </a:r>
            <a:r>
              <a:rPr lang="en-US" dirty="0" smtClean="0">
                <a:solidFill>
                  <a:srgbClr val="FF00FF"/>
                </a:solidFill>
                <a:latin typeface="Times New Roman" pitchFamily="18" charset="0"/>
                <a:cs typeface="Times New Roman" pitchFamily="18" charset="0"/>
              </a:rPr>
              <a:t>fixed point simply glides smoothly along the upper branch. </a:t>
            </a:r>
            <a:endParaRPr lang="en-US" dirty="0" smtClean="0">
              <a:solidFill>
                <a:srgbClr val="FF00FF"/>
              </a:solidFill>
              <a:latin typeface="Times New Roman" pitchFamily="18" charset="0"/>
              <a:cs typeface="Times New Roman" pitchFamily="18" charset="0"/>
            </a:endParaRPr>
          </a:p>
        </p:txBody>
      </p:sp>
      <p:sp>
        <p:nvSpPr>
          <p:cNvPr id="23" name="Rectangle 22"/>
          <p:cNvSpPr/>
          <p:nvPr/>
        </p:nvSpPr>
        <p:spPr>
          <a:xfrm>
            <a:off x="5410200" y="990600"/>
            <a:ext cx="3733800" cy="646331"/>
          </a:xfrm>
          <a:prstGeom prst="rect">
            <a:avLst/>
          </a:prstGeom>
        </p:spPr>
        <p:txBody>
          <a:bodyPr wrap="square">
            <a:spAutoFit/>
          </a:bodyPr>
          <a:lstStyle/>
          <a:p>
            <a:r>
              <a:rPr lang="en-US" dirty="0" smtClean="0">
                <a:latin typeface="Times New Roman" pitchFamily="18" charset="0"/>
                <a:cs typeface="Times New Roman" pitchFamily="18" charset="0"/>
              </a:rPr>
              <a:t>The </a:t>
            </a:r>
            <a:r>
              <a:rPr lang="en-US" b="1" dirty="0" smtClean="0">
                <a:solidFill>
                  <a:srgbClr val="00B050"/>
                </a:solidFill>
                <a:latin typeface="Times New Roman" pitchFamily="18" charset="0"/>
                <a:cs typeface="Times New Roman" pitchFamily="18" charset="0"/>
              </a:rPr>
              <a:t>upper piece </a:t>
            </a:r>
            <a:r>
              <a:rPr lang="en-US" b="1" dirty="0" smtClean="0">
                <a:solidFill>
                  <a:srgbClr val="00B050"/>
                </a:solidFill>
                <a:latin typeface="Times New Roman" pitchFamily="18" charset="0"/>
                <a:cs typeface="Times New Roman" pitchFamily="18" charset="0"/>
              </a:rPr>
              <a:t>consists entirely </a:t>
            </a:r>
            <a:r>
              <a:rPr lang="en-US" b="1" dirty="0" smtClean="0">
                <a:solidFill>
                  <a:srgbClr val="00B050"/>
                </a:solidFill>
                <a:latin typeface="Times New Roman" pitchFamily="18" charset="0"/>
                <a:cs typeface="Times New Roman" pitchFamily="18" charset="0"/>
              </a:rPr>
              <a:t>of stable fixed points</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grpSp>
        <p:nvGrpSpPr>
          <p:cNvPr id="25" name="Group 24"/>
          <p:cNvGrpSpPr/>
          <p:nvPr/>
        </p:nvGrpSpPr>
        <p:grpSpPr>
          <a:xfrm>
            <a:off x="5638800" y="2057400"/>
            <a:ext cx="3505200" cy="1377553"/>
            <a:chOff x="5638800" y="2057400"/>
            <a:chExt cx="3505200" cy="1377553"/>
          </a:xfrm>
        </p:grpSpPr>
        <p:sp>
          <p:nvSpPr>
            <p:cNvPr id="10" name="Rectangle 9"/>
            <p:cNvSpPr/>
            <p:nvPr/>
          </p:nvSpPr>
          <p:spPr>
            <a:xfrm>
              <a:off x="6019800" y="2819400"/>
              <a:ext cx="3124200" cy="615553"/>
            </a:xfrm>
            <a:prstGeom prst="rect">
              <a:avLst/>
            </a:prstGeom>
          </p:spPr>
          <p:txBody>
            <a:bodyPr wrap="square">
              <a:spAutoFit/>
            </a:bodyPr>
            <a:lstStyle/>
            <a:p>
              <a:r>
                <a:rPr lang="en-US" sz="1600" dirty="0" smtClean="0">
                  <a:latin typeface="Times New Roman" pitchFamily="18" charset="0"/>
                  <a:cs typeface="Times New Roman" pitchFamily="18" charset="0"/>
                </a:rPr>
                <a:t>whereas </a:t>
              </a:r>
              <a:r>
                <a:rPr lang="en-US" sz="1600" b="1" dirty="0" smtClean="0">
                  <a:solidFill>
                    <a:srgbClr val="00B0F0"/>
                  </a:solidFill>
                  <a:latin typeface="Times New Roman" pitchFamily="18" charset="0"/>
                  <a:cs typeface="Times New Roman" pitchFamily="18" charset="0"/>
                </a:rPr>
                <a:t>the lower piece has both stable and </a:t>
              </a:r>
              <a:r>
                <a:rPr lang="en-US" sz="1600" b="1" dirty="0" smtClean="0">
                  <a:solidFill>
                    <a:srgbClr val="00B0F0"/>
                  </a:solidFill>
                  <a:latin typeface="Times New Roman" pitchFamily="18" charset="0"/>
                  <a:cs typeface="Times New Roman" pitchFamily="18" charset="0"/>
                </a:rPr>
                <a:t>unstable branches</a:t>
              </a:r>
              <a:r>
                <a:rPr lang="en-US" dirty="0" smtClean="0">
                  <a:solidFill>
                    <a:srgbClr val="00B0F0"/>
                  </a:solidFill>
                  <a:latin typeface="Times New Roman" pitchFamily="18" charset="0"/>
                  <a:cs typeface="Times New Roman" pitchFamily="18" charset="0"/>
                </a:rPr>
                <a:t>. </a:t>
              </a:r>
              <a:endParaRPr lang="en-US" dirty="0" smtClean="0">
                <a:solidFill>
                  <a:srgbClr val="00B0F0"/>
                </a:solidFill>
                <a:latin typeface="Times New Roman" pitchFamily="18" charset="0"/>
                <a:cs typeface="Times New Roman" pitchFamily="18" charset="0"/>
              </a:endParaRPr>
            </a:p>
          </p:txBody>
        </p:sp>
        <p:sp>
          <p:nvSpPr>
            <p:cNvPr id="24" name="Oval 23"/>
            <p:cNvSpPr/>
            <p:nvPr/>
          </p:nvSpPr>
          <p:spPr>
            <a:xfrm>
              <a:off x="5638800" y="2057400"/>
              <a:ext cx="1219200" cy="990600"/>
            </a:xfrm>
            <a:prstGeom prst="ellipse">
              <a:avLst/>
            </a:prstGeom>
            <a:noFill/>
            <a:ln>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0" y="4105870"/>
            <a:ext cx="9144000" cy="923330"/>
          </a:xfrm>
          <a:prstGeom prst="rect">
            <a:avLst/>
          </a:prstGeom>
        </p:spPr>
        <p:txBody>
          <a:bodyPr wrap="square">
            <a:spAutoFit/>
          </a:bodyPr>
          <a:lstStyle/>
          <a:p>
            <a:r>
              <a:rPr lang="en-US"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IMPORTANTE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lower branch of stable points is not accessible unless we make </a:t>
            </a:r>
            <a:r>
              <a:rPr lang="en-US" dirty="0" smtClean="0">
                <a:latin typeface="Times New Roman" pitchFamily="18" charset="0"/>
                <a:cs typeface="Times New Roman" pitchFamily="18" charset="0"/>
              </a:rPr>
              <a:t>a fairly </a:t>
            </a:r>
            <a:r>
              <a:rPr lang="en-US" dirty="0" smtClean="0">
                <a:latin typeface="Times New Roman" pitchFamily="18" charset="0"/>
                <a:cs typeface="Times New Roman" pitchFamily="18" charset="0"/>
              </a:rPr>
              <a:t>large disturbance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Para </a:t>
            </a:r>
            <a:r>
              <a:rPr lang="en-US" dirty="0" err="1" smtClean="0">
                <a:latin typeface="Times New Roman" pitchFamily="18" charset="0"/>
                <a:cs typeface="Times New Roman" pitchFamily="18" charset="0"/>
              </a:rPr>
              <a:t>entender</a:t>
            </a:r>
            <a:r>
              <a:rPr lang="en-US" dirty="0" smtClean="0">
                <a:latin typeface="Times New Roman" pitchFamily="18" charset="0"/>
                <a:cs typeface="Times New Roman" pitchFamily="18" charset="0"/>
              </a:rPr>
              <a:t> la </a:t>
            </a:r>
            <a:r>
              <a:rPr lang="en-US" dirty="0" err="1" smtClean="0">
                <a:latin typeface="Times New Roman" pitchFamily="18" charset="0"/>
                <a:cs typeface="Times New Roman" pitchFamily="18" charset="0"/>
              </a:rPr>
              <a:t>catastrofe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debemos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graficar</a:t>
            </a:r>
            <a:r>
              <a:rPr lang="en-US" dirty="0" smtClean="0">
                <a:latin typeface="Times New Roman" pitchFamily="18" charset="0"/>
                <a:cs typeface="Times New Roman" pitchFamily="18" charset="0"/>
              </a:rPr>
              <a:t> a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vs.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fijo</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pSp>
        <p:nvGrpSpPr>
          <p:cNvPr id="30" name="Group 29"/>
          <p:cNvGrpSpPr/>
          <p:nvPr/>
        </p:nvGrpSpPr>
        <p:grpSpPr>
          <a:xfrm>
            <a:off x="76200" y="4953000"/>
            <a:ext cx="2052637" cy="1905000"/>
            <a:chOff x="76200" y="4953000"/>
            <a:chExt cx="2052637" cy="1905000"/>
          </a:xfrm>
        </p:grpSpPr>
        <p:pic>
          <p:nvPicPr>
            <p:cNvPr id="147457" name="Picture 1"/>
            <p:cNvPicPr>
              <a:picLocks noChangeAspect="1" noChangeArrowheads="1"/>
            </p:cNvPicPr>
            <p:nvPr/>
          </p:nvPicPr>
          <p:blipFill>
            <a:blip r:embed="rId4"/>
            <a:srcRect r="58239" b="17674"/>
            <a:stretch>
              <a:fillRect/>
            </a:stretch>
          </p:blipFill>
          <p:spPr bwMode="auto">
            <a:xfrm>
              <a:off x="228600" y="4953000"/>
              <a:ext cx="1900237" cy="1905000"/>
            </a:xfrm>
            <a:prstGeom prst="rect">
              <a:avLst/>
            </a:prstGeom>
            <a:noFill/>
            <a:ln w="9525">
              <a:noFill/>
              <a:miter lim="800000"/>
              <a:headEnd/>
              <a:tailEnd/>
            </a:ln>
            <a:effectLst/>
          </p:spPr>
        </p:pic>
        <p:pic>
          <p:nvPicPr>
            <p:cNvPr id="28" name="Picture 1"/>
            <p:cNvPicPr>
              <a:picLocks noChangeAspect="1" noChangeArrowheads="1"/>
            </p:cNvPicPr>
            <p:nvPr/>
          </p:nvPicPr>
          <p:blipFill>
            <a:blip r:embed="rId4"/>
            <a:srcRect l="11111" t="87227" r="72222" b="1849"/>
            <a:stretch>
              <a:fillRect/>
            </a:stretch>
          </p:blipFill>
          <p:spPr bwMode="auto">
            <a:xfrm>
              <a:off x="76200" y="6553200"/>
              <a:ext cx="914400" cy="304800"/>
            </a:xfrm>
            <a:prstGeom prst="rect">
              <a:avLst/>
            </a:prstGeom>
            <a:noFill/>
            <a:ln w="9525">
              <a:noFill/>
              <a:miter lim="800000"/>
              <a:headEnd/>
              <a:tailEnd/>
            </a:ln>
            <a:effectLst/>
          </p:spPr>
        </p:pic>
      </p:grpSp>
      <p:grpSp>
        <p:nvGrpSpPr>
          <p:cNvPr id="33" name="Group 32"/>
          <p:cNvGrpSpPr/>
          <p:nvPr/>
        </p:nvGrpSpPr>
        <p:grpSpPr>
          <a:xfrm>
            <a:off x="7162800" y="5033963"/>
            <a:ext cx="1905000" cy="1828800"/>
            <a:chOff x="7467600" y="5033963"/>
            <a:chExt cx="1905000" cy="1828800"/>
          </a:xfrm>
        </p:grpSpPr>
        <p:pic>
          <p:nvPicPr>
            <p:cNvPr id="31" name="Picture 1"/>
            <p:cNvPicPr>
              <a:picLocks noChangeAspect="1" noChangeArrowheads="1"/>
            </p:cNvPicPr>
            <p:nvPr/>
          </p:nvPicPr>
          <p:blipFill>
            <a:blip r:embed="rId4"/>
            <a:srcRect l="58134" b="20967"/>
            <a:stretch>
              <a:fillRect/>
            </a:stretch>
          </p:blipFill>
          <p:spPr bwMode="auto">
            <a:xfrm>
              <a:off x="7467600" y="5033963"/>
              <a:ext cx="1905000" cy="1828800"/>
            </a:xfrm>
            <a:prstGeom prst="rect">
              <a:avLst/>
            </a:prstGeom>
            <a:noFill/>
            <a:ln w="9525">
              <a:noFill/>
              <a:miter lim="800000"/>
              <a:headEnd/>
              <a:tailEnd/>
            </a:ln>
            <a:effectLst/>
          </p:spPr>
        </p:pic>
        <p:pic>
          <p:nvPicPr>
            <p:cNvPr id="29" name="Picture 1"/>
            <p:cNvPicPr>
              <a:picLocks noChangeAspect="1" noChangeArrowheads="1"/>
            </p:cNvPicPr>
            <p:nvPr/>
          </p:nvPicPr>
          <p:blipFill>
            <a:blip r:embed="rId4"/>
            <a:srcRect l="72222" t="87227" r="12500" b="1849"/>
            <a:stretch>
              <a:fillRect/>
            </a:stretch>
          </p:blipFill>
          <p:spPr bwMode="auto">
            <a:xfrm>
              <a:off x="7467600" y="6553200"/>
              <a:ext cx="838200" cy="304800"/>
            </a:xfrm>
            <a:prstGeom prst="rect">
              <a:avLst/>
            </a:prstGeom>
            <a:noFill/>
            <a:ln w="9525">
              <a:noFill/>
              <a:miter lim="800000"/>
              <a:headEnd/>
              <a:tailEnd/>
            </a:ln>
            <a:effectLst/>
          </p:spPr>
        </p:pic>
      </p:grpSp>
      <p:pic>
        <p:nvPicPr>
          <p:cNvPr id="147458" name="Picture 2"/>
          <p:cNvPicPr>
            <a:picLocks noChangeAspect="1" noChangeArrowheads="1"/>
          </p:cNvPicPr>
          <p:nvPr/>
        </p:nvPicPr>
        <p:blipFill>
          <a:blip r:embed="rId5"/>
          <a:srcRect r="32775" b="74793"/>
          <a:stretch>
            <a:fillRect/>
          </a:stretch>
        </p:blipFill>
        <p:spPr bwMode="auto">
          <a:xfrm>
            <a:off x="1295400" y="5029200"/>
            <a:ext cx="5353050" cy="387350"/>
          </a:xfrm>
          <a:prstGeom prst="rect">
            <a:avLst/>
          </a:prstGeom>
          <a:noFill/>
          <a:ln w="9525">
            <a:noFill/>
            <a:miter lim="800000"/>
            <a:headEnd/>
            <a:tailEnd/>
          </a:ln>
          <a:effectLst/>
        </p:spPr>
      </p:pic>
      <p:sp>
        <p:nvSpPr>
          <p:cNvPr id="36" name="Rectangle 35"/>
          <p:cNvSpPr/>
          <p:nvPr/>
        </p:nvSpPr>
        <p:spPr>
          <a:xfrm>
            <a:off x="2133600" y="5387876"/>
            <a:ext cx="5181600" cy="1477328"/>
          </a:xfrm>
          <a:prstGeom prst="rect">
            <a:avLst/>
          </a:prstGeom>
        </p:spPr>
        <p:txBody>
          <a:bodyPr wrap="square">
            <a:spAutoFit/>
          </a:bodyPr>
          <a:lstStyle/>
          <a:p>
            <a:r>
              <a:rPr lang="en-US" dirty="0" smtClean="0">
                <a:latin typeface="Times New Roman" pitchFamily="18" charset="0"/>
                <a:cs typeface="Times New Roman" pitchFamily="18" charset="0"/>
              </a:rPr>
              <a:t>However, when </a:t>
            </a:r>
            <a:r>
              <a:rPr lang="en-US" i="1" dirty="0" smtClean="0">
                <a:latin typeface="Times New Roman" pitchFamily="18" charset="0"/>
                <a:cs typeface="Times New Roman" pitchFamily="18" charset="0"/>
              </a:rPr>
              <a:t>r &gt; 0 </a:t>
            </a:r>
            <a:endParaRPr lang="en-US" i="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are </a:t>
            </a:r>
            <a:r>
              <a:rPr lang="en-US" b="1" dirty="0" smtClean="0">
                <a:solidFill>
                  <a:srgbClr val="FF0000"/>
                </a:solidFill>
                <a:latin typeface="Times New Roman" pitchFamily="18" charset="0"/>
                <a:cs typeface="Times New Roman" pitchFamily="18" charset="0"/>
              </a:rPr>
              <a:t>three fixed points when </a:t>
            </a:r>
            <a:r>
              <a:rPr lang="en-US" b="1" dirty="0" smtClean="0">
                <a:solidFill>
                  <a:srgbClr val="FF0000"/>
                </a:solidFill>
                <a:latin typeface="Times New Roman" pitchFamily="18" charset="0"/>
                <a:cs typeface="Times New Roman" pitchFamily="18" charset="0"/>
              </a:rPr>
              <a:t>|</a:t>
            </a:r>
            <a:r>
              <a:rPr lang="en-US" b="1" i="1" dirty="0" smtClean="0">
                <a:solidFill>
                  <a:srgbClr val="FF0000"/>
                </a:solidFill>
                <a:latin typeface="Times New Roman" pitchFamily="18" charset="0"/>
                <a:cs typeface="Times New Roman" pitchFamily="18" charset="0"/>
              </a:rPr>
              <a:t>h</a:t>
            </a:r>
            <a:r>
              <a:rPr lang="en-US" b="1" dirty="0" smtClean="0">
                <a:solidFill>
                  <a:srgbClr val="FF0000"/>
                </a:solidFill>
                <a:latin typeface="Times New Roman" pitchFamily="18" charset="0"/>
                <a:cs typeface="Times New Roman" pitchFamily="18" charset="0"/>
              </a:rPr>
              <a:t>|</a:t>
            </a: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&lt; </a:t>
            </a:r>
            <a:r>
              <a:rPr lang="en-US" b="1" i="1" dirty="0" err="1" smtClean="0">
                <a:solidFill>
                  <a:srgbClr val="FF0000"/>
                </a:solidFill>
                <a:latin typeface="Times New Roman" pitchFamily="18" charset="0"/>
                <a:cs typeface="Times New Roman" pitchFamily="18" charset="0"/>
              </a:rPr>
              <a:t>h</a:t>
            </a:r>
            <a:r>
              <a:rPr lang="en-US" b="1" i="1" baseline="-25000" dirty="0" err="1" smtClean="0">
                <a:solidFill>
                  <a:srgbClr val="FF0000"/>
                </a:solidFill>
                <a:latin typeface="Times New Roman" pitchFamily="18" charset="0"/>
                <a:cs typeface="Times New Roman" pitchFamily="18" charset="0"/>
              </a:rPr>
              <a:t>c</a:t>
            </a:r>
            <a:r>
              <a:rPr lang="en-US" b="1" i="1" dirty="0" smtClean="0">
                <a:solidFill>
                  <a:srgbClr val="FF0000"/>
                </a:solidFill>
                <a:latin typeface="Times New Roman" pitchFamily="18" charset="0"/>
                <a:cs typeface="Times New Roman" pitchFamily="18" charset="0"/>
              </a:rPr>
              <a:t>(r), </a:t>
            </a:r>
            <a:endParaRPr lang="en-US" b="1" i="1" dirty="0" smtClean="0">
              <a:solidFill>
                <a:srgbClr val="FF0000"/>
              </a:solidFill>
              <a:latin typeface="Times New Roman" pitchFamily="18" charset="0"/>
              <a:cs typeface="Times New Roman" pitchFamily="18" charset="0"/>
            </a:endParaRPr>
          </a:p>
          <a:p>
            <a:r>
              <a:rPr lang="en-US" b="1" dirty="0" smtClean="0">
                <a:solidFill>
                  <a:srgbClr val="00B050"/>
                </a:solidFill>
                <a:latin typeface="Times New Roman" pitchFamily="18" charset="0"/>
                <a:cs typeface="Times New Roman" pitchFamily="18" charset="0"/>
              </a:rPr>
              <a:t>and </a:t>
            </a:r>
            <a:r>
              <a:rPr lang="en-US" b="1" dirty="0" smtClean="0">
                <a:solidFill>
                  <a:srgbClr val="00B050"/>
                </a:solidFill>
                <a:latin typeface="Times New Roman" pitchFamily="18" charset="0"/>
                <a:cs typeface="Times New Roman" pitchFamily="18" charset="0"/>
              </a:rPr>
              <a:t>one </a:t>
            </a:r>
            <a:r>
              <a:rPr lang="en-US" b="1" dirty="0" smtClean="0">
                <a:solidFill>
                  <a:srgbClr val="00B050"/>
                </a:solidFill>
                <a:latin typeface="Times New Roman" pitchFamily="18" charset="0"/>
                <a:cs typeface="Times New Roman" pitchFamily="18" charset="0"/>
              </a:rPr>
              <a:t>otherwise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Note </a:t>
            </a:r>
            <a:r>
              <a:rPr lang="en-US" dirty="0" smtClean="0">
                <a:latin typeface="Times New Roman" pitchFamily="18" charset="0"/>
                <a:cs typeface="Times New Roman" pitchFamily="18" charset="0"/>
              </a:rPr>
              <a:t>that these graphs look like Figure 3.6.l rotated by</a:t>
            </a:r>
          </a:p>
          <a:p>
            <a:r>
              <a:rPr lang="en-US" dirty="0" smtClean="0">
                <a:latin typeface="Times New Roman" pitchFamily="18" charset="0"/>
                <a:cs typeface="Times New Roman" pitchFamily="18" charset="0"/>
              </a:rPr>
              <a:t>90°.</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Effect transition="in" filter="blinds(horizontal)">
                                      <p:cBhvr>
                                        <p:cTn id="27" dur="500"/>
                                        <p:tgtEl>
                                          <p:spTgt spid="2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
                                            <p:txEl>
                                              <p:pRg st="0" end="0"/>
                                            </p:txEl>
                                          </p:spTgt>
                                        </p:tgtEl>
                                        <p:attrNameLst>
                                          <p:attrName>style.visibility</p:attrName>
                                        </p:attrNameLst>
                                      </p:cBhvr>
                                      <p:to>
                                        <p:strVal val="visible"/>
                                      </p:to>
                                    </p:set>
                                    <p:animEffect transition="in" filter="blinds(horizontal)">
                                      <p:cBhvr>
                                        <p:cTn id="42" dur="500"/>
                                        <p:tgtEl>
                                          <p:spTgt spid="2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animEffect transition="in" filter="blinds(horizontal)">
                                      <p:cBhvr>
                                        <p:cTn id="47" dur="500"/>
                                        <p:tgtEl>
                                          <p:spTgt spid="2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6">
                                            <p:txEl>
                                              <p:pRg st="0" end="0"/>
                                            </p:txEl>
                                          </p:spTgt>
                                        </p:tgtEl>
                                        <p:attrNameLst>
                                          <p:attrName>style.visibility</p:attrName>
                                        </p:attrNameLst>
                                      </p:cBhvr>
                                      <p:to>
                                        <p:strVal val="visible"/>
                                      </p:to>
                                    </p:set>
                                    <p:animEffect transition="in" filter="blinds(horizontal)">
                                      <p:cBhvr>
                                        <p:cTn id="52" dur="500"/>
                                        <p:tgtEl>
                                          <p:spTgt spid="2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6">
                                            <p:txEl>
                                              <p:pRg st="1" end="1"/>
                                            </p:txEl>
                                          </p:spTgt>
                                        </p:tgtEl>
                                        <p:attrNameLst>
                                          <p:attrName>style.visibility</p:attrName>
                                        </p:attrNameLst>
                                      </p:cBhvr>
                                      <p:to>
                                        <p:strVal val="visible"/>
                                      </p:to>
                                    </p:set>
                                    <p:animEffect transition="in" filter="blinds(horizontal)">
                                      <p:cBhvr>
                                        <p:cTn id="57" dur="500"/>
                                        <p:tgtEl>
                                          <p:spTgt spid="2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box(in)">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47458"/>
                                        </p:tgtEl>
                                        <p:attrNameLst>
                                          <p:attrName>style.visibility</p:attrName>
                                        </p:attrNameLst>
                                      </p:cBhvr>
                                      <p:to>
                                        <p:strVal val="visible"/>
                                      </p:to>
                                    </p:set>
                                    <p:animEffect transition="in" filter="blinds(horizontal)">
                                      <p:cBhvr>
                                        <p:cTn id="67" dur="500"/>
                                        <p:tgtEl>
                                          <p:spTgt spid="147458"/>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ox(in)">
                                      <p:cBhvr>
                                        <p:cTn id="72" dur="500"/>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6">
                                            <p:txEl>
                                              <p:pRg st="0" end="0"/>
                                            </p:txEl>
                                          </p:spTgt>
                                        </p:tgtEl>
                                        <p:attrNameLst>
                                          <p:attrName>style.visibility</p:attrName>
                                        </p:attrNameLst>
                                      </p:cBhvr>
                                      <p:to>
                                        <p:strVal val="visible"/>
                                      </p:to>
                                    </p:set>
                                    <p:animEffect transition="in" filter="blinds(horizontal)">
                                      <p:cBhvr>
                                        <p:cTn id="77" dur="500"/>
                                        <p:tgtEl>
                                          <p:spTgt spid="36">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6">
                                            <p:txEl>
                                              <p:pRg st="1" end="1"/>
                                            </p:txEl>
                                          </p:spTgt>
                                        </p:tgtEl>
                                        <p:attrNameLst>
                                          <p:attrName>style.visibility</p:attrName>
                                        </p:attrNameLst>
                                      </p:cBhvr>
                                      <p:to>
                                        <p:strVal val="visible"/>
                                      </p:to>
                                    </p:set>
                                    <p:animEffect transition="in" filter="blinds(horizontal)">
                                      <p:cBhvr>
                                        <p:cTn id="82" dur="500"/>
                                        <p:tgtEl>
                                          <p:spTgt spid="36">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6">
                                            <p:txEl>
                                              <p:pRg st="2" end="2"/>
                                            </p:txEl>
                                          </p:spTgt>
                                        </p:tgtEl>
                                        <p:attrNameLst>
                                          <p:attrName>style.visibility</p:attrName>
                                        </p:attrNameLst>
                                      </p:cBhvr>
                                      <p:to>
                                        <p:strVal val="visible"/>
                                      </p:to>
                                    </p:set>
                                    <p:animEffect transition="in" filter="blinds(horizontal)">
                                      <p:cBhvr>
                                        <p:cTn id="87" dur="500"/>
                                        <p:tgtEl>
                                          <p:spTgt spid="36">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6">
                                            <p:txEl>
                                              <p:pRg st="3" end="3"/>
                                            </p:txEl>
                                          </p:spTgt>
                                        </p:tgtEl>
                                        <p:attrNameLst>
                                          <p:attrName>style.visibility</p:attrName>
                                        </p:attrNameLst>
                                      </p:cBhvr>
                                      <p:to>
                                        <p:strVal val="visible"/>
                                      </p:to>
                                    </p:set>
                                    <p:animEffect transition="in" filter="blinds(horizontal)">
                                      <p:cBhvr>
                                        <p:cTn id="92" dur="500"/>
                                        <p:tgtEl>
                                          <p:spTgt spid="36">
                                            <p:txEl>
                                              <p:pRg st="3" end="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6">
                                            <p:txEl>
                                              <p:pRg st="4" end="4"/>
                                            </p:txEl>
                                          </p:spTgt>
                                        </p:tgtEl>
                                        <p:attrNameLst>
                                          <p:attrName>style.visibility</p:attrName>
                                        </p:attrNameLst>
                                      </p:cBhvr>
                                      <p:to>
                                        <p:strVal val="visible"/>
                                      </p:to>
                                    </p:set>
                                    <p:animEffect transition="in" filter="blinds(horizontal)">
                                      <p:cBhvr>
                                        <p:cTn id="97" dur="500"/>
                                        <p:tgtEl>
                                          <p:spTgt spid="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build="p"/>
      <p:bldP spid="21" grpId="0" animBg="1"/>
      <p:bldP spid="22" grpId="0" build="p"/>
      <p:bldP spid="23" grpId="0" build="p"/>
      <p:bldP spid="26" grpId="0" build="p"/>
      <p:bldP spid="3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2362200"/>
            <a:ext cx="4114800" cy="646331"/>
          </a:xfrm>
          <a:prstGeom prst="rect">
            <a:avLst/>
          </a:prstGeom>
        </p:spPr>
        <p:txBody>
          <a:bodyPr wrap="square">
            <a:spAutoFit/>
          </a:bodyPr>
          <a:lstStyle/>
          <a:p>
            <a:r>
              <a:rPr lang="en-US" dirty="0" smtClean="0">
                <a:latin typeface="Times New Roman" pitchFamily="18" charset="0"/>
                <a:cs typeface="Times New Roman" pitchFamily="18" charset="0"/>
              </a:rPr>
              <a:t>Note </a:t>
            </a:r>
            <a:r>
              <a:rPr lang="en-US" dirty="0" smtClean="0">
                <a:latin typeface="Times New Roman" pitchFamily="18" charset="0"/>
                <a:cs typeface="Times New Roman" pitchFamily="18" charset="0"/>
              </a:rPr>
              <a:t>that these graphs look like Figure 3.6.l rotated </a:t>
            </a:r>
            <a:r>
              <a:rPr lang="en-US" dirty="0" smtClean="0">
                <a:latin typeface="Times New Roman" pitchFamily="18" charset="0"/>
                <a:cs typeface="Times New Roman" pitchFamily="18" charset="0"/>
              </a:rPr>
              <a:t>by 90</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pSp>
        <p:nvGrpSpPr>
          <p:cNvPr id="7" name="Group 6"/>
          <p:cNvGrpSpPr/>
          <p:nvPr/>
        </p:nvGrpSpPr>
        <p:grpSpPr>
          <a:xfrm>
            <a:off x="76200" y="381000"/>
            <a:ext cx="2052637" cy="1905000"/>
            <a:chOff x="76200" y="4953000"/>
            <a:chExt cx="2052637" cy="1905000"/>
          </a:xfrm>
        </p:grpSpPr>
        <p:pic>
          <p:nvPicPr>
            <p:cNvPr id="8" name="Picture 1"/>
            <p:cNvPicPr>
              <a:picLocks noChangeAspect="1" noChangeArrowheads="1"/>
            </p:cNvPicPr>
            <p:nvPr/>
          </p:nvPicPr>
          <p:blipFill>
            <a:blip r:embed="rId2"/>
            <a:srcRect r="58239" b="17674"/>
            <a:stretch>
              <a:fillRect/>
            </a:stretch>
          </p:blipFill>
          <p:spPr bwMode="auto">
            <a:xfrm>
              <a:off x="228600" y="4953000"/>
              <a:ext cx="1900237" cy="1905000"/>
            </a:xfrm>
            <a:prstGeom prst="rect">
              <a:avLst/>
            </a:prstGeom>
            <a:noFill/>
            <a:ln w="9525">
              <a:noFill/>
              <a:miter lim="800000"/>
              <a:headEnd/>
              <a:tailEnd/>
            </a:ln>
            <a:effectLst/>
          </p:spPr>
        </p:pic>
        <p:pic>
          <p:nvPicPr>
            <p:cNvPr id="9" name="Picture 1"/>
            <p:cNvPicPr>
              <a:picLocks noChangeAspect="1" noChangeArrowheads="1"/>
            </p:cNvPicPr>
            <p:nvPr/>
          </p:nvPicPr>
          <p:blipFill>
            <a:blip r:embed="rId2"/>
            <a:srcRect l="11111" t="87227" r="72222" b="1849"/>
            <a:stretch>
              <a:fillRect/>
            </a:stretch>
          </p:blipFill>
          <p:spPr bwMode="auto">
            <a:xfrm>
              <a:off x="76200" y="6553200"/>
              <a:ext cx="914400" cy="304800"/>
            </a:xfrm>
            <a:prstGeom prst="rect">
              <a:avLst/>
            </a:prstGeom>
            <a:noFill/>
            <a:ln w="9525">
              <a:noFill/>
              <a:miter lim="800000"/>
              <a:headEnd/>
              <a:tailEnd/>
            </a:ln>
            <a:effectLst/>
          </p:spPr>
        </p:pic>
      </p:grpSp>
      <p:grpSp>
        <p:nvGrpSpPr>
          <p:cNvPr id="10" name="Group 9"/>
          <p:cNvGrpSpPr/>
          <p:nvPr/>
        </p:nvGrpSpPr>
        <p:grpSpPr>
          <a:xfrm>
            <a:off x="2133600" y="381000"/>
            <a:ext cx="1905000" cy="1828800"/>
            <a:chOff x="7467600" y="5033963"/>
            <a:chExt cx="1905000" cy="1828800"/>
          </a:xfrm>
        </p:grpSpPr>
        <p:pic>
          <p:nvPicPr>
            <p:cNvPr id="11" name="Picture 1"/>
            <p:cNvPicPr>
              <a:picLocks noChangeAspect="1" noChangeArrowheads="1"/>
            </p:cNvPicPr>
            <p:nvPr/>
          </p:nvPicPr>
          <p:blipFill>
            <a:blip r:embed="rId2"/>
            <a:srcRect l="58134" b="20967"/>
            <a:stretch>
              <a:fillRect/>
            </a:stretch>
          </p:blipFill>
          <p:spPr bwMode="auto">
            <a:xfrm>
              <a:off x="7467600" y="5033963"/>
              <a:ext cx="1905000" cy="1828800"/>
            </a:xfrm>
            <a:prstGeom prst="rect">
              <a:avLst/>
            </a:prstGeom>
            <a:noFill/>
            <a:ln w="9525">
              <a:noFill/>
              <a:miter lim="800000"/>
              <a:headEnd/>
              <a:tailEnd/>
            </a:ln>
            <a:effectLst/>
          </p:spPr>
        </p:pic>
        <p:pic>
          <p:nvPicPr>
            <p:cNvPr id="12" name="Picture 1"/>
            <p:cNvPicPr>
              <a:picLocks noChangeAspect="1" noChangeArrowheads="1"/>
            </p:cNvPicPr>
            <p:nvPr/>
          </p:nvPicPr>
          <p:blipFill>
            <a:blip r:embed="rId2"/>
            <a:srcRect l="72222" t="87227" r="12500" b="1849"/>
            <a:stretch>
              <a:fillRect/>
            </a:stretch>
          </p:blipFill>
          <p:spPr bwMode="auto">
            <a:xfrm>
              <a:off x="7467600" y="6553200"/>
              <a:ext cx="838200" cy="304800"/>
            </a:xfrm>
            <a:prstGeom prst="rect">
              <a:avLst/>
            </a:prstGeom>
            <a:noFill/>
            <a:ln w="9525">
              <a:noFill/>
              <a:miter lim="800000"/>
              <a:headEnd/>
              <a:tailEnd/>
            </a:ln>
            <a:effectLst/>
          </p:spPr>
        </p:pic>
      </p:grpSp>
      <p:pic>
        <p:nvPicPr>
          <p:cNvPr id="14" name="Picture 2"/>
          <p:cNvPicPr>
            <a:picLocks noChangeAspect="1" noChangeArrowheads="1"/>
          </p:cNvPicPr>
          <p:nvPr/>
        </p:nvPicPr>
        <p:blipFill>
          <a:blip r:embed="rId3">
            <a:duotone>
              <a:prstClr val="black"/>
              <a:schemeClr val="accent2">
                <a:tint val="45000"/>
                <a:satMod val="400000"/>
              </a:schemeClr>
            </a:duotone>
          </a:blip>
          <a:srcRect l="55556" b="11357"/>
          <a:stretch>
            <a:fillRect/>
          </a:stretch>
        </p:blipFill>
        <p:spPr bwMode="auto">
          <a:xfrm>
            <a:off x="6477000" y="457200"/>
            <a:ext cx="2286000" cy="2286000"/>
          </a:xfrm>
          <a:prstGeom prst="rect">
            <a:avLst/>
          </a:prstGeom>
          <a:noFill/>
          <a:ln w="9525">
            <a:noFill/>
            <a:miter lim="800000"/>
            <a:headEnd/>
            <a:tailEnd/>
          </a:ln>
          <a:effectLst/>
        </p:spPr>
      </p:pic>
      <p:grpSp>
        <p:nvGrpSpPr>
          <p:cNvPr id="16" name="Group 15"/>
          <p:cNvGrpSpPr/>
          <p:nvPr/>
        </p:nvGrpSpPr>
        <p:grpSpPr>
          <a:xfrm>
            <a:off x="4343400" y="457200"/>
            <a:ext cx="2114550" cy="2286000"/>
            <a:chOff x="4343400" y="457200"/>
            <a:chExt cx="2114550" cy="2286000"/>
          </a:xfrm>
        </p:grpSpPr>
        <p:pic>
          <p:nvPicPr>
            <p:cNvPr id="13" name="Picture 2"/>
            <p:cNvPicPr>
              <a:picLocks noChangeAspect="1" noChangeArrowheads="1"/>
            </p:cNvPicPr>
            <p:nvPr/>
          </p:nvPicPr>
          <p:blipFill>
            <a:blip r:embed="rId3">
              <a:duotone>
                <a:prstClr val="black"/>
                <a:schemeClr val="accent3">
                  <a:tint val="45000"/>
                  <a:satMod val="400000"/>
                </a:schemeClr>
              </a:duotone>
            </a:blip>
            <a:srcRect l="2222" r="56667" b="11357"/>
            <a:stretch>
              <a:fillRect/>
            </a:stretch>
          </p:blipFill>
          <p:spPr bwMode="auto">
            <a:xfrm>
              <a:off x="4343400" y="457200"/>
              <a:ext cx="2114550" cy="2286000"/>
            </a:xfrm>
            <a:prstGeom prst="rect">
              <a:avLst/>
            </a:prstGeom>
            <a:noFill/>
            <a:ln w="9525">
              <a:noFill/>
              <a:miter lim="800000"/>
              <a:headEnd/>
              <a:tailEnd/>
            </a:ln>
            <a:effectLst/>
          </p:spPr>
        </p:pic>
        <p:sp>
          <p:nvSpPr>
            <p:cNvPr id="15" name="TextBox 14"/>
            <p:cNvSpPr txBox="1"/>
            <p:nvPr/>
          </p:nvSpPr>
          <p:spPr>
            <a:xfrm>
              <a:off x="5410200" y="2133600"/>
              <a:ext cx="1029449" cy="369332"/>
            </a:xfrm>
            <a:prstGeom prst="rect">
              <a:avLst/>
            </a:prstGeom>
            <a:noFill/>
          </p:spPr>
          <p:txBody>
            <a:bodyPr wrap="none" rtlCol="0">
              <a:spAutoFit/>
            </a:bodyPr>
            <a:lstStyle/>
            <a:p>
              <a:r>
                <a:rPr lang="en-US" dirty="0" smtClean="0"/>
                <a:t>Fig. 3.6.1</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228600"/>
            <a:ext cx="9144001" cy="406400"/>
          </a:xfrm>
          <a:prstGeom prst="rect">
            <a:avLst/>
          </a:prstGeom>
          <a:noFill/>
          <a:ln w="9525">
            <a:noFill/>
            <a:miter lim="800000"/>
            <a:headEnd/>
            <a:tailEnd/>
          </a:ln>
        </p:spPr>
        <p:txBody>
          <a:bodyPr/>
          <a:lstStyle/>
          <a:p>
            <a:pPr marL="342900" indent="-342900">
              <a:spcBef>
                <a:spcPct val="20000"/>
              </a:spcBef>
              <a:buClr>
                <a:schemeClr val="tx2"/>
              </a:buClr>
            </a:pPr>
            <a:r>
              <a:rPr lang="en-US" dirty="0" err="1" smtClean="0">
                <a:solidFill>
                  <a:srgbClr val="000000"/>
                </a:solidFill>
                <a:latin typeface="Times New Roman" pitchFamily="18" charset="0"/>
                <a:cs typeface="Times New Roman" pitchFamily="18" charset="0"/>
              </a:rPr>
              <a:t>Vimos</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que</a:t>
            </a:r>
            <a:r>
              <a:rPr lang="en-US" dirty="0" smtClean="0">
                <a:solidFill>
                  <a:srgbClr val="000000"/>
                </a:solidFill>
                <a:latin typeface="Times New Roman" pitchFamily="18" charset="0"/>
                <a:cs typeface="Times New Roman" pitchFamily="18" charset="0"/>
              </a:rPr>
              <a:t> hay dos </a:t>
            </a:r>
            <a:r>
              <a:rPr lang="en-US" dirty="0" err="1" smtClean="0">
                <a:solidFill>
                  <a:srgbClr val="000000"/>
                </a:solidFill>
                <a:latin typeface="Times New Roman" pitchFamily="18" charset="0"/>
                <a:cs typeface="Times New Roman" pitchFamily="18" charset="0"/>
              </a:rPr>
              <a:t>convenciones</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extremas</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para</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fechar</a:t>
            </a:r>
            <a:r>
              <a:rPr lang="en-US" dirty="0" smtClean="0">
                <a:solidFill>
                  <a:srgbClr val="000000"/>
                </a:solidFill>
                <a:latin typeface="Times New Roman" pitchFamily="18" charset="0"/>
                <a:cs typeface="Times New Roman" pitchFamily="18" charset="0"/>
              </a:rPr>
              <a:t> la </a:t>
            </a:r>
            <a:r>
              <a:rPr lang="en-US" dirty="0" err="1" smtClean="0">
                <a:solidFill>
                  <a:srgbClr val="000000"/>
                </a:solidFill>
                <a:latin typeface="Times New Roman" pitchFamily="18" charset="0"/>
                <a:cs typeface="Times New Roman" pitchFamily="18" charset="0"/>
              </a:rPr>
              <a:t>transición</a:t>
            </a:r>
            <a:r>
              <a:rPr lang="en-US" dirty="0" smtClean="0">
                <a:solidFill>
                  <a:srgbClr val="00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2200" b="1" dirty="0">
                <a:solidFill>
                  <a:srgbClr val="FF0000"/>
                </a:solidFill>
                <a:latin typeface="Arial Narrow" pitchFamily="34" charset="0"/>
              </a:rPr>
              <a:t>Delay</a:t>
            </a:r>
            <a:r>
              <a:rPr lang="en-US" sz="2200" dirty="0">
                <a:latin typeface="Arial Narrow" pitchFamily="34" charset="0"/>
              </a:rPr>
              <a:t> </a:t>
            </a:r>
            <a:r>
              <a:rPr lang="en-US" sz="2200" dirty="0" smtClean="0">
                <a:latin typeface="Arial Narrow" pitchFamily="34" charset="0"/>
              </a:rPr>
              <a:t>y</a:t>
            </a:r>
            <a:r>
              <a:rPr lang="en-US" sz="2200" dirty="0">
                <a:latin typeface="Arial Narrow" pitchFamily="34" charset="0"/>
              </a:rPr>
              <a:t> </a:t>
            </a:r>
            <a:r>
              <a:rPr lang="en-US" sz="2200" b="1" dirty="0" smtClean="0">
                <a:solidFill>
                  <a:srgbClr val="009900"/>
                </a:solidFill>
                <a:latin typeface="Arial Narrow" pitchFamily="34" charset="0"/>
              </a:rPr>
              <a:t>Maxwell</a:t>
            </a:r>
            <a:endParaRPr lang="en-US" sz="2200" b="1" dirty="0">
              <a:solidFill>
                <a:srgbClr val="009900"/>
              </a:solidFill>
              <a:latin typeface="Arial Narrow" pitchFamily="34" charset="0"/>
            </a:endParaRPr>
          </a:p>
        </p:txBody>
      </p:sp>
      <p:sp>
        <p:nvSpPr>
          <p:cNvPr id="6" name="9 CuadroTexto"/>
          <p:cNvSpPr txBox="1"/>
          <p:nvPr/>
        </p:nvSpPr>
        <p:spPr>
          <a:xfrm>
            <a:off x="0" y="3337243"/>
            <a:ext cx="9144000" cy="400110"/>
          </a:xfrm>
          <a:prstGeom prst="rect">
            <a:avLst/>
          </a:prstGeom>
          <a:solidFill>
            <a:srgbClr val="FFFFFF"/>
          </a:solidFill>
        </p:spPr>
        <p:txBody>
          <a:bodyPr wrap="square" rtlCol="0">
            <a:spAutoFit/>
          </a:bodyPr>
          <a:lstStyle/>
          <a:p>
            <a:r>
              <a:rPr lang="en-US" sz="2000" b="1" dirty="0" smtClean="0">
                <a:solidFill>
                  <a:srgbClr val="FF0000"/>
                </a:solidFill>
                <a:latin typeface="Arial Narrow" pitchFamily="34" charset="0"/>
              </a:rPr>
              <a:t>Delay convention: The shift occurs only when the original equilibrium disappears.  </a:t>
            </a:r>
          </a:p>
        </p:txBody>
      </p:sp>
      <p:sp>
        <p:nvSpPr>
          <p:cNvPr id="7" name="11 CuadroTexto"/>
          <p:cNvSpPr txBox="1"/>
          <p:nvPr/>
        </p:nvSpPr>
        <p:spPr>
          <a:xfrm>
            <a:off x="1" y="3768130"/>
            <a:ext cx="9143999" cy="400110"/>
          </a:xfrm>
          <a:prstGeom prst="rect">
            <a:avLst/>
          </a:prstGeom>
          <a:solidFill>
            <a:srgbClr val="FFFFFF"/>
          </a:solidFill>
        </p:spPr>
        <p:txBody>
          <a:bodyPr wrap="square" rtlCol="0">
            <a:spAutoFit/>
          </a:bodyPr>
          <a:lstStyle/>
          <a:p>
            <a:r>
              <a:rPr lang="en-US" sz="2000" b="1" dirty="0" smtClean="0">
                <a:solidFill>
                  <a:srgbClr val="009242"/>
                </a:solidFill>
                <a:latin typeface="Arial Narrow" pitchFamily="34" charset="0"/>
              </a:rPr>
              <a:t>Maxwell conv.: The shift occurs when the original </a:t>
            </a:r>
            <a:r>
              <a:rPr lang="en-US" sz="2000" b="1" u="sng" dirty="0" smtClean="0">
                <a:solidFill>
                  <a:srgbClr val="009242"/>
                </a:solidFill>
                <a:latin typeface="Arial Narrow" pitchFamily="34" charset="0"/>
              </a:rPr>
              <a:t>global </a:t>
            </a:r>
            <a:r>
              <a:rPr lang="en-US" sz="2000" b="1" dirty="0" smtClean="0">
                <a:solidFill>
                  <a:srgbClr val="009242"/>
                </a:solidFill>
                <a:latin typeface="Arial Narrow" pitchFamily="34" charset="0"/>
              </a:rPr>
              <a:t>minimum becomes a </a:t>
            </a:r>
            <a:r>
              <a:rPr lang="en-US" sz="2000" b="1" u="sng" dirty="0" smtClean="0">
                <a:solidFill>
                  <a:srgbClr val="009242"/>
                </a:solidFill>
                <a:latin typeface="Arial Narrow" pitchFamily="34" charset="0"/>
              </a:rPr>
              <a:t>loca</a:t>
            </a:r>
            <a:r>
              <a:rPr lang="en-US" sz="2000" b="1" dirty="0" smtClean="0">
                <a:solidFill>
                  <a:srgbClr val="009242"/>
                </a:solidFill>
                <a:latin typeface="Arial Narrow" pitchFamily="34" charset="0"/>
              </a:rPr>
              <a:t>l min.,</a:t>
            </a:r>
          </a:p>
        </p:txBody>
      </p:sp>
      <p:sp>
        <p:nvSpPr>
          <p:cNvPr id="10" name="Text Box 30"/>
          <p:cNvSpPr txBox="1">
            <a:spLocks noChangeArrowheads="1"/>
          </p:cNvSpPr>
          <p:nvPr/>
        </p:nvSpPr>
        <p:spPr bwMode="auto">
          <a:xfrm>
            <a:off x="0" y="711200"/>
            <a:ext cx="9220200" cy="369332"/>
          </a:xfrm>
          <a:prstGeom prst="rect">
            <a:avLst/>
          </a:prstGeom>
          <a:noFill/>
          <a:ln w="12700">
            <a:noFill/>
            <a:miter lim="800000"/>
            <a:headEnd type="none" w="sm" len="sm"/>
            <a:tailEnd type="none" w="sm" len="sm"/>
          </a:ln>
        </p:spPr>
        <p:txBody>
          <a:bodyPr wrap="square">
            <a:spAutoFit/>
          </a:bodyPr>
          <a:lstStyle/>
          <a:p>
            <a:r>
              <a:rPr lang="es-UY" dirty="0" smtClean="0">
                <a:solidFill>
                  <a:schemeClr val="tx1">
                    <a:lumMod val="90000"/>
                  </a:schemeClr>
                </a:solidFill>
                <a:latin typeface="Times New Roman" pitchFamily="18" charset="0"/>
                <a:cs typeface="Times New Roman" pitchFamily="18" charset="0"/>
              </a:rPr>
              <a:t>O sea, a</a:t>
            </a:r>
            <a:r>
              <a:rPr lang="es-UY" dirty="0" smtClean="0">
                <a:solidFill>
                  <a:schemeClr val="tx1">
                    <a:lumMod val="90000"/>
                  </a:schemeClr>
                </a:solidFill>
                <a:latin typeface="Times New Roman" pitchFamily="18" charset="0"/>
                <a:cs typeface="Times New Roman" pitchFamily="18" charset="0"/>
              </a:rPr>
              <a:t>l </a:t>
            </a:r>
            <a:r>
              <a:rPr lang="es-UY" dirty="0" smtClean="0">
                <a:solidFill>
                  <a:schemeClr val="tx1">
                    <a:lumMod val="90000"/>
                  </a:schemeClr>
                </a:solidFill>
                <a:latin typeface="Times New Roman" pitchFamily="18" charset="0"/>
                <a:cs typeface="Times New Roman" pitchFamily="18" charset="0"/>
              </a:rPr>
              <a:t>variar un parámetro de control (</a:t>
            </a:r>
            <a:r>
              <a:rPr lang="es-UY" i="1" dirty="0" smtClean="0">
                <a:solidFill>
                  <a:schemeClr val="tx1">
                    <a:lumMod val="90000"/>
                  </a:schemeClr>
                </a:solidFill>
                <a:latin typeface="Times New Roman" pitchFamily="18" charset="0"/>
                <a:cs typeface="Times New Roman" pitchFamily="18" charset="0"/>
              </a:rPr>
              <a:t>K</a:t>
            </a:r>
            <a:r>
              <a:rPr lang="es-UY" dirty="0" smtClean="0">
                <a:solidFill>
                  <a:schemeClr val="tx1">
                    <a:lumMod val="90000"/>
                  </a:schemeClr>
                </a:solidFill>
                <a:latin typeface="Times New Roman" pitchFamily="18" charset="0"/>
                <a:cs typeface="Times New Roman" pitchFamily="18" charset="0"/>
              </a:rPr>
              <a:t> o </a:t>
            </a:r>
            <a:r>
              <a:rPr lang="es-UY" i="1" dirty="0" smtClean="0">
                <a:solidFill>
                  <a:schemeClr val="tx1">
                    <a:lumMod val="90000"/>
                  </a:schemeClr>
                </a:solidFill>
                <a:latin typeface="Times New Roman" pitchFamily="18" charset="0"/>
                <a:cs typeface="Times New Roman" pitchFamily="18" charset="0"/>
              </a:rPr>
              <a:t>c</a:t>
            </a:r>
            <a:r>
              <a:rPr lang="es-UY" dirty="0" smtClean="0">
                <a:solidFill>
                  <a:schemeClr val="tx1">
                    <a:lumMod val="90000"/>
                  </a:schemeClr>
                </a:solidFill>
                <a:latin typeface="Times New Roman" pitchFamily="18" charset="0"/>
                <a:cs typeface="Times New Roman" pitchFamily="18" charset="0"/>
              </a:rPr>
              <a:t>; </a:t>
            </a:r>
            <a:r>
              <a:rPr lang="es-UY" i="1" dirty="0" smtClean="0">
                <a:solidFill>
                  <a:schemeClr val="tx1">
                    <a:lumMod val="90000"/>
                  </a:schemeClr>
                </a:solidFill>
                <a:latin typeface="Times New Roman" pitchFamily="18" charset="0"/>
                <a:cs typeface="Times New Roman" pitchFamily="18" charset="0"/>
              </a:rPr>
              <a:t>a</a:t>
            </a:r>
            <a:r>
              <a:rPr lang="es-UY" dirty="0" smtClean="0">
                <a:solidFill>
                  <a:schemeClr val="tx1">
                    <a:lumMod val="90000"/>
                  </a:schemeClr>
                </a:solidFill>
                <a:latin typeface="Times New Roman" pitchFamily="18" charset="0"/>
                <a:cs typeface="Times New Roman" pitchFamily="18" charset="0"/>
              </a:rPr>
              <a:t> o </a:t>
            </a:r>
            <a:r>
              <a:rPr lang="es-UY" i="1" dirty="0" smtClean="0">
                <a:solidFill>
                  <a:schemeClr val="tx1">
                    <a:lumMod val="90000"/>
                  </a:schemeClr>
                </a:solidFill>
                <a:latin typeface="Times New Roman" pitchFamily="18" charset="0"/>
                <a:cs typeface="Times New Roman" pitchFamily="18" charset="0"/>
              </a:rPr>
              <a:t>b</a:t>
            </a:r>
            <a:r>
              <a:rPr lang="es-UY" dirty="0" smtClean="0">
                <a:solidFill>
                  <a:schemeClr val="tx1">
                    <a:lumMod val="90000"/>
                  </a:schemeClr>
                </a:solidFill>
                <a:latin typeface="Times New Roman" pitchFamily="18" charset="0"/>
                <a:cs typeface="Times New Roman" pitchFamily="18" charset="0"/>
              </a:rPr>
              <a:t>) el potencial se va deformando: </a:t>
            </a:r>
          </a:p>
        </p:txBody>
      </p:sp>
      <p:grpSp>
        <p:nvGrpSpPr>
          <p:cNvPr id="11" name="Group 10"/>
          <p:cNvGrpSpPr/>
          <p:nvPr/>
        </p:nvGrpSpPr>
        <p:grpSpPr>
          <a:xfrm>
            <a:off x="152400" y="1187450"/>
            <a:ext cx="1279820" cy="1566862"/>
            <a:chOff x="152400" y="2457450"/>
            <a:chExt cx="1279820" cy="1566862"/>
          </a:xfrm>
        </p:grpSpPr>
        <p:pic>
          <p:nvPicPr>
            <p:cNvPr id="12" name="Picture 3"/>
            <p:cNvPicPr>
              <a:picLocks noChangeAspect="1" noChangeArrowheads="1"/>
            </p:cNvPicPr>
            <p:nvPr/>
          </p:nvPicPr>
          <p:blipFill>
            <a:blip r:embed="rId3"/>
            <a:srcRect l="81459"/>
            <a:stretch>
              <a:fillRect/>
            </a:stretch>
          </p:blipFill>
          <p:spPr bwMode="auto">
            <a:xfrm flipH="1">
              <a:off x="152400" y="2457450"/>
              <a:ext cx="1162050" cy="1123950"/>
            </a:xfrm>
            <a:prstGeom prst="rect">
              <a:avLst/>
            </a:prstGeom>
            <a:noFill/>
            <a:ln w="9525">
              <a:noFill/>
              <a:miter lim="800000"/>
              <a:headEnd/>
              <a:tailEnd/>
            </a:ln>
            <a:effectLst/>
          </p:spPr>
        </p:pic>
        <p:sp>
          <p:nvSpPr>
            <p:cNvPr id="14" name="Text Box 22"/>
            <p:cNvSpPr txBox="1">
              <a:spLocks noChangeArrowheads="1"/>
            </p:cNvSpPr>
            <p:nvPr/>
          </p:nvSpPr>
          <p:spPr bwMode="auto">
            <a:xfrm>
              <a:off x="1143000" y="3657600"/>
              <a:ext cx="289220" cy="366712"/>
            </a:xfrm>
            <a:prstGeom prst="rect">
              <a:avLst/>
            </a:prstGeom>
            <a:noFill/>
            <a:ln w="12700">
              <a:noFill/>
              <a:miter lim="800000"/>
              <a:headEnd type="none" w="sm" len="sm"/>
              <a:tailEnd type="none" w="sm" len="sm"/>
            </a:ln>
          </p:spPr>
          <p:txBody>
            <a:bodyPr wrap="square">
              <a:spAutoFit/>
            </a:bodyPr>
            <a:lstStyle/>
            <a:p>
              <a:r>
                <a:rPr lang="es-ES" b="1" i="1" dirty="0">
                  <a:solidFill>
                    <a:srgbClr val="0066FF"/>
                  </a:solidFill>
                </a:rPr>
                <a:t>b</a:t>
              </a:r>
            </a:p>
          </p:txBody>
        </p:sp>
        <p:sp>
          <p:nvSpPr>
            <p:cNvPr id="16" name="Line 21"/>
            <p:cNvSpPr>
              <a:spLocks noChangeShapeType="1"/>
            </p:cNvSpPr>
            <p:nvPr/>
          </p:nvSpPr>
          <p:spPr bwMode="auto">
            <a:xfrm>
              <a:off x="533400" y="3733800"/>
              <a:ext cx="548640" cy="0"/>
            </a:xfrm>
            <a:prstGeom prst="line">
              <a:avLst/>
            </a:prstGeom>
            <a:noFill/>
            <a:ln w="19050">
              <a:solidFill>
                <a:srgbClr val="3366FF"/>
              </a:solidFill>
              <a:round/>
              <a:headEnd type="none" w="sm" len="sm"/>
              <a:tailEnd type="arrow" w="med" len="med"/>
            </a:ln>
          </p:spPr>
          <p:txBody>
            <a:bodyPr wrap="none"/>
            <a:lstStyle/>
            <a:p>
              <a:endParaRPr lang="es-ES"/>
            </a:p>
          </p:txBody>
        </p:sp>
      </p:grpSp>
      <p:grpSp>
        <p:nvGrpSpPr>
          <p:cNvPr id="17" name="Group 16"/>
          <p:cNvGrpSpPr/>
          <p:nvPr/>
        </p:nvGrpSpPr>
        <p:grpSpPr>
          <a:xfrm>
            <a:off x="381000" y="1168400"/>
            <a:ext cx="2118020" cy="1585912"/>
            <a:chOff x="548980" y="2438400"/>
            <a:chExt cx="2118020" cy="1585912"/>
          </a:xfrm>
        </p:grpSpPr>
        <p:pic>
          <p:nvPicPr>
            <p:cNvPr id="18" name="Picture 3"/>
            <p:cNvPicPr>
              <a:picLocks noChangeAspect="1" noChangeArrowheads="1"/>
            </p:cNvPicPr>
            <p:nvPr/>
          </p:nvPicPr>
          <p:blipFill>
            <a:blip r:embed="rId3"/>
            <a:srcRect l="1216" r="79331"/>
            <a:stretch>
              <a:fillRect/>
            </a:stretch>
          </p:blipFill>
          <p:spPr bwMode="auto">
            <a:xfrm>
              <a:off x="1447800" y="2438400"/>
              <a:ext cx="1219200" cy="1123950"/>
            </a:xfrm>
            <a:prstGeom prst="rect">
              <a:avLst/>
            </a:prstGeom>
            <a:noFill/>
            <a:ln w="9525">
              <a:noFill/>
              <a:miter lim="800000"/>
              <a:headEnd/>
              <a:tailEnd/>
            </a:ln>
            <a:effectLst/>
          </p:spPr>
        </p:pic>
        <p:sp>
          <p:nvSpPr>
            <p:cNvPr id="19" name="Text Box 22"/>
            <p:cNvSpPr txBox="1">
              <a:spLocks noChangeArrowheads="1"/>
            </p:cNvSpPr>
            <p:nvPr/>
          </p:nvSpPr>
          <p:spPr bwMode="auto">
            <a:xfrm>
              <a:off x="2149180" y="3657600"/>
              <a:ext cx="289220" cy="366712"/>
            </a:xfrm>
            <a:prstGeom prst="rect">
              <a:avLst/>
            </a:prstGeom>
            <a:noFill/>
            <a:ln w="12700">
              <a:noFill/>
              <a:miter lim="800000"/>
              <a:headEnd type="none" w="sm" len="sm"/>
              <a:tailEnd type="none" w="sm" len="sm"/>
            </a:ln>
          </p:spPr>
          <p:txBody>
            <a:bodyPr wrap="square">
              <a:spAutoFit/>
            </a:bodyPr>
            <a:lstStyle/>
            <a:p>
              <a:r>
                <a:rPr lang="es-ES" b="1" i="1" dirty="0">
                  <a:solidFill>
                    <a:srgbClr val="0066FF"/>
                  </a:solidFill>
                </a:rPr>
                <a:t>b</a:t>
              </a:r>
            </a:p>
          </p:txBody>
        </p:sp>
        <p:sp>
          <p:nvSpPr>
            <p:cNvPr id="20" name="Line 21"/>
            <p:cNvSpPr>
              <a:spLocks noChangeShapeType="1"/>
            </p:cNvSpPr>
            <p:nvPr/>
          </p:nvSpPr>
          <p:spPr bwMode="auto">
            <a:xfrm>
              <a:off x="548980" y="3733800"/>
              <a:ext cx="1645920" cy="0"/>
            </a:xfrm>
            <a:prstGeom prst="line">
              <a:avLst/>
            </a:prstGeom>
            <a:noFill/>
            <a:ln w="19050">
              <a:solidFill>
                <a:srgbClr val="3366FF"/>
              </a:solidFill>
              <a:round/>
              <a:headEnd type="none" w="sm" len="sm"/>
              <a:tailEnd type="arrow" w="med" len="med"/>
            </a:ln>
          </p:spPr>
          <p:txBody>
            <a:bodyPr wrap="none"/>
            <a:lstStyle/>
            <a:p>
              <a:endParaRPr lang="es-ES"/>
            </a:p>
          </p:txBody>
        </p:sp>
      </p:grpSp>
      <p:grpSp>
        <p:nvGrpSpPr>
          <p:cNvPr id="21" name="Group 20"/>
          <p:cNvGrpSpPr/>
          <p:nvPr/>
        </p:nvGrpSpPr>
        <p:grpSpPr>
          <a:xfrm>
            <a:off x="228600" y="1162050"/>
            <a:ext cx="7467600" cy="1530350"/>
            <a:chOff x="457200" y="2432050"/>
            <a:chExt cx="7467600" cy="1530350"/>
          </a:xfrm>
        </p:grpSpPr>
        <p:grpSp>
          <p:nvGrpSpPr>
            <p:cNvPr id="22" name="Group 24"/>
            <p:cNvGrpSpPr/>
            <p:nvPr/>
          </p:nvGrpSpPr>
          <p:grpSpPr>
            <a:xfrm>
              <a:off x="457200" y="3595688"/>
              <a:ext cx="7467600" cy="366712"/>
              <a:chOff x="381000" y="3637008"/>
              <a:chExt cx="7467600" cy="366712"/>
            </a:xfrm>
          </p:grpSpPr>
          <p:sp>
            <p:nvSpPr>
              <p:cNvPr id="24" name="Line 21"/>
              <p:cNvSpPr>
                <a:spLocks noChangeShapeType="1"/>
              </p:cNvSpPr>
              <p:nvPr/>
            </p:nvSpPr>
            <p:spPr bwMode="auto">
              <a:xfrm flipV="1">
                <a:off x="381000" y="3729401"/>
                <a:ext cx="7164387" cy="45719"/>
              </a:xfrm>
              <a:prstGeom prst="line">
                <a:avLst/>
              </a:prstGeom>
              <a:noFill/>
              <a:ln w="19050">
                <a:solidFill>
                  <a:srgbClr val="3366FF"/>
                </a:solidFill>
                <a:round/>
                <a:headEnd type="none" w="sm" len="sm"/>
                <a:tailEnd type="arrow" w="med" len="med"/>
              </a:ln>
            </p:spPr>
            <p:txBody>
              <a:bodyPr wrap="none"/>
              <a:lstStyle/>
              <a:p>
                <a:endParaRPr lang="es-ES"/>
              </a:p>
            </p:txBody>
          </p:sp>
          <p:sp>
            <p:nvSpPr>
              <p:cNvPr id="25" name="Text Box 22"/>
              <p:cNvSpPr txBox="1">
                <a:spLocks noChangeArrowheads="1"/>
              </p:cNvSpPr>
              <p:nvPr/>
            </p:nvSpPr>
            <p:spPr bwMode="auto">
              <a:xfrm>
                <a:off x="7550150" y="3637008"/>
                <a:ext cx="298450" cy="366712"/>
              </a:xfrm>
              <a:prstGeom prst="rect">
                <a:avLst/>
              </a:prstGeom>
              <a:noFill/>
              <a:ln w="12700">
                <a:noFill/>
                <a:miter lim="800000"/>
                <a:headEnd type="none" w="sm" len="sm"/>
                <a:tailEnd type="none" w="sm" len="sm"/>
              </a:ln>
            </p:spPr>
            <p:txBody>
              <a:bodyPr wrap="square">
                <a:spAutoFit/>
              </a:bodyPr>
              <a:lstStyle/>
              <a:p>
                <a:r>
                  <a:rPr lang="es-ES" b="1" i="1" dirty="0">
                    <a:solidFill>
                      <a:srgbClr val="0066FF"/>
                    </a:solidFill>
                  </a:rPr>
                  <a:t>b</a:t>
                </a:r>
              </a:p>
            </p:txBody>
          </p:sp>
        </p:grpSp>
        <p:pic>
          <p:nvPicPr>
            <p:cNvPr id="23" name="Picture 3"/>
            <p:cNvPicPr>
              <a:picLocks noChangeAspect="1" noChangeArrowheads="1"/>
            </p:cNvPicPr>
            <p:nvPr/>
          </p:nvPicPr>
          <p:blipFill>
            <a:blip r:embed="rId3"/>
            <a:srcRect l="20669" r="59878"/>
            <a:stretch>
              <a:fillRect/>
            </a:stretch>
          </p:blipFill>
          <p:spPr bwMode="auto">
            <a:xfrm>
              <a:off x="2667000" y="2432050"/>
              <a:ext cx="1219200" cy="1123950"/>
            </a:xfrm>
            <a:prstGeom prst="rect">
              <a:avLst/>
            </a:prstGeom>
            <a:noFill/>
            <a:ln w="9525">
              <a:noFill/>
              <a:miter lim="800000"/>
              <a:headEnd/>
              <a:tailEnd/>
            </a:ln>
            <a:effectLst/>
          </p:spPr>
        </p:pic>
      </p:grpSp>
      <p:pic>
        <p:nvPicPr>
          <p:cNvPr id="29" name="Picture 31" descr="cusp2"/>
          <p:cNvPicPr>
            <a:picLocks noChangeAspect="1" noChangeArrowheads="1"/>
          </p:cNvPicPr>
          <p:nvPr/>
        </p:nvPicPr>
        <p:blipFill>
          <a:blip r:embed="rId4" cstate="print"/>
          <a:srcRect l="4321" t="45317" r="58947" b="25986"/>
          <a:stretch>
            <a:fillRect/>
          </a:stretch>
        </p:blipFill>
        <p:spPr bwMode="auto">
          <a:xfrm>
            <a:off x="1371600" y="4225330"/>
            <a:ext cx="2590800" cy="1143000"/>
          </a:xfrm>
          <a:prstGeom prst="rect">
            <a:avLst/>
          </a:prstGeom>
          <a:noFill/>
          <a:ln w="9525">
            <a:noFill/>
            <a:miter lim="800000"/>
            <a:headEnd/>
            <a:tailEnd/>
          </a:ln>
        </p:spPr>
      </p:pic>
      <p:sp>
        <p:nvSpPr>
          <p:cNvPr id="30" name="Rectangle 29"/>
          <p:cNvSpPr/>
          <p:nvPr/>
        </p:nvSpPr>
        <p:spPr>
          <a:xfrm>
            <a:off x="0" y="2740799"/>
            <a:ext cx="9144000" cy="646331"/>
          </a:xfrm>
          <a:prstGeom prst="rect">
            <a:avLst/>
          </a:prstGeom>
        </p:spPr>
        <p:txBody>
          <a:bodyPr wrap="square">
            <a:spAutoFit/>
          </a:bodyPr>
          <a:lstStyle/>
          <a:p>
            <a:r>
              <a:rPr lang="es-ES" dirty="0" smtClean="0"/>
              <a:t>En particular, el mínimo global original se convierte en un mínimo local </a:t>
            </a:r>
            <a:r>
              <a:rPr lang="es-ES" b="1" dirty="0" err="1" smtClean="0">
                <a:solidFill>
                  <a:srgbClr val="00B0F0"/>
                </a:solidFill>
                <a:effectLst>
                  <a:outerShdw blurRad="38100" dist="38100" dir="2700000" algn="tl">
                    <a:srgbClr val="000000">
                      <a:alpha val="43137"/>
                    </a:srgbClr>
                  </a:outerShdw>
                </a:effectLst>
              </a:rPr>
              <a:t>metaestable</a:t>
            </a:r>
            <a:r>
              <a:rPr lang="es-ES" dirty="0" smtClean="0"/>
              <a:t> (porque un mínimo lejano asume un mínimo valor), y al seguir aumentando a </a:t>
            </a:r>
            <a:r>
              <a:rPr lang="es-ES" b="1" i="1" dirty="0" smtClean="0"/>
              <a:t>b</a:t>
            </a:r>
            <a:r>
              <a:rPr lang="es-ES" dirty="0" smtClean="0"/>
              <a:t> finalmente desaparece. </a:t>
            </a:r>
            <a:endParaRPr lang="en-US" dirty="0"/>
          </a:p>
        </p:txBody>
      </p:sp>
      <p:sp>
        <p:nvSpPr>
          <p:cNvPr id="34" name="Rectangle 33"/>
          <p:cNvSpPr/>
          <p:nvPr/>
        </p:nvSpPr>
        <p:spPr>
          <a:xfrm>
            <a:off x="0" y="5498574"/>
            <a:ext cx="9144000" cy="1338828"/>
          </a:xfrm>
          <a:prstGeom prst="rect">
            <a:avLst/>
          </a:prstGeom>
        </p:spPr>
        <p:txBody>
          <a:bodyPr wrap="square">
            <a:spAutoFit/>
          </a:bodyPr>
          <a:lstStyle/>
          <a:p>
            <a:r>
              <a:rPr lang="en-US" dirty="0" smtClean="0">
                <a:latin typeface="Times New Roman" pitchFamily="18" charset="0"/>
                <a:cs typeface="Times New Roman" pitchFamily="18" charset="0"/>
              </a:rPr>
              <a:t>Definition: </a:t>
            </a:r>
            <a:r>
              <a:rPr lang="en-US" b="1" dirty="0" smtClean="0">
                <a:solidFill>
                  <a:srgbClr val="FF0000"/>
                </a:solidFill>
                <a:latin typeface="Times New Roman" pitchFamily="18" charset="0"/>
                <a:cs typeface="Times New Roman" pitchFamily="18" charset="0"/>
              </a:rPr>
              <a:t>Bifurcation Set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set of points in the space of control parameters at which transition occurs from one local minimum to another is called the bifurcation set and is denoted by  </a:t>
            </a:r>
            <a:r>
              <a:rPr lang="en-US" b="1" i="1" dirty="0" smtClean="0">
                <a:solidFill>
                  <a:srgbClr val="FF0000"/>
                </a:solidFill>
                <a:latin typeface="Times New Roman" pitchFamily="18" charset="0"/>
                <a:cs typeface="Times New Roman" pitchFamily="18" charset="0"/>
              </a:rPr>
              <a:t>S</a:t>
            </a:r>
            <a:r>
              <a:rPr lang="en-US" b="1" i="1" baseline="-25000" dirty="0" smtClean="0">
                <a:solidFill>
                  <a:srgbClr val="FF0000"/>
                </a:solidFill>
                <a:latin typeface="Times New Roman" pitchFamily="18" charset="0"/>
                <a:cs typeface="Times New Roman" pitchFamily="18" charset="0"/>
              </a:rPr>
              <a:t>B</a:t>
            </a:r>
            <a:r>
              <a:rPr lang="en-US" dirty="0" smtClean="0">
                <a:latin typeface="Times New Roman" pitchFamily="18" charset="0"/>
                <a:cs typeface="Times New Roman" pitchFamily="18" charset="0"/>
              </a:rPr>
              <a:t>.</a:t>
            </a:r>
          </a:p>
          <a:p>
            <a:endParaRPr lang="en-US" sz="9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Remark 1. The bifurcation set depends on the convention adopted. </a:t>
            </a:r>
          </a:p>
        </p:txBody>
      </p:sp>
      <p:sp>
        <p:nvSpPr>
          <p:cNvPr id="31" name="TextBox 30"/>
          <p:cNvSpPr txBox="1"/>
          <p:nvPr/>
        </p:nvSpPr>
        <p:spPr>
          <a:xfrm>
            <a:off x="1596155" y="1668959"/>
            <a:ext cx="1147045" cy="769441"/>
          </a:xfrm>
          <a:prstGeom prst="rect">
            <a:avLst/>
          </a:prstGeom>
          <a:noFill/>
        </p:spPr>
        <p:txBody>
          <a:bodyPr wrap="none" rtlCol="0">
            <a:spAutoFit/>
          </a:bodyPr>
          <a:lstStyle/>
          <a:p>
            <a:r>
              <a:rPr lang="es-UY" sz="1600" dirty="0" smtClean="0">
                <a:solidFill>
                  <a:srgbClr val="FF0000"/>
                </a:solidFill>
                <a:sym typeface="Symbol"/>
              </a:rPr>
              <a:t>         </a:t>
            </a:r>
          </a:p>
          <a:p>
            <a:r>
              <a:rPr lang="es-UY" sz="1400" dirty="0" smtClean="0">
                <a:solidFill>
                  <a:srgbClr val="FF0000"/>
                </a:solidFill>
              </a:rPr>
              <a:t>Aparece un </a:t>
            </a:r>
          </a:p>
          <a:p>
            <a:r>
              <a:rPr lang="es-UY" sz="1400" b="1" dirty="0" smtClean="0">
                <a:solidFill>
                  <a:srgbClr val="FF0000"/>
                </a:solidFill>
              </a:rPr>
              <a:t>mínimo local</a:t>
            </a:r>
            <a:endParaRPr lang="es-UY" sz="1400" b="1" dirty="0">
              <a:solidFill>
                <a:srgbClr val="FF0000"/>
              </a:solidFill>
            </a:endParaRPr>
          </a:p>
        </p:txBody>
      </p:sp>
      <p:pic>
        <p:nvPicPr>
          <p:cNvPr id="32" name="Picture 3"/>
          <p:cNvPicPr>
            <a:picLocks noChangeAspect="1" noChangeArrowheads="1"/>
          </p:cNvPicPr>
          <p:nvPr/>
        </p:nvPicPr>
        <p:blipFill>
          <a:blip r:embed="rId3"/>
          <a:srcRect l="40122" r="-913"/>
          <a:stretch>
            <a:fillRect/>
          </a:stretch>
        </p:blipFill>
        <p:spPr bwMode="auto">
          <a:xfrm>
            <a:off x="3657600" y="1168400"/>
            <a:ext cx="3810000" cy="1123950"/>
          </a:xfrm>
          <a:prstGeom prst="rect">
            <a:avLst/>
          </a:prstGeom>
          <a:noFill/>
          <a:ln w="9525">
            <a:noFill/>
            <a:miter lim="800000"/>
            <a:headEnd/>
            <a:tailEnd/>
          </a:ln>
          <a:effectLst/>
        </p:spPr>
      </p:pic>
      <p:sp>
        <p:nvSpPr>
          <p:cNvPr id="33" name="TextBox 32"/>
          <p:cNvSpPr txBox="1"/>
          <p:nvPr/>
        </p:nvSpPr>
        <p:spPr>
          <a:xfrm>
            <a:off x="3882155" y="1318736"/>
            <a:ext cx="1357038" cy="738664"/>
          </a:xfrm>
          <a:prstGeom prst="rect">
            <a:avLst/>
          </a:prstGeom>
          <a:noFill/>
        </p:spPr>
        <p:txBody>
          <a:bodyPr wrap="none" rtlCol="0">
            <a:spAutoFit/>
          </a:bodyPr>
          <a:lstStyle/>
          <a:p>
            <a:r>
              <a:rPr lang="es-UY" sz="1400" dirty="0" smtClean="0">
                <a:solidFill>
                  <a:srgbClr val="FF0000"/>
                </a:solidFill>
              </a:rPr>
              <a:t>El </a:t>
            </a:r>
            <a:r>
              <a:rPr lang="es-UY" sz="1400" b="1" dirty="0" smtClean="0">
                <a:solidFill>
                  <a:srgbClr val="FF0000"/>
                </a:solidFill>
              </a:rPr>
              <a:t>mínimo local </a:t>
            </a:r>
          </a:p>
          <a:p>
            <a:r>
              <a:rPr lang="es-UY" sz="1400" b="1" dirty="0" smtClean="0">
                <a:solidFill>
                  <a:srgbClr val="FF0000"/>
                </a:solidFill>
              </a:rPr>
              <a:t>se hace global</a:t>
            </a:r>
          </a:p>
          <a:p>
            <a:r>
              <a:rPr lang="es-UY" sz="1400" b="1" dirty="0" smtClean="0">
                <a:solidFill>
                  <a:srgbClr val="FF0000"/>
                </a:solidFill>
                <a:sym typeface="Symbol"/>
              </a:rPr>
              <a:t>             </a:t>
            </a:r>
            <a:endParaRPr lang="es-UY" sz="1400" b="1" dirty="0">
              <a:solidFill>
                <a:srgbClr val="FF0000"/>
              </a:solidFill>
            </a:endParaRPr>
          </a:p>
        </p:txBody>
      </p:sp>
      <p:grpSp>
        <p:nvGrpSpPr>
          <p:cNvPr id="26" name="Group 34"/>
          <p:cNvGrpSpPr>
            <a:grpSpLocks/>
          </p:cNvGrpSpPr>
          <p:nvPr/>
        </p:nvGrpSpPr>
        <p:grpSpPr bwMode="auto">
          <a:xfrm>
            <a:off x="1219200" y="1219200"/>
            <a:ext cx="6400800" cy="1368425"/>
            <a:chOff x="937" y="639"/>
            <a:chExt cx="4032" cy="862"/>
          </a:xfrm>
        </p:grpSpPr>
        <p:graphicFrame>
          <p:nvGraphicFramePr>
            <p:cNvPr id="27" name="Object 2"/>
            <p:cNvGraphicFramePr>
              <a:graphicFrameLocks noChangeAspect="1"/>
            </p:cNvGraphicFramePr>
            <p:nvPr/>
          </p:nvGraphicFramePr>
          <p:xfrm>
            <a:off x="2176" y="1376"/>
            <a:ext cx="576" cy="125"/>
          </p:xfrm>
          <a:graphic>
            <a:graphicData uri="http://schemas.openxmlformats.org/presentationml/2006/ole">
              <p:oleObj spid="_x0000_s80897" name="Equation" r:id="rId5" imgW="914400" imgH="198720" progId="Equation.DSMT4">
                <p:embed/>
              </p:oleObj>
            </a:graphicData>
          </a:graphic>
        </p:graphicFrame>
        <p:pic>
          <p:nvPicPr>
            <p:cNvPr id="28" name="Picture 31" descr="cusp2"/>
            <p:cNvPicPr>
              <a:picLocks noChangeAspect="1" noChangeArrowheads="1"/>
            </p:cNvPicPr>
            <p:nvPr/>
          </p:nvPicPr>
          <p:blipFill>
            <a:blip r:embed="rId4" cstate="print"/>
            <a:srcRect l="4321" t="3228" r="4929" b="66162"/>
            <a:stretch>
              <a:fillRect/>
            </a:stretch>
          </p:blipFill>
          <p:spPr bwMode="auto">
            <a:xfrm>
              <a:off x="937" y="639"/>
              <a:ext cx="4032" cy="768"/>
            </a:xfrm>
            <a:prstGeom prst="rect">
              <a:avLst/>
            </a:prstGeom>
            <a:noFill/>
            <a:ln w="9525">
              <a:noFill/>
              <a:miter lim="800000"/>
              <a:headEnd/>
              <a:tailEnd/>
            </a:ln>
          </p:spPr>
        </p:pic>
      </p:grpSp>
      <p:pic>
        <p:nvPicPr>
          <p:cNvPr id="35" name="Picture 31" descr="cusp2"/>
          <p:cNvPicPr>
            <a:picLocks noChangeAspect="1" noChangeArrowheads="1"/>
          </p:cNvPicPr>
          <p:nvPr/>
        </p:nvPicPr>
        <p:blipFill>
          <a:blip r:embed="rId4" cstate="print"/>
          <a:srcRect l="39973" t="45317" r="4929" b="25986"/>
          <a:stretch>
            <a:fillRect/>
          </a:stretch>
        </p:blipFill>
        <p:spPr bwMode="auto">
          <a:xfrm>
            <a:off x="3886200" y="4225330"/>
            <a:ext cx="3886200" cy="1143000"/>
          </a:xfrm>
          <a:prstGeom prst="rect">
            <a:avLst/>
          </a:prstGeom>
          <a:noFill/>
          <a:ln w="9525">
            <a:noFill/>
            <a:miter lim="800000"/>
            <a:headEnd/>
            <a:tailEnd/>
          </a:ln>
        </p:spPr>
      </p:pic>
      <p:sp>
        <p:nvSpPr>
          <p:cNvPr id="8" name="10 CuadroTexto"/>
          <p:cNvSpPr txBox="1"/>
          <p:nvPr/>
        </p:nvSpPr>
        <p:spPr>
          <a:xfrm>
            <a:off x="0" y="4149130"/>
            <a:ext cx="9144000" cy="430887"/>
          </a:xfrm>
          <a:prstGeom prst="rect">
            <a:avLst/>
          </a:prstGeom>
          <a:solidFill>
            <a:srgbClr val="FFFFFF"/>
          </a:solidFill>
        </p:spPr>
        <p:txBody>
          <a:bodyPr wrap="square" rtlCol="0">
            <a:spAutoFit/>
          </a:bodyPr>
          <a:lstStyle/>
          <a:p>
            <a:r>
              <a:rPr lang="en-US" sz="2200" b="1" dirty="0" smtClean="0">
                <a:solidFill>
                  <a:srgbClr val="009242"/>
                </a:solidFill>
                <a:latin typeface="Arial Narrow" pitchFamily="34" charset="0"/>
              </a:rPr>
              <a:t>i.e.  when the original equilibrium is no longer  the deepest equilibrium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ppt_x"/>
                                          </p:val>
                                        </p:tav>
                                        <p:tav tm="100000">
                                          <p:val>
                                            <p:strVal val="#ppt_x"/>
                                          </p:val>
                                        </p:tav>
                                      </p:tavLst>
                                    </p:anim>
                                    <p:anim calcmode="lin" valueType="num">
                                      <p:cBhvr additive="base">
                                        <p:cTn id="2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heckerboard(across)">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checkerboard(across)">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500" fill="hold"/>
                                        <p:tgtEl>
                                          <p:spTgt spid="33"/>
                                        </p:tgtEl>
                                        <p:attrNameLst>
                                          <p:attrName>ppt_x</p:attrName>
                                        </p:attrNameLst>
                                      </p:cBhvr>
                                      <p:tavLst>
                                        <p:tav tm="0">
                                          <p:val>
                                            <p:strVal val="#ppt_x"/>
                                          </p:val>
                                        </p:tav>
                                        <p:tav tm="100000">
                                          <p:val>
                                            <p:strVal val="#ppt_x"/>
                                          </p:val>
                                        </p:tav>
                                      </p:tavLst>
                                    </p:anim>
                                    <p:anim calcmode="lin" valueType="num">
                                      <p:cBhvr additive="base">
                                        <p:cTn id="4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blinds(horizontal)">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blinds(horizontal)">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checkerboard(across)">
                                      <p:cBhvr>
                                        <p:cTn id="56" dur="5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blinds(horizontal)">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1"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fill="hold"/>
                                        <p:tgtEl>
                                          <p:spTgt spid="29"/>
                                        </p:tgtEl>
                                        <p:attrNameLst>
                                          <p:attrName>ppt_x</p:attrName>
                                        </p:attrNameLst>
                                      </p:cBhvr>
                                      <p:tavLst>
                                        <p:tav tm="0">
                                          <p:val>
                                            <p:strVal val="#ppt_x"/>
                                          </p:val>
                                        </p:tav>
                                        <p:tav tm="100000">
                                          <p:val>
                                            <p:strVal val="#ppt_x"/>
                                          </p:val>
                                        </p:tav>
                                      </p:tavLst>
                                    </p:anim>
                                    <p:anim calcmode="lin" valueType="num">
                                      <p:cBhvr additive="base">
                                        <p:cTn id="67"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1" fill="hold" nodeType="clickEffect">
                                  <p:stCondLst>
                                    <p:cond delay="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fill="hold"/>
                                        <p:tgtEl>
                                          <p:spTgt spid="35"/>
                                        </p:tgtEl>
                                        <p:attrNameLst>
                                          <p:attrName>ppt_x</p:attrName>
                                        </p:attrNameLst>
                                      </p:cBhvr>
                                      <p:tavLst>
                                        <p:tav tm="0">
                                          <p:val>
                                            <p:strVal val="#ppt_x"/>
                                          </p:val>
                                        </p:tav>
                                        <p:tav tm="100000">
                                          <p:val>
                                            <p:strVal val="#ppt_x"/>
                                          </p:val>
                                        </p:tav>
                                      </p:tavLst>
                                    </p:anim>
                                    <p:anim calcmode="lin" valueType="num">
                                      <p:cBhvr additive="base">
                                        <p:cTn id="73"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blinds(horizontal)">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34">
                                            <p:txEl>
                                              <p:pRg st="0" end="0"/>
                                            </p:txEl>
                                          </p:spTgt>
                                        </p:tgtEl>
                                        <p:attrNameLst>
                                          <p:attrName>style.visibility</p:attrName>
                                        </p:attrNameLst>
                                      </p:cBhvr>
                                      <p:to>
                                        <p:strVal val="visible"/>
                                      </p:to>
                                    </p:set>
                                    <p:animEffect transition="in" filter="blinds(horizontal)">
                                      <p:cBhvr>
                                        <p:cTn id="83" dur="500"/>
                                        <p:tgtEl>
                                          <p:spTgt spid="3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34">
                                            <p:txEl>
                                              <p:pRg st="2" end="2"/>
                                            </p:txEl>
                                          </p:spTgt>
                                        </p:tgtEl>
                                        <p:attrNameLst>
                                          <p:attrName>style.visibility</p:attrName>
                                        </p:attrNameLst>
                                      </p:cBhvr>
                                      <p:to>
                                        <p:strVal val="visible"/>
                                      </p:to>
                                    </p:set>
                                    <p:animEffect transition="in" filter="blinds(horizontal)">
                                      <p:cBhvr>
                                        <p:cTn id="88" dur="500"/>
                                        <p:tgtEl>
                                          <p:spTgt spid="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p:bldP spid="30" grpId="0"/>
      <p:bldP spid="34" grpId="0" build="p"/>
      <p:bldP spid="31" grpId="0"/>
      <p:bldP spid="33"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38" name="Picture 3"/>
          <p:cNvPicPr>
            <a:picLocks noChangeAspect="1" noChangeArrowheads="1"/>
          </p:cNvPicPr>
          <p:nvPr/>
        </p:nvPicPr>
        <p:blipFill>
          <a:blip r:embed="rId3" cstate="print"/>
          <a:srcRect b="16043"/>
          <a:stretch>
            <a:fillRect/>
          </a:stretch>
        </p:blipFill>
        <p:spPr bwMode="auto">
          <a:xfrm>
            <a:off x="0" y="3886200"/>
            <a:ext cx="5083750" cy="2971800"/>
          </a:xfrm>
          <a:prstGeom prst="rect">
            <a:avLst/>
          </a:prstGeom>
          <a:noFill/>
          <a:ln w="12700">
            <a:noFill/>
            <a:miter lim="800000"/>
            <a:headEnd type="none" w="sm" len="sm"/>
            <a:tailEnd type="none" w="sm" len="sm"/>
          </a:ln>
        </p:spPr>
      </p:pic>
      <p:sp>
        <p:nvSpPr>
          <p:cNvPr id="39" name="Line 4"/>
          <p:cNvSpPr>
            <a:spLocks noChangeShapeType="1"/>
          </p:cNvSpPr>
          <p:nvPr/>
        </p:nvSpPr>
        <p:spPr bwMode="auto">
          <a:xfrm flipV="1">
            <a:off x="2205037" y="4347655"/>
            <a:ext cx="1637608" cy="52345"/>
          </a:xfrm>
          <a:prstGeom prst="line">
            <a:avLst/>
          </a:prstGeom>
          <a:noFill/>
          <a:ln w="38100">
            <a:solidFill>
              <a:srgbClr val="FFFF00"/>
            </a:solidFill>
            <a:prstDash val="lgDash"/>
            <a:round/>
            <a:headEnd type="none" w="sm" len="sm"/>
            <a:tailEnd type="arrow" w="med" len="med"/>
          </a:ln>
        </p:spPr>
        <p:txBody>
          <a:bodyPr wrap="none"/>
          <a:lstStyle/>
          <a:p>
            <a:endParaRPr lang="es-ES"/>
          </a:p>
        </p:txBody>
      </p:sp>
      <p:sp>
        <p:nvSpPr>
          <p:cNvPr id="40" name="Text Box 5"/>
          <p:cNvSpPr txBox="1">
            <a:spLocks noChangeArrowheads="1"/>
          </p:cNvSpPr>
          <p:nvPr/>
        </p:nvSpPr>
        <p:spPr bwMode="auto">
          <a:xfrm>
            <a:off x="3429000" y="5020270"/>
            <a:ext cx="1725505" cy="92333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s-ES" b="1" dirty="0" err="1" smtClean="0">
                <a:solidFill>
                  <a:srgbClr val="FF3300"/>
                </a:solidFill>
                <a:cs typeface="Arial" charset="0"/>
              </a:rPr>
              <a:t>Delay</a:t>
            </a:r>
            <a:r>
              <a:rPr lang="es-ES" b="1" dirty="0" smtClean="0">
                <a:solidFill>
                  <a:srgbClr val="FF3300"/>
                </a:solidFill>
                <a:cs typeface="Arial" charset="0"/>
              </a:rPr>
              <a:t> </a:t>
            </a:r>
            <a:r>
              <a:rPr lang="es-ES" b="1" dirty="0" err="1" smtClean="0">
                <a:solidFill>
                  <a:srgbClr val="FF3300"/>
                </a:solidFill>
                <a:cs typeface="Arial" charset="0"/>
              </a:rPr>
              <a:t>Bifurcation</a:t>
            </a:r>
            <a:r>
              <a:rPr lang="es-ES" b="1" dirty="0" smtClean="0">
                <a:solidFill>
                  <a:srgbClr val="FF3300"/>
                </a:solidFill>
                <a:cs typeface="Arial" charset="0"/>
              </a:rPr>
              <a:t> </a:t>
            </a:r>
            <a:r>
              <a:rPr lang="es-ES" b="1" dirty="0">
                <a:solidFill>
                  <a:srgbClr val="FF3300"/>
                </a:solidFill>
                <a:cs typeface="Arial" charset="0"/>
              </a:rPr>
              <a:t>Set </a:t>
            </a:r>
            <a:r>
              <a:rPr lang="es-ES" b="1" i="1" dirty="0">
                <a:solidFill>
                  <a:srgbClr val="FF3300"/>
                </a:solidFill>
                <a:effectLst>
                  <a:outerShdw blurRad="38100" dist="38100" dir="2700000" algn="tl">
                    <a:srgbClr val="000000"/>
                  </a:outerShdw>
                </a:effectLst>
                <a:cs typeface="Arial" charset="0"/>
              </a:rPr>
              <a:t>S</a:t>
            </a:r>
            <a:r>
              <a:rPr lang="es-ES" b="1" baseline="-25000" dirty="0">
                <a:solidFill>
                  <a:srgbClr val="FF3300"/>
                </a:solidFill>
                <a:cs typeface="Arial" charset="0"/>
              </a:rPr>
              <a:t>B</a:t>
            </a:r>
          </a:p>
        </p:txBody>
      </p:sp>
      <p:grpSp>
        <p:nvGrpSpPr>
          <p:cNvPr id="41" name="Group 6"/>
          <p:cNvGrpSpPr>
            <a:grpSpLocks/>
          </p:cNvGrpSpPr>
          <p:nvPr/>
        </p:nvGrpSpPr>
        <p:grpSpPr bwMode="auto">
          <a:xfrm>
            <a:off x="1828316" y="4951099"/>
            <a:ext cx="1688882" cy="814058"/>
            <a:chOff x="1175" y="2591"/>
            <a:chExt cx="1614" cy="601"/>
          </a:xfrm>
        </p:grpSpPr>
        <p:sp>
          <p:nvSpPr>
            <p:cNvPr id="42" name="Freeform 7"/>
            <p:cNvSpPr>
              <a:spLocks/>
            </p:cNvSpPr>
            <p:nvPr/>
          </p:nvSpPr>
          <p:spPr bwMode="auto">
            <a:xfrm>
              <a:off x="2268" y="2591"/>
              <a:ext cx="521" cy="261"/>
            </a:xfrm>
            <a:custGeom>
              <a:avLst/>
              <a:gdLst>
                <a:gd name="T0" fmla="*/ 0 w 521"/>
                <a:gd name="T1" fmla="*/ 0 h 261"/>
                <a:gd name="T2" fmla="*/ 340 w 521"/>
                <a:gd name="T3" fmla="*/ 45 h 261"/>
                <a:gd name="T4" fmla="*/ 385 w 521"/>
                <a:gd name="T5" fmla="*/ 227 h 261"/>
                <a:gd name="T6" fmla="*/ 521 w 521"/>
                <a:gd name="T7" fmla="*/ 249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3300"/>
              </a:solidFill>
              <a:round/>
              <a:headEnd type="none" w="sm" len="sm"/>
              <a:tailEnd type="triangle" w="med" len="med"/>
            </a:ln>
          </p:spPr>
          <p:txBody>
            <a:bodyPr wrap="none"/>
            <a:lstStyle/>
            <a:p>
              <a:endParaRPr lang="es-ES"/>
            </a:p>
          </p:txBody>
        </p:sp>
        <p:sp>
          <p:nvSpPr>
            <p:cNvPr id="43" name="Freeform 8"/>
            <p:cNvSpPr>
              <a:spLocks/>
            </p:cNvSpPr>
            <p:nvPr/>
          </p:nvSpPr>
          <p:spPr bwMode="auto">
            <a:xfrm flipV="1">
              <a:off x="1175" y="2931"/>
              <a:ext cx="1614" cy="261"/>
            </a:xfrm>
            <a:custGeom>
              <a:avLst/>
              <a:gdLst>
                <a:gd name="T0" fmla="*/ 0 w 521"/>
                <a:gd name="T1" fmla="*/ 0 h 261"/>
                <a:gd name="T2" fmla="*/ 750 w 521"/>
                <a:gd name="T3" fmla="*/ 45 h 261"/>
                <a:gd name="T4" fmla="*/ 850 w 521"/>
                <a:gd name="T5" fmla="*/ 227 h 261"/>
                <a:gd name="T6" fmla="*/ 1149 w 521"/>
                <a:gd name="T7" fmla="*/ 249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3300"/>
              </a:solidFill>
              <a:round/>
              <a:headEnd type="none" w="sm" len="sm"/>
              <a:tailEnd type="triangle" w="med" len="med"/>
            </a:ln>
          </p:spPr>
          <p:txBody>
            <a:bodyPr wrap="none"/>
            <a:lstStyle/>
            <a:p>
              <a:endParaRPr lang="es-ES"/>
            </a:p>
          </p:txBody>
        </p:sp>
      </p:grpSp>
      <p:sp>
        <p:nvSpPr>
          <p:cNvPr id="44" name="Text Box 9"/>
          <p:cNvSpPr txBox="1">
            <a:spLocks noChangeArrowheads="1"/>
          </p:cNvSpPr>
          <p:nvPr/>
        </p:nvSpPr>
        <p:spPr bwMode="auto">
          <a:xfrm>
            <a:off x="3200400" y="3657600"/>
            <a:ext cx="1922227" cy="646331"/>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s-ES" b="1" dirty="0">
                <a:solidFill>
                  <a:srgbClr val="009900"/>
                </a:solidFill>
                <a:cs typeface="Arial" charset="0"/>
              </a:rPr>
              <a:t>Maxwell </a:t>
            </a:r>
            <a:r>
              <a:rPr lang="es-ES" b="1" dirty="0" err="1" smtClean="0">
                <a:solidFill>
                  <a:srgbClr val="009900"/>
                </a:solidFill>
                <a:cs typeface="Arial" charset="0"/>
              </a:rPr>
              <a:t>Bifurcation</a:t>
            </a:r>
            <a:r>
              <a:rPr lang="es-ES" b="1" dirty="0" smtClean="0">
                <a:solidFill>
                  <a:srgbClr val="009900"/>
                </a:solidFill>
                <a:cs typeface="Arial" charset="0"/>
              </a:rPr>
              <a:t> Set </a:t>
            </a:r>
            <a:r>
              <a:rPr lang="es-ES" b="1" i="1" dirty="0">
                <a:solidFill>
                  <a:srgbClr val="009900"/>
                </a:solidFill>
                <a:effectLst>
                  <a:outerShdw blurRad="38100" dist="38100" dir="2700000" algn="tl">
                    <a:srgbClr val="000000"/>
                  </a:outerShdw>
                </a:effectLst>
                <a:cs typeface="Arial" charset="0"/>
              </a:rPr>
              <a:t>S</a:t>
            </a:r>
            <a:r>
              <a:rPr lang="es-ES" b="1" baseline="-25000" dirty="0">
                <a:solidFill>
                  <a:srgbClr val="009900"/>
                </a:solidFill>
                <a:cs typeface="Arial" charset="0"/>
              </a:rPr>
              <a:t>M</a:t>
            </a:r>
          </a:p>
        </p:txBody>
      </p:sp>
      <p:grpSp>
        <p:nvGrpSpPr>
          <p:cNvPr id="46" name="Group 29"/>
          <p:cNvGrpSpPr>
            <a:grpSpLocks/>
          </p:cNvGrpSpPr>
          <p:nvPr/>
        </p:nvGrpSpPr>
        <p:grpSpPr bwMode="auto">
          <a:xfrm>
            <a:off x="4876800" y="3352800"/>
            <a:ext cx="4114800" cy="3505200"/>
            <a:chOff x="725" y="845"/>
            <a:chExt cx="4287" cy="3107"/>
          </a:xfrm>
        </p:grpSpPr>
        <p:grpSp>
          <p:nvGrpSpPr>
            <p:cNvPr id="47" name="Group 28"/>
            <p:cNvGrpSpPr>
              <a:grpSpLocks/>
            </p:cNvGrpSpPr>
            <p:nvPr/>
          </p:nvGrpSpPr>
          <p:grpSpPr bwMode="auto">
            <a:xfrm>
              <a:off x="725" y="879"/>
              <a:ext cx="4287" cy="3073"/>
              <a:chOff x="725" y="879"/>
              <a:chExt cx="4287" cy="3073"/>
            </a:xfrm>
          </p:grpSpPr>
          <p:pic>
            <p:nvPicPr>
              <p:cNvPr id="50" name="Picture 49" descr="cusp1A"/>
              <p:cNvPicPr>
                <a:picLocks noChangeAspect="1" noChangeArrowheads="1"/>
              </p:cNvPicPr>
              <p:nvPr/>
            </p:nvPicPr>
            <p:blipFill>
              <a:blip r:embed="rId4" cstate="print"/>
              <a:srcRect/>
              <a:stretch>
                <a:fillRect/>
              </a:stretch>
            </p:blipFill>
            <p:spPr bwMode="auto">
              <a:xfrm>
                <a:off x="725" y="1031"/>
                <a:ext cx="4286" cy="2921"/>
              </a:xfrm>
              <a:prstGeom prst="rect">
                <a:avLst/>
              </a:prstGeom>
              <a:noFill/>
              <a:ln w="9525">
                <a:noFill/>
                <a:miter lim="800000"/>
                <a:headEnd/>
                <a:tailEnd/>
              </a:ln>
            </p:spPr>
          </p:pic>
          <p:sp>
            <p:nvSpPr>
              <p:cNvPr id="51" name="Oval 20"/>
              <p:cNvSpPr>
                <a:spLocks noChangeArrowheads="1"/>
              </p:cNvSpPr>
              <p:nvPr/>
            </p:nvSpPr>
            <p:spPr bwMode="auto">
              <a:xfrm>
                <a:off x="2835" y="2092"/>
                <a:ext cx="68" cy="68"/>
              </a:xfrm>
              <a:prstGeom prst="ellipse">
                <a:avLst/>
              </a:prstGeom>
              <a:solidFill>
                <a:schemeClr val="bg2"/>
              </a:solidFill>
              <a:ln w="12700">
                <a:solidFill>
                  <a:schemeClr val="tx1"/>
                </a:solidFill>
                <a:round/>
                <a:headEnd type="none" w="sm" len="sm"/>
                <a:tailEnd type="none" w="sm" len="sm"/>
              </a:ln>
            </p:spPr>
            <p:txBody>
              <a:bodyPr wrap="none" anchor="ctr"/>
              <a:lstStyle/>
              <a:p>
                <a:endParaRPr lang="es-UY"/>
              </a:p>
            </p:txBody>
          </p:sp>
          <p:sp>
            <p:nvSpPr>
              <p:cNvPr id="52" name="Line 21"/>
              <p:cNvSpPr>
                <a:spLocks noChangeShapeType="1"/>
              </p:cNvSpPr>
              <p:nvPr/>
            </p:nvSpPr>
            <p:spPr bwMode="auto">
              <a:xfrm>
                <a:off x="2880" y="2115"/>
                <a:ext cx="748" cy="0"/>
              </a:xfrm>
              <a:prstGeom prst="line">
                <a:avLst/>
              </a:prstGeom>
              <a:noFill/>
              <a:ln w="19050">
                <a:solidFill>
                  <a:srgbClr val="3366FF"/>
                </a:solidFill>
                <a:round/>
                <a:headEnd type="none" w="sm" len="sm"/>
                <a:tailEnd type="arrow" w="med" len="med"/>
              </a:ln>
            </p:spPr>
            <p:txBody>
              <a:bodyPr wrap="none"/>
              <a:lstStyle/>
              <a:p>
                <a:endParaRPr lang="es-ES"/>
              </a:p>
            </p:txBody>
          </p:sp>
          <p:sp>
            <p:nvSpPr>
              <p:cNvPr id="53" name="Rectangle 23"/>
              <p:cNvSpPr>
                <a:spLocks noChangeArrowheads="1"/>
              </p:cNvSpPr>
              <p:nvPr/>
            </p:nvSpPr>
            <p:spPr bwMode="auto">
              <a:xfrm>
                <a:off x="725" y="891"/>
                <a:ext cx="4287" cy="158"/>
              </a:xfrm>
              <a:prstGeom prst="rect">
                <a:avLst/>
              </a:prstGeom>
              <a:noFill/>
              <a:ln w="0">
                <a:noFill/>
                <a:miter lim="800000"/>
                <a:headEnd type="none" w="sm" len="sm"/>
                <a:tailEnd type="none" w="sm" len="sm"/>
              </a:ln>
            </p:spPr>
            <p:txBody>
              <a:bodyPr wrap="none" anchor="ctr"/>
              <a:lstStyle/>
              <a:p>
                <a:endParaRPr lang="es-UY"/>
              </a:p>
            </p:txBody>
          </p:sp>
          <p:sp>
            <p:nvSpPr>
              <p:cNvPr id="54" name="Line 26"/>
              <p:cNvSpPr>
                <a:spLocks noChangeShapeType="1"/>
              </p:cNvSpPr>
              <p:nvPr/>
            </p:nvSpPr>
            <p:spPr bwMode="auto">
              <a:xfrm rot="-5400000">
                <a:off x="2755" y="1004"/>
                <a:ext cx="261" cy="11"/>
              </a:xfrm>
              <a:prstGeom prst="line">
                <a:avLst/>
              </a:prstGeom>
              <a:noFill/>
              <a:ln w="19050">
                <a:solidFill>
                  <a:srgbClr val="3366FF"/>
                </a:solidFill>
                <a:round/>
                <a:headEnd type="none" w="sm" len="sm"/>
                <a:tailEnd type="arrow" w="med" len="med"/>
              </a:ln>
            </p:spPr>
            <p:txBody>
              <a:bodyPr wrap="none"/>
              <a:lstStyle/>
              <a:p>
                <a:endParaRPr lang="es-ES"/>
              </a:p>
            </p:txBody>
          </p:sp>
        </p:grpSp>
        <p:sp>
          <p:nvSpPr>
            <p:cNvPr id="48" name="Text Box 22"/>
            <p:cNvSpPr txBox="1">
              <a:spLocks noChangeArrowheads="1"/>
            </p:cNvSpPr>
            <p:nvPr/>
          </p:nvSpPr>
          <p:spPr bwMode="auto">
            <a:xfrm>
              <a:off x="3583" y="1956"/>
              <a:ext cx="188" cy="231"/>
            </a:xfrm>
            <a:prstGeom prst="rect">
              <a:avLst/>
            </a:prstGeom>
            <a:noFill/>
            <a:ln w="12700">
              <a:noFill/>
              <a:miter lim="800000"/>
              <a:headEnd type="none" w="sm" len="sm"/>
              <a:tailEnd type="none" w="sm" len="sm"/>
            </a:ln>
          </p:spPr>
          <p:txBody>
            <a:bodyPr wrap="none">
              <a:spAutoFit/>
            </a:bodyPr>
            <a:lstStyle/>
            <a:p>
              <a:r>
                <a:rPr lang="es-ES" b="1" i="1" dirty="0">
                  <a:solidFill>
                    <a:srgbClr val="0066FF"/>
                  </a:solidFill>
                </a:rPr>
                <a:t>b</a:t>
              </a:r>
            </a:p>
          </p:txBody>
        </p:sp>
        <p:sp>
          <p:nvSpPr>
            <p:cNvPr id="49" name="Text Box 25"/>
            <p:cNvSpPr txBox="1">
              <a:spLocks noChangeArrowheads="1"/>
            </p:cNvSpPr>
            <p:nvPr/>
          </p:nvSpPr>
          <p:spPr bwMode="auto">
            <a:xfrm>
              <a:off x="2948" y="845"/>
              <a:ext cx="188" cy="231"/>
            </a:xfrm>
            <a:prstGeom prst="rect">
              <a:avLst/>
            </a:prstGeom>
            <a:noFill/>
            <a:ln w="12700">
              <a:noFill/>
              <a:miter lim="800000"/>
              <a:headEnd type="none" w="sm" len="sm"/>
              <a:tailEnd type="none" w="sm" len="sm"/>
            </a:ln>
          </p:spPr>
          <p:txBody>
            <a:bodyPr wrap="none">
              <a:spAutoFit/>
            </a:bodyPr>
            <a:lstStyle/>
            <a:p>
              <a:r>
                <a:rPr lang="es-ES" b="1" i="1">
                  <a:solidFill>
                    <a:srgbClr val="0066FF"/>
                  </a:solidFill>
                </a:rPr>
                <a:t>a</a:t>
              </a:r>
            </a:p>
          </p:txBody>
        </p:sp>
      </p:grpSp>
      <p:grpSp>
        <p:nvGrpSpPr>
          <p:cNvPr id="55" name="Group 19"/>
          <p:cNvGrpSpPr>
            <a:grpSpLocks/>
          </p:cNvGrpSpPr>
          <p:nvPr/>
        </p:nvGrpSpPr>
        <p:grpSpPr bwMode="auto">
          <a:xfrm>
            <a:off x="6879170" y="5140120"/>
            <a:ext cx="2077521" cy="965316"/>
            <a:chOff x="2699" y="2364"/>
            <a:chExt cx="1440" cy="716"/>
          </a:xfrm>
        </p:grpSpPr>
        <p:sp>
          <p:nvSpPr>
            <p:cNvPr id="56" name="Text Box 4"/>
            <p:cNvSpPr txBox="1">
              <a:spLocks noChangeArrowheads="1"/>
            </p:cNvSpPr>
            <p:nvPr/>
          </p:nvSpPr>
          <p:spPr bwMode="auto">
            <a:xfrm>
              <a:off x="3265" y="2395"/>
              <a:ext cx="874" cy="685"/>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s-ES" b="1" dirty="0" err="1" smtClean="0">
                  <a:solidFill>
                    <a:srgbClr val="FF3300"/>
                  </a:solidFill>
                  <a:cs typeface="Arial" charset="0"/>
                </a:rPr>
                <a:t>Delay</a:t>
              </a:r>
              <a:r>
                <a:rPr lang="es-ES" b="1" dirty="0" smtClean="0">
                  <a:solidFill>
                    <a:srgbClr val="FF3300"/>
                  </a:solidFill>
                  <a:cs typeface="Arial" charset="0"/>
                </a:rPr>
                <a:t> </a:t>
              </a:r>
              <a:r>
                <a:rPr lang="es-ES" b="1" dirty="0" err="1" smtClean="0">
                  <a:solidFill>
                    <a:srgbClr val="FF3300"/>
                  </a:solidFill>
                  <a:cs typeface="Arial" charset="0"/>
                </a:rPr>
                <a:t>Bifurcation</a:t>
              </a:r>
              <a:r>
                <a:rPr lang="es-ES" b="1" dirty="0" smtClean="0">
                  <a:solidFill>
                    <a:srgbClr val="FF3300"/>
                  </a:solidFill>
                  <a:cs typeface="Arial" charset="0"/>
                </a:rPr>
                <a:t> </a:t>
              </a:r>
              <a:r>
                <a:rPr lang="es-ES" b="1" dirty="0">
                  <a:solidFill>
                    <a:srgbClr val="FF3300"/>
                  </a:solidFill>
                  <a:cs typeface="Arial" charset="0"/>
                </a:rPr>
                <a:t>Set </a:t>
              </a:r>
              <a:r>
                <a:rPr lang="es-ES" b="1" i="1" dirty="0">
                  <a:solidFill>
                    <a:srgbClr val="FF3300"/>
                  </a:solidFill>
                  <a:effectLst>
                    <a:outerShdw blurRad="38100" dist="38100" dir="2700000" algn="tl">
                      <a:srgbClr val="000000"/>
                    </a:outerShdw>
                  </a:effectLst>
                  <a:cs typeface="Arial" charset="0"/>
                </a:rPr>
                <a:t>S</a:t>
              </a:r>
              <a:r>
                <a:rPr lang="es-ES" b="1" baseline="-25000" dirty="0">
                  <a:solidFill>
                    <a:srgbClr val="FF3300"/>
                  </a:solidFill>
                  <a:cs typeface="Arial" charset="0"/>
                </a:rPr>
                <a:t>B</a:t>
              </a:r>
            </a:p>
          </p:txBody>
        </p:sp>
        <p:sp>
          <p:nvSpPr>
            <p:cNvPr id="57" name="Freeform 6"/>
            <p:cNvSpPr>
              <a:spLocks/>
            </p:cNvSpPr>
            <p:nvPr/>
          </p:nvSpPr>
          <p:spPr bwMode="auto">
            <a:xfrm>
              <a:off x="2699" y="2364"/>
              <a:ext cx="566" cy="261"/>
            </a:xfrm>
            <a:custGeom>
              <a:avLst/>
              <a:gdLst>
                <a:gd name="T0" fmla="*/ 0 w 521"/>
                <a:gd name="T1" fmla="*/ 0 h 261"/>
                <a:gd name="T2" fmla="*/ 2276 w 521"/>
                <a:gd name="T3" fmla="*/ 45 h 261"/>
                <a:gd name="T4" fmla="*/ 2577 w 521"/>
                <a:gd name="T5" fmla="*/ 227 h 261"/>
                <a:gd name="T6" fmla="*/ 3487 w 521"/>
                <a:gd name="T7" fmla="*/ 249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3300"/>
              </a:solidFill>
              <a:round/>
              <a:headEnd type="none" w="sm" len="sm"/>
              <a:tailEnd type="triangle" w="med" len="med"/>
            </a:ln>
          </p:spPr>
          <p:txBody>
            <a:bodyPr wrap="none"/>
            <a:lstStyle/>
            <a:p>
              <a:endParaRPr lang="es-ES"/>
            </a:p>
          </p:txBody>
        </p:sp>
        <p:sp>
          <p:nvSpPr>
            <p:cNvPr id="58" name="Freeform 7"/>
            <p:cNvSpPr>
              <a:spLocks/>
            </p:cNvSpPr>
            <p:nvPr/>
          </p:nvSpPr>
          <p:spPr bwMode="auto">
            <a:xfrm flipV="1">
              <a:off x="3001" y="2659"/>
              <a:ext cx="271" cy="249"/>
            </a:xfrm>
            <a:custGeom>
              <a:avLst/>
              <a:gdLst>
                <a:gd name="T0" fmla="*/ 0 w 521"/>
                <a:gd name="T1" fmla="*/ 0 h 261"/>
                <a:gd name="T2" fmla="*/ 25 w 521"/>
                <a:gd name="T3" fmla="*/ 37 h 261"/>
                <a:gd name="T4" fmla="*/ 28 w 521"/>
                <a:gd name="T5" fmla="*/ 188 h 261"/>
                <a:gd name="T6" fmla="*/ 38 w 521"/>
                <a:gd name="T7" fmla="*/ 207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3300"/>
              </a:solidFill>
              <a:round/>
              <a:headEnd type="none" w="sm" len="sm"/>
              <a:tailEnd type="triangle" w="med" len="med"/>
            </a:ln>
          </p:spPr>
          <p:txBody>
            <a:bodyPr wrap="none"/>
            <a:lstStyle/>
            <a:p>
              <a:endParaRPr lang="es-ES"/>
            </a:p>
          </p:txBody>
        </p:sp>
      </p:grpSp>
      <p:graphicFrame>
        <p:nvGraphicFramePr>
          <p:cNvPr id="59" name="Object 2"/>
          <p:cNvGraphicFramePr>
            <a:graphicFrameLocks noChangeAspect="1"/>
          </p:cNvGraphicFramePr>
          <p:nvPr/>
        </p:nvGraphicFramePr>
        <p:xfrm>
          <a:off x="4992688" y="2570163"/>
          <a:ext cx="787400" cy="171450"/>
        </p:xfrm>
        <a:graphic>
          <a:graphicData uri="http://schemas.openxmlformats.org/presentationml/2006/ole">
            <p:oleObj spid="_x0000_s34822" name="Equation" r:id="rId5" imgW="914400" imgH="198720" progId="Equation.DSMT4">
              <p:embed/>
            </p:oleObj>
          </a:graphicData>
        </a:graphic>
      </p:graphicFrame>
      <p:grpSp>
        <p:nvGrpSpPr>
          <p:cNvPr id="60" name="Group 18"/>
          <p:cNvGrpSpPr>
            <a:grpSpLocks/>
          </p:cNvGrpSpPr>
          <p:nvPr/>
        </p:nvGrpSpPr>
        <p:grpSpPr bwMode="auto">
          <a:xfrm>
            <a:off x="5867400" y="3962400"/>
            <a:ext cx="1362170" cy="1678827"/>
            <a:chOff x="3016" y="2886"/>
            <a:chExt cx="771" cy="1246"/>
          </a:xfrm>
        </p:grpSpPr>
        <p:sp>
          <p:nvSpPr>
            <p:cNvPr id="61" name="Text Box 8"/>
            <p:cNvSpPr txBox="1">
              <a:spLocks noChangeArrowheads="1"/>
            </p:cNvSpPr>
            <p:nvPr/>
          </p:nvSpPr>
          <p:spPr bwMode="auto">
            <a:xfrm>
              <a:off x="3016" y="2886"/>
              <a:ext cx="771" cy="685"/>
            </a:xfrm>
            <a:prstGeom prst="rect">
              <a:avLst/>
            </a:prstGeom>
            <a:noFill/>
            <a:ln w="12700">
              <a:noFill/>
              <a:miter lim="800000"/>
              <a:headEnd type="none" w="sm" len="sm"/>
              <a:tailEnd type="none" w="sm" len="sm"/>
            </a:ln>
            <a:effectLst/>
          </p:spPr>
          <p:txBody>
            <a:bodyPr>
              <a:spAutoFit/>
            </a:bodyPr>
            <a:lstStyle/>
            <a:p>
              <a:pPr>
                <a:spcBef>
                  <a:spcPct val="50000"/>
                </a:spcBef>
                <a:defRPr/>
              </a:pPr>
              <a:r>
                <a:rPr lang="es-ES" b="1" dirty="0">
                  <a:solidFill>
                    <a:srgbClr val="009900"/>
                  </a:solidFill>
                  <a:cs typeface="Arial" charset="0"/>
                </a:rPr>
                <a:t>Maxwell </a:t>
              </a:r>
              <a:r>
                <a:rPr lang="es-ES" b="1" dirty="0" smtClean="0">
                  <a:solidFill>
                    <a:srgbClr val="009900"/>
                  </a:solidFill>
                  <a:cs typeface="Arial" charset="0"/>
                </a:rPr>
                <a:t> </a:t>
              </a:r>
              <a:r>
                <a:rPr lang="es-ES" b="1" dirty="0" err="1" smtClean="0">
                  <a:solidFill>
                    <a:srgbClr val="009900"/>
                  </a:solidFill>
                  <a:cs typeface="Arial" charset="0"/>
                </a:rPr>
                <a:t>Bifurcation</a:t>
              </a:r>
              <a:r>
                <a:rPr lang="es-ES" b="1" dirty="0" smtClean="0">
                  <a:solidFill>
                    <a:srgbClr val="009900"/>
                  </a:solidFill>
                  <a:cs typeface="Arial" charset="0"/>
                </a:rPr>
                <a:t> Set </a:t>
              </a:r>
              <a:r>
                <a:rPr lang="es-ES" b="1" i="1" dirty="0">
                  <a:solidFill>
                    <a:srgbClr val="009900"/>
                  </a:solidFill>
                  <a:effectLst>
                    <a:outerShdw blurRad="38100" dist="38100" dir="2700000" algn="tl">
                      <a:srgbClr val="000000"/>
                    </a:outerShdw>
                  </a:effectLst>
                  <a:cs typeface="Arial" charset="0"/>
                </a:rPr>
                <a:t>S</a:t>
              </a:r>
              <a:r>
                <a:rPr lang="es-ES" b="1" baseline="-25000" dirty="0">
                  <a:solidFill>
                    <a:srgbClr val="009900"/>
                  </a:solidFill>
                  <a:cs typeface="Arial" charset="0"/>
                </a:rPr>
                <a:t>M</a:t>
              </a:r>
            </a:p>
          </p:txBody>
        </p:sp>
        <p:sp>
          <p:nvSpPr>
            <p:cNvPr id="62" name="Freeform 17"/>
            <p:cNvSpPr>
              <a:spLocks/>
            </p:cNvSpPr>
            <p:nvPr/>
          </p:nvSpPr>
          <p:spPr bwMode="auto">
            <a:xfrm rot="15263588" flipV="1">
              <a:off x="3020" y="3626"/>
              <a:ext cx="658" cy="353"/>
            </a:xfrm>
            <a:custGeom>
              <a:avLst/>
              <a:gdLst>
                <a:gd name="T0" fmla="*/ 0 w 521"/>
                <a:gd name="T1" fmla="*/ 0 h 261"/>
                <a:gd name="T2" fmla="*/ 5 w 521"/>
                <a:gd name="T3" fmla="*/ 10 h 261"/>
                <a:gd name="T4" fmla="*/ 6 w 521"/>
                <a:gd name="T5" fmla="*/ 53 h 261"/>
                <a:gd name="T6" fmla="*/ 8 w 521"/>
                <a:gd name="T7" fmla="*/ 58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008000"/>
              </a:solidFill>
              <a:round/>
              <a:headEnd type="none" w="sm" len="sm"/>
              <a:tailEnd type="triangle" w="med" len="med"/>
            </a:ln>
          </p:spPr>
          <p:txBody>
            <a:bodyPr wrap="none"/>
            <a:lstStyle/>
            <a:p>
              <a:endParaRPr lang="es-ES"/>
            </a:p>
          </p:txBody>
        </p:sp>
      </p:grpSp>
      <p:grpSp>
        <p:nvGrpSpPr>
          <p:cNvPr id="63" name="Group 36"/>
          <p:cNvGrpSpPr>
            <a:grpSpLocks/>
          </p:cNvGrpSpPr>
          <p:nvPr/>
        </p:nvGrpSpPr>
        <p:grpSpPr bwMode="auto">
          <a:xfrm>
            <a:off x="6781800" y="4191000"/>
            <a:ext cx="1620838" cy="755650"/>
            <a:chOff x="2812" y="1729"/>
            <a:chExt cx="1157" cy="476"/>
          </a:xfrm>
        </p:grpSpPr>
        <p:sp>
          <p:nvSpPr>
            <p:cNvPr id="64" name="Oval 31"/>
            <p:cNvSpPr>
              <a:spLocks noChangeArrowheads="1"/>
            </p:cNvSpPr>
            <p:nvPr/>
          </p:nvSpPr>
          <p:spPr bwMode="auto">
            <a:xfrm>
              <a:off x="2812" y="2024"/>
              <a:ext cx="159" cy="181"/>
            </a:xfrm>
            <a:prstGeom prst="ellipse">
              <a:avLst/>
            </a:prstGeom>
            <a:noFill/>
            <a:ln w="28575">
              <a:solidFill>
                <a:srgbClr val="FF9900"/>
              </a:solidFill>
              <a:round/>
              <a:headEnd type="none" w="sm" len="sm"/>
              <a:tailEnd type="none" w="sm" len="sm"/>
            </a:ln>
          </p:spPr>
          <p:txBody>
            <a:bodyPr wrap="none" anchor="ctr"/>
            <a:lstStyle/>
            <a:p>
              <a:endParaRPr lang="es-UY"/>
            </a:p>
          </p:txBody>
        </p:sp>
        <p:grpSp>
          <p:nvGrpSpPr>
            <p:cNvPr id="65" name="Group 35"/>
            <p:cNvGrpSpPr>
              <a:grpSpLocks/>
            </p:cNvGrpSpPr>
            <p:nvPr/>
          </p:nvGrpSpPr>
          <p:grpSpPr bwMode="auto">
            <a:xfrm>
              <a:off x="2970" y="1729"/>
              <a:ext cx="999" cy="404"/>
              <a:chOff x="2970" y="1729"/>
              <a:chExt cx="999" cy="404"/>
            </a:xfrm>
          </p:grpSpPr>
          <p:sp>
            <p:nvSpPr>
              <p:cNvPr id="66" name="Text Box 33"/>
              <p:cNvSpPr txBox="1">
                <a:spLocks noChangeArrowheads="1"/>
              </p:cNvSpPr>
              <p:nvPr/>
            </p:nvSpPr>
            <p:spPr bwMode="auto">
              <a:xfrm>
                <a:off x="3141" y="1729"/>
                <a:ext cx="828" cy="404"/>
              </a:xfrm>
              <a:prstGeom prst="rect">
                <a:avLst/>
              </a:prstGeom>
              <a:noFill/>
              <a:ln w="12700">
                <a:noFill/>
                <a:miter lim="800000"/>
                <a:headEnd type="none" w="sm" len="sm"/>
                <a:tailEnd type="none" w="sm" len="sm"/>
              </a:ln>
            </p:spPr>
            <p:txBody>
              <a:bodyPr>
                <a:spAutoFit/>
              </a:bodyPr>
              <a:lstStyle/>
              <a:p>
                <a:pPr>
                  <a:spcBef>
                    <a:spcPct val="50000"/>
                  </a:spcBef>
                </a:pPr>
                <a:r>
                  <a:rPr lang="es-ES" b="1" dirty="0" err="1">
                    <a:solidFill>
                      <a:srgbClr val="FF9933"/>
                    </a:solidFill>
                    <a:latin typeface="Arial Narrow" pitchFamily="34" charset="0"/>
                  </a:rPr>
                  <a:t>Critical</a:t>
                </a:r>
                <a:r>
                  <a:rPr lang="es-ES" b="1" dirty="0">
                    <a:solidFill>
                      <a:srgbClr val="FF9933"/>
                    </a:solidFill>
                    <a:latin typeface="Arial Narrow" pitchFamily="34" charset="0"/>
                  </a:rPr>
                  <a:t>  Point</a:t>
                </a:r>
                <a:endParaRPr lang="es-ES" b="1" baseline="-25000" dirty="0">
                  <a:solidFill>
                    <a:srgbClr val="FF9933"/>
                  </a:solidFill>
                  <a:latin typeface="Arial Narrow" pitchFamily="34" charset="0"/>
                </a:endParaRPr>
              </a:p>
            </p:txBody>
          </p:sp>
          <p:sp>
            <p:nvSpPr>
              <p:cNvPr id="67" name="Freeform 34"/>
              <p:cNvSpPr>
                <a:spLocks/>
              </p:cNvSpPr>
              <p:nvPr/>
            </p:nvSpPr>
            <p:spPr bwMode="auto">
              <a:xfrm flipV="1">
                <a:off x="2970" y="1922"/>
                <a:ext cx="196" cy="170"/>
              </a:xfrm>
              <a:custGeom>
                <a:avLst/>
                <a:gdLst>
                  <a:gd name="T0" fmla="*/ 0 w 521"/>
                  <a:gd name="T1" fmla="*/ 0 h 261"/>
                  <a:gd name="T2" fmla="*/ 7 w 521"/>
                  <a:gd name="T3" fmla="*/ 8 h 261"/>
                  <a:gd name="T4" fmla="*/ 8 w 521"/>
                  <a:gd name="T5" fmla="*/ 41 h 261"/>
                  <a:gd name="T6" fmla="*/ 11 w 521"/>
                  <a:gd name="T7" fmla="*/ 45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6600"/>
                </a:solidFill>
                <a:round/>
                <a:headEnd type="none" w="sm" len="sm"/>
                <a:tailEnd type="triangle" w="med" len="med"/>
              </a:ln>
            </p:spPr>
            <p:txBody>
              <a:bodyPr wrap="none"/>
              <a:lstStyle/>
              <a:p>
                <a:endParaRPr lang="es-ES"/>
              </a:p>
            </p:txBody>
          </p:sp>
        </p:grpSp>
      </p:grpSp>
      <p:grpSp>
        <p:nvGrpSpPr>
          <p:cNvPr id="69" name="Group 36"/>
          <p:cNvGrpSpPr>
            <a:grpSpLocks/>
          </p:cNvGrpSpPr>
          <p:nvPr/>
        </p:nvGrpSpPr>
        <p:grpSpPr bwMode="auto">
          <a:xfrm>
            <a:off x="1447800" y="5873750"/>
            <a:ext cx="1620838" cy="755650"/>
            <a:chOff x="2812" y="1729"/>
            <a:chExt cx="1157" cy="476"/>
          </a:xfrm>
        </p:grpSpPr>
        <p:sp>
          <p:nvSpPr>
            <p:cNvPr id="70" name="Oval 31"/>
            <p:cNvSpPr>
              <a:spLocks noChangeArrowheads="1"/>
            </p:cNvSpPr>
            <p:nvPr/>
          </p:nvSpPr>
          <p:spPr bwMode="auto">
            <a:xfrm>
              <a:off x="2812" y="2024"/>
              <a:ext cx="159" cy="181"/>
            </a:xfrm>
            <a:prstGeom prst="ellipse">
              <a:avLst/>
            </a:prstGeom>
            <a:noFill/>
            <a:ln w="28575">
              <a:solidFill>
                <a:srgbClr val="FF9900"/>
              </a:solidFill>
              <a:round/>
              <a:headEnd type="none" w="sm" len="sm"/>
              <a:tailEnd type="none" w="sm" len="sm"/>
            </a:ln>
          </p:spPr>
          <p:txBody>
            <a:bodyPr wrap="none" anchor="ctr"/>
            <a:lstStyle/>
            <a:p>
              <a:endParaRPr lang="es-UY"/>
            </a:p>
          </p:txBody>
        </p:sp>
        <p:grpSp>
          <p:nvGrpSpPr>
            <p:cNvPr id="71" name="Group 35"/>
            <p:cNvGrpSpPr>
              <a:grpSpLocks/>
            </p:cNvGrpSpPr>
            <p:nvPr/>
          </p:nvGrpSpPr>
          <p:grpSpPr bwMode="auto">
            <a:xfrm>
              <a:off x="2970" y="1729"/>
              <a:ext cx="999" cy="404"/>
              <a:chOff x="2970" y="1729"/>
              <a:chExt cx="999" cy="404"/>
            </a:xfrm>
          </p:grpSpPr>
          <p:sp>
            <p:nvSpPr>
              <p:cNvPr id="72" name="Text Box 33"/>
              <p:cNvSpPr txBox="1">
                <a:spLocks noChangeArrowheads="1"/>
              </p:cNvSpPr>
              <p:nvPr/>
            </p:nvSpPr>
            <p:spPr bwMode="auto">
              <a:xfrm>
                <a:off x="3141" y="1729"/>
                <a:ext cx="828" cy="404"/>
              </a:xfrm>
              <a:prstGeom prst="rect">
                <a:avLst/>
              </a:prstGeom>
              <a:noFill/>
              <a:ln w="12700">
                <a:noFill/>
                <a:miter lim="800000"/>
                <a:headEnd type="none" w="sm" len="sm"/>
                <a:tailEnd type="none" w="sm" len="sm"/>
              </a:ln>
            </p:spPr>
            <p:txBody>
              <a:bodyPr>
                <a:spAutoFit/>
              </a:bodyPr>
              <a:lstStyle/>
              <a:p>
                <a:pPr>
                  <a:spcBef>
                    <a:spcPct val="50000"/>
                  </a:spcBef>
                </a:pPr>
                <a:r>
                  <a:rPr lang="es-ES" b="1" dirty="0" err="1">
                    <a:solidFill>
                      <a:srgbClr val="FF9933"/>
                    </a:solidFill>
                    <a:latin typeface="Arial Narrow" pitchFamily="34" charset="0"/>
                  </a:rPr>
                  <a:t>Critical</a:t>
                </a:r>
                <a:r>
                  <a:rPr lang="es-ES" b="1" dirty="0">
                    <a:solidFill>
                      <a:srgbClr val="FF9933"/>
                    </a:solidFill>
                    <a:latin typeface="Arial Narrow" pitchFamily="34" charset="0"/>
                  </a:rPr>
                  <a:t>  Point</a:t>
                </a:r>
                <a:endParaRPr lang="es-ES" b="1" baseline="-25000" dirty="0">
                  <a:solidFill>
                    <a:srgbClr val="FF9933"/>
                  </a:solidFill>
                  <a:latin typeface="Arial Narrow" pitchFamily="34" charset="0"/>
                </a:endParaRPr>
              </a:p>
            </p:txBody>
          </p:sp>
          <p:sp>
            <p:nvSpPr>
              <p:cNvPr id="73" name="Freeform 34"/>
              <p:cNvSpPr>
                <a:spLocks/>
              </p:cNvSpPr>
              <p:nvPr/>
            </p:nvSpPr>
            <p:spPr bwMode="auto">
              <a:xfrm flipV="1">
                <a:off x="2970" y="1922"/>
                <a:ext cx="196" cy="170"/>
              </a:xfrm>
              <a:custGeom>
                <a:avLst/>
                <a:gdLst>
                  <a:gd name="T0" fmla="*/ 0 w 521"/>
                  <a:gd name="T1" fmla="*/ 0 h 261"/>
                  <a:gd name="T2" fmla="*/ 7 w 521"/>
                  <a:gd name="T3" fmla="*/ 8 h 261"/>
                  <a:gd name="T4" fmla="*/ 8 w 521"/>
                  <a:gd name="T5" fmla="*/ 41 h 261"/>
                  <a:gd name="T6" fmla="*/ 11 w 521"/>
                  <a:gd name="T7" fmla="*/ 45 h 261"/>
                  <a:gd name="T8" fmla="*/ 0 60000 65536"/>
                  <a:gd name="T9" fmla="*/ 0 60000 65536"/>
                  <a:gd name="T10" fmla="*/ 0 60000 65536"/>
                  <a:gd name="T11" fmla="*/ 0 60000 65536"/>
                  <a:gd name="T12" fmla="*/ 0 w 521"/>
                  <a:gd name="T13" fmla="*/ 0 h 261"/>
                  <a:gd name="T14" fmla="*/ 521 w 521"/>
                  <a:gd name="T15" fmla="*/ 261 h 261"/>
                </a:gdLst>
                <a:ahLst/>
                <a:cxnLst>
                  <a:cxn ang="T8">
                    <a:pos x="T0" y="T1"/>
                  </a:cxn>
                  <a:cxn ang="T9">
                    <a:pos x="T2" y="T3"/>
                  </a:cxn>
                  <a:cxn ang="T10">
                    <a:pos x="T4" y="T5"/>
                  </a:cxn>
                  <a:cxn ang="T11">
                    <a:pos x="T6" y="T7"/>
                  </a:cxn>
                </a:cxnLst>
                <a:rect l="T12" t="T13" r="T14" b="T15"/>
                <a:pathLst>
                  <a:path w="521" h="261">
                    <a:moveTo>
                      <a:pt x="0" y="0"/>
                    </a:moveTo>
                    <a:cubicBezTo>
                      <a:pt x="138" y="3"/>
                      <a:pt x="276" y="7"/>
                      <a:pt x="340" y="45"/>
                    </a:cubicBezTo>
                    <a:cubicBezTo>
                      <a:pt x="404" y="83"/>
                      <a:pt x="355" y="193"/>
                      <a:pt x="385" y="227"/>
                    </a:cubicBezTo>
                    <a:cubicBezTo>
                      <a:pt x="415" y="261"/>
                      <a:pt x="468" y="255"/>
                      <a:pt x="521" y="249"/>
                    </a:cubicBezTo>
                  </a:path>
                </a:pathLst>
              </a:custGeom>
              <a:noFill/>
              <a:ln w="19050">
                <a:solidFill>
                  <a:srgbClr val="FF6600"/>
                </a:solidFill>
                <a:round/>
                <a:headEnd type="none" w="sm" len="sm"/>
                <a:tailEnd type="triangle" w="med" len="med"/>
              </a:ln>
            </p:spPr>
            <p:txBody>
              <a:bodyPr wrap="none"/>
              <a:lstStyle/>
              <a:p>
                <a:endParaRPr lang="es-ES"/>
              </a:p>
            </p:txBody>
          </p:sp>
        </p:grpSp>
      </p:grpSp>
      <p:sp>
        <p:nvSpPr>
          <p:cNvPr id="75" name="Rectangle 74"/>
          <p:cNvSpPr/>
          <p:nvPr/>
        </p:nvSpPr>
        <p:spPr>
          <a:xfrm>
            <a:off x="0" y="609600"/>
            <a:ext cx="9144000" cy="369332"/>
          </a:xfrm>
          <a:prstGeom prst="rect">
            <a:avLst/>
          </a:prstGeom>
        </p:spPr>
        <p:txBody>
          <a:bodyPr wrap="square">
            <a:spAutoFit/>
          </a:bodyPr>
          <a:lstStyle/>
          <a:p>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the bifurcation set under the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Delay Convention </a:t>
            </a:r>
            <a:r>
              <a:rPr lang="en-US" dirty="0" smtClean="0">
                <a:latin typeface="Times New Roman" pitchFamily="18" charset="0"/>
                <a:cs typeface="Times New Roman" pitchFamily="18" charset="0"/>
              </a:rPr>
              <a:t>consists of the </a:t>
            </a:r>
            <a:r>
              <a:rPr lang="en-US" b="1" dirty="0" smtClean="0">
                <a:solidFill>
                  <a:srgbClr val="FF0000"/>
                </a:solidFill>
                <a:latin typeface="Times New Roman" pitchFamily="18" charset="0"/>
                <a:cs typeface="Times New Roman" pitchFamily="18" charset="0"/>
              </a:rPr>
              <a:t>two fold lines</a:t>
            </a:r>
            <a:r>
              <a:rPr lang="en-US" dirty="0" smtClean="0">
                <a:latin typeface="Times New Roman" pitchFamily="18" charset="0"/>
                <a:cs typeface="Times New Roman" pitchFamily="18" charset="0"/>
              </a:rPr>
              <a:t>. C</a:t>
            </a:r>
          </a:p>
        </p:txBody>
      </p:sp>
      <p:sp>
        <p:nvSpPr>
          <p:cNvPr id="76" name="Rectangle 75"/>
          <p:cNvSpPr/>
          <p:nvPr/>
        </p:nvSpPr>
        <p:spPr>
          <a:xfrm>
            <a:off x="0" y="1066800"/>
            <a:ext cx="9144000" cy="369332"/>
          </a:xfrm>
          <a:prstGeom prst="rect">
            <a:avLst/>
          </a:prstGeom>
        </p:spPr>
        <p:txBody>
          <a:bodyPr wrap="square">
            <a:spAutoFit/>
          </a:bodyPr>
          <a:lstStyle/>
          <a:p>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Under the </a:t>
            </a:r>
            <a:r>
              <a:rPr lang="en-US"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Maxwell Convention </a:t>
            </a:r>
            <a:r>
              <a:rPr lang="en-US" dirty="0" smtClean="0">
                <a:latin typeface="Times New Roman" pitchFamily="18" charset="0"/>
                <a:cs typeface="Times New Roman" pitchFamily="18" charset="0"/>
              </a:rPr>
              <a:t>the bifurcation set consists of the </a:t>
            </a:r>
            <a:r>
              <a:rPr lang="en-US" b="1" dirty="0" smtClean="0">
                <a:solidFill>
                  <a:srgbClr val="00B050"/>
                </a:solidFill>
                <a:latin typeface="Times New Roman" pitchFamily="18" charset="0"/>
                <a:cs typeface="Times New Roman" pitchFamily="18" charset="0"/>
              </a:rPr>
              <a:t>half-line </a:t>
            </a:r>
            <a:r>
              <a:rPr lang="en-US" b="1" i="1" dirty="0" smtClean="0">
                <a:solidFill>
                  <a:srgbClr val="00B050"/>
                </a:solidFill>
                <a:latin typeface="Times New Roman" pitchFamily="18" charset="0"/>
                <a:cs typeface="Times New Roman" pitchFamily="18" charset="0"/>
              </a:rPr>
              <a:t>a</a:t>
            </a:r>
            <a:r>
              <a:rPr lang="en-US" b="1" dirty="0" smtClean="0">
                <a:solidFill>
                  <a:srgbClr val="00B050"/>
                </a:solidFill>
                <a:latin typeface="Times New Roman" pitchFamily="18" charset="0"/>
                <a:cs typeface="Times New Roman" pitchFamily="18" charset="0"/>
              </a:rPr>
              <a:t> &lt; 0, </a:t>
            </a:r>
            <a:r>
              <a:rPr lang="en-US" b="1" i="1" dirty="0" smtClean="0">
                <a:solidFill>
                  <a:srgbClr val="00B050"/>
                </a:solidFill>
                <a:latin typeface="Times New Roman" pitchFamily="18" charset="0"/>
                <a:cs typeface="Times New Roman" pitchFamily="18" charset="0"/>
              </a:rPr>
              <a:t>b</a:t>
            </a:r>
            <a:r>
              <a:rPr lang="en-US" b="1" dirty="0" smtClean="0">
                <a:solidFill>
                  <a:srgbClr val="00B050"/>
                </a:solidFill>
                <a:latin typeface="Times New Roman" pitchFamily="18" charset="0"/>
                <a:cs typeface="Times New Roman" pitchFamily="18" charset="0"/>
              </a:rPr>
              <a:t> = 0</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animEffect transition="in" filter="blinds(horizontal)">
                                      <p:cBhvr>
                                        <p:cTn id="7" dur="500"/>
                                        <p:tgtEl>
                                          <p:spTgt spid="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heckerboard(across)">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ppt_x"/>
                                          </p:val>
                                        </p:tav>
                                        <p:tav tm="100000">
                                          <p:val>
                                            <p:strVal val="#ppt_x"/>
                                          </p:val>
                                        </p:tav>
                                      </p:tavLst>
                                    </p:anim>
                                    <p:anim calcmode="lin" valueType="num">
                                      <p:cBhvr additive="base">
                                        <p:cTn id="18" dur="500" fill="hold"/>
                                        <p:tgtEl>
                                          <p:spTgt spid="41"/>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additive="base">
                                        <p:cTn id="21" dur="500" fill="hold"/>
                                        <p:tgtEl>
                                          <p:spTgt spid="40"/>
                                        </p:tgtEl>
                                        <p:attrNameLst>
                                          <p:attrName>ppt_x</p:attrName>
                                        </p:attrNameLst>
                                      </p:cBhvr>
                                      <p:tavLst>
                                        <p:tav tm="0">
                                          <p:val>
                                            <p:strVal val="#ppt_x"/>
                                          </p:val>
                                        </p:tav>
                                        <p:tav tm="100000">
                                          <p:val>
                                            <p:strVal val="#ppt_x"/>
                                          </p:val>
                                        </p:tav>
                                      </p:tavLst>
                                    </p:anim>
                                    <p:anim calcmode="lin" valueType="num">
                                      <p:cBhvr additive="base">
                                        <p:cTn id="22"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slide(fromBottom)">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 calcmode="lin" valueType="num">
                                      <p:cBhvr>
                                        <p:cTn id="32" dur="1000" fill="hold"/>
                                        <p:tgtEl>
                                          <p:spTgt spid="69"/>
                                        </p:tgtEl>
                                        <p:attrNameLst>
                                          <p:attrName>ppt_w</p:attrName>
                                        </p:attrNameLst>
                                      </p:cBhvr>
                                      <p:tavLst>
                                        <p:tav tm="0">
                                          <p:val>
                                            <p:strVal val="#ppt_w*0.70"/>
                                          </p:val>
                                        </p:tav>
                                        <p:tav tm="100000">
                                          <p:val>
                                            <p:strVal val="#ppt_w"/>
                                          </p:val>
                                        </p:tav>
                                      </p:tavLst>
                                    </p:anim>
                                    <p:anim calcmode="lin" valueType="num">
                                      <p:cBhvr>
                                        <p:cTn id="33" dur="1000" fill="hold"/>
                                        <p:tgtEl>
                                          <p:spTgt spid="69"/>
                                        </p:tgtEl>
                                        <p:attrNameLst>
                                          <p:attrName>ppt_h</p:attrName>
                                        </p:attrNameLst>
                                      </p:cBhvr>
                                      <p:tavLst>
                                        <p:tav tm="0">
                                          <p:val>
                                            <p:strVal val="#ppt_h"/>
                                          </p:val>
                                        </p:tav>
                                        <p:tav tm="100000">
                                          <p:val>
                                            <p:strVal val="#ppt_h"/>
                                          </p:val>
                                        </p:tav>
                                      </p:tavLst>
                                    </p:anim>
                                    <p:animEffect transition="in" filter="fade">
                                      <p:cBhvr>
                                        <p:cTn id="34" dur="1000"/>
                                        <p:tgtEl>
                                          <p:spTgt spid="6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20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box(in)">
                                      <p:cBhvr>
                                        <p:cTn id="44" dur="500"/>
                                        <p:tgtEl>
                                          <p:spTgt spid="46"/>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box(in)">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box(in)">
                                      <p:cBhvr>
                                        <p:cTn id="54" dur="500"/>
                                        <p:tgtEl>
                                          <p:spTgt spid="60"/>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63"/>
                                        </p:tgtEl>
                                        <p:attrNameLst>
                                          <p:attrName>style.visibility</p:attrName>
                                        </p:attrNameLst>
                                      </p:cBhvr>
                                      <p:to>
                                        <p:strVal val="visible"/>
                                      </p:to>
                                    </p:set>
                                    <p:anim calcmode="lin" valueType="num">
                                      <p:cBhvr>
                                        <p:cTn id="59" dur="1000" fill="hold"/>
                                        <p:tgtEl>
                                          <p:spTgt spid="63"/>
                                        </p:tgtEl>
                                        <p:attrNameLst>
                                          <p:attrName>ppt_w</p:attrName>
                                        </p:attrNameLst>
                                      </p:cBhvr>
                                      <p:tavLst>
                                        <p:tav tm="0">
                                          <p:val>
                                            <p:strVal val="#ppt_w*0.70"/>
                                          </p:val>
                                        </p:tav>
                                        <p:tav tm="100000">
                                          <p:val>
                                            <p:strVal val="#ppt_w"/>
                                          </p:val>
                                        </p:tav>
                                      </p:tavLst>
                                    </p:anim>
                                    <p:anim calcmode="lin" valueType="num">
                                      <p:cBhvr>
                                        <p:cTn id="60" dur="1000" fill="hold"/>
                                        <p:tgtEl>
                                          <p:spTgt spid="63"/>
                                        </p:tgtEl>
                                        <p:attrNameLst>
                                          <p:attrName>ppt_h</p:attrName>
                                        </p:attrNameLst>
                                      </p:cBhvr>
                                      <p:tavLst>
                                        <p:tav tm="0">
                                          <p:val>
                                            <p:strVal val="#ppt_h"/>
                                          </p:val>
                                        </p:tav>
                                        <p:tav tm="100000">
                                          <p:val>
                                            <p:strVal val="#ppt_h"/>
                                          </p:val>
                                        </p:tav>
                                      </p:tavLst>
                                    </p:anim>
                                    <p:animEffect transition="in" filter="fade">
                                      <p:cBhvr>
                                        <p:cTn id="61"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44" grpId="0"/>
      <p:bldP spid="7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3"/>
          <p:cNvSpPr/>
          <p:nvPr/>
        </p:nvSpPr>
        <p:spPr>
          <a:xfrm>
            <a:off x="0" y="76200"/>
            <a:ext cx="9144000" cy="369332"/>
          </a:xfrm>
          <a:prstGeom prst="rect">
            <a:avLst/>
          </a:prstGeom>
        </p:spPr>
        <p:txBody>
          <a:bodyPr wrap="square">
            <a:spAutoFit/>
          </a:bodyPr>
          <a:lstStyle/>
          <a:p>
            <a:r>
              <a:rPr lang="es-ES" dirty="0" smtClean="0"/>
              <a:t>Todo lo anterior es teoría.</a:t>
            </a:r>
            <a:endParaRPr lang="en-US" dirty="0"/>
          </a:p>
        </p:txBody>
      </p:sp>
      <p:sp>
        <p:nvSpPr>
          <p:cNvPr id="5" name="Rectangle 4"/>
          <p:cNvSpPr/>
          <p:nvPr/>
        </p:nvSpPr>
        <p:spPr>
          <a:xfrm>
            <a:off x="0" y="490478"/>
            <a:ext cx="9144000" cy="3693319"/>
          </a:xfrm>
          <a:prstGeom prst="rect">
            <a:avLst/>
          </a:prstGeom>
        </p:spPr>
        <p:txBody>
          <a:bodyPr wrap="square">
            <a:spAutoFit/>
          </a:bodyPr>
          <a:lstStyle/>
          <a:p>
            <a:r>
              <a:rPr lang="es-ES" dirty="0" smtClean="0"/>
              <a:t>En la práctica, ¿qué convención se debe utilizar?</a:t>
            </a:r>
          </a:p>
          <a:p>
            <a:endParaRPr lang="es-ES" sz="900" dirty="0" smtClean="0"/>
          </a:p>
          <a:p>
            <a:r>
              <a:rPr lang="es-ES" dirty="0" smtClean="0"/>
              <a:t>Se observa empíricamente que la mayoría de los sistemas reales caen en el medio entre los dos extremos de la Convención </a:t>
            </a:r>
            <a:r>
              <a:rPr lang="es-ES" dirty="0" err="1" smtClean="0"/>
              <a:t>Delay</a:t>
            </a:r>
            <a:r>
              <a:rPr lang="es-ES" dirty="0" smtClean="0"/>
              <a:t> y la Convención de Maxwell. </a:t>
            </a:r>
          </a:p>
          <a:p>
            <a:endParaRPr lang="es-ES" sz="900" dirty="0" smtClean="0"/>
          </a:p>
          <a:p>
            <a:r>
              <a:rPr lang="es-ES" dirty="0" smtClean="0"/>
              <a:t>En otras palabras, se encuentra una ecuación diferencial parcial que debe resolverse en términos de la variación parámetros de control. </a:t>
            </a:r>
          </a:p>
          <a:p>
            <a:endParaRPr lang="es-ES" sz="900" dirty="0" smtClean="0"/>
          </a:p>
          <a:p>
            <a:r>
              <a:rPr lang="es-ES" dirty="0" smtClean="0"/>
              <a:t>En el régimen intermedio, el conjunto de bifurcación se convierte en un "conjunto </a:t>
            </a:r>
            <a:r>
              <a:rPr lang="es-ES" dirty="0" err="1" smtClean="0"/>
              <a:t>fuzzy</a:t>
            </a:r>
            <a:r>
              <a:rPr lang="es-ES" dirty="0" smtClean="0"/>
              <a:t>”.</a:t>
            </a:r>
          </a:p>
          <a:p>
            <a:endParaRPr lang="es-UY" sz="900" dirty="0" smtClean="0"/>
          </a:p>
          <a:p>
            <a:r>
              <a:rPr lang="es-UY" dirty="0" smtClean="0"/>
              <a:t>Luego, en otros capítulos del curso, veremos ejemplos de ecosistemas.</a:t>
            </a:r>
          </a:p>
          <a:p>
            <a:endParaRPr lang="es-UY" sz="900" dirty="0" smtClean="0"/>
          </a:p>
          <a:p>
            <a:r>
              <a:rPr lang="es-UY" dirty="0" smtClean="0"/>
              <a:t>De momento utilizaremos una analogía formal con un sistema físico.</a:t>
            </a:r>
          </a:p>
          <a:p>
            <a:endParaRPr lang="es-UY" sz="900" dirty="0" smtClean="0"/>
          </a:p>
          <a:p>
            <a:r>
              <a:rPr lang="es-UY" dirty="0" smtClean="0"/>
              <a:t>Resulta que la ecuación del modelo LJH se puede mapear en una ecuación de estado muy conocida en la física:  </a:t>
            </a:r>
            <a:r>
              <a:rPr lang="es-UY" b="1" dirty="0" smtClean="0">
                <a:solidFill>
                  <a:srgbClr val="FF0000"/>
                </a:solidFill>
              </a:rPr>
              <a:t>la ecuación de estado del gas de van der </a:t>
            </a:r>
            <a:r>
              <a:rPr lang="es-UY" b="1" dirty="0" err="1" smtClean="0">
                <a:solidFill>
                  <a:srgbClr val="FF0000"/>
                </a:solidFill>
              </a:rPr>
              <a:t>Waal</a:t>
            </a:r>
            <a:r>
              <a:rPr lang="es-UY" b="1" dirty="0" smtClean="0">
                <a:solidFill>
                  <a:srgbClr val="FF0000"/>
                </a:solidFill>
              </a:rPr>
              <a:t> (</a:t>
            </a:r>
            <a:r>
              <a:rPr lang="es-UY" b="1" dirty="0" err="1" smtClean="0">
                <a:solidFill>
                  <a:srgbClr val="FF0000"/>
                </a:solidFill>
              </a:rPr>
              <a:t>EEvdW</a:t>
            </a:r>
            <a:r>
              <a:rPr lang="es-UY" b="1" dirty="0" smtClean="0">
                <a:solidFill>
                  <a:srgbClr val="FF0000"/>
                </a:solidFill>
              </a:rPr>
              <a:t>)</a:t>
            </a:r>
            <a:r>
              <a:rPr lang="es-UY" dirty="0" smtClean="0"/>
              <a:t>.</a:t>
            </a:r>
          </a:p>
        </p:txBody>
      </p:sp>
      <p:sp>
        <p:nvSpPr>
          <p:cNvPr id="6" name="Rectangle 5"/>
          <p:cNvSpPr/>
          <p:nvPr/>
        </p:nvSpPr>
        <p:spPr>
          <a:xfrm>
            <a:off x="0" y="4114801"/>
            <a:ext cx="9296400" cy="646331"/>
          </a:xfrm>
          <a:prstGeom prst="rect">
            <a:avLst/>
          </a:prstGeom>
        </p:spPr>
        <p:txBody>
          <a:bodyPr wrap="square">
            <a:spAutoFit/>
          </a:bodyPr>
          <a:lstStyle/>
          <a:p>
            <a:r>
              <a:rPr lang="es-UY" dirty="0" smtClean="0">
                <a:solidFill>
                  <a:srgbClr val="FF00FF"/>
                </a:solidFill>
                <a:latin typeface="Comic Sans MS" pitchFamily="66" charset="0"/>
              </a:rPr>
              <a:t>Atención lo que sigue hasta 2.4, puede que sea difícil para los que no han tenido un curso de termodinámica (no preocuparse, no es crucial para seguir el resto del curso)</a:t>
            </a:r>
          </a:p>
        </p:txBody>
      </p:sp>
      <p:sp>
        <p:nvSpPr>
          <p:cNvPr id="7" name="Rectangle 6"/>
          <p:cNvSpPr/>
          <p:nvPr/>
        </p:nvSpPr>
        <p:spPr>
          <a:xfrm>
            <a:off x="0" y="4826675"/>
            <a:ext cx="9144000" cy="2031325"/>
          </a:xfrm>
          <a:prstGeom prst="rect">
            <a:avLst/>
          </a:prstGeom>
        </p:spPr>
        <p:txBody>
          <a:bodyPr wrap="square">
            <a:spAutoFit/>
          </a:bodyPr>
          <a:lstStyle/>
          <a:p>
            <a:r>
              <a:rPr lang="es-UY" dirty="0" smtClean="0"/>
              <a:t>La </a:t>
            </a:r>
            <a:r>
              <a:rPr lang="es-UY" dirty="0" err="1" smtClean="0"/>
              <a:t>EEvdW</a:t>
            </a:r>
            <a:r>
              <a:rPr lang="es-UY" dirty="0" smtClean="0"/>
              <a:t>, es importante física porque fue la primera  ecuación de estado para un gas que permite modelar su cambio de fase a un líquido. </a:t>
            </a:r>
          </a:p>
          <a:p>
            <a:r>
              <a:rPr lang="es-ES" dirty="0" smtClean="0"/>
              <a:t>Es la siguiente aproximación que se puede hacer luego del gas ideal, agregando interacción entre moléculas o átomos del gas (en el gas ideal, por definición, las moléculas no interactúan).</a:t>
            </a:r>
          </a:p>
          <a:p>
            <a:r>
              <a:rPr lang="es-ES" dirty="0" smtClean="0"/>
              <a:t>Recordemos a la ecuación de estado del gas ideal:</a:t>
            </a:r>
          </a:p>
          <a:p>
            <a:r>
              <a:rPr lang="es-ES" dirty="0" smtClean="0"/>
              <a:t>                                                             </a:t>
            </a:r>
            <a:r>
              <a:rPr lang="es-ES" i="1" dirty="0" smtClean="0">
                <a:latin typeface="Times New Roman" pitchFamily="18" charset="0"/>
                <a:cs typeface="Times New Roman" pitchFamily="18" charset="0"/>
              </a:rPr>
              <a:t>PV=</a:t>
            </a:r>
            <a:r>
              <a:rPr lang="es-ES" i="1" dirty="0" err="1" smtClean="0">
                <a:latin typeface="Times New Roman" pitchFamily="18" charset="0"/>
                <a:cs typeface="Times New Roman" pitchFamily="18" charset="0"/>
              </a:rPr>
              <a:t>nRT</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que en términos del volumen molar </a:t>
            </a:r>
            <a:r>
              <a:rPr lang="es-ES" i="1" dirty="0" smtClean="0">
                <a:latin typeface="Times New Roman" pitchFamily="18" charset="0"/>
                <a:cs typeface="Times New Roman" pitchFamily="18" charset="0"/>
              </a:rPr>
              <a:t>v=V</a:t>
            </a:r>
            <a:r>
              <a:rPr lang="es-ES" dirty="0" smtClean="0">
                <a:latin typeface="Times New Roman" pitchFamily="18" charset="0"/>
                <a:cs typeface="Times New Roman" pitchFamily="18" charset="0"/>
              </a:rPr>
              <a:t>/</a:t>
            </a:r>
            <a:r>
              <a:rPr lang="es-ES" i="1" dirty="0" smtClean="0">
                <a:latin typeface="Times New Roman" pitchFamily="18" charset="0"/>
                <a:cs typeface="Times New Roman" pitchFamily="18" charset="0"/>
              </a:rPr>
              <a:t>n </a:t>
            </a:r>
            <a:r>
              <a:rPr lang="es-ES" dirty="0" smtClean="0">
                <a:latin typeface="Times New Roman" pitchFamily="18" charset="0"/>
                <a:cs typeface="Times New Roman" pitchFamily="18" charset="0"/>
              </a:rPr>
              <a:t>queda:</a:t>
            </a:r>
            <a:endParaRPr lang="es-ES" i="1" dirty="0" smtClean="0">
              <a:latin typeface="Times New Roman" pitchFamily="18" charset="0"/>
              <a:cs typeface="Times New Roman" pitchFamily="18" charset="0"/>
            </a:endParaRPr>
          </a:p>
          <a:p>
            <a:r>
              <a:rPr lang="es-ES" dirty="0" smtClean="0"/>
              <a:t>                                                             </a:t>
            </a:r>
            <a:r>
              <a:rPr lang="es-ES" i="1" dirty="0" err="1" smtClean="0">
                <a:latin typeface="Times New Roman" pitchFamily="18" charset="0"/>
                <a:cs typeface="Times New Roman" pitchFamily="18" charset="0"/>
              </a:rPr>
              <a:t>Pv</a:t>
            </a:r>
            <a:r>
              <a:rPr lang="es-ES" i="1" dirty="0" smtClean="0">
                <a:latin typeface="Times New Roman" pitchFamily="18" charset="0"/>
                <a:cs typeface="Times New Roman" pitchFamily="18" charset="0"/>
              </a:rPr>
              <a:t>=RT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linds(horizontal)">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blinds(horizontal)">
                                      <p:cBhvr>
                                        <p:cTn id="32" dur="500"/>
                                        <p:tgtEl>
                                          <p:spTgt spid="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Effect transition="in" filter="blinds(horizontal)">
                                      <p:cBhvr>
                                        <p:cTn id="37" dur="500"/>
                                        <p:tgtEl>
                                          <p:spTgt spid="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blinds(horizontal)">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1" nodeType="clickEffect">
                                  <p:stCondLst>
                                    <p:cond delay="0"/>
                                  </p:stCondLst>
                                  <p:childTnLst>
                                    <p:animEffect transition="out" filter="fade">
                                      <p:cBhvr>
                                        <p:cTn id="46" dur="500" tmFilter="0, 0; .2, .5; .8, .5; 1, 0"/>
                                        <p:tgtEl>
                                          <p:spTgt spid="6">
                                            <p:txEl>
                                              <p:pRg st="0" end="0"/>
                                            </p:txEl>
                                          </p:spTgt>
                                        </p:tgtEl>
                                      </p:cBhvr>
                                    </p:animEffect>
                                    <p:animScale>
                                      <p:cBhvr>
                                        <p:cTn id="47" dur="250" autoRev="1" fill="hold"/>
                                        <p:tgtEl>
                                          <p:spTgt spid="6">
                                            <p:txEl>
                                              <p:pRg st="0" end="0"/>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blinds(horizontal)">
                                      <p:cBhvr>
                                        <p:cTn id="52" dur="500"/>
                                        <p:tgtEl>
                                          <p:spTgt spid="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blinds(horizontal)">
                                      <p:cBhvr>
                                        <p:cTn id="57" dur="500"/>
                                        <p:tgtEl>
                                          <p:spTgt spid="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blinds(horizontal)">
                                      <p:cBhvr>
                                        <p:cTn id="62" dur="500"/>
                                        <p:tgtEl>
                                          <p:spTgt spid="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Effect transition="in" filter="blinds(horizontal)">
                                      <p:cBhvr>
                                        <p:cTn id="67" dur="500"/>
                                        <p:tgtEl>
                                          <p:spTgt spid="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blinds(horizontal)">
                                      <p:cBhvr>
                                        <p:cTn id="7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6" grpId="1" build="allAtOnce"/>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85000"/>
          </a:schemeClr>
        </a:solidFill>
        <a:effectLst/>
      </p:bgPr>
    </p:bg>
    <p:spTree>
      <p:nvGrpSpPr>
        <p:cNvPr id="1" name=""/>
        <p:cNvGrpSpPr/>
        <p:nvPr/>
      </p:nvGrpSpPr>
      <p:grpSpPr>
        <a:xfrm>
          <a:off x="0" y="0"/>
          <a:ext cx="0" cy="0"/>
          <a:chOff x="0" y="0"/>
          <a:chExt cx="0" cy="0"/>
        </a:xfrm>
      </p:grpSpPr>
      <p:sp>
        <p:nvSpPr>
          <p:cNvPr id="12294" name="Rectangle 2"/>
          <p:cNvSpPr>
            <a:spLocks noGrp="1" noChangeArrowheads="1"/>
          </p:cNvSpPr>
          <p:nvPr>
            <p:ph type="body" sz="half" idx="1"/>
          </p:nvPr>
        </p:nvSpPr>
        <p:spPr>
          <a:xfrm>
            <a:off x="565150" y="2266950"/>
            <a:ext cx="8039100" cy="604838"/>
          </a:xfrm>
        </p:spPr>
        <p:txBody>
          <a:bodyPr>
            <a:normAutofit/>
          </a:bodyPr>
          <a:lstStyle/>
          <a:p>
            <a:pPr eaLnBrk="1" hangingPunct="1">
              <a:buFontTx/>
              <a:buNone/>
            </a:pPr>
            <a:r>
              <a:rPr lang="en-US" sz="2000" dirty="0" smtClean="0"/>
              <a:t> van der Waals                                                              grazing model</a:t>
            </a:r>
          </a:p>
        </p:txBody>
      </p:sp>
      <p:graphicFrame>
        <p:nvGraphicFramePr>
          <p:cNvPr id="259099" name="Object 2"/>
          <p:cNvGraphicFramePr>
            <a:graphicFrameLocks noChangeAspect="1"/>
          </p:cNvGraphicFramePr>
          <p:nvPr/>
        </p:nvGraphicFramePr>
        <p:xfrm>
          <a:off x="3887788" y="3962400"/>
          <a:ext cx="1582737" cy="1247775"/>
        </p:xfrm>
        <a:graphic>
          <a:graphicData uri="http://schemas.openxmlformats.org/presentationml/2006/ole">
            <p:oleObj spid="_x0000_s44034" name="Equation" r:id="rId3" imgW="914400" imgH="685800" progId="Equation.DSMT4">
              <p:embed/>
            </p:oleObj>
          </a:graphicData>
        </a:graphic>
      </p:graphicFrame>
      <p:graphicFrame>
        <p:nvGraphicFramePr>
          <p:cNvPr id="259101" name="Object 3"/>
          <p:cNvGraphicFramePr>
            <a:graphicFrameLocks noChangeAspect="1"/>
          </p:cNvGraphicFramePr>
          <p:nvPr/>
        </p:nvGraphicFramePr>
        <p:xfrm>
          <a:off x="466725" y="2763838"/>
          <a:ext cx="3181350" cy="1808162"/>
        </p:xfrm>
        <a:graphic>
          <a:graphicData uri="http://schemas.openxmlformats.org/presentationml/2006/ole">
            <p:oleObj spid="_x0000_s44035" name="Equation" r:id="rId4" imgW="1777680" imgH="939600" progId="Equation.DSMT4">
              <p:embed/>
            </p:oleObj>
          </a:graphicData>
        </a:graphic>
      </p:graphicFrame>
      <p:sp>
        <p:nvSpPr>
          <p:cNvPr id="259103" name="Text Box 31"/>
          <p:cNvSpPr txBox="1">
            <a:spLocks noChangeArrowheads="1"/>
          </p:cNvSpPr>
          <p:nvPr/>
        </p:nvSpPr>
        <p:spPr bwMode="auto">
          <a:xfrm>
            <a:off x="1943064" y="5119062"/>
            <a:ext cx="5580063" cy="1738938"/>
          </a:xfrm>
          <a:prstGeom prst="rect">
            <a:avLst/>
          </a:prstGeom>
          <a:solidFill>
            <a:srgbClr val="00FFFF"/>
          </a:solidFill>
          <a:ln w="57150" algn="ctr">
            <a:noFill/>
            <a:miter lim="800000"/>
            <a:headEnd type="none" w="sm" len="sm"/>
            <a:tailEnd type="none" w="sm" len="sm"/>
          </a:ln>
        </p:spPr>
        <p:txBody>
          <a:bodyPr wrap="square">
            <a:spAutoFit/>
          </a:bodyPr>
          <a:lstStyle/>
          <a:p>
            <a:pPr>
              <a:spcBef>
                <a:spcPct val="50000"/>
              </a:spcBef>
            </a:pPr>
            <a:r>
              <a:rPr lang="en-US" sz="2000" dirty="0">
                <a:latin typeface="Arial Narrow" pitchFamily="34" charset="0"/>
              </a:rPr>
              <a:t>That is:</a:t>
            </a:r>
          </a:p>
          <a:p>
            <a:pPr>
              <a:spcBef>
                <a:spcPct val="50000"/>
              </a:spcBef>
            </a:pPr>
            <a:r>
              <a:rPr lang="en-US" sz="2000" b="1" dirty="0">
                <a:solidFill>
                  <a:srgbClr val="FF0000"/>
                </a:solidFill>
                <a:latin typeface="Arial Narrow" pitchFamily="34" charset="0"/>
              </a:rPr>
              <a:t>Liquid                	 </a:t>
            </a:r>
            <a:r>
              <a:rPr lang="en-US" sz="2000" b="1" dirty="0">
                <a:solidFill>
                  <a:schemeClr val="bg1"/>
                </a:solidFill>
                <a:latin typeface="Arial Narrow" pitchFamily="34" charset="0"/>
              </a:rPr>
              <a:t>     </a:t>
            </a:r>
            <a:r>
              <a:rPr lang="en-US" sz="2000" b="1" dirty="0">
                <a:solidFill>
                  <a:srgbClr val="FF0000"/>
                </a:solidFill>
                <a:latin typeface="Arial Narrow" pitchFamily="34" charset="0"/>
              </a:rPr>
              <a:t>  High density of vegetation  </a:t>
            </a:r>
          </a:p>
          <a:p>
            <a:pPr>
              <a:spcBef>
                <a:spcPct val="50000"/>
              </a:spcBef>
            </a:pPr>
            <a:r>
              <a:rPr lang="en-US" sz="2000" b="1" dirty="0">
                <a:solidFill>
                  <a:srgbClr val="FF0000"/>
                </a:solidFill>
                <a:latin typeface="Arial Narrow" pitchFamily="34" charset="0"/>
              </a:rPr>
              <a:t>Gas 	                        Low density of vegetation</a:t>
            </a:r>
            <a:r>
              <a:rPr lang="en-US" b="1" dirty="0">
                <a:solidFill>
                  <a:srgbClr val="FF0000"/>
                </a:solidFill>
              </a:rPr>
              <a:t> </a:t>
            </a:r>
          </a:p>
          <a:p>
            <a:pPr>
              <a:spcBef>
                <a:spcPct val="50000"/>
              </a:spcBef>
            </a:pPr>
            <a:r>
              <a:rPr lang="en-US" b="1" dirty="0">
                <a:solidFill>
                  <a:srgbClr val="FF0000"/>
                </a:solidFill>
              </a:rPr>
              <a:t>Temperature	       Consumption</a:t>
            </a:r>
            <a:r>
              <a:rPr lang="en-US" dirty="0"/>
              <a:t> 	</a:t>
            </a:r>
            <a:endParaRPr lang="en-US" sz="2000" dirty="0">
              <a:latin typeface="Arial Narrow" pitchFamily="34" charset="0"/>
            </a:endParaRPr>
          </a:p>
        </p:txBody>
      </p:sp>
      <p:graphicFrame>
        <p:nvGraphicFramePr>
          <p:cNvPr id="12292" name="Object 4"/>
          <p:cNvGraphicFramePr>
            <a:graphicFrameLocks noChangeAspect="1"/>
          </p:cNvGraphicFramePr>
          <p:nvPr/>
        </p:nvGraphicFramePr>
        <p:xfrm>
          <a:off x="5634038" y="2798763"/>
          <a:ext cx="2970212" cy="1736725"/>
        </p:xfrm>
        <a:graphic>
          <a:graphicData uri="http://schemas.openxmlformats.org/presentationml/2006/ole">
            <p:oleObj spid="_x0000_s44036" name="Equation" r:id="rId5" imgW="1726920" imgH="914400" progId="Equation.DSMT4">
              <p:embed/>
            </p:oleObj>
          </a:graphicData>
        </a:graphic>
      </p:graphicFrame>
      <p:sp>
        <p:nvSpPr>
          <p:cNvPr id="12296" name="Line 45"/>
          <p:cNvSpPr>
            <a:spLocks noChangeShapeType="1"/>
          </p:cNvSpPr>
          <p:nvPr/>
        </p:nvSpPr>
        <p:spPr bwMode="auto">
          <a:xfrm>
            <a:off x="3810000" y="5715000"/>
            <a:ext cx="379413" cy="1587"/>
          </a:xfrm>
          <a:prstGeom prst="line">
            <a:avLst/>
          </a:prstGeom>
          <a:noFill/>
          <a:ln w="28575">
            <a:solidFill>
              <a:srgbClr val="000000"/>
            </a:solidFill>
            <a:round/>
            <a:headEnd type="arrow" w="med" len="med"/>
            <a:tailEnd type="arrow" w="med" len="med"/>
          </a:ln>
        </p:spPr>
        <p:txBody>
          <a:bodyPr wrap="none"/>
          <a:lstStyle/>
          <a:p>
            <a:endParaRPr lang="es-ES"/>
          </a:p>
        </p:txBody>
      </p:sp>
      <p:sp>
        <p:nvSpPr>
          <p:cNvPr id="12297" name="Line 46"/>
          <p:cNvSpPr>
            <a:spLocks noChangeShapeType="1"/>
          </p:cNvSpPr>
          <p:nvPr/>
        </p:nvSpPr>
        <p:spPr bwMode="auto">
          <a:xfrm>
            <a:off x="3810000" y="6172200"/>
            <a:ext cx="379413" cy="1587"/>
          </a:xfrm>
          <a:prstGeom prst="line">
            <a:avLst/>
          </a:prstGeom>
          <a:noFill/>
          <a:ln w="28575">
            <a:solidFill>
              <a:srgbClr val="000000"/>
            </a:solidFill>
            <a:round/>
            <a:headEnd type="arrow" w="med" len="med"/>
            <a:tailEnd type="arrow" w="med" len="med"/>
          </a:ln>
        </p:spPr>
        <p:txBody>
          <a:bodyPr wrap="none"/>
          <a:lstStyle/>
          <a:p>
            <a:endParaRPr lang="es-ES"/>
          </a:p>
        </p:txBody>
      </p:sp>
      <p:sp>
        <p:nvSpPr>
          <p:cNvPr id="12298" name="Line 47"/>
          <p:cNvSpPr>
            <a:spLocks noChangeShapeType="1"/>
          </p:cNvSpPr>
          <p:nvPr/>
        </p:nvSpPr>
        <p:spPr bwMode="auto">
          <a:xfrm>
            <a:off x="3813137" y="6582174"/>
            <a:ext cx="379413" cy="1587"/>
          </a:xfrm>
          <a:prstGeom prst="line">
            <a:avLst/>
          </a:prstGeom>
          <a:noFill/>
          <a:ln w="28575">
            <a:solidFill>
              <a:srgbClr val="000000"/>
            </a:solidFill>
            <a:round/>
            <a:headEnd type="arrow" w="med" len="med"/>
            <a:tailEnd type="arrow" w="med" len="med"/>
          </a:ln>
        </p:spPr>
        <p:txBody>
          <a:bodyPr wrap="none"/>
          <a:lstStyle/>
          <a:p>
            <a:endParaRPr lang="es-ES"/>
          </a:p>
        </p:txBody>
      </p:sp>
      <p:sp>
        <p:nvSpPr>
          <p:cNvPr id="11" name="10 Título"/>
          <p:cNvSpPr>
            <a:spLocks noGrp="1"/>
          </p:cNvSpPr>
          <p:nvPr>
            <p:ph type="title"/>
          </p:nvPr>
        </p:nvSpPr>
        <p:spPr>
          <a:xfrm>
            <a:off x="1219200" y="1981200"/>
            <a:ext cx="6400800" cy="457200"/>
          </a:xfrm>
        </p:spPr>
        <p:txBody>
          <a:bodyPr>
            <a:normAutofit/>
          </a:bodyPr>
          <a:lstStyle/>
          <a:p>
            <a:r>
              <a:rPr lang="en-US" sz="2000" b="1" dirty="0" smtClean="0">
                <a:solidFill>
                  <a:schemeClr val="tx1">
                    <a:lumMod val="90000"/>
                  </a:schemeClr>
                </a:solidFill>
                <a:latin typeface="Arial Narrow" pitchFamily="34" charset="0"/>
              </a:rPr>
              <a:t>Grazing vs. Liquid-Gas Phase Trans. </a:t>
            </a:r>
            <a:endParaRPr lang="es-UY" sz="2000" dirty="0"/>
          </a:p>
        </p:txBody>
      </p:sp>
      <p:sp>
        <p:nvSpPr>
          <p:cNvPr id="12" name="Rectangle 11"/>
          <p:cNvSpPr/>
          <p:nvPr/>
        </p:nvSpPr>
        <p:spPr>
          <a:xfrm>
            <a:off x="0" y="74474"/>
            <a:ext cx="9144000" cy="2031325"/>
          </a:xfrm>
          <a:prstGeom prst="rect">
            <a:avLst/>
          </a:prstGeom>
        </p:spPr>
        <p:txBody>
          <a:bodyPr wrap="square">
            <a:spAutoFit/>
          </a:bodyPr>
          <a:lstStyle/>
          <a:p>
            <a:r>
              <a:rPr lang="es-ES" dirty="0" smtClean="0">
                <a:latin typeface="Times New Roman" pitchFamily="18" charset="0"/>
                <a:cs typeface="Times New Roman" pitchFamily="18" charset="0"/>
              </a:rPr>
              <a:t>Van der Waals modificó los dos factores del lado de la izquierda en la ecuación del gas ideal:</a:t>
            </a:r>
          </a:p>
          <a:p>
            <a:r>
              <a:rPr lang="es-ES" dirty="0" smtClean="0">
                <a:latin typeface="Times New Roman" pitchFamily="18" charset="0"/>
                <a:cs typeface="Times New Roman" pitchFamily="18" charset="0"/>
                <a:sym typeface="Wingdings"/>
              </a:rPr>
              <a:t>Primero</a:t>
            </a:r>
            <a:r>
              <a:rPr lang="es-ES" dirty="0" smtClean="0">
                <a:latin typeface="Times New Roman" pitchFamily="18" charset="0"/>
                <a:cs typeface="Times New Roman" pitchFamily="18" charset="0"/>
              </a:rPr>
              <a:t>, tuvo en cuenta que las moléculas no son infinitamente compresibles, sino que un mol ocupa un volumen mínimo </a:t>
            </a:r>
            <a:r>
              <a:rPr lang="es-ES" i="1" dirty="0" smtClean="0">
                <a:latin typeface="Times New Roman" pitchFamily="18" charset="0"/>
                <a:cs typeface="Times New Roman" pitchFamily="18" charset="0"/>
              </a:rPr>
              <a:t>b</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i.e.</a:t>
            </a:r>
            <a:r>
              <a:rPr lang="es-ES" dirty="0" smtClean="0">
                <a:latin typeface="Times New Roman" pitchFamily="18" charset="0"/>
                <a:cs typeface="Times New Roman" pitchFamily="18" charset="0"/>
              </a:rPr>
              <a:t> reemplazó al volumen accesible </a:t>
            </a:r>
            <a:r>
              <a:rPr lang="es-ES" i="1" dirty="0" smtClean="0">
                <a:latin typeface="Times New Roman" pitchFamily="18" charset="0"/>
                <a:cs typeface="Times New Roman" pitchFamily="18" charset="0"/>
              </a:rPr>
              <a:t>v </a:t>
            </a:r>
            <a:r>
              <a:rPr lang="es-ES" dirty="0" smtClean="0">
                <a:latin typeface="Times New Roman" pitchFamily="18" charset="0"/>
                <a:cs typeface="Times New Roman" pitchFamily="18" charset="0"/>
              </a:rPr>
              <a:t>por</a:t>
            </a:r>
            <a:r>
              <a:rPr lang="es-ES" i="1" dirty="0" smtClean="0">
                <a:latin typeface="Times New Roman" pitchFamily="18" charset="0"/>
                <a:cs typeface="Times New Roman" pitchFamily="18" charset="0"/>
              </a:rPr>
              <a:t> v-b</a:t>
            </a:r>
          </a:p>
          <a:p>
            <a:r>
              <a:rPr lang="es-ES" dirty="0" smtClean="0">
                <a:latin typeface="Times New Roman" pitchFamily="18" charset="0"/>
                <a:cs typeface="Times New Roman" pitchFamily="18" charset="0"/>
                <a:sym typeface="Wingdings"/>
              </a:rPr>
              <a:t>S</a:t>
            </a:r>
            <a:r>
              <a:rPr lang="es-ES" dirty="0" smtClean="0">
                <a:latin typeface="Times New Roman" pitchFamily="18" charset="0"/>
                <a:cs typeface="Times New Roman" pitchFamily="18" charset="0"/>
              </a:rPr>
              <a:t>egundo, tuvo en cuenta que las moléculas interactúan entre si de a pares cuando están cerca (</a:t>
            </a:r>
            <a:r>
              <a:rPr lang="es-ES" dirty="0" err="1" smtClean="0">
                <a:latin typeface="Times New Roman" pitchFamily="18" charset="0"/>
                <a:cs typeface="Times New Roman" pitchFamily="18" charset="0"/>
              </a:rPr>
              <a:t>i.e.</a:t>
            </a:r>
            <a:r>
              <a:rPr lang="es-ES" dirty="0" smtClean="0">
                <a:latin typeface="Times New Roman" pitchFamily="18" charset="0"/>
                <a:cs typeface="Times New Roman" pitchFamily="18" charset="0"/>
              </a:rPr>
              <a:t> la probabilidad de encontrar a una molécula en una región centrada en un punto es </a:t>
            </a:r>
            <a:r>
              <a:rPr lang="es-ES" dirty="0" err="1" smtClean="0">
                <a:latin typeface="Times New Roman" pitchFamily="18" charset="0"/>
                <a:cs typeface="Times New Roman" pitchFamily="18" charset="0"/>
              </a:rPr>
              <a:t>propor-cional</a:t>
            </a:r>
            <a:r>
              <a:rPr lang="es-ES" dirty="0" smtClean="0">
                <a:latin typeface="Times New Roman" pitchFamily="18" charset="0"/>
                <a:cs typeface="Times New Roman" pitchFamily="18" charset="0"/>
              </a:rPr>
              <a:t> a la densidad y la de encontrar a un par es proporcional a densidad al cuadrado </a:t>
            </a:r>
            <a:r>
              <a:rPr lang="es-ES" dirty="0" err="1" smtClean="0">
                <a:latin typeface="Times New Roman" pitchFamily="18" charset="0"/>
                <a:cs typeface="Times New Roman" pitchFamily="18" charset="0"/>
              </a:rPr>
              <a:t>i.e.</a:t>
            </a:r>
            <a:r>
              <a:rPr lang="es-ES" dirty="0" smtClean="0">
                <a:latin typeface="Times New Roman" pitchFamily="18" charset="0"/>
                <a:cs typeface="Times New Roman" pitchFamily="18" charset="0"/>
              </a:rPr>
              <a:t> a </a:t>
            </a:r>
            <a:r>
              <a:rPr lang="es-ES"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dirty="0" smtClean="0">
                <a:latin typeface="Times New Roman" pitchFamily="18" charset="0"/>
                <a:cs typeface="Times New Roman" pitchFamily="18" charset="0"/>
              </a:rPr>
              <a:t>, y esto reduce a la presión, </a:t>
            </a:r>
            <a:r>
              <a:rPr lang="es-ES" dirty="0" err="1" smtClean="0">
                <a:latin typeface="Times New Roman" pitchFamily="18" charset="0"/>
                <a:cs typeface="Times New Roman" pitchFamily="18" charset="0"/>
              </a:rPr>
              <a:t>i.e.</a:t>
            </a:r>
            <a:r>
              <a:rPr lang="es-ES" dirty="0" smtClean="0">
                <a:latin typeface="Times New Roman" pitchFamily="18" charset="0"/>
                <a:cs typeface="Times New Roman" pitchFamily="18" charset="0"/>
              </a:rPr>
              <a:t> reemplazó a </a:t>
            </a:r>
            <a:r>
              <a:rPr lang="es-ES" i="1" dirty="0" smtClean="0">
                <a:latin typeface="Times New Roman" pitchFamily="18" charset="0"/>
                <a:cs typeface="Times New Roman" pitchFamily="18" charset="0"/>
              </a:rPr>
              <a:t>P </a:t>
            </a:r>
            <a:r>
              <a:rPr lang="es-ES" dirty="0" smtClean="0">
                <a:latin typeface="Times New Roman" pitchFamily="18" charset="0"/>
                <a:cs typeface="Times New Roman" pitchFamily="18" charset="0"/>
              </a:rPr>
              <a:t>por</a:t>
            </a:r>
            <a:r>
              <a:rPr lang="es-ES" i="1" dirty="0" smtClean="0">
                <a:latin typeface="Times New Roman" pitchFamily="18" charset="0"/>
                <a:cs typeface="Times New Roman" pitchFamily="18" charset="0"/>
              </a:rPr>
              <a:t> P+</a:t>
            </a:r>
            <a:r>
              <a:rPr lang="es-ES" dirty="0" smtClean="0">
                <a:latin typeface="Times New Roman" pitchFamily="18" charset="0"/>
                <a:cs typeface="Times New Roman" pitchFamily="18" charset="0"/>
              </a:rPr>
              <a:t> </a:t>
            </a:r>
            <a:r>
              <a:rPr lang="es-ES" i="1" dirty="0" smtClean="0">
                <a:latin typeface="Times New Roman" pitchFamily="18" charset="0"/>
                <a:cs typeface="Times New Roman" pitchFamily="18" charset="0"/>
              </a:rPr>
              <a:t>a</a:t>
            </a:r>
            <a:r>
              <a:rPr lang="es-ES" dirty="0" smtClean="0">
                <a:latin typeface="Times New Roman" pitchFamily="18" charset="0"/>
                <a:cs typeface="Times New Roman" pitchFamily="18" charset="0"/>
              </a:rPr>
              <a:t> </a:t>
            </a:r>
            <a:r>
              <a:rPr lang="es-ES"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 </a:t>
            </a:r>
            <a:r>
              <a:rPr lang="es-ES" dirty="0" smtClean="0">
                <a:latin typeface="Times New Roman" pitchFamily="18" charset="0"/>
                <a:cs typeface="Times New Roman" pitchFamily="18" charset="0"/>
              </a:rPr>
              <a:t>siendo </a:t>
            </a:r>
            <a:r>
              <a:rPr lang="es-ES" i="1" dirty="0" smtClean="0">
                <a:latin typeface="Times New Roman" pitchFamily="18" charset="0"/>
                <a:cs typeface="Times New Roman" pitchFamily="18" charset="0"/>
              </a:rPr>
              <a:t>a</a:t>
            </a:r>
            <a:r>
              <a:rPr lang="es-ES" dirty="0" smtClean="0">
                <a:latin typeface="Times New Roman" pitchFamily="18" charset="0"/>
                <a:cs typeface="Times New Roman" pitchFamily="18" charset="0"/>
              </a:rPr>
              <a:t> una constante.</a:t>
            </a:r>
            <a:endParaRPr lang="es-ES" i="1" dirty="0" smtClean="0">
              <a:latin typeface="Times New Roman" pitchFamily="18" charset="0"/>
              <a:cs typeface="Times New Roman" pitchFamily="18" charset="0"/>
            </a:endParaRPr>
          </a:p>
        </p:txBody>
      </p:sp>
      <p:sp>
        <p:nvSpPr>
          <p:cNvPr id="440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7" name="Object 5"/>
          <p:cNvGraphicFramePr>
            <a:graphicFrameLocks noChangeAspect="1"/>
          </p:cNvGraphicFramePr>
          <p:nvPr/>
        </p:nvGraphicFramePr>
        <p:xfrm>
          <a:off x="0" y="4648200"/>
          <a:ext cx="3692769" cy="381000"/>
        </p:xfrm>
        <a:graphic>
          <a:graphicData uri="http://schemas.openxmlformats.org/presentationml/2006/ole">
            <p:oleObj spid="_x0000_s44037" name="Equation" r:id="rId6" imgW="2413000" imgH="2540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59101">
                                            <p:subSp spid="_x0000_s44035"/>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4037"/>
                                        </p:tgtEl>
                                        <p:attrNameLst>
                                          <p:attrName>style.visibility</p:attrName>
                                        </p:attrNameLst>
                                      </p:cBhvr>
                                      <p:to>
                                        <p:strVal val="visible"/>
                                      </p:to>
                                    </p:set>
                                    <p:animEffect transition="in" filter="blinds(horizontal)">
                                      <p:cBhvr>
                                        <p:cTn id="31" dur="500"/>
                                        <p:tgtEl>
                                          <p:spTgt spid="44037"/>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12292">
                                            <p:subSp spid="_x0000_s44036"/>
                                          </p:spTgt>
                                        </p:tgtEl>
                                        <p:attrNameLst>
                                          <p:attrName>style.visibility</p:attrName>
                                        </p:attrNameLst>
                                      </p:cBhvr>
                                      <p:to>
                                        <p:strVal val="visible"/>
                                      </p:to>
                                    </p:set>
                                    <p:animEffect transition="in" filter="box(in)">
                                      <p:cBhvr>
                                        <p:cTn id="36" dur="500"/>
                                        <p:tgtEl>
                                          <p:spTgt spid="12292">
                                            <p:subSp spid="_x0000_s44036"/>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259099">
                                            <p:subSp spid="_x0000_s44034"/>
                                          </p:spTgt>
                                        </p:tgtEl>
                                        <p:attrNameLst>
                                          <p:attrName>style.visibility</p:attrName>
                                        </p:attrNameLst>
                                      </p:cBhvr>
                                      <p:to>
                                        <p:strVal val="visible"/>
                                      </p:to>
                                    </p:set>
                                    <p:animEffect transition="in" filter="checkerboard(across)">
                                      <p:cBhvr>
                                        <p:cTn id="41" dur="500"/>
                                        <p:tgtEl>
                                          <p:spTgt spid="259099">
                                            <p:subSp spid="_x0000_s44034"/>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25910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294">
                                            <p:txEl>
                                              <p:pRg st="0" end="0"/>
                                            </p:txEl>
                                          </p:spTgt>
                                        </p:tgtEl>
                                        <p:attrNameLst>
                                          <p:attrName>style.visibility</p:attrName>
                                        </p:attrNameLst>
                                      </p:cBhvr>
                                      <p:to>
                                        <p:strVal val="visible"/>
                                      </p:to>
                                    </p:set>
                                    <p:anim calcmode="lin" valueType="num">
                                      <p:cBhvr additive="base">
                                        <p:cTn id="50" dur="5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2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build="p" autoUpdateAnimBg="0"/>
      <p:bldP spid="259103" grpId="0" animBg="1" autoUpdateAnimBg="0"/>
      <p:bldP spid="11" grpId="0" autoUpdateAnimBg="0"/>
      <p:bldP spid="1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0" y="914400"/>
            <a:ext cx="8353425" cy="827088"/>
          </a:xfrm>
          <a:prstGeom prst="rect">
            <a:avLst/>
          </a:prstGeom>
          <a:noFill/>
          <a:ln w="9525">
            <a:noFill/>
            <a:miter lim="800000"/>
            <a:headEnd/>
            <a:tailEnd/>
          </a:ln>
        </p:spPr>
        <p:txBody>
          <a:bodyPr/>
          <a:lstStyle/>
          <a:p>
            <a:pPr marL="342900" indent="-342900">
              <a:spcBef>
                <a:spcPct val="20000"/>
              </a:spcBef>
              <a:buClr>
                <a:schemeClr val="tx2"/>
              </a:buClr>
            </a:pPr>
            <a:r>
              <a:rPr lang="en-US" dirty="0">
                <a:latin typeface="Arial Narrow" pitchFamily="34" charset="0"/>
              </a:rPr>
              <a:t>Catastrophes have characteristic fingerprints or</a:t>
            </a:r>
            <a:r>
              <a:rPr lang="en-US" b="1" dirty="0">
                <a:latin typeface="Arial Narrow" pitchFamily="34" charset="0"/>
              </a:rPr>
              <a:t> ’wave flags’. </a:t>
            </a:r>
            <a:r>
              <a:rPr lang="en-US" dirty="0">
                <a:latin typeface="Arial Narrow" pitchFamily="34" charset="0"/>
              </a:rPr>
              <a:t>Let us</a:t>
            </a:r>
          </a:p>
          <a:p>
            <a:pPr marL="342900" indent="-342900">
              <a:spcBef>
                <a:spcPct val="20000"/>
              </a:spcBef>
              <a:buClr>
                <a:schemeClr val="tx2"/>
              </a:buClr>
            </a:pPr>
            <a:r>
              <a:rPr lang="en-US" dirty="0">
                <a:latin typeface="Arial Narrow" pitchFamily="34" charset="0"/>
              </a:rPr>
              <a:t>compare some of these flags for the ecosystem vs. the vaporization:</a:t>
            </a:r>
            <a:endParaRPr lang="en-US" b="1" dirty="0">
              <a:latin typeface="Arial Narrow" pitchFamily="34" charset="0"/>
            </a:endParaRPr>
          </a:p>
          <a:p>
            <a:pPr marL="342900" indent="-342900">
              <a:spcBef>
                <a:spcPct val="20000"/>
              </a:spcBef>
              <a:buClr>
                <a:schemeClr val="tx2"/>
              </a:buClr>
            </a:pPr>
            <a:r>
              <a:rPr lang="en-US" b="1" dirty="0">
                <a:latin typeface="Arial Narrow" pitchFamily="34" charset="0"/>
              </a:rPr>
              <a:t> </a:t>
            </a:r>
          </a:p>
        </p:txBody>
      </p:sp>
      <p:sp>
        <p:nvSpPr>
          <p:cNvPr id="230404" name="Rectangle 4"/>
          <p:cNvSpPr>
            <a:spLocks noChangeArrowheads="1"/>
          </p:cNvSpPr>
          <p:nvPr/>
        </p:nvSpPr>
        <p:spPr bwMode="auto">
          <a:xfrm>
            <a:off x="0" y="1752600"/>
            <a:ext cx="9107611" cy="646331"/>
          </a:xfrm>
          <a:prstGeom prst="rect">
            <a:avLst/>
          </a:prstGeom>
          <a:noFill/>
          <a:ln w="12700">
            <a:noFill/>
            <a:miter lim="800000"/>
            <a:headEnd type="none" w="sm" len="sm"/>
            <a:tailEnd type="none" w="sm" len="sm"/>
          </a:ln>
        </p:spPr>
        <p:txBody>
          <a:bodyPr wrap="square">
            <a:spAutoFit/>
          </a:bodyPr>
          <a:lstStyle/>
          <a:p>
            <a:pPr>
              <a:buFontTx/>
              <a:buChar char="•"/>
            </a:pPr>
            <a:r>
              <a:rPr lang="en-US" b="1" i="1" dirty="0">
                <a:solidFill>
                  <a:srgbClr val="FF0000"/>
                </a:solidFill>
                <a:latin typeface="Arial Narrow" pitchFamily="34" charset="0"/>
              </a:rPr>
              <a:t> Modality </a:t>
            </a:r>
            <a:r>
              <a:rPr lang="en-US" dirty="0">
                <a:latin typeface="Arial Narrow" pitchFamily="34" charset="0"/>
              </a:rPr>
              <a:t>(2 definite ASS</a:t>
            </a:r>
            <a:r>
              <a:rPr lang="en-US" dirty="0" smtClean="0">
                <a:latin typeface="Arial Narrow" pitchFamily="34" charset="0"/>
              </a:rPr>
              <a:t>): the grazing model has the high and low vegetation states, similarly </a:t>
            </a:r>
            <a:r>
              <a:rPr lang="en-US" dirty="0">
                <a:latin typeface="Arial Narrow" pitchFamily="34" charset="0"/>
              </a:rPr>
              <a:t>the fluid in the neighborhood of the liquid–gas coexistence curve, having well defined liquid and gas states. </a:t>
            </a:r>
          </a:p>
        </p:txBody>
      </p:sp>
      <p:sp>
        <p:nvSpPr>
          <p:cNvPr id="230405" name="Rectangle 5"/>
          <p:cNvSpPr>
            <a:spLocks noChangeArrowheads="1"/>
          </p:cNvSpPr>
          <p:nvPr/>
        </p:nvSpPr>
        <p:spPr bwMode="auto">
          <a:xfrm>
            <a:off x="0" y="2514600"/>
            <a:ext cx="9360024" cy="646331"/>
          </a:xfrm>
          <a:prstGeom prst="rect">
            <a:avLst/>
          </a:prstGeom>
          <a:noFill/>
          <a:ln w="12700">
            <a:noFill/>
            <a:miter lim="800000"/>
            <a:headEnd type="none" w="sm" len="sm"/>
            <a:tailEnd type="none" w="sm" len="sm"/>
          </a:ln>
        </p:spPr>
        <p:txBody>
          <a:bodyPr wrap="square">
            <a:spAutoFit/>
          </a:bodyPr>
          <a:lstStyle/>
          <a:p>
            <a:pPr>
              <a:buFontTx/>
              <a:buChar char="•"/>
            </a:pPr>
            <a:r>
              <a:rPr lang="en-US" b="1" i="1" dirty="0">
                <a:solidFill>
                  <a:srgbClr val="FF0000"/>
                </a:solidFill>
                <a:latin typeface="Arial Narrow" pitchFamily="34" charset="0"/>
              </a:rPr>
              <a:t>Sudden jumps</a:t>
            </a:r>
            <a:r>
              <a:rPr lang="en-US" dirty="0">
                <a:latin typeface="Arial Narrow" pitchFamily="34" charset="0"/>
              </a:rPr>
              <a:t>: like in the fluid, since there is an abrupt increase in volume when a </a:t>
            </a:r>
            <a:r>
              <a:rPr lang="en-US" dirty="0" smtClean="0">
                <a:latin typeface="Arial Narrow" pitchFamily="34" charset="0"/>
              </a:rPr>
              <a:t>liquid (high density vegetation)  </a:t>
            </a:r>
            <a:r>
              <a:rPr lang="en-US" dirty="0">
                <a:latin typeface="Arial Narrow" pitchFamily="34" charset="0"/>
              </a:rPr>
              <a:t>transforms into </a:t>
            </a:r>
            <a:r>
              <a:rPr lang="en-US" dirty="0" smtClean="0">
                <a:latin typeface="Arial Narrow" pitchFamily="34" charset="0"/>
              </a:rPr>
              <a:t>vapor (low density vegetation).</a:t>
            </a:r>
            <a:endParaRPr lang="en-US" dirty="0">
              <a:latin typeface="Arial Narrow" pitchFamily="34" charset="0"/>
            </a:endParaRPr>
          </a:p>
        </p:txBody>
      </p:sp>
      <p:sp>
        <p:nvSpPr>
          <p:cNvPr id="7" name="6 Rectángulo"/>
          <p:cNvSpPr/>
          <p:nvPr/>
        </p:nvSpPr>
        <p:spPr>
          <a:xfrm>
            <a:off x="1187624" y="106317"/>
            <a:ext cx="7956376" cy="769441"/>
          </a:xfrm>
          <a:prstGeom prst="rect">
            <a:avLst/>
          </a:prstGeom>
        </p:spPr>
        <p:txBody>
          <a:bodyPr wrap="square">
            <a:spAutoFit/>
          </a:bodyPr>
          <a:lstStyle/>
          <a:p>
            <a:r>
              <a:rPr lang="en-US" sz="4400" b="1" dirty="0" smtClean="0">
                <a:solidFill>
                  <a:schemeClr val="tx1">
                    <a:lumMod val="90000"/>
                  </a:schemeClr>
                </a:solidFill>
                <a:latin typeface="Arial Narrow" pitchFamily="34" charset="0"/>
              </a:rPr>
              <a:t>Catastrophic Shifts fingerprints</a:t>
            </a:r>
            <a:endParaRPr lang="es-UY" sz="4400" dirty="0"/>
          </a:p>
        </p:txBody>
      </p:sp>
      <p:sp>
        <p:nvSpPr>
          <p:cNvPr id="8" name="Rectangle 4"/>
          <p:cNvSpPr>
            <a:spLocks noChangeArrowheads="1"/>
          </p:cNvSpPr>
          <p:nvPr/>
        </p:nvSpPr>
        <p:spPr bwMode="auto">
          <a:xfrm>
            <a:off x="-4764" y="3197760"/>
            <a:ext cx="9148763" cy="1200329"/>
          </a:xfrm>
          <a:prstGeom prst="rect">
            <a:avLst/>
          </a:prstGeom>
          <a:noFill/>
          <a:ln w="12700">
            <a:noFill/>
            <a:miter lim="800000"/>
            <a:headEnd type="none" w="sm" len="sm"/>
            <a:tailEnd type="none" w="sm" len="sm"/>
          </a:ln>
        </p:spPr>
        <p:txBody>
          <a:bodyPr wrap="square">
            <a:spAutoFit/>
          </a:bodyPr>
          <a:lstStyle/>
          <a:p>
            <a:pPr>
              <a:buFontTx/>
              <a:buChar char="•"/>
            </a:pPr>
            <a:r>
              <a:rPr lang="en-US" b="1" i="1" dirty="0">
                <a:solidFill>
                  <a:srgbClr val="FF0000"/>
                </a:solidFill>
                <a:latin typeface="Arial Narrow" pitchFamily="34" charset="0"/>
              </a:rPr>
              <a:t>Hysteresis</a:t>
            </a:r>
            <a:r>
              <a:rPr lang="en-US" b="1" i="1" dirty="0">
                <a:solidFill>
                  <a:srgbClr val="FFFF00"/>
                </a:solidFill>
                <a:latin typeface="Arial Narrow" pitchFamily="34" charset="0"/>
              </a:rPr>
              <a:t>:</a:t>
            </a:r>
            <a:r>
              <a:rPr lang="en-US" dirty="0">
                <a:latin typeface="Arial Narrow" pitchFamily="34" charset="0"/>
              </a:rPr>
              <a:t> in everyday situations one does not observe hysteresis in the liquid–gas phase transition of water—the liquid usually boils at the same temperature as the vapor condenses at. </a:t>
            </a:r>
          </a:p>
          <a:p>
            <a:pPr algn="ctr"/>
            <a:r>
              <a:rPr lang="en-US" dirty="0">
                <a:latin typeface="Arial Narrow" pitchFamily="34" charset="0"/>
              </a:rPr>
              <a:t>In other words, </a:t>
            </a:r>
          </a:p>
          <a:p>
            <a:r>
              <a:rPr lang="en-US" dirty="0">
                <a:latin typeface="Arial Narrow" pitchFamily="34" charset="0"/>
              </a:rPr>
              <a:t>water changes of state obey in general the </a:t>
            </a:r>
            <a:r>
              <a:rPr lang="en-US" dirty="0">
                <a:solidFill>
                  <a:srgbClr val="00B050"/>
                </a:solidFill>
                <a:latin typeface="Arial Narrow" pitchFamily="34" charset="0"/>
              </a:rPr>
              <a:t>Maxwell convention. </a:t>
            </a:r>
          </a:p>
        </p:txBody>
      </p:sp>
      <p:sp>
        <p:nvSpPr>
          <p:cNvPr id="9" name="Rectangle 5"/>
          <p:cNvSpPr>
            <a:spLocks noChangeArrowheads="1"/>
          </p:cNvSpPr>
          <p:nvPr/>
        </p:nvSpPr>
        <p:spPr bwMode="auto">
          <a:xfrm>
            <a:off x="-4764" y="4542472"/>
            <a:ext cx="9148763" cy="646331"/>
          </a:xfrm>
          <a:prstGeom prst="rect">
            <a:avLst/>
          </a:prstGeom>
          <a:noFill/>
          <a:ln w="12700">
            <a:noFill/>
            <a:miter lim="800000"/>
            <a:headEnd type="none" w="sm" len="sm"/>
            <a:tailEnd type="none" w="sm" len="sm"/>
          </a:ln>
        </p:spPr>
        <p:txBody>
          <a:bodyPr wrap="square">
            <a:spAutoFit/>
          </a:bodyPr>
          <a:lstStyle/>
          <a:p>
            <a:r>
              <a:rPr lang="en-US" dirty="0">
                <a:latin typeface="Arial Narrow" pitchFamily="34" charset="0"/>
              </a:rPr>
              <a:t>Nevertheless, a careful experimentalist can obtain a hysteresis cycle by first raising the temperature and superheating the liquid, and after evaporation, </a:t>
            </a:r>
            <a:r>
              <a:rPr lang="en-US" dirty="0" smtClean="0">
                <a:latin typeface="Arial Narrow" pitchFamily="34" charset="0"/>
              </a:rPr>
              <a:t>cooling </a:t>
            </a:r>
            <a:r>
              <a:rPr lang="en-US" dirty="0">
                <a:latin typeface="Arial Narrow" pitchFamily="34" charset="0"/>
              </a:rPr>
              <a:t>the gas below the condensation point. </a:t>
            </a:r>
          </a:p>
        </p:txBody>
      </p:sp>
      <p:sp>
        <p:nvSpPr>
          <p:cNvPr id="10" name="Rectangle 6"/>
          <p:cNvSpPr>
            <a:spLocks noChangeArrowheads="1"/>
          </p:cNvSpPr>
          <p:nvPr/>
        </p:nvSpPr>
        <p:spPr bwMode="auto">
          <a:xfrm>
            <a:off x="0" y="5380672"/>
            <a:ext cx="9144000" cy="1477328"/>
          </a:xfrm>
          <a:prstGeom prst="rect">
            <a:avLst/>
          </a:prstGeom>
          <a:noFill/>
          <a:ln w="12700">
            <a:noFill/>
            <a:miter lim="800000"/>
            <a:headEnd type="none" w="sm" len="sm"/>
            <a:tailEnd type="none" w="sm" len="sm"/>
          </a:ln>
        </p:spPr>
        <p:txBody>
          <a:bodyPr wrap="square">
            <a:spAutoFit/>
          </a:bodyPr>
          <a:lstStyle/>
          <a:p>
            <a:r>
              <a:rPr lang="en-US" i="1" dirty="0">
                <a:solidFill>
                  <a:srgbClr val="FF0000"/>
                </a:solidFill>
                <a:latin typeface="Arial Narrow" pitchFamily="34" charset="0"/>
              </a:rPr>
              <a:t>• </a:t>
            </a:r>
            <a:r>
              <a:rPr lang="en-US" b="1" i="1" dirty="0">
                <a:solidFill>
                  <a:srgbClr val="FF0000"/>
                </a:solidFill>
                <a:latin typeface="Arial Narrow" pitchFamily="34" charset="0"/>
              </a:rPr>
              <a:t>Anomalous variance:</a:t>
            </a:r>
            <a:r>
              <a:rPr lang="en-US" dirty="0">
                <a:solidFill>
                  <a:srgbClr val="FF0000"/>
                </a:solidFill>
                <a:latin typeface="Arial Narrow" pitchFamily="34" charset="0"/>
              </a:rPr>
              <a:t> </a:t>
            </a:r>
            <a:r>
              <a:rPr lang="en-US" dirty="0">
                <a:latin typeface="Arial Narrow" pitchFamily="34" charset="0"/>
              </a:rPr>
              <a:t>when a fluid condenses (boils) from its gas (liquid) to its liquid (gas) state, small droplets (bubbles) are formed. </a:t>
            </a:r>
          </a:p>
          <a:p>
            <a:endParaRPr lang="en-US" dirty="0">
              <a:latin typeface="Arial Narrow" pitchFamily="34" charset="0"/>
            </a:endParaRPr>
          </a:p>
          <a:p>
            <a:r>
              <a:rPr lang="en-US" dirty="0">
                <a:latin typeface="Arial Narrow" pitchFamily="34" charset="0"/>
              </a:rPr>
              <a:t>As a consequence, the variance of the volume may become large, which is similar to what happens for the </a:t>
            </a:r>
            <a:r>
              <a:rPr lang="en-US" dirty="0" smtClean="0">
                <a:latin typeface="Arial Narrow" pitchFamily="34" charset="0"/>
              </a:rPr>
              <a:t>ecosystem if we measure the variance &lt;X(t)X(t’)&gt;</a:t>
            </a:r>
            <a:r>
              <a:rPr lang="en-US" dirty="0" smtClean="0">
                <a:latin typeface="Arial Narrow" pitchFamily="34" charset="0"/>
                <a:sym typeface="Symbol"/>
              </a:rPr>
              <a:t></a:t>
            </a:r>
            <a:r>
              <a:rPr lang="en-US" dirty="0" smtClean="0">
                <a:latin typeface="Arial Narrow" pitchFamily="34" charset="0"/>
              </a:rPr>
              <a:t> &lt;X(t)&gt;&lt;X(t’)&gt;.</a:t>
            </a:r>
            <a:endParaRPr lang="en-US"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0404"/>
                                        </p:tgtEl>
                                        <p:attrNameLst>
                                          <p:attrName>style.visibility</p:attrName>
                                        </p:attrNameLst>
                                      </p:cBhvr>
                                      <p:to>
                                        <p:strVal val="visible"/>
                                      </p:to>
                                    </p:set>
                                    <p:animEffect transition="in" filter="box(out)">
                                      <p:cBhvr>
                                        <p:cTn id="7" dur="500"/>
                                        <p:tgtEl>
                                          <p:spTgt spid="23040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0405"/>
                                        </p:tgtEl>
                                        <p:attrNameLst>
                                          <p:attrName>style.visibility</p:attrName>
                                        </p:attrNameLst>
                                      </p:cBhvr>
                                      <p:to>
                                        <p:strVal val="visible"/>
                                      </p:to>
                                    </p:set>
                                    <p:animEffect transition="in" filter="box(in)">
                                      <p:cBhvr>
                                        <p:cTn id="12" dur="500"/>
                                        <p:tgtEl>
                                          <p:spTgt spid="23040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ou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p:bldP spid="230405"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28471"/>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base" latinLnBrk="0" hangingPunct="1">
              <a:lnSpc>
                <a:spcPct val="100000"/>
              </a:lnSpc>
              <a:spcBef>
                <a:spcPct val="0"/>
              </a:spcBef>
              <a:spcAft>
                <a:spcPct val="0"/>
              </a:spcAft>
              <a:buClrTx/>
              <a:buSzTx/>
              <a:tabLst>
                <a:tab pos="228600" algn="l"/>
              </a:tabLst>
            </a:pPr>
            <a:r>
              <a:rPr kumimoji="0" lang="es-U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2.4</a:t>
            </a:r>
            <a:r>
              <a:rPr kumimoji="0" lang="es-U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TEORÍA ELEMENTAL DE BIFURCACIONES</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a:spLocks noChangeArrowheads="1"/>
          </p:cNvSpPr>
          <p:nvPr/>
        </p:nvSpPr>
        <p:spPr bwMode="auto">
          <a:xfrm>
            <a:off x="0" y="1161871"/>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tabLst>
                <a:tab pos="228600" algn="l"/>
              </a:tabLst>
            </a:pPr>
            <a:r>
              <a:rPr kumimoji="0" lang="es-UY"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2.4A</a:t>
            </a:r>
            <a:r>
              <a:rPr kumimoji="0" lang="es-UY" sz="2000" b="1" i="0" u="none" strike="noStrike" cap="none" normalizeH="0" dirty="0" smtClean="0">
                <a:ln>
                  <a:noFill/>
                </a:ln>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Forma Canónica de las bifurcaciones </a:t>
            </a:r>
            <a:r>
              <a:rPr kumimoji="0" lang="es-UY" sz="2000" i="0" u="none" strike="noStrike" cap="none" normalizeH="0" dirty="0" smtClean="0">
                <a:ln>
                  <a:noFill/>
                </a:ln>
                <a:latin typeface="Times New Roman" pitchFamily="18" charset="0"/>
                <a:ea typeface="Times New Roman" pitchFamily="18" charset="0"/>
                <a:cs typeface="Times New Roman" pitchFamily="18" charset="0"/>
              </a:rPr>
              <a:t>(tomado del libro de </a:t>
            </a:r>
            <a:r>
              <a:rPr kumimoji="0" lang="es-UY" sz="2000" i="0" u="none" strike="noStrike" cap="none" normalizeH="0" dirty="0" err="1" smtClean="0">
                <a:ln>
                  <a:noFill/>
                </a:ln>
                <a:latin typeface="Times New Roman" pitchFamily="18" charset="0"/>
                <a:ea typeface="Times New Roman" pitchFamily="18" charset="0"/>
                <a:cs typeface="Times New Roman" pitchFamily="18" charset="0"/>
              </a:rPr>
              <a:t>Strogatz</a:t>
            </a:r>
            <a:r>
              <a:rPr kumimoji="0" lang="es-UY" sz="2000" i="0" u="none" strike="noStrike" cap="none" normalizeH="0" dirty="0" smtClean="0">
                <a:ln>
                  <a:noFill/>
                </a:ln>
                <a:latin typeface="Times New Roman" pitchFamily="18" charset="0"/>
                <a:ea typeface="Times New Roman" pitchFamily="18" charset="0"/>
                <a:cs typeface="Times New Roman" pitchFamily="18" charset="0"/>
              </a:rPr>
              <a:t>)</a:t>
            </a:r>
            <a:r>
              <a:rPr lang="es-ES" sz="2000" b="1" dirty="0" smtClean="0">
                <a:solidFill>
                  <a:srgbClr val="FF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r>
              <a:rPr lang="es-UY" sz="2000" dirty="0" smtClean="0">
                <a:solidFill>
                  <a:srgbClr val="FF0000"/>
                </a:solidFill>
                <a:latin typeface="Times New Roman" pitchFamily="18" charset="0"/>
                <a:ea typeface="Times New Roman" pitchFamily="18" charset="0"/>
                <a:cs typeface="Times New Roman" pitchFamily="18" charset="0"/>
              </a:rPr>
              <a:t> </a:t>
            </a:r>
            <a:endParaRPr kumimoji="0" lang="en-US"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1637942"/>
            <a:ext cx="9144000" cy="1477328"/>
          </a:xfrm>
          <a:prstGeom prst="rect">
            <a:avLst/>
          </a:prstGeom>
        </p:spPr>
        <p:txBody>
          <a:bodyPr wrap="square">
            <a:spAutoFit/>
          </a:bodyPr>
          <a:lstStyle/>
          <a:p>
            <a:r>
              <a:rPr lang="es-ES" dirty="0" smtClean="0"/>
              <a:t>Veremos 3 tipos de bifurcaciones:</a:t>
            </a:r>
          </a:p>
          <a:p>
            <a:endParaRPr lang="es-ES" dirty="0" smtClean="0"/>
          </a:p>
          <a:p>
            <a:pPr marL="342900" indent="-342900">
              <a:buFont typeface="+mj-lt"/>
              <a:buAutoNum type="arabicPeriod"/>
            </a:pPr>
            <a:r>
              <a:rPr lang="es-ES" dirty="0" smtClean="0"/>
              <a:t>Nodo-silla (</a:t>
            </a:r>
            <a:r>
              <a:rPr lang="es-ES" dirty="0" err="1" smtClean="0"/>
              <a:t>saddle-node</a:t>
            </a:r>
            <a:r>
              <a:rPr lang="es-ES" dirty="0" smtClean="0"/>
              <a:t>)</a:t>
            </a:r>
          </a:p>
          <a:p>
            <a:pPr marL="342900" indent="-342900">
              <a:buFont typeface="+mj-lt"/>
              <a:buAutoNum type="arabicPeriod"/>
            </a:pPr>
            <a:r>
              <a:rPr lang="es-ES" dirty="0" err="1" smtClean="0"/>
              <a:t>Transcrítica</a:t>
            </a:r>
            <a:endParaRPr lang="es-ES" dirty="0" smtClean="0"/>
          </a:p>
          <a:p>
            <a:pPr marL="342900" indent="-342900">
              <a:buFont typeface="+mj-lt"/>
              <a:buAutoNum type="arabicPeriod"/>
            </a:pPr>
            <a:r>
              <a:rPr lang="es-ES" dirty="0" smtClean="0"/>
              <a:t>Tridente</a:t>
            </a:r>
            <a:endParaRPr lang="en-US" dirty="0"/>
          </a:p>
        </p:txBody>
      </p:sp>
      <p:sp>
        <p:nvSpPr>
          <p:cNvPr id="8" name="Rectangle 7"/>
          <p:cNvSpPr/>
          <p:nvPr/>
        </p:nvSpPr>
        <p:spPr>
          <a:xfrm>
            <a:off x="0" y="3219271"/>
            <a:ext cx="9144000" cy="923330"/>
          </a:xfrm>
          <a:prstGeom prst="rect">
            <a:avLst/>
          </a:prstGeom>
        </p:spPr>
        <p:txBody>
          <a:bodyPr wrap="square">
            <a:spAutoFit/>
          </a:bodyPr>
          <a:lstStyle/>
          <a:p>
            <a:r>
              <a:rPr lang="es-UY" dirty="0" smtClean="0"/>
              <a:t>Ya habíamos </a:t>
            </a:r>
            <a:r>
              <a:rPr lang="es-UY" dirty="0" smtClean="0"/>
              <a:t>visto ejemplos de las dos primeras:</a:t>
            </a:r>
          </a:p>
          <a:p>
            <a:endParaRPr lang="es-UY" dirty="0" smtClean="0"/>
          </a:p>
          <a:p>
            <a:r>
              <a:rPr lang="es-UY" dirty="0" smtClean="0"/>
              <a:t>La nodo-silla en el caso </a:t>
            </a:r>
            <a:r>
              <a:rPr lang="es-UY" b="1" dirty="0" smtClean="0"/>
              <a:t>de población logística cosechada por cuota fija</a:t>
            </a:r>
            <a:r>
              <a:rPr lang="es-UY" dirty="0" smtClean="0"/>
              <a:t>.</a:t>
            </a:r>
            <a:endParaRPr lang="es-UY" dirty="0" smtClean="0"/>
          </a:p>
        </p:txBody>
      </p:sp>
      <p:pic>
        <p:nvPicPr>
          <p:cNvPr id="9" name="Picture 2"/>
          <p:cNvPicPr>
            <a:picLocks noChangeAspect="1" noChangeArrowheads="1"/>
          </p:cNvPicPr>
          <p:nvPr/>
        </p:nvPicPr>
        <p:blipFill>
          <a:blip r:embed="rId2"/>
          <a:srcRect b="69620"/>
          <a:stretch>
            <a:fillRect/>
          </a:stretch>
        </p:blipFill>
        <p:spPr bwMode="auto">
          <a:xfrm>
            <a:off x="0" y="4648200"/>
            <a:ext cx="7633301" cy="1828800"/>
          </a:xfrm>
          <a:prstGeom prst="rect">
            <a:avLst/>
          </a:prstGeom>
          <a:noFill/>
          <a:ln w="9525">
            <a:noFill/>
            <a:miter lim="800000"/>
            <a:headEnd/>
            <a:tailEnd/>
          </a:ln>
          <a:effectLst/>
        </p:spPr>
      </p:pic>
      <p:pic>
        <p:nvPicPr>
          <p:cNvPr id="10" name="Picture 4"/>
          <p:cNvPicPr>
            <a:picLocks noChangeAspect="1" noChangeArrowheads="1"/>
          </p:cNvPicPr>
          <p:nvPr/>
        </p:nvPicPr>
        <p:blipFill>
          <a:blip r:embed="rId3"/>
          <a:srcRect t="16260" r="14545" b="15447"/>
          <a:stretch>
            <a:fillRect/>
          </a:stretch>
        </p:blipFill>
        <p:spPr bwMode="auto">
          <a:xfrm>
            <a:off x="6553200" y="2209800"/>
            <a:ext cx="2238375" cy="1600200"/>
          </a:xfrm>
          <a:prstGeom prst="rect">
            <a:avLst/>
          </a:prstGeom>
          <a:noFill/>
          <a:ln w="9525">
            <a:noFill/>
            <a:miter lim="800000"/>
            <a:headEnd/>
            <a:tailEnd/>
          </a:ln>
          <a:effectLst/>
        </p:spPr>
      </p:pic>
      <p:pic>
        <p:nvPicPr>
          <p:cNvPr id="11" name="Picture 7"/>
          <p:cNvPicPr>
            <a:picLocks noChangeAspect="1" noChangeArrowheads="1"/>
          </p:cNvPicPr>
          <p:nvPr/>
        </p:nvPicPr>
        <p:blipFill>
          <a:blip r:embed="rId4"/>
          <a:srcRect t="19532" r="10920" b="5594"/>
          <a:stretch>
            <a:fillRect/>
          </a:stretch>
        </p:blipFill>
        <p:spPr bwMode="auto">
          <a:xfrm>
            <a:off x="6553200" y="2133600"/>
            <a:ext cx="2362200" cy="1752600"/>
          </a:xfrm>
          <a:prstGeom prst="rect">
            <a:avLst/>
          </a:prstGeom>
          <a:noFill/>
          <a:ln w="9525">
            <a:noFill/>
            <a:miter lim="800000"/>
            <a:headEnd/>
            <a:tailEnd/>
          </a:ln>
          <a:effectLst/>
        </p:spPr>
      </p:pic>
      <p:sp>
        <p:nvSpPr>
          <p:cNvPr id="12" name="Rectangle 11"/>
          <p:cNvSpPr/>
          <p:nvPr/>
        </p:nvSpPr>
        <p:spPr>
          <a:xfrm>
            <a:off x="0" y="4050268"/>
            <a:ext cx="9144000" cy="369332"/>
          </a:xfrm>
          <a:prstGeom prst="rect">
            <a:avLst/>
          </a:prstGeom>
        </p:spPr>
        <p:txBody>
          <a:bodyPr wrap="square">
            <a:spAutoFit/>
          </a:bodyPr>
          <a:lstStyle/>
          <a:p>
            <a:r>
              <a:rPr lang="es-UY" dirty="0" smtClean="0"/>
              <a:t>La </a:t>
            </a:r>
            <a:r>
              <a:rPr lang="es-UY" dirty="0" err="1" smtClean="0"/>
              <a:t>transcrítica</a:t>
            </a:r>
            <a:r>
              <a:rPr lang="es-UY" dirty="0" smtClean="0"/>
              <a:t> en el caso </a:t>
            </a:r>
            <a:r>
              <a:rPr lang="es-UY" b="1" dirty="0" smtClean="0"/>
              <a:t>de población logística con cosecha proporcional</a:t>
            </a:r>
            <a:r>
              <a:rPr lang="es-UY"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horizontal)">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linds(horizontal)">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blinds(horizontal)">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blinds(horizontal)">
                                      <p:cBhvr>
                                        <p:cTn id="52" dur="500"/>
                                        <p:tgtEl>
                                          <p:spTgt spid="1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build="p"/>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duotone>
              <a:prstClr val="black"/>
              <a:schemeClr val="accent2">
                <a:tint val="45000"/>
                <a:satMod val="400000"/>
              </a:schemeClr>
            </a:duotone>
          </a:blip>
          <a:srcRect l="9983" t="32911" r="10157" b="62026"/>
          <a:stretch>
            <a:fillRect/>
          </a:stretch>
        </p:blipFill>
        <p:spPr bwMode="auto">
          <a:xfrm>
            <a:off x="0" y="399871"/>
            <a:ext cx="9144000" cy="457200"/>
          </a:xfrm>
          <a:prstGeom prst="rect">
            <a:avLst/>
          </a:prstGeom>
          <a:noFill/>
          <a:ln w="9525">
            <a:noFill/>
            <a:miter lim="800000"/>
            <a:headEnd/>
            <a:tailEnd/>
          </a:ln>
          <a:effectLst/>
        </p:spPr>
      </p:pic>
      <p:grpSp>
        <p:nvGrpSpPr>
          <p:cNvPr id="2" name="Group 9"/>
          <p:cNvGrpSpPr/>
          <p:nvPr/>
        </p:nvGrpSpPr>
        <p:grpSpPr>
          <a:xfrm>
            <a:off x="1434499" y="838200"/>
            <a:ext cx="7633301" cy="3048000"/>
            <a:chOff x="0" y="2667000"/>
            <a:chExt cx="7633301" cy="3048000"/>
          </a:xfrm>
        </p:grpSpPr>
        <p:pic>
          <p:nvPicPr>
            <p:cNvPr id="7" name="Picture 2"/>
            <p:cNvPicPr>
              <a:picLocks noChangeAspect="1" noChangeArrowheads="1"/>
            </p:cNvPicPr>
            <p:nvPr/>
          </p:nvPicPr>
          <p:blipFill>
            <a:blip r:embed="rId2"/>
            <a:srcRect t="40506" b="8861"/>
            <a:stretch>
              <a:fillRect/>
            </a:stretch>
          </p:blipFill>
          <p:spPr bwMode="auto">
            <a:xfrm>
              <a:off x="0" y="2667000"/>
              <a:ext cx="7633301" cy="3048000"/>
            </a:xfrm>
            <a:prstGeom prst="rect">
              <a:avLst/>
            </a:prstGeom>
            <a:noFill/>
            <a:ln w="9525">
              <a:noFill/>
              <a:miter lim="800000"/>
              <a:headEnd/>
              <a:tailEnd/>
            </a:ln>
            <a:effectLst/>
          </p:spPr>
        </p:pic>
        <p:pic>
          <p:nvPicPr>
            <p:cNvPr id="9" name="Picture 2"/>
            <p:cNvPicPr>
              <a:picLocks noChangeAspect="1" noChangeArrowheads="1"/>
            </p:cNvPicPr>
            <p:nvPr/>
          </p:nvPicPr>
          <p:blipFill>
            <a:blip r:embed="rId2"/>
            <a:srcRect l="3993" t="94937" r="82031"/>
            <a:stretch>
              <a:fillRect/>
            </a:stretch>
          </p:blipFill>
          <p:spPr bwMode="auto">
            <a:xfrm>
              <a:off x="546701" y="3276600"/>
              <a:ext cx="1066800" cy="304800"/>
            </a:xfrm>
            <a:prstGeom prst="rect">
              <a:avLst/>
            </a:prstGeom>
            <a:noFill/>
            <a:ln w="9525">
              <a:noFill/>
              <a:miter lim="800000"/>
              <a:headEnd/>
              <a:tailEnd/>
            </a:ln>
            <a:effectLst/>
          </p:spPr>
        </p:pic>
      </p:grpSp>
      <p:sp>
        <p:nvSpPr>
          <p:cNvPr id="8" name="Rectangle 7"/>
          <p:cNvSpPr/>
          <p:nvPr/>
        </p:nvSpPr>
        <p:spPr>
          <a:xfrm>
            <a:off x="0" y="1693545"/>
            <a:ext cx="2209800" cy="1754326"/>
          </a:xfrm>
          <a:prstGeom prst="rect">
            <a:avLst/>
          </a:prstGeom>
        </p:spPr>
        <p:txBody>
          <a:bodyPr wrap="square">
            <a:spAutoFit/>
          </a:bodyPr>
          <a:lstStyle/>
          <a:p>
            <a:r>
              <a:rPr lang="en-US" dirty="0" smtClean="0"/>
              <a:t>As </a:t>
            </a:r>
            <a:r>
              <a:rPr lang="en-US" i="1" dirty="0" smtClean="0"/>
              <a:t>r approaches 0 from below, the parabola moves up and the two fixed points move </a:t>
            </a:r>
            <a:r>
              <a:rPr lang="en-US" dirty="0" smtClean="0"/>
              <a:t>toward each other. </a:t>
            </a:r>
            <a:endParaRPr lang="en-US" dirty="0"/>
          </a:p>
        </p:txBody>
      </p:sp>
      <p:sp>
        <p:nvSpPr>
          <p:cNvPr id="11" name="Rectangle 10"/>
          <p:cNvSpPr/>
          <p:nvPr/>
        </p:nvSpPr>
        <p:spPr>
          <a:xfrm>
            <a:off x="3505200" y="2990671"/>
            <a:ext cx="3733800" cy="646331"/>
          </a:xfrm>
          <a:prstGeom prst="rect">
            <a:avLst/>
          </a:prstGeom>
        </p:spPr>
        <p:txBody>
          <a:bodyPr wrap="square">
            <a:spAutoFit/>
          </a:bodyPr>
          <a:lstStyle/>
          <a:p>
            <a:r>
              <a:rPr lang="en-US" dirty="0" smtClean="0"/>
              <a:t>When </a:t>
            </a:r>
            <a:r>
              <a:rPr lang="en-US" i="1" dirty="0" smtClean="0"/>
              <a:t>r = 0, the fixed points coalesce into a half-stable fixed point </a:t>
            </a:r>
            <a:r>
              <a:rPr lang="en-US" dirty="0" smtClean="0"/>
              <a:t>at </a:t>
            </a:r>
            <a:r>
              <a:rPr lang="en-US" i="1" dirty="0" smtClean="0"/>
              <a:t>x* = 0</a:t>
            </a:r>
          </a:p>
        </p:txBody>
      </p:sp>
      <p:sp>
        <p:nvSpPr>
          <p:cNvPr id="12" name="Rectangle 11"/>
          <p:cNvSpPr/>
          <p:nvPr/>
        </p:nvSpPr>
        <p:spPr>
          <a:xfrm>
            <a:off x="0" y="3886200"/>
            <a:ext cx="9144000" cy="646331"/>
          </a:xfrm>
          <a:prstGeom prst="rect">
            <a:avLst/>
          </a:prstGeom>
        </p:spPr>
        <p:txBody>
          <a:bodyPr wrap="square">
            <a:spAutoFit/>
          </a:bodyPr>
          <a:lstStyle/>
          <a:p>
            <a:r>
              <a:rPr lang="en-US" dirty="0" smtClean="0"/>
              <a:t>In this example, we say that </a:t>
            </a:r>
            <a:r>
              <a:rPr lang="en-US" b="1" dirty="0" smtClean="0">
                <a:solidFill>
                  <a:srgbClr val="FF0000"/>
                </a:solidFill>
              </a:rPr>
              <a:t>a </a:t>
            </a:r>
            <a:r>
              <a:rPr lang="en-US" b="1" i="1" dirty="0" smtClean="0">
                <a:solidFill>
                  <a:srgbClr val="FF0000"/>
                </a:solidFill>
              </a:rPr>
              <a:t>bifurcation occurred at r = 0 </a:t>
            </a:r>
            <a:r>
              <a:rPr lang="en-US" i="1" dirty="0" smtClean="0"/>
              <a:t>, since the vector </a:t>
            </a:r>
            <a:r>
              <a:rPr lang="en-US" dirty="0" smtClean="0"/>
              <a:t>fields for </a:t>
            </a:r>
            <a:r>
              <a:rPr lang="en-US" i="1" dirty="0" smtClean="0"/>
              <a:t>r &lt; 0 and r &gt; 0 are qualitatively different.</a:t>
            </a:r>
            <a:endParaRPr lang="en-US" dirty="0"/>
          </a:p>
        </p:txBody>
      </p:sp>
      <p:pic>
        <p:nvPicPr>
          <p:cNvPr id="10" name="Picture 2"/>
          <p:cNvPicPr>
            <a:picLocks noChangeAspect="1" noChangeArrowheads="1"/>
          </p:cNvPicPr>
          <p:nvPr/>
        </p:nvPicPr>
        <p:blipFill>
          <a:blip r:embed="rId3">
            <a:duotone>
              <a:schemeClr val="accent2">
                <a:shade val="45000"/>
                <a:satMod val="135000"/>
              </a:schemeClr>
              <a:prstClr val="white"/>
            </a:duotone>
          </a:blip>
          <a:srcRect l="22353" t="18180" r="20000"/>
          <a:stretch>
            <a:fillRect/>
          </a:stretch>
        </p:blipFill>
        <p:spPr bwMode="auto">
          <a:xfrm>
            <a:off x="457200" y="4495802"/>
            <a:ext cx="2560320" cy="2351640"/>
          </a:xfrm>
          <a:prstGeom prst="rect">
            <a:avLst/>
          </a:prstGeom>
          <a:noFill/>
          <a:ln w="9525">
            <a:noFill/>
            <a:miter lim="800000"/>
            <a:headEnd/>
            <a:tailEnd/>
          </a:ln>
          <a:effectLst/>
        </p:spPr>
      </p:pic>
      <p:pic>
        <p:nvPicPr>
          <p:cNvPr id="13" name="Picture 3"/>
          <p:cNvPicPr>
            <a:picLocks noChangeAspect="1" noChangeArrowheads="1"/>
          </p:cNvPicPr>
          <p:nvPr/>
        </p:nvPicPr>
        <p:blipFill>
          <a:blip r:embed="rId4">
            <a:duotone>
              <a:schemeClr val="accent2">
                <a:shade val="45000"/>
                <a:satMod val="135000"/>
              </a:schemeClr>
              <a:prstClr val="white"/>
            </a:duotone>
          </a:blip>
          <a:srcRect l="8710"/>
          <a:stretch>
            <a:fillRect/>
          </a:stretch>
        </p:blipFill>
        <p:spPr bwMode="auto">
          <a:xfrm>
            <a:off x="4343400" y="4384270"/>
            <a:ext cx="3017520" cy="247373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blinds(horizontal)">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a:srcRect b="90385"/>
          <a:stretch>
            <a:fillRect/>
          </a:stretch>
        </p:blipFill>
        <p:spPr bwMode="auto">
          <a:xfrm>
            <a:off x="0" y="228600"/>
            <a:ext cx="7258850" cy="381000"/>
          </a:xfrm>
          <a:prstGeom prst="rect">
            <a:avLst/>
          </a:prstGeom>
          <a:noFill/>
          <a:ln w="9525">
            <a:noFill/>
            <a:miter lim="800000"/>
            <a:headEnd/>
            <a:tailEnd/>
          </a:ln>
          <a:effectLst/>
        </p:spPr>
      </p:pic>
      <p:pic>
        <p:nvPicPr>
          <p:cNvPr id="4" name="Picture 2"/>
          <p:cNvPicPr>
            <a:picLocks noChangeAspect="1" noChangeArrowheads="1"/>
          </p:cNvPicPr>
          <p:nvPr/>
        </p:nvPicPr>
        <p:blipFill>
          <a:blip r:embed="rId2"/>
          <a:srcRect t="51923" b="40385"/>
          <a:stretch>
            <a:fillRect/>
          </a:stretch>
        </p:blipFill>
        <p:spPr bwMode="auto">
          <a:xfrm>
            <a:off x="0" y="762000"/>
            <a:ext cx="7258850" cy="304800"/>
          </a:xfrm>
          <a:prstGeom prst="rect">
            <a:avLst/>
          </a:prstGeom>
          <a:noFill/>
          <a:ln w="9525">
            <a:noFill/>
            <a:miter lim="800000"/>
            <a:headEnd/>
            <a:tailEnd/>
          </a:ln>
          <a:effectLst/>
        </p:spPr>
      </p:pic>
      <p:pic>
        <p:nvPicPr>
          <p:cNvPr id="5" name="Picture 2"/>
          <p:cNvPicPr>
            <a:picLocks noChangeAspect="1" noChangeArrowheads="1"/>
          </p:cNvPicPr>
          <p:nvPr/>
        </p:nvPicPr>
        <p:blipFill>
          <a:blip r:embed="rId2">
            <a:duotone>
              <a:prstClr val="black"/>
              <a:schemeClr val="accent2">
                <a:tint val="45000"/>
                <a:satMod val="400000"/>
              </a:schemeClr>
            </a:duotone>
          </a:blip>
          <a:srcRect l="11547" t="61538" r="46463" b="30770"/>
          <a:stretch>
            <a:fillRect/>
          </a:stretch>
        </p:blipFill>
        <p:spPr bwMode="auto">
          <a:xfrm>
            <a:off x="838200" y="990600"/>
            <a:ext cx="4572000" cy="457200"/>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t="73077" b="13461"/>
          <a:stretch>
            <a:fillRect/>
          </a:stretch>
        </p:blipFill>
        <p:spPr bwMode="auto">
          <a:xfrm>
            <a:off x="0" y="1524000"/>
            <a:ext cx="7258850" cy="533400"/>
          </a:xfrm>
          <a:prstGeom prst="rect">
            <a:avLst/>
          </a:prstGeom>
          <a:noFill/>
          <a:ln w="9525">
            <a:noFill/>
            <a:miter lim="800000"/>
            <a:headEnd/>
            <a:tailEnd/>
          </a:ln>
          <a:effectLst/>
        </p:spPr>
      </p:pic>
      <p:grpSp>
        <p:nvGrpSpPr>
          <p:cNvPr id="2" name="Group 8"/>
          <p:cNvGrpSpPr/>
          <p:nvPr/>
        </p:nvGrpSpPr>
        <p:grpSpPr>
          <a:xfrm>
            <a:off x="0" y="2674992"/>
            <a:ext cx="2971800" cy="2887608"/>
            <a:chOff x="0" y="3970392"/>
            <a:chExt cx="2971800" cy="2887608"/>
          </a:xfrm>
        </p:grpSpPr>
        <p:pic>
          <p:nvPicPr>
            <p:cNvPr id="66563" name="Picture 3"/>
            <p:cNvPicPr>
              <a:picLocks noChangeAspect="1" noChangeArrowheads="1"/>
            </p:cNvPicPr>
            <p:nvPr/>
          </p:nvPicPr>
          <p:blipFill>
            <a:blip r:embed="rId3"/>
            <a:srcRect r="69626" b="15592"/>
            <a:stretch>
              <a:fillRect/>
            </a:stretch>
          </p:blipFill>
          <p:spPr bwMode="auto">
            <a:xfrm>
              <a:off x="0" y="3970392"/>
              <a:ext cx="2971800" cy="2887608"/>
            </a:xfrm>
            <a:prstGeom prst="rect">
              <a:avLst/>
            </a:prstGeom>
            <a:noFill/>
            <a:ln w="9525">
              <a:noFill/>
              <a:miter lim="800000"/>
              <a:headEnd/>
              <a:tailEnd/>
            </a:ln>
            <a:effectLst/>
          </p:spPr>
        </p:pic>
        <p:sp>
          <p:nvSpPr>
            <p:cNvPr id="7" name="TextBox 6"/>
            <p:cNvSpPr txBox="1"/>
            <p:nvPr/>
          </p:nvSpPr>
          <p:spPr>
            <a:xfrm>
              <a:off x="0" y="4038600"/>
              <a:ext cx="1286121" cy="369332"/>
            </a:xfrm>
            <a:prstGeom prst="rect">
              <a:avLst/>
            </a:prstGeom>
            <a:noFill/>
          </p:spPr>
          <p:txBody>
            <a:bodyPr wrap="none" rtlCol="0">
              <a:spAutoFit/>
            </a:bodyPr>
            <a:lstStyle/>
            <a:p>
              <a:r>
                <a:rPr lang="en-US" dirty="0" smtClean="0"/>
                <a:t>Figure 3.2.1</a:t>
              </a:r>
              <a:endParaRPr lang="en-US" dirty="0"/>
            </a:p>
          </p:txBody>
        </p:sp>
      </p:grpSp>
      <p:pic>
        <p:nvPicPr>
          <p:cNvPr id="8" name="Picture 2"/>
          <p:cNvPicPr>
            <a:picLocks noChangeAspect="1" noChangeArrowheads="1"/>
          </p:cNvPicPr>
          <p:nvPr/>
        </p:nvPicPr>
        <p:blipFill>
          <a:blip r:embed="rId2"/>
          <a:srcRect t="86539" b="-1"/>
          <a:stretch>
            <a:fillRect/>
          </a:stretch>
        </p:blipFill>
        <p:spPr bwMode="auto">
          <a:xfrm>
            <a:off x="1656550" y="2057400"/>
            <a:ext cx="7258850" cy="5334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l="42056" r="35358" b="15592"/>
          <a:stretch>
            <a:fillRect/>
          </a:stretch>
        </p:blipFill>
        <p:spPr bwMode="auto">
          <a:xfrm>
            <a:off x="2971800" y="2674992"/>
            <a:ext cx="2209800" cy="2887608"/>
          </a:xfrm>
          <a:prstGeom prst="rect">
            <a:avLst/>
          </a:prstGeom>
          <a:noFill/>
          <a:ln w="9525">
            <a:noFill/>
            <a:miter lim="800000"/>
            <a:headEnd/>
            <a:tailEnd/>
          </a:ln>
          <a:effectLst/>
        </p:spPr>
      </p:pic>
      <p:pic>
        <p:nvPicPr>
          <p:cNvPr id="11" name="Picture 3"/>
          <p:cNvPicPr>
            <a:picLocks noChangeAspect="1" noChangeArrowheads="1"/>
          </p:cNvPicPr>
          <p:nvPr/>
        </p:nvPicPr>
        <p:blipFill>
          <a:blip r:embed="rId3"/>
          <a:srcRect l="76323" b="15592"/>
          <a:stretch>
            <a:fillRect/>
          </a:stretch>
        </p:blipFill>
        <p:spPr bwMode="auto">
          <a:xfrm>
            <a:off x="5105400" y="2674992"/>
            <a:ext cx="2316480" cy="288760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7494</TotalTime>
  <Words>1934</Words>
  <Application>Microsoft Office PowerPoint</Application>
  <PresentationFormat>On-screen Show (4:3)</PresentationFormat>
  <Paragraphs>175</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Slide 1</vt:lpstr>
      <vt:lpstr>Slide 2</vt:lpstr>
      <vt:lpstr>Slide 3</vt:lpstr>
      <vt:lpstr>Slide 4</vt:lpstr>
      <vt:lpstr>Grazing vs. Liquid-Gas Phase Trans.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Hugo</dc:creator>
  <cp:lastModifiedBy>Hugo</cp:lastModifiedBy>
  <cp:revision>26</cp:revision>
  <dcterms:created xsi:type="dcterms:W3CDTF">2021-03-25T18:40:01Z</dcterms:created>
  <dcterms:modified xsi:type="dcterms:W3CDTF">2021-04-13T15:08:41Z</dcterms:modified>
</cp:coreProperties>
</file>