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74508" autoAdjust="0"/>
  </p:normalViewPr>
  <p:slideViewPr>
    <p:cSldViewPr snapToGrid="0" snapToObjects="1">
      <p:cViewPr varScale="1">
        <p:scale>
          <a:sx n="54" d="100"/>
          <a:sy n="54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F50B3-8F85-1446-82DA-12FCD256FFA9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B360DA10-E2FD-364E-963F-876AC046A6A3}">
      <dgm:prSet phldrT="[Text]"/>
      <dgm:spPr/>
      <dgm:t>
        <a:bodyPr/>
        <a:lstStyle/>
        <a:p>
          <a:r>
            <a:rPr lang="en-US" dirty="0" err="1" smtClean="0"/>
            <a:t>Cambio</a:t>
          </a:r>
          <a:r>
            <a:rPr lang="en-US" dirty="0" smtClean="0"/>
            <a:t> de </a:t>
          </a:r>
          <a:r>
            <a:rPr lang="en-US" dirty="0" err="1" smtClean="0"/>
            <a:t>Masa</a:t>
          </a:r>
          <a:r>
            <a:rPr lang="en-US" dirty="0" smtClean="0"/>
            <a:t> con el </a:t>
          </a:r>
          <a:r>
            <a:rPr lang="en-US" dirty="0" err="1" smtClean="0"/>
            <a:t>Tiempo</a:t>
          </a:r>
          <a:endParaRPr lang="en-US" dirty="0"/>
        </a:p>
      </dgm:t>
    </dgm:pt>
    <dgm:pt modelId="{C52414A8-A4CE-E844-A393-045EC0202F8D}" type="parTrans" cxnId="{14514EBD-7E19-5F47-97D9-6065C2C975FE}">
      <dgm:prSet/>
      <dgm:spPr/>
      <dgm:t>
        <a:bodyPr/>
        <a:lstStyle/>
        <a:p>
          <a:endParaRPr lang="en-US"/>
        </a:p>
      </dgm:t>
    </dgm:pt>
    <dgm:pt modelId="{E49BC34C-0665-884D-B91B-80E9D41DAB64}" type="sibTrans" cxnId="{14514EBD-7E19-5F47-97D9-6065C2C975FE}">
      <dgm:prSet/>
      <dgm:spPr/>
      <dgm:t>
        <a:bodyPr/>
        <a:lstStyle/>
        <a:p>
          <a:endParaRPr lang="en-US"/>
        </a:p>
      </dgm:t>
    </dgm:pt>
    <dgm:pt modelId="{04E2E79C-33D0-B74B-89B3-AEA81DC740E1}">
      <dgm:prSet phldrT="[Text]"/>
      <dgm:spPr/>
      <dgm:t>
        <a:bodyPr/>
        <a:lstStyle/>
        <a:p>
          <a:r>
            <a:rPr lang="en-US" dirty="0" smtClean="0"/>
            <a:t>Suma de </a:t>
          </a:r>
          <a:r>
            <a:rPr lang="en-US" dirty="0" err="1" smtClean="0"/>
            <a:t>Salidas</a:t>
          </a:r>
          <a:endParaRPr lang="en-US" dirty="0"/>
        </a:p>
      </dgm:t>
    </dgm:pt>
    <dgm:pt modelId="{E2D6EFC6-AB83-0A4C-90C6-B7D02E08F561}" type="parTrans" cxnId="{3A781E85-9936-FE40-B148-43E460C6EAB9}">
      <dgm:prSet/>
      <dgm:spPr/>
      <dgm:t>
        <a:bodyPr/>
        <a:lstStyle/>
        <a:p>
          <a:endParaRPr lang="en-US"/>
        </a:p>
      </dgm:t>
    </dgm:pt>
    <dgm:pt modelId="{5610FB1F-F187-384E-A3E2-97355E5C4EC0}" type="sibTrans" cxnId="{3A781E85-9936-FE40-B148-43E460C6EAB9}">
      <dgm:prSet/>
      <dgm:spPr/>
      <dgm:t>
        <a:bodyPr/>
        <a:lstStyle/>
        <a:p>
          <a:endParaRPr lang="en-US"/>
        </a:p>
      </dgm:t>
    </dgm:pt>
    <dgm:pt modelId="{3C7DCD94-41B5-6743-9A13-219971EF7788}">
      <dgm:prSet phldrT="[Text]"/>
      <dgm:spPr/>
      <dgm:t>
        <a:bodyPr/>
        <a:lstStyle/>
        <a:p>
          <a:r>
            <a:rPr lang="en-US" dirty="0" smtClean="0"/>
            <a:t>Suma de </a:t>
          </a:r>
          <a:r>
            <a:rPr lang="en-US" dirty="0" err="1" smtClean="0"/>
            <a:t>Entradas</a:t>
          </a:r>
          <a:endParaRPr lang="en-US" dirty="0"/>
        </a:p>
      </dgm:t>
    </dgm:pt>
    <dgm:pt modelId="{EC1234A9-5981-2F4D-8A75-321EC80C3119}" type="sibTrans" cxnId="{EECD1690-DBB2-C74A-9FE7-AF6D4CE28760}">
      <dgm:prSet/>
      <dgm:spPr/>
      <dgm:t>
        <a:bodyPr/>
        <a:lstStyle/>
        <a:p>
          <a:endParaRPr lang="en-US"/>
        </a:p>
      </dgm:t>
    </dgm:pt>
    <dgm:pt modelId="{12E2CD09-0D2A-BC46-8F72-440289001BD0}" type="parTrans" cxnId="{EECD1690-DBB2-C74A-9FE7-AF6D4CE28760}">
      <dgm:prSet/>
      <dgm:spPr/>
      <dgm:t>
        <a:bodyPr/>
        <a:lstStyle/>
        <a:p>
          <a:endParaRPr lang="en-US"/>
        </a:p>
      </dgm:t>
    </dgm:pt>
    <dgm:pt modelId="{C58F6690-347E-F84D-9540-22F365DF2DCA}" type="pres">
      <dgm:prSet presAssocID="{701F50B3-8F85-1446-82DA-12FCD256FFA9}" presName="linearFlow" presStyleCnt="0">
        <dgm:presLayoutVars>
          <dgm:dir/>
          <dgm:resizeHandles val="exact"/>
        </dgm:presLayoutVars>
      </dgm:prSet>
      <dgm:spPr/>
    </dgm:pt>
    <dgm:pt modelId="{5A208C0E-432F-DC44-B783-F4E12CF172F6}" type="pres">
      <dgm:prSet presAssocID="{B360DA10-E2FD-364E-963F-876AC046A6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7F006-15E6-824B-A87D-31A159588654}" type="pres">
      <dgm:prSet presAssocID="{E49BC34C-0665-884D-B91B-80E9D41DAB64}" presName="spacerL" presStyleCnt="0"/>
      <dgm:spPr/>
    </dgm:pt>
    <dgm:pt modelId="{680BC005-6EF8-7642-A435-D30F8F4039B6}" type="pres">
      <dgm:prSet presAssocID="{E49BC34C-0665-884D-B91B-80E9D41DAB64}" presName="sibTrans" presStyleLbl="sibTrans2D1" presStyleIdx="0" presStyleCnt="2" custLinFactX="254142" custLinFactNeighborX="300000" custLinFactNeighborY="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EC7254E7-0659-344E-BB95-EA569837F4E7}" type="pres">
      <dgm:prSet presAssocID="{E49BC34C-0665-884D-B91B-80E9D41DAB64}" presName="spacerR" presStyleCnt="0"/>
      <dgm:spPr/>
    </dgm:pt>
    <dgm:pt modelId="{042F02E1-E58B-AA4F-BA1F-061C05234B75}" type="pres">
      <dgm:prSet presAssocID="{3C7DCD94-41B5-6743-9A13-219971EF77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8B210-6EE4-964A-AAB8-E220FB81EE03}" type="pres">
      <dgm:prSet presAssocID="{EC1234A9-5981-2F4D-8A75-321EC80C3119}" presName="spacerL" presStyleCnt="0"/>
      <dgm:spPr/>
    </dgm:pt>
    <dgm:pt modelId="{F307120F-0953-F444-9BB0-22558EF52E8C}" type="pres">
      <dgm:prSet presAssocID="{EC1234A9-5981-2F4D-8A75-321EC80C3119}" presName="sibTrans" presStyleLbl="sibTrans2D1" presStyleIdx="1" presStyleCnt="2" custLinFactX="-262852" custLinFactNeighborX="-300000"/>
      <dgm:spPr/>
      <dgm:t>
        <a:bodyPr/>
        <a:lstStyle/>
        <a:p>
          <a:endParaRPr lang="en-US"/>
        </a:p>
      </dgm:t>
    </dgm:pt>
    <dgm:pt modelId="{F848D848-86B6-2440-A0BA-5B442AEB7CBA}" type="pres">
      <dgm:prSet presAssocID="{EC1234A9-5981-2F4D-8A75-321EC80C3119}" presName="spacerR" presStyleCnt="0"/>
      <dgm:spPr/>
    </dgm:pt>
    <dgm:pt modelId="{49CAF884-DA56-1046-911B-9C83A4A16D4E}" type="pres">
      <dgm:prSet presAssocID="{04E2E79C-33D0-B74B-89B3-AEA81DC740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A38464-AE48-0F4C-A055-C4CD3FC7D2D3}" type="presOf" srcId="{701F50B3-8F85-1446-82DA-12FCD256FFA9}" destId="{C58F6690-347E-F84D-9540-22F365DF2DCA}" srcOrd="0" destOrd="0" presId="urn:microsoft.com/office/officeart/2005/8/layout/equation1"/>
    <dgm:cxn modelId="{3A781E85-9936-FE40-B148-43E460C6EAB9}" srcId="{701F50B3-8F85-1446-82DA-12FCD256FFA9}" destId="{04E2E79C-33D0-B74B-89B3-AEA81DC740E1}" srcOrd="2" destOrd="0" parTransId="{E2D6EFC6-AB83-0A4C-90C6-B7D02E08F561}" sibTransId="{5610FB1F-F187-384E-A3E2-97355E5C4EC0}"/>
    <dgm:cxn modelId="{EECD1690-DBB2-C74A-9FE7-AF6D4CE28760}" srcId="{701F50B3-8F85-1446-82DA-12FCD256FFA9}" destId="{3C7DCD94-41B5-6743-9A13-219971EF7788}" srcOrd="1" destOrd="0" parTransId="{12E2CD09-0D2A-BC46-8F72-440289001BD0}" sibTransId="{EC1234A9-5981-2F4D-8A75-321EC80C3119}"/>
    <dgm:cxn modelId="{744B10F0-FFF6-734D-B475-2061B35EABE4}" type="presOf" srcId="{E49BC34C-0665-884D-B91B-80E9D41DAB64}" destId="{680BC005-6EF8-7642-A435-D30F8F4039B6}" srcOrd="0" destOrd="0" presId="urn:microsoft.com/office/officeart/2005/8/layout/equation1"/>
    <dgm:cxn modelId="{7B77CCF5-C3E3-7F46-A8F9-27249557959A}" type="presOf" srcId="{EC1234A9-5981-2F4D-8A75-321EC80C3119}" destId="{F307120F-0953-F444-9BB0-22558EF52E8C}" srcOrd="0" destOrd="0" presId="urn:microsoft.com/office/officeart/2005/8/layout/equation1"/>
    <dgm:cxn modelId="{90249CDD-E78B-A546-BD89-70A18E45E8AE}" type="presOf" srcId="{B360DA10-E2FD-364E-963F-876AC046A6A3}" destId="{5A208C0E-432F-DC44-B783-F4E12CF172F6}" srcOrd="0" destOrd="0" presId="urn:microsoft.com/office/officeart/2005/8/layout/equation1"/>
    <dgm:cxn modelId="{91DB3BF9-F1D0-EA4F-B9DC-AF244BB68182}" type="presOf" srcId="{04E2E79C-33D0-B74B-89B3-AEA81DC740E1}" destId="{49CAF884-DA56-1046-911B-9C83A4A16D4E}" srcOrd="0" destOrd="0" presId="urn:microsoft.com/office/officeart/2005/8/layout/equation1"/>
    <dgm:cxn modelId="{14514EBD-7E19-5F47-97D9-6065C2C975FE}" srcId="{701F50B3-8F85-1446-82DA-12FCD256FFA9}" destId="{B360DA10-E2FD-364E-963F-876AC046A6A3}" srcOrd="0" destOrd="0" parTransId="{C52414A8-A4CE-E844-A393-045EC0202F8D}" sibTransId="{E49BC34C-0665-884D-B91B-80E9D41DAB64}"/>
    <dgm:cxn modelId="{45F098EE-BCC7-FF47-927A-686FFEBCA682}" type="presOf" srcId="{3C7DCD94-41B5-6743-9A13-219971EF7788}" destId="{042F02E1-E58B-AA4F-BA1F-061C05234B75}" srcOrd="0" destOrd="0" presId="urn:microsoft.com/office/officeart/2005/8/layout/equation1"/>
    <dgm:cxn modelId="{3EBC59F7-A901-2A4F-9315-AE13642BF73E}" type="presParOf" srcId="{C58F6690-347E-F84D-9540-22F365DF2DCA}" destId="{5A208C0E-432F-DC44-B783-F4E12CF172F6}" srcOrd="0" destOrd="0" presId="urn:microsoft.com/office/officeart/2005/8/layout/equation1"/>
    <dgm:cxn modelId="{C8C7329B-1580-2D48-BFF9-9BE19E5A9DA3}" type="presParOf" srcId="{C58F6690-347E-F84D-9540-22F365DF2DCA}" destId="{C0F7F006-15E6-824B-A87D-31A159588654}" srcOrd="1" destOrd="0" presId="urn:microsoft.com/office/officeart/2005/8/layout/equation1"/>
    <dgm:cxn modelId="{A7A86772-8603-B042-A274-BF853315C941}" type="presParOf" srcId="{C58F6690-347E-F84D-9540-22F365DF2DCA}" destId="{680BC005-6EF8-7642-A435-D30F8F4039B6}" srcOrd="2" destOrd="0" presId="urn:microsoft.com/office/officeart/2005/8/layout/equation1"/>
    <dgm:cxn modelId="{4E023F57-6B14-EC4B-8DDD-649F48C5B61B}" type="presParOf" srcId="{C58F6690-347E-F84D-9540-22F365DF2DCA}" destId="{EC7254E7-0659-344E-BB95-EA569837F4E7}" srcOrd="3" destOrd="0" presId="urn:microsoft.com/office/officeart/2005/8/layout/equation1"/>
    <dgm:cxn modelId="{68364591-3871-0E40-B25C-D76B20C15FCA}" type="presParOf" srcId="{C58F6690-347E-F84D-9540-22F365DF2DCA}" destId="{042F02E1-E58B-AA4F-BA1F-061C05234B75}" srcOrd="4" destOrd="0" presId="urn:microsoft.com/office/officeart/2005/8/layout/equation1"/>
    <dgm:cxn modelId="{500EEA40-61F6-6845-822E-5F3B4E2B8D2B}" type="presParOf" srcId="{C58F6690-347E-F84D-9540-22F365DF2DCA}" destId="{3B98B210-6EE4-964A-AAB8-E220FB81EE03}" srcOrd="5" destOrd="0" presId="urn:microsoft.com/office/officeart/2005/8/layout/equation1"/>
    <dgm:cxn modelId="{B199BEBF-F83C-2E4B-BB73-647A46635689}" type="presParOf" srcId="{C58F6690-347E-F84D-9540-22F365DF2DCA}" destId="{F307120F-0953-F444-9BB0-22558EF52E8C}" srcOrd="6" destOrd="0" presId="urn:microsoft.com/office/officeart/2005/8/layout/equation1"/>
    <dgm:cxn modelId="{9CB29D88-A7E9-EF40-B597-26CBBA1C4077}" type="presParOf" srcId="{C58F6690-347E-F84D-9540-22F365DF2DCA}" destId="{F848D848-86B6-2440-A0BA-5B442AEB7CBA}" srcOrd="7" destOrd="0" presId="urn:microsoft.com/office/officeart/2005/8/layout/equation1"/>
    <dgm:cxn modelId="{9BF597EA-52A1-E443-9F2E-4277094E4DFB}" type="presParOf" srcId="{C58F6690-347E-F84D-9540-22F365DF2DCA}" destId="{49CAF884-DA56-1046-911B-9C83A4A16D4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F50B3-8F85-1446-82DA-12FCD256FFA9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B360DA10-E2FD-364E-963F-876AC046A6A3}">
      <dgm:prSet phldrT="[Text]"/>
      <dgm:spPr/>
      <dgm:t>
        <a:bodyPr/>
        <a:lstStyle/>
        <a:p>
          <a:r>
            <a:rPr lang="en-US" dirty="0" err="1" smtClean="0"/>
            <a:t>Cambio</a:t>
          </a:r>
          <a:r>
            <a:rPr lang="en-US" dirty="0" smtClean="0"/>
            <a:t> de </a:t>
          </a:r>
          <a:r>
            <a:rPr lang="en-US" dirty="0" err="1" smtClean="0"/>
            <a:t>Masa</a:t>
          </a:r>
          <a:r>
            <a:rPr lang="en-US" dirty="0" smtClean="0"/>
            <a:t> con el </a:t>
          </a:r>
          <a:r>
            <a:rPr lang="en-US" dirty="0" err="1" smtClean="0"/>
            <a:t>Tiempo</a:t>
          </a:r>
          <a:r>
            <a:rPr lang="en-US" dirty="0" smtClean="0"/>
            <a:t> = 0</a:t>
          </a:r>
          <a:endParaRPr lang="en-US" dirty="0"/>
        </a:p>
      </dgm:t>
    </dgm:pt>
    <dgm:pt modelId="{C52414A8-A4CE-E844-A393-045EC0202F8D}" type="parTrans" cxnId="{14514EBD-7E19-5F47-97D9-6065C2C975FE}">
      <dgm:prSet/>
      <dgm:spPr/>
      <dgm:t>
        <a:bodyPr/>
        <a:lstStyle/>
        <a:p>
          <a:endParaRPr lang="en-US"/>
        </a:p>
      </dgm:t>
    </dgm:pt>
    <dgm:pt modelId="{E49BC34C-0665-884D-B91B-80E9D41DAB64}" type="sibTrans" cxnId="{14514EBD-7E19-5F47-97D9-6065C2C975FE}">
      <dgm:prSet/>
      <dgm:spPr/>
      <dgm:t>
        <a:bodyPr/>
        <a:lstStyle/>
        <a:p>
          <a:endParaRPr lang="en-US"/>
        </a:p>
      </dgm:t>
    </dgm:pt>
    <dgm:pt modelId="{3C7DCD94-41B5-6743-9A13-219971EF7788}">
      <dgm:prSet phldrT="[Text]"/>
      <dgm:spPr/>
      <dgm:t>
        <a:bodyPr/>
        <a:lstStyle/>
        <a:p>
          <a:r>
            <a:rPr lang="en-US" dirty="0" smtClean="0"/>
            <a:t>Suma de </a:t>
          </a:r>
          <a:r>
            <a:rPr lang="en-US" dirty="0" err="1" smtClean="0"/>
            <a:t>Entradas</a:t>
          </a:r>
          <a:endParaRPr lang="en-US" dirty="0"/>
        </a:p>
      </dgm:t>
    </dgm:pt>
    <dgm:pt modelId="{12E2CD09-0D2A-BC46-8F72-440289001BD0}" type="parTrans" cxnId="{EECD1690-DBB2-C74A-9FE7-AF6D4CE28760}">
      <dgm:prSet/>
      <dgm:spPr/>
      <dgm:t>
        <a:bodyPr/>
        <a:lstStyle/>
        <a:p>
          <a:endParaRPr lang="en-US"/>
        </a:p>
      </dgm:t>
    </dgm:pt>
    <dgm:pt modelId="{EC1234A9-5981-2F4D-8A75-321EC80C3119}" type="sibTrans" cxnId="{EECD1690-DBB2-C74A-9FE7-AF6D4CE28760}">
      <dgm:prSet/>
      <dgm:spPr/>
      <dgm:t>
        <a:bodyPr/>
        <a:lstStyle/>
        <a:p>
          <a:endParaRPr lang="en-US"/>
        </a:p>
      </dgm:t>
    </dgm:pt>
    <dgm:pt modelId="{04E2E79C-33D0-B74B-89B3-AEA81DC740E1}">
      <dgm:prSet phldrT="[Text]"/>
      <dgm:spPr/>
      <dgm:t>
        <a:bodyPr/>
        <a:lstStyle/>
        <a:p>
          <a:r>
            <a:rPr lang="en-US" dirty="0" smtClean="0"/>
            <a:t>Suma de </a:t>
          </a:r>
          <a:r>
            <a:rPr lang="en-US" dirty="0" err="1" smtClean="0"/>
            <a:t>Salidas</a:t>
          </a:r>
          <a:endParaRPr lang="en-US" dirty="0"/>
        </a:p>
      </dgm:t>
    </dgm:pt>
    <dgm:pt modelId="{E2D6EFC6-AB83-0A4C-90C6-B7D02E08F561}" type="parTrans" cxnId="{3A781E85-9936-FE40-B148-43E460C6EAB9}">
      <dgm:prSet/>
      <dgm:spPr/>
      <dgm:t>
        <a:bodyPr/>
        <a:lstStyle/>
        <a:p>
          <a:endParaRPr lang="en-US"/>
        </a:p>
      </dgm:t>
    </dgm:pt>
    <dgm:pt modelId="{5610FB1F-F187-384E-A3E2-97355E5C4EC0}" type="sibTrans" cxnId="{3A781E85-9936-FE40-B148-43E460C6EAB9}">
      <dgm:prSet/>
      <dgm:spPr/>
      <dgm:t>
        <a:bodyPr/>
        <a:lstStyle/>
        <a:p>
          <a:endParaRPr lang="en-US"/>
        </a:p>
      </dgm:t>
    </dgm:pt>
    <dgm:pt modelId="{C58F6690-347E-F84D-9540-22F365DF2DCA}" type="pres">
      <dgm:prSet presAssocID="{701F50B3-8F85-1446-82DA-12FCD256FFA9}" presName="linearFlow" presStyleCnt="0">
        <dgm:presLayoutVars>
          <dgm:dir/>
          <dgm:resizeHandles val="exact"/>
        </dgm:presLayoutVars>
      </dgm:prSet>
      <dgm:spPr/>
    </dgm:pt>
    <dgm:pt modelId="{5A208C0E-432F-DC44-B783-F4E12CF172F6}" type="pres">
      <dgm:prSet presAssocID="{B360DA10-E2FD-364E-963F-876AC046A6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7F006-15E6-824B-A87D-31A159588654}" type="pres">
      <dgm:prSet presAssocID="{E49BC34C-0665-884D-B91B-80E9D41DAB64}" presName="spacerL" presStyleCnt="0"/>
      <dgm:spPr/>
    </dgm:pt>
    <dgm:pt modelId="{680BC005-6EF8-7642-A435-D30F8F4039B6}" type="pres">
      <dgm:prSet presAssocID="{E49BC34C-0665-884D-B91B-80E9D41DAB64}" presName="sibTrans" presStyleLbl="sibTrans2D1" presStyleIdx="0" presStyleCnt="2" custLinFactX="254142" custLinFactNeighborX="300000" custLinFactNeighborY="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EC7254E7-0659-344E-BB95-EA569837F4E7}" type="pres">
      <dgm:prSet presAssocID="{E49BC34C-0665-884D-B91B-80E9D41DAB64}" presName="spacerR" presStyleCnt="0"/>
      <dgm:spPr/>
    </dgm:pt>
    <dgm:pt modelId="{042F02E1-E58B-AA4F-BA1F-061C05234B75}" type="pres">
      <dgm:prSet presAssocID="{3C7DCD94-41B5-6743-9A13-219971EF77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8B210-6EE4-964A-AAB8-E220FB81EE03}" type="pres">
      <dgm:prSet presAssocID="{EC1234A9-5981-2F4D-8A75-321EC80C3119}" presName="spacerL" presStyleCnt="0"/>
      <dgm:spPr/>
    </dgm:pt>
    <dgm:pt modelId="{F307120F-0953-F444-9BB0-22558EF52E8C}" type="pres">
      <dgm:prSet presAssocID="{EC1234A9-5981-2F4D-8A75-321EC80C3119}" presName="sibTrans" presStyleLbl="sibTrans2D1" presStyleIdx="1" presStyleCnt="2" custLinFactX="-262852" custLinFactNeighborX="-300000"/>
      <dgm:spPr/>
      <dgm:t>
        <a:bodyPr/>
        <a:lstStyle/>
        <a:p>
          <a:endParaRPr lang="en-US"/>
        </a:p>
      </dgm:t>
    </dgm:pt>
    <dgm:pt modelId="{F848D848-86B6-2440-A0BA-5B442AEB7CBA}" type="pres">
      <dgm:prSet presAssocID="{EC1234A9-5981-2F4D-8A75-321EC80C3119}" presName="spacerR" presStyleCnt="0"/>
      <dgm:spPr/>
    </dgm:pt>
    <dgm:pt modelId="{49CAF884-DA56-1046-911B-9C83A4A16D4E}" type="pres">
      <dgm:prSet presAssocID="{04E2E79C-33D0-B74B-89B3-AEA81DC740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81E85-9936-FE40-B148-43E460C6EAB9}" srcId="{701F50B3-8F85-1446-82DA-12FCD256FFA9}" destId="{04E2E79C-33D0-B74B-89B3-AEA81DC740E1}" srcOrd="2" destOrd="0" parTransId="{E2D6EFC6-AB83-0A4C-90C6-B7D02E08F561}" sibTransId="{5610FB1F-F187-384E-A3E2-97355E5C4EC0}"/>
    <dgm:cxn modelId="{EECD1690-DBB2-C74A-9FE7-AF6D4CE28760}" srcId="{701F50B3-8F85-1446-82DA-12FCD256FFA9}" destId="{3C7DCD94-41B5-6743-9A13-219971EF7788}" srcOrd="1" destOrd="0" parTransId="{12E2CD09-0D2A-BC46-8F72-440289001BD0}" sibTransId="{EC1234A9-5981-2F4D-8A75-321EC80C3119}"/>
    <dgm:cxn modelId="{16BA7BFE-89AB-8E4D-9323-870F35F7C071}" type="presOf" srcId="{04E2E79C-33D0-B74B-89B3-AEA81DC740E1}" destId="{49CAF884-DA56-1046-911B-9C83A4A16D4E}" srcOrd="0" destOrd="0" presId="urn:microsoft.com/office/officeart/2005/8/layout/equation1"/>
    <dgm:cxn modelId="{9694FA32-B7EA-9142-B074-7B898A2D4391}" type="presOf" srcId="{3C7DCD94-41B5-6743-9A13-219971EF7788}" destId="{042F02E1-E58B-AA4F-BA1F-061C05234B75}" srcOrd="0" destOrd="0" presId="urn:microsoft.com/office/officeart/2005/8/layout/equation1"/>
    <dgm:cxn modelId="{14514EBD-7E19-5F47-97D9-6065C2C975FE}" srcId="{701F50B3-8F85-1446-82DA-12FCD256FFA9}" destId="{B360DA10-E2FD-364E-963F-876AC046A6A3}" srcOrd="0" destOrd="0" parTransId="{C52414A8-A4CE-E844-A393-045EC0202F8D}" sibTransId="{E49BC34C-0665-884D-B91B-80E9D41DAB64}"/>
    <dgm:cxn modelId="{746A204F-C325-ED48-BC77-960B9AF8AD1A}" type="presOf" srcId="{B360DA10-E2FD-364E-963F-876AC046A6A3}" destId="{5A208C0E-432F-DC44-B783-F4E12CF172F6}" srcOrd="0" destOrd="0" presId="urn:microsoft.com/office/officeart/2005/8/layout/equation1"/>
    <dgm:cxn modelId="{40536010-1C4F-5746-8F4E-0099DEB779CC}" type="presOf" srcId="{E49BC34C-0665-884D-B91B-80E9D41DAB64}" destId="{680BC005-6EF8-7642-A435-D30F8F4039B6}" srcOrd="0" destOrd="0" presId="urn:microsoft.com/office/officeart/2005/8/layout/equation1"/>
    <dgm:cxn modelId="{73DFBA83-3327-874B-9D8F-091FED46289B}" type="presOf" srcId="{EC1234A9-5981-2F4D-8A75-321EC80C3119}" destId="{F307120F-0953-F444-9BB0-22558EF52E8C}" srcOrd="0" destOrd="0" presId="urn:microsoft.com/office/officeart/2005/8/layout/equation1"/>
    <dgm:cxn modelId="{591803E8-E1E4-FA40-BC53-28D094FBD236}" type="presOf" srcId="{701F50B3-8F85-1446-82DA-12FCD256FFA9}" destId="{C58F6690-347E-F84D-9540-22F365DF2DCA}" srcOrd="0" destOrd="0" presId="urn:microsoft.com/office/officeart/2005/8/layout/equation1"/>
    <dgm:cxn modelId="{DAD91581-CE1C-A943-8D76-C7623B61B158}" type="presParOf" srcId="{C58F6690-347E-F84D-9540-22F365DF2DCA}" destId="{5A208C0E-432F-DC44-B783-F4E12CF172F6}" srcOrd="0" destOrd="0" presId="urn:microsoft.com/office/officeart/2005/8/layout/equation1"/>
    <dgm:cxn modelId="{60A43408-BDD1-F843-9EE1-668A5EA9A18D}" type="presParOf" srcId="{C58F6690-347E-F84D-9540-22F365DF2DCA}" destId="{C0F7F006-15E6-824B-A87D-31A159588654}" srcOrd="1" destOrd="0" presId="urn:microsoft.com/office/officeart/2005/8/layout/equation1"/>
    <dgm:cxn modelId="{FC4D6B0A-A444-634B-BC4E-13271E17564D}" type="presParOf" srcId="{C58F6690-347E-F84D-9540-22F365DF2DCA}" destId="{680BC005-6EF8-7642-A435-D30F8F4039B6}" srcOrd="2" destOrd="0" presId="urn:microsoft.com/office/officeart/2005/8/layout/equation1"/>
    <dgm:cxn modelId="{2590510F-BFA5-6148-8C9B-619E26FC4F58}" type="presParOf" srcId="{C58F6690-347E-F84D-9540-22F365DF2DCA}" destId="{EC7254E7-0659-344E-BB95-EA569837F4E7}" srcOrd="3" destOrd="0" presId="urn:microsoft.com/office/officeart/2005/8/layout/equation1"/>
    <dgm:cxn modelId="{9C6856A1-CCAA-6448-ABA9-D10230325C87}" type="presParOf" srcId="{C58F6690-347E-F84D-9540-22F365DF2DCA}" destId="{042F02E1-E58B-AA4F-BA1F-061C05234B75}" srcOrd="4" destOrd="0" presId="urn:microsoft.com/office/officeart/2005/8/layout/equation1"/>
    <dgm:cxn modelId="{FC57ECA5-B387-9344-9499-C0BED567F1EA}" type="presParOf" srcId="{C58F6690-347E-F84D-9540-22F365DF2DCA}" destId="{3B98B210-6EE4-964A-AAB8-E220FB81EE03}" srcOrd="5" destOrd="0" presId="urn:microsoft.com/office/officeart/2005/8/layout/equation1"/>
    <dgm:cxn modelId="{3DB03401-CBE3-7245-A978-B05DE4068EA2}" type="presParOf" srcId="{C58F6690-347E-F84D-9540-22F365DF2DCA}" destId="{F307120F-0953-F444-9BB0-22558EF52E8C}" srcOrd="6" destOrd="0" presId="urn:microsoft.com/office/officeart/2005/8/layout/equation1"/>
    <dgm:cxn modelId="{DC41238E-03C7-BD43-8748-891230E4AB8A}" type="presParOf" srcId="{C58F6690-347E-F84D-9540-22F365DF2DCA}" destId="{F848D848-86B6-2440-A0BA-5B442AEB7CBA}" srcOrd="7" destOrd="0" presId="urn:microsoft.com/office/officeart/2005/8/layout/equation1"/>
    <dgm:cxn modelId="{D6434342-C1AC-0E44-B698-A478EA31E9C7}" type="presParOf" srcId="{C58F6690-347E-F84D-9540-22F365DF2DCA}" destId="{49CAF884-DA56-1046-911B-9C83A4A16D4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F50B3-8F85-1446-82DA-12FCD256FFA9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3C7DCD94-41B5-6743-9A13-219971EF7788}">
      <dgm:prSet phldrT="[Text]"/>
      <dgm:spPr/>
      <dgm:t>
        <a:bodyPr/>
        <a:lstStyle/>
        <a:p>
          <a:pPr algn="ctr"/>
          <a:r>
            <a:rPr lang="en-US" dirty="0" smtClean="0"/>
            <a:t>Suma de </a:t>
          </a:r>
          <a:r>
            <a:rPr lang="en-US" dirty="0" err="1" smtClean="0"/>
            <a:t>Entradas</a:t>
          </a:r>
          <a:endParaRPr lang="en-US" dirty="0"/>
        </a:p>
      </dgm:t>
    </dgm:pt>
    <dgm:pt modelId="{12E2CD09-0D2A-BC46-8F72-440289001BD0}" type="parTrans" cxnId="{EECD1690-DBB2-C74A-9FE7-AF6D4CE28760}">
      <dgm:prSet/>
      <dgm:spPr/>
      <dgm:t>
        <a:bodyPr/>
        <a:lstStyle/>
        <a:p>
          <a:pPr algn="ctr"/>
          <a:endParaRPr lang="en-US"/>
        </a:p>
      </dgm:t>
    </dgm:pt>
    <dgm:pt modelId="{EC1234A9-5981-2F4D-8A75-321EC80C3119}" type="sibTrans" cxnId="{EECD1690-DBB2-C74A-9FE7-AF6D4CE28760}">
      <dgm:prSet/>
      <dgm:spPr/>
      <dgm:t>
        <a:bodyPr/>
        <a:lstStyle/>
        <a:p>
          <a:pPr algn="ctr"/>
          <a:endParaRPr lang="en-US"/>
        </a:p>
      </dgm:t>
    </dgm:pt>
    <dgm:pt modelId="{04E2E79C-33D0-B74B-89B3-AEA81DC740E1}">
      <dgm:prSet phldrT="[Text]"/>
      <dgm:spPr/>
      <dgm:t>
        <a:bodyPr/>
        <a:lstStyle/>
        <a:p>
          <a:pPr algn="ctr"/>
          <a:r>
            <a:rPr lang="en-US" dirty="0" smtClean="0"/>
            <a:t>Suma de </a:t>
          </a:r>
          <a:r>
            <a:rPr lang="en-US" dirty="0" err="1" smtClean="0"/>
            <a:t>Salidas</a:t>
          </a:r>
          <a:endParaRPr lang="en-US" dirty="0"/>
        </a:p>
      </dgm:t>
    </dgm:pt>
    <dgm:pt modelId="{E2D6EFC6-AB83-0A4C-90C6-B7D02E08F561}" type="parTrans" cxnId="{3A781E85-9936-FE40-B148-43E460C6EAB9}">
      <dgm:prSet/>
      <dgm:spPr/>
      <dgm:t>
        <a:bodyPr/>
        <a:lstStyle/>
        <a:p>
          <a:pPr algn="ctr"/>
          <a:endParaRPr lang="en-US"/>
        </a:p>
      </dgm:t>
    </dgm:pt>
    <dgm:pt modelId="{5610FB1F-F187-384E-A3E2-97355E5C4EC0}" type="sibTrans" cxnId="{3A781E85-9936-FE40-B148-43E460C6EAB9}">
      <dgm:prSet/>
      <dgm:spPr/>
      <dgm:t>
        <a:bodyPr/>
        <a:lstStyle/>
        <a:p>
          <a:pPr algn="ctr"/>
          <a:endParaRPr lang="en-US"/>
        </a:p>
      </dgm:t>
    </dgm:pt>
    <dgm:pt modelId="{C58F6690-347E-F84D-9540-22F365DF2DCA}" type="pres">
      <dgm:prSet presAssocID="{701F50B3-8F85-1446-82DA-12FCD256FFA9}" presName="linearFlow" presStyleCnt="0">
        <dgm:presLayoutVars>
          <dgm:dir/>
          <dgm:resizeHandles val="exact"/>
        </dgm:presLayoutVars>
      </dgm:prSet>
      <dgm:spPr/>
    </dgm:pt>
    <dgm:pt modelId="{042F02E1-E58B-AA4F-BA1F-061C05234B75}" type="pres">
      <dgm:prSet presAssocID="{3C7DCD94-41B5-6743-9A13-219971EF778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8B210-6EE4-964A-AAB8-E220FB81EE03}" type="pres">
      <dgm:prSet presAssocID="{EC1234A9-5981-2F4D-8A75-321EC80C3119}" presName="spacerL" presStyleCnt="0"/>
      <dgm:spPr/>
    </dgm:pt>
    <dgm:pt modelId="{F307120F-0953-F444-9BB0-22558EF52E8C}" type="pres">
      <dgm:prSet presAssocID="{EC1234A9-5981-2F4D-8A75-321EC80C3119}" presName="sibTrans" presStyleLbl="sibTrans2D1" presStyleIdx="0" presStyleCnt="1" custLinFactNeighborX="16596" custLinFactNeighborY="3778"/>
      <dgm:spPr/>
      <dgm:t>
        <a:bodyPr/>
        <a:lstStyle/>
        <a:p>
          <a:endParaRPr lang="en-US"/>
        </a:p>
      </dgm:t>
    </dgm:pt>
    <dgm:pt modelId="{F848D848-86B6-2440-A0BA-5B442AEB7CBA}" type="pres">
      <dgm:prSet presAssocID="{EC1234A9-5981-2F4D-8A75-321EC80C3119}" presName="spacerR" presStyleCnt="0"/>
      <dgm:spPr/>
    </dgm:pt>
    <dgm:pt modelId="{49CAF884-DA56-1046-911B-9C83A4A16D4E}" type="pres">
      <dgm:prSet presAssocID="{04E2E79C-33D0-B74B-89B3-AEA81DC740E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D1690-DBB2-C74A-9FE7-AF6D4CE28760}" srcId="{701F50B3-8F85-1446-82DA-12FCD256FFA9}" destId="{3C7DCD94-41B5-6743-9A13-219971EF7788}" srcOrd="0" destOrd="0" parTransId="{12E2CD09-0D2A-BC46-8F72-440289001BD0}" sibTransId="{EC1234A9-5981-2F4D-8A75-321EC80C3119}"/>
    <dgm:cxn modelId="{A6C3CAA7-9F3F-6647-BEE5-CD5656542ED5}" type="presOf" srcId="{701F50B3-8F85-1446-82DA-12FCD256FFA9}" destId="{C58F6690-347E-F84D-9540-22F365DF2DCA}" srcOrd="0" destOrd="0" presId="urn:microsoft.com/office/officeart/2005/8/layout/equation1"/>
    <dgm:cxn modelId="{F9248D1F-3F61-EC42-8EC5-CE0C75B23F65}" type="presOf" srcId="{3C7DCD94-41B5-6743-9A13-219971EF7788}" destId="{042F02E1-E58B-AA4F-BA1F-061C05234B75}" srcOrd="0" destOrd="0" presId="urn:microsoft.com/office/officeart/2005/8/layout/equation1"/>
    <dgm:cxn modelId="{8B098741-C7DC-1D40-B312-6D508B514E33}" type="presOf" srcId="{EC1234A9-5981-2F4D-8A75-321EC80C3119}" destId="{F307120F-0953-F444-9BB0-22558EF52E8C}" srcOrd="0" destOrd="0" presId="urn:microsoft.com/office/officeart/2005/8/layout/equation1"/>
    <dgm:cxn modelId="{77137714-9662-D546-B87F-4C7314C2D589}" type="presOf" srcId="{04E2E79C-33D0-B74B-89B3-AEA81DC740E1}" destId="{49CAF884-DA56-1046-911B-9C83A4A16D4E}" srcOrd="0" destOrd="0" presId="urn:microsoft.com/office/officeart/2005/8/layout/equation1"/>
    <dgm:cxn modelId="{3A781E85-9936-FE40-B148-43E460C6EAB9}" srcId="{701F50B3-8F85-1446-82DA-12FCD256FFA9}" destId="{04E2E79C-33D0-B74B-89B3-AEA81DC740E1}" srcOrd="1" destOrd="0" parTransId="{E2D6EFC6-AB83-0A4C-90C6-B7D02E08F561}" sibTransId="{5610FB1F-F187-384E-A3E2-97355E5C4EC0}"/>
    <dgm:cxn modelId="{9005D45B-EA2D-B047-89DB-7A640BCCA6AD}" type="presParOf" srcId="{C58F6690-347E-F84D-9540-22F365DF2DCA}" destId="{042F02E1-E58B-AA4F-BA1F-061C05234B75}" srcOrd="0" destOrd="0" presId="urn:microsoft.com/office/officeart/2005/8/layout/equation1"/>
    <dgm:cxn modelId="{D9B4D41D-6CE4-DC4E-9093-27F29E3AAC78}" type="presParOf" srcId="{C58F6690-347E-F84D-9540-22F365DF2DCA}" destId="{3B98B210-6EE4-964A-AAB8-E220FB81EE03}" srcOrd="1" destOrd="0" presId="urn:microsoft.com/office/officeart/2005/8/layout/equation1"/>
    <dgm:cxn modelId="{66655F43-6465-C740-8AD8-27D592F64F5A}" type="presParOf" srcId="{C58F6690-347E-F84D-9540-22F365DF2DCA}" destId="{F307120F-0953-F444-9BB0-22558EF52E8C}" srcOrd="2" destOrd="0" presId="urn:microsoft.com/office/officeart/2005/8/layout/equation1"/>
    <dgm:cxn modelId="{5F424915-AB35-4745-AD8F-49F19E63D6D9}" type="presParOf" srcId="{C58F6690-347E-F84D-9540-22F365DF2DCA}" destId="{F848D848-86B6-2440-A0BA-5B442AEB7CBA}" srcOrd="3" destOrd="0" presId="urn:microsoft.com/office/officeart/2005/8/layout/equation1"/>
    <dgm:cxn modelId="{CBAD5089-57F8-E24A-8B08-0F5B26479C80}" type="presParOf" srcId="{C58F6690-347E-F84D-9540-22F365DF2DCA}" destId="{49CAF884-DA56-1046-911B-9C83A4A16D4E}" srcOrd="4" destOrd="0" presId="urn:microsoft.com/office/officeart/2005/8/layout/equation1"/>
  </dgm:cxnLst>
  <dgm:bg>
    <a:effectLst>
      <a:glow rad="1397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08C0E-432F-DC44-B783-F4E12CF172F6}">
      <dsp:nvSpPr>
        <dsp:cNvPr id="0" name=""/>
        <dsp:cNvSpPr/>
      </dsp:nvSpPr>
      <dsp:spPr>
        <a:xfrm>
          <a:off x="1394" y="456250"/>
          <a:ext cx="1848205" cy="1848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Cambio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Masa</a:t>
          </a:r>
          <a:r>
            <a:rPr lang="en-US" sz="2200" kern="1200" dirty="0" smtClean="0"/>
            <a:t> con el </a:t>
          </a:r>
          <a:r>
            <a:rPr lang="en-US" sz="2200" kern="1200" dirty="0" err="1" smtClean="0"/>
            <a:t>Tiempo</a:t>
          </a:r>
          <a:endParaRPr lang="en-US" sz="2200" kern="1200" dirty="0"/>
        </a:p>
      </dsp:txBody>
      <dsp:txXfrm>
        <a:off x="272057" y="726913"/>
        <a:ext cx="1306879" cy="1306879"/>
      </dsp:txXfrm>
    </dsp:sp>
    <dsp:sp modelId="{680BC005-6EF8-7642-A435-D30F8F4039B6}">
      <dsp:nvSpPr>
        <dsp:cNvPr id="0" name=""/>
        <dsp:cNvSpPr/>
      </dsp:nvSpPr>
      <dsp:spPr>
        <a:xfrm>
          <a:off x="5174194" y="844374"/>
          <a:ext cx="1071958" cy="107195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316282" y="1254291"/>
        <a:ext cx="787782" cy="252124"/>
      </dsp:txXfrm>
    </dsp:sp>
    <dsp:sp modelId="{042F02E1-E58B-AA4F-BA1F-061C05234B75}">
      <dsp:nvSpPr>
        <dsp:cNvPr id="0" name=""/>
        <dsp:cNvSpPr/>
      </dsp:nvSpPr>
      <dsp:spPr>
        <a:xfrm>
          <a:off x="3221706" y="456250"/>
          <a:ext cx="1848205" cy="1848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Suma de </a:t>
          </a:r>
          <a:r>
            <a:rPr lang="en-US" sz="2200" kern="1200" dirty="0" err="1" smtClean="0"/>
            <a:t>Entradas</a:t>
          </a:r>
          <a:endParaRPr lang="en-US" sz="2200" kern="1200" dirty="0"/>
        </a:p>
      </dsp:txBody>
      <dsp:txXfrm>
        <a:off x="3492369" y="726913"/>
        <a:ext cx="1306879" cy="1306879"/>
      </dsp:txXfrm>
    </dsp:sp>
    <dsp:sp modelId="{F307120F-0953-F444-9BB0-22558EF52E8C}">
      <dsp:nvSpPr>
        <dsp:cNvPr id="0" name=""/>
        <dsp:cNvSpPr/>
      </dsp:nvSpPr>
      <dsp:spPr>
        <a:xfrm>
          <a:off x="1952097" y="844374"/>
          <a:ext cx="1071958" cy="107195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094185" y="1065197"/>
        <a:ext cx="787782" cy="630312"/>
      </dsp:txXfrm>
    </dsp:sp>
    <dsp:sp modelId="{49CAF884-DA56-1046-911B-9C83A4A16D4E}">
      <dsp:nvSpPr>
        <dsp:cNvPr id="0" name=""/>
        <dsp:cNvSpPr/>
      </dsp:nvSpPr>
      <dsp:spPr>
        <a:xfrm>
          <a:off x="6442019" y="456250"/>
          <a:ext cx="1848205" cy="1848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Suma de </a:t>
          </a:r>
          <a:r>
            <a:rPr lang="en-US" sz="2200" kern="1200" dirty="0" err="1" smtClean="0"/>
            <a:t>Salidas</a:t>
          </a:r>
          <a:endParaRPr lang="en-US" sz="2200" kern="1200" dirty="0"/>
        </a:p>
      </dsp:txBody>
      <dsp:txXfrm>
        <a:off x="6712682" y="726913"/>
        <a:ext cx="1306879" cy="1306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08C0E-432F-DC44-B783-F4E12CF172F6}">
      <dsp:nvSpPr>
        <dsp:cNvPr id="0" name=""/>
        <dsp:cNvSpPr/>
      </dsp:nvSpPr>
      <dsp:spPr>
        <a:xfrm>
          <a:off x="792" y="390337"/>
          <a:ext cx="1050031" cy="105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Cambio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Masa</a:t>
          </a:r>
          <a:r>
            <a:rPr lang="en-US" sz="1200" kern="1200" dirty="0" smtClean="0"/>
            <a:t> con el </a:t>
          </a:r>
          <a:r>
            <a:rPr lang="en-US" sz="1200" kern="1200" dirty="0" err="1" smtClean="0"/>
            <a:t>Tiempo</a:t>
          </a:r>
          <a:r>
            <a:rPr lang="en-US" sz="1200" kern="1200" dirty="0" smtClean="0"/>
            <a:t> = 0</a:t>
          </a:r>
          <a:endParaRPr lang="en-US" sz="1200" kern="1200" dirty="0"/>
        </a:p>
      </dsp:txBody>
      <dsp:txXfrm>
        <a:off x="154565" y="544110"/>
        <a:ext cx="742485" cy="742485"/>
      </dsp:txXfrm>
    </dsp:sp>
    <dsp:sp modelId="{680BC005-6EF8-7642-A435-D30F8F4039B6}">
      <dsp:nvSpPr>
        <dsp:cNvPr id="0" name=""/>
        <dsp:cNvSpPr/>
      </dsp:nvSpPr>
      <dsp:spPr>
        <a:xfrm>
          <a:off x="2939645" y="610844"/>
          <a:ext cx="609018" cy="6090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020370" y="843732"/>
        <a:ext cx="447568" cy="143242"/>
      </dsp:txXfrm>
    </dsp:sp>
    <dsp:sp modelId="{042F02E1-E58B-AA4F-BA1F-061C05234B75}">
      <dsp:nvSpPr>
        <dsp:cNvPr id="0" name=""/>
        <dsp:cNvSpPr/>
      </dsp:nvSpPr>
      <dsp:spPr>
        <a:xfrm>
          <a:off x="1830367" y="390337"/>
          <a:ext cx="1050031" cy="105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Suma de </a:t>
          </a:r>
          <a:r>
            <a:rPr lang="en-US" sz="1200" kern="1200" dirty="0" err="1" smtClean="0"/>
            <a:t>Entradas</a:t>
          </a:r>
          <a:endParaRPr lang="en-US" sz="1200" kern="1200" dirty="0"/>
        </a:p>
      </dsp:txBody>
      <dsp:txXfrm>
        <a:off x="1984140" y="544110"/>
        <a:ext cx="742485" cy="742485"/>
      </dsp:txXfrm>
    </dsp:sp>
    <dsp:sp modelId="{F307120F-0953-F444-9BB0-22558EF52E8C}">
      <dsp:nvSpPr>
        <dsp:cNvPr id="0" name=""/>
        <dsp:cNvSpPr/>
      </dsp:nvSpPr>
      <dsp:spPr>
        <a:xfrm>
          <a:off x="1109057" y="610844"/>
          <a:ext cx="609018" cy="60901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89782" y="736302"/>
        <a:ext cx="447568" cy="358102"/>
      </dsp:txXfrm>
    </dsp:sp>
    <dsp:sp modelId="{49CAF884-DA56-1046-911B-9C83A4A16D4E}">
      <dsp:nvSpPr>
        <dsp:cNvPr id="0" name=""/>
        <dsp:cNvSpPr/>
      </dsp:nvSpPr>
      <dsp:spPr>
        <a:xfrm>
          <a:off x="3659943" y="390337"/>
          <a:ext cx="1050031" cy="1050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Suma de </a:t>
          </a:r>
          <a:r>
            <a:rPr lang="en-US" sz="1200" kern="1200" dirty="0" err="1" smtClean="0"/>
            <a:t>Salidas</a:t>
          </a:r>
          <a:endParaRPr lang="en-US" sz="1200" kern="1200" dirty="0"/>
        </a:p>
      </dsp:txBody>
      <dsp:txXfrm>
        <a:off x="3813716" y="544110"/>
        <a:ext cx="742485" cy="742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02E1-E58B-AA4F-BA1F-061C05234B75}">
      <dsp:nvSpPr>
        <dsp:cNvPr id="0" name=""/>
        <dsp:cNvSpPr/>
      </dsp:nvSpPr>
      <dsp:spPr>
        <a:xfrm>
          <a:off x="1544" y="85084"/>
          <a:ext cx="1062177" cy="1062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Suma de </a:t>
          </a:r>
          <a:r>
            <a:rPr lang="en-US" sz="1500" kern="1200" dirty="0" err="1" smtClean="0"/>
            <a:t>Entradas</a:t>
          </a:r>
          <a:endParaRPr lang="en-US" sz="1500" kern="1200" dirty="0"/>
        </a:p>
      </dsp:txBody>
      <dsp:txXfrm>
        <a:off x="157096" y="240636"/>
        <a:ext cx="751073" cy="751073"/>
      </dsp:txXfrm>
    </dsp:sp>
    <dsp:sp modelId="{F307120F-0953-F444-9BB0-22558EF52E8C}">
      <dsp:nvSpPr>
        <dsp:cNvPr id="0" name=""/>
        <dsp:cNvSpPr/>
      </dsp:nvSpPr>
      <dsp:spPr>
        <a:xfrm>
          <a:off x="1164284" y="331416"/>
          <a:ext cx="616063" cy="61606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45943" y="458325"/>
        <a:ext cx="452745" cy="362245"/>
      </dsp:txXfrm>
    </dsp:sp>
    <dsp:sp modelId="{49CAF884-DA56-1046-911B-9C83A4A16D4E}">
      <dsp:nvSpPr>
        <dsp:cNvPr id="0" name=""/>
        <dsp:cNvSpPr/>
      </dsp:nvSpPr>
      <dsp:spPr>
        <a:xfrm>
          <a:off x="1852282" y="85084"/>
          <a:ext cx="1062177" cy="1062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Suma de </a:t>
          </a:r>
          <a:r>
            <a:rPr lang="en-US" sz="1500" kern="1200" dirty="0" err="1" smtClean="0"/>
            <a:t>Salidas</a:t>
          </a:r>
          <a:endParaRPr lang="en-US" sz="1500" kern="1200" dirty="0"/>
        </a:p>
      </dsp:txBody>
      <dsp:txXfrm>
        <a:off x="2007834" y="240636"/>
        <a:ext cx="751073" cy="75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0729-EDA7-044D-A9DD-6C5046445305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02F94-0CB3-CF45-8FAF-0E2BEDF9A2C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3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6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In an analysis by Whitfield and Turner (1979),</a:t>
            </a:r>
            <a:r>
              <a:rPr lang="en-US" baseline="0" dirty="0" smtClean="0">
                <a:ea typeface="ＭＳ Ｐゴシック" charset="0"/>
                <a:cs typeface="+mn-cs"/>
              </a:rPr>
              <a:t> we see a robust correlation between mean ocean residence time of an element and the partitioning of that element between seawater and crustal rock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*Note that log plots tend to hide a lot of scatter*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Y-axis = log residence time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X-axis = log of seawater/crust partitioning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(i.e. elements with short residence time are readily incorporated into particles that are removed from ocean water)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This is essentially a parameterization of particle reactivity (when the ratio is small, elements are mostly adsorbed onto particles.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Notice that </a:t>
            </a:r>
            <a:r>
              <a:rPr lang="en-US" baseline="0" dirty="0" err="1" smtClean="0">
                <a:ea typeface="ＭＳ Ｐゴシック" charset="0"/>
                <a:cs typeface="+mn-cs"/>
              </a:rPr>
              <a:t>Cl</a:t>
            </a:r>
            <a:r>
              <a:rPr lang="en-US" baseline="0" dirty="0" smtClean="0">
                <a:ea typeface="ＭＳ Ｐゴシック" charset="0"/>
                <a:cs typeface="+mn-cs"/>
              </a:rPr>
              <a:t>- is mostly in seawater and has a long residence time. Al and Fe are at the lower left – they are mostly in the crust and have a shorter residence time.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*When  </a:t>
            </a:r>
            <a:r>
              <a:rPr lang="en-US" sz="1200" dirty="0" smtClean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</a:t>
            </a:r>
            <a:r>
              <a:rPr lang="en-US" sz="1200" kern="1200" dirty="0" smtClean="0">
                <a:solidFill>
                  <a:srgbClr val="C0504D"/>
                </a:solidFill>
                <a:latin typeface="+mn-lt"/>
                <a:ea typeface="ＭＳ Ｐゴシック" charset="0"/>
                <a:cs typeface="Symbol" charset="2"/>
              </a:rPr>
              <a:t> &lt; </a:t>
            </a:r>
            <a:r>
              <a:rPr lang="en-US" sz="1200" dirty="0" smtClean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</a:t>
            </a:r>
            <a:r>
              <a:rPr lang="en-US" sz="1200" kern="1200" baseline="-25000" dirty="0" err="1" smtClean="0">
                <a:solidFill>
                  <a:srgbClr val="C0504D"/>
                </a:solidFill>
                <a:latin typeface="+mn-lt"/>
                <a:ea typeface="ＭＳ Ｐゴシック" charset="0"/>
                <a:cs typeface="Symbol" charset="2"/>
              </a:rPr>
              <a:t>sw</a:t>
            </a:r>
            <a:r>
              <a:rPr lang="en-US" sz="1200" kern="1200" dirty="0" smtClean="0">
                <a:solidFill>
                  <a:srgbClr val="C0504D"/>
                </a:solidFill>
                <a:latin typeface="+mn-lt"/>
                <a:ea typeface="ＭＳ Ｐゴシック" charset="0"/>
                <a:cs typeface="Symbol" charset="2"/>
              </a:rPr>
              <a:t> the element</a:t>
            </a:r>
            <a:r>
              <a:rPr lang="en-US" sz="1200" kern="1200" baseline="0" dirty="0" smtClean="0">
                <a:solidFill>
                  <a:srgbClr val="C0504D"/>
                </a:solidFill>
                <a:latin typeface="+mn-lt"/>
                <a:ea typeface="ＭＳ Ｐゴシック" charset="0"/>
                <a:cs typeface="Symbol" charset="2"/>
              </a:rPr>
              <a:t> is </a:t>
            </a:r>
            <a:r>
              <a:rPr lang="en-US" sz="1200" kern="1200" dirty="0" smtClean="0">
                <a:solidFill>
                  <a:schemeClr val="accent2"/>
                </a:solidFill>
                <a:latin typeface="+mn-lt"/>
                <a:ea typeface="ＭＳ Ｐゴシック" charset="0"/>
                <a:cs typeface="Symbol" charset="2"/>
              </a:rPr>
              <a:t>not evenly mixed! Tau cannot be</a:t>
            </a:r>
            <a:r>
              <a:rPr lang="en-US" sz="1200" kern="1200" baseline="0" dirty="0" smtClean="0">
                <a:solidFill>
                  <a:schemeClr val="accent2"/>
                </a:solidFill>
                <a:latin typeface="+mn-lt"/>
                <a:ea typeface="ＭＳ Ｐゴシック" charset="0"/>
                <a:cs typeface="Symbol" charset="2"/>
              </a:rPr>
              <a:t> strictly interpreted as a residence time if tau of the element is less than the tau of seawater. This indicates that the element is not homogenously distributed in the ocean. </a:t>
            </a:r>
            <a:endParaRPr lang="en-US" sz="1200" kern="1200" dirty="0" smtClean="0">
              <a:solidFill>
                <a:schemeClr val="accent2"/>
              </a:solidFill>
              <a:latin typeface="+mn-lt"/>
              <a:ea typeface="ＭＳ Ｐゴシック" charset="0"/>
              <a:cs typeface="Symbol" charset="2"/>
            </a:endParaRPr>
          </a:p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60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5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err="1" smtClean="0"/>
              <a:t>tiempo</a:t>
            </a:r>
            <a:r>
              <a:rPr lang="en-US" altLang="ja-JP" dirty="0" smtClean="0"/>
              <a:t> de </a:t>
            </a:r>
            <a:r>
              <a:rPr lang="en-US" altLang="ja-JP" dirty="0" err="1" smtClean="0"/>
              <a:t>plegado</a:t>
            </a:r>
            <a:r>
              <a:rPr lang="en-US" altLang="ja-JP" dirty="0" smtClean="0"/>
              <a:t>-e </a:t>
            </a:r>
            <a:r>
              <a:rPr lang="en-US" altLang="ja-JP" dirty="0" err="1" smtClean="0"/>
              <a:t>e</a:t>
            </a:r>
            <a:r>
              <a:rPr lang="en-US" dirty="0" err="1" smtClean="0">
                <a:ea typeface="ＭＳ Ｐゴシック" charset="0"/>
                <a:cs typeface="+mn-cs"/>
              </a:rPr>
              <a:t>s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definido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como</a:t>
            </a:r>
            <a:r>
              <a:rPr lang="en-US" dirty="0" smtClean="0">
                <a:ea typeface="ＭＳ Ｐゴシック" charset="0"/>
                <a:cs typeface="+mn-cs"/>
              </a:rPr>
              <a:t> el </a:t>
            </a:r>
            <a:r>
              <a:rPr lang="en-US" dirty="0" err="1" smtClean="0">
                <a:ea typeface="ＭＳ Ｐゴシック" charset="0"/>
                <a:cs typeface="+mn-cs"/>
              </a:rPr>
              <a:t>intervalo</a:t>
            </a:r>
            <a:r>
              <a:rPr lang="en-US" dirty="0" smtClean="0">
                <a:ea typeface="ＭＳ Ｐゴシック" charset="0"/>
                <a:cs typeface="+mn-cs"/>
              </a:rPr>
              <a:t> de </a:t>
            </a:r>
            <a:r>
              <a:rPr lang="en-US" dirty="0" err="1" smtClean="0">
                <a:ea typeface="ＭＳ Ｐゴシック" charset="0"/>
                <a:cs typeface="+mn-cs"/>
              </a:rPr>
              <a:t>tiempo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para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que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algo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disminuya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por</a:t>
            </a:r>
            <a:r>
              <a:rPr lang="en-US" baseline="0" dirty="0" smtClean="0">
                <a:ea typeface="ＭＳ Ｐゴシック" charset="0"/>
                <a:cs typeface="+mn-cs"/>
              </a:rPr>
              <a:t> un factor e. (the timescale for M to reach a new value that is 1/e its original value). 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e = 2.7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Si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pérdida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proporcional</a:t>
            </a:r>
            <a:r>
              <a:rPr lang="en-US" baseline="0" dirty="0" smtClean="0">
                <a:ea typeface="ＭＳ Ｐゴシック" charset="0"/>
                <a:cs typeface="+mn-cs"/>
              </a:rPr>
              <a:t> a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cantidad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especies</a:t>
            </a:r>
            <a:r>
              <a:rPr lang="en-US" baseline="0" dirty="0" smtClean="0">
                <a:ea typeface="ＭＳ Ｐゴシック" charset="0"/>
                <a:cs typeface="+mn-cs"/>
              </a:rPr>
              <a:t> en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reservorio</a:t>
            </a:r>
            <a:r>
              <a:rPr lang="en-US" baseline="0" dirty="0" smtClean="0">
                <a:ea typeface="ＭＳ Ｐゴシック" charset="0"/>
                <a:cs typeface="+mn-cs"/>
              </a:rPr>
              <a:t> ([M]), el </a:t>
            </a:r>
            <a:r>
              <a:rPr lang="en-US" altLang="ja-JP" dirty="0" err="1" smtClean="0"/>
              <a:t>tiempo</a:t>
            </a:r>
            <a:r>
              <a:rPr lang="en-US" altLang="ja-JP" dirty="0" smtClean="0"/>
              <a:t> de </a:t>
            </a:r>
            <a:r>
              <a:rPr lang="en-US" altLang="ja-JP" dirty="0" err="1" smtClean="0"/>
              <a:t>plegado</a:t>
            </a:r>
            <a:r>
              <a:rPr lang="en-US" altLang="ja-JP" dirty="0" smtClean="0"/>
              <a:t>-e </a:t>
            </a:r>
            <a:r>
              <a:rPr lang="en-US" altLang="ja-JP" dirty="0" err="1" smtClean="0"/>
              <a:t>será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igual</a:t>
            </a:r>
            <a:r>
              <a:rPr lang="en-US" altLang="ja-JP" dirty="0" smtClean="0"/>
              <a:t> al </a:t>
            </a:r>
            <a:r>
              <a:rPr lang="en-US" altLang="ja-JP" dirty="0" err="1" smtClean="0"/>
              <a:t>tiempo</a:t>
            </a:r>
            <a:r>
              <a:rPr lang="en-US" altLang="ja-JP" dirty="0" smtClean="0"/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residencia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especie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6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Los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principios</a:t>
            </a:r>
            <a:r>
              <a:rPr lang="en-US" baseline="0" dirty="0" smtClean="0">
                <a:ea typeface="ＭＳ Ｐゴシック" charset="0"/>
                <a:cs typeface="+mn-cs"/>
              </a:rPr>
              <a:t> del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modelo</a:t>
            </a:r>
            <a:r>
              <a:rPr lang="en-US" baseline="0" dirty="0" smtClean="0">
                <a:ea typeface="ＭＳ Ｐゴシック" charset="0"/>
                <a:cs typeface="+mn-cs"/>
              </a:rPr>
              <a:t> de 1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caja</a:t>
            </a:r>
            <a:r>
              <a:rPr lang="en-US" baseline="0" dirty="0" smtClean="0">
                <a:ea typeface="ＭＳ Ｐゴシック" charset="0"/>
                <a:cs typeface="+mn-cs"/>
              </a:rPr>
              <a:t> se </a:t>
            </a:r>
            <a:r>
              <a:rPr lang="en-US" baseline="0" dirty="0" err="1" smtClean="0">
                <a:ea typeface="ＭＳ Ｐゴシック" charset="0"/>
                <a:cs typeface="+mn-cs"/>
              </a:rPr>
              <a:t>aplican</a:t>
            </a:r>
            <a:r>
              <a:rPr lang="en-US" baseline="0" dirty="0" smtClean="0">
                <a:ea typeface="ＭＳ Ｐゴシック" charset="0"/>
                <a:cs typeface="+mn-cs"/>
              </a:rPr>
              <a:t>. Un </a:t>
            </a:r>
            <a:r>
              <a:rPr lang="en-US" baseline="0" dirty="0" err="1" smtClean="0">
                <a:ea typeface="ＭＳ Ｐゴシック" charset="0"/>
                <a:cs typeface="+mn-cs"/>
              </a:rPr>
              <a:t>modelo</a:t>
            </a:r>
            <a:r>
              <a:rPr lang="en-US" baseline="0" dirty="0" smtClean="0">
                <a:ea typeface="ＭＳ Ｐゴシック" charset="0"/>
                <a:cs typeface="+mn-cs"/>
              </a:rPr>
              <a:t> de 2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cajas</a:t>
            </a:r>
            <a:r>
              <a:rPr lang="en-US" baseline="0" dirty="0" smtClean="0">
                <a:ea typeface="ＭＳ Ｐゴシック" charset="0"/>
                <a:cs typeface="+mn-cs"/>
              </a:rPr>
              <a:t> se </a:t>
            </a:r>
            <a:r>
              <a:rPr lang="en-US" baseline="0" dirty="0" err="1" smtClean="0">
                <a:ea typeface="ＭＳ Ｐゴシック" charset="0"/>
                <a:cs typeface="+mn-cs"/>
              </a:rPr>
              <a:t>aplica</a:t>
            </a:r>
            <a:r>
              <a:rPr lang="en-US" baseline="0" dirty="0" smtClean="0">
                <a:ea typeface="ＭＳ Ｐゴシック" charset="0"/>
                <a:cs typeface="+mn-cs"/>
              </a:rPr>
              <a:t> a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menudo</a:t>
            </a:r>
            <a:r>
              <a:rPr lang="en-US" baseline="0" dirty="0" smtClean="0">
                <a:ea typeface="ＭＳ Ｐゴシック" charset="0"/>
                <a:cs typeface="+mn-cs"/>
              </a:rPr>
              <a:t> al </a:t>
            </a:r>
            <a:r>
              <a:rPr lang="en-US" baseline="0" dirty="0" err="1" smtClean="0">
                <a:ea typeface="ＭＳ Ｐゴシック" charset="0"/>
                <a:cs typeface="+mn-cs"/>
              </a:rPr>
              <a:t>océano</a:t>
            </a:r>
            <a:r>
              <a:rPr lang="en-US" baseline="0" dirty="0" smtClean="0">
                <a:ea typeface="ＭＳ Ｐゴシック" charset="0"/>
                <a:cs typeface="+mn-cs"/>
              </a:rPr>
              <a:t> a </a:t>
            </a:r>
            <a:r>
              <a:rPr lang="en-US" baseline="0" dirty="0" err="1" smtClean="0">
                <a:ea typeface="ＭＳ Ｐゴシック" charset="0"/>
                <a:cs typeface="+mn-cs"/>
              </a:rPr>
              <a:t>dar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luz</a:t>
            </a:r>
            <a:r>
              <a:rPr lang="en-US" baseline="0" dirty="0" smtClean="0">
                <a:ea typeface="ＭＳ Ｐゴシック" charset="0"/>
                <a:cs typeface="+mn-cs"/>
              </a:rPr>
              <a:t> al </a:t>
            </a:r>
            <a:r>
              <a:rPr lang="en-US" baseline="0" dirty="0" err="1" smtClean="0">
                <a:ea typeface="ＭＳ Ｐゴシック" charset="0"/>
                <a:cs typeface="+mn-cs"/>
              </a:rPr>
              <a:t>funcionamiento</a:t>
            </a:r>
            <a:r>
              <a:rPr lang="en-US" baseline="0" dirty="0" smtClean="0">
                <a:ea typeface="ＭＳ Ｐゴシック" charset="0"/>
                <a:cs typeface="+mn-cs"/>
              </a:rPr>
              <a:t> del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océano</a:t>
            </a:r>
            <a:r>
              <a:rPr lang="en-US" baseline="0" dirty="0" smtClean="0">
                <a:ea typeface="ＭＳ Ｐゴシック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err="1" smtClean="0">
                <a:ea typeface="ＭＳ Ｐゴシック" charset="0"/>
                <a:cs typeface="+mn-cs"/>
              </a:rPr>
              <a:t>Assumiendo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que</a:t>
            </a:r>
            <a:r>
              <a:rPr lang="en-US" baseline="0" dirty="0" smtClean="0">
                <a:ea typeface="ＭＳ Ｐゴシック" charset="0"/>
                <a:cs typeface="+mn-cs"/>
              </a:rPr>
              <a:t>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océano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consiste</a:t>
            </a:r>
            <a:r>
              <a:rPr lang="en-US" baseline="0" dirty="0" smtClean="0">
                <a:ea typeface="ＭＳ Ｐゴシック" charset="0"/>
                <a:cs typeface="+mn-cs"/>
              </a:rPr>
              <a:t> de 2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reservorios</a:t>
            </a:r>
            <a:r>
              <a:rPr lang="en-US" baseline="0" dirty="0" smtClean="0">
                <a:ea typeface="ＭＳ Ｐゴシック" charset="0"/>
                <a:cs typeface="+mn-cs"/>
              </a:rPr>
              <a:t> –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caja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superficie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oceánica</a:t>
            </a:r>
            <a:r>
              <a:rPr lang="en-US" baseline="0" dirty="0" smtClean="0">
                <a:ea typeface="ＭＳ Ｐゴシック" charset="0"/>
                <a:cs typeface="+mn-cs"/>
              </a:rPr>
              <a:t> (~100 m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profundidad</a:t>
            </a:r>
            <a:r>
              <a:rPr lang="en-US" baseline="0" dirty="0" smtClean="0">
                <a:ea typeface="ＭＳ Ｐゴシック" charset="0"/>
                <a:cs typeface="+mn-cs"/>
              </a:rPr>
              <a:t>) y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caja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fondo</a:t>
            </a:r>
            <a:r>
              <a:rPr lang="en-US" baseline="0" dirty="0" smtClean="0">
                <a:ea typeface="ＭＳ Ｐゴシック" charset="0"/>
                <a:cs typeface="+mn-cs"/>
              </a:rPr>
              <a:t> (~3700m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profundidad</a:t>
            </a:r>
            <a:r>
              <a:rPr lang="en-US" baseline="0" dirty="0" smtClean="0">
                <a:ea typeface="ＭＳ Ｐゴシック" charset="0"/>
                <a:cs typeface="+mn-cs"/>
              </a:rPr>
              <a:t>). </a:t>
            </a:r>
            <a:r>
              <a:rPr lang="en-US" baseline="0" dirty="0" err="1" smtClean="0">
                <a:ea typeface="ＭＳ Ｐゴシック" charset="0"/>
                <a:cs typeface="+mn-cs"/>
              </a:rPr>
              <a:t>Asumiendo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que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ambas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están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bien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mezcladas</a:t>
            </a:r>
            <a:r>
              <a:rPr lang="en-US" baseline="0" dirty="0" smtClean="0">
                <a:ea typeface="ＭＳ Ｐゴシック" charset="0"/>
                <a:cs typeface="+mn-cs"/>
              </a:rPr>
              <a:t> y </a:t>
            </a:r>
            <a:r>
              <a:rPr lang="en-US" baseline="0" dirty="0" err="1" smtClean="0">
                <a:ea typeface="ＭＳ Ｐゴシック" charset="0"/>
                <a:cs typeface="+mn-cs"/>
              </a:rPr>
              <a:t>separadas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por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una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termoclina</a:t>
            </a:r>
            <a:r>
              <a:rPr lang="en-US" baseline="0" dirty="0" smtClean="0">
                <a:ea typeface="ＭＳ Ｐゴシック" charset="0"/>
                <a:cs typeface="+mn-cs"/>
              </a:rPr>
              <a:t> (</a:t>
            </a:r>
            <a:r>
              <a:rPr lang="en-US" baseline="0" dirty="0" err="1" smtClean="0">
                <a:ea typeface="ＭＳ Ｐゴシック" charset="0"/>
                <a:cs typeface="+mn-cs"/>
              </a:rPr>
              <a:t>una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transición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rápida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temperatura</a:t>
            </a:r>
            <a:r>
              <a:rPr lang="en-US" baseline="0" dirty="0" smtClean="0">
                <a:ea typeface="ＭＳ Ｐゴシック" charset="0"/>
                <a:cs typeface="+mn-cs"/>
              </a:rPr>
              <a:t> en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profundidad</a:t>
            </a:r>
            <a:r>
              <a:rPr lang="en-US" baseline="0" dirty="0" smtClean="0">
                <a:ea typeface="ＭＳ Ｐゴシック" charset="0"/>
                <a:cs typeface="+mn-cs"/>
              </a:rPr>
              <a:t> o </a:t>
            </a:r>
            <a:r>
              <a:rPr lang="en-US" baseline="0" dirty="0" err="1" smtClean="0">
                <a:ea typeface="ＭＳ Ｐゴシック" charset="0"/>
                <a:cs typeface="+mn-cs"/>
              </a:rPr>
              <a:t>discontinuidad</a:t>
            </a:r>
            <a:r>
              <a:rPr lang="en-US" baseline="0" dirty="0" smtClean="0">
                <a:ea typeface="ＭＳ Ｐゴシック" charset="0"/>
                <a:cs typeface="+mn-cs"/>
              </a:rPr>
              <a:t> vertical).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7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n-cs"/>
              </a:rPr>
              <a:t>g = </a:t>
            </a:r>
            <a:r>
              <a:rPr lang="en-US" dirty="0" err="1" smtClean="0">
                <a:ea typeface="ＭＳ Ｐゴシック" charset="0"/>
                <a:cs typeface="+mn-cs"/>
              </a:rPr>
              <a:t>eficiencia</a:t>
            </a:r>
            <a:r>
              <a:rPr lang="en-US" dirty="0" smtClean="0">
                <a:ea typeface="ＭＳ Ｐゴシック" charset="0"/>
                <a:cs typeface="+mn-cs"/>
              </a:rPr>
              <a:t> de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bioremoción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desde</a:t>
            </a:r>
            <a:r>
              <a:rPr lang="en-US" baseline="0" dirty="0" smtClean="0">
                <a:ea typeface="ＭＳ Ｐゴシック" charset="0"/>
                <a:cs typeface="+mn-cs"/>
              </a:rPr>
              <a:t>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superficie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como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partículas</a:t>
            </a:r>
            <a:r>
              <a:rPr lang="en-US" baseline="0" dirty="0" smtClean="0">
                <a:ea typeface="ＭＳ Ｐゴシック" charset="0"/>
                <a:cs typeface="+mn-cs"/>
              </a:rPr>
              <a:t> = </a:t>
            </a:r>
            <a:r>
              <a:rPr lang="en-US" baseline="0" dirty="0" err="1" smtClean="0">
                <a:ea typeface="ＭＳ Ｐゴシック" charset="0"/>
                <a:cs typeface="+mn-cs"/>
              </a:rPr>
              <a:t>bioremoval</a:t>
            </a:r>
            <a:r>
              <a:rPr lang="en-US" baseline="0" dirty="0" smtClean="0">
                <a:ea typeface="ＭＳ Ｐゴシック" charset="0"/>
                <a:cs typeface="+mn-cs"/>
              </a:rPr>
              <a:t>/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entradas</a:t>
            </a:r>
            <a:r>
              <a:rPr lang="en-US" baseline="0" dirty="0" smtClean="0">
                <a:ea typeface="ＭＳ Ｐゴシック" charset="0"/>
                <a:cs typeface="+mn-cs"/>
              </a:rPr>
              <a:t> = B/(</a:t>
            </a:r>
            <a:r>
              <a:rPr lang="en-US" baseline="0" dirty="0" err="1" smtClean="0">
                <a:ea typeface="ＭＳ Ｐゴシック" charset="0"/>
                <a:cs typeface="+mn-cs"/>
              </a:rPr>
              <a:t>VrCr</a:t>
            </a:r>
            <a:r>
              <a:rPr lang="en-US" baseline="0" dirty="0" smtClean="0">
                <a:ea typeface="ＭＳ Ｐゴシック" charset="0"/>
                <a:cs typeface="+mn-cs"/>
              </a:rPr>
              <a:t> + </a:t>
            </a:r>
            <a:r>
              <a:rPr lang="en-US" baseline="0" dirty="0" err="1" smtClean="0">
                <a:ea typeface="ＭＳ Ｐゴシック" charset="0"/>
                <a:cs typeface="+mn-cs"/>
              </a:rPr>
              <a:t>VmixCprofundo</a:t>
            </a:r>
            <a:r>
              <a:rPr lang="en-US" baseline="0" dirty="0" smtClean="0">
                <a:ea typeface="ＭＳ Ｐゴシック" charset="0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f = </a:t>
            </a:r>
            <a:r>
              <a:rPr lang="en-US" baseline="0" dirty="0" err="1" smtClean="0">
                <a:ea typeface="ＭＳ Ｐゴシック" charset="0"/>
                <a:cs typeface="+mn-cs"/>
              </a:rPr>
              <a:t>fracción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partículas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que</a:t>
            </a:r>
            <a:r>
              <a:rPr lang="en-US" baseline="0" dirty="0" smtClean="0">
                <a:ea typeface="ＭＳ Ｐゴシック" charset="0"/>
                <a:cs typeface="+mn-cs"/>
              </a:rPr>
              <a:t> son 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enterrados</a:t>
            </a:r>
            <a:r>
              <a:rPr lang="en-US" baseline="0" dirty="0" smtClean="0">
                <a:ea typeface="ＭＳ Ｐゴシック" charset="0"/>
                <a:cs typeface="+mn-cs"/>
              </a:rPr>
              <a:t> =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eficiencia</a:t>
            </a:r>
            <a:r>
              <a:rPr lang="en-US" baseline="0" dirty="0" smtClean="0">
                <a:ea typeface="ＭＳ Ｐゴシック" charset="0"/>
                <a:cs typeface="+mn-cs"/>
              </a:rPr>
              <a:t> de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remoción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última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aseline="0" dirty="0" err="1" smtClean="0">
                <a:ea typeface="ＭＳ Ｐゴシック" charset="0"/>
                <a:cs typeface="+mn-cs"/>
              </a:rPr>
              <a:t>fB</a:t>
            </a:r>
            <a:r>
              <a:rPr lang="en-US" baseline="0" dirty="0" smtClean="0">
                <a:ea typeface="ＭＳ Ｐゴシック" charset="0"/>
                <a:cs typeface="+mn-cs"/>
              </a:rPr>
              <a:t> = </a:t>
            </a:r>
            <a:r>
              <a:rPr lang="en-US" baseline="0" dirty="0" err="1" smtClean="0">
                <a:ea typeface="ＭＳ Ｐゴシック" charset="0"/>
                <a:cs typeface="+mn-cs"/>
              </a:rPr>
              <a:t>VrCr</a:t>
            </a: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0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Los </a:t>
            </a:r>
            <a:r>
              <a:rPr lang="en-US" baseline="0" dirty="0" err="1" smtClean="0"/>
              <a:t>modelos</a:t>
            </a:r>
            <a:r>
              <a:rPr lang="en-US" baseline="0" dirty="0" smtClean="0"/>
              <a:t> simples son </a:t>
            </a:r>
            <a:r>
              <a:rPr lang="en-US" baseline="0" dirty="0" err="1" smtClean="0"/>
              <a:t>herramientas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sistemas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naturales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complejos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determinar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flujos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tamaño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reservorios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tiempos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residencia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systema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o no en </a:t>
            </a:r>
            <a:r>
              <a:rPr lang="en-US" baseline="0" dirty="0" err="1" smtClean="0"/>
              <a:t>estado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estacionario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Can draw simple conclusions, identify gaps in knowledge, etc.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2F94-0CB3-CF45-8FAF-0E2BEDF9A2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CTRM: </a:t>
            </a:r>
            <a:r>
              <a:rPr lang="en-US" baseline="0" dirty="0" err="1" smtClean="0">
                <a:ea typeface="ＭＳ Ｐゴシック" charset="0"/>
                <a:cs typeface="+mn-cs"/>
              </a:rPr>
              <a:t>modelos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caja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que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consideran</a:t>
            </a:r>
            <a:r>
              <a:rPr lang="en-US" baseline="0" dirty="0" smtClean="0">
                <a:ea typeface="ＭＳ Ｐゴシック" charset="0"/>
                <a:cs typeface="+mn-cs"/>
              </a:rPr>
              <a:t> los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procesos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transporte</a:t>
            </a:r>
            <a:r>
              <a:rPr lang="en-US" baseline="0" dirty="0" smtClean="0">
                <a:ea typeface="ＭＳ Ｐゴシック" charset="0"/>
                <a:cs typeface="+mn-cs"/>
              </a:rPr>
              <a:t> y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mezcla</a:t>
            </a:r>
            <a:r>
              <a:rPr lang="en-US" baseline="0" dirty="0" smtClean="0">
                <a:ea typeface="ＭＳ Ｐゴシック" charset="0"/>
                <a:cs typeface="+mn-cs"/>
              </a:rPr>
              <a:t> y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producción</a:t>
            </a:r>
            <a:r>
              <a:rPr lang="en-US" baseline="0" dirty="0" smtClean="0">
                <a:ea typeface="ＭＳ Ｐゴシック" charset="0"/>
                <a:cs typeface="+mn-cs"/>
              </a:rPr>
              <a:t>/</a:t>
            </a:r>
            <a:r>
              <a:rPr lang="en-US" baseline="0" dirty="0" err="1" smtClean="0">
                <a:ea typeface="ＭＳ Ｐゴシック" charset="0"/>
                <a:cs typeface="+mn-cs"/>
              </a:rPr>
              <a:t>consumo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especies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químicas</a:t>
            </a:r>
            <a:r>
              <a:rPr lang="en-US" baseline="0" dirty="0" smtClean="0">
                <a:ea typeface="ＭＳ Ｐゴシック" charset="0"/>
                <a:cs typeface="+mn-cs"/>
              </a:rPr>
              <a:t> (y </a:t>
            </a:r>
            <a:r>
              <a:rPr lang="en-US" baseline="0" dirty="0" err="1" smtClean="0">
                <a:ea typeface="ＭＳ Ｐゴシック" charset="0"/>
                <a:cs typeface="+mn-cs"/>
              </a:rPr>
              <a:t>materia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orgánica</a:t>
            </a:r>
            <a:r>
              <a:rPr lang="en-US" baseline="0" dirty="0" smtClean="0">
                <a:ea typeface="ＭＳ Ｐゴシック" charset="0"/>
                <a:cs typeface="+mn-cs"/>
              </a:rPr>
              <a:t>). 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22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2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  <a:cs typeface="+mn-cs"/>
              </a:rPr>
              <a:t>Modelo</a:t>
            </a:r>
            <a:r>
              <a:rPr lang="en-US" dirty="0" smtClean="0">
                <a:ea typeface="ＭＳ Ｐゴシック" charset="0"/>
                <a:cs typeface="+mn-cs"/>
              </a:rPr>
              <a:t> de </a:t>
            </a:r>
            <a:r>
              <a:rPr lang="en-US" dirty="0" err="1" smtClean="0">
                <a:ea typeface="ＭＳ Ｐゴシック" charset="0"/>
                <a:cs typeface="+mn-cs"/>
              </a:rPr>
              <a:t>Caja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Oceánico</a:t>
            </a:r>
            <a:r>
              <a:rPr lang="en-US" dirty="0" smtClean="0">
                <a:ea typeface="ＭＳ Ｐゴシック" charset="0"/>
                <a:cs typeface="+mn-cs"/>
              </a:rPr>
              <a:t> 1 con los </a:t>
            </a:r>
            <a:r>
              <a:rPr lang="en-US" dirty="0" err="1" smtClean="0">
                <a:ea typeface="ＭＳ Ｐゴシック" charset="0"/>
                <a:cs typeface="+mn-cs"/>
              </a:rPr>
              <a:t>flujos</a:t>
            </a:r>
            <a:r>
              <a:rPr lang="en-US" baseline="0" dirty="0" smtClean="0">
                <a:ea typeface="ＭＳ Ｐゴシック" charset="0"/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	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Entrada</a:t>
            </a:r>
            <a:r>
              <a:rPr lang="en-US" baseline="0" dirty="0" smtClean="0">
                <a:ea typeface="ＭＳ Ｐゴシック" charset="0"/>
                <a:cs typeface="+mn-cs"/>
              </a:rPr>
              <a:t> fluvial, 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entrada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glaciar</a:t>
            </a: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	</a:t>
            </a:r>
            <a:r>
              <a:rPr lang="en-US" baseline="0" dirty="0" err="1" smtClean="0">
                <a:ea typeface="ＭＳ Ｐゴシック" charset="0"/>
                <a:cs typeface="+mn-cs"/>
              </a:rPr>
              <a:t>Intercambio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atmosférico</a:t>
            </a:r>
            <a:r>
              <a:rPr lang="en-US" baseline="0" dirty="0" smtClean="0">
                <a:ea typeface="ＭＳ Ｐゴシック" charset="0"/>
                <a:cs typeface="+mn-cs"/>
              </a:rPr>
              <a:t>, </a:t>
            </a:r>
            <a:r>
              <a:rPr lang="en-US" baseline="0" dirty="0" err="1" smtClean="0">
                <a:ea typeface="ＭＳ Ｐゴシック" charset="0"/>
                <a:cs typeface="+mn-cs"/>
              </a:rPr>
              <a:t>Intercambio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hidrotermal</a:t>
            </a:r>
            <a:r>
              <a:rPr lang="en-US" baseline="0" dirty="0" smtClean="0">
                <a:ea typeface="ＭＳ Ｐゴシック" charset="0"/>
                <a:cs typeface="+mn-cs"/>
              </a:rPr>
              <a:t>, </a:t>
            </a:r>
            <a:r>
              <a:rPr lang="en-US" baseline="0" dirty="0" err="1" smtClean="0">
                <a:ea typeface="ＭＳ Ｐゴシック" charset="0"/>
                <a:cs typeface="+mn-cs"/>
              </a:rPr>
              <a:t>Intercambio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sedimentario</a:t>
            </a:r>
            <a:r>
              <a:rPr lang="en-US" baseline="0" dirty="0" smtClean="0">
                <a:ea typeface="ＭＳ Ｐゴシック" charset="0"/>
                <a:cs typeface="+mn-cs"/>
              </a:rPr>
              <a:t>, </a:t>
            </a:r>
            <a:r>
              <a:rPr lang="en-US" baseline="0" dirty="0" err="1" smtClean="0">
                <a:ea typeface="ＭＳ Ｐゴシック" charset="0"/>
                <a:cs typeface="+mn-cs"/>
              </a:rPr>
              <a:t>Decaimiento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radioactivo</a:t>
            </a:r>
            <a:r>
              <a:rPr lang="en-US" baseline="0" dirty="0" smtClean="0">
                <a:ea typeface="ＭＳ Ｐゴシック" charset="0"/>
                <a:cs typeface="+mn-cs"/>
              </a:rPr>
              <a:t> (</a:t>
            </a:r>
            <a:r>
              <a:rPr lang="en-US" baseline="0" dirty="0" err="1" smtClean="0">
                <a:ea typeface="ＭＳ Ｐゴシック" charset="0"/>
                <a:cs typeface="+mn-cs"/>
              </a:rPr>
              <a:t>fuente</a:t>
            </a:r>
            <a:r>
              <a:rPr lang="en-US" baseline="0" dirty="0" smtClean="0">
                <a:ea typeface="ＭＳ Ｐゴシック" charset="0"/>
                <a:cs typeface="+mn-cs"/>
              </a:rPr>
              <a:t>/</a:t>
            </a:r>
            <a:r>
              <a:rPr lang="en-US" baseline="0" dirty="0" err="1" smtClean="0">
                <a:ea typeface="ＭＳ Ｐゴシック" charset="0"/>
                <a:cs typeface="+mn-cs"/>
              </a:rPr>
              <a:t>pérdida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interna</a:t>
            </a:r>
            <a:r>
              <a:rPr lang="en-US" baseline="0" dirty="0" smtClean="0">
                <a:ea typeface="ＭＳ Ｐゴシック" charset="0"/>
                <a:cs typeface="+mn-cs"/>
              </a:rPr>
              <a:t>)</a:t>
            </a:r>
            <a:endParaRPr lang="en-US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n-cs"/>
              </a:rPr>
              <a:t>Para </a:t>
            </a:r>
            <a:r>
              <a:rPr lang="en-US" dirty="0" err="1" smtClean="0">
                <a:ea typeface="ＭＳ Ｐゴシック" charset="0"/>
                <a:cs typeface="+mn-cs"/>
              </a:rPr>
              <a:t>determinar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si</a:t>
            </a:r>
            <a:r>
              <a:rPr lang="en-US" dirty="0" smtClean="0">
                <a:ea typeface="ＭＳ Ｐゴシック" charset="0"/>
                <a:cs typeface="+mn-cs"/>
              </a:rPr>
              <a:t> el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sistema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está</a:t>
            </a:r>
            <a:r>
              <a:rPr lang="en-US" baseline="0" dirty="0" smtClean="0">
                <a:ea typeface="ＭＳ Ｐゴシック" charset="0"/>
                <a:cs typeface="+mn-cs"/>
              </a:rPr>
              <a:t> en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estado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estacionario</a:t>
            </a:r>
            <a:r>
              <a:rPr lang="en-US" baseline="0" dirty="0" smtClean="0">
                <a:ea typeface="ＭＳ Ｐゴシック" charset="0"/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	</a:t>
            </a:r>
            <a:r>
              <a:rPr lang="en-US" baseline="0" dirty="0" err="1" smtClean="0">
                <a:ea typeface="ＭＳ Ｐゴシック" charset="0"/>
                <a:cs typeface="+mn-cs"/>
              </a:rPr>
              <a:t>Podemos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medir</a:t>
            </a:r>
            <a:r>
              <a:rPr lang="en-US" baseline="0" dirty="0" smtClean="0">
                <a:ea typeface="ＭＳ Ｐゴシック" charset="0"/>
                <a:cs typeface="+mn-cs"/>
              </a:rPr>
              <a:t> M en </a:t>
            </a:r>
            <a:r>
              <a:rPr lang="en-US" baseline="0" dirty="0" err="1" smtClean="0">
                <a:ea typeface="ＭＳ Ｐゴシック" charset="0"/>
                <a:cs typeface="+mn-cs"/>
              </a:rPr>
              <a:t>función</a:t>
            </a:r>
            <a:r>
              <a:rPr lang="en-US" baseline="0" dirty="0" smtClean="0">
                <a:ea typeface="ＭＳ Ｐゴシック" charset="0"/>
                <a:cs typeface="+mn-cs"/>
              </a:rPr>
              <a:t> del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tiempo</a:t>
            </a:r>
            <a:r>
              <a:rPr lang="en-US" baseline="0" dirty="0" smtClean="0">
                <a:ea typeface="ＭＳ Ｐゴシック" charset="0"/>
                <a:cs typeface="+mn-cs"/>
              </a:rPr>
              <a:t> :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tiempo</a:t>
            </a:r>
            <a:r>
              <a:rPr lang="en-US" baseline="0" dirty="0" smtClean="0">
                <a:ea typeface="ＭＳ Ｐゴシック" charset="0"/>
                <a:cs typeface="+mn-cs"/>
              </a:rPr>
              <a:t>/</a:t>
            </a:r>
            <a:r>
              <a:rPr lang="en-US" baseline="0" dirty="0" err="1" smtClean="0">
                <a:ea typeface="ＭＳ Ｐゴシック" charset="0"/>
                <a:cs typeface="+mn-cs"/>
              </a:rPr>
              <a:t>composición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especies</a:t>
            </a:r>
            <a:r>
              <a:rPr lang="en-US" baseline="0" dirty="0" smtClean="0">
                <a:ea typeface="ＭＳ Ｐゴシック" charset="0"/>
                <a:cs typeface="+mn-cs"/>
              </a:rPr>
              <a:t> en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tiempo</a:t>
            </a: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	</a:t>
            </a:r>
            <a:r>
              <a:rPr lang="en-US" baseline="0" dirty="0" err="1" smtClean="0">
                <a:ea typeface="ＭＳ Ｐゴシック" charset="0"/>
                <a:cs typeface="+mn-cs"/>
              </a:rPr>
              <a:t>Podemos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tratar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medir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todas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las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entradas</a:t>
            </a:r>
            <a:r>
              <a:rPr lang="en-US" baseline="0" dirty="0" smtClean="0">
                <a:ea typeface="ＭＳ Ｐゴシック" charset="0"/>
                <a:cs typeface="+mn-cs"/>
              </a:rPr>
              <a:t> y </a:t>
            </a:r>
            <a:r>
              <a:rPr lang="en-US" baseline="0" dirty="0" err="1" smtClean="0">
                <a:ea typeface="ＭＳ Ｐゴシック" charset="0"/>
                <a:cs typeface="+mn-cs"/>
              </a:rPr>
              <a:t>salidas</a:t>
            </a:r>
            <a:r>
              <a:rPr lang="en-US" baseline="0" dirty="0" smtClean="0">
                <a:ea typeface="ＭＳ Ｐゴシック" charset="0"/>
                <a:cs typeface="+mn-cs"/>
              </a:rPr>
              <a:t> en </a:t>
            </a:r>
            <a:r>
              <a:rPr lang="en-US" baseline="0" dirty="0" err="1" smtClean="0">
                <a:ea typeface="ＭＳ Ｐゴシック" charset="0"/>
                <a:cs typeface="+mn-cs"/>
              </a:rPr>
              <a:t>función</a:t>
            </a:r>
            <a:r>
              <a:rPr lang="en-US" baseline="0" dirty="0" smtClean="0">
                <a:ea typeface="ＭＳ Ｐゴシック" charset="0"/>
                <a:cs typeface="+mn-cs"/>
              </a:rPr>
              <a:t> del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tiempo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para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ver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si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están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balanceadas</a:t>
            </a: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		</a:t>
            </a:r>
            <a:r>
              <a:rPr lang="en-US" baseline="0" dirty="0" err="1" smtClean="0">
                <a:ea typeface="ＭＳ Ｐゴシック" charset="0"/>
                <a:cs typeface="+mn-cs"/>
              </a:rPr>
              <a:t>Ambas</a:t>
            </a:r>
            <a:r>
              <a:rPr lang="en-US" baseline="0" dirty="0" smtClean="0">
                <a:ea typeface="ＭＳ Ｐゴシック" charset="0"/>
                <a:cs typeface="+mn-cs"/>
              </a:rPr>
              <a:t> son </a:t>
            </a:r>
            <a:r>
              <a:rPr lang="en-US" baseline="0" dirty="0" err="1" smtClean="0">
                <a:ea typeface="ＭＳ Ｐゴシック" charset="0"/>
                <a:cs typeface="+mn-cs"/>
              </a:rPr>
              <a:t>difíciles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hacer</a:t>
            </a:r>
            <a:r>
              <a:rPr lang="en-US" baseline="0" dirty="0" smtClean="0">
                <a:ea typeface="ＭＳ Ｐゴシック" charset="0"/>
                <a:cs typeface="+mn-cs"/>
              </a:rPr>
              <a:t> y hay </a:t>
            </a:r>
            <a:r>
              <a:rPr lang="en-US" baseline="0" dirty="0" err="1" smtClean="0">
                <a:ea typeface="ＭＳ Ｐゴシック" charset="0"/>
                <a:cs typeface="+mn-cs"/>
              </a:rPr>
              <a:t>gran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incertidumbre</a:t>
            </a:r>
            <a:r>
              <a:rPr lang="en-US" baseline="0" dirty="0" smtClean="0">
                <a:ea typeface="ＭＳ Ｐゴシック" charset="0"/>
                <a:cs typeface="+mn-cs"/>
              </a:rPr>
              <a:t> en ambos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tipos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mediciones</a:t>
            </a:r>
            <a:r>
              <a:rPr lang="en-US" baseline="0" dirty="0" smtClean="0">
                <a:ea typeface="ＭＳ Ｐゴシック" charset="0"/>
                <a:cs typeface="+mn-cs"/>
              </a:rPr>
              <a:t>. </a:t>
            </a: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16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n-cs"/>
              </a:rPr>
              <a:t>Las </a:t>
            </a:r>
            <a:r>
              <a:rPr lang="en-US" dirty="0" err="1" smtClean="0">
                <a:ea typeface="ＭＳ Ｐゴシック" charset="0"/>
                <a:cs typeface="+mn-cs"/>
              </a:rPr>
              <a:t>fuentes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principales</a:t>
            </a:r>
            <a:r>
              <a:rPr lang="en-US" dirty="0" smtClean="0">
                <a:ea typeface="ＭＳ Ｐゴシック" charset="0"/>
                <a:cs typeface="+mn-cs"/>
              </a:rPr>
              <a:t> son </a:t>
            </a:r>
            <a:r>
              <a:rPr lang="en-US" dirty="0" err="1" smtClean="0">
                <a:ea typeface="ＭＳ Ｐゴシック" charset="0"/>
                <a:cs typeface="+mn-cs"/>
              </a:rPr>
              <a:t>deposición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atmosférica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smtClean="0">
                <a:ea typeface="ＭＳ Ｐゴシック" charset="0"/>
                <a:cs typeface="+mn-cs"/>
              </a:rPr>
              <a:t>y </a:t>
            </a:r>
            <a:r>
              <a:rPr lang="en-US" baseline="0" dirty="0" err="1" smtClean="0">
                <a:ea typeface="ＭＳ Ｐゴシック" charset="0"/>
                <a:cs typeface="+mn-cs"/>
              </a:rPr>
              <a:t>descarga</a:t>
            </a:r>
            <a:r>
              <a:rPr lang="en-US" baseline="0" dirty="0" smtClean="0">
                <a:ea typeface="ＭＳ Ｐゴシック" charset="0"/>
                <a:cs typeface="+mn-cs"/>
              </a:rPr>
              <a:t> (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entrada</a:t>
            </a:r>
            <a:r>
              <a:rPr lang="en-US" baseline="0" dirty="0" smtClean="0">
                <a:ea typeface="ＭＳ Ｐゴシック" charset="0"/>
                <a:cs typeface="+mn-cs"/>
              </a:rPr>
              <a:t>) fluvial.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pérdida</a:t>
            </a:r>
            <a:r>
              <a:rPr lang="en-US" baseline="0" dirty="0" smtClean="0">
                <a:ea typeface="ＭＳ Ｐゴシック" charset="0"/>
                <a:cs typeface="+mn-cs"/>
              </a:rPr>
              <a:t> principal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deposición</a:t>
            </a:r>
            <a:r>
              <a:rPr lang="en-US" baseline="0" dirty="0" smtClean="0">
                <a:ea typeface="ＭＳ Ｐゴシック" charset="0"/>
                <a:cs typeface="+mn-cs"/>
              </a:rPr>
              <a:t> a los </a:t>
            </a:r>
            <a:r>
              <a:rPr lang="en-US" baseline="0" dirty="0" err="1" smtClean="0">
                <a:ea typeface="ＭＳ Ｐゴシック" charset="0"/>
                <a:cs typeface="+mn-cs"/>
              </a:rPr>
              <a:t>sedimentos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oceánicos</a:t>
            </a:r>
            <a:r>
              <a:rPr lang="en-US" baseline="0" dirty="0" smtClean="0">
                <a:ea typeface="ＭＳ Ｐゴシック" charset="0"/>
                <a:cs typeface="+mn-cs"/>
              </a:rPr>
              <a:t>. 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Si </a:t>
            </a:r>
            <a:r>
              <a:rPr lang="en-US" baseline="0" dirty="0" err="1" smtClean="0">
                <a:ea typeface="ＭＳ Ｐゴシック" charset="0"/>
                <a:cs typeface="+mn-cs"/>
              </a:rPr>
              <a:t>asumimos</a:t>
            </a:r>
            <a:r>
              <a:rPr lang="en-US" baseline="0" dirty="0" smtClean="0">
                <a:ea typeface="ＭＳ Ｐゴシック" charset="0"/>
                <a:cs typeface="+mn-cs"/>
              </a:rPr>
              <a:t> (</a:t>
            </a:r>
            <a:r>
              <a:rPr lang="en-US" baseline="0" dirty="0" err="1" smtClean="0">
                <a:ea typeface="ＭＳ Ｐゴシック" charset="0"/>
                <a:cs typeface="+mn-cs"/>
              </a:rPr>
              <a:t>dM</a:t>
            </a:r>
            <a:r>
              <a:rPr lang="en-US" baseline="0" dirty="0" smtClean="0">
                <a:ea typeface="ＭＳ Ｐゴシック" charset="0"/>
                <a:cs typeface="+mn-cs"/>
              </a:rPr>
              <a:t>/</a:t>
            </a:r>
            <a:r>
              <a:rPr lang="en-US" baseline="0" dirty="0" err="1" smtClean="0">
                <a:ea typeface="ＭＳ Ｐゴシック" charset="0"/>
                <a:cs typeface="+mn-cs"/>
              </a:rPr>
              <a:t>dt</a:t>
            </a:r>
            <a:r>
              <a:rPr lang="en-US" baseline="0" dirty="0" smtClean="0">
                <a:ea typeface="ＭＳ Ｐゴシック" charset="0"/>
                <a:cs typeface="+mn-cs"/>
              </a:rPr>
              <a:t> = 0) y </a:t>
            </a:r>
            <a:r>
              <a:rPr lang="en-US" baseline="0" dirty="0" err="1" smtClean="0">
                <a:ea typeface="ＭＳ Ｐゴシック" charset="0"/>
                <a:cs typeface="+mn-cs"/>
              </a:rPr>
              <a:t>que</a:t>
            </a:r>
            <a:r>
              <a:rPr lang="en-US" baseline="0" dirty="0" smtClean="0">
                <a:ea typeface="ＭＳ Ｐゴシック" charset="0"/>
                <a:cs typeface="+mn-cs"/>
              </a:rPr>
              <a:t>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deposición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atmosférica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</a:t>
            </a:r>
            <a:r>
              <a:rPr lang="en-US" baseline="0" dirty="0" smtClean="0">
                <a:ea typeface="ＭＳ Ｐゴシック" charset="0"/>
                <a:cs typeface="+mn-cs"/>
              </a:rPr>
              <a:t> negligible, 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entonces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tenemos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una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ecuación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equilibrada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más</a:t>
            </a:r>
            <a:r>
              <a:rPr lang="en-US" baseline="0" dirty="0" smtClean="0">
                <a:ea typeface="ＭＳ Ｐゴシック" charset="0"/>
                <a:cs typeface="+mn-cs"/>
              </a:rPr>
              <a:t> simple.</a:t>
            </a: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4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Tiempo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Residencia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cuánto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tiempo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tomaría</a:t>
            </a:r>
            <a:r>
              <a:rPr lang="en-US" baseline="0" dirty="0" smtClean="0">
                <a:ea typeface="ＭＳ Ｐゴシック" charset="0"/>
                <a:cs typeface="+mn-cs"/>
              </a:rPr>
              <a:t>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llenar</a:t>
            </a:r>
            <a:r>
              <a:rPr lang="en-US" baseline="0" dirty="0" smtClean="0">
                <a:ea typeface="ＭＳ Ｐゴシック" charset="0"/>
                <a:cs typeface="+mn-cs"/>
              </a:rPr>
              <a:t>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reservorio</a:t>
            </a:r>
            <a:r>
              <a:rPr lang="en-US" baseline="0" dirty="0" smtClean="0">
                <a:ea typeface="ＭＳ Ｐゴシック" charset="0"/>
                <a:cs typeface="+mn-cs"/>
              </a:rPr>
              <a:t> (</a:t>
            </a:r>
            <a:r>
              <a:rPr lang="en-US" baseline="0" dirty="0" err="1" smtClean="0">
                <a:ea typeface="ＭＳ Ｐゴシック" charset="0"/>
                <a:cs typeface="+mn-cs"/>
              </a:rPr>
              <a:t>wrt</a:t>
            </a:r>
            <a:r>
              <a:rPr lang="en-US" baseline="0" dirty="0" smtClean="0">
                <a:ea typeface="ＭＳ Ｐゴシック" charset="0"/>
                <a:cs typeface="+mn-cs"/>
              </a:rPr>
              <a:t> Q) o </a:t>
            </a:r>
            <a:r>
              <a:rPr lang="en-US" baseline="0" dirty="0" err="1" smtClean="0">
                <a:ea typeface="ＭＳ Ｐゴシック" charset="0"/>
                <a:cs typeface="+mn-cs"/>
              </a:rPr>
              <a:t>vaciar</a:t>
            </a:r>
            <a:r>
              <a:rPr lang="en-US" baseline="0" dirty="0" smtClean="0">
                <a:ea typeface="ＭＳ Ｐゴシック" charset="0"/>
                <a:cs typeface="+mn-cs"/>
              </a:rPr>
              <a:t>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reservorio</a:t>
            </a:r>
            <a:r>
              <a:rPr lang="en-US" baseline="0" dirty="0" smtClean="0">
                <a:ea typeface="ＭＳ Ｐゴシック" charset="0"/>
                <a:cs typeface="+mn-cs"/>
              </a:rPr>
              <a:t> (</a:t>
            </a:r>
            <a:r>
              <a:rPr lang="en-US" baseline="0" dirty="0" err="1" smtClean="0">
                <a:ea typeface="ＭＳ Ｐゴシック" charset="0"/>
                <a:cs typeface="+mn-cs"/>
              </a:rPr>
              <a:t>wrt</a:t>
            </a:r>
            <a:r>
              <a:rPr lang="en-US" baseline="0" dirty="0" smtClean="0">
                <a:ea typeface="ＭＳ Ｐゴシック" charset="0"/>
                <a:cs typeface="+mn-cs"/>
              </a:rPr>
              <a:t> S) </a:t>
            </a:r>
            <a:r>
              <a:rPr lang="en-US" baseline="0" dirty="0" err="1" smtClean="0">
                <a:ea typeface="ＭＳ Ｐゴシック" charset="0"/>
                <a:cs typeface="+mn-cs"/>
              </a:rPr>
              <a:t>si</a:t>
            </a:r>
            <a:r>
              <a:rPr lang="en-US" baseline="0" dirty="0" smtClean="0">
                <a:ea typeface="ＭＳ Ｐゴシック" charset="0"/>
                <a:cs typeface="+mn-cs"/>
              </a:rPr>
              <a:t>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otro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flujo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fuera</a:t>
            </a:r>
            <a:r>
              <a:rPr lang="en-US" baseline="0" dirty="0" smtClean="0">
                <a:ea typeface="ＭＳ Ｐゴシック" charset="0"/>
                <a:cs typeface="+mn-cs"/>
              </a:rPr>
              <a:t> cero. </a:t>
            </a: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5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En </a:t>
            </a:r>
            <a:r>
              <a:rPr lang="en-US" baseline="0" dirty="0" err="1" smtClean="0">
                <a:ea typeface="ＭＳ Ｐゴシック" charset="0"/>
                <a:cs typeface="+mn-cs"/>
              </a:rPr>
              <a:t>muchos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casos</a:t>
            </a:r>
            <a:r>
              <a:rPr lang="en-US" baseline="0" dirty="0" smtClean="0">
                <a:ea typeface="ＭＳ Ｐゴシック" charset="0"/>
                <a:cs typeface="+mn-cs"/>
              </a:rPr>
              <a:t>, 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ingreso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independiente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cuanto</a:t>
            </a:r>
            <a:r>
              <a:rPr lang="en-US" baseline="0" dirty="0" smtClean="0">
                <a:ea typeface="ＭＳ Ｐゴシック" charset="0"/>
                <a:cs typeface="+mn-cs"/>
              </a:rPr>
              <a:t> M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está</a:t>
            </a:r>
            <a:r>
              <a:rPr lang="en-US" baseline="0" dirty="0" smtClean="0">
                <a:ea typeface="ＭＳ Ｐゴシック" charset="0"/>
                <a:cs typeface="+mn-cs"/>
              </a:rPr>
              <a:t> en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caja</a:t>
            </a:r>
            <a:r>
              <a:rPr lang="en-US" baseline="0" dirty="0" smtClean="0">
                <a:ea typeface="ＭＳ Ｐゴシック" charset="0"/>
                <a:cs typeface="+mn-cs"/>
              </a:rPr>
              <a:t> (</a:t>
            </a:r>
            <a:r>
              <a:rPr lang="en-US" baseline="0" dirty="0" err="1" smtClean="0">
                <a:ea typeface="ＭＳ Ｐゴシック" charset="0"/>
                <a:cs typeface="+mn-cs"/>
              </a:rPr>
              <a:t>flujo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orden</a:t>
            </a:r>
            <a:r>
              <a:rPr lang="en-US" baseline="0" dirty="0" smtClean="0">
                <a:ea typeface="ＭＳ Ｐゴシック" charset="0"/>
                <a:cs typeface="+mn-cs"/>
              </a:rPr>
              <a:t> 0)</a:t>
            </a: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El </a:t>
            </a:r>
            <a:r>
              <a:rPr lang="en-US" baseline="0" dirty="0" err="1" smtClean="0">
                <a:ea typeface="ＭＳ Ｐゴシック" charset="0"/>
                <a:cs typeface="+mn-cs"/>
              </a:rPr>
              <a:t>flujo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remoción</a:t>
            </a:r>
            <a:r>
              <a:rPr lang="en-US" baseline="0" dirty="0" smtClean="0">
                <a:ea typeface="ＭＳ Ｐゴシック" charset="0"/>
                <a:cs typeface="+mn-cs"/>
              </a:rPr>
              <a:t>, sin embargo,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</a:t>
            </a:r>
            <a:r>
              <a:rPr lang="en-US" baseline="0" dirty="0" smtClean="0">
                <a:ea typeface="ＭＳ Ｐゴシック" charset="0"/>
                <a:cs typeface="+mn-cs"/>
              </a:rPr>
              <a:t> a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menudo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proporcional</a:t>
            </a:r>
            <a:r>
              <a:rPr lang="en-US" baseline="0" dirty="0" smtClean="0">
                <a:ea typeface="ＭＳ Ｐゴシック" charset="0"/>
                <a:cs typeface="+mn-cs"/>
              </a:rPr>
              <a:t> a </a:t>
            </a:r>
            <a:r>
              <a:rPr lang="en-US" baseline="0" dirty="0" err="1" smtClean="0">
                <a:ea typeface="ＭＳ Ｐゴシック" charset="0"/>
                <a:cs typeface="+mn-cs"/>
              </a:rPr>
              <a:t>cuanto</a:t>
            </a:r>
            <a:r>
              <a:rPr lang="en-US" baseline="0" dirty="0" smtClean="0">
                <a:ea typeface="ＭＳ Ｐゴシック" charset="0"/>
                <a:cs typeface="+mn-cs"/>
              </a:rPr>
              <a:t> M hay.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Estos</a:t>
            </a:r>
            <a:r>
              <a:rPr lang="en-US" baseline="0" dirty="0" smtClean="0">
                <a:ea typeface="ＭＳ Ｐゴシック" charset="0"/>
                <a:cs typeface="+mn-cs"/>
              </a:rPr>
              <a:t> son </a:t>
            </a:r>
            <a:r>
              <a:rPr lang="en-US" baseline="0" dirty="0" err="1" smtClean="0">
                <a:ea typeface="ＭＳ Ｐゴシック" charset="0"/>
                <a:cs typeface="+mn-cs"/>
              </a:rPr>
              <a:t>mecanismos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remoción</a:t>
            </a:r>
            <a:r>
              <a:rPr lang="en-US" baseline="0" dirty="0" smtClean="0">
                <a:ea typeface="ＭＳ Ｐゴシック" charset="0"/>
                <a:cs typeface="+mn-cs"/>
              </a:rPr>
              <a:t> de primer </a:t>
            </a:r>
            <a:r>
              <a:rPr lang="en-US" baseline="0" dirty="0" err="1" smtClean="0">
                <a:ea typeface="ＭＳ Ｐゴシック" charset="0"/>
                <a:cs typeface="+mn-cs"/>
              </a:rPr>
              <a:t>orden</a:t>
            </a:r>
            <a:r>
              <a:rPr lang="en-US" baseline="0" dirty="0" smtClean="0">
                <a:ea typeface="ＭＳ Ｐゴシック" charset="0"/>
                <a:cs typeface="+mn-cs"/>
              </a:rPr>
              <a:t>. </a:t>
            </a: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7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aseline="0" dirty="0" err="1" smtClean="0">
                <a:ea typeface="ＭＳ Ｐゴシック" charset="0"/>
                <a:cs typeface="+mn-cs"/>
              </a:rPr>
              <a:t>Estos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flujos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pueden</a:t>
            </a:r>
            <a:r>
              <a:rPr lang="en-US" baseline="0" dirty="0" smtClean="0">
                <a:ea typeface="ＭＳ Ｐゴシック" charset="0"/>
                <a:cs typeface="+mn-cs"/>
              </a:rPr>
              <a:t> ser </a:t>
            </a:r>
            <a:r>
              <a:rPr lang="en-US" baseline="0" dirty="0" err="1" smtClean="0">
                <a:ea typeface="ＭＳ Ｐゴシック" charset="0"/>
                <a:cs typeface="+mn-cs"/>
              </a:rPr>
              <a:t>descriptos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como</a:t>
            </a:r>
            <a:r>
              <a:rPr lang="en-US" baseline="0" dirty="0" smtClean="0">
                <a:ea typeface="ＭＳ Ｐゴシック" charset="0"/>
                <a:cs typeface="+mn-cs"/>
              </a:rPr>
              <a:t> k[M], o </a:t>
            </a:r>
            <a:r>
              <a:rPr lang="en-US" baseline="0" dirty="0" err="1" smtClean="0">
                <a:ea typeface="ＭＳ Ｐゴシック" charset="0"/>
                <a:cs typeface="+mn-cs"/>
              </a:rPr>
              <a:t>una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tasa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remoción</a:t>
            </a:r>
            <a:r>
              <a:rPr lang="en-US" baseline="0" dirty="0" smtClean="0">
                <a:ea typeface="ＭＳ Ｐゴシック" charset="0"/>
                <a:cs typeface="+mn-cs"/>
              </a:rPr>
              <a:t> de primer </a:t>
            </a:r>
            <a:r>
              <a:rPr lang="en-US" baseline="0" dirty="0" err="1" smtClean="0">
                <a:ea typeface="ＭＳ Ｐゴシック" charset="0"/>
                <a:cs typeface="+mn-cs"/>
              </a:rPr>
              <a:t>orden</a:t>
            </a:r>
            <a:r>
              <a:rPr lang="en-US" baseline="0" dirty="0" smtClean="0">
                <a:ea typeface="ＭＳ Ｐゴシック" charset="0"/>
                <a:cs typeface="+mn-cs"/>
              </a:rPr>
              <a:t> a </a:t>
            </a:r>
            <a:r>
              <a:rPr lang="en-US" baseline="0" dirty="0" err="1" smtClean="0">
                <a:ea typeface="ＭＳ Ｐゴシック" charset="0"/>
                <a:cs typeface="+mn-cs"/>
              </a:rPr>
              <a:t>cuanto</a:t>
            </a:r>
            <a:r>
              <a:rPr lang="en-US" baseline="0" dirty="0" smtClean="0">
                <a:ea typeface="ＭＳ Ｐゴシック" charset="0"/>
                <a:cs typeface="+mn-cs"/>
              </a:rPr>
              <a:t> M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está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presente</a:t>
            </a:r>
            <a:r>
              <a:rPr lang="en-US" baseline="0" dirty="0" smtClean="0">
                <a:ea typeface="ＭＳ Ｐゴシック" charset="0"/>
                <a:cs typeface="+mn-cs"/>
              </a:rPr>
              <a:t>. </a:t>
            </a:r>
          </a:p>
          <a:p>
            <a:pPr eaLnBrk="1" hangingPunct="1">
              <a:defRPr/>
            </a:pPr>
            <a:endParaRPr lang="en-US" baseline="0" dirty="0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ea typeface="ＭＳ Ｐゴシック" charset="0"/>
                <a:cs typeface="+mn-cs"/>
              </a:rPr>
              <a:t>En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estado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estacionario</a:t>
            </a:r>
            <a:r>
              <a:rPr lang="en-US" baseline="0" dirty="0" smtClean="0">
                <a:ea typeface="ＭＳ Ｐゴシック" charset="0"/>
                <a:cs typeface="+mn-cs"/>
              </a:rPr>
              <a:t> Q = k[M] (</a:t>
            </a:r>
            <a:r>
              <a:rPr lang="en-US" baseline="0" dirty="0" err="1" smtClean="0">
                <a:ea typeface="ＭＳ Ｐゴシック" charset="0"/>
                <a:cs typeface="+mn-cs"/>
              </a:rPr>
              <a:t>flujo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entrada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iguala</a:t>
            </a:r>
            <a:r>
              <a:rPr lang="en-US" baseline="0" dirty="0" smtClean="0">
                <a:ea typeface="ＭＳ Ｐゴシック" charset="0"/>
                <a:cs typeface="+mn-cs"/>
              </a:rPr>
              <a:t> los </a:t>
            </a:r>
            <a:r>
              <a:rPr lang="en-US" baseline="0" dirty="0" err="1" smtClean="0">
                <a:ea typeface="ＭＳ Ｐゴシック" charset="0"/>
                <a:cs typeface="+mn-cs"/>
              </a:rPr>
              <a:t>tiempos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tasa</a:t>
            </a:r>
            <a:r>
              <a:rPr lang="en-US" baseline="0" dirty="0" smtClean="0">
                <a:ea typeface="ＭＳ Ｐゴシック" charset="0"/>
                <a:cs typeface="+mn-cs"/>
              </a:rPr>
              <a:t> de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remoción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constantes</a:t>
            </a:r>
            <a:r>
              <a:rPr lang="en-US" baseline="0" dirty="0" smtClean="0">
                <a:ea typeface="ＭＳ Ｐゴシック" charset="0"/>
                <a:cs typeface="+mn-cs"/>
              </a:rPr>
              <a:t> a la </a:t>
            </a:r>
            <a:r>
              <a:rPr lang="en-US" baseline="0" dirty="0" err="1" smtClean="0">
                <a:ea typeface="ＭＳ Ｐゴシック" charset="0"/>
                <a:cs typeface="+mn-cs"/>
              </a:rPr>
              <a:t>masa</a:t>
            </a:r>
            <a:r>
              <a:rPr lang="en-US" baseline="0" dirty="0" smtClean="0">
                <a:ea typeface="ＭＳ Ｐゴシック" charset="0"/>
                <a:cs typeface="+mn-cs"/>
              </a:rPr>
              <a:t> total).</a:t>
            </a:r>
          </a:p>
          <a:p>
            <a:pPr eaLnBrk="1" hangingPunct="1">
              <a:defRPr/>
            </a:pPr>
            <a:r>
              <a:rPr lang="en-US" baseline="0" dirty="0" err="1" smtClean="0">
                <a:ea typeface="ＭＳ Ｐゴシック" charset="0"/>
                <a:cs typeface="+mn-cs"/>
              </a:rPr>
              <a:t>Esta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ecuación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predice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una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relación</a:t>
            </a:r>
            <a:r>
              <a:rPr lang="en-US" baseline="0" dirty="0" smtClean="0">
                <a:ea typeface="ＭＳ Ｐゴシック" charset="0"/>
                <a:cs typeface="+mn-cs"/>
              </a:rPr>
              <a:t> </a:t>
            </a:r>
            <a:r>
              <a:rPr lang="en-US" baseline="0" dirty="0" err="1" smtClean="0">
                <a:ea typeface="ＭＳ Ｐゴシック" charset="0"/>
                <a:cs typeface="+mn-cs"/>
              </a:rPr>
              <a:t>inversa</a:t>
            </a:r>
            <a:r>
              <a:rPr lang="en-US" baseline="0" dirty="0" smtClean="0">
                <a:ea typeface="ＭＳ Ｐゴシック" charset="0"/>
                <a:cs typeface="+mn-cs"/>
              </a:rPr>
              <a:t> entre k y tau. </a:t>
            </a:r>
          </a:p>
        </p:txBody>
      </p:sp>
    </p:spTree>
    <p:extLst>
      <p:ext uri="{BB962C8B-B14F-4D97-AF65-F5344CB8AC3E}">
        <p14:creationId xmlns:p14="http://schemas.microsoft.com/office/powerpoint/2010/main" val="149038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9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0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3258-621B-F947-8650-0F2252C025F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DCF8-8AC8-7846-9A95-7EB9B0D6BDA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01262" y="3478703"/>
            <a:ext cx="68931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sz="3600" b="1" dirty="0" smtClean="0">
              <a:solidFill>
                <a:srgbClr val="000099"/>
              </a:solidFill>
              <a:latin typeface="Calibri Light"/>
              <a:ea typeface="ＭＳ Ｐゴシック" charset="0"/>
              <a:cs typeface="Calibri Light"/>
            </a:endParaRPr>
          </a:p>
          <a:p>
            <a:pPr>
              <a:defRPr/>
            </a:pPr>
            <a:r>
              <a:rPr lang="en-US" sz="30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Principios</a:t>
            </a:r>
            <a:r>
              <a:rPr lang="en-US" sz="30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del Balance de </a:t>
            </a:r>
            <a:r>
              <a:rPr lang="en-US" sz="30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Masas</a:t>
            </a:r>
            <a:endParaRPr lang="en-US" sz="3000" b="1" dirty="0" smtClean="0">
              <a:solidFill>
                <a:srgbClr val="000099"/>
              </a:solidFill>
              <a:latin typeface="Calibri Light"/>
              <a:ea typeface="ＭＳ Ｐゴシック" charset="0"/>
              <a:cs typeface="Calibri Light"/>
            </a:endParaRPr>
          </a:p>
          <a:p>
            <a:pPr>
              <a:defRPr/>
            </a:pPr>
            <a:r>
              <a:rPr lang="en-US" sz="30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Intercambio</a:t>
            </a:r>
            <a:r>
              <a:rPr lang="en-US" sz="30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de Gases </a:t>
            </a:r>
            <a:r>
              <a:rPr lang="en-US" sz="30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Atmósfera</a:t>
            </a:r>
            <a:r>
              <a:rPr lang="en-US" sz="30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↔ </a:t>
            </a:r>
            <a:r>
              <a:rPr lang="en-US" sz="30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Océano</a:t>
            </a:r>
            <a:endParaRPr lang="en-US" sz="3000" b="1" dirty="0">
              <a:solidFill>
                <a:srgbClr val="000099"/>
              </a:solidFill>
              <a:latin typeface="Calibri Light"/>
              <a:ea typeface="ＭＳ Ｐゴシック" charset="0"/>
              <a:cs typeface="Calibri Ligh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2031" y="467031"/>
            <a:ext cx="8536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99"/>
              </a:solidFill>
              <a:latin typeface="Calibri Light"/>
              <a:ea typeface="ＭＳ Ｐゴシック" charset="0"/>
              <a:cs typeface="Calibri Light"/>
            </a:endParaRPr>
          </a:p>
          <a:p>
            <a:pPr algn="ctr"/>
            <a:endParaRPr lang="en-US" sz="3200" b="1" dirty="0">
              <a:solidFill>
                <a:srgbClr val="000099"/>
              </a:solidFill>
              <a:latin typeface="Calibri Light"/>
              <a:ea typeface="ＭＳ Ｐゴシック" charset="0"/>
              <a:cs typeface="Calibri Light"/>
            </a:endParaRPr>
          </a:p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Oceanografía</a:t>
            </a:r>
            <a:r>
              <a:rPr lang="en-US" sz="32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Física</a:t>
            </a:r>
            <a:r>
              <a:rPr lang="en-US" sz="32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 y </a:t>
            </a:r>
            <a:r>
              <a:rPr lang="en-US" sz="32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Química</a:t>
            </a:r>
            <a:endParaRPr lang="en-US" sz="3200" b="1" dirty="0" smtClean="0">
              <a:solidFill>
                <a:srgbClr val="000099"/>
              </a:solidFill>
              <a:latin typeface="Calibri Light"/>
              <a:ea typeface="ＭＳ Ｐゴシック" charset="0"/>
              <a:cs typeface="Calibri Light"/>
            </a:endParaRPr>
          </a:p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Biogeoquímica</a:t>
            </a:r>
            <a:r>
              <a:rPr lang="en-US" sz="32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de Gases </a:t>
            </a:r>
            <a:r>
              <a:rPr lang="en-US" sz="3200" b="1" dirty="0" err="1" smtClean="0">
                <a:solidFill>
                  <a:srgbClr val="000099"/>
                </a:solidFill>
                <a:latin typeface="Calibri Light"/>
                <a:ea typeface="ＭＳ Ｐゴシック" charset="0"/>
                <a:cs typeface="Calibri Light"/>
              </a:rPr>
              <a:t>Disueltos</a:t>
            </a:r>
            <a:endParaRPr lang="en-US" sz="3200" b="1" dirty="0" smtClean="0">
              <a:solidFill>
                <a:srgbClr val="000099"/>
              </a:solidFill>
              <a:latin typeface="Calibri Light"/>
              <a:ea typeface="ＭＳ Ｐゴシック" charset="0"/>
              <a:cs typeface="Calibri Light"/>
            </a:endParaRP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GJ </a:t>
            </a:r>
            <a:r>
              <a:rPr lang="en-US" sz="3200" i="1" dirty="0" smtClean="0"/>
              <a:t>Nagy</a:t>
            </a:r>
          </a:p>
          <a:p>
            <a:pPr algn="ctr"/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095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517525"/>
            <a:ext cx="8610600" cy="5481638"/>
            <a:chOff x="533400" y="517525"/>
            <a:chExt cx="8610600" cy="5481638"/>
          </a:xfrm>
        </p:grpSpPr>
        <p:pic>
          <p:nvPicPr>
            <p:cNvPr id="35841" name="Picture 4" descr="residencetim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517525"/>
              <a:ext cx="8610600" cy="548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2127994" y="3581400"/>
              <a:ext cx="1301006" cy="0"/>
            </a:xfrm>
            <a:prstGeom prst="line">
              <a:avLst/>
            </a:prstGeom>
            <a:noFill/>
            <a:ln w="38100" cmpd="sng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447800" y="3274836"/>
              <a:ext cx="680194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latin typeface="Times New Roman" charset="0"/>
                  <a:ea typeface="ＭＳ Ｐゴシック" charset="0"/>
                  <a:sym typeface="Symbol" charset="0"/>
                </a:rPr>
                <a:t></a:t>
              </a:r>
              <a:r>
                <a:rPr lang="en-US" sz="3200" baseline="-25000" dirty="0" err="1">
                  <a:latin typeface="+mj-lt"/>
                  <a:ea typeface="ＭＳ Ｐゴシック" charset="0"/>
                  <a:sym typeface="Symbol" charset="0"/>
                </a:rPr>
                <a:t>sw</a:t>
              </a:r>
              <a:endParaRPr lang="en-US" sz="3200" baseline="-25000" dirty="0">
                <a:latin typeface="+mj-lt"/>
                <a:ea typeface="ＭＳ Ｐゴシック" charset="0"/>
                <a:sym typeface="Symbol" charset="0"/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8077200" y="555427"/>
              <a:ext cx="41940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schemeClr val="accent1"/>
                  </a:solidFill>
                  <a:latin typeface="+mj-lt"/>
                  <a:ea typeface="ＭＳ Ｐゴシック" charset="0"/>
                </a:rPr>
                <a:t>Cl</a:t>
              </a:r>
              <a:endParaRPr lang="en-US" sz="2400" dirty="0">
                <a:solidFill>
                  <a:schemeClr val="accent1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3714741" y="4114800"/>
              <a:ext cx="8743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chemeClr val="accent1"/>
                  </a:solidFill>
                  <a:latin typeface="+mj-lt"/>
                  <a:ea typeface="ＭＳ Ｐゴシック" charset="0"/>
                </a:rPr>
                <a:t>Al, Fe</a:t>
              </a:r>
              <a:endParaRPr lang="en-US" sz="2400" dirty="0">
                <a:solidFill>
                  <a:schemeClr val="accent1"/>
                </a:solidFill>
                <a:latin typeface="+mj-lt"/>
                <a:ea typeface="ＭＳ Ｐゴシック" charset="0"/>
              </a:endParaRPr>
            </a:p>
          </p:txBody>
        </p:sp>
      </p:grp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5103240"/>
            <a:ext cx="47425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Elementos</a:t>
            </a:r>
            <a:r>
              <a:rPr lang="en-US" sz="26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con k </a:t>
            </a:r>
            <a:r>
              <a:rPr lang="en-US" sz="26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pequeño</a:t>
            </a:r>
            <a:r>
              <a:rPr lang="en-US" sz="26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tienen</a:t>
            </a:r>
            <a:r>
              <a:rPr lang="en-US" sz="26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endParaRPr lang="en-US" sz="2600" dirty="0">
              <a:solidFill>
                <a:schemeClr val="accent2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6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Tiempos</a:t>
            </a:r>
            <a:r>
              <a:rPr lang="en-US" sz="26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de </a:t>
            </a:r>
            <a:r>
              <a:rPr lang="en-US" sz="26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residencia</a:t>
            </a:r>
            <a:r>
              <a:rPr lang="en-US" sz="26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cortos</a:t>
            </a:r>
            <a:r>
              <a:rPr lang="en-US" sz="26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chemeClr val="accent2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0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Cuando</a:t>
            </a:r>
            <a:r>
              <a:rPr lang="en-US" sz="20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</a:t>
            </a:r>
            <a:r>
              <a:rPr lang="en-US" sz="2000" dirty="0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 &lt; </a:t>
            </a:r>
            <a:r>
              <a:rPr lang="en-US" sz="2000" dirty="0">
                <a:solidFill>
                  <a:srgbClr val="C0504D"/>
                </a:solidFill>
                <a:latin typeface="Times New Roman" charset="0"/>
                <a:ea typeface="ＭＳ Ｐゴシック" charset="0"/>
                <a:sym typeface="Symbol" charset="0"/>
              </a:rPr>
              <a:t></a:t>
            </a:r>
            <a:r>
              <a:rPr lang="en-US" sz="2000" baseline="-25000" dirty="0" err="1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sw</a:t>
            </a:r>
            <a:r>
              <a:rPr lang="en-US" sz="2000" dirty="0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 el </a:t>
            </a:r>
            <a:r>
              <a:rPr lang="en-US" sz="2000" dirty="0" err="1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elemento</a:t>
            </a:r>
            <a:r>
              <a:rPr lang="en-US" sz="2000" dirty="0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 no </a:t>
            </a:r>
            <a:r>
              <a:rPr lang="en-US" sz="2000" dirty="0" err="1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es</a:t>
            </a:r>
            <a:r>
              <a:rPr lang="en-US" sz="2000" dirty="0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 </a:t>
            </a:r>
            <a:r>
              <a:rPr lang="en-US" sz="2000" dirty="0" err="1" smtClean="0">
                <a:solidFill>
                  <a:srgbClr val="C0504D"/>
                </a:solidFill>
                <a:latin typeface="+mj-lt"/>
                <a:ea typeface="ＭＳ Ｐゴシック" charset="0"/>
                <a:cs typeface="Symbol" charset="2"/>
              </a:rPr>
              <a:t>mezclado</a:t>
            </a:r>
            <a:r>
              <a:rPr lang="en-US" sz="2000" dirty="0" smtClean="0">
                <a:solidFill>
                  <a:schemeClr val="accent2"/>
                </a:solidFill>
                <a:latin typeface="+mj-lt"/>
                <a:ea typeface="ＭＳ Ｐゴシック" charset="0"/>
                <a:cs typeface="Symbol" charset="2"/>
              </a:rPr>
              <a:t>!</a:t>
            </a:r>
            <a:endParaRPr lang="en-US" sz="2000" dirty="0">
              <a:solidFill>
                <a:schemeClr val="accent2"/>
              </a:solidFill>
              <a:latin typeface="+mj-lt"/>
              <a:ea typeface="ＭＳ Ｐゴシック" charset="0"/>
              <a:cs typeface="Symbol" charset="2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285928"/>
            <a:ext cx="4507355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100" dirty="0" err="1" smtClean="0">
                <a:latin typeface="Calibri Light"/>
                <a:ea typeface="ＭＳ Ｐゴシック" charset="0"/>
                <a:cs typeface="Calibri Light"/>
              </a:rPr>
              <a:t>Reactividad</a:t>
            </a:r>
            <a:r>
              <a:rPr lang="en-US" sz="3100" dirty="0" smtClean="0">
                <a:latin typeface="Calibri Light"/>
                <a:ea typeface="ＭＳ Ｐゴシック" charset="0"/>
                <a:cs typeface="Calibri Light"/>
              </a:rPr>
              <a:t> vs.</a:t>
            </a:r>
            <a:endParaRPr lang="en-US" sz="3100" dirty="0">
              <a:latin typeface="Calibri Light"/>
              <a:ea typeface="ＭＳ Ｐゴシック" charset="0"/>
              <a:cs typeface="Calibri Light"/>
            </a:endParaRPr>
          </a:p>
          <a:p>
            <a:pPr>
              <a:defRPr/>
            </a:pPr>
            <a:r>
              <a:rPr lang="en-US" sz="3100" dirty="0" err="1" smtClean="0">
                <a:latin typeface="Calibri Light"/>
                <a:ea typeface="ＭＳ Ｐゴシック" charset="0"/>
                <a:cs typeface="Calibri Light"/>
              </a:rPr>
              <a:t>Tiempo</a:t>
            </a:r>
            <a:r>
              <a:rPr lang="en-US" sz="3100" dirty="0" smtClean="0">
                <a:latin typeface="Calibri Light"/>
                <a:ea typeface="ＭＳ Ｐゴシック" charset="0"/>
                <a:cs typeface="Calibri Light"/>
              </a:rPr>
              <a:t> de </a:t>
            </a:r>
          </a:p>
          <a:p>
            <a:pPr>
              <a:defRPr/>
            </a:pPr>
            <a:r>
              <a:rPr lang="en-US" sz="3100" dirty="0" err="1" smtClean="0">
                <a:latin typeface="Calibri Light"/>
                <a:ea typeface="ＭＳ Ｐゴシック" charset="0"/>
                <a:cs typeface="Calibri Light"/>
              </a:rPr>
              <a:t>Residencia</a:t>
            </a:r>
            <a:endParaRPr lang="en-US" sz="3100" dirty="0">
              <a:latin typeface="Calibri Light"/>
              <a:ea typeface="ＭＳ Ｐゴシック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58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5125" y="249873"/>
            <a:ext cx="47331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Modelos</a:t>
            </a:r>
            <a:r>
              <a:rPr lang="en-US" sz="3200" dirty="0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 de </a:t>
            </a: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Caja</a:t>
            </a:r>
            <a:r>
              <a:rPr lang="en-US" sz="3200" dirty="0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Dinámicos</a:t>
            </a:r>
            <a:endParaRPr lang="en-US" sz="3200" dirty="0">
              <a:solidFill>
                <a:schemeClr val="accent2"/>
              </a:solidFill>
              <a:latin typeface="Calibri Light"/>
              <a:ea typeface="ＭＳ Ｐゴシック" charset="0"/>
              <a:cs typeface="Calibri Light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5125" y="834649"/>
            <a:ext cx="8321675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En </a:t>
            </a:r>
            <a:r>
              <a:rPr lang="en-US" sz="2000" dirty="0" err="1" smtClean="0"/>
              <a:t>algunos</a:t>
            </a:r>
            <a:r>
              <a:rPr lang="en-US" sz="2000" dirty="0" smtClean="0"/>
              <a:t> </a:t>
            </a:r>
            <a:r>
              <a:rPr lang="en-US" sz="2000" dirty="0" err="1" smtClean="0"/>
              <a:t>casos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tasas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fuente</a:t>
            </a:r>
            <a:r>
              <a:rPr lang="en-US" sz="2000" dirty="0" smtClean="0"/>
              <a:t> </a:t>
            </a:r>
            <a:r>
              <a:rPr lang="en-US" sz="2000" dirty="0"/>
              <a:t>(Q) </a:t>
            </a:r>
            <a:r>
              <a:rPr lang="en-US" sz="2000" dirty="0" smtClean="0"/>
              <a:t>y </a:t>
            </a:r>
            <a:r>
              <a:rPr lang="en-US" sz="2000" dirty="0" err="1" smtClean="0"/>
              <a:t>pérdida</a:t>
            </a:r>
            <a:r>
              <a:rPr lang="en-US" sz="2000" dirty="0" smtClean="0"/>
              <a:t> </a:t>
            </a:r>
            <a:r>
              <a:rPr lang="en-US" sz="2000" dirty="0"/>
              <a:t>(S</a:t>
            </a:r>
            <a:r>
              <a:rPr lang="en-US" sz="2000" dirty="0" smtClean="0"/>
              <a:t>) no son </a:t>
            </a:r>
            <a:r>
              <a:rPr lang="en-US" sz="2000" dirty="0" err="1" smtClean="0"/>
              <a:t>constantes</a:t>
            </a:r>
            <a:r>
              <a:rPr lang="en-US" sz="2000" dirty="0" smtClean="0"/>
              <a:t> con el </a:t>
            </a:r>
            <a:r>
              <a:rPr lang="en-US" sz="2000" dirty="0" err="1" smtClean="0"/>
              <a:t>tiempo</a:t>
            </a:r>
            <a:r>
              <a:rPr lang="en-US" sz="2000" dirty="0" smtClean="0"/>
              <a:t> </a:t>
            </a:r>
            <a:r>
              <a:rPr lang="en-US" sz="2000" b="1" dirty="0" smtClean="0"/>
              <a:t>O </a:t>
            </a:r>
            <a:r>
              <a:rPr lang="en-US" sz="2000" dirty="0" smtClean="0"/>
              <a:t> . </a:t>
            </a:r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Ejemplos</a:t>
            </a:r>
            <a:r>
              <a:rPr lang="en-US" sz="2000" dirty="0"/>
              <a:t>: </a:t>
            </a:r>
            <a:r>
              <a:rPr lang="en-US" sz="2000" dirty="0" err="1" smtClean="0">
                <a:solidFill>
                  <a:srgbClr val="C0504D"/>
                </a:solidFill>
              </a:rPr>
              <a:t>Ciclos</a:t>
            </a:r>
            <a:r>
              <a:rPr lang="en-US" sz="2000" dirty="0" smtClean="0">
                <a:solidFill>
                  <a:srgbClr val="C0504D"/>
                </a:solidFill>
              </a:rPr>
              <a:t> Glacial/Interglacial, </a:t>
            </a:r>
            <a:r>
              <a:rPr lang="en-US" sz="2000" dirty="0" err="1" smtClean="0">
                <a:solidFill>
                  <a:srgbClr val="C0504D"/>
                </a:solidFill>
              </a:rPr>
              <a:t>Entradas</a:t>
            </a:r>
            <a:r>
              <a:rPr lang="en-US" sz="2000" dirty="0" smtClean="0">
                <a:solidFill>
                  <a:srgbClr val="C0504D"/>
                </a:solidFill>
              </a:rPr>
              <a:t> </a:t>
            </a:r>
            <a:r>
              <a:rPr lang="en-US" sz="2000" dirty="0" err="1" smtClean="0">
                <a:solidFill>
                  <a:srgbClr val="C0504D"/>
                </a:solidFill>
              </a:rPr>
              <a:t>Antropogénicas</a:t>
            </a:r>
            <a:r>
              <a:rPr lang="en-US" sz="2000" dirty="0" smtClean="0">
                <a:solidFill>
                  <a:srgbClr val="C0504D"/>
                </a:solidFill>
              </a:rPr>
              <a:t> al </a:t>
            </a:r>
            <a:r>
              <a:rPr lang="en-US" sz="2000" dirty="0" err="1" smtClean="0">
                <a:solidFill>
                  <a:srgbClr val="C0504D"/>
                </a:solidFill>
              </a:rPr>
              <a:t>Océano</a:t>
            </a:r>
            <a:endParaRPr lang="en-US" sz="2000" dirty="0">
              <a:solidFill>
                <a:srgbClr val="C0504D"/>
              </a:solidFill>
            </a:endParaRPr>
          </a:p>
          <a:p>
            <a:endParaRPr lang="en-US" b="1" dirty="0"/>
          </a:p>
          <a:p>
            <a:r>
              <a:rPr lang="en-US" sz="2000" dirty="0" err="1" smtClean="0"/>
              <a:t>Asumimos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cantidad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de </a:t>
            </a:r>
            <a:r>
              <a:rPr lang="en-US" sz="2000" dirty="0"/>
              <a:t>M </a:t>
            </a:r>
            <a:r>
              <a:rPr lang="en-US" sz="2000" dirty="0" smtClean="0"/>
              <a:t>a </a:t>
            </a:r>
            <a:r>
              <a:rPr lang="en-US" sz="2000" dirty="0"/>
              <a:t>t = 0 is M</a:t>
            </a:r>
            <a:r>
              <a:rPr lang="en-US" sz="2000" baseline="-25000" dirty="0"/>
              <a:t>o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eciación</a:t>
            </a:r>
            <a:r>
              <a:rPr lang="en-US" sz="2000" dirty="0" smtClean="0"/>
              <a:t> de balance de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dM</a:t>
            </a:r>
            <a:r>
              <a:rPr lang="en-US" sz="2000" b="1" dirty="0"/>
              <a:t>/</a:t>
            </a:r>
            <a:r>
              <a:rPr lang="en-US" sz="2000" b="1" dirty="0" err="1"/>
              <a:t>dt</a:t>
            </a:r>
            <a:r>
              <a:rPr lang="en-US" sz="2000" b="1" dirty="0"/>
              <a:t> = </a:t>
            </a:r>
            <a:r>
              <a:rPr lang="en-US" sz="2000" b="1" dirty="0" err="1"/>
              <a:t>Q</a:t>
            </a:r>
            <a:r>
              <a:rPr lang="en-US" sz="2000" b="1" baseline="-25000" dirty="0" err="1"/>
              <a:t>o</a:t>
            </a:r>
            <a:r>
              <a:rPr lang="en-US" sz="2000" b="1" dirty="0"/>
              <a:t> – S</a:t>
            </a:r>
            <a:r>
              <a:rPr lang="en-US" sz="2000" b="1" baseline="-25000" dirty="0"/>
              <a:t>o</a:t>
            </a:r>
            <a:r>
              <a:rPr lang="en-US" sz="2000" b="1" dirty="0"/>
              <a:t>  =  </a:t>
            </a:r>
            <a:r>
              <a:rPr lang="en-US" sz="2000" b="1" dirty="0" err="1"/>
              <a:t>Q</a:t>
            </a:r>
            <a:r>
              <a:rPr lang="en-US" sz="2000" b="1" baseline="-25000" dirty="0" err="1"/>
              <a:t>o</a:t>
            </a:r>
            <a:r>
              <a:rPr lang="en-US" sz="2000" b="1" dirty="0"/>
              <a:t> – k M</a:t>
            </a:r>
            <a:r>
              <a:rPr lang="en-US" sz="2000" b="1" baseline="-25000" dirty="0"/>
              <a:t>o</a:t>
            </a:r>
            <a:r>
              <a:rPr lang="en-US" sz="2000" b="1" dirty="0"/>
              <a:t>                                                                                </a:t>
            </a:r>
          </a:p>
          <a:p>
            <a:endParaRPr lang="en-US" sz="2000" dirty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entrada</a:t>
            </a:r>
            <a:r>
              <a:rPr lang="en-US" sz="2000" dirty="0" smtClean="0"/>
              <a:t> </a:t>
            </a:r>
            <a:r>
              <a:rPr lang="en-US" sz="2000" dirty="0" err="1" smtClean="0"/>
              <a:t>aumenta</a:t>
            </a:r>
            <a:r>
              <a:rPr lang="en-US" sz="2000" dirty="0" smtClean="0"/>
              <a:t> a un </a:t>
            </a:r>
            <a:r>
              <a:rPr lang="en-US" sz="2000" dirty="0" err="1" smtClean="0"/>
              <a:t>nuevo</a:t>
            </a:r>
            <a:r>
              <a:rPr lang="en-US" sz="2000" dirty="0" smtClean="0"/>
              <a:t> valor </a:t>
            </a:r>
            <a:r>
              <a:rPr lang="en-US" sz="2000" dirty="0"/>
              <a:t>Q</a:t>
            </a:r>
            <a:r>
              <a:rPr lang="en-US" sz="2000" baseline="-25000" dirty="0"/>
              <a:t>1</a:t>
            </a:r>
            <a:r>
              <a:rPr lang="en-US" sz="2000" dirty="0"/>
              <a:t>. </a:t>
            </a:r>
            <a:r>
              <a:rPr lang="en-US" sz="2000" dirty="0" smtClean="0"/>
              <a:t>El </a:t>
            </a:r>
            <a:r>
              <a:rPr lang="en-US" sz="2000" dirty="0" err="1" smtClean="0"/>
              <a:t>nuevo</a:t>
            </a:r>
            <a:r>
              <a:rPr lang="en-US" sz="2000" dirty="0" smtClean="0"/>
              <a:t> balance en </a:t>
            </a:r>
            <a:r>
              <a:rPr lang="en-US" sz="2000" dirty="0" err="1" smtClean="0"/>
              <a:t>estado</a:t>
            </a:r>
            <a:r>
              <a:rPr lang="en-US" sz="2000" dirty="0" smtClean="0"/>
              <a:t> </a:t>
            </a:r>
            <a:r>
              <a:rPr lang="en-US" sz="2000" dirty="0" err="1" smtClean="0"/>
              <a:t>estacionario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b="1" dirty="0" err="1"/>
              <a:t>dM</a:t>
            </a:r>
            <a:r>
              <a:rPr lang="en-US" sz="2000" b="1" dirty="0"/>
              <a:t>/</a:t>
            </a:r>
            <a:r>
              <a:rPr lang="en-US" sz="2000" b="1" dirty="0" err="1"/>
              <a:t>dt</a:t>
            </a:r>
            <a:r>
              <a:rPr lang="en-US" sz="2000" b="1" dirty="0"/>
              <a:t> = Q</a:t>
            </a:r>
            <a:r>
              <a:rPr lang="en-US" sz="2000" b="1" baseline="-25000" dirty="0"/>
              <a:t>1</a:t>
            </a:r>
            <a:r>
              <a:rPr lang="en-US" sz="2000" b="1" dirty="0"/>
              <a:t> – k M</a:t>
            </a:r>
          </a:p>
          <a:p>
            <a:endParaRPr lang="en-US" sz="2000" dirty="0"/>
          </a:p>
          <a:p>
            <a:r>
              <a:rPr lang="en-US" sz="2000" dirty="0" smtClean="0"/>
              <a:t>y la </a:t>
            </a:r>
            <a:r>
              <a:rPr lang="en-US" sz="2000" dirty="0" err="1" smtClean="0"/>
              <a:t>solución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la </a:t>
            </a:r>
            <a:r>
              <a:rPr lang="en-US" sz="2000" dirty="0" err="1" smtClean="0"/>
              <a:t>aproximación</a:t>
            </a:r>
            <a:r>
              <a:rPr lang="en-US" sz="2000" dirty="0" smtClean="0"/>
              <a:t> al </a:t>
            </a:r>
            <a:r>
              <a:rPr lang="en-US" sz="2000" dirty="0" err="1" smtClean="0"/>
              <a:t>nuevo</a:t>
            </a:r>
            <a:r>
              <a:rPr lang="en-US" sz="2000" dirty="0" smtClean="0"/>
              <a:t> </a:t>
            </a:r>
            <a:r>
              <a:rPr lang="en-US" sz="2000" dirty="0" err="1" smtClean="0"/>
              <a:t>equilibrio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:</a:t>
            </a:r>
          </a:p>
          <a:p>
            <a:r>
              <a:rPr lang="fr-FR" sz="2000" dirty="0" smtClean="0"/>
              <a:t>	</a:t>
            </a:r>
            <a:r>
              <a:rPr lang="fr-FR" sz="2000" b="1" dirty="0" smtClean="0"/>
              <a:t>M</a:t>
            </a:r>
            <a:r>
              <a:rPr lang="fr-FR" sz="2000" b="1" dirty="0"/>
              <a:t>(</a:t>
            </a:r>
            <a:r>
              <a:rPr lang="fr-FR" sz="2000" b="1" dirty="0" err="1"/>
              <a:t>t</a:t>
            </a:r>
            <a:r>
              <a:rPr lang="fr-FR" sz="2000" b="1" dirty="0"/>
              <a:t>) = M</a:t>
            </a:r>
            <a:r>
              <a:rPr lang="fr-FR" sz="2000" b="1" baseline="-25000" dirty="0"/>
              <a:t>1</a:t>
            </a:r>
            <a:r>
              <a:rPr lang="fr-FR" sz="2000" b="1" dirty="0"/>
              <a:t> – </a:t>
            </a:r>
            <a:r>
              <a:rPr lang="fr-FR" sz="2000" b="1" dirty="0" smtClean="0"/>
              <a:t>[(</a:t>
            </a:r>
            <a:r>
              <a:rPr lang="fr-FR" sz="2000" b="1" dirty="0"/>
              <a:t>M</a:t>
            </a:r>
            <a:r>
              <a:rPr lang="fr-FR" sz="2000" b="1" baseline="-25000" dirty="0"/>
              <a:t>1</a:t>
            </a:r>
            <a:r>
              <a:rPr lang="fr-FR" sz="2000" b="1" dirty="0"/>
              <a:t> – </a:t>
            </a:r>
            <a:r>
              <a:rPr lang="fr-FR" sz="2000" b="1" dirty="0" smtClean="0"/>
              <a:t>M</a:t>
            </a:r>
            <a:r>
              <a:rPr lang="fr-FR" sz="2000" b="1" baseline="-25000" dirty="0" smtClean="0"/>
              <a:t>o</a:t>
            </a:r>
            <a:r>
              <a:rPr lang="fr-FR" sz="2000" b="1" dirty="0"/>
              <a:t>)</a:t>
            </a:r>
            <a:r>
              <a:rPr lang="fr-FR" sz="2000" b="1" dirty="0" smtClean="0"/>
              <a:t>e</a:t>
            </a:r>
            <a:r>
              <a:rPr lang="fr-FR" sz="2000" b="1" baseline="30000" dirty="0" smtClean="0"/>
              <a:t>-</a:t>
            </a:r>
            <a:r>
              <a:rPr lang="fr-FR" sz="2000" b="1" baseline="30000" dirty="0" err="1" smtClean="0"/>
              <a:t>kt</a:t>
            </a:r>
            <a:r>
              <a:rPr lang="fr-FR" sz="2000" b="1" dirty="0" smtClean="0"/>
              <a:t>]</a:t>
            </a:r>
            <a:endParaRPr lang="fr-FR" sz="2000" b="1" baseline="30000" dirty="0"/>
          </a:p>
          <a:p>
            <a:endParaRPr lang="fr-FR" sz="2000" dirty="0"/>
          </a:p>
          <a:p>
            <a:r>
              <a:rPr lang="en-US" sz="2000" dirty="0" smtClean="0"/>
              <a:t>“</a:t>
            </a:r>
            <a:r>
              <a:rPr lang="fr-FR" sz="2000" dirty="0" smtClean="0"/>
              <a:t>M </a:t>
            </a:r>
            <a:r>
              <a:rPr lang="fr-FR" sz="2000" dirty="0" err="1" smtClean="0"/>
              <a:t>aumenta</a:t>
            </a:r>
            <a:r>
              <a:rPr lang="fr-FR" sz="2000" dirty="0" smtClean="0"/>
              <a:t> </a:t>
            </a:r>
            <a:r>
              <a:rPr lang="fr-FR" sz="2000" dirty="0" err="1" smtClean="0"/>
              <a:t>desde</a:t>
            </a:r>
            <a:r>
              <a:rPr lang="fr-FR" sz="2000" dirty="0" smtClean="0"/>
              <a:t> </a:t>
            </a:r>
            <a:r>
              <a:rPr lang="fr-FR" sz="2000" dirty="0"/>
              <a:t>M</a:t>
            </a:r>
            <a:r>
              <a:rPr lang="fr-FR" sz="2000" baseline="-25000" dirty="0"/>
              <a:t>o</a:t>
            </a:r>
            <a:r>
              <a:rPr lang="fr-FR" sz="2000" dirty="0"/>
              <a:t> </a:t>
            </a:r>
            <a:r>
              <a:rPr lang="fr-FR" sz="2000" dirty="0" smtClean="0"/>
              <a:t>al </a:t>
            </a:r>
            <a:r>
              <a:rPr lang="fr-FR" sz="2000" dirty="0" err="1" smtClean="0"/>
              <a:t>nuevo</a:t>
            </a:r>
            <a:r>
              <a:rPr lang="fr-FR" sz="2000" dirty="0" smtClean="0"/>
              <a:t> </a:t>
            </a:r>
            <a:r>
              <a:rPr lang="fr-FR" sz="2000" dirty="0" err="1" smtClean="0"/>
              <a:t>valor</a:t>
            </a:r>
            <a:r>
              <a:rPr lang="fr-FR" sz="2000" dirty="0" smtClean="0"/>
              <a:t> de </a:t>
            </a:r>
            <a:r>
              <a:rPr lang="fr-FR" sz="2000" dirty="0"/>
              <a:t>M</a:t>
            </a:r>
            <a:r>
              <a:rPr lang="fr-FR" sz="2000" baseline="-25000" dirty="0"/>
              <a:t>1 </a:t>
            </a:r>
            <a:r>
              <a:rPr lang="fr-FR" sz="2000" dirty="0" smtClean="0"/>
              <a:t>(Q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/k</a:t>
            </a:r>
            <a:r>
              <a:rPr lang="fr-FR" sz="2000" dirty="0"/>
              <a:t>) </a:t>
            </a:r>
            <a:r>
              <a:rPr lang="fr-FR" sz="2000" dirty="0" smtClean="0"/>
              <a:t>con un </a:t>
            </a:r>
            <a:r>
              <a:rPr lang="fr-FR" sz="2000" dirty="0" err="1" smtClean="0"/>
              <a:t>tiempo</a:t>
            </a:r>
            <a:r>
              <a:rPr lang="fr-FR" sz="2000" dirty="0" smtClean="0"/>
              <a:t> de </a:t>
            </a:r>
            <a:r>
              <a:rPr lang="fr-FR" sz="2000" dirty="0" err="1" smtClean="0"/>
              <a:t>respuesta</a:t>
            </a:r>
            <a:r>
              <a:rPr lang="fr-FR" sz="2000" dirty="0" smtClean="0"/>
              <a:t> de  </a:t>
            </a:r>
            <a:r>
              <a:rPr lang="fr-FR" sz="2000" dirty="0"/>
              <a:t>k</a:t>
            </a:r>
            <a:r>
              <a:rPr lang="fr-FR" sz="2000" baseline="30000" dirty="0"/>
              <a:t>-1</a:t>
            </a:r>
            <a:r>
              <a:rPr lang="fr-FR" sz="2000" dirty="0"/>
              <a:t> or </a:t>
            </a:r>
            <a:r>
              <a:rPr lang="fr-FR" sz="2800" dirty="0" smtClean="0">
                <a:sym typeface="Symbol" pitchFamily="18" charset="2"/>
              </a:rPr>
              <a:t>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4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Dynamic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21826"/>
            <a:ext cx="67056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4100946"/>
            <a:ext cx="84740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r>
              <a:rPr lang="en-US" dirty="0" smtClean="0"/>
              <a:t> 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eltiempo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 </a:t>
            </a:r>
            <a:r>
              <a:rPr lang="en-US" dirty="0" err="1" smtClean="0"/>
              <a:t>reducir</a:t>
            </a:r>
            <a:r>
              <a:rPr lang="en-US" dirty="0" smtClean="0"/>
              <a:t> el </a:t>
            </a:r>
            <a:r>
              <a:rPr lang="en-US" dirty="0" err="1" smtClean="0"/>
              <a:t>desbalance</a:t>
            </a:r>
            <a:r>
              <a:rPr lang="en-US" dirty="0" smtClean="0"/>
              <a:t> (M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– M</a:t>
            </a:r>
            <a:r>
              <a:rPr lang="en-US" baseline="-25000" dirty="0"/>
              <a:t>o</a:t>
            </a:r>
            <a:r>
              <a:rPr lang="en-US" dirty="0"/>
              <a:t>). </a:t>
            </a:r>
            <a:r>
              <a:rPr lang="en-US" dirty="0" smtClean="0"/>
              <a:t>a </a:t>
            </a:r>
            <a:r>
              <a:rPr lang="en-US" dirty="0"/>
              <a:t>e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(o </a:t>
            </a:r>
            <a:r>
              <a:rPr lang="en-US" dirty="0"/>
              <a:t>37</a:t>
            </a:r>
            <a:r>
              <a:rPr lang="en-US" dirty="0" smtClean="0"/>
              <a:t>%) del </a:t>
            </a:r>
            <a:r>
              <a:rPr lang="en-US" dirty="0" err="1" smtClean="0"/>
              <a:t>desbalance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((1/e)*(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– M</a:t>
            </a:r>
            <a:r>
              <a:rPr lang="en-US" baseline="-25000" dirty="0"/>
              <a:t>o</a:t>
            </a:r>
            <a:r>
              <a:rPr lang="en-US" dirty="0" smtClean="0"/>
              <a:t>)).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Esta</a:t>
            </a:r>
            <a:r>
              <a:rPr lang="en-US" dirty="0" smtClean="0"/>
              <a:t>  </a:t>
            </a:r>
            <a:r>
              <a:rPr lang="en-US" dirty="0" err="1" smtClean="0"/>
              <a:t>escala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r>
              <a:rPr lang="en-US" dirty="0" smtClean="0"/>
              <a:t> de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llamada</a:t>
            </a:r>
            <a:r>
              <a:rPr lang="en-US" dirty="0" smtClean="0"/>
              <a:t> </a:t>
            </a: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b="1" dirty="0" err="1" smtClean="0">
                <a:solidFill>
                  <a:schemeClr val="accent2"/>
                </a:solidFill>
              </a:rPr>
              <a:t>tiempo</a:t>
            </a:r>
            <a:r>
              <a:rPr lang="en-US" altLang="ja-JP" b="1" dirty="0" smtClean="0">
                <a:solidFill>
                  <a:schemeClr val="accent2"/>
                </a:solidFill>
              </a:rPr>
              <a:t> de </a:t>
            </a:r>
            <a:r>
              <a:rPr lang="en-US" altLang="ja-JP" b="1" dirty="0" err="1" smtClean="0">
                <a:solidFill>
                  <a:schemeClr val="accent2"/>
                </a:solidFill>
              </a:rPr>
              <a:t>plegado</a:t>
            </a:r>
            <a:r>
              <a:rPr lang="en-US" altLang="ja-JP" b="1" dirty="0" smtClean="0">
                <a:solidFill>
                  <a:schemeClr val="accent2"/>
                </a:solidFill>
              </a:rPr>
              <a:t>-e</a:t>
            </a:r>
            <a:r>
              <a:rPr lang="ja-JP" altLang="en-US" smtClean="0">
                <a:latin typeface="Arial" pitchFamily="34" charset="0"/>
              </a:rPr>
              <a:t>”</a:t>
            </a:r>
            <a:r>
              <a:rPr lang="en-US" altLang="ja-JP" dirty="0"/>
              <a:t>. </a:t>
            </a:r>
          </a:p>
          <a:p>
            <a:r>
              <a:rPr lang="en-US" dirty="0" err="1" smtClean="0"/>
              <a:t>Asumiendo</a:t>
            </a:r>
            <a:r>
              <a:rPr lang="en-US" dirty="0" smtClean="0"/>
              <a:t>  </a:t>
            </a:r>
            <a:r>
              <a:rPr lang="en-US" dirty="0"/>
              <a:t>M</a:t>
            </a:r>
            <a:r>
              <a:rPr lang="en-US" baseline="-25000" dirty="0"/>
              <a:t>o</a:t>
            </a:r>
            <a:r>
              <a:rPr lang="en-US" dirty="0"/>
              <a:t> = 0, </a:t>
            </a:r>
            <a:r>
              <a:rPr lang="en-US" dirty="0" err="1" smtClean="0"/>
              <a:t>luego</a:t>
            </a:r>
            <a:r>
              <a:rPr lang="en-US" dirty="0" smtClean="0"/>
              <a:t> de un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residencia</a:t>
            </a:r>
            <a:r>
              <a:rPr lang="en-US" dirty="0" smtClean="0"/>
              <a:t> </a:t>
            </a:r>
            <a:r>
              <a:rPr lang="en-US" dirty="0"/>
              <a:t>(t =</a:t>
            </a:r>
            <a:r>
              <a:rPr lang="en-US" sz="2000" dirty="0">
                <a:latin typeface="Symbol" pitchFamily="18" charset="2"/>
              </a:rPr>
              <a:t> t</a:t>
            </a:r>
            <a:r>
              <a:rPr lang="en-US" dirty="0"/>
              <a:t>) </a:t>
            </a:r>
            <a:r>
              <a:rPr lang="en-US" dirty="0" err="1" smtClean="0"/>
              <a:t>vemos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	M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/ M</a:t>
            </a:r>
            <a:r>
              <a:rPr lang="en-US" baseline="-25000" dirty="0"/>
              <a:t>1</a:t>
            </a:r>
            <a:r>
              <a:rPr lang="en-US" dirty="0"/>
              <a:t> = (1 – e</a:t>
            </a:r>
            <a:r>
              <a:rPr lang="en-US" baseline="30000" dirty="0"/>
              <a:t>-1</a:t>
            </a:r>
            <a:r>
              <a:rPr lang="en-US" dirty="0"/>
              <a:t>) = 0.63 </a:t>
            </a:r>
            <a:r>
              <a:rPr lang="en-US" dirty="0" smtClean="0"/>
              <a:t>		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37% </a:t>
            </a:r>
            <a:r>
              <a:rPr lang="en-US" dirty="0" err="1" smtClean="0"/>
              <a:t>reducido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t </a:t>
            </a:r>
            <a:r>
              <a:rPr lang="en-US" altLang="ja-JP" dirty="0" err="1" smtClean="0"/>
              <a:t>tiempo</a:t>
            </a:r>
            <a:r>
              <a:rPr lang="en-US" altLang="ja-JP" dirty="0" smtClean="0"/>
              <a:t> de </a:t>
            </a:r>
            <a:r>
              <a:rPr lang="en-US" altLang="ja-JP" dirty="0" err="1" smtClean="0"/>
              <a:t>plegado</a:t>
            </a:r>
            <a:r>
              <a:rPr lang="en-US" altLang="ja-JP" dirty="0" smtClean="0"/>
              <a:t>-e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smtClean="0"/>
              <a:t>Para un </a:t>
            </a:r>
            <a:r>
              <a:rPr lang="en-US" dirty="0" err="1" smtClean="0"/>
              <a:t>modelo</a:t>
            </a:r>
            <a:r>
              <a:rPr lang="en-US" dirty="0" smtClean="0"/>
              <a:t> simple de </a:t>
            </a:r>
            <a:r>
              <a:rPr lang="en-US" dirty="0" err="1" smtClean="0"/>
              <a:t>caja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pérdida</a:t>
            </a:r>
            <a:r>
              <a:rPr lang="en-US" dirty="0" smtClean="0"/>
              <a:t> de primer </a:t>
            </a:r>
            <a:r>
              <a:rPr lang="en-US" dirty="0" err="1" smtClean="0"/>
              <a:t>orden</a:t>
            </a:r>
            <a:r>
              <a:rPr lang="en-US" dirty="0" smtClean="0"/>
              <a:t>, el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respuesta</a:t>
            </a:r>
            <a:r>
              <a:rPr lang="en-US" dirty="0" smtClean="0"/>
              <a:t> =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residencia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sz="2000" b="1" dirty="0" err="1" smtClean="0">
                <a:solidFill>
                  <a:schemeClr val="accent2"/>
                </a:solidFill>
              </a:rPr>
              <a:t>Elementos</a:t>
            </a:r>
            <a:r>
              <a:rPr lang="en-US" sz="2000" b="1" dirty="0" smtClean="0">
                <a:solidFill>
                  <a:schemeClr val="accent2"/>
                </a:solidFill>
              </a:rPr>
              <a:t> con </a:t>
            </a:r>
            <a:r>
              <a:rPr lang="en-US" sz="2000" b="1" dirty="0" err="1" smtClean="0">
                <a:solidFill>
                  <a:schemeClr val="accent2"/>
                </a:solidFill>
              </a:rPr>
              <a:t>tiempo</a:t>
            </a:r>
            <a:r>
              <a:rPr lang="en-US" sz="2000" b="1" dirty="0" smtClean="0">
                <a:solidFill>
                  <a:schemeClr val="accent2"/>
                </a:solidFill>
              </a:rPr>
              <a:t> de </a:t>
            </a:r>
            <a:r>
              <a:rPr lang="en-US" sz="2000" b="1" dirty="0" err="1" smtClean="0">
                <a:solidFill>
                  <a:schemeClr val="accent2"/>
                </a:solidFill>
              </a:rPr>
              <a:t>residencia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corto</a:t>
            </a:r>
            <a:r>
              <a:rPr lang="en-US" sz="2000" b="1" dirty="0" smtClean="0">
                <a:solidFill>
                  <a:schemeClr val="accent2"/>
                </a:solidFill>
              </a:rPr>
              <a:t> se </a:t>
            </a:r>
            <a:r>
              <a:rPr lang="en-US" sz="2000" b="1" dirty="0" err="1" smtClean="0">
                <a:solidFill>
                  <a:schemeClr val="accent2"/>
                </a:solidFill>
              </a:rPr>
              <a:t>aproximarán</a:t>
            </a:r>
            <a:r>
              <a:rPr lang="en-US" sz="2000" b="1" dirty="0" smtClean="0">
                <a:solidFill>
                  <a:schemeClr val="accent2"/>
                </a:solidFill>
              </a:rPr>
              <a:t> a </a:t>
            </a:r>
            <a:r>
              <a:rPr lang="en-US" sz="2000" b="1" dirty="0" err="1" smtClean="0">
                <a:solidFill>
                  <a:schemeClr val="accent2"/>
                </a:solidFill>
              </a:rPr>
              <a:t>su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nuevo</a:t>
            </a:r>
            <a:r>
              <a:rPr lang="en-US" sz="2000" b="1" dirty="0" smtClean="0">
                <a:solidFill>
                  <a:schemeClr val="accent2"/>
                </a:solidFill>
              </a:rPr>
              <a:t> valor </a:t>
            </a:r>
            <a:r>
              <a:rPr lang="en-US" sz="2000" b="1" dirty="0" err="1" smtClean="0">
                <a:solidFill>
                  <a:schemeClr val="accent2"/>
                </a:solidFill>
              </a:rPr>
              <a:t>más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rápido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que</a:t>
            </a:r>
            <a:r>
              <a:rPr lang="en-US" sz="2000" b="1" dirty="0" smtClean="0">
                <a:solidFill>
                  <a:schemeClr val="accent2"/>
                </a:solidFill>
              </a:rPr>
              <a:t> los </a:t>
            </a:r>
            <a:r>
              <a:rPr lang="en-US" sz="2000" b="1" dirty="0" err="1" smtClean="0">
                <a:solidFill>
                  <a:schemeClr val="accent2"/>
                </a:solidFill>
              </a:rPr>
              <a:t>elementos</a:t>
            </a:r>
            <a:r>
              <a:rPr lang="en-US" sz="2000" b="1" dirty="0" smtClean="0">
                <a:solidFill>
                  <a:schemeClr val="accent2"/>
                </a:solidFill>
              </a:rPr>
              <a:t> con </a:t>
            </a:r>
            <a:r>
              <a:rPr lang="en-US" sz="2000" b="1" dirty="0" err="1" smtClean="0">
                <a:solidFill>
                  <a:schemeClr val="accent2"/>
                </a:solidFill>
              </a:rPr>
              <a:t>tiemps</a:t>
            </a:r>
            <a:r>
              <a:rPr lang="en-US" sz="2000" b="1" dirty="0" smtClean="0">
                <a:solidFill>
                  <a:schemeClr val="accent2"/>
                </a:solidFill>
              </a:rPr>
              <a:t> de </a:t>
            </a:r>
            <a:r>
              <a:rPr lang="en-US" sz="2000" b="1" dirty="0" err="1" smtClean="0">
                <a:solidFill>
                  <a:schemeClr val="accent2"/>
                </a:solidFill>
              </a:rPr>
              <a:t>residencia</a:t>
            </a:r>
            <a:r>
              <a:rPr lang="en-US" sz="2000" b="1" dirty="0" smtClean="0">
                <a:solidFill>
                  <a:schemeClr val="accent2"/>
                </a:solidFill>
              </a:rPr>
              <a:t> largos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05200" y="37020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Symbol" charset="0"/>
                <a:ea typeface="ＭＳ Ｐゴシック" charset="0"/>
              </a:rPr>
              <a:t>t</a:t>
            </a:r>
            <a:r>
              <a:rPr lang="en-US" dirty="0">
                <a:latin typeface="Times New Roman" charset="0"/>
                <a:ea typeface="ＭＳ Ｐゴシック" charset="0"/>
              </a:rPr>
              <a:t> =</a:t>
            </a:r>
            <a:endParaRPr lang="en-US" baseline="30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49082"/>
            <a:ext cx="48229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Modelos</a:t>
            </a:r>
            <a:r>
              <a:rPr lang="en-US" sz="3200" dirty="0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 de </a:t>
            </a: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Caja</a:t>
            </a:r>
            <a:r>
              <a:rPr lang="en-US" sz="3200" dirty="0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Dynámicos</a:t>
            </a:r>
            <a:endParaRPr lang="en-US" sz="3200" dirty="0">
              <a:solidFill>
                <a:schemeClr val="accent2"/>
              </a:solidFill>
              <a:latin typeface="Calibri Light"/>
              <a:ea typeface="ＭＳ Ｐゴシック" charset="0"/>
              <a:cs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4195" y="340462"/>
            <a:ext cx="270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M(t) = M</a:t>
            </a:r>
            <a:r>
              <a:rPr lang="fr-FR" b="1" baseline="-25000" dirty="0"/>
              <a:t>1</a:t>
            </a:r>
            <a:r>
              <a:rPr lang="fr-FR" b="1" dirty="0"/>
              <a:t> – [(M</a:t>
            </a:r>
            <a:r>
              <a:rPr lang="fr-FR" b="1" baseline="-25000" dirty="0"/>
              <a:t>1</a:t>
            </a:r>
            <a:r>
              <a:rPr lang="fr-FR" b="1" dirty="0"/>
              <a:t> – M</a:t>
            </a:r>
            <a:r>
              <a:rPr lang="fr-FR" b="1" baseline="-25000" dirty="0"/>
              <a:t>o</a:t>
            </a:r>
            <a:r>
              <a:rPr lang="fr-FR" b="1" dirty="0"/>
              <a:t>)e</a:t>
            </a:r>
            <a:r>
              <a:rPr lang="fr-FR" b="1" baseline="30000" dirty="0"/>
              <a:t>-</a:t>
            </a:r>
            <a:r>
              <a:rPr lang="fr-FR" b="1" baseline="30000" dirty="0" err="1"/>
              <a:t>kt</a:t>
            </a:r>
            <a:r>
              <a:rPr lang="fr-FR" b="1" dirty="0"/>
              <a:t>]</a:t>
            </a:r>
            <a:endParaRPr lang="fr-FR" b="1" baseline="30000" dirty="0"/>
          </a:p>
        </p:txBody>
      </p:sp>
    </p:spTree>
    <p:extLst>
      <p:ext uri="{BB962C8B-B14F-4D97-AF65-F5344CB8AC3E}">
        <p14:creationId xmlns:p14="http://schemas.microsoft.com/office/powerpoint/2010/main" val="14223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2box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817418"/>
            <a:ext cx="41671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362200" y="5105400"/>
            <a:ext cx="460388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El balance de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caja</a:t>
            </a:r>
            <a:r>
              <a:rPr lang="en-US" dirty="0" smtClean="0"/>
              <a:t> de </a:t>
            </a:r>
            <a:r>
              <a:rPr lang="en-US" dirty="0" err="1" smtClean="0"/>
              <a:t>superficie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/>
              <a:t>dC</a:t>
            </a:r>
            <a:r>
              <a:rPr lang="en-US" baseline="-25000" dirty="0" err="1"/>
              <a:t>s</a:t>
            </a:r>
            <a:r>
              <a:rPr lang="en-US" dirty="0"/>
              <a:t>/</a:t>
            </a:r>
            <a:r>
              <a:rPr lang="en-US" dirty="0" err="1"/>
              <a:t>dC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 err="1"/>
              <a:t>C</a:t>
            </a:r>
            <a:r>
              <a:rPr lang="en-US" baseline="-25000" dirty="0" err="1"/>
              <a:t>r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 err="1"/>
              <a:t>C</a:t>
            </a:r>
            <a:r>
              <a:rPr lang="en-US" baseline="-25000" dirty="0" err="1"/>
              <a:t>d</a:t>
            </a:r>
            <a:r>
              <a:rPr lang="en-US" dirty="0"/>
              <a:t> – </a:t>
            </a:r>
            <a:r>
              <a:rPr lang="en-US" dirty="0" err="1"/>
              <a:t>V</a:t>
            </a:r>
            <a:r>
              <a:rPr lang="en-US" baseline="-25000" dirty="0" err="1"/>
              <a:t>mix</a:t>
            </a:r>
            <a:r>
              <a:rPr lang="en-US" dirty="0" err="1"/>
              <a:t>C</a:t>
            </a:r>
            <a:r>
              <a:rPr lang="en-US" baseline="-25000" dirty="0" err="1"/>
              <a:t>s</a:t>
            </a:r>
            <a:r>
              <a:rPr lang="en-US" dirty="0"/>
              <a:t> – B</a:t>
            </a:r>
          </a:p>
          <a:p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estacionario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B =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 err="1"/>
              <a:t>C</a:t>
            </a:r>
            <a:r>
              <a:rPr lang="en-US" baseline="-25000" dirty="0" err="1"/>
              <a:t>r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mix</a:t>
            </a:r>
            <a:r>
              <a:rPr lang="en-US" dirty="0" err="1"/>
              <a:t>C</a:t>
            </a:r>
            <a:r>
              <a:rPr lang="en-US" baseline="-25000" dirty="0" err="1"/>
              <a:t>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mix</a:t>
            </a:r>
            <a:r>
              <a:rPr lang="en-US" dirty="0" err="1" smtClean="0"/>
              <a:t>C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  </a:t>
            </a:r>
            <a:r>
              <a:rPr lang="en-US" dirty="0" smtClean="0"/>
              <a:t>and </a:t>
            </a:r>
            <a:r>
              <a:rPr lang="en-US" dirty="0" err="1" smtClean="0"/>
              <a:t>fB</a:t>
            </a:r>
            <a:r>
              <a:rPr lang="en-US" dirty="0" smtClean="0"/>
              <a:t>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riv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riv</a:t>
            </a:r>
            <a:endParaRPr lang="en-US" baseline="-25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49082"/>
            <a:ext cx="5917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Introduciendo</a:t>
            </a:r>
            <a:r>
              <a:rPr lang="en-US" sz="3200" dirty="0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 el 2-Modelo de </a:t>
            </a:r>
            <a:r>
              <a:rPr lang="en-US" sz="3200" dirty="0" err="1" smtClean="0">
                <a:solidFill>
                  <a:schemeClr val="accent2"/>
                </a:solidFill>
                <a:latin typeface="Calibri Light"/>
                <a:ea typeface="ＭＳ Ｐゴシック" charset="0"/>
                <a:cs typeface="Calibri Light"/>
              </a:rPr>
              <a:t>Caja</a:t>
            </a:r>
            <a:endParaRPr lang="en-US" sz="3200" dirty="0">
              <a:solidFill>
                <a:schemeClr val="accent2"/>
              </a:solidFill>
              <a:latin typeface="Calibri Light"/>
              <a:ea typeface="ＭＳ Ｐゴシック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58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81891" y="381000"/>
            <a:ext cx="8062237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Broecker</a:t>
            </a:r>
            <a:r>
              <a:rPr lang="en-US" sz="2400" dirty="0">
                <a:solidFill>
                  <a:schemeClr val="accent2"/>
                </a:solidFill>
              </a:rPr>
              <a:t> (1971) </a:t>
            </a:r>
            <a:r>
              <a:rPr lang="en-US" sz="2400" dirty="0" smtClean="0">
                <a:solidFill>
                  <a:schemeClr val="accent2"/>
                </a:solidFill>
              </a:rPr>
              <a:t>define </a:t>
            </a:r>
            <a:r>
              <a:rPr lang="en-US" sz="2400" dirty="0" err="1" smtClean="0">
                <a:solidFill>
                  <a:schemeClr val="accent2"/>
                </a:solidFill>
              </a:rPr>
              <a:t>algunos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parámetros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para</a:t>
            </a:r>
            <a:r>
              <a:rPr lang="en-US" sz="2400" dirty="0" smtClean="0">
                <a:solidFill>
                  <a:schemeClr val="accent2"/>
                </a:solidFill>
              </a:rPr>
              <a:t> el 2-modelo de </a:t>
            </a:r>
            <a:r>
              <a:rPr lang="en-US" sz="2400" dirty="0" err="1" smtClean="0">
                <a:solidFill>
                  <a:schemeClr val="accent2"/>
                </a:solidFill>
              </a:rPr>
              <a:t>caja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Dos </a:t>
            </a:r>
            <a:r>
              <a:rPr lang="en-US" sz="2400" dirty="0" err="1" smtClean="0">
                <a:solidFill>
                  <a:schemeClr val="accent2"/>
                </a:solidFill>
              </a:rPr>
              <a:t>importantes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parámetros</a:t>
            </a:r>
            <a:r>
              <a:rPr lang="en-US" sz="2400" dirty="0" smtClean="0">
                <a:solidFill>
                  <a:schemeClr val="accent2"/>
                </a:solidFill>
              </a:rPr>
              <a:t> son </a:t>
            </a:r>
            <a:r>
              <a:rPr lang="en-US" sz="2400" b="1" dirty="0" smtClean="0">
                <a:solidFill>
                  <a:schemeClr val="accent2"/>
                </a:solidFill>
              </a:rPr>
              <a:t>g</a:t>
            </a:r>
            <a:r>
              <a:rPr lang="en-US" sz="2400" dirty="0" smtClean="0">
                <a:solidFill>
                  <a:schemeClr val="accent2"/>
                </a:solidFill>
              </a:rPr>
              <a:t> y </a:t>
            </a:r>
            <a:r>
              <a:rPr lang="en-US" sz="2400" b="1" dirty="0" smtClean="0">
                <a:solidFill>
                  <a:schemeClr val="accent2"/>
                </a:solidFill>
              </a:rPr>
              <a:t>f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endParaRPr lang="en-US" sz="2400" dirty="0"/>
          </a:p>
          <a:p>
            <a:r>
              <a:rPr lang="en-US" sz="2400" b="1" dirty="0" smtClean="0"/>
              <a:t>g</a:t>
            </a:r>
            <a:r>
              <a:rPr lang="en-US" sz="2400" dirty="0" smtClean="0"/>
              <a:t> 	= 	</a:t>
            </a:r>
            <a:r>
              <a:rPr lang="en-US" sz="2400" dirty="0" err="1" smtClean="0"/>
              <a:t>fracción</a:t>
            </a:r>
            <a:r>
              <a:rPr lang="en-US" sz="2400" dirty="0" smtClean="0"/>
              <a:t> de un </a:t>
            </a:r>
            <a:r>
              <a:rPr lang="en-US" sz="2400" dirty="0" err="1" smtClean="0"/>
              <a:t>elemento</a:t>
            </a:r>
            <a:r>
              <a:rPr lang="en-US" sz="2400" dirty="0" smtClean="0"/>
              <a:t> </a:t>
            </a:r>
            <a:r>
              <a:rPr lang="en-US" sz="2400" dirty="0" err="1" smtClean="0"/>
              <a:t>puesto</a:t>
            </a:r>
            <a:r>
              <a:rPr lang="en-US" sz="2400" dirty="0" smtClean="0"/>
              <a:t> en </a:t>
            </a:r>
            <a:r>
              <a:rPr lang="en-US" sz="2400" dirty="0" err="1" smtClean="0"/>
              <a:t>superficie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	 		removed </a:t>
            </a:r>
            <a:r>
              <a:rPr lang="en-US" sz="2400" dirty="0" err="1" smtClean="0"/>
              <a:t>como</a:t>
            </a:r>
            <a:r>
              <a:rPr lang="en-US" sz="2400" dirty="0" smtClean="0"/>
              <a:t> B (la </a:t>
            </a:r>
            <a:r>
              <a:rPr lang="en-US" sz="2400" dirty="0" err="1" smtClean="0"/>
              <a:t>eficiencia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bioremoción</a:t>
            </a:r>
            <a:r>
              <a:rPr lang="en-US" sz="2400" dirty="0" smtClean="0"/>
              <a:t> de   			un element de la </a:t>
            </a:r>
            <a:r>
              <a:rPr lang="en-US" sz="2400" dirty="0" err="1" smtClean="0"/>
              <a:t>superficie</a:t>
            </a:r>
            <a:r>
              <a:rPr lang="en-US" sz="2400" dirty="0" smtClean="0"/>
              <a:t> – </a:t>
            </a:r>
            <a:r>
              <a:rPr lang="en-US" sz="2400" dirty="0" err="1" smtClean="0"/>
              <a:t>cuan</a:t>
            </a:r>
            <a:r>
              <a:rPr lang="en-US" sz="2400" dirty="0" smtClean="0"/>
              <a:t> </a:t>
            </a:r>
            <a:r>
              <a:rPr lang="en-US" sz="2400" dirty="0" err="1" smtClean="0"/>
              <a:t>eficientemente</a:t>
            </a:r>
            <a:r>
              <a:rPr lang="en-US" sz="2400" dirty="0" smtClean="0"/>
              <a:t> se 			</a:t>
            </a:r>
            <a:r>
              <a:rPr lang="en-US" sz="2400" dirty="0" err="1" smtClean="0"/>
              <a:t>hunde</a:t>
            </a:r>
            <a:r>
              <a:rPr lang="en-US" sz="2400" dirty="0" smtClean="0"/>
              <a:t> (</a:t>
            </a:r>
            <a:r>
              <a:rPr lang="en-US" sz="2400" dirty="0" err="1" smtClean="0"/>
              <a:t>salida</a:t>
            </a:r>
            <a:r>
              <a:rPr lang="en-US" sz="2400" dirty="0" smtClean="0"/>
              <a:t>)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partícula</a:t>
            </a:r>
            <a:r>
              <a:rPr lang="en-US" sz="2400" dirty="0" smtClean="0"/>
              <a:t> (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flujo</a:t>
            </a:r>
            <a:r>
              <a:rPr lang="en-US" sz="2400" dirty="0" smtClean="0"/>
              <a:t> B) </a:t>
            </a:r>
            <a:r>
              <a:rPr lang="en-US" sz="2400" dirty="0" err="1" smtClean="0"/>
              <a:t>fuera</a:t>
            </a:r>
            <a:r>
              <a:rPr lang="en-US" sz="2400" dirty="0" smtClean="0"/>
              <a:t> 			de la </a:t>
            </a:r>
            <a:r>
              <a:rPr lang="en-US" sz="2400" dirty="0" err="1" smtClean="0"/>
              <a:t>superficie</a:t>
            </a:r>
            <a:r>
              <a:rPr lang="en-US" sz="2400" dirty="0" smtClean="0"/>
              <a:t> </a:t>
            </a:r>
            <a:r>
              <a:rPr lang="en-US" sz="2400" dirty="0" err="1" smtClean="0"/>
              <a:t>oceánica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 	= 	B / </a:t>
            </a:r>
            <a:r>
              <a:rPr lang="en-US" sz="2400" dirty="0" err="1" smtClean="0"/>
              <a:t>entrada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supercficie</a:t>
            </a:r>
            <a:r>
              <a:rPr lang="en-US" sz="2400" dirty="0" smtClean="0"/>
              <a:t> </a:t>
            </a:r>
            <a:r>
              <a:rPr lang="en-US" sz="2400" dirty="0" err="1" smtClean="0"/>
              <a:t>oceánica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= 	(</a:t>
            </a:r>
            <a:r>
              <a:rPr lang="en-US" sz="2400" dirty="0" err="1"/>
              <a:t>V</a:t>
            </a:r>
            <a:r>
              <a:rPr lang="en-US" sz="2400" baseline="-25000" dirty="0" err="1"/>
              <a:t>mix</a:t>
            </a:r>
            <a:r>
              <a:rPr lang="en-US" sz="2400" dirty="0" err="1"/>
              <a:t>C</a:t>
            </a:r>
            <a:r>
              <a:rPr lang="en-US" sz="2400" baseline="-25000" dirty="0" err="1"/>
              <a:t>D</a:t>
            </a:r>
            <a:r>
              <a:rPr lang="en-US" sz="2400" dirty="0"/>
              <a:t> + </a:t>
            </a:r>
            <a:r>
              <a:rPr lang="en-US" sz="2400" dirty="0" err="1"/>
              <a:t>V</a:t>
            </a:r>
            <a:r>
              <a:rPr lang="en-US" sz="2400" baseline="-25000" dirty="0" err="1"/>
              <a:t>r</a:t>
            </a:r>
            <a:r>
              <a:rPr lang="en-US" sz="2400" dirty="0" err="1"/>
              <a:t>C</a:t>
            </a:r>
            <a:r>
              <a:rPr lang="en-US" sz="2400" baseline="-25000" dirty="0" err="1"/>
              <a:t>r</a:t>
            </a:r>
            <a:r>
              <a:rPr lang="en-US" sz="2400" dirty="0"/>
              <a:t> – </a:t>
            </a:r>
            <a:r>
              <a:rPr lang="en-US" sz="2400" dirty="0" err="1"/>
              <a:t>V</a:t>
            </a:r>
            <a:r>
              <a:rPr lang="en-US" sz="2400" baseline="-25000" dirty="0" err="1"/>
              <a:t>mix</a:t>
            </a:r>
            <a:r>
              <a:rPr lang="en-US" sz="2400" dirty="0" err="1"/>
              <a:t>C</a:t>
            </a:r>
            <a:r>
              <a:rPr lang="en-US" sz="2400" baseline="-25000" dirty="0" err="1"/>
              <a:t>s</a:t>
            </a:r>
            <a:r>
              <a:rPr lang="en-US" sz="2400" dirty="0"/>
              <a:t>) / </a:t>
            </a:r>
            <a:r>
              <a:rPr lang="en-US" sz="2400" dirty="0" err="1"/>
              <a:t>V</a:t>
            </a:r>
            <a:r>
              <a:rPr lang="en-US" sz="2400" baseline="-25000" dirty="0" err="1"/>
              <a:t>mix</a:t>
            </a:r>
            <a:r>
              <a:rPr lang="en-US" sz="2400" dirty="0" err="1"/>
              <a:t>C</a:t>
            </a:r>
            <a:r>
              <a:rPr lang="en-US" sz="2400" baseline="-25000" dirty="0" err="1"/>
              <a:t>d</a:t>
            </a:r>
            <a:r>
              <a:rPr lang="en-US" sz="2400" dirty="0"/>
              <a:t> + </a:t>
            </a:r>
            <a:r>
              <a:rPr lang="en-US" sz="2400" dirty="0" err="1"/>
              <a:t>V</a:t>
            </a:r>
            <a:r>
              <a:rPr lang="en-US" sz="2400" baseline="-25000" dirty="0" err="1"/>
              <a:t>r</a:t>
            </a:r>
            <a:r>
              <a:rPr lang="en-US" sz="2400" dirty="0" err="1"/>
              <a:t>C</a:t>
            </a:r>
            <a:r>
              <a:rPr lang="en-US" sz="2400" baseline="-25000" dirty="0" err="1"/>
              <a:t>r</a:t>
            </a:r>
            <a:endParaRPr lang="en-US" sz="2400" baseline="-25000" dirty="0"/>
          </a:p>
          <a:p>
            <a:endParaRPr lang="en-US" sz="2400" dirty="0" smtClean="0"/>
          </a:p>
          <a:p>
            <a:r>
              <a:rPr lang="en-US" sz="2400" b="1" dirty="0" smtClean="0"/>
              <a:t>f</a:t>
            </a:r>
            <a:r>
              <a:rPr lang="en-US" sz="2400" dirty="0" smtClean="0"/>
              <a:t> 	=	la </a:t>
            </a:r>
            <a:r>
              <a:rPr lang="en-US" sz="2400" dirty="0" err="1" smtClean="0"/>
              <a:t>fracción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partículas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son </a:t>
            </a:r>
            <a:r>
              <a:rPr lang="en-US" sz="2400" dirty="0" err="1" smtClean="0"/>
              <a:t>enterrados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(la </a:t>
            </a:r>
            <a:r>
              <a:rPr lang="en-US" sz="2400" dirty="0" err="1" smtClean="0"/>
              <a:t>eficiencia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remoción</a:t>
            </a:r>
            <a:r>
              <a:rPr lang="en-US" sz="2400" dirty="0" smtClean="0"/>
              <a:t> </a:t>
            </a:r>
            <a:r>
              <a:rPr lang="en-US" sz="2400" dirty="0" err="1" smtClean="0"/>
              <a:t>última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la </a:t>
            </a:r>
            <a:r>
              <a:rPr lang="en-US" sz="2400" dirty="0" err="1" smtClean="0"/>
              <a:t>columna</a:t>
            </a:r>
            <a:r>
              <a:rPr lang="en-US" sz="2400" dirty="0" smtClean="0"/>
              <a:t> de 		</a:t>
            </a:r>
            <a:r>
              <a:rPr lang="en-US" sz="2400" dirty="0" err="1" smtClean="0"/>
              <a:t>agua</a:t>
            </a:r>
            <a:r>
              <a:rPr lang="en-US" sz="2400" dirty="0" smtClean="0"/>
              <a:t>) 	= 	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r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/ B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r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/ (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mix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+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r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-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mix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30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22" y="1121308"/>
            <a:ext cx="8039981" cy="49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0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407" y="650875"/>
            <a:ext cx="900711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+mj-lt"/>
                <a:ea typeface="ＭＳ Ｐゴシック" charset="0"/>
              </a:rPr>
              <a:t>Dos </a:t>
            </a:r>
            <a:r>
              <a:rPr lang="en-US" sz="2800" dirty="0" err="1" smtClean="0">
                <a:latin typeface="+mj-lt"/>
                <a:ea typeface="ＭＳ Ｐゴシック" charset="0"/>
              </a:rPr>
              <a:t>tipos</a:t>
            </a:r>
            <a:r>
              <a:rPr lang="en-US" sz="2800" dirty="0" smtClean="0"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latin typeface="+mj-lt"/>
                <a:ea typeface="ＭＳ Ｐゴシック" charset="0"/>
              </a:rPr>
              <a:t>principales</a:t>
            </a:r>
            <a:r>
              <a:rPr lang="en-US" sz="2800" dirty="0" smtClean="0">
                <a:latin typeface="+mj-lt"/>
                <a:ea typeface="ＭＳ Ｐゴシック" charset="0"/>
              </a:rPr>
              <a:t> de </a:t>
            </a:r>
            <a:r>
              <a:rPr lang="en-US" sz="2800" dirty="0" err="1" smtClean="0">
                <a:latin typeface="+mj-lt"/>
                <a:ea typeface="ＭＳ Ｐゴシック" charset="0"/>
              </a:rPr>
              <a:t>modelos</a:t>
            </a:r>
            <a:r>
              <a:rPr lang="en-US" sz="2800" dirty="0" smtClean="0"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latin typeface="+mj-lt"/>
                <a:ea typeface="ＭＳ Ｐゴシック" charset="0"/>
              </a:rPr>
              <a:t>usados</a:t>
            </a:r>
            <a:r>
              <a:rPr lang="en-US" sz="2800" dirty="0" smtClean="0">
                <a:latin typeface="+mj-lt"/>
                <a:ea typeface="ＭＳ Ｐゴシック" charset="0"/>
              </a:rPr>
              <a:t> en </a:t>
            </a:r>
            <a:r>
              <a:rPr lang="en-US" sz="2800" dirty="0" err="1" smtClean="0">
                <a:latin typeface="+mj-lt"/>
                <a:ea typeface="ＭＳ Ｐゴシック" charset="0"/>
              </a:rPr>
              <a:t>oceanografía</a:t>
            </a:r>
            <a:r>
              <a:rPr lang="en-US" sz="2800" dirty="0" smtClean="0"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latin typeface="+mj-lt"/>
                <a:ea typeface="ＭＳ Ｐゴシック" charset="0"/>
              </a:rPr>
              <a:t>química</a:t>
            </a:r>
            <a:r>
              <a:rPr lang="en-US" sz="2800" dirty="0" smtClean="0">
                <a:latin typeface="+mj-lt"/>
                <a:ea typeface="ＭＳ Ｐゴシック" charset="0"/>
              </a:rPr>
              <a:t>:</a:t>
            </a:r>
            <a:endParaRPr lang="en-US" sz="2800" dirty="0"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400" b="1" dirty="0">
              <a:latin typeface="+mj-lt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 err="1" smtClean="0">
                <a:solidFill>
                  <a:schemeClr val="accent2"/>
                </a:solidFill>
                <a:ea typeface="ＭＳ Ｐゴシック" charset="0"/>
              </a:rPr>
              <a:t>Modelos</a:t>
            </a:r>
            <a:r>
              <a:rPr lang="en-US" sz="2800" smtClean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2800" smtClean="0">
                <a:solidFill>
                  <a:schemeClr val="accent2"/>
                </a:solidFill>
                <a:ea typeface="ＭＳ Ｐゴシック" charset="0"/>
              </a:rPr>
              <a:t>de </a:t>
            </a:r>
            <a:r>
              <a:rPr lang="en-US" sz="280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Caja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+mj-lt"/>
                <a:ea typeface="ＭＳ Ｐゴシック" charset="0"/>
              </a:rPr>
              <a:t>(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o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Reservorio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)</a:t>
            </a:r>
            <a:endParaRPr lang="en-US" sz="2800" dirty="0">
              <a:solidFill>
                <a:schemeClr val="accent2"/>
              </a:solidFill>
              <a:latin typeface="+mj-lt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 err="1" smtClean="0">
                <a:solidFill>
                  <a:schemeClr val="accent2"/>
                </a:solidFill>
                <a:ea typeface="ＭＳ Ｐゴシック" charset="0"/>
              </a:rPr>
              <a:t>Modelos</a:t>
            </a:r>
            <a:r>
              <a:rPr lang="en-US" sz="2800" dirty="0" smtClean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Continuos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deTransporte-Reacción</a:t>
            </a:r>
            <a:endParaRPr lang="en-US" sz="2800" dirty="0" smtClean="0">
              <a:solidFill>
                <a:schemeClr val="accent2"/>
              </a:solidFill>
              <a:latin typeface="+mj-lt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2800" dirty="0">
              <a:solidFill>
                <a:schemeClr val="accent2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latin typeface="+mj-lt"/>
                <a:ea typeface="ＭＳ Ｐゴシック" charset="0"/>
              </a:rPr>
              <a:t>En ambos </a:t>
            </a:r>
            <a:r>
              <a:rPr lang="en-US" sz="2800" dirty="0" err="1" smtClean="0">
                <a:latin typeface="+mj-lt"/>
                <a:ea typeface="ＭＳ Ｐゴシック" charset="0"/>
              </a:rPr>
              <a:t>casos</a:t>
            </a:r>
            <a:r>
              <a:rPr lang="en-US" sz="2800" dirty="0" smtClean="0">
                <a:latin typeface="+mj-lt"/>
                <a:ea typeface="ＭＳ Ｐゴシック" charset="0"/>
              </a:rPr>
              <a:t>:</a:t>
            </a:r>
            <a:endParaRPr lang="en-US" sz="2800" dirty="0">
              <a:latin typeface="+mj-lt"/>
              <a:ea typeface="ＭＳ Ｐゴシック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7916726"/>
              </p:ext>
            </p:extLst>
          </p:nvPr>
        </p:nvGraphicFramePr>
        <p:xfrm>
          <a:off x="414773" y="3272389"/>
          <a:ext cx="8291619" cy="276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6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0271" y="452115"/>
            <a:ext cx="8062899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ea typeface="ＭＳ Ｐゴシック" charset="0"/>
              </a:rPr>
              <a:t>En </a:t>
            </a:r>
            <a:r>
              <a:rPr lang="en-US" sz="3200" dirty="0" err="1" smtClean="0">
                <a:solidFill>
                  <a:schemeClr val="accent1"/>
                </a:solidFill>
                <a:ea typeface="ＭＳ Ｐゴシック" charset="0"/>
              </a:rPr>
              <a:t>estado</a:t>
            </a:r>
            <a:r>
              <a:rPr lang="en-US" sz="3200" dirty="0" smtClean="0">
                <a:solidFill>
                  <a:schemeClr val="accent1"/>
                </a:solidFill>
                <a:ea typeface="ＭＳ Ｐゴシック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ea typeface="ＭＳ Ｐゴシック" charset="0"/>
              </a:rPr>
              <a:t>estacionario</a:t>
            </a:r>
            <a:r>
              <a:rPr lang="en-US" sz="3200" dirty="0" smtClean="0">
                <a:solidFill>
                  <a:schemeClr val="accent1"/>
                </a:solidFill>
                <a:ea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</a:rPr>
              <a:t>la </a:t>
            </a:r>
            <a:r>
              <a:rPr lang="en-US" sz="3200" dirty="0" err="1" smtClean="0">
                <a:ea typeface="ＭＳ Ｐゴシック" charset="0"/>
              </a:rPr>
              <a:t>concentración</a:t>
            </a:r>
            <a:r>
              <a:rPr lang="en-US" sz="3200" dirty="0" smtClean="0">
                <a:ea typeface="ＭＳ Ｐゴシック" charset="0"/>
              </a:rPr>
              <a:t> </a:t>
            </a:r>
            <a:r>
              <a:rPr lang="en-US" sz="3200" dirty="0" err="1" smtClean="0">
                <a:ea typeface="ＭＳ Ｐゴシック" charset="0"/>
              </a:rPr>
              <a:t>disuelta</a:t>
            </a:r>
            <a:r>
              <a:rPr lang="en-US" sz="3200" dirty="0" smtClean="0">
                <a:ea typeface="ＭＳ Ｐゴシック" charset="0"/>
              </a:rPr>
              <a:t> (M</a:t>
            </a:r>
            <a:r>
              <a:rPr lang="en-US" sz="3200" baseline="-25000" dirty="0" smtClean="0">
                <a:ea typeface="ＭＳ Ｐゴシック" charset="0"/>
              </a:rPr>
              <a:t>i</a:t>
            </a:r>
            <a:r>
              <a:rPr lang="en-US" sz="3200" dirty="0">
                <a:ea typeface="ＭＳ Ｐゴシック" charset="0"/>
              </a:rPr>
              <a:t>) </a:t>
            </a:r>
            <a:r>
              <a:rPr lang="en-US" sz="3200" dirty="0" smtClean="0">
                <a:ea typeface="ＭＳ Ｐゴシック" charset="0"/>
              </a:rPr>
              <a:t>no cambia con el </a:t>
            </a:r>
            <a:r>
              <a:rPr lang="en-US" sz="3200" dirty="0" err="1" smtClean="0">
                <a:ea typeface="ＭＳ Ｐゴシック" charset="0"/>
              </a:rPr>
              <a:t>tiempo</a:t>
            </a:r>
            <a:r>
              <a:rPr lang="en-US" sz="3200" dirty="0" smtClean="0">
                <a:ea typeface="ＭＳ Ｐゴシック" charset="0"/>
              </a:rPr>
              <a:t>: </a:t>
            </a:r>
            <a:endParaRPr lang="sv-SE" sz="3200" dirty="0">
              <a:ea typeface="ＭＳ Ｐゴシック" charset="0"/>
            </a:endParaRPr>
          </a:p>
          <a:p>
            <a:pPr>
              <a:defRPr/>
            </a:pPr>
            <a:endParaRPr lang="sv-SE" sz="2400" b="1" dirty="0" smtClean="0">
              <a:ea typeface="ＭＳ Ｐゴシック" charset="0"/>
            </a:endParaRPr>
          </a:p>
          <a:p>
            <a:pPr>
              <a:defRPr/>
            </a:pPr>
            <a:endParaRPr lang="sv-SE" sz="2400" b="1" dirty="0">
              <a:ea typeface="ＭＳ Ｐゴシック" charset="0"/>
            </a:endParaRPr>
          </a:p>
          <a:p>
            <a:pPr>
              <a:defRPr/>
            </a:pPr>
            <a:r>
              <a:rPr lang="sv-SE" sz="3200" dirty="0">
                <a:ea typeface="ＭＳ Ｐゴシック" charset="0"/>
              </a:rPr>
              <a:t>(</a:t>
            </a:r>
            <a:r>
              <a:rPr lang="sv-SE" sz="3200" dirty="0" err="1">
                <a:ea typeface="ＭＳ Ｐゴシック" charset="0"/>
              </a:rPr>
              <a:t>dM</a:t>
            </a:r>
            <a:r>
              <a:rPr lang="sv-SE" sz="3200" dirty="0">
                <a:ea typeface="ＭＳ Ｐゴシック" charset="0"/>
              </a:rPr>
              <a:t>/dt)</a:t>
            </a:r>
            <a:r>
              <a:rPr lang="sv-SE" sz="3200" baseline="-25000" dirty="0" err="1">
                <a:ea typeface="ＭＳ Ｐゴシック" charset="0"/>
              </a:rPr>
              <a:t>ocn</a:t>
            </a:r>
            <a:r>
              <a:rPr lang="sv-SE" sz="3200" dirty="0">
                <a:ea typeface="ＭＳ Ｐゴシック" charset="0"/>
              </a:rPr>
              <a:t> = </a:t>
            </a:r>
            <a:r>
              <a:rPr lang="sv-SE" sz="3200" dirty="0" err="1" smtClean="0">
                <a:ea typeface="ＭＳ Ｐゴシック" charset="0"/>
              </a:rPr>
              <a:t>ΣdM</a:t>
            </a:r>
            <a:r>
              <a:rPr lang="sv-SE" sz="3200" baseline="-25000" dirty="0" err="1" smtClean="0">
                <a:ea typeface="ＭＳ Ｐゴシック" charset="0"/>
              </a:rPr>
              <a:t>i</a:t>
            </a:r>
            <a:r>
              <a:rPr lang="sv-SE" sz="3200" dirty="0" smtClean="0">
                <a:ea typeface="ＭＳ Ｐゴシック" charset="0"/>
              </a:rPr>
              <a:t> </a:t>
            </a:r>
            <a:r>
              <a:rPr lang="sv-SE" sz="3200" dirty="0">
                <a:ea typeface="ＭＳ Ｐゴシック" charset="0"/>
              </a:rPr>
              <a:t>/ dt  = </a:t>
            </a:r>
            <a:r>
              <a:rPr lang="sv-SE" sz="3200" dirty="0" smtClean="0">
                <a:ea typeface="ＭＳ Ｐゴシック" charset="0"/>
              </a:rPr>
              <a:t>0</a:t>
            </a:r>
          </a:p>
          <a:p>
            <a:pPr>
              <a:defRPr/>
            </a:pPr>
            <a:endParaRPr lang="sv-SE" sz="3200" i="1" dirty="0" smtClean="0">
              <a:ea typeface="ＭＳ Ｐゴシック" charset="0"/>
            </a:endParaRPr>
          </a:p>
          <a:p>
            <a:pPr>
              <a:defRPr/>
            </a:pPr>
            <a:r>
              <a:rPr lang="sv-SE" sz="2800" i="1" dirty="0" smtClean="0">
                <a:ea typeface="ＭＳ Ｐゴシック" charset="0"/>
              </a:rPr>
              <a:t>(p.e.</a:t>
            </a:r>
            <a:r>
              <a:rPr lang="en-US" sz="2800" b="1" i="1" dirty="0">
                <a:ea typeface="ＭＳ Ｐゴシック" charset="0"/>
              </a:rPr>
              <a:t> </a:t>
            </a:r>
            <a:r>
              <a:rPr lang="en-US" sz="2800" i="1" dirty="0" smtClean="0">
                <a:ea typeface="ＭＳ Ｐゴシック" charset="0"/>
              </a:rPr>
              <a:t>la </a:t>
            </a:r>
            <a:r>
              <a:rPr lang="en-US" sz="2800" i="1" dirty="0" err="1" smtClean="0">
                <a:ea typeface="ＭＳ Ｐゴシック" charset="0"/>
              </a:rPr>
              <a:t>suma</a:t>
            </a:r>
            <a:r>
              <a:rPr lang="en-US" sz="2800" i="1" dirty="0" smtClean="0">
                <a:ea typeface="ＭＳ Ｐゴシック" charset="0"/>
              </a:rPr>
              <a:t> de </a:t>
            </a:r>
            <a:r>
              <a:rPr lang="en-US" sz="2800" i="1" dirty="0" err="1" smtClean="0">
                <a:ea typeface="ＭＳ Ｐゴシック" charset="0"/>
              </a:rPr>
              <a:t>las</a:t>
            </a:r>
            <a:r>
              <a:rPr lang="en-US" sz="2800" i="1" dirty="0" smtClean="0">
                <a:ea typeface="ＭＳ Ｐゴシック" charset="0"/>
              </a:rPr>
              <a:t> </a:t>
            </a:r>
            <a:r>
              <a:rPr lang="en-US" sz="2800" i="1" dirty="0" err="1" smtClean="0">
                <a:ea typeface="ＭＳ Ｐゴシック" charset="0"/>
              </a:rPr>
              <a:t>fuentes</a:t>
            </a:r>
            <a:r>
              <a:rPr lang="en-US" sz="2800" i="1" dirty="0" smtClean="0">
                <a:ea typeface="ＭＳ Ｐゴシック" charset="0"/>
              </a:rPr>
              <a:t> (</a:t>
            </a:r>
            <a:r>
              <a:rPr lang="en-US" sz="2800" i="1" dirty="0" err="1" smtClean="0">
                <a:ea typeface="ＭＳ Ｐゴシック" charset="0"/>
              </a:rPr>
              <a:t>entradas</a:t>
            </a:r>
            <a:r>
              <a:rPr lang="en-US" sz="2800" i="1" dirty="0" smtClean="0">
                <a:ea typeface="ＭＳ Ｐゴシック" charset="0"/>
              </a:rPr>
              <a:t>) </a:t>
            </a:r>
            <a:r>
              <a:rPr lang="en-US" sz="2800" i="1" dirty="0" err="1" smtClean="0">
                <a:ea typeface="ＭＳ Ｐゴシック" charset="0"/>
              </a:rPr>
              <a:t>debe</a:t>
            </a:r>
            <a:r>
              <a:rPr lang="en-US" sz="2800" i="1" dirty="0" smtClean="0">
                <a:ea typeface="ＭＳ Ｐゴシック" charset="0"/>
              </a:rPr>
              <a:t> </a:t>
            </a:r>
            <a:r>
              <a:rPr lang="en-US" sz="2800" i="1" dirty="0" err="1" smtClean="0">
                <a:ea typeface="ＭＳ Ｐゴシック" charset="0"/>
              </a:rPr>
              <a:t>igualar</a:t>
            </a:r>
            <a:r>
              <a:rPr lang="en-US" sz="2800" i="1" dirty="0" smtClean="0">
                <a:ea typeface="ＭＳ Ｐゴシック" charset="0"/>
              </a:rPr>
              <a:t> la </a:t>
            </a:r>
            <a:r>
              <a:rPr lang="en-US" sz="2800" i="1" dirty="0" err="1" smtClean="0">
                <a:ea typeface="ＭＳ Ｐゴシック" charset="0"/>
              </a:rPr>
              <a:t>suma</a:t>
            </a:r>
            <a:r>
              <a:rPr lang="en-US" sz="2800" i="1" dirty="0" smtClean="0">
                <a:ea typeface="ＭＳ Ｐゴシック" charset="0"/>
              </a:rPr>
              <a:t> de </a:t>
            </a:r>
            <a:r>
              <a:rPr lang="en-US" sz="2800" i="1" dirty="0" err="1" smtClean="0">
                <a:ea typeface="ＭＳ Ｐゴシック" charset="0"/>
              </a:rPr>
              <a:t>las</a:t>
            </a:r>
            <a:r>
              <a:rPr lang="en-US" sz="2800" i="1" dirty="0" smtClean="0">
                <a:ea typeface="ＭＳ Ｐゴシック" charset="0"/>
              </a:rPr>
              <a:t> </a:t>
            </a:r>
            <a:r>
              <a:rPr lang="en-US" sz="2800" i="1" dirty="0" err="1" smtClean="0">
                <a:ea typeface="ＭＳ Ｐゴシック" charset="0"/>
              </a:rPr>
              <a:t>pérdidas</a:t>
            </a:r>
            <a:r>
              <a:rPr lang="en-US" sz="2800" i="1" dirty="0" smtClean="0">
                <a:ea typeface="ＭＳ Ｐゴシック" charset="0"/>
              </a:rPr>
              <a:t> (</a:t>
            </a:r>
            <a:r>
              <a:rPr lang="en-US" sz="2800" i="1" dirty="0" err="1" smtClean="0">
                <a:ea typeface="ＭＳ Ｐゴシック" charset="0"/>
              </a:rPr>
              <a:t>salidas</a:t>
            </a:r>
            <a:r>
              <a:rPr lang="en-US" sz="2800" i="1" dirty="0" smtClean="0">
                <a:ea typeface="ＭＳ Ｐゴシック" charset="0"/>
              </a:rPr>
              <a:t>) en </a:t>
            </a:r>
            <a:r>
              <a:rPr lang="en-US" sz="2800" i="1" dirty="0" err="1" smtClean="0">
                <a:ea typeface="ＭＳ Ｐゴシック" charset="0"/>
              </a:rPr>
              <a:t>estado</a:t>
            </a:r>
            <a:r>
              <a:rPr lang="en-US" sz="2800" i="1" dirty="0" smtClean="0">
                <a:ea typeface="ＭＳ Ｐゴシック" charset="0"/>
              </a:rPr>
              <a:t> </a:t>
            </a:r>
            <a:r>
              <a:rPr lang="en-US" sz="2800" i="1" dirty="0" err="1" smtClean="0">
                <a:ea typeface="ＭＳ Ｐゴシック" charset="0"/>
              </a:rPr>
              <a:t>estacionario</a:t>
            </a:r>
            <a:r>
              <a:rPr lang="en-US" sz="2800" i="1" dirty="0" smtClean="0">
                <a:ea typeface="ＭＳ Ｐゴシック" charset="0"/>
              </a:rPr>
              <a:t>)</a:t>
            </a:r>
            <a:endParaRPr lang="en-US" sz="2800" i="1" dirty="0">
              <a:ea typeface="ＭＳ Ｐゴシック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0065531"/>
              </p:ext>
            </p:extLst>
          </p:nvPr>
        </p:nvGraphicFramePr>
        <p:xfrm>
          <a:off x="1981506" y="3937134"/>
          <a:ext cx="4710767" cy="183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6347252"/>
              </p:ext>
            </p:extLst>
          </p:nvPr>
        </p:nvGraphicFramePr>
        <p:xfrm>
          <a:off x="1981506" y="5483964"/>
          <a:ext cx="2916005" cy="123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0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One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066"/>
            <a:ext cx="87630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3222" y="4138880"/>
            <a:ext cx="82421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¿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Cómo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podemos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verificar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que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este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1-Océano de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Caja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está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en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estado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estacionario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ＭＳ Ｐゴシック" charset="0"/>
              </a:rPr>
              <a:t>?</a:t>
            </a:r>
            <a:endParaRPr lang="en-US" sz="2800" dirty="0">
              <a:solidFill>
                <a:schemeClr val="accent2"/>
              </a:solidFill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8633" y="640894"/>
            <a:ext cx="61847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4F81BD"/>
                </a:solidFill>
                <a:latin typeface="+mj-lt"/>
                <a:ea typeface="ＭＳ Ｐゴシック" charset="0"/>
              </a:rPr>
              <a:t>Para la </a:t>
            </a:r>
            <a:r>
              <a:rPr lang="en-US" sz="2400" dirty="0" err="1" smtClean="0">
                <a:solidFill>
                  <a:srgbClr val="4F81BD"/>
                </a:solidFill>
                <a:latin typeface="+mj-lt"/>
                <a:ea typeface="ＭＳ Ｐゴシック" charset="0"/>
              </a:rPr>
              <a:t>mayoría</a:t>
            </a:r>
            <a:r>
              <a:rPr lang="en-US" sz="2400" dirty="0" smtClean="0">
                <a:solidFill>
                  <a:srgbClr val="4F81BD"/>
                </a:solidFill>
                <a:latin typeface="+mj-lt"/>
                <a:ea typeface="ＭＳ Ｐゴシック" charset="0"/>
              </a:rPr>
              <a:t> de los </a:t>
            </a:r>
            <a:r>
              <a:rPr lang="en-US" sz="2400" dirty="0" err="1" smtClean="0">
                <a:solidFill>
                  <a:srgbClr val="4F81BD"/>
                </a:solidFill>
                <a:latin typeface="+mj-lt"/>
                <a:ea typeface="ＭＳ Ｐゴシック" charset="0"/>
              </a:rPr>
              <a:t>elementos</a:t>
            </a:r>
            <a:r>
              <a:rPr lang="en-US" sz="2400" dirty="0" smtClean="0">
                <a:solidFill>
                  <a:srgbClr val="4F81BD"/>
                </a:solidFill>
                <a:latin typeface="+mj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4F81BD"/>
                </a:solidFill>
                <a:latin typeface="+mj-lt"/>
                <a:ea typeface="ＭＳ Ｐゴシック" charset="0"/>
              </a:rPr>
              <a:t>e</a:t>
            </a:r>
            <a:r>
              <a:rPr lang="en-US" sz="2400" dirty="0" smtClean="0">
                <a:solidFill>
                  <a:srgbClr val="4F81BD"/>
                </a:solidFill>
                <a:latin typeface="+mj-lt"/>
                <a:ea typeface="ＭＳ Ｐゴシック" charset="0"/>
              </a:rPr>
              <a:t>n el </a:t>
            </a:r>
            <a:r>
              <a:rPr lang="en-US" sz="2400" dirty="0" err="1" smtClean="0">
                <a:solidFill>
                  <a:srgbClr val="4F81BD"/>
                </a:solidFill>
                <a:latin typeface="+mj-lt"/>
                <a:ea typeface="ＭＳ Ｐゴシック" charset="0"/>
              </a:rPr>
              <a:t>océano</a:t>
            </a:r>
            <a:r>
              <a:rPr lang="en-US" sz="2400" dirty="0" smtClean="0">
                <a:solidFill>
                  <a:srgbClr val="4F81BD"/>
                </a:solidFill>
                <a:latin typeface="+mj-lt"/>
                <a:ea typeface="ＭＳ Ｐゴシック" charset="0"/>
              </a:rPr>
              <a:t>:</a:t>
            </a:r>
            <a:endParaRPr lang="en-US" sz="2400" dirty="0">
              <a:solidFill>
                <a:srgbClr val="4F81BD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</a:rPr>
              <a:t>	(</a:t>
            </a:r>
            <a:r>
              <a:rPr lang="en-US" sz="2400" dirty="0" err="1">
                <a:latin typeface="+mj-lt"/>
                <a:ea typeface="ＭＳ Ｐゴシック" charset="0"/>
              </a:rPr>
              <a:t>dM</a:t>
            </a:r>
            <a:r>
              <a:rPr lang="en-US" sz="2400" dirty="0">
                <a:latin typeface="+mj-lt"/>
                <a:ea typeface="ＭＳ Ｐゴシック" charset="0"/>
              </a:rPr>
              <a:t>/</a:t>
            </a:r>
            <a:r>
              <a:rPr lang="en-US" sz="2400" dirty="0" err="1">
                <a:latin typeface="+mj-lt"/>
                <a:ea typeface="ＭＳ Ｐゴシック" charset="0"/>
              </a:rPr>
              <a:t>dt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  <a:r>
              <a:rPr lang="en-US" sz="2400" baseline="-25000" dirty="0" err="1">
                <a:latin typeface="+mj-lt"/>
                <a:ea typeface="ＭＳ Ｐゴシック" charset="0"/>
              </a:rPr>
              <a:t>ocn</a:t>
            </a:r>
            <a:r>
              <a:rPr lang="en-US" sz="2400" dirty="0">
                <a:latin typeface="+mj-lt"/>
                <a:ea typeface="ＭＳ Ｐゴシック" charset="0"/>
              </a:rPr>
              <a:t> = </a:t>
            </a:r>
            <a:r>
              <a:rPr lang="en-US" sz="2400" dirty="0" err="1">
                <a:latin typeface="+mj-lt"/>
                <a:ea typeface="ＭＳ Ｐゴシック" charset="0"/>
              </a:rPr>
              <a:t>F</a:t>
            </a:r>
            <a:r>
              <a:rPr lang="en-US" sz="2400" baseline="-25000" dirty="0" err="1">
                <a:latin typeface="+mj-lt"/>
                <a:ea typeface="ＭＳ Ｐゴシック" charset="0"/>
              </a:rPr>
              <a:t>atm</a:t>
            </a:r>
            <a:r>
              <a:rPr lang="en-US" sz="2400" dirty="0">
                <a:latin typeface="+mj-lt"/>
                <a:ea typeface="ＭＳ Ｐゴシック" charset="0"/>
              </a:rPr>
              <a:t> +  </a:t>
            </a:r>
            <a:r>
              <a:rPr lang="en-US" sz="2400" dirty="0" err="1" smtClean="0">
                <a:latin typeface="+mj-lt"/>
                <a:ea typeface="ＭＳ Ｐゴシック" charset="0"/>
              </a:rPr>
              <a:t>F</a:t>
            </a:r>
            <a:r>
              <a:rPr lang="en-US" sz="2400" baseline="-25000" dirty="0" err="1" smtClean="0">
                <a:latin typeface="+mj-lt"/>
                <a:ea typeface="ＭＳ Ｐゴシック" charset="0"/>
              </a:rPr>
              <a:t>ríos</a:t>
            </a:r>
            <a:r>
              <a:rPr lang="en-US" sz="2400" baseline="-25000" dirty="0" smtClean="0">
                <a:latin typeface="+mj-lt"/>
                <a:ea typeface="ＭＳ Ｐゴシック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</a:rPr>
              <a:t>- </a:t>
            </a:r>
            <a:r>
              <a:rPr lang="en-US" sz="2400" dirty="0" err="1">
                <a:latin typeface="+mj-lt"/>
                <a:ea typeface="ＭＳ Ｐゴシック" charset="0"/>
              </a:rPr>
              <a:t>F</a:t>
            </a:r>
            <a:r>
              <a:rPr lang="en-US" sz="2400" baseline="-25000" dirty="0" err="1">
                <a:latin typeface="+mj-lt"/>
                <a:ea typeface="ＭＳ Ｐゴシック" charset="0"/>
              </a:rPr>
              <a:t>seds</a:t>
            </a:r>
            <a:r>
              <a:rPr lang="en-US" sz="2400" dirty="0">
                <a:latin typeface="+mj-lt"/>
                <a:ea typeface="ＭＳ Ｐゴシック" charset="0"/>
              </a:rPr>
              <a:t> </a:t>
            </a:r>
            <a:r>
              <a:rPr lang="en-US" sz="2400" u="sng" dirty="0">
                <a:latin typeface="+mj-lt"/>
                <a:ea typeface="ＭＳ Ｐゴシック" charset="0"/>
              </a:rPr>
              <a:t>+</a:t>
            </a:r>
            <a:r>
              <a:rPr lang="en-US" sz="2400" dirty="0"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latin typeface="+mj-lt"/>
                <a:ea typeface="ＭＳ Ｐゴシック" charset="0"/>
              </a:rPr>
              <a:t>F</a:t>
            </a:r>
            <a:r>
              <a:rPr lang="en-US" sz="2400" baseline="-25000" dirty="0" err="1" smtClean="0">
                <a:latin typeface="+mj-lt"/>
                <a:ea typeface="ＭＳ Ｐゴシック" charset="0"/>
              </a:rPr>
              <a:t>hidrotermal</a:t>
            </a:r>
            <a:r>
              <a:rPr lang="en-US" dirty="0" smtClean="0">
                <a:latin typeface="+mj-lt"/>
                <a:ea typeface="ＭＳ Ｐゴシック" charset="0"/>
              </a:rPr>
              <a:t> 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8633" y="3316785"/>
            <a:ext cx="851625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Si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asumimos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estado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estacionario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y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que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el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flujo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atmosférico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es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negligible…el balance principal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es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aún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más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ea typeface="ＭＳ Ｐゴシック" charset="0"/>
              </a:rPr>
              <a:t> simple:</a:t>
            </a:r>
            <a:endParaRPr lang="en-US" sz="2400" dirty="0">
              <a:solidFill>
                <a:schemeClr val="accent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400" b="1" dirty="0" smtClean="0">
                <a:latin typeface="+mj-lt"/>
                <a:ea typeface="ＭＳ Ｐゴシック" charset="0"/>
              </a:rPr>
              <a:t>	</a:t>
            </a:r>
            <a:r>
              <a:rPr lang="en-US" sz="2400" b="1" dirty="0" err="1" smtClean="0">
                <a:latin typeface="+mj-lt"/>
                <a:ea typeface="ＭＳ Ｐゴシック" charset="0"/>
              </a:rPr>
              <a:t>F</a:t>
            </a:r>
            <a:r>
              <a:rPr lang="en-US" sz="2400" b="1" baseline="-25000" dirty="0" err="1" smtClean="0">
                <a:latin typeface="+mj-lt"/>
                <a:ea typeface="ＭＳ Ｐゴシック" charset="0"/>
              </a:rPr>
              <a:t>ríos</a:t>
            </a:r>
            <a:r>
              <a:rPr lang="en-US" sz="2400" b="1" dirty="0" smtClean="0">
                <a:latin typeface="+mj-lt"/>
                <a:ea typeface="ＭＳ Ｐゴシック" charset="0"/>
              </a:rPr>
              <a:t>     		=     </a:t>
            </a:r>
            <a:r>
              <a:rPr lang="en-US" sz="2400" b="1" dirty="0" err="1" smtClean="0">
                <a:latin typeface="+mj-lt"/>
                <a:ea typeface="ＭＳ Ｐゴシック" charset="0"/>
              </a:rPr>
              <a:t>F</a:t>
            </a:r>
            <a:r>
              <a:rPr lang="en-US" sz="2400" b="1" baseline="-25000" dirty="0" err="1" smtClean="0">
                <a:latin typeface="+mj-lt"/>
                <a:ea typeface="ＭＳ Ｐゴシック" charset="0"/>
              </a:rPr>
              <a:t>sedimento</a:t>
            </a:r>
            <a:r>
              <a:rPr lang="en-US" sz="2400" b="1" dirty="0" smtClean="0">
                <a:latin typeface="+mj-lt"/>
                <a:ea typeface="ＭＳ Ｐゴシック" charset="0"/>
              </a:rPr>
              <a:t>   	 	</a:t>
            </a:r>
            <a:r>
              <a:rPr lang="en-US" sz="2400" b="1" u="sng" dirty="0" smtClean="0">
                <a:latin typeface="+mj-lt"/>
                <a:ea typeface="ＭＳ Ｐゴシック" charset="0"/>
              </a:rPr>
              <a:t>+</a:t>
            </a:r>
            <a:r>
              <a:rPr lang="en-US" sz="2400" b="1" dirty="0" smtClean="0">
                <a:latin typeface="+mj-lt"/>
                <a:ea typeface="ＭＳ Ｐゴシック" charset="0"/>
              </a:rPr>
              <a:t> 	</a:t>
            </a:r>
            <a:r>
              <a:rPr lang="en-US" sz="2400" b="1" dirty="0" err="1" smtClean="0">
                <a:latin typeface="+mj-lt"/>
                <a:ea typeface="ＭＳ Ｐゴシック" charset="0"/>
              </a:rPr>
              <a:t>F</a:t>
            </a:r>
            <a:r>
              <a:rPr lang="en-US" sz="2400" b="1" baseline="-25000" dirty="0" err="1" smtClean="0">
                <a:latin typeface="+mj-lt"/>
                <a:ea typeface="ＭＳ Ｐゴシック" charset="0"/>
              </a:rPr>
              <a:t>hidrotermal</a:t>
            </a:r>
            <a:endParaRPr lang="en-US" sz="2400" b="1" dirty="0"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latin typeface="+mj-lt"/>
                <a:ea typeface="ＭＳ Ｐゴシック" charset="0"/>
              </a:rPr>
              <a:t>	</a:t>
            </a:r>
            <a:r>
              <a:rPr lang="en-US" sz="2000" dirty="0" err="1" smtClean="0">
                <a:latin typeface="+mj-lt"/>
                <a:ea typeface="ＭＳ Ｐゴシック" charset="0"/>
              </a:rPr>
              <a:t>todos</a:t>
            </a:r>
            <a:r>
              <a:rPr lang="en-US" sz="2000" dirty="0" smtClean="0">
                <a:latin typeface="+mj-lt"/>
                <a:ea typeface="ＭＳ Ｐゴシック" charset="0"/>
              </a:rPr>
              <a:t> los </a:t>
            </a:r>
            <a:r>
              <a:rPr lang="en-US" sz="2000" dirty="0" err="1" smtClean="0">
                <a:latin typeface="+mj-lt"/>
                <a:ea typeface="ＭＳ Ｐゴシック" charset="0"/>
              </a:rPr>
              <a:t>elementos</a:t>
            </a:r>
            <a:r>
              <a:rPr lang="en-US" sz="2000" dirty="0" smtClean="0">
                <a:latin typeface="+mj-lt"/>
                <a:ea typeface="ＭＳ Ｐゴシック" charset="0"/>
              </a:rPr>
              <a:t>     	    		</a:t>
            </a:r>
            <a:r>
              <a:rPr lang="en-US" sz="2000" dirty="0" err="1" smtClean="0">
                <a:latin typeface="+mj-lt"/>
                <a:ea typeface="ＭＳ Ｐゴシック" charset="0"/>
              </a:rPr>
              <a:t>fuente</a:t>
            </a:r>
            <a:r>
              <a:rPr lang="en-US" sz="2000" dirty="0" smtClean="0">
                <a:latin typeface="+mj-lt"/>
                <a:ea typeface="ＭＳ Ｐゴシック" charset="0"/>
              </a:rPr>
              <a:t>: </a:t>
            </a:r>
            <a:r>
              <a:rPr lang="en-US" sz="2000" dirty="0">
                <a:latin typeface="+mj-lt"/>
                <a:ea typeface="ＭＳ Ｐゴシック" charset="0"/>
              </a:rPr>
              <a:t>Li, Rb, K, Ca, Fe, Mn</a:t>
            </a:r>
          </a:p>
          <a:p>
            <a:pPr>
              <a:defRPr/>
            </a:pPr>
            <a:r>
              <a:rPr lang="en-US" sz="2000" dirty="0">
                <a:latin typeface="+mj-lt"/>
                <a:ea typeface="ＭＳ Ｐゴシック" charset="0"/>
              </a:rPr>
              <a:t>				        </a:t>
            </a:r>
            <a:r>
              <a:rPr lang="en-US" sz="2000" dirty="0" smtClean="0">
                <a:latin typeface="+mj-lt"/>
                <a:ea typeface="ＭＳ Ｐゴシック" charset="0"/>
              </a:rPr>
              <a:t>				</a:t>
            </a:r>
            <a:r>
              <a:rPr lang="en-US" sz="2000" dirty="0" err="1" smtClean="0">
                <a:latin typeface="+mj-lt"/>
                <a:ea typeface="ＭＳ Ｐゴシック" charset="0"/>
              </a:rPr>
              <a:t>pérdidas</a:t>
            </a:r>
            <a:r>
              <a:rPr lang="en-US" sz="2000" dirty="0" smtClean="0">
                <a:latin typeface="+mj-lt"/>
                <a:ea typeface="ＭＳ Ｐゴシック" charset="0"/>
              </a:rPr>
              <a:t>: </a:t>
            </a:r>
            <a:r>
              <a:rPr lang="en-US" sz="2000" dirty="0">
                <a:latin typeface="+mj-lt"/>
                <a:ea typeface="ＭＳ Ｐゴシック" charset="0"/>
              </a:rPr>
              <a:t>Mg, SO</a:t>
            </a:r>
            <a:r>
              <a:rPr lang="en-US" sz="2000" baseline="-25000" dirty="0">
                <a:latin typeface="+mj-lt"/>
                <a:ea typeface="ＭＳ Ｐゴシック" charset="0"/>
              </a:rPr>
              <a:t>4</a:t>
            </a:r>
            <a:r>
              <a:rPr lang="en-US" sz="2000" dirty="0">
                <a:latin typeface="+mj-lt"/>
                <a:ea typeface="ＭＳ Ｐゴシック" charset="0"/>
              </a:rPr>
              <a:t>, </a:t>
            </a:r>
            <a:r>
              <a:rPr lang="en-US" sz="2000" dirty="0" err="1" smtClean="0">
                <a:latin typeface="+mj-lt"/>
                <a:ea typeface="ＭＳ Ｐゴシック" charset="0"/>
              </a:rPr>
              <a:t>alcalinidad</a:t>
            </a:r>
            <a:endParaRPr lang="en-US" sz="2000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288726"/>
            <a:ext cx="53619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  <a:latin typeface="Calibri Light"/>
                <a:cs typeface="Calibri Light"/>
              </a:rPr>
              <a:t>Tiempo</a:t>
            </a:r>
            <a:r>
              <a:rPr lang="en-US" sz="4000" dirty="0" smtClean="0">
                <a:solidFill>
                  <a:schemeClr val="accent2"/>
                </a:solidFill>
                <a:latin typeface="Calibri Light"/>
                <a:cs typeface="Calibri Light"/>
              </a:rPr>
              <a:t> de </a:t>
            </a:r>
            <a:r>
              <a:rPr lang="en-US" sz="4000" dirty="0" err="1" smtClean="0">
                <a:solidFill>
                  <a:schemeClr val="accent2"/>
                </a:solidFill>
                <a:latin typeface="Calibri Light"/>
                <a:cs typeface="Calibri Light"/>
              </a:rPr>
              <a:t>Residencia</a:t>
            </a:r>
            <a:r>
              <a:rPr lang="en-US" sz="4000" dirty="0" smtClean="0">
                <a:solidFill>
                  <a:schemeClr val="accent2"/>
                </a:solidFill>
                <a:latin typeface="Calibri Light"/>
                <a:cs typeface="Calibri Light"/>
              </a:rPr>
              <a:t>   </a:t>
            </a:r>
            <a:r>
              <a:rPr lang="en-US" sz="6000" dirty="0">
                <a:solidFill>
                  <a:schemeClr val="accent2"/>
                </a:solidFill>
                <a:latin typeface="Calibri Light"/>
                <a:cs typeface="Calibri Light"/>
                <a:sym typeface="Symbol" pitchFamily="18" charset="2"/>
              </a:rPr>
              <a:t></a:t>
            </a:r>
            <a:endParaRPr lang="en-US" sz="4000" dirty="0">
              <a:solidFill>
                <a:schemeClr val="accent2"/>
              </a:solidFill>
              <a:latin typeface="Calibri Light"/>
              <a:cs typeface="Calibri Light"/>
              <a:sym typeface="Symbol" pitchFamily="18" charset="2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2000" y="1584553"/>
            <a:ext cx="68378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</a:t>
            </a:r>
            <a:r>
              <a:rPr lang="en-US" sz="2400" dirty="0">
                <a:latin typeface="Times New Roman" charset="0"/>
                <a:ea typeface="ＭＳ Ｐゴシック" charset="0"/>
              </a:rPr>
              <a:t> = </a:t>
            </a:r>
            <a:r>
              <a:rPr lang="en-US" sz="2400" dirty="0" err="1" smtClean="0">
                <a:latin typeface="+mj-lt"/>
                <a:ea typeface="ＭＳ Ｐゴシック" charset="0"/>
              </a:rPr>
              <a:t>masa</a:t>
            </a:r>
            <a:r>
              <a:rPr lang="en-US" sz="2400" dirty="0" smtClean="0">
                <a:latin typeface="+mj-lt"/>
                <a:ea typeface="ＭＳ Ｐゴシック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</a:rPr>
              <a:t>/ </a:t>
            </a:r>
            <a:r>
              <a:rPr lang="en-US" sz="2400" dirty="0" err="1" smtClean="0">
                <a:latin typeface="+mj-lt"/>
                <a:ea typeface="ＭＳ Ｐゴシック" charset="0"/>
              </a:rPr>
              <a:t>flujo</a:t>
            </a:r>
            <a:r>
              <a:rPr lang="en-US" sz="2400" dirty="0" smtClean="0">
                <a:latin typeface="+mj-lt"/>
                <a:ea typeface="ＭＳ Ｐゴシック" charset="0"/>
              </a:rPr>
              <a:t> de </a:t>
            </a:r>
            <a:r>
              <a:rPr lang="en-US" sz="2400" dirty="0" err="1" smtClean="0">
                <a:latin typeface="+mj-lt"/>
                <a:ea typeface="ＭＳ Ｐゴシック" charset="0"/>
              </a:rPr>
              <a:t>entrada</a:t>
            </a:r>
            <a:r>
              <a:rPr lang="en-US" sz="2400" dirty="0" smtClean="0">
                <a:latin typeface="+mj-lt"/>
                <a:ea typeface="ＭＳ Ｐゴシック" charset="0"/>
              </a:rPr>
              <a:t> o </a:t>
            </a:r>
            <a:r>
              <a:rPr lang="en-US" sz="2400" dirty="0" err="1" smtClean="0">
                <a:latin typeface="+mj-lt"/>
                <a:ea typeface="ＭＳ Ｐゴシック" charset="0"/>
              </a:rPr>
              <a:t>salida</a:t>
            </a:r>
            <a:r>
              <a:rPr lang="en-US" sz="2400" dirty="0" smtClean="0">
                <a:latin typeface="+mj-lt"/>
                <a:ea typeface="ＭＳ Ｐゴシック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</a:rPr>
              <a:t>= M / Q  = M / S</a:t>
            </a:r>
            <a:r>
              <a:rPr lang="en-US" dirty="0">
                <a:latin typeface="+mj-lt"/>
                <a:ea typeface="ＭＳ Ｐゴシック" charset="0"/>
              </a:rPr>
              <a:t> </a:t>
            </a:r>
          </a:p>
        </p:txBody>
      </p:sp>
      <p:pic>
        <p:nvPicPr>
          <p:cNvPr id="29699" name="Picture 6" descr="OneBoxFlu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94867"/>
            <a:ext cx="5715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2000" y="4968477"/>
            <a:ext cx="56637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</a:rPr>
              <a:t>Q = </a:t>
            </a:r>
            <a:r>
              <a:rPr lang="en-US" sz="2400" dirty="0" err="1" smtClean="0">
                <a:latin typeface="+mj-lt"/>
                <a:ea typeface="ＭＳ Ｐゴシック" charset="0"/>
              </a:rPr>
              <a:t>tasa</a:t>
            </a:r>
            <a:r>
              <a:rPr lang="en-US" sz="2400" dirty="0" smtClean="0">
                <a:latin typeface="+mj-lt"/>
                <a:ea typeface="ＭＳ Ｐゴシック" charset="0"/>
              </a:rPr>
              <a:t> de </a:t>
            </a:r>
            <a:r>
              <a:rPr lang="en-US" sz="2400" dirty="0" err="1" smtClean="0">
                <a:latin typeface="+mj-lt"/>
                <a:ea typeface="ＭＳ Ｐゴシック" charset="0"/>
              </a:rPr>
              <a:t>entrada</a:t>
            </a:r>
            <a:r>
              <a:rPr lang="en-US" sz="2400" dirty="0" smtClean="0">
                <a:latin typeface="+mj-lt"/>
                <a:ea typeface="ＭＳ Ｐゴシック" charset="0"/>
              </a:rPr>
              <a:t> (</a:t>
            </a:r>
            <a:r>
              <a:rPr lang="en-US" sz="2400" dirty="0" err="1" smtClean="0">
                <a:latin typeface="+mj-lt"/>
                <a:ea typeface="ＭＳ Ｐゴシック" charset="0"/>
              </a:rPr>
              <a:t>p.e</a:t>
            </a:r>
            <a:r>
              <a:rPr lang="en-US" sz="2400" dirty="0" smtClean="0">
                <a:latin typeface="+mj-lt"/>
                <a:ea typeface="ＭＳ Ｐゴシック" charset="0"/>
              </a:rPr>
              <a:t>. </a:t>
            </a:r>
            <a:r>
              <a:rPr lang="en-US" sz="2400" dirty="0">
                <a:latin typeface="+mj-lt"/>
                <a:ea typeface="ＭＳ Ｐゴシック" charset="0"/>
              </a:rPr>
              <a:t>moles </a:t>
            </a:r>
            <a:r>
              <a:rPr lang="en-US" sz="2400" dirty="0" smtClean="0">
                <a:latin typeface="+mj-lt"/>
                <a:ea typeface="ＭＳ Ｐゴシック" charset="0"/>
              </a:rPr>
              <a:t>a</a:t>
            </a:r>
            <a:r>
              <a:rPr lang="en-US" sz="2400" baseline="30000" dirty="0" smtClean="0">
                <a:latin typeface="+mj-lt"/>
                <a:ea typeface="ＭＳ Ｐゴシック" charset="0"/>
              </a:rPr>
              <a:t>-1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</a:rPr>
              <a:t>S = </a:t>
            </a:r>
            <a:r>
              <a:rPr lang="en-US" sz="2400" dirty="0" smtClean="0">
                <a:latin typeface="+mj-lt"/>
                <a:ea typeface="ＭＳ Ｐゴシック" charset="0"/>
              </a:rPr>
              <a:t> </a:t>
            </a:r>
            <a:r>
              <a:rPr lang="en-US" sz="2400" dirty="0" err="1" smtClean="0">
                <a:latin typeface="+mj-lt"/>
                <a:ea typeface="ＭＳ Ｐゴシック" charset="0"/>
              </a:rPr>
              <a:t>tasa</a:t>
            </a:r>
            <a:r>
              <a:rPr lang="en-US" sz="2400" dirty="0" smtClean="0">
                <a:latin typeface="+mj-lt"/>
                <a:ea typeface="ＭＳ Ｐゴシック" charset="0"/>
              </a:rPr>
              <a:t> de </a:t>
            </a:r>
            <a:r>
              <a:rPr lang="en-US" sz="2400" dirty="0" err="1" smtClean="0">
                <a:latin typeface="+mj-lt"/>
                <a:ea typeface="ＭＳ Ｐゴシック" charset="0"/>
              </a:rPr>
              <a:t>salida</a:t>
            </a:r>
            <a:r>
              <a:rPr lang="en-US" sz="2400" dirty="0" smtClean="0">
                <a:latin typeface="+mj-lt"/>
                <a:ea typeface="ＭＳ Ｐゴシック" charset="0"/>
              </a:rPr>
              <a:t> (</a:t>
            </a:r>
            <a:r>
              <a:rPr lang="en-US" sz="2400" dirty="0" err="1" smtClean="0">
                <a:latin typeface="+mj-lt"/>
                <a:ea typeface="ＭＳ Ｐゴシック" charset="0"/>
              </a:rPr>
              <a:t>p.e</a:t>
            </a:r>
            <a:r>
              <a:rPr lang="en-US" sz="2400" dirty="0" smtClean="0">
                <a:latin typeface="+mj-lt"/>
                <a:ea typeface="ＭＳ Ｐゴシック" charset="0"/>
              </a:rPr>
              <a:t>. </a:t>
            </a:r>
            <a:r>
              <a:rPr lang="en-US" sz="2400" dirty="0">
                <a:latin typeface="+mj-lt"/>
                <a:ea typeface="ＭＳ Ｐゴシック" charset="0"/>
              </a:rPr>
              <a:t>moles </a:t>
            </a:r>
            <a:r>
              <a:rPr lang="en-US" sz="2400" dirty="0" smtClean="0">
                <a:latin typeface="+mj-lt"/>
                <a:ea typeface="ＭＳ Ｐゴシック" charset="0"/>
              </a:rPr>
              <a:t>a</a:t>
            </a:r>
            <a:r>
              <a:rPr lang="en-US" sz="2400" baseline="30000" dirty="0" smtClean="0">
                <a:latin typeface="+mj-lt"/>
                <a:ea typeface="ＭＳ Ｐゴシック" charset="0"/>
              </a:rPr>
              <a:t>-1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sz="2400" dirty="0">
                <a:latin typeface="+mj-lt"/>
                <a:ea typeface="ＭＳ Ｐゴシック" charset="0"/>
              </a:rPr>
              <a:t>[M] = </a:t>
            </a:r>
            <a:r>
              <a:rPr lang="en-US" sz="2400" dirty="0" err="1" smtClean="0">
                <a:latin typeface="+mj-lt"/>
                <a:ea typeface="ＭＳ Ｐゴシック" charset="0"/>
              </a:rPr>
              <a:t>masa</a:t>
            </a:r>
            <a:r>
              <a:rPr lang="en-US" sz="2400" dirty="0" smtClean="0">
                <a:latin typeface="+mj-lt"/>
                <a:ea typeface="ＭＳ Ｐゴシック" charset="0"/>
              </a:rPr>
              <a:t> total </a:t>
            </a:r>
            <a:r>
              <a:rPr lang="en-US" sz="2400" dirty="0" err="1" smtClean="0">
                <a:latin typeface="+mj-lt"/>
                <a:ea typeface="ＭＳ Ｐゴシック" charset="0"/>
              </a:rPr>
              <a:t>disuelta</a:t>
            </a:r>
            <a:r>
              <a:rPr lang="en-US" sz="2400" dirty="0" smtClean="0">
                <a:latin typeface="+mj-lt"/>
                <a:ea typeface="ＭＳ Ｐゴシック" charset="0"/>
              </a:rPr>
              <a:t> en la </a:t>
            </a:r>
            <a:r>
              <a:rPr lang="en-US" sz="2400" dirty="0" err="1" smtClean="0">
                <a:latin typeface="+mj-lt"/>
                <a:ea typeface="ＭＳ Ｐゴシック" charset="0"/>
              </a:rPr>
              <a:t>caja</a:t>
            </a:r>
            <a:r>
              <a:rPr lang="en-US" sz="2400" dirty="0" smtClean="0">
                <a:latin typeface="+mj-lt"/>
                <a:ea typeface="ＭＳ Ｐゴシック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</a:rPr>
              <a:t>(moles)</a:t>
            </a:r>
          </a:p>
        </p:txBody>
      </p:sp>
    </p:spTree>
    <p:extLst>
      <p:ext uri="{BB962C8B-B14F-4D97-AF65-F5344CB8AC3E}">
        <p14:creationId xmlns:p14="http://schemas.microsoft.com/office/powerpoint/2010/main" val="22760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9174" y="1589921"/>
            <a:ext cx="866938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d[M] / </a:t>
            </a:r>
            <a:r>
              <a:rPr lang="en-US" sz="2400" dirty="0" err="1"/>
              <a:t>dt</a:t>
            </a:r>
            <a:r>
              <a:rPr lang="en-US" sz="2400" dirty="0"/>
              <a:t> = Q – S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dirty="0" err="1" smtClean="0"/>
              <a:t>Fuente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	Q  	= 	</a:t>
            </a:r>
            <a:r>
              <a:rPr lang="en-US" sz="2400" dirty="0" err="1" smtClean="0"/>
              <a:t>p.e</a:t>
            </a:r>
            <a:r>
              <a:rPr lang="en-US" sz="2400" dirty="0" smtClean="0"/>
              <a:t>. </a:t>
            </a:r>
            <a:r>
              <a:rPr lang="en-US" sz="2400" dirty="0" err="1" smtClean="0"/>
              <a:t>flujo</a:t>
            </a:r>
            <a:r>
              <a:rPr lang="en-US" sz="2400" dirty="0" smtClean="0"/>
              <a:t> de </a:t>
            </a:r>
            <a:r>
              <a:rPr lang="en-US" sz="2400" dirty="0" err="1" smtClean="0"/>
              <a:t>entrada</a:t>
            </a:r>
            <a:r>
              <a:rPr lang="en-US" sz="2400" dirty="0" smtClean="0"/>
              <a:t> fluvial</a:t>
            </a:r>
          </a:p>
          <a:p>
            <a:r>
              <a:rPr lang="en-US" sz="2400" dirty="0" smtClean="0"/>
              <a:t>				=</a:t>
            </a:r>
            <a:r>
              <a:rPr lang="en-US" sz="2400" dirty="0" smtClean="0">
                <a:solidFill>
                  <a:srgbClr val="990000"/>
                </a:solidFill>
              </a:rPr>
              <a:t> 	</a:t>
            </a:r>
            <a:r>
              <a:rPr lang="en-US" sz="2400" dirty="0" err="1" smtClean="0">
                <a:solidFill>
                  <a:srgbClr val="990000"/>
                </a:solidFill>
              </a:rPr>
              <a:t>Flujo</a:t>
            </a:r>
            <a:r>
              <a:rPr lang="en-US" sz="2400" dirty="0" smtClean="0">
                <a:solidFill>
                  <a:srgbClr val="990000"/>
                </a:solidFill>
              </a:rPr>
              <a:t> de </a:t>
            </a:r>
            <a:r>
              <a:rPr lang="en-US" sz="2400" dirty="0" err="1" smtClean="0">
                <a:solidFill>
                  <a:srgbClr val="990000"/>
                </a:solidFill>
              </a:rPr>
              <a:t>Orden</a:t>
            </a:r>
            <a:r>
              <a:rPr lang="en-US" sz="2400" dirty="0" smtClean="0">
                <a:solidFill>
                  <a:srgbClr val="990000"/>
                </a:solidFill>
              </a:rPr>
              <a:t> Cero</a:t>
            </a:r>
            <a:r>
              <a:rPr lang="en-US" sz="2400" dirty="0" smtClean="0"/>
              <a:t> (</a:t>
            </a:r>
            <a:r>
              <a:rPr lang="en-US" sz="2400" dirty="0" err="1" smtClean="0"/>
              <a:t>flujo</a:t>
            </a:r>
            <a:r>
              <a:rPr lang="en-US" sz="2400" dirty="0" smtClean="0"/>
              <a:t> no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proporcional</a:t>
            </a:r>
            <a:r>
              <a:rPr lang="en-US" sz="2400" dirty="0" smtClean="0"/>
              <a:t> a  						</a:t>
            </a:r>
            <a:r>
              <a:rPr lang="en-US" sz="2400" dirty="0" err="1" smtClean="0"/>
              <a:t>cuanto</a:t>
            </a:r>
            <a:r>
              <a:rPr lang="en-US" sz="2400" dirty="0" smtClean="0"/>
              <a:t> M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presente</a:t>
            </a:r>
            <a:r>
              <a:rPr lang="en-US" sz="2400" dirty="0" smtClean="0"/>
              <a:t> en el </a:t>
            </a:r>
            <a:r>
              <a:rPr lang="en-US" sz="2400" dirty="0" err="1" smtClean="0"/>
              <a:t>océano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err="1" smtClean="0"/>
              <a:t>Pérdida</a:t>
            </a:r>
            <a:r>
              <a:rPr lang="en-US" sz="2400" dirty="0" smtClean="0"/>
              <a:t> =	S   	=	</a:t>
            </a:r>
            <a:r>
              <a:rPr lang="en-US" sz="2400" dirty="0" err="1" smtClean="0"/>
              <a:t>muchos</a:t>
            </a:r>
            <a:r>
              <a:rPr lang="en-US" sz="2400" dirty="0" smtClean="0"/>
              <a:t> </a:t>
            </a:r>
            <a:r>
              <a:rPr lang="en-US" sz="2400" dirty="0" err="1" smtClean="0"/>
              <a:t>mecanismos</a:t>
            </a:r>
            <a:r>
              <a:rPr lang="en-US" sz="2400" dirty="0" smtClean="0"/>
              <a:t> de </a:t>
            </a:r>
            <a:r>
              <a:rPr lang="en-US" sz="2400" dirty="0" err="1" smtClean="0"/>
              <a:t>remoción</a:t>
            </a:r>
            <a:r>
              <a:rPr lang="en-US" sz="2400" dirty="0" smtClean="0"/>
              <a:t> son de </a:t>
            </a:r>
            <a:r>
              <a:rPr lang="en-US" sz="2400" u="sng" dirty="0" smtClean="0">
                <a:solidFill>
                  <a:srgbClr val="990000"/>
                </a:solidFill>
              </a:rPr>
              <a:t>Primer </a:t>
            </a:r>
            <a:r>
              <a:rPr lang="en-US" sz="2400" dirty="0" smtClean="0">
                <a:solidFill>
                  <a:srgbClr val="990000"/>
                </a:solidFill>
              </a:rPr>
              <a:t>					</a:t>
            </a:r>
            <a:r>
              <a:rPr lang="en-US" sz="2400" dirty="0" err="1" smtClean="0">
                <a:solidFill>
                  <a:srgbClr val="990000"/>
                </a:solidFill>
              </a:rPr>
              <a:t>Orden</a:t>
            </a:r>
            <a:r>
              <a:rPr lang="en-US" sz="2400" dirty="0" smtClean="0"/>
              <a:t> (el </a:t>
            </a:r>
            <a:r>
              <a:rPr lang="en-US" sz="2400" dirty="0" err="1" smtClean="0"/>
              <a:t>flujo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proporcional</a:t>
            </a:r>
            <a:r>
              <a:rPr lang="en-US" sz="2400" dirty="0" smtClean="0"/>
              <a:t> a </a:t>
            </a:r>
            <a:r>
              <a:rPr lang="en-US" sz="2400" dirty="0" err="1" smtClean="0"/>
              <a:t>cuanto</a:t>
            </a:r>
            <a:r>
              <a:rPr lang="en-US" sz="2400" dirty="0" smtClean="0"/>
              <a:t> M hay)</a:t>
            </a:r>
          </a:p>
          <a:p>
            <a:r>
              <a:rPr lang="en-US" sz="2400" dirty="0" smtClean="0"/>
              <a:t>					(</a:t>
            </a:r>
            <a:r>
              <a:rPr lang="en-US" sz="2400" dirty="0" err="1" smtClean="0"/>
              <a:t>p.e</a:t>
            </a:r>
            <a:r>
              <a:rPr lang="en-US" sz="2400" dirty="0" smtClean="0"/>
              <a:t>. </a:t>
            </a:r>
            <a:r>
              <a:rPr lang="en-US" sz="2400" dirty="0" err="1" smtClean="0"/>
              <a:t>decaimiento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radioactivo</a:t>
            </a:r>
            <a:r>
              <a:rPr lang="en-US" sz="2400" dirty="0" smtClean="0"/>
              <a:t>, </a:t>
            </a:r>
            <a:r>
              <a:rPr lang="en-US" sz="2400" dirty="0" err="1" smtClean="0"/>
              <a:t>consumo</a:t>
            </a:r>
            <a:r>
              <a:rPr lang="en-US" sz="2400" dirty="0" smtClean="0"/>
              <a:t> 								</a:t>
            </a:r>
            <a:r>
              <a:rPr lang="en-US" sz="2400" dirty="0" err="1" smtClean="0"/>
              <a:t>planctónico</a:t>
            </a:r>
            <a:r>
              <a:rPr lang="en-US" sz="2400" dirty="0" smtClean="0"/>
              <a:t>, </a:t>
            </a:r>
            <a:r>
              <a:rPr lang="en-US" sz="2400" dirty="0" err="1" smtClean="0"/>
              <a:t>adsorción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partículas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sz="2400" b="1" dirty="0"/>
          </a:p>
        </p:txBody>
      </p:sp>
      <p:pic>
        <p:nvPicPr>
          <p:cNvPr id="3" name="Picture 6" descr="OneBoxFlu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766" y="637073"/>
            <a:ext cx="2459795" cy="9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9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968" y="930276"/>
            <a:ext cx="8490726" cy="5577327"/>
            <a:chOff x="323968" y="930276"/>
            <a:chExt cx="8490726" cy="5577327"/>
          </a:xfrm>
        </p:grpSpPr>
        <p:grpSp>
          <p:nvGrpSpPr>
            <p:cNvPr id="4" name="Group 3"/>
            <p:cNvGrpSpPr/>
            <p:nvPr/>
          </p:nvGrpSpPr>
          <p:grpSpPr>
            <a:xfrm>
              <a:off x="323968" y="930276"/>
              <a:ext cx="8490726" cy="5514983"/>
              <a:chOff x="323968" y="930276"/>
              <a:chExt cx="8490726" cy="5514983"/>
            </a:xfrm>
          </p:grpSpPr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968" y="930276"/>
                <a:ext cx="8490726" cy="550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La </a:t>
                </a:r>
                <a:r>
                  <a:rPr lang="en-US" sz="2400" dirty="0" err="1" smtClean="0"/>
                  <a:t>remoción</a:t>
                </a:r>
                <a:r>
                  <a:rPr lang="en-US" sz="2400" dirty="0" smtClean="0"/>
                  <a:t> </a:t>
                </a:r>
                <a:r>
                  <a:rPr lang="en-US" sz="2400" u="sng" dirty="0" smtClean="0">
                    <a:solidFill>
                      <a:schemeClr val="accent2"/>
                    </a:solidFill>
                  </a:rPr>
                  <a:t>de Primer </a:t>
                </a:r>
                <a:r>
                  <a:rPr lang="en-US" sz="2400" u="sng" dirty="0" err="1" smtClean="0">
                    <a:solidFill>
                      <a:schemeClr val="accent2"/>
                    </a:solidFill>
                  </a:rPr>
                  <a:t>orden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err="1" smtClean="0"/>
                  <a:t>es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proporcional</a:t>
                </a:r>
                <a:r>
                  <a:rPr lang="en-US" sz="2400" dirty="0" smtClean="0"/>
                  <a:t> a </a:t>
                </a:r>
                <a:r>
                  <a:rPr lang="en-US" sz="2400" dirty="0" err="1" smtClean="0"/>
                  <a:t>cuanto</a:t>
                </a:r>
                <a:r>
                  <a:rPr lang="en-US" sz="2400" dirty="0" smtClean="0"/>
                  <a:t> hay.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	</a:t>
                </a:r>
                <a:r>
                  <a:rPr lang="en-US" sz="2400" b="1" dirty="0" smtClean="0"/>
                  <a:t>	S </a:t>
                </a:r>
                <a:r>
                  <a:rPr lang="en-US" sz="2400" b="1" dirty="0"/>
                  <a:t>= k [M]</a:t>
                </a:r>
              </a:p>
              <a:p>
                <a:endParaRPr lang="en-US" sz="2400" dirty="0"/>
              </a:p>
              <a:p>
                <a:r>
                  <a:rPr lang="en-US" sz="2000" dirty="0"/>
                  <a:t>	</a:t>
                </a:r>
                <a:r>
                  <a:rPr lang="en-US" sz="2000" dirty="0" err="1" smtClean="0"/>
                  <a:t>donde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k </a:t>
                </a:r>
                <a:r>
                  <a:rPr lang="en-US" sz="2000" dirty="0" smtClean="0"/>
                  <a:t>(a </a:t>
                </a:r>
                <a:r>
                  <a:rPr lang="en-US" sz="2000" dirty="0" err="1" smtClean="0"/>
                  <a:t>veces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ym typeface="Symbol" pitchFamily="18" charset="2"/>
                  </a:rPr>
                  <a:t>) </a:t>
                </a:r>
                <a:r>
                  <a:rPr lang="en-US" sz="2000" dirty="0" err="1" smtClean="0">
                    <a:sym typeface="Symbol" pitchFamily="18" charset="2"/>
                  </a:rPr>
                  <a:t>es</a:t>
                </a:r>
                <a:r>
                  <a:rPr lang="en-US" sz="2000" dirty="0" smtClean="0">
                    <a:sym typeface="Symbol" pitchFamily="18" charset="2"/>
                  </a:rPr>
                  <a:t> la </a:t>
                </a:r>
                <a:r>
                  <a:rPr lang="en-US" sz="2000" dirty="0" err="1" smtClean="0">
                    <a:sym typeface="Symbol" pitchFamily="18" charset="2"/>
                  </a:rPr>
                  <a:t>tasa</a:t>
                </a:r>
                <a:r>
                  <a:rPr lang="en-US" sz="2000" dirty="0" smtClean="0">
                    <a:sym typeface="Symbol" pitchFamily="18" charset="2"/>
                  </a:rPr>
                  <a:t> de </a:t>
                </a:r>
                <a:r>
                  <a:rPr lang="en-US" sz="2000" dirty="0" err="1" smtClean="0">
                    <a:sym typeface="Symbol" pitchFamily="18" charset="2"/>
                  </a:rPr>
                  <a:t>remoción</a:t>
                </a:r>
                <a:r>
                  <a:rPr lang="en-US" sz="2000" dirty="0" smtClean="0">
                    <a:sym typeface="Symbol" pitchFamily="18" charset="2"/>
                  </a:rPr>
                  <a:t> de primer </a:t>
                </a:r>
                <a:r>
                  <a:rPr lang="en-US" sz="2000" dirty="0" err="1" smtClean="0">
                    <a:sym typeface="Symbol" pitchFamily="18" charset="2"/>
                  </a:rPr>
                  <a:t>orden</a:t>
                </a:r>
                <a:r>
                  <a:rPr lang="en-US" sz="2000" dirty="0" smtClean="0">
                    <a:sym typeface="Symbol" pitchFamily="18" charset="2"/>
                  </a:rPr>
                  <a:t> </a:t>
                </a:r>
                <a:r>
                  <a:rPr lang="en-US" sz="2000" dirty="0" err="1" smtClean="0">
                    <a:sym typeface="Symbol" pitchFamily="18" charset="2"/>
                  </a:rPr>
                  <a:t>constante</a:t>
                </a:r>
                <a:r>
                  <a:rPr lang="en-US" sz="2000" dirty="0" smtClean="0">
                    <a:sym typeface="Symbol" pitchFamily="18" charset="2"/>
                  </a:rPr>
                  <a:t> </a:t>
                </a:r>
                <a:r>
                  <a:rPr lang="en-US" sz="2000" dirty="0">
                    <a:sym typeface="Symbol" pitchFamily="18" charset="2"/>
                  </a:rPr>
                  <a:t>(t</a:t>
                </a:r>
                <a:r>
                  <a:rPr lang="en-US" sz="2000" baseline="30000" dirty="0">
                    <a:sym typeface="Symbol" pitchFamily="18" charset="2"/>
                  </a:rPr>
                  <a:t>-1</a:t>
                </a:r>
                <a:r>
                  <a:rPr lang="en-US" sz="2000" dirty="0">
                    <a:sym typeface="Symbol" pitchFamily="18" charset="2"/>
                  </a:rPr>
                  <a:t>)</a:t>
                </a:r>
              </a:p>
              <a:p>
                <a:r>
                  <a:rPr lang="en-US" sz="2000" dirty="0" smtClean="0">
                    <a:sym typeface="Symbol" pitchFamily="18" charset="2"/>
                  </a:rPr>
                  <a:t>	y </a:t>
                </a:r>
                <a:r>
                  <a:rPr lang="en-US" sz="2000" dirty="0">
                    <a:sym typeface="Symbol" pitchFamily="18" charset="2"/>
                  </a:rPr>
                  <a:t>[M] </a:t>
                </a:r>
                <a:r>
                  <a:rPr lang="en-US" sz="2000" dirty="0" err="1" smtClean="0">
                    <a:sym typeface="Symbol" pitchFamily="18" charset="2"/>
                  </a:rPr>
                  <a:t>es</a:t>
                </a:r>
                <a:r>
                  <a:rPr lang="en-US" sz="2000" dirty="0" smtClean="0">
                    <a:sym typeface="Symbol" pitchFamily="18" charset="2"/>
                  </a:rPr>
                  <a:t> la </a:t>
                </a:r>
                <a:r>
                  <a:rPr lang="en-US" sz="2000" dirty="0" err="1" smtClean="0">
                    <a:sym typeface="Symbol" pitchFamily="18" charset="2"/>
                  </a:rPr>
                  <a:t>masa</a:t>
                </a:r>
                <a:r>
                  <a:rPr lang="en-US" sz="2000" dirty="0" smtClean="0">
                    <a:sym typeface="Symbol" pitchFamily="18" charset="2"/>
                  </a:rPr>
                  <a:t> total.</a:t>
                </a:r>
                <a:endParaRPr lang="en-US" sz="2000" dirty="0">
                  <a:sym typeface="Symbol" pitchFamily="18" charset="2"/>
                </a:endParaRPr>
              </a:p>
              <a:p>
                <a:endParaRPr lang="en-US" sz="2400" dirty="0">
                  <a:sym typeface="Symbol" pitchFamily="18" charset="2"/>
                </a:endParaRPr>
              </a:p>
              <a:p>
                <a:r>
                  <a:rPr lang="en-US" sz="2400" dirty="0" err="1" smtClean="0">
                    <a:sym typeface="Symbol" pitchFamily="18" charset="2"/>
                  </a:rPr>
                  <a:t>Entonces</a:t>
                </a:r>
                <a:r>
                  <a:rPr lang="en-US" sz="2400" dirty="0" smtClean="0">
                    <a:sym typeface="Symbol" pitchFamily="18" charset="2"/>
                  </a:rPr>
                  <a:t>, </a:t>
                </a:r>
                <a:r>
                  <a:rPr lang="en-US" sz="2400" dirty="0" err="1" smtClean="0">
                    <a:sym typeface="Symbol" pitchFamily="18" charset="2"/>
                  </a:rPr>
                  <a:t>podemos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 err="1" smtClean="0">
                    <a:sym typeface="Symbol" pitchFamily="18" charset="2"/>
                  </a:rPr>
                  <a:t>reescribir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 smtClean="0"/>
                  <a:t>d[M]/</a:t>
                </a:r>
                <a:r>
                  <a:rPr lang="en-US" sz="2400" dirty="0" err="1" smtClean="0"/>
                  <a:t>dt</a:t>
                </a:r>
                <a:r>
                  <a:rPr lang="en-US" sz="2400" dirty="0" smtClean="0"/>
                  <a:t> = Q – S, </a:t>
                </a:r>
                <a:r>
                  <a:rPr lang="en-US" sz="2400" dirty="0" err="1" smtClean="0"/>
                  <a:t>para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incluir</a:t>
                </a:r>
                <a:r>
                  <a:rPr lang="en-US" sz="2400" dirty="0" smtClean="0"/>
                  <a:t> la </a:t>
                </a:r>
                <a:r>
                  <a:rPr lang="en-US" sz="2400" dirty="0" err="1" smtClean="0"/>
                  <a:t>pérdida</a:t>
                </a:r>
                <a:r>
                  <a:rPr lang="en-US" sz="2400" dirty="0" smtClean="0"/>
                  <a:t> de primer </a:t>
                </a:r>
                <a:r>
                  <a:rPr lang="en-US" sz="2400" dirty="0" err="1" smtClean="0"/>
                  <a:t>orden</a:t>
                </a:r>
                <a:r>
                  <a:rPr lang="en-US" sz="2400" dirty="0" smtClean="0"/>
                  <a:t>:</a:t>
                </a:r>
                <a:endParaRPr lang="en-US" sz="2400" dirty="0">
                  <a:sym typeface="Symbol" pitchFamily="18" charset="2"/>
                </a:endParaRPr>
              </a:p>
              <a:p>
                <a:r>
                  <a:rPr lang="en-US" sz="2400" dirty="0">
                    <a:sym typeface="Symbol" pitchFamily="18" charset="2"/>
                  </a:rPr>
                  <a:t>	</a:t>
                </a:r>
                <a:r>
                  <a:rPr lang="en-US" sz="2400" dirty="0" smtClean="0">
                    <a:sym typeface="Symbol" pitchFamily="18" charset="2"/>
                  </a:rPr>
                  <a:t>	</a:t>
                </a:r>
                <a:r>
                  <a:rPr lang="en-US" sz="2400" b="1" dirty="0" smtClean="0">
                    <a:sym typeface="Symbol" pitchFamily="18" charset="2"/>
                  </a:rPr>
                  <a:t>d</a:t>
                </a:r>
                <a:r>
                  <a:rPr lang="en-US" sz="2400" b="1" dirty="0">
                    <a:sym typeface="Symbol" pitchFamily="18" charset="2"/>
                  </a:rPr>
                  <a:t>[M] / </a:t>
                </a:r>
                <a:r>
                  <a:rPr lang="en-US" sz="2400" b="1" dirty="0" err="1">
                    <a:sym typeface="Symbol" pitchFamily="18" charset="2"/>
                  </a:rPr>
                  <a:t>dt</a:t>
                </a:r>
                <a:r>
                  <a:rPr lang="en-US" sz="2400" b="1" dirty="0">
                    <a:sym typeface="Symbol" pitchFamily="18" charset="2"/>
                  </a:rPr>
                  <a:t> = Q – k [M]</a:t>
                </a:r>
              </a:p>
              <a:p>
                <a:endParaRPr lang="en-US" sz="2400" dirty="0">
                  <a:sym typeface="Symbol" pitchFamily="18" charset="2"/>
                </a:endParaRPr>
              </a:p>
              <a:p>
                <a:r>
                  <a:rPr lang="en-US" sz="2400" dirty="0" smtClean="0">
                    <a:sym typeface="Symbol" pitchFamily="18" charset="2"/>
                  </a:rPr>
                  <a:t>En </a:t>
                </a:r>
                <a:r>
                  <a:rPr lang="en-US" sz="2400" dirty="0" err="1" smtClean="0">
                    <a:sym typeface="Symbol" pitchFamily="18" charset="2"/>
                  </a:rPr>
                  <a:t>estado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 err="1" smtClean="0">
                    <a:sym typeface="Symbol" pitchFamily="18" charset="2"/>
                  </a:rPr>
                  <a:t>estacionario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 err="1" smtClean="0">
                    <a:sym typeface="Symbol" pitchFamily="18" charset="2"/>
                  </a:rPr>
                  <a:t>cuando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d[M</a:t>
                </a:r>
                <a:r>
                  <a:rPr lang="en-US" sz="2400" dirty="0" smtClean="0">
                    <a:sym typeface="Symbol" pitchFamily="18" charset="2"/>
                  </a:rPr>
                  <a:t>]/</a:t>
                </a:r>
                <a:r>
                  <a:rPr lang="en-US" sz="2400" dirty="0" err="1" smtClean="0">
                    <a:sym typeface="Symbol" pitchFamily="18" charset="2"/>
                  </a:rPr>
                  <a:t>dt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= </a:t>
                </a:r>
                <a:r>
                  <a:rPr lang="en-US" sz="2400" dirty="0" smtClean="0">
                    <a:sym typeface="Symbol" pitchFamily="18" charset="2"/>
                  </a:rPr>
                  <a:t>0, </a:t>
                </a:r>
                <a:r>
                  <a:rPr lang="en-US" sz="2400" b="1" dirty="0" smtClean="0">
                    <a:sym typeface="Symbol" pitchFamily="18" charset="2"/>
                  </a:rPr>
                  <a:t>Q = k[M]</a:t>
                </a:r>
                <a:endParaRPr lang="en-US" sz="2400" b="1" dirty="0">
                  <a:sym typeface="Symbol" pitchFamily="18" charset="2"/>
                </a:endParaRPr>
              </a:p>
              <a:p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dirty="0" err="1" smtClean="0">
                    <a:sym typeface="Symbol" pitchFamily="18" charset="2"/>
                  </a:rPr>
                  <a:t>Reordenando</a:t>
                </a:r>
                <a:r>
                  <a:rPr lang="en-US" sz="2400" dirty="0" smtClean="0">
                    <a:sym typeface="Symbol" pitchFamily="18" charset="2"/>
                  </a:rPr>
                  <a:t>:</a:t>
                </a:r>
                <a:endParaRPr lang="en-US" sz="2400" dirty="0">
                  <a:sym typeface="Symbol" pitchFamily="18" charset="2"/>
                </a:endParaRPr>
              </a:p>
              <a:p>
                <a:r>
                  <a:rPr lang="en-US" sz="2400" dirty="0">
                    <a:solidFill>
                      <a:srgbClr val="C0504D"/>
                    </a:solidFill>
                    <a:sym typeface="Symbol" pitchFamily="18" charset="2"/>
                  </a:rPr>
                  <a:t>[M</a:t>
                </a:r>
                <a:r>
                  <a:rPr lang="en-US" sz="2400" dirty="0" smtClean="0">
                    <a:solidFill>
                      <a:srgbClr val="C0504D"/>
                    </a:solidFill>
                    <a:sym typeface="Symbol" pitchFamily="18" charset="2"/>
                  </a:rPr>
                  <a:t>]/Q </a:t>
                </a:r>
                <a:r>
                  <a:rPr lang="en-US" sz="2400" dirty="0">
                    <a:solidFill>
                      <a:srgbClr val="C0504D"/>
                    </a:solidFill>
                    <a:sym typeface="Symbol" pitchFamily="18" charset="2"/>
                  </a:rPr>
                  <a:t>= </a:t>
                </a:r>
                <a:r>
                  <a:rPr lang="en-US" sz="2400" dirty="0" smtClean="0">
                    <a:solidFill>
                      <a:srgbClr val="C0504D"/>
                    </a:solidFill>
                    <a:sym typeface="Symbol" pitchFamily="18" charset="2"/>
                  </a:rPr>
                  <a:t> 1</a:t>
                </a:r>
                <a:r>
                  <a:rPr lang="en-US" sz="2400" dirty="0">
                    <a:solidFill>
                      <a:srgbClr val="C0504D"/>
                    </a:solidFill>
                    <a:sym typeface="Symbol" pitchFamily="18" charset="2"/>
                  </a:rPr>
                  <a:t>/k =    </a:t>
                </a:r>
                <a:r>
                  <a:rPr lang="en-US" sz="2400" dirty="0" smtClean="0">
                    <a:solidFill>
                      <a:srgbClr val="C0504D"/>
                    </a:solidFill>
                    <a:sym typeface="Symbol" pitchFamily="18" charset="2"/>
                  </a:rPr>
                  <a:t>* </a:t>
                </a:r>
                <a:r>
                  <a:rPr lang="en-US" sz="2400" dirty="0">
                    <a:solidFill>
                      <a:srgbClr val="C0504D"/>
                    </a:solidFill>
                    <a:sym typeface="Symbol" pitchFamily="18" charset="2"/>
                  </a:rPr>
                  <a:t>and  [M] = Q / k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1412029" y="5907439"/>
                <a:ext cx="1143000" cy="537820"/>
              </a:xfrm>
              <a:prstGeom prst="ellipse">
                <a:avLst/>
              </a:prstGeom>
              <a:noFill/>
              <a:ln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035968" y="5307274"/>
              <a:ext cx="2529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r>
                <a:rPr lang="en-US" dirty="0" err="1" smtClean="0"/>
                <a:t>relación</a:t>
              </a:r>
              <a:r>
                <a:rPr lang="en-US" dirty="0" smtClean="0"/>
                <a:t> </a:t>
              </a:r>
              <a:r>
                <a:rPr lang="en-US" dirty="0" err="1" smtClean="0"/>
                <a:t>inversa</a:t>
              </a:r>
              <a:r>
                <a:rPr lang="en-US" dirty="0" smtClean="0"/>
                <a:t> entre la </a:t>
              </a:r>
              <a:r>
                <a:rPr lang="en-US" dirty="0" err="1" smtClean="0"/>
                <a:t>constante</a:t>
              </a:r>
              <a:r>
                <a:rPr lang="en-US" dirty="0" smtClean="0"/>
                <a:t> de primer </a:t>
              </a:r>
              <a:r>
                <a:rPr lang="en-US" dirty="0" err="1" smtClean="0"/>
                <a:t>orden</a:t>
              </a:r>
              <a:r>
                <a:rPr lang="en-US" dirty="0" smtClean="0"/>
                <a:t> y el </a:t>
              </a:r>
              <a:r>
                <a:rPr lang="en-US" dirty="0" err="1" smtClean="0"/>
                <a:t>tiempo</a:t>
              </a:r>
              <a:r>
                <a:rPr lang="en-US" dirty="0" smtClean="0"/>
                <a:t> de </a:t>
              </a:r>
              <a:r>
                <a:rPr lang="en-US" dirty="0" err="1" smtClean="0"/>
                <a:t>residencia</a:t>
              </a:r>
              <a:endParaRPr lang="en-US" dirty="0"/>
            </a:p>
          </p:txBody>
        </p:sp>
      </p:grpSp>
      <p:pic>
        <p:nvPicPr>
          <p:cNvPr id="5" name="Picture 6" descr="OneBoxFlu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9280" y="171824"/>
            <a:ext cx="2265414" cy="86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2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1059</Words>
  <Application>Microsoft Office PowerPoint</Application>
  <PresentationFormat>Presentación en pantalla (4:3)</PresentationFormat>
  <Paragraphs>166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</dc:creator>
  <cp:lastModifiedBy>Gustavo J Nagy</cp:lastModifiedBy>
  <cp:revision>57</cp:revision>
  <dcterms:created xsi:type="dcterms:W3CDTF">2015-02-15T21:15:08Z</dcterms:created>
  <dcterms:modified xsi:type="dcterms:W3CDTF">2021-04-21T12:17:59Z</dcterms:modified>
</cp:coreProperties>
</file>