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301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4" autoAdjust="0"/>
    <p:restoredTop sz="94660"/>
  </p:normalViewPr>
  <p:slideViewPr>
    <p:cSldViewPr>
      <p:cViewPr>
        <p:scale>
          <a:sx n="85" d="100"/>
          <a:sy n="85" d="100"/>
        </p:scale>
        <p:origin x="-115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F8ED-FBAB-4A41-B8DC-9A95A8FA609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1BDA-EA5B-4E4A-9F07-873221762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1BDA-EA5B-4E4A-9F07-873221762F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4027-E79B-49DC-9B7D-BF4A06B6832A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582-CE8E-4A58-8893-51FB9A7D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Vimos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modelo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Holling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-Tanner: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316037" y="1524000"/>
          <a:ext cx="5160963" cy="609600"/>
        </p:xfrm>
        <a:graphic>
          <a:graphicData uri="http://schemas.openxmlformats.org/presentationml/2006/ole">
            <p:oleObj spid="_x0000_s33797" name="Equation" r:id="rId4" imgW="3657600" imgH="431640" progId="Equation.DSMT4">
              <p:embed/>
            </p:oleObj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463675" y="2133600"/>
          <a:ext cx="5241925" cy="609600"/>
        </p:xfrm>
        <a:graphic>
          <a:graphicData uri="http://schemas.openxmlformats.org/presentationml/2006/ole">
            <p:oleObj spid="_x0000_s33799" name="Equation" r:id="rId5" imgW="3708360" imgH="43164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2819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turns out that the above modified </a:t>
            </a:r>
            <a:r>
              <a:rPr lang="en-US" dirty="0" err="1" smtClean="0"/>
              <a:t>Lotka-Voleterra</a:t>
            </a:r>
            <a:r>
              <a:rPr lang="en-US" dirty="0" smtClean="0"/>
              <a:t> predator-prey equations with functional responses of </a:t>
            </a:r>
            <a:r>
              <a:rPr lang="en-US" dirty="0" err="1" smtClean="0"/>
              <a:t>Hollong</a:t>
            </a:r>
            <a:r>
              <a:rPr lang="en-US" dirty="0" smtClean="0"/>
              <a:t> type II or III exhibit stable </a:t>
            </a:r>
            <a:r>
              <a:rPr lang="en-US" b="1" i="1" dirty="0" smtClean="0"/>
              <a:t>limit cycle</a:t>
            </a:r>
            <a:r>
              <a:rPr lang="en-US" i="1" dirty="0" smtClean="0"/>
              <a:t> </a:t>
            </a:r>
            <a:r>
              <a:rPr lang="en-US" dirty="0" smtClean="0"/>
              <a:t>oscillations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limit cycle solution is a closed trajectory in the predator–prey space which is not a member of a continuous family of closed trajectories such as the solutions of the original Lotka-Volterra predator-prey depicted in Figure 1.6.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43400" y="3881755"/>
            <a:ext cx="4800600" cy="2976245"/>
            <a:chOff x="4343400" y="3881755"/>
            <a:chExt cx="4800600" cy="2976245"/>
          </a:xfrm>
        </p:grpSpPr>
        <p:pic>
          <p:nvPicPr>
            <p:cNvPr id="12" name="Picture 11" descr="LimitCycle_Holling_Tanner"/>
            <p:cNvPicPr/>
            <p:nvPr/>
          </p:nvPicPr>
          <p:blipFill>
            <a:blip r:embed="rId6" cstate="print"/>
            <a:srcRect l="3743" t="5339" r="8128"/>
            <a:stretch>
              <a:fillRect/>
            </a:stretch>
          </p:blipFill>
          <p:spPr bwMode="auto">
            <a:xfrm>
              <a:off x="4343400" y="3881755"/>
              <a:ext cx="2878455" cy="297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162800" y="3962400"/>
              <a:ext cx="19812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Figure 1.10</a:t>
              </a:r>
              <a:r>
                <a:rPr lang="en-US" sz="1400" dirty="0" smtClean="0"/>
                <a:t>. Limit cycle for the </a:t>
              </a:r>
              <a:r>
                <a:rPr lang="en-US" sz="1400" dirty="0" err="1" smtClean="0"/>
                <a:t>Holling</a:t>
              </a:r>
              <a:r>
                <a:rPr lang="en-US" sz="1400" dirty="0" smtClean="0"/>
                <a:t>-Tanner model, i.e. </a:t>
              </a:r>
              <a:r>
                <a:rPr lang="en-US" sz="1400" i="1" dirty="0" err="1" smtClean="0"/>
                <a:t>dP</a:t>
              </a:r>
              <a:r>
                <a:rPr lang="en-US" sz="1400" dirty="0" smtClean="0"/>
                <a:t>/</a:t>
              </a:r>
              <a:r>
                <a:rPr lang="en-US" sz="1400" i="1" dirty="0" err="1" smtClean="0"/>
                <a:t>dt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s</a:t>
              </a:r>
              <a:r>
                <a:rPr lang="en-US" sz="1400" i="1" dirty="0" err="1" smtClean="0"/>
                <a:t>N</a:t>
              </a:r>
              <a:r>
                <a:rPr lang="en-US" sz="1400" dirty="0" smtClean="0"/>
                <a:t>(1-</a:t>
              </a:r>
              <a:r>
                <a:rPr lang="en-US" sz="1400" i="1" dirty="0" smtClean="0"/>
                <a:t>hP</a:t>
              </a:r>
              <a:r>
                <a:rPr lang="en-US" sz="1400" dirty="0" smtClean="0"/>
                <a:t>/</a:t>
              </a:r>
              <a:r>
                <a:rPr lang="en-US" sz="1400" i="1" dirty="0" smtClean="0"/>
                <a:t>N</a:t>
              </a:r>
              <a:r>
                <a:rPr lang="en-US" sz="1400" dirty="0" smtClean="0"/>
                <a:t>)  for the predator and with parameters given by r = 1, </a:t>
              </a:r>
              <a:r>
                <a:rPr lang="en-GB" sz="1400" i="1" dirty="0" smtClean="0"/>
                <a:t>K</a:t>
              </a:r>
              <a:r>
                <a:rPr lang="en-GB" sz="1400" dirty="0" smtClean="0"/>
                <a:t> </a:t>
              </a:r>
              <a:r>
                <a:rPr lang="en-US" sz="1400" dirty="0" smtClean="0"/>
                <a:t>= 7, c = 6/7, </a:t>
              </a:r>
              <a:r>
                <a:rPr lang="en-US" sz="1400" i="1" dirty="0" smtClean="0"/>
                <a:t>h </a:t>
              </a:r>
              <a:r>
                <a:rPr lang="en-US" sz="1400" dirty="0" smtClean="0"/>
                <a:t>= 1, s = 0.2, </a:t>
              </a:r>
              <a:r>
                <a:rPr lang="en-US" sz="1400" i="1" dirty="0" smtClean="0"/>
                <a:t>h </a:t>
              </a:r>
              <a:r>
                <a:rPr lang="en-US" sz="1400" dirty="0" smtClean="0"/>
                <a:t>= 0.5.</a:t>
              </a:r>
              <a:endParaRPr lang="en-US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65767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Rather, it is </a:t>
            </a:r>
            <a:r>
              <a:rPr lang="en-US" b="1" dirty="0" smtClean="0">
                <a:solidFill>
                  <a:srgbClr val="FF0000"/>
                </a:solidFill>
              </a:rPr>
              <a:t>an isolated periodic orbit </a:t>
            </a:r>
            <a:r>
              <a:rPr lang="en-US" dirty="0" smtClean="0"/>
              <a:t>(the thick closed curve shown in Figure 1.10), </a:t>
            </a:r>
            <a:r>
              <a:rPr lang="en-US" b="1" dirty="0" smtClean="0">
                <a:solidFill>
                  <a:srgbClr val="FF0000"/>
                </a:solidFill>
              </a:rPr>
              <a:t>such that any small perturbation from this trajectory decays to zero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76200"/>
            <a:ext cx="14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REPASO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4966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pc="-50" dirty="0" smtClean="0"/>
              <a:t>Los modelos predador-presa de Lotka-Volterra realistas (con respuesta </a:t>
            </a:r>
            <a:r>
              <a:rPr lang="es-ES" spc="-50" dirty="0" err="1" smtClean="0"/>
              <a:t>Holling</a:t>
            </a:r>
            <a:r>
              <a:rPr lang="es-ES" spc="-50" dirty="0" smtClean="0"/>
              <a:t> II o III) los podemos pensar como el modelo LBJ de pastoreo tal que en el consumo se incluye a la densidad del predador.</a:t>
            </a:r>
            <a:endParaRPr lang="en-US" spc="-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10" grpId="0"/>
      <p:bldP spid="11" grpId="0" build="p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9688"/>
          <a:stretch>
            <a:fillRect/>
          </a:stretch>
        </p:blipFill>
        <p:spPr bwMode="auto">
          <a:xfrm>
            <a:off x="609600" y="2286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39070"/>
            <a:ext cx="7791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7154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Unfortunately,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systematic way to construct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Liapunov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Divine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inspiration is usually required, although sometimes one can work backwards.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Sums of squares occasionally work, as in the following example.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0313"/>
          <a:stretch>
            <a:fillRect/>
          </a:stretch>
        </p:blipFill>
        <p:spPr bwMode="auto">
          <a:xfrm>
            <a:off x="609600" y="609600"/>
            <a:ext cx="8001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685800"/>
            <a:ext cx="76898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7375" y="193675"/>
            <a:ext cx="6800061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86200" y="570607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ogy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For details, see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Perko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(1991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Coddington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and Levinson (1955),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Hurewicz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(1958), or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Cesari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(1963).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762000"/>
            <a:ext cx="79883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8283"/>
          <a:stretch>
            <a:fillRect/>
          </a:stretch>
        </p:blipFill>
        <p:spPr bwMode="auto">
          <a:xfrm>
            <a:off x="457200" y="4343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1717" b="71684"/>
          <a:stretch>
            <a:fillRect/>
          </a:stretch>
        </p:blipFill>
        <p:spPr bwMode="auto">
          <a:xfrm>
            <a:off x="457200" y="5257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30269"/>
          <a:stretch>
            <a:fillRect/>
          </a:stretch>
        </p:blipFill>
        <p:spPr bwMode="auto">
          <a:xfrm>
            <a:off x="685800" y="349258"/>
            <a:ext cx="6400800" cy="44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4978400"/>
            <a:ext cx="7747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77851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2057400"/>
            <a:ext cx="4846320" cy="44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2152"/>
          <a:stretch>
            <a:fillRect/>
          </a:stretch>
        </p:blipFill>
        <p:spPr bwMode="auto">
          <a:xfrm>
            <a:off x="766763" y="419100"/>
            <a:ext cx="76104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105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conclude that there is a closed orbit inside the trapping region? </a:t>
            </a:r>
            <a:r>
              <a:rPr lang="en-US" b="1" dirty="0" smtClean="0">
                <a:solidFill>
                  <a:srgbClr val="FF0000"/>
                </a:solidFill>
              </a:rPr>
              <a:t>No!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 is a fixed point in the region (at the intersection of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nullclines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), and so </a:t>
            </a:r>
            <a:r>
              <a:rPr lang="en-US" b="1" dirty="0" smtClean="0">
                <a:solidFill>
                  <a:srgbClr val="FF0000"/>
                </a:solidFill>
              </a:rPr>
              <a:t>the conditions of the Poincare-</a:t>
            </a:r>
            <a:r>
              <a:rPr lang="en-US" b="1" dirty="0" err="1" smtClean="0">
                <a:solidFill>
                  <a:srgbClr val="FF0000"/>
                </a:solidFill>
              </a:rPr>
              <a:t>Bendixson</a:t>
            </a:r>
            <a:r>
              <a:rPr lang="en-US" b="1" dirty="0" smtClean="0">
                <a:solidFill>
                  <a:srgbClr val="FF0000"/>
                </a:solidFill>
              </a:rPr>
              <a:t> theorem are not satisfied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But if this fixed point is 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repeller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then we can prove the existence of a closed orbit by considering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modified "punctured" region shown in Figure 7 .3.6. (The hole is infinitesimal, but drawn larger for clarity.)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8" y="295278"/>
            <a:ext cx="6858000" cy="5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s-U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.4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BIFURCACIONES</a:t>
            </a:r>
            <a:r>
              <a:rPr kumimoji="0" lang="es-UY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EN DOS DIMENSIONES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s-UY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Strogaz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Cap. 8)  </a:t>
            </a:r>
            <a:endParaRPr kumimoji="0" lang="en-US" i="0" u="none" strike="noStrike" cap="none" spc="-40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7918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4650"/>
            <a:ext cx="7804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limit cycle persists for a range of parameter values. </a:t>
            </a:r>
          </a:p>
          <a:p>
            <a:r>
              <a:rPr lang="en-US" dirty="0" smtClean="0"/>
              <a:t>And, its name is because it also attracts orbits that occur at nearby initial conditions, as shown in Figure 1.10 for the </a:t>
            </a:r>
            <a:r>
              <a:rPr lang="en-US" dirty="0" err="1" smtClean="0"/>
              <a:t>Holling</a:t>
            </a:r>
            <a:r>
              <a:rPr lang="en-US" dirty="0" smtClean="0"/>
              <a:t> </a:t>
            </a:r>
            <a:r>
              <a:rPr lang="en-US" dirty="0" err="1" smtClean="0"/>
              <a:t>Holling</a:t>
            </a:r>
            <a:r>
              <a:rPr lang="en-US" dirty="0" smtClean="0"/>
              <a:t>-Tanner model. </a:t>
            </a:r>
          </a:p>
          <a:p>
            <a:r>
              <a:rPr lang="en-US" dirty="0" smtClean="0"/>
              <a:t>For two different initial conditions, one inside and the other outside the limit cycle, the phase trajectories spiral into it. 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modelo</a:t>
            </a:r>
            <a:r>
              <a:rPr lang="en-US" dirty="0" smtClean="0"/>
              <a:t> PPGL (prey-predator grassland livestock)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expuso</a:t>
            </a:r>
            <a:r>
              <a:rPr lang="en-US" dirty="0" smtClean="0"/>
              <a:t> Francisco </a:t>
            </a:r>
            <a:r>
              <a:rPr lang="en-US" dirty="0" err="1" smtClean="0"/>
              <a:t>Dieguez</a:t>
            </a:r>
            <a:r>
              <a:rPr lang="en-US" dirty="0" smtClean="0"/>
              <a:t> en la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pasada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ciclos</a:t>
            </a:r>
            <a:r>
              <a:rPr lang="en-US" dirty="0" smtClean="0"/>
              <a:t> </a:t>
            </a:r>
            <a:r>
              <a:rPr lang="en-US" dirty="0" err="1" smtClean="0"/>
              <a:t>l’imite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This modified Lotka-Volterra predator-prey model includes </a:t>
            </a:r>
            <a:r>
              <a:rPr lang="en-US" b="1" dirty="0" smtClean="0">
                <a:solidFill>
                  <a:srgbClr val="FF0000"/>
                </a:solidFill>
              </a:rPr>
              <a:t>a variable carrying capacity </a:t>
            </a:r>
            <a:r>
              <a:rPr lang="en-US" dirty="0" smtClean="0"/>
              <a:t>and a </a:t>
            </a:r>
            <a:r>
              <a:rPr lang="en-US" dirty="0" err="1" smtClean="0"/>
              <a:t>Holling</a:t>
            </a:r>
            <a:r>
              <a:rPr lang="en-US" dirty="0" smtClean="0"/>
              <a:t> type III consumption to model extensive livestock farming: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81400"/>
            <a:ext cx="2895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563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seasonal variation in the carrying capacity operates as an external periodic forcing which stabilizes the oscillations, after a transient lasting around three to four years, with a periodicity of 365 days.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6400" y="4791075"/>
            <a:ext cx="4800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b="28358"/>
          <a:stretch>
            <a:fillRect/>
          </a:stretch>
        </p:blipFill>
        <p:spPr bwMode="auto">
          <a:xfrm>
            <a:off x="0" y="381000"/>
            <a:ext cx="7766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b="64596"/>
          <a:stretch>
            <a:fillRect/>
          </a:stretch>
        </p:blipFill>
        <p:spPr bwMode="auto">
          <a:xfrm>
            <a:off x="0" y="2209800"/>
            <a:ext cx="7867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42857"/>
          <a:stretch>
            <a:fillRect/>
          </a:stretch>
        </p:blipFill>
        <p:spPr bwMode="auto">
          <a:xfrm>
            <a:off x="767716" y="3657600"/>
            <a:ext cx="738874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486400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8.1.1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Even after the fixed points have annihilated each other, they continue to </a:t>
            </a:r>
            <a:r>
              <a:rPr lang="en-US" dirty="0" smtClean="0"/>
              <a:t>influence the </a:t>
            </a:r>
            <a:r>
              <a:rPr lang="en-US" dirty="0" smtClean="0"/>
              <a:t>flow-as in Section 4.3, they leave a </a:t>
            </a:r>
            <a:r>
              <a:rPr lang="en-US" b="1" i="1" dirty="0" smtClean="0">
                <a:solidFill>
                  <a:srgbClr val="FF0000"/>
                </a:solidFill>
              </a:rPr>
              <a:t>ghost</a:t>
            </a:r>
            <a:r>
              <a:rPr lang="en-US" i="1" dirty="0" smtClean="0"/>
              <a:t>, a </a:t>
            </a:r>
            <a:r>
              <a:rPr lang="en-US" b="1" i="1" dirty="0" smtClean="0">
                <a:solidFill>
                  <a:srgbClr val="FF0000"/>
                </a:solidFill>
              </a:rPr>
              <a:t>bottleneck region that sucks </a:t>
            </a:r>
            <a:r>
              <a:rPr lang="en-US" b="1" i="1" dirty="0" smtClean="0">
                <a:solidFill>
                  <a:srgbClr val="FF0000"/>
                </a:solidFill>
              </a:rPr>
              <a:t>trajectories </a:t>
            </a:r>
            <a:r>
              <a:rPr lang="en-US" dirty="0" smtClean="0"/>
              <a:t>in </a:t>
            </a:r>
            <a:r>
              <a:rPr lang="en-US" dirty="0" smtClean="0"/>
              <a:t>and </a:t>
            </a:r>
            <a:r>
              <a:rPr lang="en-US" dirty="0" smtClean="0"/>
              <a:t>delays(*) </a:t>
            </a:r>
            <a:r>
              <a:rPr lang="en-US" dirty="0" smtClean="0"/>
              <a:t>them before allowing passage out the other </a:t>
            </a:r>
            <a:r>
              <a:rPr lang="en-US" dirty="0" smtClean="0"/>
              <a:t>side.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1487269"/>
            <a:ext cx="70104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In the x-direction we see the bifurcation behavior discussed in Section 3.1, </a:t>
            </a:r>
            <a:r>
              <a:rPr lang="en-US" dirty="0" smtClean="0"/>
              <a:t>while in </a:t>
            </a:r>
            <a:r>
              <a:rPr lang="en-US" dirty="0" smtClean="0"/>
              <a:t>the y-direction the motion is exponentially damped.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(*): </a:t>
            </a:r>
            <a:r>
              <a:rPr lang="en-US" sz="1400" dirty="0" smtClean="0"/>
              <a:t>Se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ver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smtClean="0"/>
              <a:t>the time spent in the bottleneck generically increases </a:t>
            </a:r>
            <a:r>
              <a:rPr lang="en-US" sz="1400" dirty="0" smtClean="0"/>
              <a:t>as </a:t>
            </a:r>
            <a:r>
              <a:rPr lang="el-GR" sz="1400" dirty="0" smtClean="0"/>
              <a:t>(μ – μ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)</a:t>
            </a:r>
            <a:r>
              <a:rPr lang="en-US" sz="1400" baseline="30000" dirty="0" smtClean="0"/>
              <a:t>-1/</a:t>
            </a:r>
            <a:r>
              <a:rPr lang="el-GR" sz="1400" baseline="30000" dirty="0" smtClean="0"/>
              <a:t>2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81000"/>
            <a:ext cx="8086001" cy="3493532"/>
            <a:chOff x="228600" y="381000"/>
            <a:chExt cx="8086001" cy="3493532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81000"/>
              <a:ext cx="75628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876800" y="3505200"/>
              <a:ext cx="3437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UY" b="1" dirty="0" smtClean="0"/>
                <a:t>de modo que no los discutiremos.</a:t>
              </a:r>
              <a:endParaRPr lang="es-UY" b="1" dirty="0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7753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0"/>
            <a:ext cx="77406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b="55161"/>
          <a:stretch>
            <a:fillRect/>
          </a:stretch>
        </p:blipFill>
        <p:spPr bwMode="auto">
          <a:xfrm>
            <a:off x="76200" y="476250"/>
            <a:ext cx="7410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44839" b="12581"/>
          <a:stretch>
            <a:fillRect/>
          </a:stretch>
        </p:blipFill>
        <p:spPr bwMode="auto">
          <a:xfrm>
            <a:off x="76200" y="3124200"/>
            <a:ext cx="7410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más claro visualizarlo en 3 dimensiones: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Para los diferentes valores del parámetro tenemos diferentes puntos de equilibrio y al variar el  parámetro en un rango va describiendo una curva: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619250"/>
            <a:ext cx="2049885" cy="2571750"/>
            <a:chOff x="609600" y="1619250"/>
            <a:chExt cx="2049885" cy="2571750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1619250"/>
              <a:ext cx="1600200" cy="2571750"/>
              <a:chOff x="609600" y="990600"/>
              <a:chExt cx="1600200" cy="2571750"/>
            </a:xfrm>
          </p:grpSpPr>
          <p:pic>
            <p:nvPicPr>
              <p:cNvPr id="5427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 r="1754"/>
              <a:stretch>
                <a:fillRect/>
              </a:stretch>
            </p:blipFill>
            <p:spPr bwMode="auto">
              <a:xfrm>
                <a:off x="609600" y="990600"/>
                <a:ext cx="1600200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 rot="18412687">
                <a:off x="373126" y="2523422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err="1" smtClean="0"/>
                  <a:t>consmidor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144077" y="1581150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presa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206604">
              <a:off x="1538665" y="3116021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parámetro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154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Súbitamente, para un valor del parámetro se pierde la estabilidad y comienza un ciclo de oscilación, esa es una bifurcación de </a:t>
            </a:r>
            <a:r>
              <a:rPr lang="es-UY" dirty="0" err="1" smtClean="0"/>
              <a:t>Hopf</a:t>
            </a:r>
            <a:r>
              <a:rPr lang="es-UY" dirty="0" smtClean="0"/>
              <a:t>, como muestra la figura.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" y="1600200"/>
            <a:ext cx="2962275" cy="2590800"/>
            <a:chOff x="3819525" y="1676400"/>
            <a:chExt cx="2962275" cy="2590800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3"/>
            <a:srcRect r="22055"/>
            <a:stretch>
              <a:fillRect/>
            </a:stretch>
          </p:blipFill>
          <p:spPr bwMode="auto">
            <a:xfrm>
              <a:off x="3819525" y="1676400"/>
              <a:ext cx="296227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 rot="18412687">
              <a:off x="3570961" y="330447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err="1" smtClean="0"/>
                <a:t>consmidor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341912" y="23622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presa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604">
              <a:off x="4736500" y="3268421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parámetro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Vimos que un modelo de Lotka-Volterra realista (con respuesta </a:t>
            </a:r>
            <a:r>
              <a:rPr lang="es-ES" dirty="0" err="1" smtClean="0"/>
              <a:t>Holling</a:t>
            </a:r>
            <a:r>
              <a:rPr lang="es-ES" dirty="0" smtClean="0"/>
              <a:t> II o III) lo podemos pensar como el LBJ de pastoreo en el que el consumo incluye a la densidad del predador nos ayuda a entender esto.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40487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Diferentes parámetros pueden afectar la estabilidad. </a:t>
            </a:r>
            <a:endParaRPr lang="es-ES" dirty="0" smtClean="0"/>
          </a:p>
          <a:p>
            <a:r>
              <a:rPr lang="es-ES" dirty="0" smtClean="0"/>
              <a:t>Dos de </a:t>
            </a:r>
            <a:r>
              <a:rPr lang="es-ES" dirty="0" smtClean="0"/>
              <a:t>particular interés en la </a:t>
            </a:r>
            <a:r>
              <a:rPr lang="es-ES" dirty="0" smtClean="0"/>
              <a:t>práctica son: </a:t>
            </a:r>
            <a:br>
              <a:rPr lang="es-ES" dirty="0" smtClean="0"/>
            </a:br>
            <a:r>
              <a:rPr lang="es-ES" b="1" dirty="0" smtClean="0">
                <a:solidFill>
                  <a:srgbClr val="0070C0"/>
                </a:solidFill>
              </a:rPr>
              <a:t>la </a:t>
            </a:r>
            <a:r>
              <a:rPr lang="es-ES" b="1" dirty="0" smtClean="0">
                <a:solidFill>
                  <a:srgbClr val="0070C0"/>
                </a:solidFill>
              </a:rPr>
              <a:t>productividad de la </a:t>
            </a:r>
            <a:r>
              <a:rPr lang="es-ES" b="1" dirty="0" smtClean="0">
                <a:solidFill>
                  <a:srgbClr val="0070C0"/>
                </a:solidFill>
              </a:rPr>
              <a:t>presa </a:t>
            </a:r>
            <a:r>
              <a:rPr lang="es-ES" dirty="0" smtClean="0"/>
              <a:t>y </a:t>
            </a:r>
            <a:r>
              <a:rPr lang="es-ES" b="1" dirty="0" smtClean="0">
                <a:solidFill>
                  <a:srgbClr val="FF0000"/>
                </a:solidFill>
              </a:rPr>
              <a:t>la eficiencia del </a:t>
            </a:r>
            <a:r>
              <a:rPr lang="es-ES" b="1" dirty="0" smtClean="0">
                <a:solidFill>
                  <a:srgbClr val="FF0000"/>
                </a:solidFill>
              </a:rPr>
              <a:t>consumidor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La </a:t>
            </a:r>
            <a:r>
              <a:rPr lang="es-ES" dirty="0" smtClean="0"/>
              <a:t>productividad a menudo depende de la riqueza de </a:t>
            </a:r>
            <a:r>
              <a:rPr lang="es-ES" dirty="0" smtClean="0"/>
              <a:t>nutrientes que</a:t>
            </a:r>
            <a:br>
              <a:rPr lang="es-ES" dirty="0" smtClean="0"/>
            </a:br>
            <a:r>
              <a:rPr lang="es-ES" dirty="0" smtClean="0"/>
              <a:t>afecta </a:t>
            </a:r>
            <a:r>
              <a:rPr lang="es-ES" dirty="0" smtClean="0"/>
              <a:t>la capacidad de carga de la </a:t>
            </a:r>
            <a:r>
              <a:rPr lang="es-ES" dirty="0" smtClean="0"/>
              <a:t>población de </a:t>
            </a:r>
            <a:r>
              <a:rPr lang="es-ES" dirty="0" smtClean="0"/>
              <a:t>alimentos (</a:t>
            </a:r>
            <a:r>
              <a:rPr lang="es-ES" b="1" i="1" dirty="0" smtClean="0">
                <a:solidFill>
                  <a:srgbClr val="0070C0"/>
                </a:solidFill>
              </a:rPr>
              <a:t>K</a:t>
            </a:r>
            <a:r>
              <a:rPr lang="es-ES" dirty="0" smtClean="0"/>
              <a:t>).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Puede verse en los gráficos que un aumento en </a:t>
            </a:r>
            <a:r>
              <a:rPr lang="es-ES" i="1" dirty="0" smtClean="0"/>
              <a:t>K</a:t>
            </a:r>
            <a:r>
              <a:rPr lang="es-ES" dirty="0" smtClean="0"/>
              <a:t> puede cambiar un sistema de estable (panel a) a inestable (panel b). Ésta es la famosa </a:t>
            </a:r>
            <a:r>
              <a:rPr lang="es-ES" b="1" dirty="0" smtClean="0">
                <a:solidFill>
                  <a:srgbClr val="0070C0"/>
                </a:solidFill>
              </a:rPr>
              <a:t>paradoja del enriquecimiento</a:t>
            </a:r>
            <a:r>
              <a:rPr lang="es-ES" dirty="0" smtClean="0"/>
              <a:t>. </a:t>
            </a:r>
            <a:endParaRPr lang="en-US" dirty="0"/>
          </a:p>
        </p:txBody>
      </p:sp>
      <p:pic>
        <p:nvPicPr>
          <p:cNvPr id="9" name="Picture 2" descr="slowfast isocl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348" y="228600"/>
            <a:ext cx="2319452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0" y="3200400"/>
            <a:ext cx="9220200" cy="1761530"/>
            <a:chOff x="0" y="3200400"/>
            <a:chExt cx="9220200" cy="1761530"/>
          </a:xfrm>
        </p:grpSpPr>
        <p:sp>
          <p:nvSpPr>
            <p:cNvPr id="8" name="Rectangle 7"/>
            <p:cNvSpPr/>
            <p:nvPr/>
          </p:nvSpPr>
          <p:spPr>
            <a:xfrm>
              <a:off x="0" y="4038600"/>
              <a:ext cx="6400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/>
                <a:t>El momento crucial es cuando el punto de inflexión de la derecha en la curva de equilibrio plegada de la presa cruza a la línea de equilibrio horizontal del consumidor. 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3200400"/>
              <a:ext cx="2667000" cy="685800"/>
            </a:xfrm>
            <a:prstGeom prst="ellipse">
              <a:avLst/>
            </a:prstGeom>
            <a:noFill/>
            <a:ln w="3492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951274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Esto cambia el comportamiento asintótico del sistema de forma cualitativa: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U</a:t>
            </a:r>
            <a:r>
              <a:rPr lang="es-ES" b="1" dirty="0" smtClean="0">
                <a:solidFill>
                  <a:srgbClr val="FF0000"/>
                </a:solidFill>
              </a:rPr>
              <a:t>n punto estable se convierte en un ciclo. Este punto crucial de desestabilización se conoce como "bifurcación de </a:t>
            </a:r>
            <a:r>
              <a:rPr lang="es-ES" b="1" dirty="0" err="1" smtClean="0">
                <a:solidFill>
                  <a:srgbClr val="FF0000"/>
                </a:solidFill>
              </a:rPr>
              <a:t>Hopf</a:t>
            </a:r>
            <a:r>
              <a:rPr lang="es-ES" b="1" dirty="0" smtClean="0">
                <a:solidFill>
                  <a:srgbClr val="FF0000"/>
                </a:solidFill>
              </a:rPr>
              <a:t>".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cycle usually begins small, and then rapidly grows to a larger size (Fix xx4).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219200"/>
            <a:ext cx="7924800" cy="3738503"/>
            <a:chOff x="990600" y="1219200"/>
            <a:chExt cx="7924800" cy="3738503"/>
          </a:xfrm>
        </p:grpSpPr>
        <p:pic>
          <p:nvPicPr>
            <p:cNvPr id="54274" name="Picture 2" descr="hop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19200"/>
              <a:ext cx="3282950" cy="282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343400" y="2895600"/>
              <a:ext cx="4572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i="1" dirty="0" smtClean="0"/>
                <a:t>Figure xx4.  Schematic representation of a </a:t>
              </a:r>
              <a:r>
                <a:rPr lang="en-US" sz="1600" i="1" dirty="0" err="1" smtClean="0"/>
                <a:t>Hopf</a:t>
              </a:r>
              <a:r>
                <a:rPr lang="en-US" sz="1600" i="1" dirty="0" smtClean="0"/>
                <a:t> bifurcation marking the change from a stable equilibrium to a cyclic attractor evolving around the equilibrium point that has now become unstable. This particular example illustrates how enrichment (increase in the carrying capacity K) can destabilize a consumer-food system, a phenomenon known as ‘the paradox of enrichment’.</a:t>
              </a:r>
              <a:endParaRPr 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255" t="2080"/>
          <a:stretch>
            <a:fillRect/>
          </a:stretch>
        </p:blipFill>
        <p:spPr bwMode="auto">
          <a:xfrm>
            <a:off x="-1" y="152400"/>
            <a:ext cx="9144000" cy="358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long-term simulations we show in Fig. 5-a the co-evolution of </a:t>
            </a:r>
            <a:r>
              <a:rPr lang="en-US" i="1" dirty="0" smtClean="0"/>
              <a:t>x </a:t>
            </a: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variables for two grass height initial conditions (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=4 and 9 cm) and three animal initial liveweight (</a:t>
            </a:r>
            <a:r>
              <a:rPr lang="en-US" i="1" dirty="0" smtClean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= 300, 400 and 500 kg). </a:t>
            </a:r>
          </a:p>
          <a:p>
            <a:r>
              <a:rPr lang="en-US" dirty="0" smtClean="0"/>
              <a:t>After a transient, independent of the initial conditions, both variables reach a </a:t>
            </a:r>
            <a:r>
              <a:rPr lang="en-US" b="1" dirty="0" smtClean="0">
                <a:solidFill>
                  <a:srgbClr val="FF0000"/>
                </a:solidFill>
              </a:rPr>
              <a:t>forced annual cycle </a:t>
            </a:r>
            <a:r>
              <a:rPr lang="en-US" dirty="0" smtClean="0"/>
              <a:t>around equilibrium values x* ≅ 5 cm, i.e. coinciding with the maintenance grass height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</a:t>
            </a:r>
            <a:r>
              <a:rPr lang="en-US" dirty="0" smtClean="0"/>
              <a:t>, and </a:t>
            </a:r>
            <a:r>
              <a:rPr lang="en-US" i="1" dirty="0" smtClean="0"/>
              <a:t>y</a:t>
            </a:r>
            <a:r>
              <a:rPr lang="en-US" dirty="0" smtClean="0"/>
              <a:t>* ≅ 546 kg, a liveweight which is near the adult bovine weight for breeder systems in Uruguayan extensive livestock grassland farming (indeed this equilibrium can be computed  analytically).</a:t>
            </a:r>
          </a:p>
          <a:p>
            <a:r>
              <a:rPr lang="en-US" dirty="0" smtClean="0"/>
              <a:t>Another standard way to visualize the convergence to a forced cycle around the x*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</a:t>
            </a:r>
            <a:r>
              <a:rPr lang="en-US" dirty="0" smtClean="0"/>
              <a:t> = 5 cm and </a:t>
            </a:r>
            <a:r>
              <a:rPr lang="en-US" i="1" dirty="0" smtClean="0"/>
              <a:t>y</a:t>
            </a:r>
            <a:r>
              <a:rPr lang="en-US" dirty="0" smtClean="0"/>
              <a:t>* = 546 kg when starting from different initial conditions is the phase space, i.e. by plotting y vs. x, as shown in Fig. 5-b.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s-U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.3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CICLOS LIMITE (</a:t>
            </a:r>
            <a:r>
              <a:rPr kumimoji="0" lang="es-UY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Strogaz</a:t>
            </a:r>
            <a:r>
              <a:rPr kumimoji="0" lang="es-U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Cap. 7 textual) </a:t>
            </a:r>
            <a:endParaRPr kumimoji="0" lang="en-US" i="0" u="none" strike="noStrike" cap="none" spc="-40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8865"/>
            <a:ext cx="7816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114800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all neighboring trajectories approach the limit cycle, we say the limit cycle is </a:t>
            </a:r>
            <a:r>
              <a:rPr lang="en-US" b="1" i="1" dirty="0" smtClean="0">
                <a:solidFill>
                  <a:srgbClr val="FF0000"/>
                </a:solidFill>
              </a:rPr>
              <a:t>stable or attracting</a:t>
            </a:r>
            <a:r>
              <a:rPr lang="en-US" i="1" dirty="0" smtClean="0"/>
              <a:t>. </a:t>
            </a:r>
            <a:r>
              <a:rPr lang="en-US" dirty="0" smtClean="0"/>
              <a:t>Otherwise the limit cycle is </a:t>
            </a:r>
            <a:r>
              <a:rPr lang="en-US" b="1" i="1" dirty="0" smtClean="0">
                <a:solidFill>
                  <a:srgbClr val="0070C0"/>
                </a:solidFill>
              </a:rPr>
              <a:t>unstable</a:t>
            </a:r>
            <a:r>
              <a:rPr lang="en-US" i="1" dirty="0" smtClean="0"/>
              <a:t>, </a:t>
            </a:r>
            <a:r>
              <a:rPr lang="en-US" dirty="0" smtClean="0"/>
              <a:t>or in exceptional cases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half-stable</a:t>
            </a:r>
            <a:r>
              <a:rPr lang="en-US" i="1" dirty="0" smtClean="0"/>
              <a:t>.</a:t>
            </a:r>
          </a:p>
          <a:p>
            <a:endParaRPr lang="en-US" sz="900" i="1" dirty="0" smtClean="0"/>
          </a:p>
          <a:p>
            <a:r>
              <a:rPr lang="en-US" dirty="0" smtClean="0"/>
              <a:t>Stable limit cycles are very important scientifically-they model systems that exhibit self-sustained oscillations. In other words, these systems oscillate even in the absence of external periodic forcing. </a:t>
            </a:r>
          </a:p>
          <a:p>
            <a:r>
              <a:rPr lang="en-US" dirty="0" smtClean="0"/>
              <a:t>Of the countless examples that could be given, we mention only a few: the beating of a heart; the periodic firing of a pacemaker neuron; daily rhythms in human body temperature and hormone secretion; chemical reactions that oscillate spontaneously; and dangerous self-excited vibrations</a:t>
            </a:r>
          </a:p>
          <a:p>
            <a:r>
              <a:rPr lang="en-US" dirty="0" smtClean="0"/>
              <a:t>in bridges and airplane wings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each case, there is a standard oscillation of some preferred period, waveform, and amplitude.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the system is perturbed slightly, it always returns to the standard cycle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 cycles are inherently nonlinear phenomena</a:t>
            </a:r>
            <a:r>
              <a:rPr lang="en-US" dirty="0" smtClean="0"/>
              <a:t>; they can't occur in linear </a:t>
            </a:r>
            <a:r>
              <a:rPr lang="en-US" dirty="0" err="1" smtClean="0"/>
              <a:t>systerns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8300"/>
            <a:ext cx="79438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1800" y="3962400"/>
            <a:ext cx="4876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7787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800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you might guess, the system eventually settles into a self-sustained oscillation where the energy dissipated over one cycle balances the energy pumped in.</a:t>
            </a:r>
          </a:p>
          <a:p>
            <a:r>
              <a:rPr lang="en-US" dirty="0" smtClean="0"/>
              <a:t>This idea can be made rigorous, and with quite a bit of work, one can prove that </a:t>
            </a:r>
            <a:r>
              <a:rPr lang="en-US" b="1" i="1" dirty="0" smtClean="0">
                <a:solidFill>
                  <a:srgbClr val="FF0000"/>
                </a:solidFill>
              </a:rPr>
              <a:t>the van der </a:t>
            </a:r>
            <a:r>
              <a:rPr lang="en-US" b="1" i="1" dirty="0" err="1" smtClean="0">
                <a:solidFill>
                  <a:srgbClr val="FF0000"/>
                </a:solidFill>
              </a:rPr>
              <a:t>Pol</a:t>
            </a:r>
            <a:r>
              <a:rPr lang="en-US" b="1" i="1" dirty="0" smtClean="0">
                <a:solidFill>
                  <a:srgbClr val="FF0000"/>
                </a:solidFill>
              </a:rPr>
              <a:t> equation has a unique, stable limit cycle for each μ &gt; 0</a:t>
            </a:r>
            <a:r>
              <a:rPr lang="en-US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give a concrete illustration, suppose we numerically integrate (2) for </a:t>
            </a:r>
            <a:r>
              <a:rPr lang="en-US" i="1" dirty="0" smtClean="0"/>
              <a:t>μ = </a:t>
            </a:r>
            <a:r>
              <a:rPr lang="en-US" dirty="0" smtClean="0"/>
              <a:t>1.5, starting from </a:t>
            </a:r>
            <a:r>
              <a:rPr lang="en-US" i="1" dirty="0" smtClean="0"/>
              <a:t>(</a:t>
            </a:r>
            <a:r>
              <a:rPr lang="en-US" i="1" dirty="0" err="1" smtClean="0"/>
              <a:t>x,dx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i="1" dirty="0" smtClean="0"/>
              <a:t>) (0.5, 0) at </a:t>
            </a:r>
            <a:r>
              <a:rPr lang="en-US" dirty="0" smtClean="0"/>
              <a:t>t =0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Figure 7.1.4 plots the solution in </a:t>
            </a:r>
            <a:r>
              <a:rPr lang="en-US" dirty="0" smtClean="0"/>
              <a:t>the phase plane and Figure 7.1.5 shows the graph of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825625"/>
            <a:ext cx="71945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993" b="56522"/>
          <a:stretch>
            <a:fillRect/>
          </a:stretch>
        </p:blipFill>
        <p:spPr bwMode="auto">
          <a:xfrm>
            <a:off x="533400" y="457200"/>
            <a:ext cx="783691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93" t="46377" b="27536"/>
          <a:stretch>
            <a:fillRect/>
          </a:stretch>
        </p:blipFill>
        <p:spPr bwMode="auto">
          <a:xfrm>
            <a:off x="533400" y="2743200"/>
            <a:ext cx="78369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93" t="73913" b="18841"/>
          <a:stretch>
            <a:fillRect/>
          </a:stretch>
        </p:blipFill>
        <p:spPr bwMode="auto">
          <a:xfrm>
            <a:off x="533400" y="4191000"/>
            <a:ext cx="78369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993" t="82609"/>
          <a:stretch>
            <a:fillRect/>
          </a:stretch>
        </p:blipFill>
        <p:spPr bwMode="auto">
          <a:xfrm>
            <a:off x="533400" y="4648200"/>
            <a:ext cx="78369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b="45122"/>
          <a:stretch>
            <a:fillRect/>
          </a:stretch>
        </p:blipFill>
        <p:spPr bwMode="auto">
          <a:xfrm>
            <a:off x="762000" y="762000"/>
            <a:ext cx="7715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58537" b="26829"/>
          <a:stretch>
            <a:fillRect/>
          </a:stretch>
        </p:blipFill>
        <p:spPr bwMode="auto">
          <a:xfrm>
            <a:off x="762000" y="3200400"/>
            <a:ext cx="7715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73171"/>
          <a:stretch>
            <a:fillRect/>
          </a:stretch>
        </p:blipFill>
        <p:spPr bwMode="auto">
          <a:xfrm>
            <a:off x="762000" y="3835400"/>
            <a:ext cx="77152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95659" cy="1477328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FFC000"/>
                </a:solidFill>
              </a:rPr>
              <a:t>ATENCIÓN</a:t>
            </a:r>
            <a:r>
              <a:rPr lang="es-UY" dirty="0" smtClean="0">
                <a:solidFill>
                  <a:srgbClr val="FFC000"/>
                </a:solidFill>
              </a:rPr>
              <a:t>: Lo que sigue de esta sección no pretendo que todos lo entiendan en detalle, ya que </a:t>
            </a:r>
            <a:br>
              <a:rPr lang="es-UY" dirty="0" smtClean="0">
                <a:solidFill>
                  <a:srgbClr val="FFC000"/>
                </a:solidFill>
              </a:rPr>
            </a:br>
            <a:r>
              <a:rPr lang="es-UY" dirty="0" smtClean="0">
                <a:solidFill>
                  <a:srgbClr val="FFC000"/>
                </a:solidFill>
              </a:rPr>
              <a:t>requiere de conocimientos de topología. </a:t>
            </a:r>
          </a:p>
          <a:p>
            <a:r>
              <a:rPr lang="es-UY" dirty="0" smtClean="0">
                <a:solidFill>
                  <a:srgbClr val="FFC000"/>
                </a:solidFill>
              </a:rPr>
              <a:t>Simplemente lo incluyo por completitud y para aquellos que les interesa vean como analizar el </a:t>
            </a:r>
            <a:br>
              <a:rPr lang="es-UY" dirty="0" smtClean="0">
                <a:solidFill>
                  <a:srgbClr val="FFC000"/>
                </a:solidFill>
              </a:rPr>
            </a:br>
            <a:r>
              <a:rPr lang="es-UY" dirty="0" smtClean="0">
                <a:solidFill>
                  <a:srgbClr val="FFC000"/>
                </a:solidFill>
              </a:rPr>
              <a:t>problema de los ciclos límites, que sin ser demasiado difícil, implica analizar con cierto cuidado.</a:t>
            </a:r>
          </a:p>
          <a:p>
            <a:r>
              <a:rPr lang="es-UY" dirty="0" smtClean="0">
                <a:solidFill>
                  <a:srgbClr val="FFC000"/>
                </a:solidFill>
              </a:rPr>
              <a:t>(Pongo ese material en color naranja para que lo tengan en cuenta.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1365</Words>
  <Application>Microsoft Office PowerPoint</Application>
  <PresentationFormat>On-screen Show (4:3)</PresentationFormat>
  <Paragraphs>68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3. SISTEMAS DE DOS ESPECIES (FLUJOS BIDIMENSIONALES) NO ESPACIALES [5 clases]</dc:title>
  <dc:creator>Hugo</dc:creator>
  <cp:lastModifiedBy>Hugo</cp:lastModifiedBy>
  <cp:revision>8</cp:revision>
  <dcterms:created xsi:type="dcterms:W3CDTF">2021-04-12T18:43:40Z</dcterms:created>
  <dcterms:modified xsi:type="dcterms:W3CDTF">2021-04-22T17:36:39Z</dcterms:modified>
</cp:coreProperties>
</file>