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44" r:id="rId4"/>
    <p:sldMasterId id="2147483746" r:id="rId5"/>
    <p:sldMasterId id="2147483759" r:id="rId6"/>
    <p:sldMasterId id="2147483763" r:id="rId7"/>
  </p:sldMasterIdLst>
  <p:notesMasterIdLst>
    <p:notesMasterId r:id="rId45"/>
  </p:notesMasterIdLst>
  <p:handoutMasterIdLst>
    <p:handoutMasterId r:id="rId46"/>
  </p:handoutMasterIdLst>
  <p:sldIdLst>
    <p:sldId id="462" r:id="rId8"/>
    <p:sldId id="447" r:id="rId9"/>
    <p:sldId id="494" r:id="rId10"/>
    <p:sldId id="518" r:id="rId11"/>
    <p:sldId id="505" r:id="rId12"/>
    <p:sldId id="507" r:id="rId13"/>
    <p:sldId id="474" r:id="rId14"/>
    <p:sldId id="479" r:id="rId15"/>
    <p:sldId id="480" r:id="rId16"/>
    <p:sldId id="521" r:id="rId17"/>
    <p:sldId id="482" r:id="rId18"/>
    <p:sldId id="483" r:id="rId19"/>
    <p:sldId id="484" r:id="rId20"/>
    <p:sldId id="485" r:id="rId21"/>
    <p:sldId id="486" r:id="rId22"/>
    <p:sldId id="487" r:id="rId23"/>
    <p:sldId id="488" r:id="rId24"/>
    <p:sldId id="489" r:id="rId25"/>
    <p:sldId id="490" r:id="rId26"/>
    <p:sldId id="491" r:id="rId27"/>
    <p:sldId id="492" r:id="rId28"/>
    <p:sldId id="493" r:id="rId29"/>
    <p:sldId id="463" r:id="rId30"/>
    <p:sldId id="465" r:id="rId31"/>
    <p:sldId id="464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6" r:id="rId40"/>
    <p:sldId id="477" r:id="rId41"/>
    <p:sldId id="524" r:id="rId42"/>
    <p:sldId id="522" r:id="rId43"/>
    <p:sldId id="52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221" autoAdjust="0"/>
    <p:restoredTop sz="94660"/>
  </p:normalViewPr>
  <p:slideViewPr>
    <p:cSldViewPr>
      <p:cViewPr>
        <p:scale>
          <a:sx n="72" d="100"/>
          <a:sy n="72" d="100"/>
        </p:scale>
        <p:origin x="-196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9A626-FA71-4931-9589-8F19F8A00DD3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57249-891C-4E33-B9DA-18E8A0DF16D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74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7C0F1-4835-4470-8AFA-16E0166F5F8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8C4F7-9B1F-4FDF-86C3-BD59DFC8E33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80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C4F7-9B1F-4FDF-86C3-BD59DFC8E336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8C4F7-9B1F-4FDF-86C3-BD59DFC8E336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FA7473-AEC3-4E32-A50F-5AC9F2F391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SO445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Fall 2010 AY11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7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0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9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F8B8E3-F858-4156-B032-C151A5970F60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233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444E6-F4EB-4C48-BE61-24A277B0EE18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2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7B3A2-79B0-4018-AE73-1DA64B8ECDE0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88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E0D068-6C19-4BD7-B46D-C4B01755CDD2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692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ED6191-7EA6-40D0-A8CC-A8F9A11CC1AE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38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0E041B7-0C62-40ED-9788-B0D4227AB367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388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7ABAD0-C75D-422C-9E98-E5D72351093B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0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B43284-F2BA-42C1-866B-31BD658BC083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1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78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EE662A-E643-436F-9E6D-E7D4B63385C3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8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5D3C7A-70EC-4D9E-B87E-50A02266EBD3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2344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196215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73405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CA943-01FC-415D-BC77-A2AD7052C04F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072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SO445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Fall 2010 AY11</a:t>
            </a:r>
          </a:p>
        </p:txBody>
      </p:sp>
    </p:spTree>
    <p:extLst>
      <p:ext uri="{BB962C8B-B14F-4D97-AF65-F5344CB8AC3E}">
        <p14:creationId xmlns:p14="http://schemas.microsoft.com/office/powerpoint/2010/main" val="3872248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46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30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1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40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06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49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2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26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6873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61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9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390D-EE86-4920-B99A-2A361F4D3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SO445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Fall 2010 AY11</a:t>
            </a:r>
          </a:p>
        </p:txBody>
      </p:sp>
    </p:spTree>
    <p:extLst>
      <p:ext uri="{BB962C8B-B14F-4D97-AF65-F5344CB8AC3E}">
        <p14:creationId xmlns:p14="http://schemas.microsoft.com/office/powerpoint/2010/main" val="333564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55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51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2527879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498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text text</a:t>
            </a:r>
          </a:p>
        </p:txBody>
      </p:sp>
    </p:spTree>
    <p:extLst>
      <p:ext uri="{BB962C8B-B14F-4D97-AF65-F5344CB8AC3E}">
        <p14:creationId xmlns:p14="http://schemas.microsoft.com/office/powerpoint/2010/main" val="4206813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SzPct val="75000"/>
              <a:buFont typeface="Wingdings" panose="05000000000000000000" pitchFamily="2" charset="2"/>
              <a:buChar char="v"/>
              <a:defRPr sz="2000" b="1" baseline="0">
                <a:solidFill>
                  <a:schemeClr val="tx1"/>
                </a:solidFill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SzPct val="75000"/>
              <a:buFont typeface="Wingdings" panose="05000000000000000000" pitchFamily="2" charset="2"/>
              <a:buChar char="v"/>
              <a:defRPr sz="1800">
                <a:solidFill>
                  <a:schemeClr val="tx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Text with Bullet </a:t>
            </a:r>
          </a:p>
          <a:p>
            <a:pPr lvl="1"/>
            <a:r>
              <a:rPr lang="en-US" smtClean="0"/>
              <a:t>Text with Bullet 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r>
              <a:rPr lang="en-US" smtClean="0"/>
              <a:t>… </a:t>
            </a:r>
          </a:p>
          <a:p>
            <a:pPr lvl="0"/>
            <a:r>
              <a:rPr lang="en-US" smtClean="0"/>
              <a:t>More bulleted text </a:t>
            </a:r>
          </a:p>
          <a:p>
            <a:pPr lvl="1"/>
            <a:r>
              <a:rPr lang="en-US" smtClean="0"/>
              <a:t>…</a:t>
            </a:r>
          </a:p>
          <a:p>
            <a:pPr lvl="1"/>
            <a:r>
              <a:rPr lang="en-US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03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664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341439"/>
            <a:ext cx="8642350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310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0"/>
          <p:cNvSpPr>
            <a:spLocks noGrp="1"/>
          </p:cNvSpPr>
          <p:nvPr>
            <p:ph type="title" hasCustomPrompt="1"/>
          </p:nvPr>
        </p:nvSpPr>
        <p:spPr>
          <a:xfrm>
            <a:off x="250825" y="260238"/>
            <a:ext cx="8642350" cy="792000"/>
          </a:xfrm>
          <a:prstGeom prst="rect">
            <a:avLst/>
          </a:prstGeom>
        </p:spPr>
        <p:txBody>
          <a:bodyPr lIns="0" tIns="36000" rIns="0" bIns="36000"/>
          <a:lstStyle>
            <a:lvl1pPr algn="l">
              <a:defRPr sz="24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Slide Title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0825" y="1772816"/>
            <a:ext cx="8642350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50385" y="1340768"/>
            <a:ext cx="8642790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de-CH" smtClean="0"/>
              <a:t>Graphic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526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390D-EE86-4920-B99A-2A361F4D3B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SO445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Fall 2010 AY11</a:t>
            </a:r>
          </a:p>
        </p:txBody>
      </p:sp>
    </p:spTree>
    <p:extLst>
      <p:ext uri="{BB962C8B-B14F-4D97-AF65-F5344CB8AC3E}">
        <p14:creationId xmlns:p14="http://schemas.microsoft.com/office/powerpoint/2010/main" val="134442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5623E-1997-4046-A44E-50E82E08B701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102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0290C-ED5C-4E4E-AB45-FC3559BEA55A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2773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92656-3EB7-4710-A842-F7E2417F436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07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110A-DAB2-46C0-A8FC-5384774DC21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750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FF686-32C1-4FB6-9EE4-56A980A6489E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994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C50E3-312E-481C-B2BF-249B60D2E54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06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ADEDB-408E-4618-B609-C97755ABC4B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2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936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7E821-FCD3-4E40-8166-584FF6CB11A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23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59B00-34AB-4BBF-98C6-94A4E4A4F575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401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3C57-CF7D-4D9E-A4DE-1D45E5A61AEC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49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1411A-303B-4337-AFE4-568CDF8BF04D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15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2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31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C079-C61C-4C57-B083-AC61F4332F31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FFB5-F8B7-49B6-853D-3ADC2D9EB67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ADFFB7-DBB9-4D72-B79B-B5E123CB7818}" type="slidenum">
              <a:rPr lang="en-US">
                <a:solidFill>
                  <a:srgbClr val="FFFFFF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0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C079-C61C-4C57-B083-AC61F4332F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FFFB5-F8B7-49B6-853D-3ADC2D9EB67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5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D4190-1C62-496F-AE61-88B57787AD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162D3-C255-41DA-A0B0-82C66E28AC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3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7200" y="-1"/>
            <a:ext cx="9144000" cy="90000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MS PGothic" pitchFamily="34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144900"/>
            <a:ext cx="3376006" cy="51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40595"/>
            <a:ext cx="2516129" cy="32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9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0D4190-1C62-496F-AE61-88B57787ADA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C162D3-C255-41DA-A0B0-82C66E28AC4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6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47"/>
            </a:gs>
            <a:gs pos="100000">
              <a:srgbClr val="0000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365A7-3A94-4222-AFBB-93E969C3919C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jpeg"/><Relationship Id="rId5" Type="http://schemas.openxmlformats.org/officeDocument/2006/relationships/hyperlink" Target="http://www.pmel.noaa.gov/co2/OA/OA1.jpg" TargetMode="Externa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Methane-CRC-MW-3D-balls.png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2.xml"/><Relationship Id="rId6" Type="http://schemas.openxmlformats.org/officeDocument/2006/relationships/hyperlink" Target="http://en.wikipedia.org/wiki/File:Water_molecule_3D.svg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://en.wikipedia.org/wiki/File:Carbon_dioxide_structure.png" TargetMode="Externa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ur Blue Plane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3303" r="1909" b="4761"/>
          <a:stretch/>
        </p:blipFill>
        <p:spPr bwMode="auto">
          <a:xfrm>
            <a:off x="-7374" y="0"/>
            <a:ext cx="915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852354" y="0"/>
            <a:ext cx="7391400" cy="10668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Carbono</a:t>
            </a:r>
            <a:r>
              <a:rPr lang="en-US" sz="48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en el </a:t>
            </a:r>
            <a:r>
              <a:rPr lang="en-US" sz="48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Océano</a:t>
            </a:r>
            <a:endParaRPr lang="en-US" sz="4800" b="1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30" y="1225689"/>
            <a:ext cx="9144000" cy="5262979"/>
          </a:xfrm>
          <a:prstGeom prst="rect">
            <a:avLst/>
          </a:prstGeom>
          <a:solidFill>
            <a:schemeClr val="tx2">
              <a:lumMod val="60000"/>
              <a:lumOff val="40000"/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C02, </a:t>
            </a:r>
          </a:p>
          <a:p>
            <a:pPr algn="ctr"/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Balance y </a:t>
            </a:r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Ciclo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del C, </a:t>
            </a:r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Especies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Ci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pH, </a:t>
            </a:r>
          </a:p>
          <a:p>
            <a:pPr algn="ctr"/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Alcalinidad</a:t>
            </a:r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48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Buffer, </a:t>
            </a:r>
          </a:p>
          <a:p>
            <a:pPr algn="ctr"/>
            <a:r>
              <a:rPr lang="en-US" sz="48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Acidificación</a:t>
            </a:r>
            <a:endParaRPr lang="en-US" sz="48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5920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Tomado</a:t>
            </a:r>
            <a:r>
              <a:rPr lang="en-US" sz="1600" b="1" dirty="0" smtClean="0"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solidFill>
                  <a:srgbClr val="FF0000"/>
                </a:solidFill>
              </a:rPr>
              <a:t>Curso</a:t>
            </a:r>
            <a:r>
              <a:rPr lang="en-US" sz="1600" b="1" dirty="0" smtClean="0">
                <a:solidFill>
                  <a:srgbClr val="FF0000"/>
                </a:solidFill>
              </a:rPr>
              <a:t> de </a:t>
            </a:r>
            <a:r>
              <a:rPr lang="en-US" sz="1600" b="1" dirty="0" err="1" smtClean="0">
                <a:solidFill>
                  <a:srgbClr val="FF0000"/>
                </a:solidFill>
              </a:rPr>
              <a:t>Oceanografía</a:t>
            </a:r>
            <a:r>
              <a:rPr lang="en-US" sz="1600" b="1" dirty="0" smtClean="0">
                <a:solidFill>
                  <a:srgbClr val="FF0000"/>
                </a:solidFill>
              </a:rPr>
              <a:t> de la </a:t>
            </a:r>
            <a:r>
              <a:rPr lang="en-US" sz="1600" b="1" dirty="0" smtClean="0">
                <a:solidFill>
                  <a:srgbClr val="FF0000"/>
                </a:solidFill>
              </a:rPr>
              <a:t>US </a:t>
            </a:r>
            <a:r>
              <a:rPr lang="en-US" sz="1600" b="1" smtClean="0">
                <a:solidFill>
                  <a:srgbClr val="FF0000"/>
                </a:solidFill>
              </a:rPr>
              <a:t>Naval Academy (USNA)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9988" y="6488668"/>
            <a:ext cx="1287532" cy="369332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Abril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en-US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Gases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Disueltos</a:t>
            </a:r>
            <a:endParaRPr lang="en-US" sz="48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667000" y="21336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latin typeface="Arial" charset="0"/>
              </a:rPr>
              <a:t>N</a:t>
            </a:r>
            <a:r>
              <a:rPr lang="en-US" sz="3200" b="1" baseline="-25000" dirty="0">
                <a:latin typeface="Arial" charset="0"/>
              </a:rPr>
              <a:t>2</a:t>
            </a:r>
            <a:r>
              <a:rPr lang="en-US" sz="3200" b="1" dirty="0">
                <a:latin typeface="Arial" charset="0"/>
              </a:rPr>
              <a:t> &gt; O</a:t>
            </a:r>
            <a:r>
              <a:rPr lang="en-US" sz="3200" b="1" baseline="-25000" dirty="0">
                <a:latin typeface="Arial" charset="0"/>
              </a:rPr>
              <a:t>2</a:t>
            </a:r>
            <a:r>
              <a:rPr lang="en-US" sz="3200" b="1" dirty="0">
                <a:latin typeface="Arial" charset="0"/>
              </a:rPr>
              <a:t> &gt; Ar &gt; CO</a:t>
            </a:r>
            <a:r>
              <a:rPr lang="en-US" sz="3200" b="1" baseline="-25000" dirty="0">
                <a:latin typeface="Arial" charset="0"/>
              </a:rPr>
              <a:t>2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0" y="4343400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CO</a:t>
            </a:r>
            <a:r>
              <a:rPr lang="en-US" sz="3200" b="1" baseline="-25000" dirty="0">
                <a:solidFill>
                  <a:schemeClr val="accent6"/>
                </a:solidFill>
                <a:latin typeface="Arial" charset="0"/>
              </a:rPr>
              <a:t>2, 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HCO</a:t>
            </a:r>
            <a:r>
              <a:rPr lang="en-US" sz="3200" b="1" baseline="-25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3200" b="1" baseline="30000" dirty="0">
                <a:solidFill>
                  <a:schemeClr val="accent6"/>
                </a:solidFill>
                <a:latin typeface="Arial" charset="0"/>
              </a:rPr>
              <a:t>-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, CO</a:t>
            </a:r>
            <a:r>
              <a:rPr lang="en-US" sz="3200" b="1" baseline="-25000" dirty="0">
                <a:solidFill>
                  <a:schemeClr val="accent6"/>
                </a:solidFill>
                <a:latin typeface="Arial" charset="0"/>
              </a:rPr>
              <a:t>3</a:t>
            </a:r>
            <a:r>
              <a:rPr lang="en-US" sz="3200" b="1" baseline="30000" dirty="0">
                <a:solidFill>
                  <a:schemeClr val="accent6"/>
                </a:solidFill>
                <a:latin typeface="Arial" charset="0"/>
              </a:rPr>
              <a:t>2- 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&gt; N</a:t>
            </a:r>
            <a:r>
              <a:rPr lang="en-US" sz="3200" b="1" baseline="-25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 &gt; O</a:t>
            </a:r>
            <a:r>
              <a:rPr lang="en-US" sz="3200" b="1" baseline="-25000" dirty="0">
                <a:solidFill>
                  <a:schemeClr val="accent6"/>
                </a:solidFill>
                <a:latin typeface="Arial" charset="0"/>
              </a:rPr>
              <a:t>2</a:t>
            </a:r>
            <a:r>
              <a:rPr lang="en-US" sz="3200" b="1" dirty="0">
                <a:solidFill>
                  <a:schemeClr val="accent6"/>
                </a:solidFill>
                <a:latin typeface="Arial" charset="0"/>
              </a:rPr>
              <a:t> &gt; Ar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2971800"/>
            <a:ext cx="9144000" cy="1447800"/>
            <a:chOff x="0" y="2971800"/>
            <a:chExt cx="9144000" cy="1447800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0" y="3390900"/>
              <a:ext cx="9144000" cy="419100"/>
            </a:xfrm>
            <a:custGeom>
              <a:avLst/>
              <a:gdLst>
                <a:gd name="T0" fmla="*/ 0 w 5760"/>
                <a:gd name="T1" fmla="*/ 302418709 h 264"/>
                <a:gd name="T2" fmla="*/ 1209674987 w 5760"/>
                <a:gd name="T3" fmla="*/ 665321141 h 264"/>
                <a:gd name="T4" fmla="*/ 2147483647 w 5760"/>
                <a:gd name="T5" fmla="*/ 302418709 h 264"/>
                <a:gd name="T6" fmla="*/ 2147483647 w 5760"/>
                <a:gd name="T7" fmla="*/ 544353697 h 264"/>
                <a:gd name="T8" fmla="*/ 2147483647 w 5760"/>
                <a:gd name="T9" fmla="*/ 126007804 h 264"/>
                <a:gd name="T10" fmla="*/ 2147483647 w 5760"/>
                <a:gd name="T11" fmla="*/ 544353697 h 264"/>
                <a:gd name="T12" fmla="*/ 2147483647 w 5760"/>
                <a:gd name="T13" fmla="*/ 98285279 h 264"/>
                <a:gd name="T14" fmla="*/ 2147483647 w 5760"/>
                <a:gd name="T15" fmla="*/ 544353697 h 264"/>
                <a:gd name="T16" fmla="*/ 2147483647 w 5760"/>
                <a:gd name="T17" fmla="*/ 98285279 h 264"/>
                <a:gd name="T18" fmla="*/ 2147483647 w 5760"/>
                <a:gd name="T19" fmla="*/ 423386253 h 264"/>
                <a:gd name="T20" fmla="*/ 2147483647 w 5760"/>
                <a:gd name="T21" fmla="*/ 60483747 h 264"/>
                <a:gd name="T22" fmla="*/ 2147483647 w 5760"/>
                <a:gd name="T23" fmla="*/ 60483747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0"/>
                <a:gd name="T37" fmla="*/ 0 h 264"/>
                <a:gd name="T38" fmla="*/ 5760 w 5760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0" h="264">
                  <a:moveTo>
                    <a:pt x="0" y="120"/>
                  </a:moveTo>
                  <a:cubicBezTo>
                    <a:pt x="156" y="192"/>
                    <a:pt x="312" y="264"/>
                    <a:pt x="480" y="264"/>
                  </a:cubicBezTo>
                  <a:cubicBezTo>
                    <a:pt x="648" y="264"/>
                    <a:pt x="840" y="128"/>
                    <a:pt x="1008" y="120"/>
                  </a:cubicBezTo>
                  <a:cubicBezTo>
                    <a:pt x="1176" y="112"/>
                    <a:pt x="1303" y="228"/>
                    <a:pt x="1488" y="216"/>
                  </a:cubicBezTo>
                  <a:cubicBezTo>
                    <a:pt x="1673" y="204"/>
                    <a:pt x="1900" y="50"/>
                    <a:pt x="2116" y="50"/>
                  </a:cubicBezTo>
                  <a:cubicBezTo>
                    <a:pt x="2332" y="50"/>
                    <a:pt x="2580" y="218"/>
                    <a:pt x="2784" y="216"/>
                  </a:cubicBezTo>
                  <a:cubicBezTo>
                    <a:pt x="2988" y="214"/>
                    <a:pt x="3162" y="39"/>
                    <a:pt x="3338" y="39"/>
                  </a:cubicBezTo>
                  <a:cubicBezTo>
                    <a:pt x="3514" y="39"/>
                    <a:pt x="3646" y="216"/>
                    <a:pt x="3840" y="216"/>
                  </a:cubicBezTo>
                  <a:cubicBezTo>
                    <a:pt x="4034" y="216"/>
                    <a:pt x="4278" y="47"/>
                    <a:pt x="4502" y="39"/>
                  </a:cubicBezTo>
                  <a:cubicBezTo>
                    <a:pt x="4726" y="31"/>
                    <a:pt x="4998" y="170"/>
                    <a:pt x="5184" y="168"/>
                  </a:cubicBezTo>
                  <a:cubicBezTo>
                    <a:pt x="5370" y="166"/>
                    <a:pt x="5520" y="48"/>
                    <a:pt x="5616" y="24"/>
                  </a:cubicBezTo>
                  <a:cubicBezTo>
                    <a:pt x="5712" y="0"/>
                    <a:pt x="5736" y="12"/>
                    <a:pt x="5760" y="24"/>
                  </a:cubicBezTo>
                </a:path>
              </a:pathLst>
            </a:custGeom>
            <a:solidFill>
              <a:schemeClr val="tx2">
                <a:lumMod val="20000"/>
                <a:lumOff val="80000"/>
                <a:alpha val="30000"/>
              </a:schemeClr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Interface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Aire-Océano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1871365" y="3341757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↔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5627757" y="3341757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↔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886200" y="1219200"/>
            <a:ext cx="113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atmósfera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548640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océano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3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Gases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Disueltos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– CO</a:t>
            </a:r>
            <a:r>
              <a:rPr lang="en-US" sz="4800" b="1" baseline="-25000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2</a:t>
            </a:r>
            <a:endParaRPr lang="en-US" sz="48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" y="1041499"/>
            <a:ext cx="839724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Solubilidad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&gt;&gt;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Solubilidad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N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, Ar</a:t>
            </a:r>
          </a:p>
          <a:p>
            <a:pPr algn="ctr"/>
            <a:endParaRPr lang="en-US" sz="2400" b="1" i="1" baseline="-25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(gas) + H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 ↔ H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↔ H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+ HCO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↔ 2H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+ CO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2–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965" y="2754602"/>
            <a:ext cx="3200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Coeficiente</a:t>
            </a:r>
            <a:r>
              <a:rPr lang="en-US" sz="2400" dirty="0" smtClean="0"/>
              <a:t> de </a:t>
            </a:r>
            <a:r>
              <a:rPr lang="en-US" sz="2400" dirty="0" err="1" smtClean="0"/>
              <a:t>Solubilidad</a:t>
            </a:r>
            <a:r>
              <a:rPr lang="en-US" sz="2400" dirty="0" smtClean="0"/>
              <a:t>: 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  </a:t>
            </a:r>
            <a:r>
              <a:rPr lang="en-US" sz="2400" dirty="0" smtClean="0">
                <a:sym typeface="Symbol" pitchFamily="18" charset="2"/>
              </a:rPr>
              <a:t>con </a:t>
            </a:r>
            <a:r>
              <a:rPr lang="en-US" sz="2400" dirty="0" smtClean="0">
                <a:sym typeface="Symbol" pitchFamily="18" charset="2"/>
              </a:rPr>
              <a:t>temperature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ym typeface="Symbol" pitchFamily="18" charset="2"/>
              </a:rPr>
              <a:t>  </a:t>
            </a:r>
            <a:r>
              <a:rPr lang="en-US" sz="2400" dirty="0">
                <a:sym typeface="Symbol" pitchFamily="18" charset="2"/>
              </a:rPr>
              <a:t>con </a:t>
            </a:r>
            <a:r>
              <a:rPr lang="en-US" sz="2400" dirty="0" smtClean="0">
                <a:sym typeface="Symbol" pitchFamily="18" charset="2"/>
              </a:rPr>
              <a:t>salinity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 pitchFamily="18" charset="2"/>
              </a:rPr>
              <a:t>  </a:t>
            </a:r>
            <a:r>
              <a:rPr lang="en-US" sz="2400" dirty="0">
                <a:sym typeface="Symbol" pitchFamily="18" charset="2"/>
              </a:rPr>
              <a:t>con </a:t>
            </a:r>
            <a:r>
              <a:rPr lang="en-US" sz="2400" dirty="0" smtClean="0">
                <a:sym typeface="Symbol" pitchFamily="18" charset="2"/>
              </a:rPr>
              <a:t>pressure</a:t>
            </a:r>
            <a:endParaRPr lang="en-US" sz="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886200" y="2770525"/>
            <a:ext cx="5029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 pitchFamily="34" charset="0"/>
              <a:buChar char="•"/>
            </a:pPr>
            <a:r>
              <a:rPr lang="en-US" sz="2200" dirty="0" smtClean="0"/>
              <a:t>Temperature</a:t>
            </a:r>
            <a:r>
              <a:rPr lang="en-US" sz="2200" dirty="0" smtClean="0">
                <a:sym typeface="Symbol" pitchFamily="18" charset="2"/>
              </a:rPr>
              <a:t></a:t>
            </a:r>
            <a:r>
              <a:rPr lang="en-US" sz="2200" dirty="0">
                <a:sym typeface="Symbol" pitchFamily="18" charset="2"/>
              </a:rPr>
              <a:t>, </a:t>
            </a:r>
            <a:r>
              <a:rPr lang="en-US" sz="2200" dirty="0" smtClean="0">
                <a:sym typeface="Symbol" pitchFamily="18" charset="2"/>
              </a:rPr>
              <a:t>&gt; </a:t>
            </a:r>
            <a:r>
              <a:rPr lang="en-US" sz="2200" dirty="0">
                <a:sym typeface="Symbol" pitchFamily="18" charset="2"/>
              </a:rPr>
              <a:t>CO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(gas) </a:t>
            </a:r>
            <a:r>
              <a:rPr lang="en-US" sz="2200" dirty="0" smtClean="0">
                <a:sym typeface="Symbol" pitchFamily="18" charset="2"/>
              </a:rPr>
              <a:t>→ </a:t>
            </a:r>
            <a:r>
              <a:rPr lang="en-US" sz="2200" dirty="0" err="1" smtClean="0">
                <a:sym typeface="Symbol" pitchFamily="18" charset="2"/>
              </a:rPr>
              <a:t>solución</a:t>
            </a:r>
            <a:r>
              <a:rPr lang="en-US" sz="2200" dirty="0" smtClean="0"/>
              <a:t> </a:t>
            </a:r>
            <a:endParaRPr lang="en-US" sz="2200" dirty="0"/>
          </a:p>
          <a:p>
            <a:pPr marL="225425" indent="-225425">
              <a:buFont typeface="Arial" pitchFamily="34" charset="0"/>
              <a:buChar char="•"/>
            </a:pPr>
            <a:r>
              <a:rPr lang="en-US" sz="2200" dirty="0" err="1" smtClean="0"/>
              <a:t>Debajo</a:t>
            </a:r>
            <a:r>
              <a:rPr lang="en-US" sz="2200" dirty="0" smtClean="0"/>
              <a:t> de </a:t>
            </a:r>
            <a:r>
              <a:rPr lang="en-US" sz="2200" dirty="0" err="1" smtClean="0"/>
              <a:t>termoclina</a:t>
            </a:r>
            <a:r>
              <a:rPr lang="en-US" sz="2200" dirty="0" smtClean="0"/>
              <a:t>, </a:t>
            </a:r>
            <a:r>
              <a:rPr lang="en-US" sz="2200" dirty="0" err="1" smtClean="0"/>
              <a:t>temperatura</a:t>
            </a:r>
            <a:r>
              <a:rPr lang="en-US" sz="2200" dirty="0" smtClean="0"/>
              <a:t> </a:t>
            </a:r>
            <a:r>
              <a:rPr lang="en-US" sz="2200" dirty="0" err="1" smtClean="0"/>
              <a:t>es</a:t>
            </a:r>
            <a:r>
              <a:rPr lang="en-US" sz="2200" dirty="0" smtClean="0"/>
              <a:t> </a:t>
            </a:r>
            <a:r>
              <a:rPr lang="en-US" sz="2200" dirty="0" err="1" smtClean="0"/>
              <a:t>casi</a:t>
            </a:r>
            <a:r>
              <a:rPr lang="en-US" sz="2200" dirty="0" smtClean="0"/>
              <a:t> </a:t>
            </a:r>
            <a:r>
              <a:rPr lang="en-US" sz="2200" dirty="0" err="1" smtClean="0"/>
              <a:t>constante</a:t>
            </a:r>
            <a:r>
              <a:rPr lang="en-US" sz="2200" dirty="0" smtClean="0"/>
              <a:t>; la </a:t>
            </a:r>
            <a:r>
              <a:rPr lang="en-US" sz="2200" dirty="0" err="1" smtClean="0"/>
              <a:t>presión</a:t>
            </a:r>
            <a:r>
              <a:rPr lang="en-US" sz="2200" dirty="0" smtClean="0"/>
              <a:t> </a:t>
            </a:r>
            <a:r>
              <a:rPr lang="en-US" sz="2200" dirty="0" err="1" smtClean="0"/>
              <a:t>controla</a:t>
            </a:r>
            <a:r>
              <a:rPr lang="en-US" sz="2200" dirty="0" smtClean="0"/>
              <a:t> </a:t>
            </a:r>
            <a:r>
              <a:rPr lang="en-US" sz="2200" dirty="0" err="1" smtClean="0"/>
              <a:t>solubilidad</a:t>
            </a:r>
            <a:r>
              <a:rPr lang="en-US" sz="2200" dirty="0" smtClean="0"/>
              <a:t> del </a:t>
            </a:r>
            <a:r>
              <a:rPr lang="en-US" sz="2200" dirty="0" smtClean="0">
                <a:sym typeface="Symbol" pitchFamily="18" charset="2"/>
              </a:rPr>
              <a:t>CO</a:t>
            </a:r>
            <a:r>
              <a:rPr lang="en-US" sz="2200" baseline="-25000" dirty="0" smtClean="0">
                <a:sym typeface="Symbol" pitchFamily="18" charset="2"/>
              </a:rPr>
              <a:t>2</a:t>
            </a:r>
            <a:r>
              <a:rPr lang="en-US" sz="2200" dirty="0" smtClean="0">
                <a:sym typeface="Symbol" pitchFamily="18" charset="2"/>
              </a:rPr>
              <a:t>(gas</a:t>
            </a:r>
            <a:r>
              <a:rPr lang="en-US" sz="2200" dirty="0">
                <a:sym typeface="Symbol" pitchFamily="18" charset="2"/>
              </a:rPr>
              <a:t>) </a:t>
            </a:r>
            <a:endParaRPr lang="en-US" sz="2200" dirty="0"/>
          </a:p>
          <a:p>
            <a:pPr marL="225425" indent="-225425">
              <a:buFont typeface="Arial" pitchFamily="34" charset="0"/>
              <a:buChar char="•"/>
            </a:pPr>
            <a:r>
              <a:rPr lang="en-US" sz="2200" dirty="0" err="1" smtClean="0"/>
              <a:t>Presión</a:t>
            </a:r>
            <a:r>
              <a:rPr lang="en-US" sz="2200" dirty="0" smtClean="0">
                <a:sym typeface="Symbol" pitchFamily="18" charset="2"/>
              </a:rPr>
              <a:t></a:t>
            </a:r>
            <a:r>
              <a:rPr lang="en-US" sz="2200" dirty="0">
                <a:sym typeface="Symbol" pitchFamily="18" charset="2"/>
              </a:rPr>
              <a:t>, </a:t>
            </a:r>
            <a:r>
              <a:rPr lang="en-US" sz="2200" dirty="0" smtClean="0">
                <a:sym typeface="Symbol" pitchFamily="18" charset="2"/>
              </a:rPr>
              <a:t>&gt; </a:t>
            </a:r>
            <a:r>
              <a:rPr lang="en-US" sz="2200" dirty="0">
                <a:sym typeface="Symbol" pitchFamily="18" charset="2"/>
              </a:rPr>
              <a:t>CO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(gas) </a:t>
            </a:r>
            <a:r>
              <a:rPr lang="en-US" sz="2200" dirty="0">
                <a:sym typeface="Symbol" pitchFamily="18" charset="2"/>
              </a:rPr>
              <a:t>→ </a:t>
            </a:r>
            <a:r>
              <a:rPr lang="en-US" sz="2200" dirty="0" err="1" smtClean="0">
                <a:sym typeface="Symbol" pitchFamily="18" charset="2"/>
              </a:rPr>
              <a:t>solución</a:t>
            </a:r>
            <a:endParaRPr lang="en-US" sz="2200" dirty="0">
              <a:sym typeface="Symbol" pitchFamily="18" charset="2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sz="2200" dirty="0" err="1" smtClean="0">
                <a:sym typeface="Symbol" pitchFamily="18" charset="2"/>
              </a:rPr>
              <a:t>Según</a:t>
            </a:r>
            <a:r>
              <a:rPr lang="en-US" sz="2200" dirty="0" smtClean="0">
                <a:sym typeface="Symbol" pitchFamily="18" charset="2"/>
              </a:rPr>
              <a:t> el principio de </a:t>
            </a:r>
            <a:r>
              <a:rPr lang="en-US" sz="2200" b="1" dirty="0" smtClean="0">
                <a:sym typeface="Symbol" pitchFamily="18" charset="2"/>
              </a:rPr>
              <a:t>Le </a:t>
            </a:r>
            <a:r>
              <a:rPr lang="en-US" sz="2200" b="1" dirty="0" err="1" smtClean="0">
                <a:sym typeface="Symbol" pitchFamily="18" charset="2"/>
              </a:rPr>
              <a:t>Chatelier</a:t>
            </a:r>
            <a:r>
              <a:rPr lang="en-US" sz="2200" dirty="0" smtClean="0">
                <a:sym typeface="Symbol" pitchFamily="18" charset="2"/>
              </a:rPr>
              <a:t>, &gt; </a:t>
            </a:r>
            <a:r>
              <a:rPr lang="en-US" sz="2200" b="1" dirty="0" smtClean="0">
                <a:sym typeface="Symbol" pitchFamily="18" charset="2"/>
              </a:rPr>
              <a:t>CO</a:t>
            </a:r>
            <a:r>
              <a:rPr lang="en-US" sz="2200" b="1" baseline="-25000" dirty="0" smtClean="0">
                <a:sym typeface="Symbol" pitchFamily="18" charset="2"/>
              </a:rPr>
              <a:t>2</a:t>
            </a:r>
            <a:r>
              <a:rPr lang="en-US" sz="2200" b="1" dirty="0" smtClean="0">
                <a:sym typeface="Symbol" pitchFamily="18" charset="2"/>
              </a:rPr>
              <a:t>(gas</a:t>
            </a:r>
            <a:r>
              <a:rPr lang="en-US" sz="2200" b="1" dirty="0">
                <a:sym typeface="Symbol" pitchFamily="18" charset="2"/>
              </a:rPr>
              <a:t>) </a:t>
            </a:r>
            <a:r>
              <a:rPr lang="en-US" sz="2200" b="1" dirty="0" smtClean="0">
                <a:sym typeface="Symbol" pitchFamily="18" charset="2"/>
              </a:rPr>
              <a:t>cambia </a:t>
            </a:r>
            <a:r>
              <a:rPr lang="en-US" sz="2200" b="1" dirty="0" err="1" smtClean="0">
                <a:sym typeface="Symbol" pitchFamily="18" charset="2"/>
              </a:rPr>
              <a:t>su</a:t>
            </a:r>
            <a:r>
              <a:rPr lang="en-US" sz="2200" b="1" dirty="0" smtClean="0">
                <a:sym typeface="Symbol" pitchFamily="18" charset="2"/>
              </a:rPr>
              <a:t> </a:t>
            </a:r>
            <a:r>
              <a:rPr lang="en-US" sz="2200" b="1" dirty="0" err="1" smtClean="0">
                <a:sym typeface="Symbol" pitchFamily="18" charset="2"/>
              </a:rPr>
              <a:t>equilibrio</a:t>
            </a:r>
            <a:r>
              <a:rPr lang="en-US" sz="2200" b="1" dirty="0">
                <a:sym typeface="Symbol" pitchFamily="18" charset="2"/>
              </a:rPr>
              <a:t> </a:t>
            </a:r>
            <a:r>
              <a:rPr lang="en-US" sz="2200" b="1" dirty="0" err="1" smtClean="0">
                <a:sym typeface="Symbol" pitchFamily="18" charset="2"/>
              </a:rPr>
              <a:t>para</a:t>
            </a:r>
            <a:r>
              <a:rPr lang="en-US" sz="2200" b="1" dirty="0" smtClean="0">
                <a:sym typeface="Symbol" pitchFamily="18" charset="2"/>
              </a:rPr>
              <a:t> →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sz="2200" b="1" dirty="0" smtClean="0">
                <a:sym typeface="Symbol" pitchFamily="18" charset="2"/>
              </a:rPr>
              <a:t>&gt; </a:t>
            </a:r>
            <a:r>
              <a:rPr lang="en-US" sz="2200" b="1" dirty="0" smtClean="0"/>
              <a:t>HCO</a:t>
            </a:r>
            <a:r>
              <a:rPr lang="en-US" sz="2200" b="1" baseline="-25000" dirty="0" smtClean="0"/>
              <a:t>3</a:t>
            </a:r>
            <a:r>
              <a:rPr lang="en-US" sz="2200" b="1" baseline="30000" dirty="0" smtClean="0"/>
              <a:t>-</a:t>
            </a:r>
            <a:r>
              <a:rPr lang="en-US" sz="2200" b="1" dirty="0"/>
              <a:t>(</a:t>
            </a:r>
            <a:r>
              <a:rPr lang="en-US" sz="2200" b="1" dirty="0" err="1"/>
              <a:t>aq</a:t>
            </a:r>
            <a:r>
              <a:rPr lang="en-US" sz="2200" b="1" dirty="0"/>
              <a:t>) </a:t>
            </a:r>
            <a:r>
              <a:rPr lang="en-US" sz="2200" b="1" dirty="0" smtClean="0"/>
              <a:t>y </a:t>
            </a:r>
            <a:r>
              <a:rPr lang="en-US" sz="2200" b="1" dirty="0" smtClean="0"/>
              <a:t>CO</a:t>
            </a:r>
            <a:r>
              <a:rPr lang="en-US" sz="2200" b="1" baseline="-25000" dirty="0" smtClean="0"/>
              <a:t>3</a:t>
            </a:r>
            <a:r>
              <a:rPr lang="en-US" sz="2200" b="1" baseline="30000" dirty="0" smtClean="0"/>
              <a:t>2–</a:t>
            </a:r>
            <a:r>
              <a:rPr lang="en-US" sz="2200" b="1" dirty="0" smtClean="0"/>
              <a:t>(</a:t>
            </a:r>
            <a:r>
              <a:rPr lang="en-US" sz="2200" b="1" dirty="0" err="1" smtClean="0"/>
              <a:t>aq</a:t>
            </a:r>
            <a:r>
              <a:rPr lang="en-US" sz="2200" b="1" dirty="0"/>
              <a:t>)</a:t>
            </a:r>
            <a:r>
              <a:rPr lang="en-US" sz="2200" b="1" dirty="0">
                <a:sym typeface="Symbol" pitchFamily="18" charset="2"/>
              </a:rPr>
              <a:t>  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135836" y="4699336"/>
            <a:ext cx="3597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Muy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poco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(gas)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Mayoría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HCO</a:t>
            </a:r>
            <a:r>
              <a:rPr lang="en-US" sz="20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 CO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3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k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0640" y="947973"/>
            <a:ext cx="6371760" cy="5669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15404" y="6627168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SW, CH6, p. 114, Fig. 6.14a</a:t>
            </a:r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2868589" y="152400"/>
            <a:ext cx="4479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 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Profundidad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38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l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64788"/>
            <a:ext cx="8807656" cy="5288412"/>
          </a:xfrm>
          <a:prstGeom prst="rect">
            <a:avLst/>
          </a:prstGeom>
        </p:spPr>
      </p:pic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pH </a:t>
            </a: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del Agua Marina y el </a:t>
            </a:r>
            <a:r>
              <a:rPr lang="en-US" sz="32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Sistema</a:t>
            </a: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Carbonato</a:t>
            </a: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acuoso</a:t>
            </a:r>
            <a:endParaRPr lang="en-US" sz="32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5404" y="6627168"/>
            <a:ext cx="14285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SW, CH6, p. 114, Fig. 6.14b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012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pH del Agua Marina y el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Sistema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Carbonato</a:t>
            </a:r>
            <a:r>
              <a:rPr lang="en-US" sz="4800" b="1" dirty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acuoso</a:t>
            </a:r>
            <a:endParaRPr lang="en-US" sz="48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371599"/>
            <a:ext cx="8229600" cy="5065931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/>
              <a:t>Estabiliza</a:t>
            </a:r>
            <a:r>
              <a:rPr lang="en-US" sz="2800" dirty="0" smtClean="0"/>
              <a:t> el </a:t>
            </a:r>
            <a:r>
              <a:rPr lang="en-US" sz="2800" dirty="0" smtClean="0"/>
              <a:t>pH </a:t>
            </a:r>
            <a:r>
              <a:rPr lang="en-US" sz="2800" dirty="0" smtClean="0"/>
              <a:t>del Agua Marina</a:t>
            </a:r>
            <a:endParaRPr lang="en-US" sz="28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dirty="0" smtClean="0"/>
          </a:p>
          <a:p>
            <a:pPr marL="742950" lvl="1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dirty="0" smtClean="0"/>
              <a:t>pH </a:t>
            </a:r>
            <a:r>
              <a:rPr lang="en-US" sz="2800" dirty="0" err="1" smtClean="0"/>
              <a:t>medio</a:t>
            </a:r>
            <a:r>
              <a:rPr lang="en-US" sz="2800" dirty="0" smtClean="0"/>
              <a:t> </a:t>
            </a:r>
            <a:r>
              <a:rPr lang="en-US" sz="2800" dirty="0" smtClean="0"/>
              <a:t>~ </a:t>
            </a:r>
            <a:r>
              <a:rPr lang="en-US" sz="2800" b="1" i="1" dirty="0" smtClean="0"/>
              <a:t>7.7</a:t>
            </a:r>
            <a:r>
              <a:rPr lang="en-US" sz="2800" dirty="0" smtClean="0"/>
              <a:t>; </a:t>
            </a:r>
            <a:r>
              <a:rPr lang="en-US" sz="2800" dirty="0" err="1" smtClean="0"/>
              <a:t>rango</a:t>
            </a:r>
            <a:r>
              <a:rPr lang="en-US" sz="2800" dirty="0" smtClean="0"/>
              <a:t> </a:t>
            </a:r>
            <a:r>
              <a:rPr lang="en-US" sz="2800" b="1" i="1" dirty="0" smtClean="0"/>
              <a:t>7.2 - 8.4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/>
              <a:t>Podemos</a:t>
            </a:r>
            <a:r>
              <a:rPr lang="en-US" sz="2800" dirty="0" smtClean="0"/>
              <a:t> </a:t>
            </a:r>
            <a:r>
              <a:rPr lang="en-US" sz="2800" dirty="0" err="1" smtClean="0"/>
              <a:t>usar</a:t>
            </a:r>
            <a:r>
              <a:rPr lang="en-US" sz="2800" dirty="0" smtClean="0"/>
              <a:t> el </a:t>
            </a:r>
            <a:r>
              <a:rPr lang="en-US" sz="2800" dirty="0" err="1" smtClean="0"/>
              <a:t>cambio</a:t>
            </a:r>
            <a:r>
              <a:rPr lang="en-US" sz="2800" dirty="0" smtClean="0"/>
              <a:t> en </a:t>
            </a:r>
            <a:r>
              <a:rPr lang="en-US" sz="2800" dirty="0" smtClean="0"/>
              <a:t>[HCO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]/[CO</a:t>
            </a:r>
            <a:r>
              <a:rPr lang="en-US" sz="2800" baseline="-25000" dirty="0" smtClean="0"/>
              <a:t>3</a:t>
            </a:r>
            <a:r>
              <a:rPr lang="en-US" sz="2800" baseline="30000" dirty="0" smtClean="0"/>
              <a:t>2-</a:t>
            </a:r>
            <a:r>
              <a:rPr lang="en-US" sz="2800" dirty="0" smtClean="0"/>
              <a:t>] </a:t>
            </a:r>
            <a:r>
              <a:rPr lang="en-US" sz="2800" dirty="0" err="1" smtClean="0"/>
              <a:t>para</a:t>
            </a:r>
            <a:r>
              <a:rPr lang="en-US" sz="2800" dirty="0" smtClean="0"/>
              <a:t> </a:t>
            </a:r>
            <a:r>
              <a:rPr lang="en-US" sz="2800" dirty="0" err="1" smtClean="0"/>
              <a:t>determinar</a:t>
            </a:r>
            <a:r>
              <a:rPr lang="en-US" sz="2800" dirty="0" smtClean="0"/>
              <a:t> un </a:t>
            </a:r>
            <a:r>
              <a:rPr lang="en-US" sz="2800" dirty="0" err="1" smtClean="0"/>
              <a:t>aumento</a:t>
            </a:r>
            <a:r>
              <a:rPr lang="en-US" sz="2800" dirty="0" smtClean="0"/>
              <a:t>/</a:t>
            </a:r>
            <a:r>
              <a:rPr lang="en-US" sz="2800" dirty="0" err="1" smtClean="0"/>
              <a:t>disminución</a:t>
            </a:r>
            <a:r>
              <a:rPr lang="en-US" sz="2800" dirty="0" smtClean="0"/>
              <a:t> en el pH:</a:t>
            </a:r>
            <a:endParaRPr lang="en-US" sz="28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2800" dirty="0" smtClean="0"/>
          </a:p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↔ H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+ CO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b="1" baseline="30000" dirty="0" smtClean="0">
                <a:latin typeface="Arial" pitchFamily="34" charset="0"/>
                <a:cs typeface="Arial" pitchFamily="34" charset="0"/>
              </a:rPr>
              <a:t>2–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en-US" sz="2400" b="1" dirty="0" smtClean="0"/>
              <a:t>K = ([H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]·[CO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2-</a:t>
            </a:r>
            <a:r>
              <a:rPr lang="en-US" sz="2400" b="1" dirty="0" smtClean="0"/>
              <a:t>])/([HCO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])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 err="1" smtClean="0"/>
              <a:t>Donde</a:t>
            </a:r>
            <a:r>
              <a:rPr lang="en-US" sz="2400" dirty="0" smtClean="0"/>
              <a:t>: </a:t>
            </a:r>
            <a:r>
              <a:rPr lang="en-US" sz="2400" dirty="0" smtClean="0"/>
              <a:t>K = 1* 10</a:t>
            </a:r>
            <a:r>
              <a:rPr lang="en-US" sz="2400" baseline="30000" dirty="0" smtClean="0"/>
              <a:t>-9</a:t>
            </a:r>
            <a:r>
              <a:rPr lang="en-US" sz="2400" dirty="0" smtClean="0"/>
              <a:t> mol/L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 smtClean="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 smtClean="0"/>
              <a:t>→  [H</a:t>
            </a:r>
            <a:r>
              <a:rPr lang="en-US" sz="2800" b="1" baseline="30000" dirty="0" smtClean="0"/>
              <a:t>+</a:t>
            </a:r>
            <a:r>
              <a:rPr lang="en-US" sz="2800" b="1" dirty="0" smtClean="0"/>
              <a:t>] = K·([HCO</a:t>
            </a:r>
            <a:r>
              <a:rPr lang="en-US" sz="2800" b="1" baseline="-25000" dirty="0" smtClean="0"/>
              <a:t>3</a:t>
            </a:r>
            <a:r>
              <a:rPr lang="en-US" sz="2800" b="1" baseline="30000" dirty="0" smtClean="0"/>
              <a:t>-</a:t>
            </a:r>
            <a:r>
              <a:rPr lang="en-US" sz="2800" b="1" dirty="0" smtClean="0"/>
              <a:t>] / [CO</a:t>
            </a:r>
            <a:r>
              <a:rPr lang="en-US" sz="2800" b="1" baseline="-25000" dirty="0" smtClean="0"/>
              <a:t>3</a:t>
            </a:r>
            <a:r>
              <a:rPr lang="en-US" sz="2800" b="1" baseline="30000" dirty="0" smtClean="0"/>
              <a:t>2-</a:t>
            </a:r>
            <a:r>
              <a:rPr lang="en-US" sz="2800" b="1" dirty="0" smtClean="0"/>
              <a:t>] )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5791200"/>
            <a:ext cx="2736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pH= -log [H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</a:rPr>
              <a:t>]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9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Fotosíntesis</a:t>
            </a: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/</a:t>
            </a:r>
            <a:r>
              <a:rPr lang="en-US" sz="32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Respiración</a:t>
            </a:r>
            <a:r>
              <a:rPr lang="en-US" sz="32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y el pH del Agua Marina</a:t>
            </a:r>
            <a:endParaRPr lang="en-US" sz="32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" y="1074003"/>
            <a:ext cx="8397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(gas) + 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↔ 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↔ H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+ 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↔ 2H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+ 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05548"/>
            <a:ext cx="903732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aguas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superficiales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equilibrio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con la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: Son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ligeramente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alcalinas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 = 8.1-8.3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pH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subir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rápid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extracción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del CO</a:t>
            </a:r>
            <a:r>
              <a:rPr lang="en-US" sz="2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duriante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fotosíntesis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(~ 8.4+)</a:t>
            </a:r>
          </a:p>
          <a:p>
            <a:pPr marL="342900" indent="-342900" algn="ctr">
              <a:buFont typeface="Arial" pitchFamily="34" charset="0"/>
              <a:buChar char="•"/>
            </a:pP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n-US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n-US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Debajo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fótica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liberación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respiración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pH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valores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medios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7.7-7.8</a:t>
            </a:r>
          </a:p>
          <a:p>
            <a:endParaRPr lang="en-US" sz="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hasta 7.5 en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anóxicas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sulfato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subir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hasta 12 en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anóxicas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reducción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CO</a:t>
            </a:r>
            <a:r>
              <a:rPr lang="en-US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" y="3535740"/>
            <a:ext cx="8625840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Fotosíntesis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→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(gas) + H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+ (</a:t>
            </a:r>
            <a:r>
              <a:rPr lang="en-US" sz="2000" b="1" dirty="0" smtClean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nutrientes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(CH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US" sz="20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(gas)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←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Respiración</a:t>
            </a:r>
            <a:endParaRPr lang="en-US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(gas) + H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+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térmica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nutrientes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←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(CH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US" sz="2000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(gas)</a:t>
            </a:r>
          </a:p>
        </p:txBody>
      </p:sp>
    </p:spTree>
    <p:extLst>
      <p:ext uri="{BB962C8B-B14F-4D97-AF65-F5344CB8AC3E}">
        <p14:creationId xmlns:p14="http://schemas.microsoft.com/office/powerpoint/2010/main" val="13213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467600" cy="8382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rol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del CaCO</a:t>
            </a:r>
            <a:r>
              <a:rPr lang="en-US" sz="32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 el Buffer del Agua Marina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1336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/>
              <a:t>Aguas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superficiales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están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sobresaturasdas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para</a:t>
            </a:r>
            <a:r>
              <a:rPr lang="en-US" sz="2200" b="1" dirty="0" smtClean="0"/>
              <a:t> el </a:t>
            </a:r>
            <a:r>
              <a:rPr lang="en-US" sz="2200" b="1" dirty="0" err="1" smtClean="0"/>
              <a:t>carbonato</a:t>
            </a:r>
            <a:r>
              <a:rPr lang="en-US" sz="2200" b="1" dirty="0" smtClean="0"/>
              <a:t> de </a:t>
            </a:r>
            <a:r>
              <a:rPr lang="en-US" sz="2200" b="1" dirty="0" err="1" smtClean="0"/>
              <a:t>calcio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pero</a:t>
            </a:r>
            <a:r>
              <a:rPr lang="en-US" sz="2200" b="1" dirty="0" smtClean="0"/>
              <a:t> la </a:t>
            </a:r>
            <a:r>
              <a:rPr lang="en-US" sz="2200" b="1" dirty="0" err="1" smtClean="0"/>
              <a:t>precipitación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espontánea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es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infrequente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debido</a:t>
            </a:r>
            <a:r>
              <a:rPr lang="en-US" sz="2200" b="1" dirty="0" smtClean="0"/>
              <a:t> a la </a:t>
            </a:r>
            <a:r>
              <a:rPr lang="en-US" sz="2200" b="1" dirty="0" err="1" smtClean="0"/>
              <a:t>inhibición</a:t>
            </a:r>
            <a:r>
              <a:rPr lang="en-US" sz="2200" b="1" dirty="0" smtClean="0"/>
              <a:t> del Mg</a:t>
            </a:r>
            <a:r>
              <a:rPr lang="en-US" sz="2200" b="1" baseline="30000" dirty="0" smtClean="0"/>
              <a:t>2</a:t>
            </a:r>
            <a:r>
              <a:rPr lang="en-US" sz="2200" b="1" baseline="30000" dirty="0" smtClean="0"/>
              <a:t>+</a:t>
            </a:r>
            <a:endParaRPr lang="en-US" sz="22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1295400"/>
            <a:ext cx="5926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CaCO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(s)</a:t>
            </a:r>
            <a:r>
              <a:rPr lang="en-US" sz="2800" dirty="0" smtClean="0"/>
              <a:t> ↔ </a:t>
            </a:r>
            <a:r>
              <a:rPr lang="en-US" sz="2800" b="1" dirty="0" smtClean="0"/>
              <a:t>Ca</a:t>
            </a:r>
            <a:r>
              <a:rPr lang="en-US" sz="2800" b="1" baseline="30000" dirty="0" smtClean="0"/>
              <a:t>2+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aq</a:t>
            </a:r>
            <a:r>
              <a:rPr lang="en-US" sz="2800" b="1" dirty="0" smtClean="0"/>
              <a:t>) + CO</a:t>
            </a:r>
            <a:r>
              <a:rPr lang="en-US" sz="2800" b="1" baseline="-25000" dirty="0" smtClean="0"/>
              <a:t>3</a:t>
            </a:r>
            <a:r>
              <a:rPr lang="en-US" sz="2800" b="1" baseline="30000" dirty="0" smtClean="0"/>
              <a:t>2-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aq</a:t>
            </a:r>
            <a:r>
              <a:rPr lang="en-US" sz="2800" b="1" dirty="0" smtClean="0"/>
              <a:t>) </a:t>
            </a:r>
            <a:endParaRPr lang="en-US" sz="2800" b="1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762000" y="4343400"/>
            <a:ext cx="7848600" cy="1447800"/>
          </a:xfrm>
          <a:prstGeom prst="rect">
            <a:avLst/>
          </a:prstGeom>
          <a:solidFill>
            <a:srgbClr val="00206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2+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</a:rPr>
              <a:t>aq</a:t>
            </a:r>
            <a:r>
              <a:rPr lang="en-US" sz="2400" b="1" dirty="0" smtClean="0">
                <a:solidFill>
                  <a:srgbClr val="FFFF00"/>
                </a:solidFill>
              </a:rPr>
              <a:t>) + 2HCO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-</a:t>
            </a:r>
            <a:r>
              <a:rPr lang="en-US" sz="2400" b="1" dirty="0" smtClean="0">
                <a:solidFill>
                  <a:srgbClr val="FFFF00"/>
                </a:solidFill>
              </a:rPr>
              <a:t>(</a:t>
            </a:r>
            <a:r>
              <a:rPr lang="en-US" sz="2400" b="1" dirty="0" err="1" smtClean="0">
                <a:solidFill>
                  <a:srgbClr val="FFFF00"/>
                </a:solidFill>
              </a:rPr>
              <a:t>aq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400" b="1" kern="0" dirty="0" smtClean="0">
                <a:solidFill>
                  <a:srgbClr val="FFFF00"/>
                </a:solidFill>
                <a:latin typeface="Calibri"/>
                <a:sym typeface="Symbol" pitchFamily="18" charset="2"/>
              </a:rPr>
              <a:t>→</a:t>
            </a: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CaCO</a:t>
            </a:r>
            <a:r>
              <a:rPr lang="en-US" sz="2400" b="1" baseline="-25000" dirty="0" smtClean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(s) </a:t>
            </a: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+ CO</a:t>
            </a:r>
            <a:r>
              <a:rPr lang="en-US" sz="2400" b="1" kern="0" baseline="-25000" dirty="0" smtClean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 + H</a:t>
            </a:r>
            <a:r>
              <a:rPr lang="en-US" sz="2400" b="1" kern="0" baseline="-25000" dirty="0" smtClean="0">
                <a:solidFill>
                  <a:srgbClr val="FFFF00"/>
                </a:solidFill>
                <a:sym typeface="Symbol" pitchFamily="18" charset="2"/>
              </a:rPr>
              <a:t>2</a:t>
            </a:r>
            <a:r>
              <a:rPr lang="en-US" sz="2400" b="1" kern="0" dirty="0" smtClean="0">
                <a:solidFill>
                  <a:srgbClr val="FFFF00"/>
                </a:solidFill>
                <a:sym typeface="Symbol" pitchFamily="18" charset="2"/>
              </a:rPr>
              <a:t>O</a:t>
            </a:r>
            <a:endParaRPr lang="en-US" sz="2400" b="1" kern="0" baseline="30000" dirty="0" smtClean="0">
              <a:solidFill>
                <a:srgbClr val="FFFF00"/>
              </a:solidFill>
              <a:sym typeface="Symbol" pitchFamily="18" charset="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Calcio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+ </a:t>
            </a: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Bicarbonato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 </a:t>
            </a: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Carbonato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de </a:t>
            </a: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Calcio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+ </a:t>
            </a: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Dióxido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de </a:t>
            </a:r>
            <a:r>
              <a:rPr lang="en-US" kern="0" dirty="0" err="1" smtClean="0">
                <a:solidFill>
                  <a:srgbClr val="FFFFFF"/>
                </a:solidFill>
                <a:sym typeface="Symbol" pitchFamily="18" charset="2"/>
              </a:rPr>
              <a:t>Carbono</a:t>
            </a:r>
            <a:r>
              <a:rPr lang="en-US" kern="0" dirty="0" smtClean="0">
                <a:solidFill>
                  <a:srgbClr val="FFFFFF"/>
                </a:solidFill>
                <a:sym typeface="Symbol" pitchFamily="18" charset="2"/>
              </a:rPr>
              <a:t> + Agua </a:t>
            </a:r>
            <a:endParaRPr lang="en-US" kern="0" dirty="0" smtClean="0">
              <a:solidFill>
                <a:srgbClr val="FFFFFF"/>
              </a:solidFill>
              <a:sym typeface="Symbol" pitchFamily="18" charset="2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CaCO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3</a:t>
            </a:r>
            <a:r>
              <a:rPr lang="en-US" sz="2400" b="1" dirty="0" smtClean="0">
                <a:solidFill>
                  <a:srgbClr val="FFFFFF"/>
                </a:solidFill>
              </a:rPr>
              <a:t>(s) </a:t>
            </a:r>
            <a:r>
              <a:rPr lang="en-US" sz="2400" b="1" kern="0" dirty="0" smtClean="0">
                <a:solidFill>
                  <a:srgbClr val="FFFFFF"/>
                </a:solidFill>
                <a:sym typeface="Symbol" pitchFamily="18" charset="2"/>
              </a:rPr>
              <a:t>+ </a:t>
            </a:r>
            <a:r>
              <a:rPr lang="en-US" sz="2400" b="1" kern="0" dirty="0" smtClean="0">
                <a:solidFill>
                  <a:srgbClr val="FF9900"/>
                </a:solidFill>
                <a:sym typeface="Symbol" pitchFamily="18" charset="2"/>
              </a:rPr>
              <a:t>H</a:t>
            </a:r>
            <a:r>
              <a:rPr lang="en-US" sz="2400" b="1" kern="0" baseline="30000" dirty="0" smtClean="0">
                <a:solidFill>
                  <a:srgbClr val="FF9900"/>
                </a:solidFill>
                <a:sym typeface="Symbol" pitchFamily="18" charset="2"/>
              </a:rPr>
              <a:t>+ </a:t>
            </a:r>
            <a:r>
              <a:rPr lang="en-US" sz="2400" b="1" kern="0" baseline="-25000" dirty="0" smtClean="0">
                <a:solidFill>
                  <a:srgbClr val="FF9900"/>
                </a:solidFill>
                <a:sym typeface="Symbol" pitchFamily="18" charset="2"/>
              </a:rPr>
              <a:t>(</a:t>
            </a:r>
            <a:r>
              <a:rPr lang="en-US" sz="2400" b="1" kern="0" baseline="-25000" dirty="0" err="1" smtClean="0">
                <a:solidFill>
                  <a:srgbClr val="FF9900"/>
                </a:solidFill>
                <a:sym typeface="Symbol" pitchFamily="18" charset="2"/>
              </a:rPr>
              <a:t>aq</a:t>
            </a:r>
            <a:r>
              <a:rPr lang="en-US" sz="2400" b="1" kern="0" baseline="-25000" dirty="0" smtClean="0">
                <a:solidFill>
                  <a:srgbClr val="FF9900"/>
                </a:solidFill>
                <a:sym typeface="Symbol" pitchFamily="18" charset="2"/>
              </a:rPr>
              <a:t>)</a:t>
            </a:r>
            <a:r>
              <a:rPr lang="en-US" sz="2400" b="1" kern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sz="2400" b="1" kern="0" dirty="0" smtClean="0">
                <a:solidFill>
                  <a:srgbClr val="FFFFFF"/>
                </a:solidFill>
                <a:latin typeface="Calibri"/>
                <a:sym typeface="Symbol" pitchFamily="18" charset="2"/>
              </a:rPr>
              <a:t>→</a:t>
            </a:r>
            <a:r>
              <a:rPr lang="en-US" sz="2400" b="1" kern="0" dirty="0" smtClean="0">
                <a:solidFill>
                  <a:srgbClr val="FFFFFF"/>
                </a:solidFill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Ca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2+</a:t>
            </a:r>
            <a:r>
              <a:rPr lang="en-US" sz="2400" b="1" dirty="0" smtClean="0">
                <a:solidFill>
                  <a:srgbClr val="FFFFFF"/>
                </a:solidFill>
              </a:rPr>
              <a:t>(</a:t>
            </a:r>
            <a:r>
              <a:rPr lang="en-US" sz="2400" b="1" dirty="0" err="1" smtClean="0">
                <a:solidFill>
                  <a:srgbClr val="FFFFFF"/>
                </a:solidFill>
              </a:rPr>
              <a:t>aq</a:t>
            </a:r>
            <a:r>
              <a:rPr lang="en-US" sz="2400" b="1" dirty="0" smtClean="0">
                <a:solidFill>
                  <a:srgbClr val="FFFFFF"/>
                </a:solidFill>
              </a:rPr>
              <a:t>) + 2HCO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3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-</a:t>
            </a:r>
            <a:r>
              <a:rPr lang="en-US" sz="2400" b="1" dirty="0" smtClean="0">
                <a:solidFill>
                  <a:srgbClr val="FFFFFF"/>
                </a:solidFill>
              </a:rPr>
              <a:t>(</a:t>
            </a:r>
            <a:r>
              <a:rPr lang="en-US" sz="2400" b="1" dirty="0" err="1" smtClean="0">
                <a:solidFill>
                  <a:srgbClr val="FFFFFF"/>
                </a:solidFill>
              </a:rPr>
              <a:t>aq</a:t>
            </a:r>
            <a:r>
              <a:rPr lang="en-US" sz="2400" b="1" dirty="0" smtClean="0">
                <a:solidFill>
                  <a:srgbClr val="FFFFFF"/>
                </a:solidFill>
              </a:rPr>
              <a:t>) </a:t>
            </a:r>
            <a:endParaRPr lang="en-US" sz="2400" b="1" kern="0" baseline="-25000" dirty="0">
              <a:solidFill>
                <a:srgbClr val="FFFFFF"/>
              </a:solidFill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581400"/>
            <a:ext cx="7848600" cy="492443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i="1" dirty="0" err="1" smtClean="0"/>
              <a:t>Formacion</a:t>
            </a:r>
            <a:r>
              <a:rPr lang="en-US" sz="2600" b="1" i="1" dirty="0" smtClean="0"/>
              <a:t>/</a:t>
            </a:r>
            <a:r>
              <a:rPr lang="en-US" sz="2600" b="1" i="1" dirty="0" err="1" smtClean="0"/>
              <a:t>Disolución</a:t>
            </a:r>
            <a:r>
              <a:rPr lang="en-US" sz="2600" b="1" i="1" dirty="0" smtClean="0"/>
              <a:t> de </a:t>
            </a:r>
            <a:r>
              <a:rPr lang="en-US" sz="2600" b="1" i="1" dirty="0" err="1" smtClean="0"/>
              <a:t>conchas</a:t>
            </a:r>
            <a:r>
              <a:rPr lang="en-US" sz="2600" b="1" i="1" dirty="0" smtClean="0"/>
              <a:t> de CaC03</a:t>
            </a:r>
            <a:endParaRPr lang="en-US" sz="2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6248400"/>
            <a:ext cx="738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CaCO</a:t>
            </a:r>
            <a:r>
              <a:rPr lang="en-US" b="1" baseline="-25000" dirty="0" smtClean="0"/>
              <a:t>3</a:t>
            </a:r>
            <a:r>
              <a:rPr lang="en-US" b="1" dirty="0" smtClean="0"/>
              <a:t>(s) = </a:t>
            </a:r>
            <a:r>
              <a:rPr lang="en-US" dirty="0" err="1" smtClean="0"/>
              <a:t>Calcita</a:t>
            </a:r>
            <a:r>
              <a:rPr lang="en-US" dirty="0" smtClean="0"/>
              <a:t> y </a:t>
            </a:r>
            <a:r>
              <a:rPr lang="en-US" dirty="0" err="1" smtClean="0"/>
              <a:t>Aragonita</a:t>
            </a:r>
            <a:r>
              <a:rPr lang="en-US" dirty="0" smtClean="0"/>
              <a:t>; </a:t>
            </a:r>
            <a:r>
              <a:rPr lang="en-US" dirty="0" err="1" smtClean="0"/>
              <a:t>Aragonita</a:t>
            </a:r>
            <a:r>
              <a:rPr lang="en-US" dirty="0" smtClean="0"/>
              <a:t> se </a:t>
            </a:r>
            <a:r>
              <a:rPr lang="en-US" dirty="0" err="1" smtClean="0"/>
              <a:t>disuelve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facilmente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Carbonato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Calcio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143000"/>
            <a:ext cx="8458200" cy="5638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752600"/>
            <a:ext cx="8458200" cy="50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381000" y="2857500"/>
            <a:ext cx="6172200" cy="3733800"/>
          </a:xfrm>
          <a:prstGeom prst="triangle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Sediments</a:t>
            </a:r>
          </a:p>
        </p:txBody>
      </p:sp>
      <p:sp>
        <p:nvSpPr>
          <p:cNvPr id="9" name="Freeform 8"/>
          <p:cNvSpPr/>
          <p:nvPr/>
        </p:nvSpPr>
        <p:spPr>
          <a:xfrm>
            <a:off x="351908" y="2743200"/>
            <a:ext cx="3991492" cy="2678177"/>
          </a:xfrm>
          <a:custGeom>
            <a:avLst/>
            <a:gdLst>
              <a:gd name="connsiteX0" fmla="*/ 26464 w 2538437"/>
              <a:gd name="connsiteY0" fmla="*/ 231894 h 2071205"/>
              <a:gd name="connsiteX1" fmla="*/ 36975 w 2538437"/>
              <a:gd name="connsiteY1" fmla="*/ 32198 h 2071205"/>
              <a:gd name="connsiteX2" fmla="*/ 152589 w 2538437"/>
              <a:gd name="connsiteY2" fmla="*/ 42708 h 2071205"/>
              <a:gd name="connsiteX3" fmla="*/ 215651 w 2538437"/>
              <a:gd name="connsiteY3" fmla="*/ 84749 h 2071205"/>
              <a:gd name="connsiteX4" fmla="*/ 247182 w 2538437"/>
              <a:gd name="connsiteY4" fmla="*/ 105770 h 2071205"/>
              <a:gd name="connsiteX5" fmla="*/ 289223 w 2538437"/>
              <a:gd name="connsiteY5" fmla="*/ 137301 h 2071205"/>
              <a:gd name="connsiteX6" fmla="*/ 320754 w 2538437"/>
              <a:gd name="connsiteY6" fmla="*/ 147811 h 2071205"/>
              <a:gd name="connsiteX7" fmla="*/ 352285 w 2538437"/>
              <a:gd name="connsiteY7" fmla="*/ 200363 h 2071205"/>
              <a:gd name="connsiteX8" fmla="*/ 394326 w 2538437"/>
              <a:gd name="connsiteY8" fmla="*/ 252915 h 2071205"/>
              <a:gd name="connsiteX9" fmla="*/ 436368 w 2538437"/>
              <a:gd name="connsiteY9" fmla="*/ 263425 h 2071205"/>
              <a:gd name="connsiteX10" fmla="*/ 499430 w 2538437"/>
              <a:gd name="connsiteY10" fmla="*/ 284446 h 2071205"/>
              <a:gd name="connsiteX11" fmla="*/ 530961 w 2538437"/>
              <a:gd name="connsiteY11" fmla="*/ 294956 h 2071205"/>
              <a:gd name="connsiteX12" fmla="*/ 562492 w 2538437"/>
              <a:gd name="connsiteY12" fmla="*/ 315977 h 2071205"/>
              <a:gd name="connsiteX13" fmla="*/ 615044 w 2538437"/>
              <a:gd name="connsiteY13" fmla="*/ 368529 h 2071205"/>
              <a:gd name="connsiteX14" fmla="*/ 636064 w 2538437"/>
              <a:gd name="connsiteY14" fmla="*/ 400060 h 2071205"/>
              <a:gd name="connsiteX15" fmla="*/ 667595 w 2538437"/>
              <a:gd name="connsiteY15" fmla="*/ 421080 h 2071205"/>
              <a:gd name="connsiteX16" fmla="*/ 678106 w 2538437"/>
              <a:gd name="connsiteY16" fmla="*/ 452611 h 2071205"/>
              <a:gd name="connsiteX17" fmla="*/ 709637 w 2538437"/>
              <a:gd name="connsiteY17" fmla="*/ 473632 h 2071205"/>
              <a:gd name="connsiteX18" fmla="*/ 762189 w 2538437"/>
              <a:gd name="connsiteY18" fmla="*/ 536694 h 2071205"/>
              <a:gd name="connsiteX19" fmla="*/ 856782 w 2538437"/>
              <a:gd name="connsiteY19" fmla="*/ 578736 h 2071205"/>
              <a:gd name="connsiteX20" fmla="*/ 888313 w 2538437"/>
              <a:gd name="connsiteY20" fmla="*/ 589246 h 2071205"/>
              <a:gd name="connsiteX21" fmla="*/ 951375 w 2538437"/>
              <a:gd name="connsiteY21" fmla="*/ 631287 h 2071205"/>
              <a:gd name="connsiteX22" fmla="*/ 982906 w 2538437"/>
              <a:gd name="connsiteY22" fmla="*/ 652308 h 2071205"/>
              <a:gd name="connsiteX23" fmla="*/ 1024947 w 2538437"/>
              <a:gd name="connsiteY23" fmla="*/ 673329 h 2071205"/>
              <a:gd name="connsiteX24" fmla="*/ 1119540 w 2538437"/>
              <a:gd name="connsiteY24" fmla="*/ 746901 h 2071205"/>
              <a:gd name="connsiteX25" fmla="*/ 1151071 w 2538437"/>
              <a:gd name="connsiteY25" fmla="*/ 767922 h 2071205"/>
              <a:gd name="connsiteX26" fmla="*/ 1182602 w 2538437"/>
              <a:gd name="connsiteY26" fmla="*/ 778432 h 2071205"/>
              <a:gd name="connsiteX27" fmla="*/ 1214133 w 2538437"/>
              <a:gd name="connsiteY27" fmla="*/ 809963 h 2071205"/>
              <a:gd name="connsiteX28" fmla="*/ 1245664 w 2538437"/>
              <a:gd name="connsiteY28" fmla="*/ 830984 h 2071205"/>
              <a:gd name="connsiteX29" fmla="*/ 1308726 w 2538437"/>
              <a:gd name="connsiteY29" fmla="*/ 873025 h 2071205"/>
              <a:gd name="connsiteX30" fmla="*/ 1371789 w 2538437"/>
              <a:gd name="connsiteY30" fmla="*/ 915067 h 2071205"/>
              <a:gd name="connsiteX31" fmla="*/ 1392809 w 2538437"/>
              <a:gd name="connsiteY31" fmla="*/ 946598 h 2071205"/>
              <a:gd name="connsiteX32" fmla="*/ 1455871 w 2538437"/>
              <a:gd name="connsiteY32" fmla="*/ 988639 h 2071205"/>
              <a:gd name="connsiteX33" fmla="*/ 1487402 w 2538437"/>
              <a:gd name="connsiteY33" fmla="*/ 1009660 h 2071205"/>
              <a:gd name="connsiteX34" fmla="*/ 1529444 w 2538437"/>
              <a:gd name="connsiteY34" fmla="*/ 1072722 h 2071205"/>
              <a:gd name="connsiteX35" fmla="*/ 1550464 w 2538437"/>
              <a:gd name="connsiteY35" fmla="*/ 1104253 h 2071205"/>
              <a:gd name="connsiteX36" fmla="*/ 1581995 w 2538437"/>
              <a:gd name="connsiteY36" fmla="*/ 1125274 h 2071205"/>
              <a:gd name="connsiteX37" fmla="*/ 1634547 w 2538437"/>
              <a:gd name="connsiteY37" fmla="*/ 1188336 h 2071205"/>
              <a:gd name="connsiteX38" fmla="*/ 1687099 w 2538437"/>
              <a:gd name="connsiteY38" fmla="*/ 1240887 h 2071205"/>
              <a:gd name="connsiteX39" fmla="*/ 1697609 w 2538437"/>
              <a:gd name="connsiteY39" fmla="*/ 1272418 h 2071205"/>
              <a:gd name="connsiteX40" fmla="*/ 1760671 w 2538437"/>
              <a:gd name="connsiteY40" fmla="*/ 1324970 h 2071205"/>
              <a:gd name="connsiteX41" fmla="*/ 1823733 w 2538437"/>
              <a:gd name="connsiteY41" fmla="*/ 1377522 h 2071205"/>
              <a:gd name="connsiteX42" fmla="*/ 1865775 w 2538437"/>
              <a:gd name="connsiteY42" fmla="*/ 1430074 h 2071205"/>
              <a:gd name="connsiteX43" fmla="*/ 1918326 w 2538437"/>
              <a:gd name="connsiteY43" fmla="*/ 1472115 h 2071205"/>
              <a:gd name="connsiteX44" fmla="*/ 2012920 w 2538437"/>
              <a:gd name="connsiteY44" fmla="*/ 1556198 h 2071205"/>
              <a:gd name="connsiteX45" fmla="*/ 2033940 w 2538437"/>
              <a:gd name="connsiteY45" fmla="*/ 1587729 h 2071205"/>
              <a:gd name="connsiteX46" fmla="*/ 2097002 w 2538437"/>
              <a:gd name="connsiteY46" fmla="*/ 1629770 h 2071205"/>
              <a:gd name="connsiteX47" fmla="*/ 2170575 w 2538437"/>
              <a:gd name="connsiteY47" fmla="*/ 1713853 h 2071205"/>
              <a:gd name="connsiteX48" fmla="*/ 2191595 w 2538437"/>
              <a:gd name="connsiteY48" fmla="*/ 1745384 h 2071205"/>
              <a:gd name="connsiteX49" fmla="*/ 2223126 w 2538437"/>
              <a:gd name="connsiteY49" fmla="*/ 1755894 h 2071205"/>
              <a:gd name="connsiteX50" fmla="*/ 2254658 w 2538437"/>
              <a:gd name="connsiteY50" fmla="*/ 1776915 h 2071205"/>
              <a:gd name="connsiteX51" fmla="*/ 2265168 w 2538437"/>
              <a:gd name="connsiteY51" fmla="*/ 1808446 h 2071205"/>
              <a:gd name="connsiteX52" fmla="*/ 2359761 w 2538437"/>
              <a:gd name="connsiteY52" fmla="*/ 1892529 h 2071205"/>
              <a:gd name="connsiteX53" fmla="*/ 2422823 w 2538437"/>
              <a:gd name="connsiteY53" fmla="*/ 1913549 h 2071205"/>
              <a:gd name="connsiteX54" fmla="*/ 2496395 w 2538437"/>
              <a:gd name="connsiteY54" fmla="*/ 2008143 h 2071205"/>
              <a:gd name="connsiteX55" fmla="*/ 2517416 w 2538437"/>
              <a:gd name="connsiteY55" fmla="*/ 2039674 h 2071205"/>
              <a:gd name="connsiteX56" fmla="*/ 2538437 w 2538437"/>
              <a:gd name="connsiteY56" fmla="*/ 2071205 h 2071205"/>
              <a:gd name="connsiteX57" fmla="*/ 26464 w 2538437"/>
              <a:gd name="connsiteY57" fmla="*/ 231894 h 207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538437" h="2071205">
                <a:moveTo>
                  <a:pt x="26464" y="231894"/>
                </a:moveTo>
                <a:cubicBezTo>
                  <a:pt x="29968" y="165329"/>
                  <a:pt x="0" y="87660"/>
                  <a:pt x="36975" y="32198"/>
                </a:cubicBezTo>
                <a:cubicBezTo>
                  <a:pt x="58440" y="0"/>
                  <a:pt x="115464" y="31789"/>
                  <a:pt x="152589" y="42708"/>
                </a:cubicBezTo>
                <a:cubicBezTo>
                  <a:pt x="176826" y="49836"/>
                  <a:pt x="194630" y="70735"/>
                  <a:pt x="215651" y="84749"/>
                </a:cubicBezTo>
                <a:cubicBezTo>
                  <a:pt x="226161" y="91756"/>
                  <a:pt x="237077" y="98191"/>
                  <a:pt x="247182" y="105770"/>
                </a:cubicBezTo>
                <a:cubicBezTo>
                  <a:pt x="261196" y="116280"/>
                  <a:pt x="274014" y="128610"/>
                  <a:pt x="289223" y="137301"/>
                </a:cubicBezTo>
                <a:cubicBezTo>
                  <a:pt x="298842" y="142798"/>
                  <a:pt x="310244" y="144308"/>
                  <a:pt x="320754" y="147811"/>
                </a:cubicBezTo>
                <a:cubicBezTo>
                  <a:pt x="331264" y="165328"/>
                  <a:pt x="343149" y="182091"/>
                  <a:pt x="352285" y="200363"/>
                </a:cubicBezTo>
                <a:cubicBezTo>
                  <a:pt x="370605" y="237003"/>
                  <a:pt x="349227" y="233587"/>
                  <a:pt x="394326" y="252915"/>
                </a:cubicBezTo>
                <a:cubicBezTo>
                  <a:pt x="407603" y="258605"/>
                  <a:pt x="422532" y="259274"/>
                  <a:pt x="436368" y="263425"/>
                </a:cubicBezTo>
                <a:cubicBezTo>
                  <a:pt x="457591" y="269792"/>
                  <a:pt x="478409" y="277439"/>
                  <a:pt x="499430" y="284446"/>
                </a:cubicBezTo>
                <a:lnTo>
                  <a:pt x="530961" y="294956"/>
                </a:lnTo>
                <a:cubicBezTo>
                  <a:pt x="541471" y="301963"/>
                  <a:pt x="553560" y="307045"/>
                  <a:pt x="562492" y="315977"/>
                </a:cubicBezTo>
                <a:cubicBezTo>
                  <a:pt x="632561" y="386046"/>
                  <a:pt x="530961" y="312473"/>
                  <a:pt x="615044" y="368529"/>
                </a:cubicBezTo>
                <a:cubicBezTo>
                  <a:pt x="622051" y="379039"/>
                  <a:pt x="627132" y="391128"/>
                  <a:pt x="636064" y="400060"/>
                </a:cubicBezTo>
                <a:cubicBezTo>
                  <a:pt x="644996" y="408992"/>
                  <a:pt x="659704" y="411216"/>
                  <a:pt x="667595" y="421080"/>
                </a:cubicBezTo>
                <a:cubicBezTo>
                  <a:pt x="674516" y="429731"/>
                  <a:pt x="671185" y="443960"/>
                  <a:pt x="678106" y="452611"/>
                </a:cubicBezTo>
                <a:cubicBezTo>
                  <a:pt x="685997" y="462475"/>
                  <a:pt x="699933" y="465545"/>
                  <a:pt x="709637" y="473632"/>
                </a:cubicBezTo>
                <a:cubicBezTo>
                  <a:pt x="812947" y="559724"/>
                  <a:pt x="679513" y="454018"/>
                  <a:pt x="762189" y="536694"/>
                </a:cubicBezTo>
                <a:cubicBezTo>
                  <a:pt x="787173" y="561678"/>
                  <a:pt x="825560" y="568329"/>
                  <a:pt x="856782" y="578736"/>
                </a:cubicBezTo>
                <a:lnTo>
                  <a:pt x="888313" y="589246"/>
                </a:lnTo>
                <a:lnTo>
                  <a:pt x="951375" y="631287"/>
                </a:lnTo>
                <a:cubicBezTo>
                  <a:pt x="961885" y="638294"/>
                  <a:pt x="971608" y="646659"/>
                  <a:pt x="982906" y="652308"/>
                </a:cubicBezTo>
                <a:cubicBezTo>
                  <a:pt x="996920" y="659315"/>
                  <a:pt x="1012713" y="663541"/>
                  <a:pt x="1024947" y="673329"/>
                </a:cubicBezTo>
                <a:cubicBezTo>
                  <a:pt x="1126225" y="754352"/>
                  <a:pt x="1048484" y="723216"/>
                  <a:pt x="1119540" y="746901"/>
                </a:cubicBezTo>
                <a:cubicBezTo>
                  <a:pt x="1130050" y="753908"/>
                  <a:pt x="1139773" y="762273"/>
                  <a:pt x="1151071" y="767922"/>
                </a:cubicBezTo>
                <a:cubicBezTo>
                  <a:pt x="1160980" y="772877"/>
                  <a:pt x="1173384" y="772287"/>
                  <a:pt x="1182602" y="778432"/>
                </a:cubicBezTo>
                <a:cubicBezTo>
                  <a:pt x="1194970" y="786677"/>
                  <a:pt x="1202714" y="800447"/>
                  <a:pt x="1214133" y="809963"/>
                </a:cubicBezTo>
                <a:cubicBezTo>
                  <a:pt x="1223837" y="818050"/>
                  <a:pt x="1235960" y="822897"/>
                  <a:pt x="1245664" y="830984"/>
                </a:cubicBezTo>
                <a:cubicBezTo>
                  <a:pt x="1298150" y="874722"/>
                  <a:pt x="1253314" y="854555"/>
                  <a:pt x="1308726" y="873025"/>
                </a:cubicBezTo>
                <a:cubicBezTo>
                  <a:pt x="1329747" y="887039"/>
                  <a:pt x="1357775" y="894046"/>
                  <a:pt x="1371789" y="915067"/>
                </a:cubicBezTo>
                <a:cubicBezTo>
                  <a:pt x="1378796" y="925577"/>
                  <a:pt x="1383303" y="938280"/>
                  <a:pt x="1392809" y="946598"/>
                </a:cubicBezTo>
                <a:cubicBezTo>
                  <a:pt x="1411822" y="963234"/>
                  <a:pt x="1434850" y="974625"/>
                  <a:pt x="1455871" y="988639"/>
                </a:cubicBezTo>
                <a:lnTo>
                  <a:pt x="1487402" y="1009660"/>
                </a:lnTo>
                <a:lnTo>
                  <a:pt x="1529444" y="1072722"/>
                </a:lnTo>
                <a:cubicBezTo>
                  <a:pt x="1536451" y="1083232"/>
                  <a:pt x="1539954" y="1097246"/>
                  <a:pt x="1550464" y="1104253"/>
                </a:cubicBezTo>
                <a:lnTo>
                  <a:pt x="1581995" y="1125274"/>
                </a:lnTo>
                <a:cubicBezTo>
                  <a:pt x="1634186" y="1203560"/>
                  <a:pt x="1567108" y="1107410"/>
                  <a:pt x="1634547" y="1188336"/>
                </a:cubicBezTo>
                <a:cubicBezTo>
                  <a:pt x="1678339" y="1240886"/>
                  <a:pt x="1629293" y="1202351"/>
                  <a:pt x="1687099" y="1240887"/>
                </a:cubicBezTo>
                <a:cubicBezTo>
                  <a:pt x="1690602" y="1251397"/>
                  <a:pt x="1691464" y="1263200"/>
                  <a:pt x="1697609" y="1272418"/>
                </a:cubicBezTo>
                <a:cubicBezTo>
                  <a:pt x="1720638" y="1306961"/>
                  <a:pt x="1731589" y="1300735"/>
                  <a:pt x="1760671" y="1324970"/>
                </a:cubicBezTo>
                <a:cubicBezTo>
                  <a:pt x="1841597" y="1392409"/>
                  <a:pt x="1745447" y="1325331"/>
                  <a:pt x="1823733" y="1377522"/>
                </a:cubicBezTo>
                <a:cubicBezTo>
                  <a:pt x="1844196" y="1438908"/>
                  <a:pt x="1818233" y="1382531"/>
                  <a:pt x="1865775" y="1430074"/>
                </a:cubicBezTo>
                <a:cubicBezTo>
                  <a:pt x="1913315" y="1477614"/>
                  <a:pt x="1856942" y="1451654"/>
                  <a:pt x="1918326" y="1472115"/>
                </a:cubicBezTo>
                <a:cubicBezTo>
                  <a:pt x="1956237" y="1497389"/>
                  <a:pt x="1984123" y="1513002"/>
                  <a:pt x="2012920" y="1556198"/>
                </a:cubicBezTo>
                <a:cubicBezTo>
                  <a:pt x="2019927" y="1566708"/>
                  <a:pt x="2024434" y="1579411"/>
                  <a:pt x="2033940" y="1587729"/>
                </a:cubicBezTo>
                <a:cubicBezTo>
                  <a:pt x="2052953" y="1604365"/>
                  <a:pt x="2097002" y="1629770"/>
                  <a:pt x="2097002" y="1629770"/>
                </a:cubicBezTo>
                <a:cubicBezTo>
                  <a:pt x="2146051" y="1703342"/>
                  <a:pt x="2118023" y="1678818"/>
                  <a:pt x="2170575" y="1713853"/>
                </a:cubicBezTo>
                <a:cubicBezTo>
                  <a:pt x="2177582" y="1724363"/>
                  <a:pt x="2181731" y="1737493"/>
                  <a:pt x="2191595" y="1745384"/>
                </a:cubicBezTo>
                <a:cubicBezTo>
                  <a:pt x="2200246" y="1752305"/>
                  <a:pt x="2213217" y="1750939"/>
                  <a:pt x="2223126" y="1755894"/>
                </a:cubicBezTo>
                <a:cubicBezTo>
                  <a:pt x="2234425" y="1761543"/>
                  <a:pt x="2244147" y="1769908"/>
                  <a:pt x="2254658" y="1776915"/>
                </a:cubicBezTo>
                <a:cubicBezTo>
                  <a:pt x="2258161" y="1787425"/>
                  <a:pt x="2258366" y="1799701"/>
                  <a:pt x="2265168" y="1808446"/>
                </a:cubicBezTo>
                <a:cubicBezTo>
                  <a:pt x="2277732" y="1824599"/>
                  <a:pt x="2328748" y="1878746"/>
                  <a:pt x="2359761" y="1892529"/>
                </a:cubicBezTo>
                <a:cubicBezTo>
                  <a:pt x="2380009" y="1901528"/>
                  <a:pt x="2422823" y="1913549"/>
                  <a:pt x="2422823" y="1913549"/>
                </a:cubicBezTo>
                <a:cubicBezTo>
                  <a:pt x="2472219" y="1962945"/>
                  <a:pt x="2446107" y="1932710"/>
                  <a:pt x="2496395" y="2008143"/>
                </a:cubicBezTo>
                <a:lnTo>
                  <a:pt x="2517416" y="2039674"/>
                </a:lnTo>
                <a:lnTo>
                  <a:pt x="2538437" y="2071205"/>
                </a:lnTo>
                <a:lnTo>
                  <a:pt x="26464" y="231894"/>
                </a:lnTo>
                <a:close/>
              </a:path>
            </a:pathLst>
          </a:custGeom>
          <a:blipFill>
            <a:blip r:embed="rId3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1752600"/>
            <a:ext cx="8458200" cy="457200"/>
          </a:xfrm>
          <a:prstGeom prst="rect">
            <a:avLst/>
          </a:prstGeom>
          <a:gradFill>
            <a:gsLst>
              <a:gs pos="35000">
                <a:srgbClr val="FFFF00">
                  <a:alpha val="17000"/>
                </a:srgbClr>
              </a:gs>
              <a:gs pos="9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>
                <a:solidFill>
                  <a:schemeClr val="tx1"/>
                </a:solidFill>
              </a:rPr>
              <a:t>Ca</a:t>
            </a:r>
            <a:r>
              <a:rPr lang="en-US" sz="2000" i="1" baseline="30000" dirty="0">
                <a:solidFill>
                  <a:schemeClr val="tx1"/>
                </a:solidFill>
              </a:rPr>
              <a:t>2+ </a:t>
            </a:r>
            <a:r>
              <a:rPr lang="en-US" sz="2000" i="1" dirty="0" err="1" smtClean="0">
                <a:solidFill>
                  <a:schemeClr val="tx1"/>
                </a:solidFill>
              </a:rPr>
              <a:t>Extraído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por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Organismos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Marinos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</a:rPr>
              <a:t>para</a:t>
            </a:r>
            <a:r>
              <a:rPr lang="en-US" sz="2000" i="1" dirty="0" smtClean="0">
                <a:solidFill>
                  <a:schemeClr val="tx1"/>
                </a:solidFill>
              </a:rPr>
              <a:t> → </a:t>
            </a:r>
            <a:r>
              <a:rPr lang="en-US" sz="2000" i="1" dirty="0" err="1" smtClean="0">
                <a:solidFill>
                  <a:schemeClr val="tx1"/>
                </a:solidFill>
              </a:rPr>
              <a:t>caparazones</a:t>
            </a:r>
            <a:r>
              <a:rPr lang="en-US" sz="2000" i="1" dirty="0" smtClean="0">
                <a:solidFill>
                  <a:schemeClr val="tx1"/>
                </a:solidFill>
              </a:rPr>
              <a:t> de CaCO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3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514600" y="2133600"/>
            <a:ext cx="685800" cy="762000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6553200" y="2133600"/>
            <a:ext cx="685800" cy="762000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95800" y="2133600"/>
            <a:ext cx="685800" cy="762000"/>
          </a:xfrm>
          <a:prstGeom prst="downArrow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43200" y="4114800"/>
            <a:ext cx="6096000" cy="15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56"/>
          </p:cNvCxnSpPr>
          <p:nvPr/>
        </p:nvCxnSpPr>
        <p:spPr>
          <a:xfrm>
            <a:off x="4343400" y="5421377"/>
            <a:ext cx="44958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95800" y="5036403"/>
            <a:ext cx="4343400" cy="1200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/>
              <a:t>Profundidad</a:t>
            </a:r>
            <a:r>
              <a:rPr lang="en-US" sz="2400" i="1" dirty="0" smtClean="0"/>
              <a:t> a la </a:t>
            </a:r>
            <a:r>
              <a:rPr lang="en-US" sz="2400" i="1" dirty="0" err="1" smtClean="0"/>
              <a:t>cual</a:t>
            </a:r>
            <a:r>
              <a:rPr lang="en-US" sz="2400" i="1" dirty="0" smtClean="0"/>
              <a:t> la </a:t>
            </a:r>
            <a:r>
              <a:rPr lang="en-US" sz="2400" i="1" dirty="0" err="1" smtClean="0"/>
              <a:t>mayoría</a:t>
            </a:r>
            <a:r>
              <a:rPr lang="en-US" sz="2400" i="1" dirty="0" smtClean="0"/>
              <a:t>/</a:t>
            </a:r>
            <a:r>
              <a:rPr lang="en-US" sz="2400" i="1" dirty="0" err="1" smtClean="0"/>
              <a:t>todo</a:t>
            </a:r>
            <a:r>
              <a:rPr lang="en-US" sz="2400" i="1" dirty="0" smtClean="0"/>
              <a:t> el </a:t>
            </a:r>
            <a:r>
              <a:rPr lang="en-US" sz="2400" i="1" dirty="0" smtClean="0"/>
              <a:t>CaCO</a:t>
            </a:r>
            <a:r>
              <a:rPr lang="en-US" sz="2400" i="1" baseline="-25000" dirty="0" smtClean="0"/>
              <a:t>3</a:t>
            </a:r>
            <a:r>
              <a:rPr lang="en-US" sz="2400" i="1" dirty="0" smtClean="0"/>
              <a:t> se </a:t>
            </a:r>
            <a:r>
              <a:rPr lang="en-US" sz="2400" i="1" dirty="0" err="1" smtClean="0"/>
              <a:t>disolvió</a:t>
            </a:r>
            <a:r>
              <a:rPr lang="en-US" sz="2400" i="1" dirty="0" smtClean="0"/>
              <a:t> </a:t>
            </a:r>
            <a:r>
              <a:rPr lang="en-US" sz="2400" i="1" dirty="0" smtClean="0"/>
              <a:t>= </a:t>
            </a:r>
            <a:r>
              <a:rPr lang="en-US" sz="2400" b="1" i="1" dirty="0" smtClean="0"/>
              <a:t>CCD</a:t>
            </a:r>
            <a:endParaRPr lang="en-US" sz="2400" b="1" i="1" dirty="0"/>
          </a:p>
        </p:txBody>
      </p:sp>
      <p:sp>
        <p:nvSpPr>
          <p:cNvPr id="17" name="Rectangle 16"/>
          <p:cNvSpPr/>
          <p:nvPr/>
        </p:nvSpPr>
        <p:spPr>
          <a:xfrm rot="1860000">
            <a:off x="422142" y="3690119"/>
            <a:ext cx="33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 smtClean="0"/>
              <a:t>          </a:t>
            </a:r>
            <a:r>
              <a:rPr lang="en-US" i="1" dirty="0" err="1" smtClean="0"/>
              <a:t>Exudados</a:t>
            </a:r>
            <a:r>
              <a:rPr lang="en-US" i="1" dirty="0" smtClean="0"/>
              <a:t> de CaCO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  <a:r>
              <a:rPr lang="en-US" i="1" dirty="0" err="1" smtClean="0"/>
              <a:t>calcáreo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1584960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- 0 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3622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- 1000 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200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- 2000 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3962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- 3000 m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47244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- 4000 m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55626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- 5000 m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33600" y="2738735"/>
            <a:ext cx="6243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E</a:t>
            </a:r>
            <a:r>
              <a:rPr lang="en-US" sz="2400" i="1" dirty="0" err="1" smtClean="0"/>
              <a:t>squeletos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remanentes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Organismos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Marinos</a:t>
            </a:r>
            <a:endParaRPr lang="en-US" sz="2400" i="1" dirty="0"/>
          </a:p>
        </p:txBody>
      </p:sp>
      <p:sp>
        <p:nvSpPr>
          <p:cNvPr id="25" name="Rectangle 24"/>
          <p:cNvSpPr/>
          <p:nvPr/>
        </p:nvSpPr>
        <p:spPr>
          <a:xfrm>
            <a:off x="3581400" y="3733800"/>
            <a:ext cx="4953000" cy="120032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 smtClean="0"/>
              <a:t>Profundidad</a:t>
            </a:r>
            <a:r>
              <a:rPr lang="en-US" sz="2400" i="1" dirty="0" smtClean="0"/>
              <a:t> a la </a:t>
            </a:r>
            <a:r>
              <a:rPr lang="en-US" sz="2400" i="1" dirty="0" err="1" smtClean="0"/>
              <a:t>cual</a:t>
            </a:r>
            <a:r>
              <a:rPr lang="en-US" sz="2400" i="1" dirty="0" smtClean="0"/>
              <a:t>  </a:t>
            </a:r>
            <a:r>
              <a:rPr lang="en-US" sz="2400" i="1" dirty="0" err="1" smtClean="0"/>
              <a:t>una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disolución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significativa</a:t>
            </a:r>
            <a:r>
              <a:rPr lang="en-US" sz="2400" i="1" dirty="0"/>
              <a:t> </a:t>
            </a:r>
            <a:r>
              <a:rPr lang="en-US" sz="2400" i="1" dirty="0" smtClean="0"/>
              <a:t>de CaCO</a:t>
            </a:r>
            <a:r>
              <a:rPr lang="en-US" sz="2400" i="1" baseline="-25000" dirty="0" smtClean="0"/>
              <a:t>3 </a:t>
            </a:r>
            <a:r>
              <a:rPr lang="en-US" sz="2400" i="1" dirty="0" err="1" smtClean="0"/>
              <a:t>empieza</a:t>
            </a:r>
            <a:r>
              <a:rPr lang="en-US" sz="2400" i="1" dirty="0" smtClean="0"/>
              <a:t>  </a:t>
            </a:r>
            <a:r>
              <a:rPr lang="en-US" sz="2400" b="1" i="1" dirty="0" smtClean="0"/>
              <a:t>LISOCLINA</a:t>
            </a:r>
            <a:endParaRPr lang="en-US" sz="2400" b="1" i="1" dirty="0"/>
          </a:p>
        </p:txBody>
      </p:sp>
      <p:sp>
        <p:nvSpPr>
          <p:cNvPr id="2" name="Rectangle 1"/>
          <p:cNvSpPr/>
          <p:nvPr/>
        </p:nvSpPr>
        <p:spPr>
          <a:xfrm rot="1928054" flipV="1">
            <a:off x="4140972" y="6078503"/>
            <a:ext cx="2522089" cy="5668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1860000">
            <a:off x="4533228" y="6069411"/>
            <a:ext cx="1547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i="1" dirty="0" err="1" smtClean="0"/>
              <a:t>Exudados</a:t>
            </a:r>
            <a:r>
              <a:rPr lang="en-US" sz="1400" i="1" dirty="0" smtClean="0"/>
              <a:t> de SiO</a:t>
            </a:r>
            <a:r>
              <a:rPr lang="en-US" sz="1400" i="1" baseline="-25000" dirty="0" smtClean="0"/>
              <a:t>2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6306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09600" y="1371600"/>
            <a:ext cx="8077200" cy="4724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Lisoclina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profundidad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en 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cual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disolución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significativa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 CaCO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empieza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 a 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cual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empieza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tener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un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impacto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detectable en el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contenido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carbonato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calcio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superficie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sedimento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CCD)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profundiad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o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taza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suministro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desde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caparazones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detríticas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hundiéndose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iguala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taza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pérdida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disolución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Lisoclina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y CCD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21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63498" y="228600"/>
            <a:ext cx="8880502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Factores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que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Afectan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solubilidad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CaCO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562600" y="1524000"/>
            <a:ext cx="3048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/>
              <a:t>Factores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afectan</a:t>
            </a:r>
            <a:r>
              <a:rPr lang="en-US" sz="2800" b="1" dirty="0" smtClean="0"/>
              <a:t> la </a:t>
            </a:r>
            <a:r>
              <a:rPr lang="en-US" sz="2800" b="1" dirty="0" err="1" smtClean="0"/>
              <a:t>solubilidad</a:t>
            </a:r>
            <a:r>
              <a:rPr lang="en-US" sz="2800" b="1" dirty="0" smtClean="0"/>
              <a:t> del CaC03:</a:t>
            </a:r>
            <a:endParaRPr lang="en-US" sz="28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Temperatura</a:t>
            </a:r>
            <a:endParaRPr lang="en-US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Presión</a:t>
            </a:r>
            <a:endParaRPr lang="en-US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[CO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[CaCO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Tamaño</a:t>
            </a:r>
            <a:r>
              <a:rPr lang="en-US" sz="2400" dirty="0" smtClean="0"/>
              <a:t> de </a:t>
            </a:r>
            <a:r>
              <a:rPr lang="en-US" sz="2400" dirty="0" err="1" smtClean="0"/>
              <a:t>Partículas</a:t>
            </a:r>
            <a:endParaRPr lang="en-US" sz="24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Flujo</a:t>
            </a:r>
            <a:endParaRPr lang="en-US" sz="2400" dirty="0" smtClean="0"/>
          </a:p>
        </p:txBody>
      </p:sp>
      <p:pic>
        <p:nvPicPr>
          <p:cNvPr id="7" name="Picture 7" descr="Carbon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98" y="1143000"/>
            <a:ext cx="514831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0174"/>
            <a:ext cx="9372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Revisar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niveles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CO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Gases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Efecto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Invernadero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(GEI): Fuentes,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sumideros</a:t>
            </a: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Relacionar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aumento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CO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atmosférico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 pH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oceánico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Discutir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sumideros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vías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tiempos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 el </a:t>
            </a:r>
            <a:r>
              <a:rPr lang="en-US" sz="21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iclo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Clobal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C.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Listar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cuatro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mayores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inorgánico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disuelto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(CID) en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constituyen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 total [</a:t>
            </a:r>
            <a:r>
              <a:rPr lang="en-US" sz="2100" dirty="0" smtClean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Entender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elas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reacciones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equilibrio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térmico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entre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[H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y [CO</a:t>
            </a:r>
            <a:r>
              <a:rPr lang="en-US" sz="21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Conocer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entre [H</a:t>
            </a:r>
            <a:r>
              <a:rPr lang="en-US" sz="2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pH y 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rango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típico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pH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Discutir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cómo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fotosíntesis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respiracón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influyen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 el pH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Diferenciar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entre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lisoclina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profundidad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compensación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carbonato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calcio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(CCD).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Objetivos</a:t>
            </a:r>
            <a:endParaRPr lang="en-US" sz="4000" dirty="0">
              <a:ln w="3175">
                <a:solidFill>
                  <a:schemeClr val="tx1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400" dirty="0" err="1" smtClean="0"/>
              <a:t>Profundidades</a:t>
            </a:r>
            <a:r>
              <a:rPr lang="en-US" sz="4400" dirty="0" smtClean="0"/>
              <a:t> CCD</a:t>
            </a:r>
            <a:endParaRPr lang="en-US" sz="4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3765" y="925513"/>
            <a:ext cx="8229600" cy="1676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Atlantico</a:t>
            </a:r>
            <a:r>
              <a:rPr lang="en-US" sz="3200" dirty="0" smtClean="0"/>
              <a:t> </a:t>
            </a:r>
            <a:r>
              <a:rPr lang="en-US" sz="3200" dirty="0" smtClean="0"/>
              <a:t>= ~ 5km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err="1" smtClean="0"/>
              <a:t>Pacífico</a:t>
            </a:r>
            <a:r>
              <a:rPr lang="en-US" sz="3200" dirty="0" smtClean="0"/>
              <a:t> </a:t>
            </a:r>
            <a:r>
              <a:rPr lang="en-US" sz="3200" dirty="0" smtClean="0"/>
              <a:t>= ~ 4,200-4,500 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/>
              <a:t>¿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qué</a:t>
            </a:r>
            <a:r>
              <a:rPr lang="en-US" sz="3200" dirty="0" smtClean="0"/>
              <a:t> la </a:t>
            </a:r>
            <a:r>
              <a:rPr lang="en-US" sz="3200" dirty="0" err="1" smtClean="0"/>
              <a:t>diferencia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3200" dirty="0"/>
          </a:p>
        </p:txBody>
      </p:sp>
      <p:pic>
        <p:nvPicPr>
          <p:cNvPr id="7" name="Picture 5" descr="cc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1913"/>
            <a:ext cx="8226425" cy="40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 rot="5400000">
            <a:off x="7022863" y="4503867"/>
            <a:ext cx="3950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http://geology.uprm.edu/Morelock/dpseabiogenic.htm</a:t>
            </a:r>
          </a:p>
        </p:txBody>
      </p:sp>
    </p:spTree>
    <p:extLst>
      <p:ext uri="{BB962C8B-B14F-4D97-AF65-F5344CB8AC3E}">
        <p14:creationId xmlns:p14="http://schemas.microsoft.com/office/powerpoint/2010/main" val="23847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2400" y="228600"/>
            <a:ext cx="8915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Compensación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CaC03</a:t>
            </a:r>
            <a:endParaRPr lang="en-US" sz="36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cc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295400"/>
            <a:ext cx="7772400" cy="460057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2913" y="6119813"/>
            <a:ext cx="8335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CO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+ H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O 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 H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 HCO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+ H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 CO</a:t>
            </a:r>
            <a:r>
              <a:rPr lang="en-US" sz="2800" b="1" baseline="-25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3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2-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+ 2H</a:t>
            </a:r>
            <a:r>
              <a:rPr lang="en-US" sz="2800" b="1" baseline="30000" dirty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40006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fig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777875"/>
            <a:ext cx="7086600" cy="5654675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6858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Profundidades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3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Saturación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752600" y="6477000"/>
            <a:ext cx="571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latin typeface="Arial" charset="0"/>
              </a:rPr>
              <a:t>http://www.pmel.noaa.gov/pubs/outstand/feel2633/feel2633.shtml</a:t>
            </a:r>
          </a:p>
        </p:txBody>
      </p:sp>
    </p:spTree>
    <p:extLst>
      <p:ext uri="{BB962C8B-B14F-4D97-AF65-F5344CB8AC3E}">
        <p14:creationId xmlns:p14="http://schemas.microsoft.com/office/powerpoint/2010/main" val="33685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Ecuaciones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básicas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/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Reacciones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Equilibrio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Reacciones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del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Sistema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Carbonato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(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aq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)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que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influye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en el pH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marino</a:t>
            </a:r>
            <a:endParaRPr lang="en-US" sz="48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371600"/>
            <a:ext cx="9144000" cy="1261884"/>
          </a:xfrm>
          <a:prstGeom prst="rect">
            <a:avLst/>
          </a:prstGeom>
          <a:solidFill>
            <a:srgbClr val="FF0000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(gas) + 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 ↔ 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↔ H</a:t>
            </a:r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+ HCO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↔ 2H</a:t>
            </a:r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+ CO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Dióxido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Agua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Acido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Carbónico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Hidrógeno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Bicarbonato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↔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Ion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Hidrógeno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Carbonato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590800"/>
            <a:ext cx="9144000" cy="2133600"/>
            <a:chOff x="152400" y="2590800"/>
            <a:chExt cx="9144000" cy="2133600"/>
          </a:xfrm>
        </p:grpSpPr>
        <p:sp>
          <p:nvSpPr>
            <p:cNvPr id="8" name="Rectangle 4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9144000" cy="1524000"/>
            </a:xfrm>
            <a:prstGeom prst="rect">
              <a:avLst/>
            </a:prstGeom>
            <a:solidFill>
              <a:schemeClr val="accent1">
                <a:lumMod val="50000"/>
                <a:alpha val="77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Ca</a:t>
              </a:r>
              <a:r>
                <a:rPr lang="en-US" sz="2400" b="1" baseline="30000" dirty="0" smtClean="0">
                  <a:solidFill>
                    <a:srgbClr val="FFFFFF"/>
                  </a:solidFill>
                </a:rPr>
                <a:t>2+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aq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) + 2HCO</a:t>
              </a:r>
              <a:r>
                <a:rPr lang="en-US" sz="2400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n-US" sz="2400" b="1" baseline="30000" dirty="0" smtClean="0">
                  <a:solidFill>
                    <a:srgbClr val="FFFFFF"/>
                  </a:solidFill>
                </a:rPr>
                <a:t>-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aq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)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  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CaCO</a:t>
              </a:r>
              <a:r>
                <a:rPr lang="en-US" sz="2400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(s) 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+ CO</a:t>
              </a:r>
              <a:r>
                <a:rPr lang="en-US" sz="2400" b="1" kern="0" baseline="-25000" dirty="0" smtClean="0">
                  <a:solidFill>
                    <a:srgbClr val="FFFFFF"/>
                  </a:solidFill>
                  <a:sym typeface="Symbol" pitchFamily="18" charset="2"/>
                </a:rPr>
                <a:t>2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 + H</a:t>
              </a:r>
              <a:r>
                <a:rPr lang="en-US" sz="2400" b="1" kern="0" baseline="-25000" dirty="0" smtClean="0">
                  <a:solidFill>
                    <a:srgbClr val="FFFFFF"/>
                  </a:solidFill>
                  <a:sym typeface="Symbol" pitchFamily="18" charset="2"/>
                </a:rPr>
                <a:t>2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O</a:t>
              </a:r>
              <a:endParaRPr lang="en-US" sz="2400" b="1" kern="0" baseline="30000" dirty="0" smtClean="0">
                <a:solidFill>
                  <a:srgbClr val="FFFFFF"/>
                </a:solidFill>
                <a:sym typeface="Symbol" pitchFamily="18" charset="2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Calcio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Bicarbonato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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Carbonato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de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Calcio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Dióxido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de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Carbono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Agua </a:t>
              </a:r>
              <a:endParaRPr lang="en-US" kern="0" dirty="0" smtClean="0">
                <a:solidFill>
                  <a:srgbClr val="FFFFFF"/>
                </a:solidFill>
                <a:sym typeface="Symbol" pitchFamily="18" charset="2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FFFFFF"/>
                  </a:solidFill>
                </a:rPr>
                <a:t>CaCO</a:t>
              </a:r>
              <a:r>
                <a:rPr lang="en-US" sz="2400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(s) 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sz="2400" b="1" kern="0" dirty="0" smtClean="0">
                  <a:solidFill>
                    <a:srgbClr val="FF9900"/>
                  </a:solidFill>
                  <a:sym typeface="Symbol" pitchFamily="18" charset="2"/>
                </a:rPr>
                <a:t>H</a:t>
              </a:r>
              <a:r>
                <a:rPr lang="en-US" sz="2400" b="1" kern="0" baseline="30000" dirty="0" smtClean="0">
                  <a:solidFill>
                    <a:srgbClr val="FF9900"/>
                  </a:solidFill>
                  <a:sym typeface="Symbol" pitchFamily="18" charset="2"/>
                </a:rPr>
                <a:t>+ </a:t>
              </a:r>
              <a:r>
                <a:rPr lang="en-US" sz="2400" b="1" kern="0" baseline="-25000" dirty="0" smtClean="0">
                  <a:solidFill>
                    <a:srgbClr val="FF9900"/>
                  </a:solidFill>
                  <a:sym typeface="Symbol" pitchFamily="18" charset="2"/>
                </a:rPr>
                <a:t>(</a:t>
              </a:r>
              <a:r>
                <a:rPr lang="en-US" sz="2400" b="1" kern="0" baseline="-25000" dirty="0" err="1" smtClean="0">
                  <a:solidFill>
                    <a:srgbClr val="FF9900"/>
                  </a:solidFill>
                  <a:sym typeface="Symbol" pitchFamily="18" charset="2"/>
                </a:rPr>
                <a:t>aq</a:t>
              </a:r>
              <a:r>
                <a:rPr lang="en-US" sz="2400" b="1" kern="0" baseline="-25000" dirty="0" smtClean="0">
                  <a:solidFill>
                    <a:srgbClr val="FF9900"/>
                  </a:solidFill>
                  <a:sym typeface="Symbol" pitchFamily="18" charset="2"/>
                </a:rPr>
                <a:t>)</a:t>
              </a:r>
              <a:r>
                <a:rPr lang="en-US" sz="2400" b="1" kern="0" dirty="0" smtClean="0">
                  <a:solidFill>
                    <a:srgbClr val="FFFFFF"/>
                  </a:solidFill>
                  <a:sym typeface="Symbol" pitchFamily="18" charset="2"/>
                </a:rPr>
                <a:t>  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Ca</a:t>
              </a:r>
              <a:r>
                <a:rPr lang="en-US" sz="2400" b="1" baseline="30000" dirty="0" smtClean="0">
                  <a:solidFill>
                    <a:srgbClr val="FFFFFF"/>
                  </a:solidFill>
                </a:rPr>
                <a:t>2+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aq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) + 2HCO</a:t>
              </a:r>
              <a:r>
                <a:rPr lang="en-US" sz="2400" b="1" baseline="-25000" dirty="0" smtClean="0">
                  <a:solidFill>
                    <a:srgbClr val="FFFFFF"/>
                  </a:solidFill>
                </a:rPr>
                <a:t>3</a:t>
              </a:r>
              <a:r>
                <a:rPr lang="en-US" sz="2400" b="1" baseline="30000" dirty="0" smtClean="0">
                  <a:solidFill>
                    <a:srgbClr val="FFFFFF"/>
                  </a:solidFill>
                </a:rPr>
                <a:t>-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FFFF"/>
                  </a:solidFill>
                </a:rPr>
                <a:t>aq</a:t>
              </a:r>
              <a:r>
                <a:rPr lang="en-US" sz="2400" b="1" dirty="0" smtClean="0">
                  <a:solidFill>
                    <a:srgbClr val="FFFFFF"/>
                  </a:solidFill>
                </a:rPr>
                <a:t>)</a:t>
              </a:r>
              <a:r>
                <a:rPr lang="en-US" sz="2400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endParaRPr lang="en-US" kern="0" dirty="0" smtClean="0">
                <a:solidFill>
                  <a:srgbClr val="FFFFFF"/>
                </a:solidFill>
                <a:sym typeface="Symbol" pitchFamily="18" charset="2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Carbonato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de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Calcio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Ion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Hidrógeno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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Ion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Calcio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 </a:t>
              </a:r>
              <a:r>
                <a:rPr lang="en-US" kern="0" dirty="0" smtClean="0">
                  <a:solidFill>
                    <a:srgbClr val="FFFFFF"/>
                  </a:solidFill>
                  <a:sym typeface="Symbol" pitchFamily="18" charset="2"/>
                </a:rPr>
                <a:t>+ </a:t>
              </a:r>
              <a:r>
                <a:rPr lang="en-US" kern="0" dirty="0" err="1" smtClean="0">
                  <a:solidFill>
                    <a:srgbClr val="FFFFFF"/>
                  </a:solidFill>
                  <a:sym typeface="Symbol" pitchFamily="18" charset="2"/>
                </a:rPr>
                <a:t>Bicarbonato</a:t>
              </a:r>
              <a:endParaRPr lang="en-US" kern="0" dirty="0" smtClean="0">
                <a:solidFill>
                  <a:srgbClr val="FFFFFF"/>
                </a:solidFill>
                <a:sym typeface="Symbol" pitchFamily="18" charset="2"/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b="1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20000"/>
                </a:spcBef>
                <a:spcAft>
                  <a:spcPct val="0"/>
                </a:spcAft>
              </a:pPr>
              <a:endParaRPr lang="en-US" sz="2400" b="1" kern="0" baseline="-25000" dirty="0">
                <a:solidFill>
                  <a:srgbClr val="FFFFFF"/>
                </a:solidFill>
                <a:sym typeface="Symbol" pitchFamily="18" charset="2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60051" y="2590800"/>
              <a:ext cx="42883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Formación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de </a:t>
              </a:r>
              <a:r>
                <a:rPr lang="en-US" b="1" i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Conchas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de CaC03 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→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85520" y="4355068"/>
              <a:ext cx="16594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i="1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Disolución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→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8600" y="4904839"/>
            <a:ext cx="8763000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i="1" dirty="0" err="1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otosíntesis</a:t>
            </a:r>
            <a:r>
              <a:rPr lang="en-US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→ (F)</a:t>
            </a:r>
            <a:endParaRPr lang="en-US" sz="2400" b="1" i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(gas) + H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+ (</a:t>
            </a:r>
            <a:r>
              <a:rPr lang="en-US" sz="2000" b="1" dirty="0" smtClean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g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nutrientes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→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(CH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US" sz="20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000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(gas)</a:t>
            </a:r>
          </a:p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←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Respiración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(R)</a:t>
            </a:r>
            <a:endParaRPr lang="en-US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(gas) + H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+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térmcia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nutrientes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0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←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(CH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O)</a:t>
            </a:r>
            <a:r>
              <a:rPr lang="en-US" sz="2000" b="1" i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000" b="1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(gas)</a:t>
            </a:r>
          </a:p>
        </p:txBody>
      </p:sp>
    </p:spTree>
    <p:extLst>
      <p:ext uri="{BB962C8B-B14F-4D97-AF65-F5344CB8AC3E}">
        <p14:creationId xmlns:p14="http://schemas.microsoft.com/office/powerpoint/2010/main" val="96589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62000" y="152400"/>
            <a:ext cx="7772400" cy="762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err="1" smtClean="0"/>
              <a:t>Alcalinidad</a:t>
            </a:r>
            <a:r>
              <a:rPr lang="en-US" sz="3600" b="1" dirty="0" smtClean="0"/>
              <a:t> Total</a:t>
            </a:r>
            <a:endParaRPr lang="en-US" sz="3600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1480066"/>
            <a:ext cx="8534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Alcalinidad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Total (AT)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concentración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molar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neta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cargas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 smtClean="0">
                <a:latin typeface="Arial" pitchFamily="34" charset="0"/>
                <a:cs typeface="Arial" pitchFamily="34" charset="0"/>
              </a:rPr>
              <a:t>equivalentes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 los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cationes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bases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fuertes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exceso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de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concentración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molar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neta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en ‘</a:t>
            </a: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cargas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i="1" dirty="0" err="1">
                <a:latin typeface="Arial" pitchFamily="34" charset="0"/>
                <a:cs typeface="Arial" pitchFamily="34" charset="0"/>
              </a:rPr>
              <a:t>equivalentes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’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de los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aniones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ácidos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fuertes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solución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0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 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cationes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bases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fuertes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 [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aniones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ácidos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fuertes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]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0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([Na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+ [K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+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+ 2[Mg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+ 2[Ca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2+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]) - ([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Cl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+ 2[SO</a:t>
            </a:r>
            <a:r>
              <a:rPr lang="en-US" sz="24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 + [Br</a:t>
            </a:r>
            <a:r>
              <a:rPr lang="en-US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])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2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O,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términos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conjugar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pares de bases de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ácidos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 bases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débiles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1200" dirty="0" smtClean="0"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AT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=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2[CO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[HCO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[OH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[B(OH)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[HPO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+ 2[PO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3-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[H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[NH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[HS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[NH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+ …- [H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- [HSO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- [HF] - [H</a:t>
            </a:r>
            <a:r>
              <a:rPr lang="en-US" sz="20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] -	 … 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543411"/>
            <a:ext cx="9144000" cy="93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 Total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ambas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ecuaciones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suma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un valor ≈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mol/m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≈ 2[CO</a:t>
            </a:r>
            <a:r>
              <a:rPr lang="en-US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[HCO</a:t>
            </a:r>
            <a:r>
              <a:rPr lang="en-US" sz="2400" b="1" baseline="-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	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391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cantidad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ácido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requerida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neutralizar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todas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cargas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negativas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en Agua Marina: </a:t>
            </a:r>
            <a:r>
              <a:rPr lang="en-US" sz="2000" b="1" i="1" dirty="0" err="1" smtClean="0">
                <a:latin typeface="Arial" pitchFamily="34" charset="0"/>
                <a:cs typeface="Arial" pitchFamily="34" charset="0"/>
              </a:rPr>
              <a:t>Alcalinidad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4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6800" y="3048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/>
              <a:t>Sistema</a:t>
            </a:r>
            <a:r>
              <a:rPr lang="en-US" sz="3200" b="1" dirty="0" smtClean="0"/>
              <a:t> CO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/CaCO</a:t>
            </a:r>
            <a:r>
              <a:rPr lang="en-US" sz="3200" b="1" baseline="-25000" dirty="0" smtClean="0"/>
              <a:t>3</a:t>
            </a:r>
            <a:r>
              <a:rPr lang="en-US" sz="3200" b="1" dirty="0" smtClean="0"/>
              <a:t> 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aq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7904532" cy="4953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996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latin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819400" y="3810000"/>
            <a:ext cx="0" cy="16002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472213" y="5486400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Symbol" pitchFamily="18" charset="2"/>
              </a:rPr>
              <a:t>H</a:t>
            </a:r>
            <a:r>
              <a:rPr lang="en-US" sz="1600" baseline="30000" dirty="0" smtClean="0"/>
              <a:t> +</a:t>
            </a:r>
            <a:r>
              <a:rPr lang="en-US" sz="1600" dirty="0" smtClean="0"/>
              <a:t>(</a:t>
            </a:r>
            <a:r>
              <a:rPr lang="en-US" sz="1600" dirty="0" err="1" smtClean="0"/>
              <a:t>aq</a:t>
            </a:r>
            <a:r>
              <a:rPr lang="en-US" sz="1600" dirty="0" smtClean="0"/>
              <a:t>)</a:t>
            </a:r>
            <a:r>
              <a:rPr lang="en-US" sz="1600" dirty="0" smtClean="0">
                <a:sym typeface="Symbol" pitchFamily="18" charset="2"/>
              </a:rPr>
              <a:t> +</a:t>
            </a:r>
            <a:endParaRPr lang="en-US" sz="1600" baseline="30000" dirty="0"/>
          </a:p>
        </p:txBody>
      </p:sp>
      <p:sp>
        <p:nvSpPr>
          <p:cNvPr id="32" name="Left Arrow 31"/>
          <p:cNvSpPr/>
          <p:nvPr/>
        </p:nvSpPr>
        <p:spPr>
          <a:xfrm rot="10800000">
            <a:off x="3505198" y="5562597"/>
            <a:ext cx="1295401" cy="228602"/>
          </a:xfrm>
          <a:prstGeom prst="lef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5300246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Shell Dissolution 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927193" y="5486400"/>
            <a:ext cx="1007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Ca</a:t>
            </a:r>
            <a:r>
              <a:rPr lang="en-US" sz="1600" baseline="30000" dirty="0" smtClean="0"/>
              <a:t>2+</a:t>
            </a:r>
            <a:r>
              <a:rPr lang="en-US" sz="1600" dirty="0" smtClean="0"/>
              <a:t>(</a:t>
            </a:r>
            <a:r>
              <a:rPr lang="en-US" sz="1600" dirty="0" err="1" smtClean="0"/>
              <a:t>aq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362200" y="5486401"/>
            <a:ext cx="990600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CaCO</a:t>
            </a:r>
            <a:r>
              <a:rPr lang="en-US" sz="1400" b="1" baseline="-25000" dirty="0" smtClean="0"/>
              <a:t>3</a:t>
            </a:r>
            <a:r>
              <a:rPr lang="en-US" sz="1400" b="1" dirty="0" smtClean="0"/>
              <a:t>(s)</a:t>
            </a:r>
            <a:endParaRPr lang="en-US" sz="1400" b="1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5334000" y="4648200"/>
            <a:ext cx="0" cy="762000"/>
          </a:xfrm>
          <a:prstGeom prst="straightConnector1">
            <a:avLst/>
          </a:prstGeom>
          <a:ln w="254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76800" y="5486400"/>
            <a:ext cx="990600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HCO</a:t>
            </a:r>
            <a:r>
              <a:rPr lang="en-US" sz="1400" b="1" baseline="-25000" dirty="0" smtClean="0"/>
              <a:t>3</a:t>
            </a:r>
            <a:r>
              <a:rPr lang="en-US" sz="1400" b="1" baseline="30000" dirty="0" smtClean="0"/>
              <a:t>-</a:t>
            </a:r>
            <a:r>
              <a:rPr lang="en-US" sz="1400" b="1" dirty="0" smtClean="0"/>
              <a:t>(</a:t>
            </a:r>
            <a:r>
              <a:rPr lang="en-US" sz="1400" b="1" dirty="0" err="1" smtClean="0"/>
              <a:t>aq</a:t>
            </a:r>
            <a:r>
              <a:rPr lang="en-US" sz="14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3055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Alcalinidad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Carbonatos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57200" y="2375356"/>
            <a:ext cx="8305800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Alcalindad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Carbonatos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(AC)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cantidad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total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hidrógeno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requerida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neutralizar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cargas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negativas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carbonato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bicarbonato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concentración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molar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combinada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iones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carbonato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bicarbonato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expresados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como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carga-equivalente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’.</a:t>
            </a: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concentraciones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 los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carbonate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(CO</a:t>
            </a:r>
            <a:r>
              <a:rPr lang="en-US" sz="24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2-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bicarbonato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(HCO</a:t>
            </a:r>
            <a:r>
              <a:rPr lang="en-US" sz="2400" baseline="-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son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mayores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en Agua Marina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otras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especies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carbono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puede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aproximar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alkalinidad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usandolos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iones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 smtClean="0">
                <a:latin typeface="Arial" pitchFamily="34" charset="0"/>
                <a:cs typeface="Arial" pitchFamily="34" charset="0"/>
              </a:rPr>
              <a:t>bicarbonato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 y carbonate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400" dirty="0" smtClean="0">
              <a:latin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2200" y="5715000"/>
            <a:ext cx="4638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 = 2[CO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 + [HCO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en-US" sz="32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5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4800" y="1447800"/>
            <a:ext cx="8458200" cy="49530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disolución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carbonato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calcio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depende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de [CO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el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cual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puede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medido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indirectamente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midiendo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el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8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 la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alcalinidad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Medido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titulando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encontrar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cuánto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H</a:t>
            </a:r>
            <a:r>
              <a:rPr lang="en-US" sz="28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se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requiere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neutralizar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la </a:t>
            </a:r>
            <a:r>
              <a:rPr lang="en-US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solución</a:t>
            </a:r>
            <a:endParaRPr lang="en-US" sz="2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8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+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 </a:t>
            </a:r>
            <a:r>
              <a:rPr lang="en-US" sz="2800" dirty="0" smtClean="0">
                <a:sym typeface="Symbol" pitchFamily="18" charset="2"/>
              </a:rPr>
              <a:t> H</a:t>
            </a:r>
            <a:r>
              <a:rPr lang="en-US" sz="2800" baseline="-25000" dirty="0" smtClean="0">
                <a:sym typeface="Symbol" pitchFamily="18" charset="2"/>
              </a:rPr>
              <a:t>2</a:t>
            </a:r>
            <a:r>
              <a:rPr lang="en-US" sz="2800" dirty="0" smtClean="0">
                <a:sym typeface="Symbol" pitchFamily="18" charset="2"/>
              </a:rPr>
              <a:t>CO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dirty="0" smtClean="0">
                <a:sym typeface="Symbol" pitchFamily="18" charset="2"/>
              </a:rPr>
              <a:t>  HCO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baseline="30000" dirty="0" smtClean="0">
                <a:sym typeface="Symbol" pitchFamily="18" charset="2"/>
              </a:rPr>
              <a:t>-</a:t>
            </a:r>
            <a:r>
              <a:rPr lang="en-US" sz="2800" dirty="0" smtClean="0">
                <a:sym typeface="Symbol" pitchFamily="18" charset="2"/>
              </a:rPr>
              <a:t> + H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r>
              <a:rPr lang="en-US" sz="2800" dirty="0" smtClean="0">
                <a:sym typeface="Symbol" pitchFamily="18" charset="2"/>
              </a:rPr>
              <a:t>  CO</a:t>
            </a:r>
            <a:r>
              <a:rPr lang="en-US" sz="2800" baseline="-25000" dirty="0" smtClean="0">
                <a:sym typeface="Symbol" pitchFamily="18" charset="2"/>
              </a:rPr>
              <a:t>3</a:t>
            </a:r>
            <a:r>
              <a:rPr lang="en-US" sz="2800" baseline="30000" dirty="0" smtClean="0">
                <a:sym typeface="Symbol" pitchFamily="18" charset="2"/>
              </a:rPr>
              <a:t>2-</a:t>
            </a:r>
            <a:r>
              <a:rPr lang="en-US" sz="2800" dirty="0" smtClean="0">
                <a:sym typeface="Symbol" pitchFamily="18" charset="2"/>
              </a:rPr>
              <a:t> + 2H</a:t>
            </a:r>
            <a:r>
              <a:rPr lang="en-US" sz="2800" baseline="30000" dirty="0" smtClean="0">
                <a:sym typeface="Symbol" pitchFamily="18" charset="2"/>
              </a:rPr>
              <a:t>+</a:t>
            </a:r>
            <a:endParaRPr lang="en-US" sz="280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8600" y="2819400"/>
            <a:ext cx="8915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n-US" sz="2400" b="1">
              <a:latin typeface="Arial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1447800" y="4267200"/>
            <a:ext cx="6324600" cy="609600"/>
          </a:xfrm>
          <a:custGeom>
            <a:avLst/>
            <a:gdLst/>
            <a:ahLst/>
            <a:cxnLst>
              <a:cxn ang="0">
                <a:pos x="4416" y="0"/>
              </a:cxn>
              <a:cxn ang="0">
                <a:pos x="2208" y="816"/>
              </a:cxn>
              <a:cxn ang="0">
                <a:pos x="0" y="48"/>
              </a:cxn>
            </a:cxnLst>
            <a:rect l="0" t="0" r="r" b="b"/>
            <a:pathLst>
              <a:path w="4416" h="824">
                <a:moveTo>
                  <a:pt x="4416" y="0"/>
                </a:moveTo>
                <a:cubicBezTo>
                  <a:pt x="3680" y="404"/>
                  <a:pt x="2944" y="808"/>
                  <a:pt x="2208" y="816"/>
                </a:cubicBezTo>
                <a:cubicBezTo>
                  <a:pt x="1472" y="824"/>
                  <a:pt x="736" y="436"/>
                  <a:pt x="0" y="48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2286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Alcalinidad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por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Carbonatos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38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52400"/>
            <a:ext cx="5066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CO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Alcalinidad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, pH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252" y="1143000"/>
            <a:ext cx="8934882" cy="3877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Alcalinidad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Carbonatos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or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AC)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+ 2[CO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828800"/>
            <a:ext cx="8839200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2. [CO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] + [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];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[CO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] + [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400" b="1" baseline="-25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&lt;&lt; 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  [CO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~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]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</a:p>
          <a:p>
            <a:pPr algn="ctr"/>
            <a:endParaRPr lang="en-US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409" y="3512338"/>
            <a:ext cx="8819659" cy="387798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3. A - [CO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2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= 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+ 2[CO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[HCO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-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= [CO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4019252"/>
            <a:ext cx="5562600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HCO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↔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+ CO</a:t>
            </a:r>
            <a:r>
              <a:rPr 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([H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]·[CO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])/([HCO</a:t>
            </a:r>
            <a:r>
              <a:rPr lang="en-US" sz="24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])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= 1* 10</a:t>
            </a:r>
            <a:r>
              <a:rPr lang="en-US" sz="24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mol/L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en-US" sz="1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→  [H</a:t>
            </a:r>
            <a:r>
              <a:rPr lang="en-US" sz="24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 = K·([HCO</a:t>
            </a:r>
            <a:r>
              <a:rPr lang="en-US" sz="24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]/[CO</a:t>
            </a:r>
            <a:r>
              <a:rPr lang="en-US" sz="2400" b="1" baseline="-25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]) 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5936974"/>
            <a:ext cx="4953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pH= -log [H</a:t>
            </a:r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1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152400"/>
            <a:ext cx="4418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 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Alcalinidad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1371600"/>
            <a:ext cx="7010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</a:t>
            </a:r>
            <a:r>
              <a:rPr lang="en-US" sz="3600" dirty="0" smtClean="0"/>
              <a:t>n </a:t>
            </a:r>
            <a:r>
              <a:rPr lang="en-US" sz="3600" dirty="0" smtClean="0"/>
              <a:t>general:</a:t>
            </a:r>
          </a:p>
          <a:p>
            <a:endParaRPr lang="en-US" sz="1000" dirty="0" smtClean="0"/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mayor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[CO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  <a:r>
              <a:rPr lang="en-US" sz="3600" b="1" dirty="0" smtClean="0">
                <a:solidFill>
                  <a:srgbClr val="FF0000"/>
                </a:solidFill>
              </a:rPr>
              <a:t>,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menor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el valor de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A-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[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</a:t>
            </a:r>
            <a:r>
              <a:rPr lang="en-US" sz="3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→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mayor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[HCO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/ [CO</a:t>
            </a:r>
            <a:r>
              <a:rPr lang="en-US" sz="3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→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mayor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[H+] 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→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menor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pH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202" y="1077167"/>
            <a:ext cx="862411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Conocer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entre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solubilidad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carbonato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calcio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formación-disolución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pH.</a:t>
            </a: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Definir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alcalinidad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(A),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alclalinidad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total alkalinity (TA) y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alacalinidad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carbonato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(CA).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Escribir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reacciones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mayores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equilibrio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influyen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carbonato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Relacionar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matemáticamente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a: CA, [</a:t>
            </a:r>
            <a:r>
              <a:rPr lang="en-US" sz="2100" dirty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[HCO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2-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], [H</a:t>
            </a:r>
            <a:r>
              <a:rPr lang="en-US" sz="21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pH en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Entender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cómo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fotosíntesis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respiración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formación-disolución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conchas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 CaC03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afectan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 [</a:t>
            </a:r>
            <a:r>
              <a:rPr lang="en-US" sz="2100" dirty="0">
                <a:solidFill>
                  <a:prstClr val="black"/>
                </a:solidFill>
                <a:latin typeface="Symbol" panose="05050102010706020507" pitchFamily="18" charset="2"/>
                <a:cs typeface="Arial" pitchFamily="34" charset="0"/>
              </a:rPr>
              <a:t>S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1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] y la A en el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agua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marina. 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Discutir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acidificación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oceánica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escala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los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impactos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potenciales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los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organismos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marinos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Objetivos</a:t>
            </a:r>
            <a:r>
              <a:rPr lang="en-US" sz="4000" b="1" dirty="0" smtClean="0">
                <a:ln w="3175">
                  <a:solidFill>
                    <a:schemeClr val="tx1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3175">
                  <a:solidFill>
                    <a:schemeClr val="tx1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detallados</a:t>
            </a:r>
            <a:endParaRPr lang="en-US" sz="4000" dirty="0">
              <a:ln w="3175">
                <a:solidFill>
                  <a:schemeClr val="tx1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9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95900" y="1981200"/>
            <a:ext cx="3848100" cy="25146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[</a:t>
            </a:r>
            <a:r>
              <a:rPr lang="el-GR" sz="2800" dirty="0" smtClean="0">
                <a:solidFill>
                  <a:schemeClr val="tx1"/>
                </a:solidFill>
                <a:cs typeface="Arial" charset="0"/>
              </a:rPr>
              <a:t>Σ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cs typeface="Arial" charset="0"/>
              </a:rPr>
              <a:t>] </a:t>
            </a:r>
            <a:r>
              <a:rPr lang="en-US" sz="2800" dirty="0" err="1">
                <a:solidFill>
                  <a:schemeClr val="tx1"/>
                </a:solidFill>
              </a:rPr>
              <a:t>e</a:t>
            </a:r>
            <a:r>
              <a:rPr lang="en-US" sz="2800" dirty="0" err="1" smtClean="0">
                <a:solidFill>
                  <a:schemeClr val="tx1"/>
                </a:solidFill>
              </a:rPr>
              <a:t>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afectado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por</a:t>
            </a:r>
            <a:r>
              <a:rPr lang="en-US" sz="2800" dirty="0" smtClean="0">
                <a:solidFill>
                  <a:schemeClr val="tx1"/>
                </a:solidFill>
              </a:rPr>
              <a:t> la FS y la R y la </a:t>
            </a:r>
            <a:r>
              <a:rPr lang="en-US" sz="2800" dirty="0" err="1" smtClean="0">
                <a:solidFill>
                  <a:schemeClr val="tx1"/>
                </a:solidFill>
              </a:rPr>
              <a:t>formación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disolución</a:t>
            </a:r>
            <a:r>
              <a:rPr lang="en-US" sz="2800" dirty="0" smtClean="0">
                <a:solidFill>
                  <a:schemeClr val="tx1"/>
                </a:solidFill>
              </a:rPr>
              <a:t> de CaCO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319" name="Picture 7" descr="coccosweeden"/>
          <p:cNvPicPr>
            <a:picLocks noChangeAspect="1" noChangeArrowheads="1"/>
          </p:cNvPicPr>
          <p:nvPr/>
        </p:nvPicPr>
        <p:blipFill>
          <a:blip r:embed="rId2" cstate="print"/>
          <a:srcRect b="14444"/>
          <a:stretch>
            <a:fillRect/>
          </a:stretch>
        </p:blipFill>
        <p:spPr bwMode="auto">
          <a:xfrm>
            <a:off x="0" y="1219200"/>
            <a:ext cx="5072785" cy="56388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34400" cy="8382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tx1"/>
                </a:solidFill>
                <a:sym typeface="Symbol" pitchFamily="18" charset="2"/>
              </a:rPr>
              <a:t>Carbono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Symbol" pitchFamily="18" charset="2"/>
              </a:rPr>
              <a:t>Inorgánico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sym typeface="Symbol" pitchFamily="18" charset="2"/>
              </a:rPr>
              <a:t>Disuelto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 Total – CIDT (</a:t>
            </a:r>
            <a:r>
              <a:rPr lang="en-US" sz="2800" dirty="0" smtClean="0">
                <a:solidFill>
                  <a:schemeClr val="tx1"/>
                </a:solidFill>
                <a:sym typeface="Symbol" pitchFamily="18" charset="2"/>
              </a:rPr>
              <a:t></a:t>
            </a:r>
            <a:r>
              <a:rPr lang="en-US" sz="2800" dirty="0" smtClean="0">
                <a:solidFill>
                  <a:schemeClr val="tx1"/>
                </a:solidFill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</a:rPr>
              <a:t>2 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410200" y="5165725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i="1" dirty="0"/>
              <a:t>E. </a:t>
            </a:r>
            <a:r>
              <a:rPr lang="en-US" b="1" i="1" dirty="0" err="1"/>
              <a:t>huxlei</a:t>
            </a:r>
            <a:r>
              <a:rPr lang="en-US" b="1" dirty="0"/>
              <a:t> bloom </a:t>
            </a:r>
            <a:r>
              <a:rPr lang="en-US" b="1" dirty="0" err="1" smtClean="0"/>
              <a:t>cerca</a:t>
            </a:r>
            <a:r>
              <a:rPr lang="en-US" b="1" dirty="0" smtClean="0"/>
              <a:t> de </a:t>
            </a:r>
            <a:r>
              <a:rPr lang="en-US" b="1" dirty="0" err="1" smtClean="0"/>
              <a:t>Suecia</a:t>
            </a:r>
            <a:r>
              <a:rPr lang="en-US" b="1" dirty="0" smtClean="0"/>
              <a:t>, Mayo, </a:t>
            </a:r>
            <a:r>
              <a:rPr lang="en-US" b="1" dirty="0"/>
              <a:t>2010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10200" y="5943600"/>
            <a:ext cx="3124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http://www.smhi.se/en/theme/algal-blooms-in-the-skagerrak-and-kattegat-1.13039?l=8</a:t>
            </a:r>
          </a:p>
        </p:txBody>
      </p:sp>
    </p:spTree>
    <p:extLst>
      <p:ext uri="{BB962C8B-B14F-4D97-AF65-F5344CB8AC3E}">
        <p14:creationId xmlns:p14="http://schemas.microsoft.com/office/powerpoint/2010/main" val="180312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terop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90800"/>
            <a:ext cx="5410200" cy="40576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7620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Alcalinidad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28194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No </a:t>
            </a:r>
            <a:r>
              <a:rPr lang="en-US" sz="2800" dirty="0" err="1" smtClean="0">
                <a:solidFill>
                  <a:schemeClr val="tx1"/>
                </a:solidFill>
              </a:rPr>
              <a:t>afecteda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por</a:t>
            </a:r>
            <a:r>
              <a:rPr lang="en-US" sz="2800" dirty="0" smtClean="0">
                <a:solidFill>
                  <a:schemeClr val="tx1"/>
                </a:solidFill>
              </a:rPr>
              <a:t> la FS y R, </a:t>
            </a:r>
            <a:r>
              <a:rPr lang="en-US" sz="2800" dirty="0" err="1" smtClean="0">
                <a:solidFill>
                  <a:schemeClr val="tx1"/>
                </a:solidFill>
              </a:rPr>
              <a:t>pero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por</a:t>
            </a:r>
            <a:r>
              <a:rPr lang="en-US" sz="2800" dirty="0" smtClean="0">
                <a:solidFill>
                  <a:schemeClr val="tx1"/>
                </a:solidFill>
              </a:rPr>
              <a:t> la </a:t>
            </a:r>
            <a:r>
              <a:rPr lang="en-US" sz="2800" dirty="0" err="1" smtClean="0">
                <a:solidFill>
                  <a:schemeClr val="tx1"/>
                </a:solidFill>
              </a:rPr>
              <a:t>formación</a:t>
            </a:r>
            <a:r>
              <a:rPr lang="en-US" sz="2800" dirty="0" smtClean="0">
                <a:solidFill>
                  <a:schemeClr val="tx1"/>
                </a:solidFill>
              </a:rPr>
              <a:t>/</a:t>
            </a:r>
            <a:r>
              <a:rPr lang="en-US" sz="2800" dirty="0" err="1" smtClean="0">
                <a:solidFill>
                  <a:schemeClr val="tx1"/>
                </a:solidFill>
              </a:rPr>
              <a:t>disolución</a:t>
            </a:r>
            <a:r>
              <a:rPr lang="en-US" sz="2800" dirty="0" smtClean="0">
                <a:solidFill>
                  <a:schemeClr val="tx1"/>
                </a:solidFill>
              </a:rPr>
              <a:t> de CaC0</a:t>
            </a:r>
            <a:r>
              <a:rPr lang="en-US" sz="2800" baseline="-25000" dirty="0" smtClean="0">
                <a:solidFill>
                  <a:schemeClr val="tx1"/>
                </a:solidFill>
              </a:rPr>
              <a:t>3</a:t>
            </a:r>
            <a:endParaRPr lang="en-US" sz="2800" baseline="-250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i="1" dirty="0" smtClean="0">
                <a:solidFill>
                  <a:schemeClr val="tx1"/>
                </a:solidFill>
              </a:rPr>
              <a:t>¿</a:t>
            </a:r>
            <a:r>
              <a:rPr lang="en-US" sz="2800" i="1" dirty="0" err="1" smtClean="0">
                <a:solidFill>
                  <a:schemeClr val="tx1"/>
                </a:solidFill>
              </a:rPr>
              <a:t>Por</a:t>
            </a:r>
            <a:r>
              <a:rPr lang="en-US" sz="2800" i="1" dirty="0" smtClean="0">
                <a:solidFill>
                  <a:schemeClr val="tx1"/>
                </a:solidFill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</a:rPr>
              <a:t>qué</a:t>
            </a:r>
            <a:r>
              <a:rPr lang="en-US" sz="2800" i="1" dirty="0" smtClean="0">
                <a:solidFill>
                  <a:schemeClr val="tx1"/>
                </a:solidFill>
              </a:rPr>
              <a:t>?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7687" y="3919433"/>
            <a:ext cx="320040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err="1" smtClean="0"/>
              <a:t>Pterópodo</a:t>
            </a:r>
            <a:r>
              <a:rPr lang="en-US" b="1" dirty="0" smtClean="0"/>
              <a:t>- un </a:t>
            </a:r>
            <a:r>
              <a:rPr lang="en-US" b="1" dirty="0" err="1" smtClean="0"/>
              <a:t>zooplanctonte</a:t>
            </a:r>
            <a:r>
              <a:rPr lang="en-US" b="1" dirty="0" smtClean="0"/>
              <a:t>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hace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caparazón</a:t>
            </a:r>
            <a:r>
              <a:rPr lang="en-US" b="1" dirty="0" smtClean="0"/>
              <a:t> de CaCO</a:t>
            </a:r>
            <a:r>
              <a:rPr lang="en-US" b="1" baseline="-25000" dirty="0" smtClean="0"/>
              <a:t>3</a:t>
            </a:r>
            <a:endParaRPr lang="en-US" b="1" dirty="0"/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/>
              <a:t>http://www.nopp.org/2010/newly-established-ocean-acidification-task-force-holds-first-meeting/#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581400" y="4603059"/>
            <a:ext cx="1143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7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k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632" y="917713"/>
            <a:ext cx="7391400" cy="57400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152400"/>
            <a:ext cx="4873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 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Alcalinity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, and pH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715404" y="6627168"/>
            <a:ext cx="13740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SW, CH6, p. 119, Fig. 6.15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6886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sidc.org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6713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151924"/>
            <a:ext cx="91440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Cambio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Climático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impactos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bajo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diferentes</a:t>
            </a:r>
            <a:r>
              <a:rPr lang="en-US" sz="2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escenarios</a:t>
            </a:r>
            <a:endParaRPr lang="en-US" sz="2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921365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Acidificación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Oceánica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El </a:t>
            </a:r>
            <a:r>
              <a:rPr lang="en-US" sz="2000" dirty="0" err="1" smtClean="0">
                <a:solidFill>
                  <a:prstClr val="black"/>
                </a:solidFill>
              </a:rPr>
              <a:t>sistema</a:t>
            </a:r>
            <a:r>
              <a:rPr lang="en-US" sz="2000" dirty="0" smtClean="0">
                <a:solidFill>
                  <a:prstClr val="black"/>
                </a:solidFill>
              </a:rPr>
              <a:t> buffer </a:t>
            </a:r>
            <a:r>
              <a:rPr lang="en-US" sz="2000" dirty="0" err="1" smtClean="0">
                <a:solidFill>
                  <a:prstClr val="black"/>
                </a:solidFill>
              </a:rPr>
              <a:t>carbonato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permite</a:t>
            </a:r>
            <a:r>
              <a:rPr lang="en-US" sz="2000" dirty="0" smtClean="0">
                <a:solidFill>
                  <a:prstClr val="black"/>
                </a:solidFill>
              </a:rPr>
              <a:t> al </a:t>
            </a:r>
            <a:r>
              <a:rPr lang="en-US" sz="2000" dirty="0" err="1" smtClean="0">
                <a:solidFill>
                  <a:prstClr val="black"/>
                </a:solidFill>
              </a:rPr>
              <a:t>océano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tomar</a:t>
            </a:r>
            <a:r>
              <a:rPr lang="en-US" sz="2000" dirty="0" smtClean="0">
                <a:solidFill>
                  <a:prstClr val="black"/>
                </a:solidFill>
              </a:rPr>
              <a:t> un gran </a:t>
            </a:r>
            <a:r>
              <a:rPr lang="en-US" sz="2000" dirty="0" err="1" smtClean="0">
                <a:solidFill>
                  <a:prstClr val="black"/>
                </a:solidFill>
              </a:rPr>
              <a:t>exceso</a:t>
            </a:r>
            <a:r>
              <a:rPr lang="en-US" sz="2000" dirty="0" smtClean="0">
                <a:solidFill>
                  <a:prstClr val="black"/>
                </a:solidFill>
              </a:rPr>
              <a:t> de </a:t>
            </a:r>
            <a:r>
              <a:rPr lang="en-US" sz="2000" dirty="0">
                <a:solidFill>
                  <a:prstClr val="black"/>
                </a:solidFill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</a:rPr>
              <a:t>a </a:t>
            </a:r>
            <a:r>
              <a:rPr lang="en-US" sz="2000" dirty="0" err="1" smtClean="0">
                <a:solidFill>
                  <a:prstClr val="black"/>
                </a:solidFill>
              </a:rPr>
              <a:t>su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capacidad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potencial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debido</a:t>
            </a:r>
            <a:r>
              <a:rPr lang="en-US" sz="2000" dirty="0" smtClean="0">
                <a:solidFill>
                  <a:prstClr val="black"/>
                </a:solidFill>
              </a:rPr>
              <a:t> - </a:t>
            </a:r>
            <a:r>
              <a:rPr lang="en-US" sz="2000" dirty="0" err="1" smtClean="0">
                <a:solidFill>
                  <a:prstClr val="black"/>
                </a:solidFill>
              </a:rPr>
              <a:t>sólo</a:t>
            </a:r>
            <a:r>
              <a:rPr lang="en-US" sz="2000" dirty="0" smtClean="0">
                <a:solidFill>
                  <a:prstClr val="black"/>
                </a:solidFill>
              </a:rPr>
              <a:t> – a la </a:t>
            </a:r>
            <a:r>
              <a:rPr lang="en-US" sz="2000" dirty="0" err="1" smtClean="0">
                <a:solidFill>
                  <a:prstClr val="black"/>
                </a:solidFill>
              </a:rPr>
              <a:t>solubilidad</a:t>
            </a:r>
            <a:r>
              <a:rPr lang="en-US" sz="2000" dirty="0" smtClean="0">
                <a:solidFill>
                  <a:prstClr val="black"/>
                </a:solidFill>
              </a:rPr>
              <a:t>, con lo </a:t>
            </a:r>
            <a:r>
              <a:rPr lang="en-US" sz="2000" dirty="0" err="1" smtClean="0">
                <a:solidFill>
                  <a:prstClr val="black"/>
                </a:solidFill>
              </a:rPr>
              <a:t>cual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</a:rPr>
              <a:t>controla</a:t>
            </a:r>
            <a:r>
              <a:rPr lang="en-US" sz="2000" dirty="0" smtClean="0">
                <a:solidFill>
                  <a:prstClr val="black"/>
                </a:solidFill>
              </a:rPr>
              <a:t> el  </a:t>
            </a:r>
            <a:r>
              <a:rPr lang="en-US" sz="2000" dirty="0">
                <a:solidFill>
                  <a:prstClr val="black"/>
                </a:solidFill>
              </a:rPr>
              <a:t>pH </a:t>
            </a:r>
            <a:r>
              <a:rPr lang="en-US" sz="2000" dirty="0" err="1" smtClean="0">
                <a:solidFill>
                  <a:prstClr val="black"/>
                </a:solidFill>
              </a:rPr>
              <a:t>oceánico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sz="8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(1) CO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+ H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O ↔ H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dirty="0">
                <a:solidFill>
                  <a:prstClr val="black"/>
                </a:solidFill>
              </a:rPr>
              <a:t> ↔ H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+ HCO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↔ 2H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+ 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2– 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(2) </a:t>
            </a:r>
            <a:r>
              <a:rPr lang="en-US" sz="2000" dirty="0">
                <a:solidFill>
                  <a:prstClr val="black"/>
                </a:solidFill>
              </a:rPr>
              <a:t>CO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 + H</a:t>
            </a:r>
            <a:r>
              <a:rPr lang="en-US" sz="2000" baseline="-25000" dirty="0">
                <a:solidFill>
                  <a:prstClr val="black"/>
                </a:solidFill>
              </a:rPr>
              <a:t>2</a:t>
            </a:r>
            <a:r>
              <a:rPr lang="en-US" sz="2000" dirty="0">
                <a:solidFill>
                  <a:prstClr val="black"/>
                </a:solidFill>
              </a:rPr>
              <a:t>O + 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2– </a:t>
            </a:r>
            <a:r>
              <a:rPr lang="en-US" sz="2000" dirty="0">
                <a:solidFill>
                  <a:prstClr val="black"/>
                </a:solidFill>
              </a:rPr>
              <a:t>↔ HCO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  <a:r>
              <a:rPr lang="en-US" sz="2000" dirty="0">
                <a:solidFill>
                  <a:prstClr val="black"/>
                </a:solidFill>
              </a:rPr>
              <a:t> + H</a:t>
            </a:r>
            <a:r>
              <a:rPr lang="en-US" sz="2000" baseline="30000" dirty="0">
                <a:solidFill>
                  <a:prstClr val="black"/>
                </a:solidFill>
              </a:rPr>
              <a:t>+</a:t>
            </a:r>
            <a:r>
              <a:rPr lang="en-US" sz="2000" dirty="0">
                <a:solidFill>
                  <a:prstClr val="black"/>
                </a:solidFill>
              </a:rPr>
              <a:t> + 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2– </a:t>
            </a:r>
            <a:r>
              <a:rPr lang="en-US" sz="2000" dirty="0">
                <a:solidFill>
                  <a:prstClr val="black"/>
                </a:solidFill>
              </a:rPr>
              <a:t>↔ 2HCO</a:t>
            </a:r>
            <a:r>
              <a:rPr lang="en-US" sz="2000" baseline="-25000" dirty="0">
                <a:solidFill>
                  <a:prstClr val="black"/>
                </a:solidFill>
              </a:rPr>
              <a:t>3</a:t>
            </a:r>
            <a:r>
              <a:rPr lang="en-US" sz="2000" baseline="30000" dirty="0">
                <a:solidFill>
                  <a:prstClr val="black"/>
                </a:solidFill>
              </a:rPr>
              <a:t>-</a:t>
            </a: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 l="4059" t="2286" r="4059" b="3877"/>
          <a:stretch>
            <a:fillRect/>
          </a:stretch>
        </p:blipFill>
        <p:spPr bwMode="auto">
          <a:xfrm>
            <a:off x="152400" y="3276600"/>
            <a:ext cx="3292098" cy="334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www.pmel.noaa.gov/co2/OA/OA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1" y="4114800"/>
            <a:ext cx="4634386" cy="24384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629400" y="2133600"/>
            <a:ext cx="2507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Effecto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neto</a:t>
            </a:r>
            <a:r>
              <a:rPr lang="en-US" sz="2000" dirty="0" smtClean="0">
                <a:solidFill>
                  <a:srgbClr val="FF0000"/>
                </a:solidFill>
              </a:rPr>
              <a:t> de &gt; CO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Más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H</a:t>
            </a:r>
            <a:r>
              <a:rPr lang="en-US" sz="2000" b="1" baseline="30000" dirty="0">
                <a:solidFill>
                  <a:srgbClr val="FF0000"/>
                </a:solidFill>
              </a:rPr>
              <a:t>+ </a:t>
            </a:r>
            <a:r>
              <a:rPr lang="en-US" sz="2000" b="1" dirty="0" smtClean="0">
                <a:solidFill>
                  <a:srgbClr val="FF0000"/>
                </a:solidFill>
              </a:rPr>
              <a:t>y HCO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Menos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CO</a:t>
            </a:r>
            <a:r>
              <a:rPr lang="en-US" sz="2000" b="1" baseline="-25000" dirty="0">
                <a:solidFill>
                  <a:srgbClr val="FF0000"/>
                </a:solidFill>
              </a:rPr>
              <a:t>3</a:t>
            </a:r>
            <a:r>
              <a:rPr lang="en-US" sz="2000" b="1" baseline="30000" dirty="0">
                <a:solidFill>
                  <a:srgbClr val="FF0000"/>
                </a:solidFill>
              </a:rPr>
              <a:t>2–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2218" y="3669268"/>
            <a:ext cx="356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CaCO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 + CO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 + H</a:t>
            </a:r>
            <a:r>
              <a:rPr lang="en-US" baseline="-25000" dirty="0">
                <a:solidFill>
                  <a:prstClr val="black"/>
                </a:solidFill>
              </a:rPr>
              <a:t>2</a:t>
            </a:r>
            <a:r>
              <a:rPr lang="en-US" dirty="0">
                <a:solidFill>
                  <a:prstClr val="black"/>
                </a:solidFill>
              </a:rPr>
              <a:t>O ↔ Ca</a:t>
            </a:r>
            <a:r>
              <a:rPr lang="en-US" baseline="30000" dirty="0">
                <a:solidFill>
                  <a:prstClr val="black"/>
                </a:solidFill>
              </a:rPr>
              <a:t>2+</a:t>
            </a:r>
            <a:r>
              <a:rPr lang="en-US" dirty="0">
                <a:solidFill>
                  <a:prstClr val="black"/>
                </a:solidFill>
              </a:rPr>
              <a:t>+ 2HCO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581001"/>
            <a:ext cx="1979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IPCC, 2007, AR4, WG1, Ch. 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b="1" dirty="0">
                <a:solidFill>
                  <a:prstClr val="black"/>
                </a:solidFill>
              </a:rPr>
              <a:t>http://www.pmel.noaa.gov/co2/OA/background.html</a:t>
            </a:r>
          </a:p>
        </p:txBody>
      </p:sp>
    </p:spTree>
    <p:extLst>
      <p:ext uri="{BB962C8B-B14F-4D97-AF65-F5344CB8AC3E}">
        <p14:creationId xmlns:p14="http://schemas.microsoft.com/office/powerpoint/2010/main" val="13711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nsidc.org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66713"/>
            <a:ext cx="9525" cy="4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" y="152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Cambio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Climático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impactos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bajo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diferentes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escenarios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9144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Acidificación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Oceánica</a:t>
            </a:r>
            <a:r>
              <a:rPr lang="en-US" sz="2400" b="1" dirty="0">
                <a:solidFill>
                  <a:srgbClr val="002060"/>
                </a:solidFill>
              </a:rPr>
              <a:t> 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2" name="Picture 4" descr="AYool_GLODAP_del_pH"/>
          <p:cNvPicPr>
            <a:picLocks noChangeAspect="1" noChangeArrowheads="1"/>
          </p:cNvPicPr>
          <p:nvPr/>
        </p:nvPicPr>
        <p:blipFill>
          <a:blip r:embed="rId4" cstate="print"/>
          <a:srcRect b="28200"/>
          <a:stretch>
            <a:fillRect/>
          </a:stretch>
        </p:blipFill>
        <p:spPr bwMode="auto">
          <a:xfrm>
            <a:off x="902390" y="1600200"/>
            <a:ext cx="7403410" cy="3581400"/>
          </a:xfrm>
          <a:prstGeom prst="rect">
            <a:avLst/>
          </a:prstGeom>
          <a:noFill/>
        </p:spPr>
      </p:pic>
      <p:pic>
        <p:nvPicPr>
          <p:cNvPr id="13" name="Picture 6" descr="AYool_GLODAP_del_pH"/>
          <p:cNvPicPr>
            <a:picLocks noChangeAspect="1" noChangeArrowheads="1"/>
          </p:cNvPicPr>
          <p:nvPr/>
        </p:nvPicPr>
        <p:blipFill>
          <a:blip r:embed="rId4" cstate="print"/>
          <a:srcRect t="80705"/>
          <a:stretch>
            <a:fillRect/>
          </a:stretch>
        </p:blipFill>
        <p:spPr bwMode="auto">
          <a:xfrm>
            <a:off x="2171700" y="5207000"/>
            <a:ext cx="4991100" cy="584200"/>
          </a:xfrm>
          <a:prstGeom prst="rect">
            <a:avLst/>
          </a:prstGeom>
          <a:noFill/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57200" y="5867400"/>
            <a:ext cx="847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La </a:t>
            </a:r>
            <a:r>
              <a:rPr lang="en-US" b="1" dirty="0" err="1" smtClean="0">
                <a:solidFill>
                  <a:prstClr val="black"/>
                </a:solidFill>
              </a:rPr>
              <a:t>Acidificación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puede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afectar</a:t>
            </a:r>
            <a:r>
              <a:rPr lang="en-US" b="1" dirty="0" smtClean="0">
                <a:solidFill>
                  <a:prstClr val="black"/>
                </a:solidFill>
              </a:rPr>
              <a:t> a los </a:t>
            </a:r>
            <a:r>
              <a:rPr lang="en-US" b="1" dirty="0" err="1" smtClean="0">
                <a:solidFill>
                  <a:prstClr val="black"/>
                </a:solidFill>
              </a:rPr>
              <a:t>organismos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marinos</a:t>
            </a:r>
            <a:r>
              <a:rPr lang="en-US" b="1" dirty="0" smtClean="0">
                <a:solidFill>
                  <a:prstClr val="black"/>
                </a:solidFill>
              </a:rPr>
              <a:t> y al </a:t>
            </a:r>
            <a:r>
              <a:rPr lang="en-US" b="1" dirty="0" err="1" smtClean="0">
                <a:solidFill>
                  <a:prstClr val="black"/>
                </a:solidFill>
              </a:rPr>
              <a:t>resto</a:t>
            </a:r>
            <a:r>
              <a:rPr lang="en-US" b="1" dirty="0" smtClean="0">
                <a:solidFill>
                  <a:prstClr val="black"/>
                </a:solidFill>
              </a:rPr>
              <a:t> del </a:t>
            </a:r>
            <a:r>
              <a:rPr lang="en-US" b="1" dirty="0" err="1" smtClean="0">
                <a:solidFill>
                  <a:prstClr val="black"/>
                </a:solidFill>
              </a:rPr>
              <a:t>ambiente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</a:rPr>
              <a:t>actividades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humanjas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b="1" dirty="0" err="1" smtClean="0">
                <a:solidFill>
                  <a:prstClr val="black"/>
                </a:solidFill>
              </a:rPr>
              <a:t>recursos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r>
              <a:rPr lang="en-US" b="1" dirty="0" err="1" smtClean="0">
                <a:solidFill>
                  <a:prstClr val="black"/>
                </a:solidFill>
              </a:rPr>
              <a:t>alimentarios</a:t>
            </a:r>
            <a:r>
              <a:rPr lang="en-US" b="1" dirty="0" smtClean="0">
                <a:solidFill>
                  <a:prstClr val="black"/>
                </a:solidFill>
              </a:rPr>
              <a:t>, </a:t>
            </a:r>
            <a:r>
              <a:rPr lang="en-US" b="1" dirty="0">
                <a:solidFill>
                  <a:prstClr val="black"/>
                </a:solidFill>
              </a:rPr>
              <a:t>etc.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7820" y="1262606"/>
            <a:ext cx="89725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 smtClean="0">
                <a:solidFill>
                  <a:prstClr val="black"/>
                </a:solidFill>
              </a:rPr>
              <a:t>Cambios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estimados</a:t>
            </a:r>
            <a:r>
              <a:rPr lang="en-US" sz="1400" b="1" dirty="0" smtClean="0">
                <a:solidFill>
                  <a:prstClr val="black"/>
                </a:solidFill>
              </a:rPr>
              <a:t> del </a:t>
            </a:r>
            <a:r>
              <a:rPr lang="en-US" sz="1400" b="1" dirty="0">
                <a:solidFill>
                  <a:prstClr val="black"/>
                </a:solidFill>
              </a:rPr>
              <a:t>pH </a:t>
            </a:r>
            <a:r>
              <a:rPr lang="en-US" sz="1400" b="1" dirty="0" err="1" smtClean="0">
                <a:solidFill>
                  <a:prstClr val="black"/>
                </a:solidFill>
              </a:rPr>
              <a:t>Oceánico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Superficialdebido</a:t>
            </a:r>
            <a:r>
              <a:rPr lang="en-US" sz="1400" b="1" dirty="0" smtClean="0">
                <a:solidFill>
                  <a:prstClr val="black"/>
                </a:solidFill>
              </a:rPr>
              <a:t> a </a:t>
            </a:r>
            <a:r>
              <a:rPr lang="en-US" sz="1400" b="1" dirty="0" err="1" smtClean="0">
                <a:solidFill>
                  <a:prstClr val="black"/>
                </a:solidFill>
              </a:rPr>
              <a:t>las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emisiones</a:t>
            </a:r>
            <a:r>
              <a:rPr lang="en-US" sz="1400" b="1" dirty="0" smtClean="0">
                <a:solidFill>
                  <a:prstClr val="black"/>
                </a:solidFill>
              </a:rPr>
              <a:t> de </a:t>
            </a:r>
            <a:r>
              <a:rPr lang="en-US" sz="1400" b="1" dirty="0">
                <a:solidFill>
                  <a:prstClr val="black"/>
                </a:solidFill>
              </a:rPr>
              <a:t>CO</a:t>
            </a:r>
            <a:r>
              <a:rPr lang="en-US" sz="1400" b="1" baseline="-25000" dirty="0">
                <a:solidFill>
                  <a:prstClr val="black"/>
                </a:solidFill>
              </a:rPr>
              <a:t>2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Durante el </a:t>
            </a:r>
            <a:r>
              <a:rPr lang="en-US" sz="1400" b="1" dirty="0" err="1" smtClean="0">
                <a:solidFill>
                  <a:prstClr val="black"/>
                </a:solidFill>
              </a:rPr>
              <a:t>Período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>
                <a:solidFill>
                  <a:prstClr val="black"/>
                </a:solidFill>
              </a:rPr>
              <a:t>Industrial </a:t>
            </a:r>
            <a:r>
              <a:rPr lang="en-US" sz="1400" b="1" dirty="0" smtClean="0">
                <a:solidFill>
                  <a:prstClr val="black"/>
                </a:solidFill>
              </a:rPr>
              <a:t>(1800-2000</a:t>
            </a:r>
            <a:r>
              <a:rPr lang="en-US" sz="1400" b="1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791200" y="6599238"/>
            <a:ext cx="3346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>
                <a:solidFill>
                  <a:prstClr val="black"/>
                </a:solidFill>
              </a:rPr>
              <a:t>GW Talk, Tom Murphree, Dec09, murphree@nps.edu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61913" y="6572250"/>
            <a:ext cx="51196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Figure from: http://www.pacificscience.org/tfoceanacidification.html</a:t>
            </a:r>
          </a:p>
        </p:txBody>
      </p:sp>
    </p:spTree>
    <p:extLst>
      <p:ext uri="{BB962C8B-B14F-4D97-AF65-F5344CB8AC3E}">
        <p14:creationId xmlns:p14="http://schemas.microsoft.com/office/powerpoint/2010/main" val="203091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674" y="26504"/>
            <a:ext cx="7362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Impactos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 la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Acidificación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Oceánica</a:t>
            </a:r>
            <a:endParaRPr lang="en-US" sz="3600" dirty="0"/>
          </a:p>
        </p:txBody>
      </p:sp>
      <p:pic>
        <p:nvPicPr>
          <p:cNvPr id="3074" name="Picture 2" descr="Ocean Acidification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938873"/>
            <a:ext cx="8900160" cy="500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" y="6019080"/>
            <a:ext cx="890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Los organisms </a:t>
            </a:r>
            <a:r>
              <a:rPr lang="en-US" sz="2000" b="1" dirty="0" err="1" smtClean="0">
                <a:solidFill>
                  <a:srgbClr val="FF0000"/>
                </a:solidFill>
              </a:rPr>
              <a:t>deben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gastar</a:t>
            </a:r>
            <a:r>
              <a:rPr lang="en-US" sz="2000" b="1" dirty="0" smtClean="0">
                <a:solidFill>
                  <a:srgbClr val="FF0000"/>
                </a:solidFill>
              </a:rPr>
              <a:t> &gt; </a:t>
            </a:r>
            <a:r>
              <a:rPr lang="en-US" sz="2000" b="1" dirty="0" err="1" smtClean="0">
                <a:solidFill>
                  <a:srgbClr val="FF0000"/>
                </a:solidFill>
              </a:rPr>
              <a:t>energía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para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producir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sus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caparazones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calc</a:t>
            </a:r>
            <a:r>
              <a:rPr lang="en-US" sz="2000" b="1" dirty="0" err="1" smtClean="0">
                <a:solidFill>
                  <a:srgbClr val="FF0000"/>
                </a:solidFill>
              </a:rPr>
              <a:t>áreos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49478" y="6553200"/>
            <a:ext cx="35878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http://www.pmel.noaa.gov/co2/story/What+is+Ocean+Acidification%3F</a:t>
            </a:r>
          </a:p>
        </p:txBody>
      </p:sp>
    </p:spTree>
    <p:extLst>
      <p:ext uri="{BB962C8B-B14F-4D97-AF65-F5344CB8AC3E}">
        <p14:creationId xmlns:p14="http://schemas.microsoft.com/office/powerpoint/2010/main" val="35114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0433" y="142260"/>
            <a:ext cx="7357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CO</a:t>
            </a:r>
            <a:r>
              <a:rPr lang="en-US" sz="36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2  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Alcalinidad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, pH </a:t>
            </a: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e</a:t>
            </a:r>
            <a:r>
              <a:rPr lang="en-US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n los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Trópicos</a:t>
            </a:r>
            <a:endParaRPr lang="en-US" sz="3600" dirty="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799" y="990600"/>
            <a:ext cx="8534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dirty="0" smtClean="0">
                <a:latin typeface="Arial"/>
                <a:ea typeface="Times New Roman"/>
                <a:cs typeface="Times New Roman"/>
              </a:rPr>
              <a:t>¿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Cómo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afecta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la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temperatura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al CIDT</a:t>
            </a:r>
            <a:r>
              <a:rPr lang="en-US" sz="2400" b="1" i="1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>
                <a:latin typeface="Arial"/>
                <a:ea typeface="Times New Roman"/>
                <a:cs typeface="Times New Roman"/>
              </a:rPr>
              <a:t>[ΣCO</a:t>
            </a:r>
            <a:r>
              <a:rPr lang="en-US" sz="2400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Arial"/>
                <a:ea typeface="Times New Roman"/>
                <a:cs typeface="Times New Roman"/>
              </a:rPr>
              <a:t>]?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>
                <a:latin typeface="Arial"/>
                <a:ea typeface="Times New Roman"/>
                <a:cs typeface="Times New Roman"/>
              </a:rPr>
              <a:t> 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medida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que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la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temperatura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sube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, la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solubilidad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del 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CO</a:t>
            </a:r>
            <a:r>
              <a:rPr lang="en-US" sz="2400" b="1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↓ → [ΣCO</a:t>
            </a:r>
            <a:r>
              <a:rPr lang="en-US" sz="2400" b="1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]↓</a:t>
            </a:r>
            <a:endParaRPr lang="en-US" sz="2400" b="1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>
                <a:latin typeface="Arial"/>
                <a:ea typeface="Times New Roman"/>
                <a:cs typeface="Times New Roman"/>
              </a:rPr>
              <a:t> 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 smtClean="0">
                <a:latin typeface="Arial"/>
                <a:ea typeface="Times New Roman"/>
                <a:cs typeface="Times New Roman"/>
              </a:rPr>
              <a:t>¿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Cómo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afecta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la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temperatura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a la 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AC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?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>
                <a:latin typeface="Arial"/>
                <a:ea typeface="Times New Roman"/>
                <a:cs typeface="Times New Roman"/>
              </a:rPr>
              <a:t> 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 smtClean="0">
                <a:latin typeface="Arial"/>
                <a:ea typeface="Times New Roman"/>
                <a:cs typeface="Times New Roman"/>
              </a:rPr>
              <a:t>A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medida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que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la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temperatura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sube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, 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la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 err="1" smtClean="0">
                <a:latin typeface="Arial"/>
                <a:ea typeface="Times New Roman"/>
                <a:cs typeface="Times New Roman"/>
              </a:rPr>
              <a:t>solubilidad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 del </a:t>
            </a:r>
            <a:r>
              <a:rPr lang="en-US" sz="2400" dirty="0">
                <a:latin typeface="Arial"/>
                <a:ea typeface="Times New Roman"/>
                <a:cs typeface="Times New Roman"/>
              </a:rPr>
              <a:t>CO</a:t>
            </a:r>
            <a:r>
              <a:rPr lang="en-US" sz="2400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Arial"/>
                <a:ea typeface="Times New Roman"/>
                <a:cs typeface="Times New Roman"/>
              </a:rPr>
              <a:t>↓ → [ΣCO</a:t>
            </a:r>
            <a:r>
              <a:rPr lang="en-US" sz="2400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dirty="0">
                <a:latin typeface="Arial"/>
                <a:ea typeface="Times New Roman"/>
                <a:cs typeface="Times New Roman"/>
              </a:rPr>
              <a:t>]</a:t>
            </a:r>
            <a:r>
              <a:rPr lang="en-US" sz="2400" dirty="0" smtClean="0">
                <a:latin typeface="Arial"/>
                <a:ea typeface="Times New Roman"/>
                <a:cs typeface="Times New Roman"/>
              </a:rPr>
              <a:t>↓ → 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(AC 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- [ΣCO</a:t>
            </a:r>
            <a:r>
              <a:rPr lang="en-US" sz="2400" b="1" baseline="-25000" dirty="0">
                <a:latin typeface="Arial"/>
                <a:ea typeface="Times New Roman"/>
                <a:cs typeface="Times New Roman"/>
              </a:rPr>
              <a:t>2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])↑ → [CO</a:t>
            </a:r>
            <a:r>
              <a:rPr lang="en-US" sz="2400" b="1" baseline="-25000" dirty="0">
                <a:latin typeface="Arial"/>
                <a:ea typeface="Times New Roman"/>
                <a:cs typeface="Times New Roman"/>
              </a:rPr>
              <a:t>3</a:t>
            </a:r>
            <a:r>
              <a:rPr lang="en-US" sz="2400" b="1" baseline="30000" dirty="0">
                <a:latin typeface="Arial"/>
                <a:ea typeface="Times New Roman"/>
                <a:cs typeface="Times New Roman"/>
              </a:rPr>
              <a:t>2-</a:t>
            </a:r>
            <a:r>
              <a:rPr lang="en-US" sz="2400" b="1" dirty="0">
                <a:latin typeface="Arial"/>
                <a:ea typeface="Times New Roman"/>
                <a:cs typeface="Times New Roman"/>
              </a:rPr>
              <a:t>]↑ </a:t>
            </a:r>
            <a:endParaRPr lang="en-US" sz="2400" b="1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Si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[CO</a:t>
            </a:r>
            <a:r>
              <a:rPr lang="en-US" sz="2400" baseline="-25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en-US" sz="2400" baseline="30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2-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]↑↑;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más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precipitación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de 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CaCO</a:t>
            </a:r>
            <a:r>
              <a:rPr lang="en-US" sz="2400" b="1" baseline="-25000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espontánea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Times New Roman"/>
                <a:cs typeface="Times New Roman"/>
              </a:rPr>
              <a:t>…)</a:t>
            </a:r>
            <a:endParaRPr lang="en-US" sz="2400" b="1" dirty="0">
              <a:solidFill>
                <a:srgbClr val="FF0000"/>
              </a:solidFill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b="1" dirty="0">
                <a:latin typeface="Arial"/>
                <a:ea typeface="Times New Roman"/>
                <a:cs typeface="Times New Roman"/>
              </a:rPr>
              <a:t>→ alkalinity↓  </a:t>
            </a:r>
            <a:endParaRPr lang="en-US" sz="2400" b="1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dirty="0">
                <a:latin typeface="Arial"/>
                <a:ea typeface="Times New Roman"/>
                <a:cs typeface="Times New Roman"/>
              </a:rPr>
              <a:t> </a:t>
            </a:r>
            <a:endParaRPr lang="en-US" sz="2400" dirty="0">
              <a:latin typeface="Courier New"/>
              <a:ea typeface="Times New Roman"/>
              <a:cs typeface="Times New Roman"/>
            </a:endParaRPr>
          </a:p>
          <a:p>
            <a:pPr fontAlgn="base"/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Resumiendo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,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si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la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temperatura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afecta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a la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solubilidad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del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carbonato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de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calcio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,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afecta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 a la </a:t>
            </a:r>
            <a:r>
              <a:rPr lang="en-US" sz="2400" b="1" dirty="0" err="1" smtClean="0">
                <a:latin typeface="Arial"/>
                <a:ea typeface="Times New Roman"/>
                <a:cs typeface="Times New Roman"/>
              </a:rPr>
              <a:t>alcalinidad</a:t>
            </a:r>
            <a:r>
              <a:rPr lang="en-US" sz="2400" b="1" dirty="0" smtClean="0">
                <a:latin typeface="Arial"/>
                <a:ea typeface="Times New Roman"/>
                <a:cs typeface="Times New Roman"/>
              </a:rPr>
              <a:t>.</a:t>
            </a:r>
            <a:endParaRPr lang="en-US" sz="2400" b="1" dirty="0">
              <a:latin typeface="Courier New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063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http://www.ncar.ucar.edu/feature/fieldguides/coral/images/coral_distrib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83" y="1503909"/>
            <a:ext cx="5425440" cy="398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62000" y="76200"/>
            <a:ext cx="7772400" cy="9144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Arrecifes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Coralinos</a:t>
            </a:r>
            <a:endParaRPr lang="en-US" sz="4000" b="1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44068" y="1763096"/>
            <a:ext cx="32922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La </a:t>
            </a:r>
            <a:r>
              <a:rPr lang="en-US" dirty="0" err="1" smtClean="0">
                <a:cs typeface="Arial" panose="020B0604020202020204" pitchFamily="34" charset="0"/>
              </a:rPr>
              <a:t>edificación</a:t>
            </a:r>
            <a:r>
              <a:rPr lang="en-US" dirty="0" smtClean="0">
                <a:cs typeface="Arial" panose="020B0604020202020204" pitchFamily="34" charset="0"/>
              </a:rPr>
              <a:t> de los </a:t>
            </a:r>
            <a:r>
              <a:rPr lang="en-US" dirty="0" err="1" smtClean="0">
                <a:cs typeface="Arial" panose="020B0604020202020204" pitchFamily="34" charset="0"/>
              </a:rPr>
              <a:t>arrecifes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coralinos</a:t>
            </a:r>
            <a:r>
              <a:rPr lang="en-US" dirty="0" smtClean="0">
                <a:cs typeface="Arial" panose="020B0604020202020204" pitchFamily="34" charset="0"/>
              </a:rPr>
              <a:t>  no </a:t>
            </a:r>
            <a:r>
              <a:rPr lang="en-US" dirty="0" err="1" smtClean="0">
                <a:cs typeface="Arial" panose="020B0604020202020204" pitchFamily="34" charset="0"/>
              </a:rPr>
              <a:t>puede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tolerar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temperaturas</a:t>
            </a:r>
            <a:r>
              <a:rPr lang="en-US" dirty="0" smtClean="0">
                <a:cs typeface="Arial" panose="020B0604020202020204" pitchFamily="34" charset="0"/>
              </a:rPr>
              <a:t> del </a:t>
            </a:r>
            <a:r>
              <a:rPr lang="en-US" dirty="0" err="1" smtClean="0">
                <a:cs typeface="Arial" panose="020B0604020202020204" pitchFamily="34" charset="0"/>
              </a:rPr>
              <a:t>agua</a:t>
            </a:r>
            <a:r>
              <a:rPr lang="en-US" dirty="0" smtClean="0">
                <a:cs typeface="Arial" panose="020B0604020202020204" pitchFamily="34" charset="0"/>
              </a:rPr>
              <a:t>   &lt;18°C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Crecimiento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óptimo</a:t>
            </a:r>
            <a:r>
              <a:rPr lang="en-US" dirty="0" smtClean="0">
                <a:cs typeface="Arial" panose="020B0604020202020204" pitchFamily="34" charset="0"/>
              </a:rPr>
              <a:t> a 23</a:t>
            </a:r>
            <a:r>
              <a:rPr lang="en-US" dirty="0" smtClean="0">
                <a:cs typeface="Arial" panose="020B0604020202020204" pitchFamily="34" charset="0"/>
              </a:rPr>
              <a:t>°-29°C. 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cs typeface="Arial" panose="020B0604020202020204" pitchFamily="34" charset="0"/>
              </a:rPr>
              <a:t>Algunos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toleran</a:t>
            </a:r>
            <a:r>
              <a:rPr lang="en-US" dirty="0" smtClean="0">
                <a:cs typeface="Arial" panose="020B0604020202020204" pitchFamily="34" charset="0"/>
              </a:rPr>
              <a:t> hasta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40</a:t>
            </a:r>
            <a:r>
              <a:rPr lang="en-US" dirty="0">
                <a:cs typeface="Arial" panose="020B0604020202020204" pitchFamily="34" charset="0"/>
              </a:rPr>
              <a:t>° </a:t>
            </a:r>
            <a:r>
              <a:rPr lang="en-US" dirty="0" smtClean="0">
                <a:cs typeface="Arial" panose="020B0604020202020204" pitchFamily="34" charset="0"/>
              </a:rPr>
              <a:t>C </a:t>
            </a:r>
            <a:r>
              <a:rPr lang="en-US" dirty="0" err="1" smtClean="0">
                <a:cs typeface="Arial" panose="020B0604020202020204" pitchFamily="34" charset="0"/>
              </a:rPr>
              <a:t>por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períodos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cortos</a:t>
            </a:r>
            <a:r>
              <a:rPr lang="en-US" dirty="0" smtClean="0">
                <a:cs typeface="Arial" panose="020B0604020202020204" pitchFamily="34" charset="0"/>
              </a:rPr>
              <a:t>. </a:t>
            </a:r>
            <a:endParaRPr lang="en-US" dirty="0">
              <a:cs typeface="Arial" panose="020B0604020202020204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cs typeface="Arial" panose="020B0604020202020204" pitchFamily="34" charset="0"/>
              </a:rPr>
              <a:t>La </a:t>
            </a:r>
            <a:r>
              <a:rPr lang="en-US" dirty="0" err="1" smtClean="0">
                <a:cs typeface="Arial" panose="020B0604020202020204" pitchFamily="34" charset="0"/>
              </a:rPr>
              <a:t>mayoría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requiere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aguas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saladas</a:t>
            </a:r>
            <a:r>
              <a:rPr lang="en-US" dirty="0" smtClean="0">
                <a:cs typeface="Arial" panose="020B0604020202020204" pitchFamily="34" charset="0"/>
              </a:rPr>
              <a:t> entre 32-42</a:t>
            </a:r>
            <a:r>
              <a:rPr lang="en-US" dirty="0" smtClean="0">
                <a:cs typeface="Arial" panose="020B0604020202020204" pitchFamily="34" charset="0"/>
              </a:rPr>
              <a:t>.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184" y="5061188"/>
            <a:ext cx="15944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cs typeface="Arial" panose="020B0604020202020204" pitchFamily="34" charset="0"/>
              </a:rPr>
              <a:t>http://</a:t>
            </a:r>
            <a:r>
              <a:rPr lang="en-US" sz="1000" dirty="0" smtClean="0">
                <a:cs typeface="Arial" panose="020B0604020202020204" pitchFamily="34" charset="0"/>
              </a:rPr>
              <a:t>www.ncar.ucar.edu/feature/fieldguides/coral</a:t>
            </a:r>
            <a:r>
              <a:rPr lang="en-US" sz="1000" dirty="0">
                <a:cs typeface="Arial" panose="020B0604020202020204" pitchFamily="34" charset="0"/>
              </a:rPr>
              <a:t>/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3890" y="762000"/>
            <a:ext cx="8267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cs typeface="Arial" panose="020B0604020202020204" pitchFamily="34" charset="0"/>
              </a:rPr>
              <a:t>Los </a:t>
            </a:r>
            <a:r>
              <a:rPr lang="en-US" dirty="0" err="1" smtClean="0">
                <a:cs typeface="Arial" panose="020B0604020202020204" pitchFamily="34" charset="0"/>
              </a:rPr>
              <a:t>corales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tropicales</a:t>
            </a:r>
            <a:r>
              <a:rPr lang="en-US" dirty="0" smtClean="0">
                <a:cs typeface="Arial" panose="020B0604020202020204" pitchFamily="34" charset="0"/>
              </a:rPr>
              <a:t> son </a:t>
            </a:r>
            <a:r>
              <a:rPr lang="en-US" dirty="0" err="1" smtClean="0">
                <a:cs typeface="Arial" panose="020B0604020202020204" pitchFamily="34" charset="0"/>
              </a:rPr>
              <a:t>invertebrados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cs typeface="Arial" panose="020B0604020202020204" pitchFamily="34" charset="0"/>
              </a:rPr>
              <a:t>heterotroficos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smtClean="0">
                <a:cs typeface="Arial" panose="020B0604020202020204" pitchFamily="34" charset="0"/>
              </a:rPr>
              <a:t>(Phylum </a:t>
            </a:r>
            <a:r>
              <a:rPr lang="en-US" i="1" dirty="0" err="1" smtClean="0">
                <a:cs typeface="Arial" panose="020B0604020202020204" pitchFamily="34" charset="0"/>
              </a:rPr>
              <a:t>Cnidaria</a:t>
            </a:r>
            <a:r>
              <a:rPr lang="en-US" dirty="0" smtClean="0">
                <a:cs typeface="Arial" panose="020B0604020202020204" pitchFamily="34" charset="0"/>
              </a:rPr>
              <a:t>) </a:t>
            </a:r>
            <a:r>
              <a:rPr lang="en-US" dirty="0" err="1" smtClean="0">
                <a:cs typeface="Arial" panose="020B0604020202020204" pitchFamily="34" charset="0"/>
              </a:rPr>
              <a:t>que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viven</a:t>
            </a:r>
            <a:r>
              <a:rPr lang="en-US" dirty="0" smtClean="0">
                <a:cs typeface="Arial" panose="020B0604020202020204" pitchFamily="34" charset="0"/>
              </a:rPr>
              <a:t> en </a:t>
            </a:r>
            <a:r>
              <a:rPr lang="en-US" dirty="0" err="1" smtClean="0">
                <a:cs typeface="Arial" panose="020B0604020202020204" pitchFamily="34" charset="0"/>
              </a:rPr>
              <a:t>simbiosis</a:t>
            </a:r>
            <a:r>
              <a:rPr lang="en-US" dirty="0" smtClean="0">
                <a:cs typeface="Arial" panose="020B0604020202020204" pitchFamily="34" charset="0"/>
              </a:rPr>
              <a:t> con un </a:t>
            </a:r>
            <a:r>
              <a:rPr lang="en-US" dirty="0" err="1" smtClean="0">
                <a:cs typeface="Arial" panose="020B0604020202020204" pitchFamily="34" charset="0"/>
              </a:rPr>
              <a:t>dinoflagelado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b="1" i="1" dirty="0" err="1" smtClean="0">
                <a:cs typeface="Arial" panose="020B0604020202020204" pitchFamily="34" charset="0"/>
              </a:rPr>
              <a:t>fotosintético</a:t>
            </a:r>
            <a:r>
              <a:rPr lang="en-US" dirty="0" smtClean="0">
                <a:cs typeface="Arial" panose="020B0604020202020204" pitchFamily="34" charset="0"/>
              </a:rPr>
              <a:t> (</a:t>
            </a:r>
            <a:r>
              <a:rPr lang="en-US" i="1" dirty="0" smtClean="0">
                <a:cs typeface="Arial" panose="020B0604020202020204" pitchFamily="34" charset="0"/>
              </a:rPr>
              <a:t>Protista</a:t>
            </a:r>
            <a:r>
              <a:rPr lang="en-US" dirty="0" smtClean="0">
                <a:cs typeface="Arial" panose="020B0604020202020204" pitchFamily="34" charset="0"/>
              </a:rPr>
              <a:t>)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16" name="Picture 2" descr="http://www.emc.maricopa.edu/faculty/farabee/biobk/01-zooxanthell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4052" y="5201292"/>
            <a:ext cx="2462546" cy="139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16200000">
            <a:off x="7218331" y="4856485"/>
            <a:ext cx="363589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cs typeface="Arial" panose="020B0604020202020204" pitchFamily="34" charset="0"/>
              </a:rPr>
              <a:t>http://www.emc.maricopa.edu/faculty/farabee/biobk/biobookdiversity_3.html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6200" y="4641040"/>
            <a:ext cx="83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latin typeface="Calibri" pitchFamily="34" charset="0"/>
                <a:cs typeface="Arial" charset="0"/>
              </a:rPr>
              <a:t>pH?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>
                <a:latin typeface="Calibri" pitchFamily="34" charset="0"/>
                <a:cs typeface="Arial" charset="0"/>
              </a:rPr>
              <a:t>Other?</a:t>
            </a:r>
            <a:endParaRPr lang="en-US" b="1" i="1" dirty="0">
              <a:latin typeface="Calibri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59" y="5562600"/>
            <a:ext cx="626364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dirty="0" err="1" smtClean="0">
                <a:cs typeface="Arial" panose="020B0604020202020204" pitchFamily="34" charset="0"/>
              </a:rPr>
              <a:t>Blanqueo</a:t>
            </a:r>
            <a:r>
              <a:rPr lang="en-US" sz="1500" b="1" i="1" dirty="0" smtClean="0">
                <a:cs typeface="Arial" panose="020B0604020202020204" pitchFamily="34" charset="0"/>
              </a:rPr>
              <a:t> del Coral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smtClean="0">
                <a:cs typeface="Arial" panose="020B0604020202020204" pitchFamily="34" charset="0"/>
              </a:rPr>
              <a:t>- </a:t>
            </a:r>
            <a:r>
              <a:rPr lang="en-US" sz="1500" dirty="0" smtClean="0">
                <a:cs typeface="Arial" panose="020B0604020202020204" pitchFamily="34" charset="0"/>
              </a:rPr>
              <a:t>Los </a:t>
            </a:r>
            <a:r>
              <a:rPr lang="en-US" sz="1500" dirty="0" err="1" smtClean="0">
                <a:cs typeface="Arial" panose="020B0604020202020204" pitchFamily="34" charset="0"/>
              </a:rPr>
              <a:t>Corales</a:t>
            </a:r>
            <a:r>
              <a:rPr lang="en-US" sz="1500" dirty="0" smtClean="0">
                <a:cs typeface="Arial" panose="020B0604020202020204" pitchFamily="34" charset="0"/>
              </a:rPr>
              <a:t> son </a:t>
            </a:r>
            <a:r>
              <a:rPr lang="en-US" sz="1500" dirty="0" err="1" smtClean="0">
                <a:cs typeface="Arial" panose="020B0604020202020204" pitchFamily="34" charset="0"/>
              </a:rPr>
              <a:t>estresados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por</a:t>
            </a:r>
            <a:r>
              <a:rPr lang="en-US" sz="1500" dirty="0" smtClean="0">
                <a:cs typeface="Arial" panose="020B0604020202020204" pitchFamily="34" charset="0"/>
              </a:rPr>
              <a:t> los </a:t>
            </a:r>
            <a:r>
              <a:rPr lang="en-US" sz="1500" dirty="0" err="1" smtClean="0">
                <a:cs typeface="Arial" panose="020B0604020202020204" pitchFamily="34" charset="0"/>
              </a:rPr>
              <a:t>cambios</a:t>
            </a:r>
            <a:r>
              <a:rPr lang="en-US" sz="1500" dirty="0" smtClean="0">
                <a:cs typeface="Arial" panose="020B0604020202020204" pitchFamily="34" charset="0"/>
              </a:rPr>
              <a:t> de </a:t>
            </a:r>
            <a:r>
              <a:rPr lang="en-US" sz="1500" dirty="0" err="1" smtClean="0">
                <a:cs typeface="Arial" panose="020B0604020202020204" pitchFamily="34" charset="0"/>
              </a:rPr>
              <a:t>las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condiciones</a:t>
            </a:r>
            <a:r>
              <a:rPr lang="en-US" sz="1500" dirty="0" smtClean="0">
                <a:cs typeface="Arial" panose="020B0604020202020204" pitchFamily="34" charset="0"/>
              </a:rPr>
              <a:t> tales </a:t>
            </a:r>
            <a:r>
              <a:rPr lang="en-US" sz="1500" dirty="0" err="1" smtClean="0">
                <a:cs typeface="Arial" panose="020B0604020202020204" pitchFamily="34" charset="0"/>
              </a:rPr>
              <a:t>como</a:t>
            </a:r>
            <a:r>
              <a:rPr lang="en-US" sz="1500" dirty="0" smtClean="0">
                <a:cs typeface="Arial" panose="020B0604020202020204" pitchFamily="34" charset="0"/>
              </a:rPr>
              <a:t> la </a:t>
            </a:r>
            <a:r>
              <a:rPr lang="en-US" sz="1500" dirty="0" err="1" smtClean="0">
                <a:cs typeface="Arial" panose="020B0604020202020204" pitchFamily="34" charset="0"/>
              </a:rPr>
              <a:t>temperatura</a:t>
            </a:r>
            <a:r>
              <a:rPr lang="en-US" sz="1500" dirty="0" smtClean="0">
                <a:cs typeface="Arial" panose="020B0604020202020204" pitchFamily="34" charset="0"/>
              </a:rPr>
              <a:t>, </a:t>
            </a:r>
            <a:r>
              <a:rPr lang="en-US" sz="1500" dirty="0" err="1" smtClean="0">
                <a:cs typeface="Arial" panose="020B0604020202020204" pitchFamily="34" charset="0"/>
              </a:rPr>
              <a:t>luz</a:t>
            </a:r>
            <a:r>
              <a:rPr lang="en-US" sz="1500" dirty="0" smtClean="0">
                <a:cs typeface="Arial" panose="020B0604020202020204" pitchFamily="34" charset="0"/>
              </a:rPr>
              <a:t>, o </a:t>
            </a:r>
            <a:r>
              <a:rPr lang="en-US" sz="1500" dirty="0" err="1" smtClean="0">
                <a:cs typeface="Arial" panose="020B0604020202020204" pitchFamily="34" charset="0"/>
              </a:rPr>
              <a:t>nutrientes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smtClean="0">
                <a:cs typeface="Arial" panose="020B0604020202020204" pitchFamily="34" charset="0"/>
              </a:rPr>
              <a:t>→ </a:t>
            </a:r>
            <a:r>
              <a:rPr lang="en-US" sz="1500" dirty="0" err="1" smtClean="0">
                <a:cs typeface="Arial" panose="020B0604020202020204" pitchFamily="34" charset="0"/>
              </a:rPr>
              <a:t>rotura</a:t>
            </a:r>
            <a:r>
              <a:rPr lang="en-US" sz="1500" dirty="0" smtClean="0">
                <a:cs typeface="Arial" panose="020B0604020202020204" pitchFamily="34" charset="0"/>
              </a:rPr>
              <a:t> de la </a:t>
            </a:r>
            <a:r>
              <a:rPr lang="en-US" sz="1500" dirty="0" err="1" smtClean="0">
                <a:cs typeface="Arial" panose="020B0604020202020204" pitchFamily="34" charset="0"/>
              </a:rPr>
              <a:t>simbiosis</a:t>
            </a:r>
            <a:r>
              <a:rPr lang="en-US" sz="1500" dirty="0" smtClean="0">
                <a:cs typeface="Arial" panose="020B0604020202020204" pitchFamily="34" charset="0"/>
              </a:rPr>
              <a:t> con el </a:t>
            </a:r>
            <a:r>
              <a:rPr lang="en-US" sz="1500" dirty="0" err="1" smtClean="0">
                <a:cs typeface="Arial" panose="020B0604020202020204" pitchFamily="34" charset="0"/>
              </a:rPr>
              <a:t>dinoflagelado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>
                <a:cs typeface="Arial" panose="020B0604020202020204" pitchFamily="34" charset="0"/>
              </a:rPr>
              <a:t>f</a:t>
            </a:r>
            <a:r>
              <a:rPr lang="en-US" sz="1500" dirty="0" err="1" smtClean="0">
                <a:cs typeface="Arial" panose="020B0604020202020204" pitchFamily="34" charset="0"/>
              </a:rPr>
              <a:t>otosintético</a:t>
            </a:r>
            <a:r>
              <a:rPr lang="en-US" sz="1500" dirty="0" smtClean="0">
                <a:cs typeface="Arial" panose="020B0604020202020204" pitchFamily="34" charset="0"/>
              </a:rPr>
              <a:t> → el </a:t>
            </a:r>
            <a:r>
              <a:rPr lang="en-US" sz="1500" dirty="0" err="1" smtClean="0">
                <a:cs typeface="Arial" panose="020B0604020202020204" pitchFamily="34" charset="0"/>
              </a:rPr>
              <a:t>simbionte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deja</a:t>
            </a:r>
            <a:r>
              <a:rPr lang="en-US" sz="1500" dirty="0" smtClean="0">
                <a:cs typeface="Arial" panose="020B0604020202020204" pitchFamily="34" charset="0"/>
              </a:rPr>
              <a:t> al </a:t>
            </a:r>
            <a:r>
              <a:rPr lang="en-US" sz="1500" dirty="0" err="1" smtClean="0">
                <a:cs typeface="Arial" panose="020B0604020202020204" pitchFamily="34" charset="0"/>
              </a:rPr>
              <a:t>hospedador</a:t>
            </a:r>
            <a:r>
              <a:rPr lang="en-US" sz="1500" dirty="0" smtClean="0">
                <a:cs typeface="Arial" panose="020B0604020202020204" pitchFamily="34" charset="0"/>
              </a:rPr>
              <a:t> o </a:t>
            </a:r>
            <a:r>
              <a:rPr lang="en-US" sz="1500" dirty="0" err="1" smtClean="0">
                <a:cs typeface="Arial" panose="020B0604020202020204" pitchFamily="34" charset="0"/>
              </a:rPr>
              <a:t>es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expulsado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smtClean="0">
                <a:cs typeface="Arial" panose="020B0604020202020204" pitchFamily="34" charset="0"/>
              </a:rPr>
              <a:t>→ </a:t>
            </a:r>
            <a:r>
              <a:rPr lang="en-US" sz="1500" dirty="0" smtClean="0">
                <a:cs typeface="Arial" panose="020B0604020202020204" pitchFamily="34" charset="0"/>
              </a:rPr>
              <a:t>el animal </a:t>
            </a:r>
            <a:r>
              <a:rPr lang="en-US" sz="1500" dirty="0" err="1" smtClean="0">
                <a:cs typeface="Arial" panose="020B0604020202020204" pitchFamily="34" charset="0"/>
              </a:rPr>
              <a:t>hospedador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muere</a:t>
            </a:r>
            <a:r>
              <a:rPr lang="en-US" sz="1500" dirty="0" smtClean="0">
                <a:cs typeface="Arial" panose="020B0604020202020204" pitchFamily="34" charset="0"/>
              </a:rPr>
              <a:t> …</a:t>
            </a:r>
            <a:r>
              <a:rPr lang="en-US" sz="1500" dirty="0" err="1" smtClean="0">
                <a:cs typeface="Arial" panose="020B0604020202020204" pitchFamily="34" charset="0"/>
              </a:rPr>
              <a:t>caracterizado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por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restos</a:t>
            </a:r>
            <a:r>
              <a:rPr lang="en-US" sz="1500" dirty="0" smtClean="0">
                <a:cs typeface="Arial" panose="020B0604020202020204" pitchFamily="34" charset="0"/>
              </a:rPr>
              <a:t> de </a:t>
            </a:r>
            <a:r>
              <a:rPr lang="en-US" sz="1500" dirty="0" err="1" smtClean="0">
                <a:cs typeface="Arial" panose="020B0604020202020204" pitchFamily="34" charset="0"/>
              </a:rPr>
              <a:t>esqueletos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en-US" sz="1500" dirty="0" err="1" smtClean="0">
                <a:cs typeface="Arial" panose="020B0604020202020204" pitchFamily="34" charset="0"/>
              </a:rPr>
              <a:t>blanco-amarronados</a:t>
            </a:r>
            <a:r>
              <a:rPr lang="en-US" sz="1500" dirty="0" smtClean="0">
                <a:cs typeface="Arial" panose="020B0604020202020204" pitchFamily="34" charset="0"/>
              </a:rPr>
              <a:t> …</a:t>
            </a:r>
            <a:endParaRPr lang="en-US" sz="1500" dirty="0"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7741920" y="1671181"/>
            <a:ext cx="25908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cs typeface="Arial" panose="020B0604020202020204" pitchFamily="34" charset="0"/>
              </a:rPr>
              <a:t>http://oceanservice.noaa.gov/facts/coralwaters.html</a:t>
            </a:r>
          </a:p>
        </p:txBody>
      </p:sp>
      <p:sp>
        <p:nvSpPr>
          <p:cNvPr id="2" name="Rectangle 1"/>
          <p:cNvSpPr/>
          <p:nvPr/>
        </p:nvSpPr>
        <p:spPr>
          <a:xfrm>
            <a:off x="6019800" y="6593651"/>
            <a:ext cx="2810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cs typeface="Arial" panose="020B0604020202020204" pitchFamily="34" charset="0"/>
              </a:rPr>
              <a:t>http://oceanservice.noaa.gov/facts/coral_bleach.html</a:t>
            </a:r>
          </a:p>
        </p:txBody>
      </p:sp>
    </p:spTree>
    <p:extLst>
      <p:ext uri="{BB962C8B-B14F-4D97-AF65-F5344CB8AC3E}">
        <p14:creationId xmlns:p14="http://schemas.microsoft.com/office/powerpoint/2010/main" val="387005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9763" y="136525"/>
            <a:ext cx="7318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Salida</a:t>
            </a:r>
            <a:r>
              <a:rPr lang="en-US" sz="28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 la </a:t>
            </a:r>
            <a:r>
              <a:rPr lang="en-US" sz="28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Radiación</a:t>
            </a:r>
            <a:r>
              <a:rPr lang="en-US" sz="2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(</a:t>
            </a:r>
            <a:r>
              <a:rPr lang="en-US" sz="2800" b="1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onda</a:t>
            </a:r>
            <a:r>
              <a:rPr lang="en-US" sz="2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2800" b="1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larga</a:t>
            </a:r>
            <a:r>
              <a:rPr lang="en-US" sz="2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) </a:t>
            </a:r>
            <a:r>
              <a:rPr lang="en-US" sz="2800" b="1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desde</a:t>
            </a:r>
            <a:r>
              <a:rPr lang="en-US" sz="2800" b="1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28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la Tierra – El </a:t>
            </a:r>
            <a:r>
              <a:rPr lang="en-US" sz="28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Efecto</a:t>
            </a:r>
            <a:r>
              <a:rPr lang="en-US" sz="28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 </a:t>
            </a:r>
            <a:r>
              <a:rPr lang="en-US" sz="28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Invernadero</a:t>
            </a:r>
            <a:endParaRPr lang="en-US" sz="2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44035" name="TextBox 270"/>
          <p:cNvSpPr txBox="1">
            <a:spLocks noChangeArrowheads="1"/>
          </p:cNvSpPr>
          <p:nvPr/>
        </p:nvSpPr>
        <p:spPr bwMode="auto">
          <a:xfrm>
            <a:off x="1066800" y="10668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Absorción</a:t>
            </a: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CC0000"/>
                </a:solidFill>
                <a:latin typeface="Arial" charset="0"/>
                <a:cs typeface="Arial" charset="0"/>
              </a:rPr>
              <a:t>– </a:t>
            </a:r>
            <a:r>
              <a:rPr lang="en-US" sz="2400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Energía</a:t>
            </a: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retenida</a:t>
            </a: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 y </a:t>
            </a:r>
            <a:r>
              <a:rPr lang="en-US" sz="2400" dirty="0" err="1" smtClean="0">
                <a:solidFill>
                  <a:srgbClr val="CC0000"/>
                </a:solidFill>
                <a:latin typeface="Arial" charset="0"/>
                <a:cs typeface="Arial" charset="0"/>
              </a:rPr>
              <a:t>convertida</a:t>
            </a:r>
            <a:endParaRPr lang="en-US" sz="2400" dirty="0">
              <a:solidFill>
                <a:srgbClr val="CC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105400" y="1905000"/>
            <a:ext cx="3352800" cy="3419475"/>
            <a:chOff x="5105400" y="2743200"/>
            <a:chExt cx="3657600" cy="3571876"/>
          </a:xfrm>
        </p:grpSpPr>
        <p:pic>
          <p:nvPicPr>
            <p:cNvPr id="44039" name="Picture 4"/>
            <p:cNvPicPr>
              <a:picLocks noChangeAspect="1" noChangeArrowheads="1"/>
            </p:cNvPicPr>
            <p:nvPr/>
          </p:nvPicPr>
          <p:blipFill>
            <a:blip r:embed="rId3"/>
            <a:srcRect l="6522" t="11668" r="6522" b="24153"/>
            <a:stretch>
              <a:fillRect/>
            </a:stretch>
          </p:blipFill>
          <p:spPr bwMode="auto">
            <a:xfrm>
              <a:off x="5105400" y="2743200"/>
              <a:ext cx="3657600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1" name="Picture 6" descr="http://upload.wikimedia.org/wikipedia/commons/thumb/3/35/Carbon_dioxide_structure.png/120px-Carbon_dioxide_structure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57800" y="5334000"/>
              <a:ext cx="1143000" cy="98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2" name="Picture 8" descr="http://upload.wikimedia.org/wikipedia/commons/thumb/1/1c/Water_molecule_3D.svg/105px-Water_molecule_3D.svg.png">
              <a:hlinkClick r:id="rId6" tooltip="Space filling model of a water molecule"/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553200" y="5410200"/>
              <a:ext cx="1000125" cy="85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3" name="Picture 10" descr="http://upload.wikimedia.org/wikipedia/commons/thumb/1/1f/Methane-CRC-MW-3D-balls.png/100px-Methane-CRC-MW-3D-balls.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696200" y="5181600"/>
              <a:ext cx="952500" cy="1114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extBox 12"/>
          <p:cNvSpPr txBox="1"/>
          <p:nvPr/>
        </p:nvSpPr>
        <p:spPr bwMode="auto">
          <a:xfrm>
            <a:off x="228600" y="1676400"/>
            <a:ext cx="4800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GEIs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absorben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radiación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saliente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a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energías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discretas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y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calientan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→ la </a:t>
            </a:r>
            <a:r>
              <a:rPr lang="en-US" sz="2400" i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tropósfera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i="1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CO</a:t>
            </a:r>
            <a:r>
              <a:rPr lang="en-US" sz="2400" b="1" baseline="-250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, CH</a:t>
            </a:r>
            <a:r>
              <a:rPr lang="en-US" sz="2400" b="1" baseline="-250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4</a:t>
            </a:r>
            <a:r>
              <a:rPr lang="en-US" sz="2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, </a:t>
            </a:r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N</a:t>
            </a:r>
            <a:r>
              <a:rPr lang="en-US" sz="2400" b="1" baseline="-250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2400" b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O, CFCs</a:t>
            </a: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, (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O</a:t>
            </a:r>
            <a:r>
              <a:rPr lang="en-US" sz="2400" i="1" baseline="-250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3</a:t>
            </a:r>
            <a:r>
              <a:rPr lang="en-US" sz="2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*</a:t>
            </a:r>
            <a:r>
              <a:rPr lang="en-US" sz="2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) </a:t>
            </a:r>
            <a:endParaRPr lang="en-US" sz="2400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792" y="4267200"/>
            <a:ext cx="52160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El Vapor de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agua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es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el GEI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más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importante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(sin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él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, la °c de la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atmósfera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terrestre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sería</a:t>
            </a:r>
            <a:r>
              <a:rPr lang="en-US" sz="2400" b="1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-15°C)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Alta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Concentración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Relativa</a:t>
            </a:r>
            <a:endParaRPr lang="en-US" sz="2000" b="1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Muy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Variable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Absorbe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a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múltiples</a:t>
            </a:r>
            <a:r>
              <a:rPr lang="en-US" sz="2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longitudes de </a:t>
            </a:r>
            <a:r>
              <a:rPr lang="en-US" sz="20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onda</a:t>
            </a:r>
            <a:endParaRPr lang="en-US" sz="20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6291263" y="6096000"/>
            <a:ext cx="9477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prstClr val="black"/>
                </a:solidFill>
                <a:latin typeface="Arial" charset="0"/>
                <a:cs typeface="Arial" charset="0"/>
              </a:rPr>
              <a:t>Streete</a:t>
            </a: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, 1991</a:t>
            </a:r>
          </a:p>
        </p:txBody>
      </p:sp>
    </p:spTree>
    <p:extLst>
      <p:ext uri="{BB962C8B-B14F-4D97-AF65-F5344CB8AC3E}">
        <p14:creationId xmlns:p14="http://schemas.microsoft.com/office/powerpoint/2010/main" val="418260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" b="1754"/>
          <a:stretch/>
        </p:blipFill>
        <p:spPr>
          <a:xfrm>
            <a:off x="715056" y="76200"/>
            <a:ext cx="7913607" cy="6662079"/>
          </a:xfrm>
          <a:prstGeom prst="rect">
            <a:avLst/>
          </a:prstGeom>
        </p:spPr>
      </p:pic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722313" y="0"/>
            <a:ext cx="2286000" cy="1066800"/>
          </a:xfrm>
          <a:prstGeom prst="rect">
            <a:avLst/>
          </a:prstGeom>
        </p:spPr>
        <p:txBody>
          <a:bodyPr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Perturbed Global Biogeochemical Cycle</a:t>
            </a:r>
            <a:endParaRPr lang="en-US" sz="48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136525"/>
            <a:ext cx="58578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15001"/>
          <a:stretch>
            <a:fillRect/>
          </a:stretch>
        </p:blipFill>
        <p:spPr bwMode="auto">
          <a:xfrm>
            <a:off x="8305800" y="128588"/>
            <a:ext cx="731838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14972" y="6492058"/>
            <a:ext cx="55803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Hartmann, et al., IPCC AR5 WG1, 2013, </a:t>
            </a:r>
            <a:r>
              <a:rPr lang="en-US" sz="1000" i="1" dirty="0">
                <a:solidFill>
                  <a:prstClr val="black"/>
                </a:solidFill>
                <a:cs typeface="Arial" charset="0"/>
              </a:rPr>
              <a:t>Climate Change 2013: The Physical Science </a:t>
            </a:r>
            <a:r>
              <a:rPr lang="en-US" sz="1000" i="1" dirty="0" smtClean="0">
                <a:solidFill>
                  <a:prstClr val="black"/>
                </a:solidFill>
                <a:cs typeface="Arial" charset="0"/>
              </a:rPr>
              <a:t>Basis, CH6, Fig. 6.1</a:t>
            </a:r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  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 txBox="1">
            <a:spLocks noRot="1" noChangeArrowheads="1"/>
          </p:cNvSpPr>
          <p:nvPr/>
        </p:nvSpPr>
        <p:spPr>
          <a:xfrm>
            <a:off x="7010400" y="1371600"/>
            <a:ext cx="2286000" cy="10668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CO</a:t>
            </a:r>
            <a:r>
              <a:rPr lang="en-US" sz="4800" b="1" baseline="-25000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2</a:t>
            </a:r>
            <a:endParaRPr lang="en-US" sz="4800" baseline="-250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609600" y="2314"/>
            <a:ext cx="7924800" cy="835886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sz="40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Reciclaje</a:t>
            </a:r>
            <a:r>
              <a:rPr lang="en-US" sz="40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del </a:t>
            </a:r>
            <a:r>
              <a:rPr lang="en-US" sz="40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Dióxido</a:t>
            </a:r>
            <a:r>
              <a:rPr lang="en-US" sz="4000" b="1" dirty="0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 </a:t>
            </a:r>
            <a:r>
              <a:rPr lang="en-US" sz="4000" b="1" dirty="0" err="1" smtClean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Carbono</a:t>
            </a:r>
            <a:endParaRPr lang="en-US" sz="400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838200"/>
            <a:ext cx="6477000" cy="60109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5400000">
            <a:off x="-686062" y="4144089"/>
            <a:ext cx="1676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err="1">
                <a:solidFill>
                  <a:prstClr val="black"/>
                </a:solidFill>
                <a:latin typeface="Arial" charset="0"/>
                <a:cs typeface="Arial" charset="0"/>
              </a:rPr>
              <a:t>MacKenzie,F.T</a:t>
            </a:r>
            <a:r>
              <a:rPr lang="en-US" sz="1000" dirty="0">
                <a:solidFill>
                  <a:prstClr val="black"/>
                </a:solidFill>
                <a:latin typeface="Arial" charset="0"/>
                <a:cs typeface="Arial" charset="0"/>
              </a:rPr>
              <a:t>. (2003)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6525" y="1295400"/>
            <a:ext cx="315198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Fossil Fuel Combustion, </a:t>
            </a:r>
            <a:r>
              <a:rPr lang="en-US" sz="1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Deforestation -  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Releases CO</a:t>
            </a:r>
            <a:r>
              <a:rPr lang="en-US" sz="1400" baseline="-25000" dirty="0">
                <a:solidFill>
                  <a:srgbClr val="FF0000"/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back into the Atmosphere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2911495"/>
            <a:ext cx="25908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Medium-Term (</a:t>
            </a:r>
            <a:r>
              <a:rPr lang="en-US" sz="1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10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–10</a:t>
            </a:r>
            <a:r>
              <a:rPr lang="en-US" sz="1400" b="1" baseline="30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6</a:t>
            </a:r>
            <a:r>
              <a:rPr lang="en-US" sz="1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yrs</a:t>
            </a:r>
            <a:r>
              <a:rPr lang="en-US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115888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Photosynthesis/ Organic </a:t>
            </a:r>
            <a:r>
              <a:rPr 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Carbon </a:t>
            </a:r>
            <a:r>
              <a:rPr lang="en-US" sz="14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Burial, Sequestration in lithosphere and deep ocean -  </a:t>
            </a:r>
            <a:r>
              <a:rPr 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Removes CO</a:t>
            </a:r>
            <a:r>
              <a:rPr lang="en-US" sz="1400" baseline="-25000" dirty="0">
                <a:solidFill>
                  <a:srgbClr val="002060"/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002060"/>
                </a:solidFill>
                <a:latin typeface="Arial" charset="0"/>
                <a:cs typeface="Arial" charset="0"/>
              </a:rPr>
              <a:t> from the Atmosphere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0628" y="990600"/>
            <a:ext cx="255700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Short-Term (</a:t>
            </a:r>
            <a:r>
              <a:rPr lang="en-US" sz="1400" b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10</a:t>
            </a:r>
            <a:r>
              <a:rPr lang="en-US" sz="1400" b="1" baseline="300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0</a:t>
            </a:r>
            <a:r>
              <a:rPr lang="en-US" sz="1400" b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–10</a:t>
            </a:r>
            <a:r>
              <a:rPr lang="en-US" sz="1400" b="1" baseline="300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1400" b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yrs</a:t>
            </a:r>
            <a:r>
              <a:rPr lang="en-US" sz="1400" b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):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15888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Photosynthesis - </a:t>
            </a: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Removes CO</a:t>
            </a:r>
            <a:r>
              <a:rPr lang="en-US" sz="1400" baseline="-250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from the Atmosphere</a:t>
            </a:r>
          </a:p>
          <a:p>
            <a:pPr marL="115888" lvl="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9BBB59">
                  <a:lumMod val="50000"/>
                </a:srgbClr>
              </a:solidFill>
              <a:latin typeface="Arial" charset="0"/>
              <a:cs typeface="Arial" charset="0"/>
            </a:endParaRPr>
          </a:p>
          <a:p>
            <a:pPr marL="115888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i="1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Respiration - </a:t>
            </a:r>
            <a:r>
              <a:rPr lang="en-US" sz="1400" dirty="0" smtClean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Releases CO</a:t>
            </a:r>
            <a:r>
              <a:rPr lang="en-US" sz="1400" baseline="-250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9BBB59">
                    <a:lumMod val="50000"/>
                  </a:srgbClr>
                </a:solidFill>
                <a:latin typeface="Arial" charset="0"/>
                <a:cs typeface="Arial" charset="0"/>
              </a:rPr>
              <a:t> back into the Environment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513285" y="4515133"/>
            <a:ext cx="263071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Long-Term (10</a:t>
            </a:r>
            <a:r>
              <a:rPr lang="en-US" sz="1400" baseline="30000" dirty="0">
                <a:solidFill>
                  <a:srgbClr val="663300"/>
                </a:solidFill>
                <a:latin typeface="Arial" charset="0"/>
                <a:cs typeface="Arial" charset="0"/>
              </a:rPr>
              <a:t>6</a:t>
            </a: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+ years):</a:t>
            </a:r>
          </a:p>
          <a:p>
            <a:pPr marL="115888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marL="115888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Rock </a:t>
            </a:r>
            <a:r>
              <a:rPr lang="en-US" sz="1400" b="1" i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Weathering - </a:t>
            </a:r>
            <a:r>
              <a:rPr lang="en-US" sz="1400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Removes </a:t>
            </a: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CO</a:t>
            </a:r>
            <a:r>
              <a:rPr lang="en-US" sz="1400" baseline="-25000" dirty="0">
                <a:solidFill>
                  <a:srgbClr val="663300"/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 from the Atmosphere</a:t>
            </a:r>
          </a:p>
          <a:p>
            <a:pPr marL="115888" lvl="2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663300"/>
              </a:solidFill>
              <a:latin typeface="Arial" charset="0"/>
              <a:cs typeface="Arial" charset="0"/>
            </a:endParaRPr>
          </a:p>
          <a:p>
            <a:pPr marL="115888"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i="1" dirty="0">
                <a:solidFill>
                  <a:srgbClr val="663300"/>
                </a:solidFill>
                <a:latin typeface="Arial" charset="0"/>
                <a:cs typeface="Arial" charset="0"/>
              </a:rPr>
              <a:t>Marine Plankton Shell Formation, Plate Tectonics and </a:t>
            </a:r>
            <a:r>
              <a:rPr lang="en-US" sz="1400" b="1" i="1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Volcanoes - </a:t>
            </a:r>
            <a:r>
              <a:rPr lang="en-US" sz="1400" dirty="0" smtClean="0">
                <a:solidFill>
                  <a:srgbClr val="663300"/>
                </a:solidFill>
                <a:latin typeface="Arial" charset="0"/>
                <a:cs typeface="Arial" charset="0"/>
              </a:rPr>
              <a:t>Releases </a:t>
            </a: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CO</a:t>
            </a:r>
            <a:r>
              <a:rPr lang="en-US" sz="1400" baseline="-25000" dirty="0">
                <a:solidFill>
                  <a:srgbClr val="663300"/>
                </a:solidFill>
                <a:latin typeface="Arial" charset="0"/>
                <a:cs typeface="Arial" charset="0"/>
              </a:rPr>
              <a:t>2</a:t>
            </a:r>
            <a:r>
              <a:rPr lang="en-US" sz="1400" dirty="0">
                <a:solidFill>
                  <a:srgbClr val="663300"/>
                </a:solidFill>
                <a:latin typeface="Arial" charset="0"/>
                <a:cs typeface="Arial" charset="0"/>
              </a:rPr>
              <a:t> back into the Environment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027" y="6669569"/>
            <a:ext cx="5827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Hartmann, et al., IPCC AR5 WG1, 2013, </a:t>
            </a:r>
            <a:r>
              <a:rPr lang="en-US" sz="1000" i="1" dirty="0">
                <a:solidFill>
                  <a:prstClr val="black"/>
                </a:solidFill>
                <a:cs typeface="Arial" charset="0"/>
              </a:rPr>
              <a:t>Climate Change 2013: The Physical Science </a:t>
            </a:r>
            <a:r>
              <a:rPr lang="en-US" sz="1000" i="1" dirty="0" smtClean="0">
                <a:solidFill>
                  <a:prstClr val="black"/>
                </a:solidFill>
                <a:cs typeface="Arial" charset="0"/>
              </a:rPr>
              <a:t>Basis, CH6, Fig. FAQ6 2-1</a:t>
            </a:r>
            <a:r>
              <a:rPr lang="en-US" sz="1000" dirty="0" smtClean="0">
                <a:solidFill>
                  <a:prstClr val="black"/>
                </a:solidFill>
                <a:cs typeface="Arial" charset="0"/>
              </a:rPr>
              <a:t>  </a:t>
            </a:r>
            <a:endParaRPr lang="en-US" sz="1000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868680" y="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/>
              <a:t>¿</a:t>
            </a:r>
            <a:r>
              <a:rPr lang="en-US" sz="4800" b="1" dirty="0" err="1" smtClean="0"/>
              <a:t>Por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que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estudiar</a:t>
            </a:r>
            <a:r>
              <a:rPr lang="en-US" sz="4800" b="1" dirty="0" smtClean="0"/>
              <a:t> el </a:t>
            </a:r>
            <a:r>
              <a:rPr lang="en-US" sz="4800" b="1" dirty="0" err="1" smtClean="0"/>
              <a:t>carbono</a:t>
            </a:r>
            <a:r>
              <a:rPr lang="en-US" sz="4800" b="1" dirty="0" smtClean="0"/>
              <a:t>?</a:t>
            </a:r>
            <a:endParaRPr lang="en-US" sz="4800" b="1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1676400"/>
            <a:ext cx="3810000" cy="39624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Affecta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la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disolucíón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y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precipitación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del CaC03 </a:t>
            </a:r>
            <a:r>
              <a:rPr lang="en-US" sz="2400" dirty="0">
                <a:solidFill>
                  <a:prstClr val="black"/>
                </a:solidFill>
                <a:cs typeface="Arial" charset="0"/>
              </a:rPr>
              <a:t>precipitation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dirty="0">
              <a:solidFill>
                <a:prstClr val="black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El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ciclo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del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carbono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ayuda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a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mantener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un pH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oceánico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constante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(buffer)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733800" y="5668963"/>
            <a:ext cx="53340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cs typeface="Arial" charset="0"/>
              </a:rPr>
              <a:t>Scientists take samples from the center of the coral. </a:t>
            </a:r>
            <a:r>
              <a:rPr lang="en-US" sz="1000" dirty="0" err="1">
                <a:solidFill>
                  <a:prstClr val="black"/>
                </a:solidFill>
                <a:cs typeface="Arial" charset="0"/>
              </a:rPr>
              <a:t>Clipperton</a:t>
            </a:r>
            <a:r>
              <a:rPr lang="en-US" sz="1000" dirty="0">
                <a:solidFill>
                  <a:prstClr val="black"/>
                </a:solidFill>
                <a:cs typeface="Arial" charset="0"/>
              </a:rPr>
              <a:t> Atoll, 10°N, 109°W.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i="1" dirty="0">
                <a:latin typeface="Arial" charset="0"/>
              </a:rPr>
              <a:t>Photo by Maris </a:t>
            </a:r>
            <a:r>
              <a:rPr lang="en-US" sz="1400" b="1" i="1" dirty="0" err="1">
                <a:latin typeface="Arial" charset="0"/>
              </a:rPr>
              <a:t>Kazmers</a:t>
            </a:r>
            <a:r>
              <a:rPr lang="en-US" sz="1400" b="1" i="1" dirty="0">
                <a:latin typeface="Arial" charset="0"/>
              </a:rPr>
              <a:t> (courtesy of </a:t>
            </a:r>
            <a:r>
              <a:rPr lang="en-US" sz="1400" b="1" i="1" dirty="0" smtClean="0">
                <a:latin typeface="Arial" charset="0"/>
              </a:rPr>
              <a:t>the </a:t>
            </a:r>
            <a:r>
              <a:rPr lang="en-US" sz="1400" b="1" i="1" dirty="0">
                <a:latin typeface="Arial" charset="0"/>
              </a:rPr>
              <a:t>NOAA Image Gallery).</a:t>
            </a:r>
            <a:endParaRPr lang="en-US" sz="2000" b="1" i="1" dirty="0">
              <a:latin typeface="Arial" charset="0"/>
            </a:endParaRPr>
          </a:p>
        </p:txBody>
      </p:sp>
      <p:pic>
        <p:nvPicPr>
          <p:cNvPr id="13" name="Picture 5" descr="coralcoresam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14400"/>
            <a:ext cx="3294063" cy="4572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3065463"/>
            <a:ext cx="58578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358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Gases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Disueltos</a:t>
            </a:r>
            <a:endParaRPr lang="en-US" sz="48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3078" y="2696128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latin typeface="Arial" charset="0"/>
              </a:rPr>
              <a:t>CO</a:t>
            </a:r>
            <a:r>
              <a:rPr lang="en-US" sz="3200" b="1" baseline="-25000" dirty="0" smtClean="0">
                <a:latin typeface="Arial" charset="0"/>
              </a:rPr>
              <a:t>2</a:t>
            </a:r>
            <a:endParaRPr lang="en-US" sz="3200" b="1" baseline="-25000" dirty="0"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971800"/>
            <a:ext cx="9144000" cy="1447800"/>
            <a:chOff x="0" y="2971800"/>
            <a:chExt cx="9144000" cy="1447800"/>
          </a:xfrm>
        </p:grpSpPr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0" y="3390900"/>
              <a:ext cx="9144000" cy="419100"/>
            </a:xfrm>
            <a:custGeom>
              <a:avLst/>
              <a:gdLst>
                <a:gd name="T0" fmla="*/ 0 w 5760"/>
                <a:gd name="T1" fmla="*/ 302418709 h 264"/>
                <a:gd name="T2" fmla="*/ 1209674987 w 5760"/>
                <a:gd name="T3" fmla="*/ 665321141 h 264"/>
                <a:gd name="T4" fmla="*/ 2147483647 w 5760"/>
                <a:gd name="T5" fmla="*/ 302418709 h 264"/>
                <a:gd name="T6" fmla="*/ 2147483647 w 5760"/>
                <a:gd name="T7" fmla="*/ 544353697 h 264"/>
                <a:gd name="T8" fmla="*/ 2147483647 w 5760"/>
                <a:gd name="T9" fmla="*/ 126007804 h 264"/>
                <a:gd name="T10" fmla="*/ 2147483647 w 5760"/>
                <a:gd name="T11" fmla="*/ 544353697 h 264"/>
                <a:gd name="T12" fmla="*/ 2147483647 w 5760"/>
                <a:gd name="T13" fmla="*/ 98285279 h 264"/>
                <a:gd name="T14" fmla="*/ 2147483647 w 5760"/>
                <a:gd name="T15" fmla="*/ 544353697 h 264"/>
                <a:gd name="T16" fmla="*/ 2147483647 w 5760"/>
                <a:gd name="T17" fmla="*/ 98285279 h 264"/>
                <a:gd name="T18" fmla="*/ 2147483647 w 5760"/>
                <a:gd name="T19" fmla="*/ 423386253 h 264"/>
                <a:gd name="T20" fmla="*/ 2147483647 w 5760"/>
                <a:gd name="T21" fmla="*/ 60483747 h 264"/>
                <a:gd name="T22" fmla="*/ 2147483647 w 5760"/>
                <a:gd name="T23" fmla="*/ 60483747 h 2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60"/>
                <a:gd name="T37" fmla="*/ 0 h 264"/>
                <a:gd name="T38" fmla="*/ 5760 w 5760"/>
                <a:gd name="T39" fmla="*/ 264 h 26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60" h="264">
                  <a:moveTo>
                    <a:pt x="0" y="120"/>
                  </a:moveTo>
                  <a:cubicBezTo>
                    <a:pt x="156" y="192"/>
                    <a:pt x="312" y="264"/>
                    <a:pt x="480" y="264"/>
                  </a:cubicBezTo>
                  <a:cubicBezTo>
                    <a:pt x="648" y="264"/>
                    <a:pt x="840" y="128"/>
                    <a:pt x="1008" y="120"/>
                  </a:cubicBezTo>
                  <a:cubicBezTo>
                    <a:pt x="1176" y="112"/>
                    <a:pt x="1303" y="228"/>
                    <a:pt x="1488" y="216"/>
                  </a:cubicBezTo>
                  <a:cubicBezTo>
                    <a:pt x="1673" y="204"/>
                    <a:pt x="1900" y="50"/>
                    <a:pt x="2116" y="50"/>
                  </a:cubicBezTo>
                  <a:cubicBezTo>
                    <a:pt x="2332" y="50"/>
                    <a:pt x="2580" y="218"/>
                    <a:pt x="2784" y="216"/>
                  </a:cubicBezTo>
                  <a:cubicBezTo>
                    <a:pt x="2988" y="214"/>
                    <a:pt x="3162" y="39"/>
                    <a:pt x="3338" y="39"/>
                  </a:cubicBezTo>
                  <a:cubicBezTo>
                    <a:pt x="3514" y="39"/>
                    <a:pt x="3646" y="216"/>
                    <a:pt x="3840" y="216"/>
                  </a:cubicBezTo>
                  <a:cubicBezTo>
                    <a:pt x="4034" y="216"/>
                    <a:pt x="4278" y="47"/>
                    <a:pt x="4502" y="39"/>
                  </a:cubicBezTo>
                  <a:cubicBezTo>
                    <a:pt x="4726" y="31"/>
                    <a:pt x="4998" y="170"/>
                    <a:pt x="5184" y="168"/>
                  </a:cubicBezTo>
                  <a:cubicBezTo>
                    <a:pt x="5370" y="166"/>
                    <a:pt x="5520" y="48"/>
                    <a:pt x="5616" y="24"/>
                  </a:cubicBezTo>
                  <a:cubicBezTo>
                    <a:pt x="5712" y="0"/>
                    <a:pt x="5736" y="12"/>
                    <a:pt x="5760" y="24"/>
                  </a:cubicBezTo>
                </a:path>
              </a:pathLst>
            </a:custGeom>
            <a:solidFill>
              <a:schemeClr val="tx2">
                <a:lumMod val="20000"/>
                <a:lumOff val="80000"/>
                <a:alpha val="30000"/>
              </a:schemeClr>
            </a:solidFill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i="1" dirty="0" smtClean="0">
                  <a:solidFill>
                    <a:srgbClr val="FF0000"/>
                  </a:solidFill>
                  <a:latin typeface="Times New Roman" pitchFamily="18" charset="0"/>
                </a:rPr>
                <a:t>Interface </a:t>
              </a:r>
              <a:r>
                <a:rPr lang="en-US" sz="2400" b="1" i="1" dirty="0" err="1" smtClean="0">
                  <a:solidFill>
                    <a:srgbClr val="FF0000"/>
                  </a:solidFill>
                  <a:latin typeface="Times New Roman" pitchFamily="18" charset="0"/>
                </a:rPr>
                <a:t>Aire-Océano</a:t>
              </a:r>
              <a:endParaRPr lang="en-US" sz="2400" b="1" i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1871365" y="3341757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</a:rPr>
                <a:t>↔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711860" y="1790700"/>
            <a:ext cx="1479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atmósfera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110335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océano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33078" y="3957935"/>
            <a:ext cx="1495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(gas)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81400" y="5020270"/>
            <a:ext cx="2393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HCO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6686" y="450300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↕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29200" y="5481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↕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6015335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2H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+ CO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2–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07427" y="3957935"/>
            <a:ext cx="3017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 ↔ H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9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868680" y="76200"/>
            <a:ext cx="7391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Formas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del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Carbono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Inorgánico</a:t>
            </a:r>
            <a:r>
              <a:rPr lang="en-US" sz="4800" b="1" dirty="0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 en el Agua </a:t>
            </a:r>
            <a:r>
              <a:rPr lang="en-US" sz="4800" b="1" dirty="0" err="1" smtClean="0">
                <a:ln w="3175">
                  <a:solidFill>
                    <a:prstClr val="black"/>
                  </a:solidFill>
                </a:ln>
                <a:latin typeface="Arial" pitchFamily="34" charset="0"/>
                <a:ea typeface="ＭＳ Ｐゴシック" pitchFamily="-109" charset="-128"/>
                <a:cs typeface="Arial" pitchFamily="34" charset="0"/>
              </a:rPr>
              <a:t>MarinaSeawater</a:t>
            </a:r>
            <a:endParaRPr lang="en-US" sz="4800" baseline="-25000" dirty="0">
              <a:ln w="3175">
                <a:solidFill>
                  <a:prstClr val="black"/>
                </a:solidFill>
              </a:ln>
              <a:latin typeface="Arial" pitchFamily="34" charset="0"/>
              <a:ea typeface="ＭＳ Ｐゴシック" pitchFamily="-109" charset="-128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" y="1150203"/>
            <a:ext cx="8397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(gas) + H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O ↔ H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CO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↔ H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+ HCO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600" b="1" dirty="0" smtClean="0">
                <a:latin typeface="Arial" pitchFamily="34" charset="0"/>
                <a:cs typeface="Arial" pitchFamily="34" charset="0"/>
              </a:rPr>
              <a:t>↔ 2H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+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+ CO</a:t>
            </a:r>
            <a:r>
              <a:rPr lang="en-US" sz="2600" b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600" b="1" baseline="30000" dirty="0" smtClean="0">
                <a:latin typeface="Arial" pitchFamily="34" charset="0"/>
                <a:cs typeface="Arial" pitchFamily="34" charset="0"/>
              </a:rPr>
              <a:t>2–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) </a:t>
            </a:r>
            <a:endParaRPr lang="en-US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2209800"/>
            <a:ext cx="84582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Formas</a:t>
            </a:r>
            <a:r>
              <a:rPr lang="en-US" sz="2400" dirty="0" smtClean="0"/>
              <a:t> del </a:t>
            </a:r>
            <a:r>
              <a:rPr lang="en-US" sz="2400" dirty="0" err="1" smtClean="0"/>
              <a:t>Ci</a:t>
            </a:r>
            <a:r>
              <a:rPr lang="en-US" sz="2400" dirty="0" smtClean="0"/>
              <a:t> </a:t>
            </a:r>
            <a:r>
              <a:rPr lang="en-US" sz="2400" dirty="0" err="1" smtClean="0"/>
              <a:t>marino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Disuelto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CO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gas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muy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poco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..&lt; 1%)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(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muy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poco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2400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400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aq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57200" lvl="1" indent="0">
              <a:buFont typeface="Arial" pitchFamily="34" charset="0"/>
              <a:buNone/>
            </a:pPr>
            <a:endParaRPr lang="en-US" sz="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pitchFamily="34" charset="0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47244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4488" indent="-344488">
              <a:buFont typeface="Arial" pitchFamily="34" charset="0"/>
              <a:buChar char="•"/>
            </a:pPr>
            <a:r>
              <a:rPr 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Juntos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</a:p>
          <a:p>
            <a:pPr algn="ctr">
              <a:buFont typeface="Arial" pitchFamily="34" charset="0"/>
              <a:buNone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carbono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inorgánico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disuelto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total CID</a:t>
            </a:r>
            <a:r>
              <a:rPr lang="en-US" sz="3200" b="1" i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</a:t>
            </a:r>
            <a:r>
              <a:rPr lang="en-US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CO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sym typeface="Symbol" pitchFamily="18" charset="2"/>
              </a:rPr>
              <a:t>]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=</a:t>
            </a:r>
          </a:p>
          <a:p>
            <a:pPr algn="ctr">
              <a:buFont typeface="Arial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[HCO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+ [CO</a:t>
            </a:r>
            <a:r>
              <a:rPr lang="en-US" sz="32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]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4869" y="5587425"/>
            <a:ext cx="1833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[CO</a:t>
            </a:r>
            <a:r>
              <a:rPr lang="en-US" sz="3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(g)] +</a:t>
            </a:r>
          </a:p>
        </p:txBody>
      </p:sp>
      <p:sp>
        <p:nvSpPr>
          <p:cNvPr id="8" name="Rectangle 7"/>
          <p:cNvSpPr/>
          <p:nvPr/>
        </p:nvSpPr>
        <p:spPr>
          <a:xfrm>
            <a:off x="2888166" y="5587425"/>
            <a:ext cx="1760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[H</a:t>
            </a:r>
            <a:r>
              <a:rPr lang="en-US" sz="3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CO</a:t>
            </a:r>
            <a:r>
              <a:rPr lang="en-US" sz="3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3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] +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137160"/>
            <a:ext cx="585216" cy="731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15001"/>
          <a:stretch/>
        </p:blipFill>
        <p:spPr>
          <a:xfrm>
            <a:off x="8305800" y="128806"/>
            <a:ext cx="731520" cy="7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5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SlideMaster">
  <a:themeElements>
    <a:clrScheme name="IPCC_ColourPalette">
      <a:dk1>
        <a:srgbClr val="000000"/>
      </a:dk1>
      <a:lt1>
        <a:srgbClr val="FFFFFF"/>
      </a:lt1>
      <a:dk2>
        <a:srgbClr val="5492CD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3178</TotalTime>
  <Words>2679</Words>
  <Application>Microsoft Office PowerPoint</Application>
  <PresentationFormat>Presentación en pantalla (4:3)</PresentationFormat>
  <Paragraphs>354</Paragraphs>
  <Slides>37</Slides>
  <Notes>24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Office Theme</vt:lpstr>
      <vt:lpstr>Default Design</vt:lpstr>
      <vt:lpstr>7_Office Theme</vt:lpstr>
      <vt:lpstr>1_Office Theme</vt:lpstr>
      <vt:lpstr>PresentationSlideMaster</vt:lpstr>
      <vt:lpstr>4_Office Theme</vt:lpstr>
      <vt:lpstr>1_Default Design</vt:lpstr>
      <vt:lpstr>El Carbono en el Océano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rol del CaCO3 en el Buffer del Agua Marina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Carbono Inorgánico Disuelto Total – CIDT (CO2 )</vt:lpstr>
      <vt:lpstr>Alcalinidad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CDR J. P. Smith</dc:creator>
  <cp:lastModifiedBy>Gustavo J Nagy</cp:lastModifiedBy>
  <cp:revision>369</cp:revision>
  <cp:lastPrinted>2015-07-02T12:56:06Z</cp:lastPrinted>
  <dcterms:created xsi:type="dcterms:W3CDTF">2010-08-21T18:43:58Z</dcterms:created>
  <dcterms:modified xsi:type="dcterms:W3CDTF">2021-04-26T18:29:40Z</dcterms:modified>
</cp:coreProperties>
</file>