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6F8"/>
    <a:srgbClr val="0F06BA"/>
    <a:srgbClr val="0202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BCFD-BD03-49D0-B5A4-5523031D1DB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C96D-5F61-4FF8-ABDF-402BB72BC1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mtClean="0"/>
              <a:t>Clase</a:t>
            </a:r>
            <a:r>
              <a:rPr lang="es-ES_tradnl" smtClean="0"/>
              <a:t> 1 </a:t>
            </a:r>
            <a:r>
              <a:rPr lang="es-ES_tradnl" smtClean="0"/>
              <a:t>(</a:t>
            </a:r>
            <a:r>
              <a:rPr lang="es-ES_tradnl" smtClean="0"/>
              <a:t>14 de </a:t>
            </a:r>
            <a:r>
              <a:rPr lang="es-ES_tradnl" smtClean="0"/>
              <a:t>abril)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agen 2"/>
          <p:cNvPicPr>
            <a:picLocks noChangeAspect="1"/>
          </p:cNvPicPr>
          <p:nvPr/>
        </p:nvPicPr>
        <p:blipFill>
          <a:blip r:embed="rId2"/>
          <a:srcRect b="43073"/>
          <a:stretch>
            <a:fillRect/>
          </a:stretch>
        </p:blipFill>
        <p:spPr bwMode="auto">
          <a:xfrm>
            <a:off x="631230" y="3886344"/>
            <a:ext cx="7876112" cy="16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7512" y="1467417"/>
            <a:ext cx="4757504" cy="196014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527" y="1665164"/>
            <a:ext cx="1778302" cy="11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230" y="3886344"/>
            <a:ext cx="7876112" cy="28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55357"/>
          <a:stretch>
            <a:fillRect/>
          </a:stretch>
        </p:blipFill>
        <p:spPr bwMode="auto">
          <a:xfrm>
            <a:off x="323081" y="815297"/>
            <a:ext cx="8558926" cy="16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n 2"/>
          <p:cNvPicPr>
            <a:picLocks noChangeAspect="1"/>
          </p:cNvPicPr>
          <p:nvPr/>
        </p:nvPicPr>
        <p:blipFill>
          <a:blip r:embed="rId3"/>
          <a:srcRect t="75143"/>
          <a:stretch>
            <a:fillRect/>
          </a:stretch>
        </p:blipFill>
        <p:spPr bwMode="auto">
          <a:xfrm>
            <a:off x="261995" y="162772"/>
            <a:ext cx="7876112" cy="7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2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1884" t="4926" r="533" b="23648"/>
          <a:stretch/>
        </p:blipFill>
        <p:spPr>
          <a:xfrm>
            <a:off x="6480811" y="1534196"/>
            <a:ext cx="1953591" cy="163327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55148" b="10624"/>
          <a:stretch>
            <a:fillRect/>
          </a:stretch>
        </p:blipFill>
        <p:spPr bwMode="auto">
          <a:xfrm>
            <a:off x="446612" y="3167558"/>
            <a:ext cx="8558925" cy="1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507699" y="96511"/>
            <a:ext cx="5603686" cy="2832872"/>
            <a:chOff x="594172" y="466676"/>
            <a:chExt cx="6552728" cy="3122235"/>
          </a:xfrm>
        </p:grpSpPr>
        <p:sp>
          <p:nvSpPr>
            <p:cNvPr id="18441" name="5 CuadroTexto"/>
            <p:cNvSpPr txBox="1">
              <a:spLocks noChangeArrowheads="1"/>
            </p:cNvSpPr>
            <p:nvPr/>
          </p:nvSpPr>
          <p:spPr bwMode="auto">
            <a:xfrm>
              <a:off x="594172" y="3130972"/>
              <a:ext cx="4101756" cy="457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altLang="es-UY" sz="2100" dirty="0">
                  <a:latin typeface="Times New Roman" pitchFamily="18" charset="0"/>
                  <a:cs typeface="Times New Roman" pitchFamily="18" charset="0"/>
                </a:rPr>
                <a:t>Para calcular el tercer termino </a:t>
              </a:r>
            </a:p>
          </p:txBody>
        </p:sp>
        <p:sp>
          <p:nvSpPr>
            <p:cNvPr id="7" name="6 Elipse"/>
            <p:cNvSpPr/>
            <p:nvPr/>
          </p:nvSpPr>
          <p:spPr>
            <a:xfrm>
              <a:off x="6210342" y="466676"/>
              <a:ext cx="936558" cy="10081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/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761" y="4669951"/>
            <a:ext cx="6091023" cy="11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1446" y="5713874"/>
            <a:ext cx="6451900" cy="109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t="55148"/>
          <a:stretch>
            <a:fillRect/>
          </a:stretch>
        </p:blipFill>
        <p:spPr bwMode="auto">
          <a:xfrm>
            <a:off x="446612" y="3167558"/>
            <a:ext cx="8558925" cy="16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55717"/>
          <a:stretch>
            <a:fillRect/>
          </a:stretch>
        </p:blipFill>
        <p:spPr bwMode="auto">
          <a:xfrm>
            <a:off x="815847" y="1142281"/>
            <a:ext cx="7491944" cy="11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90959" y="3755263"/>
            <a:ext cx="7511280" cy="4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r>
              <a:rPr lang="es-ES_tradnl" altLang="es-UY" sz="2100" dirty="0">
                <a:latin typeface="Times New Roman" pitchFamily="18" charset="0"/>
                <a:cs typeface="Times New Roman" pitchFamily="18" charset="0"/>
              </a:rPr>
              <a:t>Y con un poco de algebra </a:t>
            </a:r>
            <a:r>
              <a:rPr lang="es-ES_tradnl" altLang="es-UY" sz="21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altLang="es-UY" sz="2100" dirty="0">
                <a:latin typeface="Times New Roman" pitchFamily="18" charset="0"/>
                <a:cs typeface="Times New Roman" pitchFamily="18" charset="0"/>
              </a:rPr>
              <a:t>puede escribir a la </a:t>
            </a:r>
            <a:r>
              <a:rPr lang="es-ES_tradnl" altLang="es-UY" sz="2100" dirty="0" smtClean="0">
                <a:latin typeface="Times New Roman" pitchFamily="18" charset="0"/>
                <a:cs typeface="Times New Roman" pitchFamily="18" charset="0"/>
              </a:rPr>
              <a:t>aceleración como</a:t>
            </a:r>
            <a:r>
              <a:rPr lang="es-ES_tradnl" altLang="es-UY" sz="210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4191000"/>
            <a:ext cx="5325776" cy="18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 l="47707" t="41655"/>
          <a:stretch>
            <a:fillRect/>
          </a:stretch>
        </p:blipFill>
        <p:spPr bwMode="auto">
          <a:xfrm>
            <a:off x="2478763" y="358674"/>
            <a:ext cx="3374701" cy="63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41333" b="26213"/>
          <a:stretch>
            <a:fillRect/>
          </a:stretch>
        </p:blipFill>
        <p:spPr bwMode="auto">
          <a:xfrm>
            <a:off x="815847" y="2209800"/>
            <a:ext cx="74919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73787"/>
          <a:stretch>
            <a:fillRect/>
          </a:stretch>
        </p:blipFill>
        <p:spPr bwMode="auto">
          <a:xfrm>
            <a:off x="815847" y="3048000"/>
            <a:ext cx="7491944" cy="67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1600200" y="6324600"/>
            <a:ext cx="6284982" cy="4041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r>
              <a:rPr lang="es-ES_tradnl" altLang="es-UY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altLang="es-UY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HACER  LAS  CUENTAS PARA CONVENCESE</a:t>
            </a:r>
            <a:r>
              <a:rPr lang="es-ES_tradnl" altLang="es-UY" sz="21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s-ES_tradnl" altLang="es-UY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s-ES_tradnl" altLang="es-UY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Rectángulo"/>
          <p:cNvSpPr>
            <a:spLocks noChangeArrowheads="1"/>
          </p:cNvSpPr>
          <p:nvPr/>
        </p:nvSpPr>
        <p:spPr bwMode="auto">
          <a:xfrm>
            <a:off x="323081" y="123136"/>
            <a:ext cx="8820919" cy="11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2214"/>
              </a:spcAft>
            </a:pPr>
            <a:r>
              <a:rPr lang="es-UY" altLang="es-UY" sz="3200" b="1" dirty="0">
                <a:solidFill>
                  <a:srgbClr val="F41A3E"/>
                </a:solidFill>
                <a:latin typeface="Arial Black" pitchFamily="34" charset="0"/>
              </a:rPr>
              <a:t>CAPÍTULO 1  </a:t>
            </a:r>
          </a:p>
          <a:p>
            <a:pPr>
              <a:spcAft>
                <a:spcPts val="2214"/>
              </a:spcAft>
            </a:pPr>
            <a:r>
              <a:rPr lang="es-UY" altLang="es-UY" sz="3200" b="1" dirty="0">
                <a:solidFill>
                  <a:srgbClr val="F41A3E"/>
                </a:solidFill>
                <a:latin typeface="Arial Black" pitchFamily="34" charset="0"/>
              </a:rPr>
              <a:t>CINEMÁTICA DE LA PARTÍCULA</a:t>
            </a:r>
            <a:r>
              <a:rPr lang="es-UY" altLang="es-UY" sz="2800" b="1" dirty="0">
                <a:solidFill>
                  <a:srgbClr val="F41A3E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92316" y="2161425"/>
            <a:ext cx="8001000" cy="1601784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spcBef>
                <a:spcPts val="3314"/>
              </a:spcBef>
              <a:spcAft>
                <a:spcPts val="1289"/>
              </a:spcAft>
              <a:defRPr/>
            </a:pPr>
            <a:endParaRPr lang="es" sz="900" dirty="0">
              <a:solidFill>
                <a:srgbClr val="231F20"/>
              </a:solidFill>
              <a:latin typeface="Century Schoolbook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23081" y="1703361"/>
            <a:ext cx="8374308" cy="9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1655"/>
              </a:spcBef>
              <a:spcAft>
                <a:spcPts val="1293"/>
              </a:spcAft>
            </a:pPr>
            <a:r>
              <a:rPr lang="es-ES_tradnl" altLang="es-UY" sz="2100" b="1" dirty="0">
                <a:solidFill>
                  <a:srgbClr val="231F20"/>
                </a:solidFill>
                <a:latin typeface="Century Schoolbook" pitchFamily="18" charset="0"/>
              </a:rPr>
              <a:t>1.1.    Conceptos preliminares.</a:t>
            </a:r>
          </a:p>
          <a:p>
            <a:pPr algn="just">
              <a:spcAft>
                <a:spcPts val="921"/>
              </a:spcAft>
            </a:pPr>
            <a:r>
              <a:rPr lang="es-ES_tradnl" altLang="es-UY" sz="2100" b="1" dirty="0">
                <a:solidFill>
                  <a:srgbClr val="231F20"/>
                </a:solidFill>
                <a:latin typeface="Century Schoolbook" pitchFamily="18" charset="0"/>
              </a:rPr>
              <a:t>1.1.1.    Posición, ley horaria y trayectoria.</a:t>
            </a:r>
          </a:p>
        </p:txBody>
      </p:sp>
      <p:graphicFrame>
        <p:nvGraphicFramePr>
          <p:cNvPr id="8197" name="Object 3"/>
          <p:cNvGraphicFramePr>
            <a:graphicFrameLocks noChangeAspect="1"/>
          </p:cNvGraphicFramePr>
          <p:nvPr/>
        </p:nvGraphicFramePr>
        <p:xfrm>
          <a:off x="2867002" y="4173738"/>
          <a:ext cx="1809524" cy="666930"/>
        </p:xfrm>
        <a:graphic>
          <a:graphicData uri="http://schemas.openxmlformats.org/presentationml/2006/ole">
            <p:oleObj spid="_x0000_s1026" name="Equation" r:id="rId3" imgW="622030" imgH="215806" progId="Equation.DSMT4">
              <p:embed/>
            </p:oleObj>
          </a:graphicData>
        </a:graphic>
      </p:graphicFrame>
      <p:pic>
        <p:nvPicPr>
          <p:cNvPr id="8198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618" y="4513686"/>
            <a:ext cx="3787375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Rectángulo"/>
          <p:cNvSpPr/>
          <p:nvPr/>
        </p:nvSpPr>
        <p:spPr>
          <a:xfrm>
            <a:off x="323081" y="1703360"/>
            <a:ext cx="8374308" cy="1904280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spcBef>
                <a:spcPts val="1657"/>
              </a:spcBef>
              <a:spcAft>
                <a:spcPts val="1289"/>
              </a:spcAft>
              <a:defRPr/>
            </a:pPr>
            <a:r>
              <a:rPr lang="es" sz="2100" b="1" dirty="0">
                <a:solidFill>
                  <a:srgbClr val="231F20"/>
                </a:solidFill>
                <a:latin typeface="Century Schoolbook"/>
              </a:rPr>
              <a:t>1.1.    Conceptos preliminares.</a:t>
            </a:r>
          </a:p>
          <a:p>
            <a:pPr algn="just">
              <a:spcAft>
                <a:spcPts val="921"/>
              </a:spcAft>
              <a:defRPr/>
            </a:pPr>
            <a:r>
              <a:rPr lang="es" sz="2100" b="1" dirty="0">
                <a:solidFill>
                  <a:srgbClr val="231F20"/>
                </a:solidFill>
                <a:latin typeface="Century Schoolbook"/>
              </a:rPr>
              <a:t>1.1.1.    Posición, ley horaria y trayectoria.</a:t>
            </a:r>
          </a:p>
          <a:p>
            <a:pPr indent="334023" algn="just">
              <a:spcAft>
                <a:spcPts val="552"/>
              </a:spcAft>
              <a:defRPr/>
            </a:pPr>
            <a:r>
              <a:rPr lang="es" sz="2100" dirty="0">
                <a:solidFill>
                  <a:srgbClr val="231F20"/>
                </a:solidFill>
                <a:latin typeface="Century Schoolbook"/>
              </a:rPr>
              <a:t>La </a:t>
            </a:r>
            <a:r>
              <a:rPr lang="es" sz="2100" i="1" dirty="0">
                <a:solidFill>
                  <a:srgbClr val="231F20"/>
                </a:solidFill>
                <a:latin typeface="Century Schoolbook"/>
              </a:rPr>
              <a:t>posición</a:t>
            </a:r>
            <a:r>
              <a:rPr lang="es" sz="2100" dirty="0">
                <a:solidFill>
                  <a:srgbClr val="231F20"/>
                </a:solidFill>
                <a:latin typeface="Century Schoolbook"/>
              </a:rPr>
              <a:t> de una partícula en un instante de tiempo </a:t>
            </a:r>
            <a:r>
              <a:rPr lang="es" sz="2100" i="1" dirty="0">
                <a:solidFill>
                  <a:srgbClr val="231F20"/>
                </a:solidFill>
                <a:latin typeface="Century Schoolbook"/>
              </a:rPr>
              <a:t>t</a:t>
            </a:r>
            <a:r>
              <a:rPr lang="es" sz="2100" dirty="0">
                <a:solidFill>
                  <a:srgbClr val="231F20"/>
                </a:solidFill>
                <a:latin typeface="Century Schoolbook"/>
              </a:rPr>
              <a:t> se describirá por un vector </a:t>
            </a:r>
            <a:r>
              <a:rPr lang="es" sz="2100" b="1" dirty="0">
                <a:solidFill>
                  <a:srgbClr val="231F20"/>
                </a:solidFill>
                <a:latin typeface="Century Schoolbook"/>
              </a:rPr>
              <a:t>r(</a:t>
            </a:r>
            <a:r>
              <a:rPr lang="es" sz="2100" dirty="0">
                <a:solidFill>
                  <a:srgbClr val="231F20"/>
                </a:solidFill>
                <a:latin typeface="Century Schoolbook"/>
              </a:rPr>
              <a:t>t) que va del origen de coordenadas (O) al punto (P) que ocupa la partícula en dicho instante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46054"/>
            <a:ext cx="4642622" cy="911946"/>
          </a:xfrm>
          <a:prstGeom prst="rect">
            <a:avLst/>
          </a:prstGeom>
          <a:solidFill>
            <a:srgbClr val="FFFF00"/>
          </a:solidFill>
        </p:spPr>
        <p:txBody>
          <a:bodyPr wrap="square" lIns="80165" tIns="40083" rIns="80165" bIns="40083" rtlCol="0">
            <a:spAutoFit/>
          </a:bodyPr>
          <a:lstStyle/>
          <a:p>
            <a:r>
              <a:rPr lang="es-ES_tradnl" dirty="0" smtClean="0"/>
              <a:t>Sobre notación: denotaremos a las magnitudes vectoriales ya sea con flechas arriba o en </a:t>
            </a:r>
            <a:r>
              <a:rPr lang="es-ES_tradnl" b="1" dirty="0" smtClean="0"/>
              <a:t>negrita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316" y="1665165"/>
            <a:ext cx="8001000" cy="1601784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spcBef>
                <a:spcPts val="3314"/>
              </a:spcBef>
              <a:spcAft>
                <a:spcPts val="1289"/>
              </a:spcAft>
              <a:defRPr/>
            </a:pPr>
            <a:endParaRPr lang="es" sz="900" dirty="0">
              <a:solidFill>
                <a:srgbClr val="231F20"/>
              </a:solidFill>
              <a:latin typeface="Century Schoolbook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9600" y="152400"/>
            <a:ext cx="8001000" cy="5750291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lnSpc>
                <a:spcPts val="3156"/>
              </a:lnSpc>
              <a:spcAft>
                <a:spcPts val="552"/>
              </a:spcAft>
              <a:defRPr/>
            </a:pP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Introduciendo un </a:t>
            </a:r>
            <a:r>
              <a:rPr lang="e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sistema de coordenadas</a:t>
            </a:r>
            <a:r>
              <a:rPr lang="e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podemos caracterizar a la posición mediante magnitudes bien definidas; en el caso de elegir un sistema cartesiano, estas magnitudes ({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x, y, z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}) corresponderán al producto escalar (•) del vector posición con los </a:t>
            </a:r>
            <a:r>
              <a:rPr lang="es" sz="21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versores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del sistema de coordenadas:</a:t>
            </a:r>
          </a:p>
          <a:p>
            <a:pPr marL="890727" algn="just">
              <a:lnSpc>
                <a:spcPts val="3156"/>
              </a:lnSpc>
              <a:spcAft>
                <a:spcPts val="921"/>
              </a:spcAft>
              <a:defRPr/>
            </a:pPr>
            <a:r>
              <a:rPr lang="es" sz="2100" b="1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" sz="2100" b="1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" sz="2100" b="1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" sz="2100" b="1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x(t) = </a:t>
            </a:r>
            <a:r>
              <a:rPr lang="es" sz="2100" b="1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" sz="2100" b="1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.i</a:t>
            </a:r>
            <a:r>
              <a:rPr lang="es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etc.</a:t>
            </a:r>
          </a:p>
          <a:p>
            <a:pPr algn="just">
              <a:lnSpc>
                <a:spcPts val="3156"/>
              </a:lnSpc>
              <a:defRPr/>
            </a:pPr>
            <a:endParaRPr lang="es" sz="21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262"/>
              </a:lnSpc>
              <a:defRPr/>
            </a:pPr>
            <a:endParaRPr lang="es" sz="2100" dirty="0">
              <a:solidFill>
                <a:srgbClr val="231F20"/>
              </a:solidFill>
              <a:latin typeface="Century Schoolbook"/>
            </a:endParaRPr>
          </a:p>
        </p:txBody>
      </p:sp>
      <p:pic>
        <p:nvPicPr>
          <p:cNvPr id="9220" name="5 Imagen"/>
          <p:cNvPicPr>
            <a:picLocks noChangeAspect="1"/>
          </p:cNvPicPr>
          <p:nvPr/>
        </p:nvPicPr>
        <p:blipFill>
          <a:blip r:embed="rId2"/>
          <a:srcRect r="45657" b="9015"/>
          <a:stretch>
            <a:fillRect/>
          </a:stretch>
        </p:blipFill>
        <p:spPr bwMode="auto">
          <a:xfrm>
            <a:off x="1924910" y="4996934"/>
            <a:ext cx="3385561" cy="186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609600" y="2590801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ts val="3156"/>
              </a:lnSpc>
            </a:pPr>
            <a:r>
              <a:rPr lang="es-ES_tradnl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Una descripción correcta del movimiento de la partícula en el espacio se da en términos de su </a:t>
            </a:r>
            <a:r>
              <a:rPr lang="es-ES_tradnl" altLang="es-UY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ley horaria</a:t>
            </a:r>
            <a:r>
              <a:rPr lang="es-ES_tradnl" altLang="es-UY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_tradnl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es decir, el valor de las componentes del vector posición {</a:t>
            </a:r>
            <a:r>
              <a:rPr lang="es-ES_tradnl" altLang="es-UY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es-ES_tradnl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z} a cada tiempo </a:t>
            </a:r>
            <a:r>
              <a:rPr lang="es-ES_tradnl" altLang="es-UY" sz="2100" i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t.</a:t>
            </a:r>
            <a:r>
              <a:rPr lang="es-ES_tradnl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Estas componentes dan una </a:t>
            </a:r>
            <a:r>
              <a:rPr lang="es-ES_tradnl" altLang="es-UY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descripción </a:t>
            </a:r>
            <a:r>
              <a:rPr lang="es-ES_tradnl" altLang="es-UY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paramétrica</a:t>
            </a:r>
            <a:r>
              <a:rPr lang="es-ES_tradnl" altLang="es-UY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curva </a:t>
            </a:r>
            <a:r>
              <a:rPr lang="es-ES_tradnl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que recorrerá la partícula en su movimiento en el espacio; a esa curva se le llama </a:t>
            </a:r>
            <a:r>
              <a:rPr lang="es-ES_tradnl" altLang="es-UY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trayectoria</a:t>
            </a:r>
            <a:r>
              <a:rPr lang="es-ES_tradnl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de la partícula,</a:t>
            </a:r>
          </a:p>
          <a:p>
            <a:pPr algn="just">
              <a:lnSpc>
                <a:spcPts val="1261"/>
              </a:lnSpc>
            </a:pPr>
            <a:endParaRPr lang="es-ES_tradnl" altLang="es-UY" sz="2100" dirty="0">
              <a:solidFill>
                <a:srgbClr val="231F2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034" y="5946054"/>
            <a:ext cx="3481966" cy="911946"/>
          </a:xfrm>
          <a:prstGeom prst="rect">
            <a:avLst/>
          </a:prstGeom>
          <a:solidFill>
            <a:srgbClr val="FFFF00"/>
          </a:solidFill>
        </p:spPr>
        <p:txBody>
          <a:bodyPr wrap="square" lIns="80165" tIns="40083" rIns="80165" bIns="40083" rtlCol="0">
            <a:spAutoFit/>
          </a:bodyPr>
          <a:lstStyle/>
          <a:p>
            <a:r>
              <a:rPr lang="es-ES_tradnl" dirty="0" smtClean="0"/>
              <a:t>Sobre notación: denotaremos a los </a:t>
            </a:r>
            <a:r>
              <a:rPr lang="es-ES_tradnl" b="1" dirty="0" err="1" smtClean="0"/>
              <a:t>versores</a:t>
            </a:r>
            <a:r>
              <a:rPr lang="es-ES_tradnl" dirty="0" smtClean="0"/>
              <a:t> ya sea con acento circunflejo arriba o en </a:t>
            </a:r>
            <a:r>
              <a:rPr lang="es-ES_tradnl" b="1" dirty="0" smtClean="0"/>
              <a:t>negrita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Imagen"/>
          <p:cNvPicPr>
            <a:picLocks noChangeAspect="1"/>
          </p:cNvPicPr>
          <p:nvPr/>
        </p:nvPicPr>
        <p:blipFill>
          <a:blip r:embed="rId2"/>
          <a:srcRect b="9015"/>
          <a:stretch>
            <a:fillRect/>
          </a:stretch>
        </p:blipFill>
        <p:spPr bwMode="auto">
          <a:xfrm>
            <a:off x="876934" y="1598904"/>
            <a:ext cx="6232201" cy="183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4 Rectángulo"/>
          <p:cNvSpPr>
            <a:spLocks noChangeArrowheads="1"/>
          </p:cNvSpPr>
          <p:nvPr/>
        </p:nvSpPr>
        <p:spPr bwMode="auto">
          <a:xfrm>
            <a:off x="3340764" y="292413"/>
            <a:ext cx="4299146" cy="1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/>
            <a:r>
              <a:rPr lang="es-UY" altLang="es-UY" sz="1000" i="1" dirty="0">
                <a:solidFill>
                  <a:srgbClr val="231F20"/>
                </a:solidFill>
                <a:latin typeface="Century Schoolbook" pitchFamily="18" charset="0"/>
              </a:rPr>
              <a:t>CAPÍTULO 1. CINEMÁTICA DE LA PARTÍCULA.</a:t>
            </a:r>
          </a:p>
        </p:txBody>
      </p:sp>
      <p:sp>
        <p:nvSpPr>
          <p:cNvPr id="13316" name="6 Rectángulo"/>
          <p:cNvSpPr>
            <a:spLocks noChangeArrowheads="1"/>
          </p:cNvSpPr>
          <p:nvPr/>
        </p:nvSpPr>
        <p:spPr bwMode="auto">
          <a:xfrm>
            <a:off x="1000465" y="684216"/>
            <a:ext cx="6567499" cy="70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Aft>
                <a:spcPts val="1655"/>
              </a:spcAft>
            </a:pPr>
            <a:r>
              <a:rPr lang="es-UY" altLang="es-UY" sz="2100" b="1" dirty="0">
                <a:solidFill>
                  <a:srgbClr val="231F20"/>
                </a:solidFill>
                <a:latin typeface="Century Schoolbook" pitchFamily="18" charset="0"/>
              </a:rPr>
              <a:t>1.1.2.</a:t>
            </a:r>
            <a:r>
              <a:rPr lang="es-UY" altLang="es-UY" sz="2100" b="1" dirty="0">
                <a:latin typeface="Century Schoolbook" pitchFamily="18" charset="0"/>
              </a:rPr>
              <a:t> </a:t>
            </a:r>
            <a:r>
              <a:rPr lang="es-UY" altLang="es-UY" sz="2100" b="1" dirty="0">
                <a:solidFill>
                  <a:srgbClr val="231F20"/>
                </a:solidFill>
                <a:latin typeface="Century Schoolbook" pitchFamily="18" charset="0"/>
              </a:rPr>
              <a:t>Velocidad y aceleración instantánea.</a:t>
            </a:r>
          </a:p>
        </p:txBody>
      </p:sp>
      <p:sp>
        <p:nvSpPr>
          <p:cNvPr id="10245" name="7 Rectángulo"/>
          <p:cNvSpPr>
            <a:spLocks noChangeArrowheads="1"/>
          </p:cNvSpPr>
          <p:nvPr/>
        </p:nvSpPr>
        <p:spPr bwMode="auto">
          <a:xfrm>
            <a:off x="385526" y="3690442"/>
            <a:ext cx="8435394" cy="248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334023" algn="just">
              <a:lnSpc>
                <a:spcPts val="3156"/>
              </a:lnSpc>
              <a:spcBef>
                <a:spcPts val="1655"/>
              </a:spcBef>
            </a:pPr>
            <a:r>
              <a:rPr lang="es-UY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Consideremos la diferencia (</a:t>
            </a:r>
            <a:r>
              <a:rPr lang="es-UY" altLang="es-UY" sz="2100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UY" altLang="es-UY" sz="2100" b="1" i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UY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 entre los vectores posición para dos instantes separados un tiempo infinitesimal </a:t>
            </a:r>
            <a:r>
              <a:rPr lang="es-UY" altLang="es-UY" sz="2100" i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s-UY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Este vector es en primera </a:t>
            </a:r>
            <a:r>
              <a:rPr lang="es-UY" altLang="es-UY" sz="21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aproximación </a:t>
            </a:r>
            <a:r>
              <a:rPr lang="es-UY" altLang="es-UY" sz="2100" b="1" dirty="0">
                <a:solidFill>
                  <a:srgbClr val="3F36F8"/>
                </a:solidFill>
                <a:latin typeface="Times New Roman" pitchFamily="18" charset="0"/>
                <a:cs typeface="Times New Roman" pitchFamily="18" charset="0"/>
              </a:rPr>
              <a:t>tangente</a:t>
            </a:r>
            <a:r>
              <a:rPr lang="es-UY" altLang="es-UY" sz="2100" b="1" dirty="0">
                <a:solidFill>
                  <a:srgbClr val="0202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la trayectoria y su módulo corresponde a la distancia (infinitesimal) recorrida por la partícula en el tiempo </a:t>
            </a:r>
            <a:r>
              <a:rPr lang="es-UY" altLang="es-UY" sz="2100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s-UY" altLang="es-UY" sz="2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El cociente entre este vector y </a:t>
            </a:r>
            <a:r>
              <a:rPr lang="es-UY" altLang="es-UY" sz="2100" i="1" dirty="0" err="1">
                <a:solidFill>
                  <a:srgbClr val="231F20"/>
                </a:solidFill>
                <a:latin typeface="Century Schoolbook" pitchFamily="18" charset="0"/>
              </a:rPr>
              <a:t>dt</a:t>
            </a:r>
            <a:r>
              <a:rPr lang="es-UY" altLang="es-UY" sz="2100" dirty="0">
                <a:solidFill>
                  <a:srgbClr val="231F20"/>
                </a:solidFill>
                <a:latin typeface="Century Schoolbook" pitchFamily="18" charset="0"/>
              </a:rPr>
              <a:t> (derivada del vector posición) nos da la </a:t>
            </a:r>
            <a:r>
              <a:rPr lang="es-UY" altLang="es-UY" sz="2100" b="1" i="1" dirty="0">
                <a:solidFill>
                  <a:srgbClr val="FF0000"/>
                </a:solidFill>
                <a:latin typeface="Century Schoolbook" pitchFamily="18" charset="0"/>
              </a:rPr>
              <a:t>velocidad instantánea</a:t>
            </a:r>
            <a:r>
              <a:rPr lang="es-UY" altLang="es-UY" sz="2100" dirty="0">
                <a:solidFill>
                  <a:srgbClr val="231F20"/>
                </a:solidFill>
                <a:latin typeface="Century Schoolbook" pitchFamily="18" charset="0"/>
              </a:rPr>
              <a:t> de la partícula:</a:t>
            </a:r>
          </a:p>
          <a:p>
            <a:pPr indent="334023" algn="just">
              <a:lnSpc>
                <a:spcPts val="3156"/>
              </a:lnSpc>
              <a:spcBef>
                <a:spcPts val="1655"/>
              </a:spcBef>
            </a:pPr>
            <a:endParaRPr lang="es-UY" altLang="es-UY" sz="21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8382" y="5877510"/>
            <a:ext cx="1785662" cy="976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200410_194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1" t="69099" r="8509" b="8557"/>
          <a:stretch>
            <a:fillRect/>
          </a:stretch>
        </p:blipFill>
        <p:spPr>
          <a:xfrm rot="10800000">
            <a:off x="479162" y="900986"/>
            <a:ext cx="8552198" cy="1698621"/>
          </a:xfrm>
        </p:spPr>
      </p:pic>
      <p:sp>
        <p:nvSpPr>
          <p:cNvPr id="12" name="TextBox 11"/>
          <p:cNvSpPr txBox="1"/>
          <p:nvPr/>
        </p:nvSpPr>
        <p:spPr>
          <a:xfrm>
            <a:off x="418076" y="512062"/>
            <a:ext cx="2799284" cy="40411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s-ES_tradnl" sz="2100" b="1" dirty="0">
                <a:solidFill>
                  <a:srgbClr val="0070C0"/>
                </a:solidFill>
              </a:rPr>
              <a:t>Ejercicios para practicar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94" y="836166"/>
            <a:ext cx="370286" cy="40411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s-ES_tradnl" sz="2100" b="1" dirty="0">
                <a:solidFill>
                  <a:srgbClr val="0070C0"/>
                </a:solidFill>
              </a:rPr>
              <a:t>1.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662424" y="3299358"/>
            <a:ext cx="7770283" cy="1166776"/>
            <a:chOff x="346040" y="5779308"/>
            <a:chExt cx="9086914" cy="1285884"/>
          </a:xfrm>
        </p:grpSpPr>
        <p:pic>
          <p:nvPicPr>
            <p:cNvPr id="7" name="Picture 6" descr="IMG_20200410_194229.jpg"/>
            <p:cNvPicPr>
              <a:picLocks noChangeAspect="1"/>
            </p:cNvPicPr>
            <p:nvPr/>
          </p:nvPicPr>
          <p:blipFill>
            <a:blip r:embed="rId3" cstate="print"/>
            <a:srcRect l="19518" t="38658" r="8885" b="47163"/>
            <a:stretch>
              <a:fillRect/>
            </a:stretch>
          </p:blipFill>
          <p:spPr>
            <a:xfrm>
              <a:off x="774668" y="5779308"/>
              <a:ext cx="8658286" cy="12858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46040" y="5779308"/>
              <a:ext cx="459657" cy="45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100" b="1" dirty="0">
                  <a:solidFill>
                    <a:srgbClr val="0070C0"/>
                  </a:solidFill>
                </a:rPr>
                <a:t>2.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5"/>
          <p:cNvPicPr>
            <a:picLocks noChangeAspect="1"/>
          </p:cNvPicPr>
          <p:nvPr/>
        </p:nvPicPr>
        <p:blipFill>
          <a:blip r:embed="rId2"/>
          <a:srcRect b="45914"/>
          <a:stretch>
            <a:fillRect/>
          </a:stretch>
        </p:blipFill>
        <p:spPr bwMode="auto">
          <a:xfrm>
            <a:off x="323081" y="0"/>
            <a:ext cx="7428143" cy="25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t="4926" b="2462"/>
          <a:stretch/>
        </p:blipFill>
        <p:spPr>
          <a:xfrm>
            <a:off x="385526" y="4655546"/>
            <a:ext cx="7365698" cy="220245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" name="Imagen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81" y="1"/>
            <a:ext cx="7428143" cy="47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/>
          <p:cNvPicPr>
            <a:picLocks noChangeAspect="1"/>
          </p:cNvPicPr>
          <p:nvPr/>
        </p:nvPicPr>
        <p:blipFill>
          <a:blip r:embed="rId2"/>
          <a:srcRect b="77432"/>
          <a:stretch>
            <a:fillRect/>
          </a:stretch>
        </p:blipFill>
        <p:spPr bwMode="auto">
          <a:xfrm>
            <a:off x="166971" y="96511"/>
            <a:ext cx="8951238" cy="11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magen 2"/>
          <p:cNvPicPr>
            <a:picLocks noChangeAspect="1"/>
          </p:cNvPicPr>
          <p:nvPr/>
        </p:nvPicPr>
        <p:blipFill>
          <a:blip r:embed="rId2"/>
          <a:srcRect l="-771" t="50150" r="771" b="27432"/>
          <a:stretch>
            <a:fillRect/>
          </a:stretch>
        </p:blipFill>
        <p:spPr bwMode="auto">
          <a:xfrm>
            <a:off x="0" y="2710934"/>
            <a:ext cx="8951238" cy="116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rcRect t="24226" b="52359"/>
          <a:stretch/>
        </p:blipFill>
        <p:spPr>
          <a:xfrm>
            <a:off x="371653" y="1270502"/>
            <a:ext cx="8689455" cy="1220267"/>
          </a:xfrm>
          <a:prstGeom prst="rect">
            <a:avLst/>
          </a:prstGeom>
          <a:gradFill>
            <a:gsLst>
              <a:gs pos="54834">
                <a:srgbClr val="C2D3E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rcRect t="1498" b="79466"/>
          <a:stretch>
            <a:fillRect/>
          </a:stretch>
        </p:blipFill>
        <p:spPr bwMode="auto">
          <a:xfrm>
            <a:off x="261995" y="3886344"/>
            <a:ext cx="8837209" cy="12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13071" t="25404" r="37987" b="67483"/>
          <a:stretch/>
        </p:blipFill>
        <p:spPr>
          <a:xfrm>
            <a:off x="-600261" y="5127790"/>
            <a:ext cx="6635288" cy="4573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rcRect l="166" t="36581" r="-166" b="44113"/>
          <a:stretch>
            <a:fillRect/>
          </a:stretch>
        </p:blipFill>
        <p:spPr bwMode="auto">
          <a:xfrm>
            <a:off x="138464" y="5616329"/>
            <a:ext cx="8837209" cy="12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rcRect l="166" t="45248" r="72242" b="44113"/>
          <a:stretch>
            <a:fillRect/>
          </a:stretch>
        </p:blipFill>
        <p:spPr bwMode="auto">
          <a:xfrm>
            <a:off x="0" y="3363460"/>
            <a:ext cx="2438400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n 1"/>
          <p:cNvPicPr>
            <a:picLocks noChangeAspect="1"/>
          </p:cNvPicPr>
          <p:nvPr/>
        </p:nvPicPr>
        <p:blipFill>
          <a:blip r:embed="rId2"/>
          <a:srcRect t="60161" b="34075"/>
          <a:stretch>
            <a:fillRect/>
          </a:stretch>
        </p:blipFill>
        <p:spPr bwMode="auto">
          <a:xfrm>
            <a:off x="0" y="162772"/>
            <a:ext cx="8837209" cy="37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91661"/>
          <a:stretch/>
        </p:blipFill>
        <p:spPr>
          <a:xfrm>
            <a:off x="381000" y="4953000"/>
            <a:ext cx="8329744" cy="556359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2"/>
          <a:srcRect t="67110" b="19854"/>
          <a:stretch>
            <a:fillRect/>
          </a:stretch>
        </p:blipFill>
        <p:spPr bwMode="auto">
          <a:xfrm>
            <a:off x="0" y="609600"/>
            <a:ext cx="88372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n 3"/>
          <p:cNvPicPr>
            <a:picLocks noChangeAspect="1"/>
          </p:cNvPicPr>
          <p:nvPr/>
        </p:nvPicPr>
        <p:blipFill>
          <a:blip r:embed="rId3"/>
          <a:srcRect l="4263" t="4131" r="3371"/>
          <a:stretch>
            <a:fillRect/>
          </a:stretch>
        </p:blipFill>
        <p:spPr bwMode="auto">
          <a:xfrm>
            <a:off x="5343050" y="554575"/>
            <a:ext cx="3632622" cy="27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2"/>
          <a:srcRect t="81331" r="66372" b="11388"/>
          <a:stretch>
            <a:fillRect/>
          </a:stretch>
        </p:blipFill>
        <p:spPr bwMode="auto">
          <a:xfrm>
            <a:off x="0" y="1524000"/>
            <a:ext cx="2971800" cy="46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2"/>
          <a:srcRect l="166" t="45248" r="62757" b="44113"/>
          <a:stretch>
            <a:fillRect/>
          </a:stretch>
        </p:blipFill>
        <p:spPr bwMode="auto">
          <a:xfrm>
            <a:off x="0" y="3363460"/>
            <a:ext cx="3276600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/>
          <p:cNvPicPr>
            <a:picLocks noChangeAspect="1"/>
          </p:cNvPicPr>
          <p:nvPr/>
        </p:nvPicPr>
        <p:blipFill>
          <a:blip r:embed="rId2"/>
          <a:srcRect l="166" t="45248" r="54134" b="44113"/>
          <a:stretch>
            <a:fillRect/>
          </a:stretch>
        </p:blipFill>
        <p:spPr bwMode="auto">
          <a:xfrm>
            <a:off x="0" y="3363460"/>
            <a:ext cx="4038600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6"/>
          <p:cNvPicPr>
            <a:picLocks noChangeAspect="1"/>
          </p:cNvPicPr>
          <p:nvPr/>
        </p:nvPicPr>
        <p:blipFill>
          <a:blip r:embed="rId2"/>
          <a:srcRect l="166" t="45248" r="44649" b="44113"/>
          <a:stretch>
            <a:fillRect/>
          </a:stretch>
        </p:blipFill>
        <p:spPr bwMode="auto">
          <a:xfrm>
            <a:off x="0" y="3363460"/>
            <a:ext cx="4876800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6"/>
          <p:cNvPicPr>
            <a:picLocks noChangeAspect="1"/>
          </p:cNvPicPr>
          <p:nvPr/>
        </p:nvPicPr>
        <p:blipFill>
          <a:blip r:embed="rId2"/>
          <a:srcRect l="166" t="45248" r="35164" b="44113"/>
          <a:stretch>
            <a:fillRect/>
          </a:stretch>
        </p:blipFill>
        <p:spPr bwMode="auto">
          <a:xfrm>
            <a:off x="0" y="3363460"/>
            <a:ext cx="5715000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6"/>
          <p:cNvPicPr>
            <a:picLocks noChangeAspect="1"/>
          </p:cNvPicPr>
          <p:nvPr/>
        </p:nvPicPr>
        <p:blipFill>
          <a:blip r:embed="rId2"/>
          <a:srcRect l="166" t="45248" r="22230" b="44113"/>
          <a:stretch>
            <a:fillRect/>
          </a:stretch>
        </p:blipFill>
        <p:spPr bwMode="auto">
          <a:xfrm>
            <a:off x="0" y="3363460"/>
            <a:ext cx="6858000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6"/>
          <p:cNvPicPr>
            <a:picLocks noChangeAspect="1"/>
          </p:cNvPicPr>
          <p:nvPr/>
        </p:nvPicPr>
        <p:blipFill>
          <a:blip r:embed="rId2"/>
          <a:srcRect l="166" t="45248" r="-166" b="44113"/>
          <a:stretch>
            <a:fillRect/>
          </a:stretch>
        </p:blipFill>
        <p:spPr bwMode="auto">
          <a:xfrm>
            <a:off x="0" y="3363460"/>
            <a:ext cx="8837209" cy="6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90600" y="4191000"/>
            <a:ext cx="4067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 smtClean="0">
                <a:latin typeface="Times New Roman" pitchFamily="18" charset="0"/>
                <a:cs typeface="Times New Roman" pitchFamily="18" charset="0"/>
              </a:rPr>
              <a:t>Y agrupando términos obtenemos;</a:t>
            </a:r>
            <a:endParaRPr lang="es-ES_tradn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1"/>
          <p:cNvPicPr>
            <a:picLocks noChangeAspect="1"/>
          </p:cNvPicPr>
          <p:nvPr/>
        </p:nvPicPr>
        <p:blipFill>
          <a:blip r:embed="rId2"/>
          <a:srcRect b="64417"/>
          <a:stretch>
            <a:fillRect/>
          </a:stretch>
        </p:blipFill>
        <p:spPr bwMode="auto">
          <a:xfrm>
            <a:off x="0" y="0"/>
            <a:ext cx="88779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7512" y="1467417"/>
            <a:ext cx="4757504" cy="196014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527" y="1665164"/>
            <a:ext cx="1778302" cy="11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67860" y="4919881"/>
            <a:ext cx="7208281" cy="10504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s-ES_tradnl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Ejercicio: </a:t>
            </a:r>
          </a:p>
          <a:p>
            <a:r>
              <a:rPr lang="es-ES_tradnl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Obtenga las transformaciones de coordenadas inversas, expresando a  </a:t>
            </a:r>
            <a:r>
              <a:rPr lang="es-ES_tradnl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_tradnl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100" i="1" dirty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s-ES_tradnl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_tradnl" sz="2100" i="1" dirty="0">
                <a:solidFill>
                  <a:srgbClr val="0070C0"/>
                </a:solidFill>
                <a:latin typeface="Symbol" pitchFamily="18" charset="2"/>
                <a:cs typeface="Times New Roman" pitchFamily="18" charset="0"/>
                <a:sym typeface="Symbol"/>
              </a:rPr>
              <a:t></a:t>
            </a:r>
            <a:r>
              <a:rPr lang="es-ES_tradnl" sz="2100" i="1" dirty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_tradnl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términos de </a:t>
            </a:r>
            <a:r>
              <a:rPr lang="es-ES_tradnl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x, y, z</a:t>
            </a:r>
            <a:r>
              <a:rPr lang="es-ES_tradnl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/>
          <a:srcRect t="75120" r="72534"/>
          <a:stretch>
            <a:fillRect/>
          </a:stretch>
        </p:blipFill>
        <p:spPr bwMode="auto">
          <a:xfrm>
            <a:off x="0" y="3581400"/>
            <a:ext cx="2438400" cy="9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466" t="75120" r="57943"/>
          <a:stretch>
            <a:fillRect/>
          </a:stretch>
        </p:blipFill>
        <p:spPr bwMode="auto">
          <a:xfrm>
            <a:off x="2438400" y="3581400"/>
            <a:ext cx="1295400" cy="9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466" t="75120" r="41635"/>
          <a:stretch>
            <a:fillRect/>
          </a:stretch>
        </p:blipFill>
        <p:spPr bwMode="auto">
          <a:xfrm>
            <a:off x="2438400" y="3581400"/>
            <a:ext cx="2743200" cy="9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466" t="75120"/>
          <a:stretch>
            <a:fillRect/>
          </a:stretch>
        </p:blipFill>
        <p:spPr bwMode="auto">
          <a:xfrm>
            <a:off x="2438400" y="3581400"/>
            <a:ext cx="6439533" cy="9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403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Clase 1 (14 de abril)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(14 de abril)</dc:title>
  <dc:creator>Hugo</dc:creator>
  <cp:lastModifiedBy>Hugo</cp:lastModifiedBy>
  <cp:revision>3</cp:revision>
  <dcterms:created xsi:type="dcterms:W3CDTF">2020-04-13T22:34:39Z</dcterms:created>
  <dcterms:modified xsi:type="dcterms:W3CDTF">2020-04-13T23:00:47Z</dcterms:modified>
</cp:coreProperties>
</file>