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0" r:id="rId3"/>
    <p:sldId id="270" r:id="rId4"/>
    <p:sldId id="282" r:id="rId5"/>
    <p:sldId id="265" r:id="rId6"/>
    <p:sldId id="266" r:id="rId7"/>
    <p:sldId id="267" r:id="rId8"/>
    <p:sldId id="268" r:id="rId9"/>
    <p:sldId id="257" r:id="rId10"/>
    <p:sldId id="263" r:id="rId11"/>
    <p:sldId id="258" r:id="rId12"/>
    <p:sldId id="262" r:id="rId13"/>
    <p:sldId id="269" r:id="rId14"/>
    <p:sldId id="271" r:id="rId15"/>
    <p:sldId id="281" r:id="rId16"/>
    <p:sldId id="272" r:id="rId17"/>
    <p:sldId id="278" r:id="rId18"/>
    <p:sldId id="273" r:id="rId19"/>
    <p:sldId id="274" r:id="rId20"/>
    <p:sldId id="275" r:id="rId21"/>
    <p:sldId id="261" r:id="rId22"/>
    <p:sldId id="279" r:id="rId23"/>
    <p:sldId id="280" r:id="rId24"/>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203"/>
    <p:restoredTop sz="87367"/>
  </p:normalViewPr>
  <p:slideViewPr>
    <p:cSldViewPr snapToGrid="0" snapToObjects="1">
      <p:cViewPr>
        <p:scale>
          <a:sx n="90" d="100"/>
          <a:sy n="90" d="100"/>
        </p:scale>
        <p:origin x="1736" y="3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2F559-BBBB-A54C-AFB6-DE7E8F0EA8F1}" type="datetimeFigureOut">
              <a:rPr lang="es-UY" smtClean="0"/>
              <a:t>23/5/21</a:t>
            </a:fld>
            <a:endParaRPr lang="es-UY"/>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1B39A-275A-334A-8021-ECBDB2E69C61}" type="slidenum">
              <a:rPr lang="es-UY" smtClean="0"/>
              <a:t>‹Nº›</a:t>
            </a:fld>
            <a:endParaRPr lang="es-UY"/>
          </a:p>
        </p:txBody>
      </p:sp>
    </p:spTree>
    <p:extLst>
      <p:ext uri="{BB962C8B-B14F-4D97-AF65-F5344CB8AC3E}">
        <p14:creationId xmlns:p14="http://schemas.microsoft.com/office/powerpoint/2010/main" val="305443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dirty="0"/>
              <a:t>La atmósfera ocupa un rol principal y central. (litósfera=sup terrestre). </a:t>
            </a:r>
            <a:r>
              <a:rPr lang="es-ES" sz="1200" kern="1200" dirty="0">
                <a:solidFill>
                  <a:schemeClr val="tx1"/>
                </a:solidFill>
                <a:effectLst/>
                <a:latin typeface="+mn-lt"/>
                <a:ea typeface="+mn-ea"/>
                <a:cs typeface="+mn-cs"/>
              </a:rPr>
              <a:t>las capas de la atmósfera están definidas por:  diferente composición, temperatura, estabilidad y energética</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Atmósfera:    Constituida por la envoltura gaseosa de la Tierra y sus aerosoles.</a:t>
            </a:r>
            <a:endParaRPr lang="es-UY"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Hidrosfera:     Compuesta del agua líquida distribuida sobre la superficie de la Tierra o bajo ella.</a:t>
            </a:r>
            <a:endParaRPr lang="es-UY" sz="1200" kern="1200" dirty="0">
              <a:solidFill>
                <a:schemeClr val="tx1"/>
              </a:solidFill>
              <a:effectLst/>
              <a:latin typeface="+mn-lt"/>
              <a:ea typeface="+mn-ea"/>
              <a:cs typeface="+mn-cs"/>
            </a:endParaRPr>
          </a:p>
          <a:p>
            <a:r>
              <a:rPr lang="es-ES_tradnl" sz="1200" kern="1200" dirty="0" err="1">
                <a:solidFill>
                  <a:schemeClr val="tx1"/>
                </a:solidFill>
                <a:effectLst/>
                <a:latin typeface="+mn-lt"/>
                <a:ea typeface="+mn-ea"/>
                <a:cs typeface="+mn-cs"/>
              </a:rPr>
              <a:t>Criosfera</a:t>
            </a:r>
            <a:r>
              <a:rPr lang="es-ES_tradnl" sz="1200" kern="1200" dirty="0">
                <a:solidFill>
                  <a:schemeClr val="tx1"/>
                </a:solidFill>
                <a:effectLst/>
                <a:latin typeface="+mn-lt"/>
                <a:ea typeface="+mn-ea"/>
                <a:cs typeface="+mn-cs"/>
              </a:rPr>
              <a:t>: Integrada por el hielo y la nieve que existe sobre la Tierra y por debajo de ella.</a:t>
            </a:r>
            <a:endParaRPr lang="es-UY"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Litosfera superficial:  Formada por las rocas, el suelo y los sedimentos de la superficie terrestre.</a:t>
            </a:r>
            <a:endParaRPr lang="es-UY"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Biosfera : Compuesta por las plantas y la vida animal de la Tierra y, por extensión, por el mismo hombre.</a:t>
            </a:r>
          </a:p>
          <a:p>
            <a:endParaRPr lang="es-UY" dirty="0"/>
          </a:p>
          <a:p>
            <a:endParaRPr lang="es-UY" dirty="0"/>
          </a:p>
          <a:p>
            <a:r>
              <a:rPr lang="es-ES" sz="1200" kern="1200" dirty="0">
                <a:solidFill>
                  <a:schemeClr val="tx1"/>
                </a:solidFill>
                <a:effectLst/>
                <a:latin typeface="+mn-lt"/>
                <a:ea typeface="+mn-ea"/>
                <a:cs typeface="+mn-cs"/>
              </a:rPr>
              <a:t>La atmósfera se hace más compleja debido a la presencia de varias sustancias en suspensión: agua líquida y sólida (nubes), partículas de polvo, aerosoles de sulfato y cenizas volcánicas. Estas concentraciones varían en espacio y tiempo.</a:t>
            </a:r>
            <a:r>
              <a:rPr lang="es-UY"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El tiempo de respuesta es mucho más corto que el de los otros componentes debido a la gran compresibilidad, baja densidad y calor específico, propiedades que hacen a la atmósfera más fluida y más inestable.</a:t>
            </a:r>
            <a:endParaRPr lang="es-UY"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endParaRPr lang="es-UY" dirty="0"/>
          </a:p>
          <a:p>
            <a:endParaRPr lang="es-UY" dirty="0"/>
          </a:p>
          <a:p>
            <a:endParaRPr lang="es-UY"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Ya que la atmósfera es un sistema termo-hidrodinámico, este puede ser caracterizado por su composición, su estado termodinámico y su estado mecánico (movimiento). Una descripción completa del estado de la atmósfera deberá incluir otras variables tales como nubosidad, precipitación y calentamiento adiabático, los cuales afectan el comportamiento a gran escala de la atmósfera.</a:t>
            </a:r>
            <a:endParaRPr lang="es-UY"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la lluvia y la temperatura han servido de base a la clasificación de los climas, lo que se ha debido a los contrastes que estos elementos presentan entre grandes áreas con características comunes. También hay que considerar los contrastes tierra-océano y la influencia moderadora del océano sobre la temperatura; el efecto de las montañas sobre la precipitación, la nubosidad y la temperatura; la influencia de los campos de hielo sobre las temperaturas y otras similares.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endParaRPr lang="es-UY" sz="1200" kern="1200" dirty="0">
              <a:solidFill>
                <a:schemeClr val="tx1"/>
              </a:solidFill>
              <a:effectLst/>
              <a:latin typeface="+mn-lt"/>
              <a:ea typeface="+mn-ea"/>
              <a:cs typeface="+mn-cs"/>
            </a:endParaRPr>
          </a:p>
          <a:p>
            <a:endParaRPr lang="es-UY"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No obstante, se encuentran vinculados por los flujos de masa, energía y </a:t>
            </a:r>
            <a:r>
              <a:rPr lang="es-ES" sz="1200" kern="1200" dirty="0" err="1">
                <a:solidFill>
                  <a:schemeClr val="tx1"/>
                </a:solidFill>
                <a:effectLst/>
                <a:latin typeface="+mn-lt"/>
                <a:ea typeface="+mn-ea"/>
                <a:cs typeface="+mn-cs"/>
              </a:rPr>
              <a:t>momentum</a:t>
            </a:r>
            <a:r>
              <a:rPr lang="es-ES" sz="1200" kern="1200" dirty="0">
                <a:solidFill>
                  <a:schemeClr val="tx1"/>
                </a:solidFill>
                <a:effectLst/>
                <a:latin typeface="+mn-lt"/>
                <a:ea typeface="+mn-ea"/>
                <a:cs typeface="+mn-cs"/>
              </a:rPr>
              <a:t> (cantidad de movimiento), todos los cuales forman un amplio sistema mundial, el Sistema climático. </a:t>
            </a:r>
            <a:endParaRPr lang="es-UY"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4F31B39A-275A-334A-8021-ECBDB2E69C61}" type="slidenum">
              <a:rPr lang="es-UY" smtClean="0"/>
              <a:t>2</a:t>
            </a:fld>
            <a:endParaRPr lang="es-UY"/>
          </a:p>
        </p:txBody>
      </p:sp>
    </p:spTree>
    <p:extLst>
      <p:ext uri="{BB962C8B-B14F-4D97-AF65-F5344CB8AC3E}">
        <p14:creationId xmlns:p14="http://schemas.microsoft.com/office/powerpoint/2010/main" val="818132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a:solidFill>
                  <a:schemeClr val="tx1"/>
                </a:solidFill>
                <a:effectLst/>
                <a:latin typeface="+mn-lt"/>
                <a:ea typeface="+mn-ea"/>
                <a:cs typeface="+mn-cs"/>
              </a:rPr>
              <a:t>LA RADIACION SOLAR</a:t>
            </a:r>
            <a:endParaRPr lang="es-UY"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radiación solar es de gran importancia para los diferentes procesos y fenómenos que tienen lugar en la Tierra y su atmosfera. Sin el calor y la luz del Sol la vida en la Tierra no sería posible. El calor solar determina la actividad vital de animales y organismos vegetales. La radiación solar, en lo fundamental, </a:t>
            </a:r>
            <a:r>
              <a:rPr lang="es-ES_tradnl" sz="1800" b="1" kern="1200" dirty="0">
                <a:solidFill>
                  <a:schemeClr val="tx1"/>
                </a:solidFill>
                <a:effectLst/>
                <a:latin typeface="+mn-lt"/>
                <a:ea typeface="+mn-ea"/>
                <a:cs typeface="+mn-cs"/>
              </a:rPr>
              <a:t>determina las particularidades climáticas de un lugar</a:t>
            </a:r>
            <a:r>
              <a:rPr lang="es-ES_tradnl" sz="1200" kern="1200" dirty="0">
                <a:solidFill>
                  <a:schemeClr val="tx1"/>
                </a:solidFill>
                <a:effectLst/>
                <a:latin typeface="+mn-lt"/>
                <a:ea typeface="+mn-ea"/>
                <a:cs typeface="+mn-cs"/>
              </a:rPr>
              <a:t>. El Sol constituye la fuente más importante de energía disponible para el sistema formado por la Tierra y su atmósfera (sistema tierra-atmósfera). La radiación solar es la causa principal de los diferentes procesos que tienen lugar en la atmósfera. El calentamiento de la superficie terrestre producto de la radiación solar incidente da lugar a una emisión de energía desde la Tierra hacia la atmósfera. La radiación solar al atravesar la atmósfera apenas se calienta al no absorber la radiación de este rango del espectro solar.</a:t>
            </a:r>
          </a:p>
          <a:p>
            <a:endParaRPr lang="es-ES_tradnl" sz="1200" kern="1200" dirty="0">
              <a:solidFill>
                <a:schemeClr val="tx1"/>
              </a:solidFill>
              <a:effectLst/>
              <a:latin typeface="+mn-lt"/>
              <a:ea typeface="+mn-ea"/>
              <a:cs typeface="+mn-cs"/>
            </a:endParaRPr>
          </a:p>
          <a:p>
            <a:endParaRPr lang="es-UY" dirty="0"/>
          </a:p>
        </p:txBody>
      </p:sp>
      <p:sp>
        <p:nvSpPr>
          <p:cNvPr id="4" name="Marcador de número de diapositiva 3"/>
          <p:cNvSpPr>
            <a:spLocks noGrp="1"/>
          </p:cNvSpPr>
          <p:nvPr>
            <p:ph type="sldNum" sz="quarter" idx="5"/>
          </p:nvPr>
        </p:nvSpPr>
        <p:spPr/>
        <p:txBody>
          <a:bodyPr/>
          <a:lstStyle/>
          <a:p>
            <a:fld id="{4F31B39A-275A-334A-8021-ECBDB2E69C61}" type="slidenum">
              <a:rPr lang="es-UY" smtClean="0"/>
              <a:t>14</a:t>
            </a:fld>
            <a:endParaRPr lang="es-UY"/>
          </a:p>
        </p:txBody>
      </p:sp>
    </p:spTree>
    <p:extLst>
      <p:ext uri="{BB962C8B-B14F-4D97-AF65-F5344CB8AC3E}">
        <p14:creationId xmlns:p14="http://schemas.microsoft.com/office/powerpoint/2010/main" val="1522097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dirty="0"/>
          </a:p>
        </p:txBody>
      </p:sp>
      <p:sp>
        <p:nvSpPr>
          <p:cNvPr id="4" name="Marcador de número de diapositiva 3"/>
          <p:cNvSpPr>
            <a:spLocks noGrp="1"/>
          </p:cNvSpPr>
          <p:nvPr>
            <p:ph type="sldNum" sz="quarter" idx="5"/>
          </p:nvPr>
        </p:nvSpPr>
        <p:spPr/>
        <p:txBody>
          <a:bodyPr/>
          <a:lstStyle/>
          <a:p>
            <a:fld id="{4F31B39A-275A-334A-8021-ECBDB2E69C61}" type="slidenum">
              <a:rPr lang="es-UY" smtClean="0"/>
              <a:t>15</a:t>
            </a:fld>
            <a:endParaRPr lang="es-UY"/>
          </a:p>
        </p:txBody>
      </p:sp>
    </p:spTree>
    <p:extLst>
      <p:ext uri="{BB962C8B-B14F-4D97-AF65-F5344CB8AC3E}">
        <p14:creationId xmlns:p14="http://schemas.microsoft.com/office/powerpoint/2010/main" val="1003276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La atmósfera absorbe la radiación emitida por la superficie terrestre (radiación infrarroja) gracias a la capacidad de ciertos gases como el vapor de agua, el dióxido de carbono, los metanos y otros, que existen en la atmósfera, los llamados gases de efecto invernadero. La presencia de estos gases produce el llamado efecto invernadero, cuya consecuencia directa es el calentamiento de las capas bajas de la atmósfera y la superficie terrestre. </a:t>
            </a:r>
            <a:endParaRPr lang="es-UY"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distribución de la radiación solar no es igual sobre todo el globo terráqueo, depende de factores astronómicos, dados por la posición relativa entre el Sol y la Tierra y la inclinación del eje de rotación de la Tierra. En el transcurso de un año, en el movimiento de traslación de la Tierra existe un momento en que la distancia Sol-Tierra es mínima y en otro es máxima, lo que produce la sucesión de las estaciones del año. La inclinación del eje de rotación de la Tierra provoca que a medida que el Sol aumenta su declinación hacia el Norte, el HN recibe el máximo de radiación. Cuando aumenta su declinación hacia el Sur ocurre lo contrario, es el HS el que recibe el máximo de energía. De esta forma, el verano y el invierno tienen lugar de manera inversa en ambos hemisferios.  </a:t>
            </a:r>
            <a:endParaRPr lang="es-UY" sz="1200" kern="1200" dirty="0">
              <a:solidFill>
                <a:schemeClr val="tx1"/>
              </a:solidFill>
              <a:effectLst/>
              <a:latin typeface="+mn-lt"/>
              <a:ea typeface="+mn-ea"/>
              <a:cs typeface="+mn-cs"/>
            </a:endParaRPr>
          </a:p>
          <a:p>
            <a:endParaRPr lang="es-UY" sz="1200" kern="1200" dirty="0">
              <a:solidFill>
                <a:schemeClr val="tx1"/>
              </a:solidFill>
              <a:effectLst/>
              <a:latin typeface="+mn-lt"/>
              <a:ea typeface="+mn-ea"/>
              <a:cs typeface="+mn-cs"/>
            </a:endParaRPr>
          </a:p>
          <a:p>
            <a:endParaRPr lang="es-UY" dirty="0"/>
          </a:p>
        </p:txBody>
      </p:sp>
      <p:sp>
        <p:nvSpPr>
          <p:cNvPr id="4" name="Marcador de número de diapositiva 3"/>
          <p:cNvSpPr>
            <a:spLocks noGrp="1"/>
          </p:cNvSpPr>
          <p:nvPr>
            <p:ph type="sldNum" sz="quarter" idx="5"/>
          </p:nvPr>
        </p:nvSpPr>
        <p:spPr/>
        <p:txBody>
          <a:bodyPr/>
          <a:lstStyle/>
          <a:p>
            <a:fld id="{4F31B39A-275A-334A-8021-ECBDB2E69C61}" type="slidenum">
              <a:rPr lang="es-UY" smtClean="0"/>
              <a:t>16</a:t>
            </a:fld>
            <a:endParaRPr lang="es-UY"/>
          </a:p>
        </p:txBody>
      </p:sp>
    </p:spTree>
    <p:extLst>
      <p:ext uri="{BB962C8B-B14F-4D97-AF65-F5344CB8AC3E}">
        <p14:creationId xmlns:p14="http://schemas.microsoft.com/office/powerpoint/2010/main" val="1692713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 El transporte del momento cinético permite su conservación, contribuyendo a que la velocidad de rotación de la Tierra se mantenga. El balance de vapor de agua evita la acumulación creciente en unos puntos del planeta y que tienda a desaparecer en otros.</a:t>
            </a:r>
            <a:endParaRPr lang="es-UY"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circulación atmosférica es uno de los factores que determina el clima regional por su vinculación con las masas de aire con diferentes características físicas - cálidas o frías, secas o húmedas.</a:t>
            </a: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Las masas de aire relativamente homogéneas, extendidas miles de kilómetros en dirección horizontal y varios kilómetros en altura, se forman bajo la presencia de poco viento y con la interacción del aire con la superficie subyacente (océanos y continentes). </a:t>
            </a:r>
            <a:endParaRPr lang="es-UY"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Al permanecer sobre una superficie dada, las masas de aire adoptan unas u otras propiedades físicas, dependiendo de las peculiaridades de la región (región fuente). Las masas de aire no se estacionan indefinidamente en su lugar de origen, tienden a emigrar, comportándose entonces como eficaces factores formadores del clima. Al emigrar las masas de aire tienen preferencia por determinadas trayectorias, cada lugar recibe la visita de ciertas masas de aire de diferente procedencia con cierta regularidad. </a:t>
            </a:r>
          </a:p>
          <a:p>
            <a:endParaRPr lang="es-ES_trad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Relacionados con los movimientos fundamentales atmosféricos a gran escala, podemos mencionar: </a:t>
            </a:r>
            <a:r>
              <a:rPr lang="es-ES_tradnl" sz="1200" b="1" kern="1200" dirty="0">
                <a:solidFill>
                  <a:schemeClr val="tx1"/>
                </a:solidFill>
                <a:effectLst/>
                <a:latin typeface="+mn-lt"/>
                <a:ea typeface="+mn-ea"/>
                <a:cs typeface="+mn-cs"/>
              </a:rPr>
              <a:t>las corrientes en chorro, la circulación del aire en los sistemas ciclónicos y anticiclónicos, los vientos alisios y el monzón</a:t>
            </a:r>
            <a:r>
              <a:rPr lang="es-ES_tradnl" sz="1200" kern="1200" dirty="0">
                <a:solidFill>
                  <a:schemeClr val="tx1"/>
                </a:solidFill>
                <a:effectLst/>
                <a:latin typeface="+mn-lt"/>
                <a:ea typeface="+mn-ea"/>
                <a:cs typeface="+mn-cs"/>
              </a:rPr>
              <a:t>. Estas formas del movimiento del aire juegan un importante papel en la formación del </a:t>
            </a:r>
            <a:r>
              <a:rPr lang="es-ES_tradnl" sz="1200" b="1" kern="1200" dirty="0">
                <a:solidFill>
                  <a:schemeClr val="tx1"/>
                </a:solidFill>
                <a:effectLst/>
                <a:latin typeface="+mn-lt"/>
                <a:ea typeface="+mn-ea"/>
                <a:cs typeface="+mn-cs"/>
              </a:rPr>
              <a:t>tiempo y el clima en la Tierra</a:t>
            </a:r>
            <a:r>
              <a:rPr lang="es-ES_tradnl"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El sistema descrito se produce por el acumulamiento de calor en las zonas ecuatoriales (entre los trópicos) y el cual es transportado hacia los polos por las corrientes superiores que se establecen entre el ecuador y los polos.</a:t>
            </a:r>
            <a:endParaRPr lang="es-UY"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UY"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diferencia de temperatura entre el ecuador y los polos provoca un movimiento de las masas de aire ascendente en la zona entre los trópicos para luego tratar de llegar a los polos por los niveles superiores (por encima de los 10 000 pies, generalmente), descender en las &lt;zonas polares (entre los 60 º de latitud y los polos) y más adelante volver hacia las zonas ecuatoriales. Este movimiento sería según los meridianos, como se muestra en la </a:t>
            </a:r>
            <a:r>
              <a:rPr lang="es-ES_tradnl" sz="1200" b="1" kern="1200" dirty="0">
                <a:solidFill>
                  <a:schemeClr val="tx1"/>
                </a:solidFill>
                <a:effectLst/>
                <a:latin typeface="+mn-lt"/>
                <a:ea typeface="+mn-ea"/>
                <a:cs typeface="+mn-cs"/>
              </a:rPr>
              <a:t>Fig.1. </a:t>
            </a:r>
            <a:r>
              <a:rPr lang="es-ES_tradnl" sz="1200" kern="1200" dirty="0">
                <a:solidFill>
                  <a:schemeClr val="tx1"/>
                </a:solidFill>
                <a:effectLst/>
                <a:latin typeface="+mn-lt"/>
                <a:ea typeface="+mn-ea"/>
                <a:cs typeface="+mn-cs"/>
              </a:rPr>
              <a:t>Aunque ese proceso no es tan sencillo y el mecanismo de la CGA considerando el modelo de las tres celdas se abordará seguidamente. </a:t>
            </a:r>
            <a:endParaRPr lang="es-UY"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circulación general es el mecanismo mediante el cual son redistribuidos la energía, el momento cinético y el vapor de agua para asegurar que el régimen climatológico sea estacionario, pues si falla el balance energético una zonas se calentarían y otras se enfriarían sistemáticamente; si fallase el balance de momento cinético, la rotación del planeta se vería afectada, y si fallase el balance hídrico, el vapor de agua se acumularía en cantidad creciente en unos puntos y tendería  a desaparecer de otros. Cualquier modelo de circulación no puede ser sólido si no satisface estas tres exigencias.</a:t>
            </a:r>
            <a:endParaRPr lang="es-UY"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UY" sz="1200" kern="1200" dirty="0">
              <a:solidFill>
                <a:schemeClr val="tx1"/>
              </a:solidFill>
              <a:effectLst/>
              <a:latin typeface="+mn-lt"/>
              <a:ea typeface="+mn-ea"/>
              <a:cs typeface="+mn-cs"/>
            </a:endParaRPr>
          </a:p>
          <a:p>
            <a:endParaRPr lang="es-UY" sz="1200" kern="1200" dirty="0">
              <a:solidFill>
                <a:schemeClr val="tx1"/>
              </a:solidFill>
              <a:effectLst/>
              <a:latin typeface="+mn-lt"/>
              <a:ea typeface="+mn-ea"/>
              <a:cs typeface="+mn-cs"/>
            </a:endParaRPr>
          </a:p>
          <a:p>
            <a:endParaRPr lang="es-UY" sz="1200" kern="1200" dirty="0">
              <a:solidFill>
                <a:schemeClr val="tx1"/>
              </a:solidFill>
              <a:effectLst/>
              <a:latin typeface="+mn-lt"/>
              <a:ea typeface="+mn-ea"/>
              <a:cs typeface="+mn-cs"/>
            </a:endParaRPr>
          </a:p>
          <a:p>
            <a:endParaRPr lang="es-UY" dirty="0"/>
          </a:p>
        </p:txBody>
      </p:sp>
      <p:sp>
        <p:nvSpPr>
          <p:cNvPr id="4" name="Marcador de número de diapositiva 3"/>
          <p:cNvSpPr>
            <a:spLocks noGrp="1"/>
          </p:cNvSpPr>
          <p:nvPr>
            <p:ph type="sldNum" sz="quarter" idx="5"/>
          </p:nvPr>
        </p:nvSpPr>
        <p:spPr/>
        <p:txBody>
          <a:bodyPr/>
          <a:lstStyle/>
          <a:p>
            <a:fld id="{4F31B39A-275A-334A-8021-ECBDB2E69C61}" type="slidenum">
              <a:rPr lang="es-UY" smtClean="0"/>
              <a:t>18</a:t>
            </a:fld>
            <a:endParaRPr lang="es-UY"/>
          </a:p>
        </p:txBody>
      </p:sp>
    </p:spTree>
    <p:extLst>
      <p:ext uri="{BB962C8B-B14F-4D97-AF65-F5344CB8AC3E}">
        <p14:creationId xmlns:p14="http://schemas.microsoft.com/office/powerpoint/2010/main" val="3800468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Influencia cualitativa y cuantitativa que ejercen las características heterogéneas de la superficie terrestre, incluyendo la superficie marina.</a:t>
            </a:r>
            <a:endParaRPr lang="es-UY"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Si el clima solo estuviese determinado por factores astronómicos, sería solamente función de la latitud.</a:t>
            </a:r>
            <a:endParaRPr lang="es-UY" sz="1200" kern="1200" dirty="0">
              <a:solidFill>
                <a:schemeClr val="tx1"/>
              </a:solidFill>
              <a:effectLst/>
              <a:latin typeface="+mn-lt"/>
              <a:ea typeface="+mn-ea"/>
              <a:cs typeface="+mn-cs"/>
            </a:endParaRPr>
          </a:p>
          <a:p>
            <a:endParaRPr lang="es-UY" dirty="0"/>
          </a:p>
          <a:p>
            <a:r>
              <a:rPr lang="es-ES_tradnl" sz="1200" u="sng" kern="1200" dirty="0">
                <a:solidFill>
                  <a:schemeClr val="tx1"/>
                </a:solidFill>
                <a:effectLst/>
                <a:latin typeface="+mn-lt"/>
                <a:ea typeface="+mn-ea"/>
                <a:cs typeface="+mn-cs"/>
              </a:rPr>
              <a:t>Mares y continentes: </a:t>
            </a:r>
            <a:r>
              <a:rPr lang="es-ES_tradnl" sz="1200" kern="1200" dirty="0">
                <a:solidFill>
                  <a:schemeClr val="tx1"/>
                </a:solidFill>
                <a:effectLst/>
                <a:latin typeface="+mn-lt"/>
                <a:ea typeface="+mn-ea"/>
                <a:cs typeface="+mn-cs"/>
              </a:rPr>
              <a:t>El más y evidente de los factores geográficos del clima es la repartición de la superficie del planeta en una parte sólida una cuarta parte) y otra liquida (tres cuarta partes) continentes y mares. </a:t>
            </a:r>
            <a:endParaRPr lang="es-UY" sz="1200" kern="1200" dirty="0">
              <a:solidFill>
                <a:schemeClr val="tx1"/>
              </a:solidFill>
              <a:effectLst/>
              <a:latin typeface="+mn-lt"/>
              <a:ea typeface="+mn-ea"/>
              <a:cs typeface="+mn-cs"/>
            </a:endParaRPr>
          </a:p>
          <a:p>
            <a:r>
              <a:rPr lang="es-ES_tradnl" sz="1200" u="sng" kern="1200" dirty="0">
                <a:solidFill>
                  <a:schemeClr val="tx1"/>
                </a:solidFill>
                <a:effectLst/>
                <a:latin typeface="+mn-lt"/>
                <a:ea typeface="+mn-ea"/>
                <a:cs typeface="+mn-cs"/>
              </a:rPr>
              <a:t>La distancia al litoral</a:t>
            </a:r>
            <a:r>
              <a:rPr lang="es-ES_tradnl" sz="1200" kern="1200" dirty="0">
                <a:solidFill>
                  <a:schemeClr val="tx1"/>
                </a:solidFill>
                <a:effectLst/>
                <a:latin typeface="+mn-lt"/>
                <a:ea typeface="+mn-ea"/>
                <a:cs typeface="+mn-cs"/>
              </a:rPr>
              <a:t>.: Variaciones de temperatura entre el día y la noche y entre verano e invierno son mayores sobre la tierra que sobre el mar. Las variaciones de temperatura aumentan a medida que nos alejamos de la costa y penetramos tierra adentro. Un punto cercano a la costa tendrá un clima más húmedo que otro tierra adentro.</a:t>
            </a:r>
            <a:endParaRPr lang="es-UY" sz="1200" kern="1200" dirty="0">
              <a:solidFill>
                <a:schemeClr val="tx1"/>
              </a:solidFill>
              <a:effectLst/>
              <a:latin typeface="+mn-lt"/>
              <a:ea typeface="+mn-ea"/>
              <a:cs typeface="+mn-cs"/>
            </a:endParaRPr>
          </a:p>
          <a:p>
            <a:r>
              <a:rPr lang="es-ES_tradnl" sz="1200" u="sng" kern="1200" dirty="0">
                <a:solidFill>
                  <a:schemeClr val="tx1"/>
                </a:solidFill>
                <a:effectLst/>
                <a:latin typeface="+mn-lt"/>
                <a:ea typeface="+mn-ea"/>
                <a:cs typeface="+mn-cs"/>
              </a:rPr>
              <a:t>El </a:t>
            </a:r>
            <a:r>
              <a:rPr lang="es-ES_tradnl" sz="1200" u="sng" kern="1200" dirty="0" err="1">
                <a:solidFill>
                  <a:schemeClr val="tx1"/>
                </a:solidFill>
                <a:effectLst/>
                <a:latin typeface="+mn-lt"/>
                <a:ea typeface="+mn-ea"/>
                <a:cs typeface="+mn-cs"/>
              </a:rPr>
              <a:t>relieve.Las</a:t>
            </a:r>
            <a:r>
              <a:rPr lang="es-ES_tradnl" sz="1200" u="sng" kern="1200" dirty="0">
                <a:solidFill>
                  <a:schemeClr val="tx1"/>
                </a:solidFill>
                <a:effectLst/>
                <a:latin typeface="+mn-lt"/>
                <a:ea typeface="+mn-ea"/>
                <a:cs typeface="+mn-cs"/>
              </a:rPr>
              <a:t> regiones montañosas</a:t>
            </a:r>
            <a:r>
              <a:rPr lang="es-ES_tradnl" sz="1200" kern="1200" dirty="0">
                <a:solidFill>
                  <a:schemeClr val="tx1"/>
                </a:solidFill>
                <a:effectLst/>
                <a:latin typeface="+mn-lt"/>
                <a:ea typeface="+mn-ea"/>
                <a:cs typeface="+mn-cs"/>
              </a:rPr>
              <a:t> producen variados tipos de climas y el comportamiento de los elementos climáticos se hace muy complicado. En las cordilleras orientadas E - O, la cantidad de radiación solar incidente sobre una u otra vertiente es sensiblemente diferente. En un sistema montañoso orientado N -S, el efecto es más sencillo.</a:t>
            </a:r>
            <a:endParaRPr lang="es-UY" sz="1200" kern="1200" dirty="0">
              <a:solidFill>
                <a:schemeClr val="tx1"/>
              </a:solidFill>
              <a:effectLst/>
              <a:latin typeface="+mn-lt"/>
              <a:ea typeface="+mn-ea"/>
              <a:cs typeface="+mn-cs"/>
            </a:endParaRPr>
          </a:p>
          <a:p>
            <a:r>
              <a:rPr lang="es-ES_tradnl" sz="1200" u="sng" kern="1200" dirty="0">
                <a:solidFill>
                  <a:schemeClr val="tx1"/>
                </a:solidFill>
                <a:effectLst/>
                <a:latin typeface="+mn-lt"/>
                <a:ea typeface="+mn-ea"/>
                <a:cs typeface="+mn-cs"/>
              </a:rPr>
              <a:t>Variabilidad del clima</a:t>
            </a:r>
            <a:r>
              <a:rPr lang="es-ES_tradnl" sz="1200" kern="1200" dirty="0">
                <a:solidFill>
                  <a:schemeClr val="tx1"/>
                </a:solidFill>
                <a:effectLst/>
                <a:latin typeface="+mn-lt"/>
                <a:ea typeface="+mn-ea"/>
                <a:cs typeface="+mn-cs"/>
              </a:rPr>
              <a:t>: Las estaciones a veces marchan a un ritmo diferente, alterando los patrones normales de vida de especies de plantas y animales,  conjuntamente con el de millones de seres humanos. Alguno de los fenómenos a los que se ha tenido que adaptar son:</a:t>
            </a:r>
            <a:endParaRPr lang="es-UY"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-La ocurrencia de intensos y extensos procesos de sequía,</a:t>
            </a:r>
            <a:endParaRPr lang="es-UY"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-graves y devastadores eventos lluviosos,</a:t>
            </a:r>
            <a:endParaRPr lang="es-UY"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-intensos huracanes</a:t>
            </a:r>
            <a:endParaRPr lang="es-UY"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-años extraordinariamente cálidos</a:t>
            </a:r>
            <a:endParaRPr lang="es-UY" sz="1200" kern="1200" dirty="0">
              <a:solidFill>
                <a:schemeClr val="tx1"/>
              </a:solidFill>
              <a:effectLst/>
              <a:latin typeface="+mn-lt"/>
              <a:ea typeface="+mn-ea"/>
              <a:cs typeface="+mn-cs"/>
            </a:endParaRPr>
          </a:p>
          <a:p>
            <a:endParaRPr lang="es-UY" dirty="0"/>
          </a:p>
        </p:txBody>
      </p:sp>
      <p:sp>
        <p:nvSpPr>
          <p:cNvPr id="4" name="Marcador de número de diapositiva 3"/>
          <p:cNvSpPr>
            <a:spLocks noGrp="1"/>
          </p:cNvSpPr>
          <p:nvPr>
            <p:ph type="sldNum" sz="quarter" idx="5"/>
          </p:nvPr>
        </p:nvSpPr>
        <p:spPr/>
        <p:txBody>
          <a:bodyPr/>
          <a:lstStyle/>
          <a:p>
            <a:fld id="{4F31B39A-275A-334A-8021-ECBDB2E69C61}" type="slidenum">
              <a:rPr lang="es-UY" smtClean="0"/>
              <a:t>19</a:t>
            </a:fld>
            <a:endParaRPr lang="es-UY"/>
          </a:p>
        </p:txBody>
      </p:sp>
    </p:spTree>
    <p:extLst>
      <p:ext uri="{BB962C8B-B14F-4D97-AF65-F5344CB8AC3E}">
        <p14:creationId xmlns:p14="http://schemas.microsoft.com/office/powerpoint/2010/main" val="4124489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La variabilidad del clima es capaz de establecer extremos en los diferentes elementos que, sin llegar a constituir desastres del orden de las grandes sequías o inundaciones severas pueden definir impactos nada despreciables sobre las actividades socio – económicas.</a:t>
            </a:r>
          </a:p>
          <a:p>
            <a:endParaRPr lang="es-UY"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La variabilidad climática se mide por las desviaciones  de los valores de los elementos climáticos a lo largo de un período de tiempo dado respecto a estadísticas climáticas a largo plazo. Tales desviaciones son denominadas como anomalías.</a:t>
            </a:r>
            <a:endParaRPr lang="es-UY" sz="1200" kern="1200" dirty="0">
              <a:solidFill>
                <a:schemeClr val="tx1"/>
              </a:solidFill>
              <a:effectLst/>
              <a:latin typeface="+mn-lt"/>
              <a:ea typeface="+mn-ea"/>
              <a:cs typeface="+mn-cs"/>
            </a:endParaRPr>
          </a:p>
          <a:p>
            <a:endParaRPr lang="es-UY" dirty="0"/>
          </a:p>
        </p:txBody>
      </p:sp>
      <p:sp>
        <p:nvSpPr>
          <p:cNvPr id="4" name="Marcador de número de diapositiva 3"/>
          <p:cNvSpPr>
            <a:spLocks noGrp="1"/>
          </p:cNvSpPr>
          <p:nvPr>
            <p:ph type="sldNum" sz="quarter" idx="5"/>
          </p:nvPr>
        </p:nvSpPr>
        <p:spPr/>
        <p:txBody>
          <a:bodyPr/>
          <a:lstStyle/>
          <a:p>
            <a:fld id="{4F31B39A-275A-334A-8021-ECBDB2E69C61}" type="slidenum">
              <a:rPr lang="es-UY" smtClean="0"/>
              <a:t>20</a:t>
            </a:fld>
            <a:endParaRPr lang="es-UY"/>
          </a:p>
        </p:txBody>
      </p:sp>
    </p:spTree>
    <p:extLst>
      <p:ext uri="{BB962C8B-B14F-4D97-AF65-F5344CB8AC3E}">
        <p14:creationId xmlns:p14="http://schemas.microsoft.com/office/powerpoint/2010/main" val="3696634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dirty="0"/>
          </a:p>
        </p:txBody>
      </p:sp>
      <p:sp>
        <p:nvSpPr>
          <p:cNvPr id="4" name="Marcador de número de diapositiva 3"/>
          <p:cNvSpPr>
            <a:spLocks noGrp="1"/>
          </p:cNvSpPr>
          <p:nvPr>
            <p:ph type="sldNum" sz="quarter" idx="5"/>
          </p:nvPr>
        </p:nvSpPr>
        <p:spPr/>
        <p:txBody>
          <a:bodyPr/>
          <a:lstStyle/>
          <a:p>
            <a:fld id="{4F31B39A-275A-334A-8021-ECBDB2E69C61}" type="slidenum">
              <a:rPr lang="es-UY" smtClean="0"/>
              <a:t>21</a:t>
            </a:fld>
            <a:endParaRPr lang="es-UY"/>
          </a:p>
        </p:txBody>
      </p:sp>
    </p:spTree>
    <p:extLst>
      <p:ext uri="{BB962C8B-B14F-4D97-AF65-F5344CB8AC3E}">
        <p14:creationId xmlns:p14="http://schemas.microsoft.com/office/powerpoint/2010/main" val="673227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dirty="0"/>
          </a:p>
        </p:txBody>
      </p:sp>
      <p:sp>
        <p:nvSpPr>
          <p:cNvPr id="4" name="Marcador de número de diapositiva 3"/>
          <p:cNvSpPr>
            <a:spLocks noGrp="1"/>
          </p:cNvSpPr>
          <p:nvPr>
            <p:ph type="sldNum" sz="quarter" idx="5"/>
          </p:nvPr>
        </p:nvSpPr>
        <p:spPr/>
        <p:txBody>
          <a:bodyPr/>
          <a:lstStyle/>
          <a:p>
            <a:fld id="{4F31B39A-275A-334A-8021-ECBDB2E69C61}" type="slidenum">
              <a:rPr lang="es-UY" smtClean="0"/>
              <a:t>22</a:t>
            </a:fld>
            <a:endParaRPr lang="es-UY"/>
          </a:p>
        </p:txBody>
      </p:sp>
    </p:spTree>
    <p:extLst>
      <p:ext uri="{BB962C8B-B14F-4D97-AF65-F5344CB8AC3E}">
        <p14:creationId xmlns:p14="http://schemas.microsoft.com/office/powerpoint/2010/main" val="3989203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forzamiento </a:t>
            </a:r>
            <a:r>
              <a:rPr lang="es-ES" dirty="0" err="1"/>
              <a:t>radiativo</a:t>
            </a:r>
            <a:r>
              <a:rPr lang="es-ES" dirty="0"/>
              <a:t> es una medida de la influencia de un factor particular (por ejemplo, GEI, aerosoles o cambios en el uso de la tierra) en el cambio neto en el balance energético de la Tierra. En promedio, un forzamiento </a:t>
            </a:r>
            <a:r>
              <a:rPr lang="es-ES" dirty="0" err="1"/>
              <a:t>radiativo</a:t>
            </a:r>
            <a:r>
              <a:rPr lang="es-ES" dirty="0"/>
              <a:t> positivo tiende a calentar la superficie del planeta, mientras que un forzamiento negativo tiende a enfriar la superficie.</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Los GEI tienen un forzamiento positivo porque absorben la energía que irradia la superficie de la Tierra, en lugar de permitir que se transmita directamente al espacio. Esto calienta la atmósfera como una manta. Los aerosoles, o partículas pequeñas, pueden tener un forzamiento </a:t>
            </a:r>
            <a:r>
              <a:rPr lang="es-ES" dirty="0" err="1"/>
              <a:t>radiativo</a:t>
            </a:r>
            <a:r>
              <a:rPr lang="es-ES" dirty="0"/>
              <a:t> positivo o negativo, según cómo absorban y emitan calor o reflejen la luz. Por ejemplo, los aerosoles de carbono negro tienen un forzamiento positivo ya que absorben la luz solar. Los aerosoles de sulfato tienen un forzamiento negativo ya que reflejan la luz solar de regreso al espacio.</a:t>
            </a:r>
            <a:endParaRPr lang="es-UY" dirty="0"/>
          </a:p>
          <a:p>
            <a:endParaRPr lang="es-UY" dirty="0"/>
          </a:p>
          <a:p>
            <a:endParaRPr lang="es-UY"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Si el albedo general del planeta disminuye, y / o si los gases de efecto invernadero absorben más energía saliente (en el infrarrojo), entonces todo el sistema absorberá más energía, provocando un aumento de la temperatura para todo el sistema terrestre Las consecuencias de este calentamiento es el Cambio Climático Global Este Cambio Climático global está afectando y seguirá afectando de manera diferente en cada región del planeta amenazando la posibilidad de que muchas especies sobrevivan o se adapten y perturbando los ecosistemas actuales y las formas actuales de vida y sociedades humanas</a:t>
            </a:r>
            <a:endParaRPr lang="es-UY" b="1" dirty="0"/>
          </a:p>
          <a:p>
            <a:endParaRPr lang="es-UY" dirty="0"/>
          </a:p>
        </p:txBody>
      </p:sp>
      <p:sp>
        <p:nvSpPr>
          <p:cNvPr id="4" name="Marcador de número de diapositiva 3"/>
          <p:cNvSpPr>
            <a:spLocks noGrp="1"/>
          </p:cNvSpPr>
          <p:nvPr>
            <p:ph type="sldNum" sz="quarter" idx="5"/>
          </p:nvPr>
        </p:nvSpPr>
        <p:spPr/>
        <p:txBody>
          <a:bodyPr/>
          <a:lstStyle/>
          <a:p>
            <a:fld id="{4F31B39A-275A-334A-8021-ECBDB2E69C61}" type="slidenum">
              <a:rPr lang="es-UY" smtClean="0"/>
              <a:t>23</a:t>
            </a:fld>
            <a:endParaRPr lang="es-UY"/>
          </a:p>
        </p:txBody>
      </p:sp>
    </p:spTree>
    <p:extLst>
      <p:ext uri="{BB962C8B-B14F-4D97-AF65-F5344CB8AC3E}">
        <p14:creationId xmlns:p14="http://schemas.microsoft.com/office/powerpoint/2010/main" val="605632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De ellos, el más importante para los estudios del clima es el OCÉANO. Cubre aproximadamente las 2/3 partes de la superficie terrestre, por lo que la mayoría de la radiación solar que llega es absorbida por él. </a:t>
            </a:r>
            <a:r>
              <a:rPr lang="es-ES" sz="1200" kern="1200" dirty="0">
                <a:solidFill>
                  <a:schemeClr val="tx1"/>
                </a:solidFill>
                <a:effectLst/>
                <a:latin typeface="+mn-lt"/>
                <a:ea typeface="+mn-ea"/>
                <a:cs typeface="+mn-cs"/>
              </a:rPr>
              <a:t>Posee un importante papel en la transferencia de energía y otras propiedades entre la atmósfera y la superficie. </a:t>
            </a:r>
            <a:endParaRPr lang="es-UY"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Su gran capacidad calorífica (excede a la atmosférica en un factor del orden de 1 000 veces) produce un efecto moderador sobre las variaciones de la temperatura en la atmósfera.  </a:t>
            </a:r>
            <a:endParaRPr lang="es-UY"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Debido a su gran masa y calor específico, el océano constituye un enorme reservorio para almacenar energía. La energía absorbida produce un cambio relativamente pequeño en la temperatura superficial, en comparación con el que se manifiesta sobre tierra. Debido a su inercia térmica, el océano actúa como amortiguador y regulador de la temperatura.</a:t>
            </a:r>
            <a:endParaRPr lang="es-UY"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Los océanos son más densos que la atmósfera. Poseen una mayor inercia mecánica y una estratificación más pronunciada. Su parte superior es la más activa y contiene la capa superficial de mezclamiento, con un espesor del orden de 100 m.</a:t>
            </a:r>
            <a:endParaRPr lang="es-UY"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profundidad a la cual el océano interactúa con la atmósfera depende de la escala temporal considerada. Para las variaciones diurnas se establece entre los 5 – 10 m; para las variaciones estacionales alcanza los 20 – 200 m </a:t>
            </a:r>
            <a:r>
              <a:rPr lang="es-ES_tradnl" sz="1200" kern="1200" dirty="0">
                <a:solidFill>
                  <a:schemeClr val="tx1"/>
                </a:solidFill>
                <a:effectLst/>
                <a:latin typeface="+mn-lt"/>
                <a:ea typeface="+mn-ea"/>
                <a:cs typeface="+mn-cs"/>
              </a:rPr>
              <a:t>(profundidad de la capa mezclada superficial); sólo ante las variaciones atmosféricas seculares o milenarias la interacción llega al océano profundo.  </a:t>
            </a:r>
            <a:endParaRPr lang="es-UY"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superficie, las corrientes oceánicas trasladan grandes cantidades de energía calorífica, almacenadas en el océano, desde las regiones ecuatoriales (mayor intensidad de la radiación solar incidente) hacia latitudes medias y los polos.</a:t>
            </a:r>
            <a:endParaRPr lang="es-UY"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 mayor profundidad, los movimientos responden a los gradientes de presión, a partir de las variaciones en la densidad  (corrientes </a:t>
            </a:r>
            <a:r>
              <a:rPr lang="es-ES" sz="1200" kern="1200" dirty="0" err="1">
                <a:solidFill>
                  <a:schemeClr val="tx1"/>
                </a:solidFill>
                <a:effectLst/>
                <a:latin typeface="+mn-lt"/>
                <a:ea typeface="+mn-ea"/>
                <a:cs typeface="+mn-cs"/>
              </a:rPr>
              <a:t>termohalinas</a:t>
            </a:r>
            <a:r>
              <a:rPr lang="es-ES" sz="1200" kern="1200" dirty="0">
                <a:solidFill>
                  <a:schemeClr val="tx1"/>
                </a:solidFill>
                <a:effectLst/>
                <a:latin typeface="+mn-lt"/>
                <a:ea typeface="+mn-ea"/>
                <a:cs typeface="+mn-cs"/>
              </a:rPr>
              <a:t>)</a:t>
            </a:r>
            <a:endParaRPr lang="es-UY"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océano es una importante fuente y sumidero de gases de efecto de invernadero.</a:t>
            </a:r>
            <a:endParaRPr lang="es-UY" sz="1200" kern="1200" dirty="0">
              <a:solidFill>
                <a:schemeClr val="tx1"/>
              </a:solidFill>
              <a:effectLst/>
              <a:latin typeface="+mn-lt"/>
              <a:ea typeface="+mn-ea"/>
              <a:cs typeface="+mn-cs"/>
            </a:endParaRPr>
          </a:p>
          <a:p>
            <a:endParaRPr lang="es-UY" sz="1200" kern="1200" dirty="0">
              <a:solidFill>
                <a:schemeClr val="tx1"/>
              </a:solidFill>
              <a:effectLst/>
              <a:latin typeface="+mn-lt"/>
              <a:ea typeface="+mn-ea"/>
              <a:cs typeface="+mn-cs"/>
            </a:endParaRPr>
          </a:p>
          <a:p>
            <a:endParaRPr lang="es-UY" dirty="0"/>
          </a:p>
        </p:txBody>
      </p:sp>
      <p:sp>
        <p:nvSpPr>
          <p:cNvPr id="4" name="Marcador de número de diapositiva 3"/>
          <p:cNvSpPr>
            <a:spLocks noGrp="1"/>
          </p:cNvSpPr>
          <p:nvPr>
            <p:ph type="sldNum" sz="quarter" idx="5"/>
          </p:nvPr>
        </p:nvSpPr>
        <p:spPr/>
        <p:txBody>
          <a:bodyPr/>
          <a:lstStyle/>
          <a:p>
            <a:fld id="{4F31B39A-275A-334A-8021-ECBDB2E69C61}" type="slidenum">
              <a:rPr lang="es-UY" smtClean="0"/>
              <a:t>3</a:t>
            </a:fld>
            <a:endParaRPr lang="es-UY"/>
          </a:p>
        </p:txBody>
      </p:sp>
    </p:spTree>
    <p:extLst>
      <p:ext uri="{BB962C8B-B14F-4D97-AF65-F5344CB8AC3E}">
        <p14:creationId xmlns:p14="http://schemas.microsoft.com/office/powerpoint/2010/main" val="20181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El océano cuenta con circulaciones más lentas que las correspondientes a la atmósfera. Presenta mezclas debido a variaciones de densidad asociadas con cambios en la temperatura y salinidad. A pequeña escala, la circulación presenta remolinos, pero la turbulencia es mucho menos pronunciada que en la atmósfera.</a:t>
            </a:r>
          </a:p>
          <a:p>
            <a:endParaRPr lang="es-UY" dirty="0"/>
          </a:p>
        </p:txBody>
      </p:sp>
      <p:sp>
        <p:nvSpPr>
          <p:cNvPr id="4" name="Marcador de número de diapositiva 3"/>
          <p:cNvSpPr>
            <a:spLocks noGrp="1"/>
          </p:cNvSpPr>
          <p:nvPr>
            <p:ph type="sldNum" sz="quarter" idx="5"/>
          </p:nvPr>
        </p:nvSpPr>
        <p:spPr/>
        <p:txBody>
          <a:bodyPr/>
          <a:lstStyle/>
          <a:p>
            <a:fld id="{4F31B39A-275A-334A-8021-ECBDB2E69C61}" type="slidenum">
              <a:rPr lang="es-UY" smtClean="0"/>
              <a:t>4</a:t>
            </a:fld>
            <a:endParaRPr lang="es-UY"/>
          </a:p>
        </p:txBody>
      </p:sp>
    </p:spTree>
    <p:extLst>
      <p:ext uri="{BB962C8B-B14F-4D97-AF65-F5344CB8AC3E}">
        <p14:creationId xmlns:p14="http://schemas.microsoft.com/office/powerpoint/2010/main" val="95172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a:p>
        </p:txBody>
      </p:sp>
      <p:sp>
        <p:nvSpPr>
          <p:cNvPr id="4" name="Marcador de número de diapositiva 3"/>
          <p:cNvSpPr>
            <a:spLocks noGrp="1"/>
          </p:cNvSpPr>
          <p:nvPr>
            <p:ph type="sldNum" sz="quarter" idx="5"/>
          </p:nvPr>
        </p:nvSpPr>
        <p:spPr/>
        <p:txBody>
          <a:bodyPr/>
          <a:lstStyle/>
          <a:p>
            <a:fld id="{4F31B39A-275A-334A-8021-ECBDB2E69C61}" type="slidenum">
              <a:rPr lang="es-UY" smtClean="0"/>
              <a:t>5</a:t>
            </a:fld>
            <a:endParaRPr lang="es-UY"/>
          </a:p>
        </p:txBody>
      </p:sp>
    </p:spTree>
    <p:extLst>
      <p:ext uri="{BB962C8B-B14F-4D97-AF65-F5344CB8AC3E}">
        <p14:creationId xmlns:p14="http://schemas.microsoft.com/office/powerpoint/2010/main" val="126493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dirty="0"/>
          </a:p>
        </p:txBody>
      </p:sp>
      <p:sp>
        <p:nvSpPr>
          <p:cNvPr id="4" name="Marcador de número de diapositiva 3"/>
          <p:cNvSpPr>
            <a:spLocks noGrp="1"/>
          </p:cNvSpPr>
          <p:nvPr>
            <p:ph type="sldNum" sz="quarter" idx="5"/>
          </p:nvPr>
        </p:nvSpPr>
        <p:spPr/>
        <p:txBody>
          <a:bodyPr/>
          <a:lstStyle/>
          <a:p>
            <a:fld id="{4F31B39A-275A-334A-8021-ECBDB2E69C61}" type="slidenum">
              <a:rPr lang="es-UY" smtClean="0"/>
              <a:t>7</a:t>
            </a:fld>
            <a:endParaRPr lang="es-UY"/>
          </a:p>
        </p:txBody>
      </p:sp>
    </p:spTree>
    <p:extLst>
      <p:ext uri="{BB962C8B-B14F-4D97-AF65-F5344CB8AC3E}">
        <p14:creationId xmlns:p14="http://schemas.microsoft.com/office/powerpoint/2010/main" val="1229770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4487" indent="-342900" eaLnBrk="1" hangingPunct="1">
              <a:buSzPct val="100000"/>
              <a:buFontTx/>
              <a:buChar char="-"/>
              <a:defRPr/>
            </a:pPr>
            <a:r>
              <a:rPr lang="en-US" altLang="es-UY" sz="2400" dirty="0">
                <a:cs typeface="Arial" panose="020B0604020202020204" pitchFamily="34" charset="0"/>
              </a:rPr>
              <a:t>T</a:t>
            </a:r>
            <a:r>
              <a:rPr lang="en-US" altLang="es-UY" sz="2400" dirty="0">
                <a:latin typeface="Arial Nova Cond" panose="020B0506020202020204" pitchFamily="34" charset="0"/>
                <a:cs typeface="Arial" panose="020B0604020202020204" pitchFamily="34" charset="0"/>
              </a:rPr>
              <a:t>errestrial radius (at sea level): Equator 6,378.2 km; Poles: 6356.5 km</a:t>
            </a:r>
          </a:p>
          <a:p>
            <a:pPr marL="344487" indent="-342900" eaLnBrk="1" hangingPunct="1">
              <a:buSzPct val="100000"/>
              <a:buFontTx/>
              <a:buChar char="-"/>
              <a:defRPr/>
            </a:pPr>
            <a:r>
              <a:rPr lang="en-US" altLang="es-UY" sz="2400" dirty="0">
                <a:cs typeface="Arial" panose="020B0604020202020204" pitchFamily="34" charset="0"/>
              </a:rPr>
              <a:t>Total thickness of the atmosphere: from 100 to 400 km depending on the theoretical definition that is applied</a:t>
            </a:r>
          </a:p>
          <a:p>
            <a:pPr eaLnBrk="1" hangingPunct="1">
              <a:buSzPct val="100000"/>
              <a:defRPr/>
            </a:pPr>
            <a:r>
              <a:rPr lang="en-US" altLang="es-UY" sz="2400" dirty="0">
                <a:cs typeface="Arial" panose="020B0604020202020204" pitchFamily="34" charset="0"/>
              </a:rPr>
              <a:t>- The atmosphere is very thin with respect to the planet</a:t>
            </a:r>
          </a:p>
          <a:p>
            <a:pPr eaLnBrk="1" hangingPunct="1">
              <a:buSzPct val="100000"/>
              <a:defRPr/>
            </a:pPr>
            <a:r>
              <a:rPr lang="en-US" altLang="es-UY" sz="2400" dirty="0">
                <a:cs typeface="Arial" panose="020B0604020202020204" pitchFamily="34" charset="0"/>
              </a:rPr>
              <a:t>   and the most important phenomena occur within the first 10 km from the ground, where 80% of the mass is </a:t>
            </a:r>
          </a:p>
          <a:p>
            <a:pPr eaLnBrk="1" hangingPunct="1">
              <a:buSzPct val="100000"/>
              <a:defRPr/>
            </a:pPr>
            <a:r>
              <a:rPr lang="en-US" altLang="es-UY" sz="2400" dirty="0">
                <a:cs typeface="Arial" panose="020B0604020202020204" pitchFamily="34" charset="0"/>
              </a:rPr>
              <a:t>- </a:t>
            </a:r>
            <a:r>
              <a:rPr lang="en-US" altLang="es-UY" sz="2400" dirty="0">
                <a:latin typeface="Arial Nova Cond" panose="020B0506020202020204" pitchFamily="34" charset="0"/>
                <a:cs typeface="Arial" panose="020B0604020202020204" pitchFamily="34" charset="0"/>
              </a:rPr>
              <a:t>Because of:</a:t>
            </a:r>
          </a:p>
          <a:p>
            <a:pPr marL="800100" lvl="1" indent="-342900" eaLnBrk="1" hangingPunct="1">
              <a:buSzPct val="100000"/>
              <a:buFont typeface="Arial" panose="020B0604020202020204" pitchFamily="34" charset="0"/>
              <a:buChar char="•"/>
              <a:defRPr/>
            </a:pPr>
            <a:r>
              <a:rPr lang="en-US" altLang="es-UY" sz="2400" spc="60" dirty="0">
                <a:latin typeface="Arial Nova Cond" panose="020B0604020202020204" pitchFamily="34" charset="0"/>
              </a:rPr>
              <a:t>the thermal contrast between Equator-Poles</a:t>
            </a:r>
          </a:p>
          <a:p>
            <a:pPr marL="800100" lvl="1" indent="-342900" eaLnBrk="1" hangingPunct="1">
              <a:buSzPct val="100000"/>
              <a:buFont typeface="Arial" panose="020B0604020202020204" pitchFamily="34" charset="0"/>
              <a:buChar char="•"/>
              <a:defRPr/>
            </a:pPr>
            <a:r>
              <a:rPr lang="en-US" altLang="es-UY" sz="2400" spc="60" dirty="0">
                <a:latin typeface="Arial Nova Cond" panose="020B0604020202020204" pitchFamily="34" charset="0"/>
              </a:rPr>
              <a:t>the radiative effects (cause / consequence of the above)</a:t>
            </a:r>
          </a:p>
          <a:p>
            <a:pPr marL="800100" lvl="1" indent="-342900" eaLnBrk="1" hangingPunct="1">
              <a:buSzPct val="100000"/>
              <a:buFont typeface="Arial" panose="020B0604020202020204" pitchFamily="34" charset="0"/>
              <a:buChar char="•"/>
              <a:defRPr/>
            </a:pPr>
            <a:r>
              <a:rPr lang="en-US" altLang="es-UY" sz="2400" spc="60" dirty="0">
                <a:latin typeface="Arial Nova Cond" panose="020B0604020202020204" pitchFamily="34" charset="0"/>
              </a:rPr>
              <a:t>the rotation of the Earth</a:t>
            </a:r>
          </a:p>
          <a:p>
            <a:pPr marL="800100" lvl="1" indent="-342900" eaLnBrk="1" hangingPunct="1">
              <a:buSzPct val="100000"/>
              <a:buFont typeface="Arial" panose="020B0604020202020204" pitchFamily="34" charset="0"/>
              <a:buChar char="•"/>
              <a:defRPr/>
            </a:pPr>
            <a:r>
              <a:rPr lang="en-US" altLang="es-UY" sz="2400" spc="60" dirty="0">
                <a:latin typeface="Arial Nova Cond" panose="020B0604020202020204" pitchFamily="34" charset="0"/>
              </a:rPr>
              <a:t>the friction with the surface</a:t>
            </a:r>
          </a:p>
          <a:p>
            <a:pPr marL="800100" lvl="1" indent="-342900" eaLnBrk="1" hangingPunct="1">
              <a:buSzPct val="100000"/>
              <a:buFont typeface="Arial" panose="020B0604020202020204" pitchFamily="34" charset="0"/>
              <a:buChar char="•"/>
              <a:defRPr/>
            </a:pPr>
            <a:r>
              <a:rPr lang="en-US" altLang="es-UY" sz="2400" spc="60" dirty="0">
                <a:latin typeface="Arial Nova Cond" panose="020B0604020202020204" pitchFamily="34" charset="0"/>
              </a:rPr>
              <a:t>and because to the changes of state of the water</a:t>
            </a:r>
          </a:p>
          <a:p>
            <a:pPr marL="800100" lvl="1" indent="-342900" eaLnBrk="1" hangingPunct="1">
              <a:buSzPct val="100000"/>
              <a:buFont typeface="Arial" panose="020B0604020202020204" pitchFamily="34" charset="0"/>
              <a:buChar char="•"/>
              <a:defRPr/>
            </a:pPr>
            <a:endParaRPr lang="en-US" altLang="es-UY" sz="2400" spc="60" dirty="0">
              <a:latin typeface="Arial Nova Cond" panose="020B0604020202020204" pitchFamily="34" charset="0"/>
            </a:endParaRPr>
          </a:p>
          <a:p>
            <a:r>
              <a:rPr lang="es-ES" sz="1200" kern="1200" dirty="0">
                <a:solidFill>
                  <a:schemeClr val="tx1"/>
                </a:solidFill>
                <a:effectLst/>
                <a:latin typeface="+mn-lt"/>
                <a:ea typeface="+mn-ea"/>
                <a:cs typeface="+mn-cs"/>
              </a:rPr>
              <a:t>En la troposfera está la  circulación general, con movimientos en torbellinos en latitudes medias y movimientos turbulentos preferentemente en la capa fronteriza y cerca de la corriente en chorro.</a:t>
            </a:r>
            <a:endParaRPr lang="es-UY" sz="16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Debido a la gravedad, la atmósfera está estratificada, con las capas más densas cerca de la superficie y está en cuasi equilibrio hidrostático.</a:t>
            </a:r>
            <a:endParaRPr lang="es-UY" sz="16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estudio de los movimientos en la atmósfera, es básicamente un estudio de los movimientos de convección, producidos por el calentamiento desigual y bajo la influencia de los movimientos de rotación. </a:t>
            </a:r>
            <a:endParaRPr lang="es-UY" sz="1600" kern="1200" dirty="0">
              <a:solidFill>
                <a:schemeClr val="tx1"/>
              </a:solidFill>
              <a:effectLst/>
              <a:latin typeface="+mn-lt"/>
              <a:ea typeface="+mn-ea"/>
              <a:cs typeface="+mn-cs"/>
            </a:endParaRPr>
          </a:p>
          <a:p>
            <a:endParaRPr lang="es-UY" dirty="0"/>
          </a:p>
        </p:txBody>
      </p:sp>
      <p:sp>
        <p:nvSpPr>
          <p:cNvPr id="4" name="Marcador de número de diapositiva 3"/>
          <p:cNvSpPr>
            <a:spLocks noGrp="1"/>
          </p:cNvSpPr>
          <p:nvPr>
            <p:ph type="sldNum" sz="quarter" idx="5"/>
          </p:nvPr>
        </p:nvSpPr>
        <p:spPr/>
        <p:txBody>
          <a:bodyPr/>
          <a:lstStyle/>
          <a:p>
            <a:fld id="{4F31B39A-275A-334A-8021-ECBDB2E69C61}" type="slidenum">
              <a:rPr lang="es-UY" smtClean="0"/>
              <a:t>8</a:t>
            </a:fld>
            <a:endParaRPr lang="es-UY"/>
          </a:p>
        </p:txBody>
      </p:sp>
    </p:spTree>
    <p:extLst>
      <p:ext uri="{BB962C8B-B14F-4D97-AF65-F5344CB8AC3E}">
        <p14:creationId xmlns:p14="http://schemas.microsoft.com/office/powerpoint/2010/main" val="261178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 clima de un lugar está definido por el </a:t>
            </a:r>
            <a:r>
              <a:rPr lang="es-ES" u="sng" dirty="0"/>
              <a:t>régimen normal</a:t>
            </a:r>
            <a:r>
              <a:rPr lang="es-ES" dirty="0"/>
              <a:t> de todos los </a:t>
            </a:r>
            <a:r>
              <a:rPr lang="es-ES" i="1" dirty="0"/>
              <a:t>elementos climatológicos</a:t>
            </a:r>
            <a:r>
              <a:rPr lang="es-ES" dirty="0"/>
              <a:t>. Dichos regímenes cambian de un lugar a otro, son función de la situación geográfica.</a:t>
            </a:r>
            <a:endParaRPr lang="es-UY" dirty="0"/>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 clima puede ser entonces definido como un conjunto de cantidades promedios completada, con otros momentos estadísticos que caracterizan la estructura y el comportamiento de la atmósfera, la hidrósfera y la </a:t>
            </a:r>
            <a:r>
              <a:rPr lang="es-ES" dirty="0" err="1"/>
              <a:t>criosfera</a:t>
            </a:r>
            <a:r>
              <a:rPr lang="es-ES" dirty="0"/>
              <a:t> sobre un período de tiempo</a:t>
            </a:r>
            <a:r>
              <a:rPr lang="es-UY" dirty="0">
                <a:effectLst/>
              </a:rPr>
              <a:t> </a:t>
            </a:r>
            <a:endParaRPr lang="es-UY" dirty="0"/>
          </a:p>
          <a:p>
            <a:endParaRPr lang="es-ES" dirty="0"/>
          </a:p>
          <a:p>
            <a:endParaRPr lang="es-ES" dirty="0"/>
          </a:p>
          <a:p>
            <a:r>
              <a:rPr lang="es-ES" dirty="0"/>
              <a:t>El estado promedio se define por el conjunto de elementos y fenómenos basados ​​en observaciones meteorológicas de un período largo (al menos 10 años, tomando conjuntos de 30 años como los "períodos normales") 1901-1930; 1931-1960; 1961-1990; 1991-2020. Como excepción, la OMM ha adoptado una especie de "período normal provisional" 1981-2010 debido a los cambios tecnológicos que se produjeron a finales de la década de 1970.</a:t>
            </a:r>
            <a:endParaRPr lang="es-UY" dirty="0"/>
          </a:p>
        </p:txBody>
      </p:sp>
      <p:sp>
        <p:nvSpPr>
          <p:cNvPr id="4" name="Marcador de número de diapositiva 3"/>
          <p:cNvSpPr>
            <a:spLocks noGrp="1"/>
          </p:cNvSpPr>
          <p:nvPr>
            <p:ph type="sldNum" sz="quarter" idx="5"/>
          </p:nvPr>
        </p:nvSpPr>
        <p:spPr/>
        <p:txBody>
          <a:bodyPr/>
          <a:lstStyle/>
          <a:p>
            <a:fld id="{4F31B39A-275A-334A-8021-ECBDB2E69C61}" type="slidenum">
              <a:rPr lang="es-UY" smtClean="0"/>
              <a:t>9</a:t>
            </a:fld>
            <a:endParaRPr lang="es-UY"/>
          </a:p>
        </p:txBody>
      </p:sp>
    </p:spTree>
    <p:extLst>
      <p:ext uri="{BB962C8B-B14F-4D97-AF65-F5344CB8AC3E}">
        <p14:creationId xmlns:p14="http://schemas.microsoft.com/office/powerpoint/2010/main" val="2293157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dirty="0"/>
          </a:p>
        </p:txBody>
      </p:sp>
      <p:sp>
        <p:nvSpPr>
          <p:cNvPr id="4" name="Marcador de número de diapositiva 3"/>
          <p:cNvSpPr>
            <a:spLocks noGrp="1"/>
          </p:cNvSpPr>
          <p:nvPr>
            <p:ph type="sldNum" sz="quarter" idx="5"/>
          </p:nvPr>
        </p:nvSpPr>
        <p:spPr/>
        <p:txBody>
          <a:bodyPr/>
          <a:lstStyle/>
          <a:p>
            <a:fld id="{4F31B39A-275A-334A-8021-ECBDB2E69C61}" type="slidenum">
              <a:rPr lang="es-UY" smtClean="0"/>
              <a:t>12</a:t>
            </a:fld>
            <a:endParaRPr lang="es-UY"/>
          </a:p>
        </p:txBody>
      </p:sp>
    </p:spTree>
    <p:extLst>
      <p:ext uri="{BB962C8B-B14F-4D97-AF65-F5344CB8AC3E}">
        <p14:creationId xmlns:p14="http://schemas.microsoft.com/office/powerpoint/2010/main" val="2854945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 clima tiene 3 condiciones o componentes que lo determinan: La condición astronómica (principalmente latitud), que responde a cómo se distribuye la energía entrante del sol. El componente Circulación (a mayor escala, principalmente latitud), responde a cómo las estructuras más grandes de los vientos están determinando el clima, aproximadamente los regímenes de precipitación [por ejemplo: las zonas áridas centradas 30 ° lat. y la zona de convergencia intertropical lluviosa son características típicas determinadas por el componente de circulación del clima] Componente geográfico (altitud, distancia a los océanos y muchas otras características de menor escala que señalan que cada clima regional es único pero con grandes similitudes entre otros)</a:t>
            </a:r>
            <a:endParaRPr lang="es-UY" dirty="0"/>
          </a:p>
          <a:p>
            <a:endParaRPr lang="es-UY" dirty="0"/>
          </a:p>
        </p:txBody>
      </p:sp>
      <p:sp>
        <p:nvSpPr>
          <p:cNvPr id="4" name="Marcador de número de diapositiva 3"/>
          <p:cNvSpPr>
            <a:spLocks noGrp="1"/>
          </p:cNvSpPr>
          <p:nvPr>
            <p:ph type="sldNum" sz="quarter" idx="5"/>
          </p:nvPr>
        </p:nvSpPr>
        <p:spPr/>
        <p:txBody>
          <a:bodyPr/>
          <a:lstStyle/>
          <a:p>
            <a:fld id="{4F31B39A-275A-334A-8021-ECBDB2E69C61}" type="slidenum">
              <a:rPr lang="es-UY" smtClean="0"/>
              <a:t>13</a:t>
            </a:fld>
            <a:endParaRPr lang="es-UY"/>
          </a:p>
        </p:txBody>
      </p:sp>
    </p:spTree>
    <p:extLst>
      <p:ext uri="{BB962C8B-B14F-4D97-AF65-F5344CB8AC3E}">
        <p14:creationId xmlns:p14="http://schemas.microsoft.com/office/powerpoint/2010/main" val="40710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920C75-562D-F34F-A338-AA293251EC4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Y"/>
          </a:p>
        </p:txBody>
      </p:sp>
      <p:sp>
        <p:nvSpPr>
          <p:cNvPr id="3" name="Subtítulo 2">
            <a:extLst>
              <a:ext uri="{FF2B5EF4-FFF2-40B4-BE49-F238E27FC236}">
                <a16:creationId xmlns:a16="http://schemas.microsoft.com/office/drawing/2014/main" id="{4F74CA23-BB0D-2348-BC0F-F9BB8720BE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Y"/>
          </a:p>
        </p:txBody>
      </p:sp>
      <p:sp>
        <p:nvSpPr>
          <p:cNvPr id="4" name="Marcador de fecha 3">
            <a:extLst>
              <a:ext uri="{FF2B5EF4-FFF2-40B4-BE49-F238E27FC236}">
                <a16:creationId xmlns:a16="http://schemas.microsoft.com/office/drawing/2014/main" id="{18C11E73-8CB8-1A48-AA6A-85D467CD01AD}"/>
              </a:ext>
            </a:extLst>
          </p:cNvPr>
          <p:cNvSpPr>
            <a:spLocks noGrp="1"/>
          </p:cNvSpPr>
          <p:nvPr>
            <p:ph type="dt" sz="half" idx="10"/>
          </p:nvPr>
        </p:nvSpPr>
        <p:spPr/>
        <p:txBody>
          <a:bodyPr/>
          <a:lstStyle/>
          <a:p>
            <a:fld id="{3D44449E-A611-6D41-8E66-9CF9BC7B96C9}" type="datetimeFigureOut">
              <a:rPr lang="es-UY" smtClean="0"/>
              <a:t>23/5/21</a:t>
            </a:fld>
            <a:endParaRPr lang="es-UY"/>
          </a:p>
        </p:txBody>
      </p:sp>
      <p:sp>
        <p:nvSpPr>
          <p:cNvPr id="5" name="Marcador de pie de página 4">
            <a:extLst>
              <a:ext uri="{FF2B5EF4-FFF2-40B4-BE49-F238E27FC236}">
                <a16:creationId xmlns:a16="http://schemas.microsoft.com/office/drawing/2014/main" id="{6A065D19-D8BE-9544-856A-B20C398FE4A3}"/>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3D6A657E-4F8D-0544-A874-1C25B02CAA7A}"/>
              </a:ext>
            </a:extLst>
          </p:cNvPr>
          <p:cNvSpPr>
            <a:spLocks noGrp="1"/>
          </p:cNvSpPr>
          <p:nvPr>
            <p:ph type="sldNum" sz="quarter" idx="12"/>
          </p:nvPr>
        </p:nvSpPr>
        <p:spPr/>
        <p:txBody>
          <a:bodyPr/>
          <a:lstStyle/>
          <a:p>
            <a:fld id="{1D074FB0-71E8-1E48-8A51-8C727C08AC41}" type="slidenum">
              <a:rPr lang="es-UY" smtClean="0"/>
              <a:t>‹Nº›</a:t>
            </a:fld>
            <a:endParaRPr lang="es-UY"/>
          </a:p>
        </p:txBody>
      </p:sp>
    </p:spTree>
    <p:extLst>
      <p:ext uri="{BB962C8B-B14F-4D97-AF65-F5344CB8AC3E}">
        <p14:creationId xmlns:p14="http://schemas.microsoft.com/office/powerpoint/2010/main" val="122092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636FD6-644B-0341-AA1D-EA5C8A8002B9}"/>
              </a:ext>
            </a:extLst>
          </p:cNvPr>
          <p:cNvSpPr>
            <a:spLocks noGrp="1"/>
          </p:cNvSpPr>
          <p:nvPr>
            <p:ph type="title"/>
          </p:nvPr>
        </p:nvSpPr>
        <p:spPr/>
        <p:txBody>
          <a:bodyPr/>
          <a:lstStyle/>
          <a:p>
            <a:r>
              <a:rPr lang="es-ES"/>
              <a:t>Haga clic para modificar el estilo de título del patrón</a:t>
            </a:r>
            <a:endParaRPr lang="es-UY"/>
          </a:p>
        </p:txBody>
      </p:sp>
      <p:sp>
        <p:nvSpPr>
          <p:cNvPr id="3" name="Marcador de texto vertical 2">
            <a:extLst>
              <a:ext uri="{FF2B5EF4-FFF2-40B4-BE49-F238E27FC236}">
                <a16:creationId xmlns:a16="http://schemas.microsoft.com/office/drawing/2014/main" id="{D78E45EE-07BD-7B43-8AB6-1A4AB048478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a:extLst>
              <a:ext uri="{FF2B5EF4-FFF2-40B4-BE49-F238E27FC236}">
                <a16:creationId xmlns:a16="http://schemas.microsoft.com/office/drawing/2014/main" id="{36A3372E-5704-964A-ACD2-260FE4A52AAD}"/>
              </a:ext>
            </a:extLst>
          </p:cNvPr>
          <p:cNvSpPr>
            <a:spLocks noGrp="1"/>
          </p:cNvSpPr>
          <p:nvPr>
            <p:ph type="dt" sz="half" idx="10"/>
          </p:nvPr>
        </p:nvSpPr>
        <p:spPr/>
        <p:txBody>
          <a:bodyPr/>
          <a:lstStyle/>
          <a:p>
            <a:fld id="{3D44449E-A611-6D41-8E66-9CF9BC7B96C9}" type="datetimeFigureOut">
              <a:rPr lang="es-UY" smtClean="0"/>
              <a:t>23/5/21</a:t>
            </a:fld>
            <a:endParaRPr lang="es-UY"/>
          </a:p>
        </p:txBody>
      </p:sp>
      <p:sp>
        <p:nvSpPr>
          <p:cNvPr id="5" name="Marcador de pie de página 4">
            <a:extLst>
              <a:ext uri="{FF2B5EF4-FFF2-40B4-BE49-F238E27FC236}">
                <a16:creationId xmlns:a16="http://schemas.microsoft.com/office/drawing/2014/main" id="{DD635D85-8B0B-EF41-A50D-3B881C047F7D}"/>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7B2A8509-E318-A245-B83C-CA5531F01B6E}"/>
              </a:ext>
            </a:extLst>
          </p:cNvPr>
          <p:cNvSpPr>
            <a:spLocks noGrp="1"/>
          </p:cNvSpPr>
          <p:nvPr>
            <p:ph type="sldNum" sz="quarter" idx="12"/>
          </p:nvPr>
        </p:nvSpPr>
        <p:spPr/>
        <p:txBody>
          <a:bodyPr/>
          <a:lstStyle/>
          <a:p>
            <a:fld id="{1D074FB0-71E8-1E48-8A51-8C727C08AC41}" type="slidenum">
              <a:rPr lang="es-UY" smtClean="0"/>
              <a:t>‹Nº›</a:t>
            </a:fld>
            <a:endParaRPr lang="es-UY"/>
          </a:p>
        </p:txBody>
      </p:sp>
    </p:spTree>
    <p:extLst>
      <p:ext uri="{BB962C8B-B14F-4D97-AF65-F5344CB8AC3E}">
        <p14:creationId xmlns:p14="http://schemas.microsoft.com/office/powerpoint/2010/main" val="33030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5F7F271-62CF-6E40-B4F3-9AC6BFBD698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Y"/>
          </a:p>
        </p:txBody>
      </p:sp>
      <p:sp>
        <p:nvSpPr>
          <p:cNvPr id="3" name="Marcador de texto vertical 2">
            <a:extLst>
              <a:ext uri="{FF2B5EF4-FFF2-40B4-BE49-F238E27FC236}">
                <a16:creationId xmlns:a16="http://schemas.microsoft.com/office/drawing/2014/main" id="{2A312F9B-CF0C-2043-889D-1F9F355DF1C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a:extLst>
              <a:ext uri="{FF2B5EF4-FFF2-40B4-BE49-F238E27FC236}">
                <a16:creationId xmlns:a16="http://schemas.microsoft.com/office/drawing/2014/main" id="{D4EDEE8C-0D9B-7846-A200-5C3CEEDF7009}"/>
              </a:ext>
            </a:extLst>
          </p:cNvPr>
          <p:cNvSpPr>
            <a:spLocks noGrp="1"/>
          </p:cNvSpPr>
          <p:nvPr>
            <p:ph type="dt" sz="half" idx="10"/>
          </p:nvPr>
        </p:nvSpPr>
        <p:spPr/>
        <p:txBody>
          <a:bodyPr/>
          <a:lstStyle/>
          <a:p>
            <a:fld id="{3D44449E-A611-6D41-8E66-9CF9BC7B96C9}" type="datetimeFigureOut">
              <a:rPr lang="es-UY" smtClean="0"/>
              <a:t>23/5/21</a:t>
            </a:fld>
            <a:endParaRPr lang="es-UY"/>
          </a:p>
        </p:txBody>
      </p:sp>
      <p:sp>
        <p:nvSpPr>
          <p:cNvPr id="5" name="Marcador de pie de página 4">
            <a:extLst>
              <a:ext uri="{FF2B5EF4-FFF2-40B4-BE49-F238E27FC236}">
                <a16:creationId xmlns:a16="http://schemas.microsoft.com/office/drawing/2014/main" id="{C2FCF924-4F33-D540-9ACF-940519410BF2}"/>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7B0FF5C6-B7E6-8E48-AD95-733123B81EAD}"/>
              </a:ext>
            </a:extLst>
          </p:cNvPr>
          <p:cNvSpPr>
            <a:spLocks noGrp="1"/>
          </p:cNvSpPr>
          <p:nvPr>
            <p:ph type="sldNum" sz="quarter" idx="12"/>
          </p:nvPr>
        </p:nvSpPr>
        <p:spPr/>
        <p:txBody>
          <a:bodyPr/>
          <a:lstStyle/>
          <a:p>
            <a:fld id="{1D074FB0-71E8-1E48-8A51-8C727C08AC41}" type="slidenum">
              <a:rPr lang="es-UY" smtClean="0"/>
              <a:t>‹Nº›</a:t>
            </a:fld>
            <a:endParaRPr lang="es-UY"/>
          </a:p>
        </p:txBody>
      </p:sp>
    </p:spTree>
    <p:extLst>
      <p:ext uri="{BB962C8B-B14F-4D97-AF65-F5344CB8AC3E}">
        <p14:creationId xmlns:p14="http://schemas.microsoft.com/office/powerpoint/2010/main" val="1332772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9237FA-893A-E04F-B003-32D10FD167B6}"/>
              </a:ext>
            </a:extLst>
          </p:cNvPr>
          <p:cNvSpPr>
            <a:spLocks noGrp="1"/>
          </p:cNvSpPr>
          <p:nvPr>
            <p:ph type="title"/>
          </p:nvPr>
        </p:nvSpPr>
        <p:spPr/>
        <p:txBody>
          <a:bodyPr/>
          <a:lstStyle/>
          <a:p>
            <a:r>
              <a:rPr lang="es-ES"/>
              <a:t>Haga clic para modificar el estilo de título del patrón</a:t>
            </a:r>
            <a:endParaRPr lang="es-UY"/>
          </a:p>
        </p:txBody>
      </p:sp>
      <p:sp>
        <p:nvSpPr>
          <p:cNvPr id="3" name="Marcador de contenido 2">
            <a:extLst>
              <a:ext uri="{FF2B5EF4-FFF2-40B4-BE49-F238E27FC236}">
                <a16:creationId xmlns:a16="http://schemas.microsoft.com/office/drawing/2014/main" id="{29024FBD-5991-E94C-8E57-076B760416F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a:extLst>
              <a:ext uri="{FF2B5EF4-FFF2-40B4-BE49-F238E27FC236}">
                <a16:creationId xmlns:a16="http://schemas.microsoft.com/office/drawing/2014/main" id="{35AA2046-BAE6-3845-9E49-51D37B59A947}"/>
              </a:ext>
            </a:extLst>
          </p:cNvPr>
          <p:cNvSpPr>
            <a:spLocks noGrp="1"/>
          </p:cNvSpPr>
          <p:nvPr>
            <p:ph type="dt" sz="half" idx="10"/>
          </p:nvPr>
        </p:nvSpPr>
        <p:spPr/>
        <p:txBody>
          <a:bodyPr/>
          <a:lstStyle/>
          <a:p>
            <a:fld id="{3D44449E-A611-6D41-8E66-9CF9BC7B96C9}" type="datetimeFigureOut">
              <a:rPr lang="es-UY" smtClean="0"/>
              <a:t>23/5/21</a:t>
            </a:fld>
            <a:endParaRPr lang="es-UY"/>
          </a:p>
        </p:txBody>
      </p:sp>
      <p:sp>
        <p:nvSpPr>
          <p:cNvPr id="5" name="Marcador de pie de página 4">
            <a:extLst>
              <a:ext uri="{FF2B5EF4-FFF2-40B4-BE49-F238E27FC236}">
                <a16:creationId xmlns:a16="http://schemas.microsoft.com/office/drawing/2014/main" id="{57DEB25D-A115-214C-9163-A0DD9072C328}"/>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9E0A3F31-76E2-FB4E-A86B-A9B9A84BF80A}"/>
              </a:ext>
            </a:extLst>
          </p:cNvPr>
          <p:cNvSpPr>
            <a:spLocks noGrp="1"/>
          </p:cNvSpPr>
          <p:nvPr>
            <p:ph type="sldNum" sz="quarter" idx="12"/>
          </p:nvPr>
        </p:nvSpPr>
        <p:spPr/>
        <p:txBody>
          <a:bodyPr/>
          <a:lstStyle/>
          <a:p>
            <a:fld id="{1D074FB0-71E8-1E48-8A51-8C727C08AC41}" type="slidenum">
              <a:rPr lang="es-UY" smtClean="0"/>
              <a:t>‹Nº›</a:t>
            </a:fld>
            <a:endParaRPr lang="es-UY"/>
          </a:p>
        </p:txBody>
      </p:sp>
    </p:spTree>
    <p:extLst>
      <p:ext uri="{BB962C8B-B14F-4D97-AF65-F5344CB8AC3E}">
        <p14:creationId xmlns:p14="http://schemas.microsoft.com/office/powerpoint/2010/main" val="79726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194A62-C6F9-B749-A538-6FD6AD3EFF4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Y"/>
          </a:p>
        </p:txBody>
      </p:sp>
      <p:sp>
        <p:nvSpPr>
          <p:cNvPr id="3" name="Marcador de texto 2">
            <a:extLst>
              <a:ext uri="{FF2B5EF4-FFF2-40B4-BE49-F238E27FC236}">
                <a16:creationId xmlns:a16="http://schemas.microsoft.com/office/drawing/2014/main" id="{F1FEAA7C-AC75-3C48-B8C6-9E5A12788D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4CE3AA6-CC39-8E4F-A9B7-3CD99FE67D16}"/>
              </a:ext>
            </a:extLst>
          </p:cNvPr>
          <p:cNvSpPr>
            <a:spLocks noGrp="1"/>
          </p:cNvSpPr>
          <p:nvPr>
            <p:ph type="dt" sz="half" idx="10"/>
          </p:nvPr>
        </p:nvSpPr>
        <p:spPr/>
        <p:txBody>
          <a:bodyPr/>
          <a:lstStyle/>
          <a:p>
            <a:fld id="{3D44449E-A611-6D41-8E66-9CF9BC7B96C9}" type="datetimeFigureOut">
              <a:rPr lang="es-UY" smtClean="0"/>
              <a:t>23/5/21</a:t>
            </a:fld>
            <a:endParaRPr lang="es-UY"/>
          </a:p>
        </p:txBody>
      </p:sp>
      <p:sp>
        <p:nvSpPr>
          <p:cNvPr id="5" name="Marcador de pie de página 4">
            <a:extLst>
              <a:ext uri="{FF2B5EF4-FFF2-40B4-BE49-F238E27FC236}">
                <a16:creationId xmlns:a16="http://schemas.microsoft.com/office/drawing/2014/main" id="{59AC057D-04E6-724D-8457-B3FD6C5DE4E3}"/>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F44EDE7A-F54D-3846-A059-122681572C34}"/>
              </a:ext>
            </a:extLst>
          </p:cNvPr>
          <p:cNvSpPr>
            <a:spLocks noGrp="1"/>
          </p:cNvSpPr>
          <p:nvPr>
            <p:ph type="sldNum" sz="quarter" idx="12"/>
          </p:nvPr>
        </p:nvSpPr>
        <p:spPr/>
        <p:txBody>
          <a:bodyPr/>
          <a:lstStyle/>
          <a:p>
            <a:fld id="{1D074FB0-71E8-1E48-8A51-8C727C08AC41}" type="slidenum">
              <a:rPr lang="es-UY" smtClean="0"/>
              <a:t>‹Nº›</a:t>
            </a:fld>
            <a:endParaRPr lang="es-UY"/>
          </a:p>
        </p:txBody>
      </p:sp>
    </p:spTree>
    <p:extLst>
      <p:ext uri="{BB962C8B-B14F-4D97-AF65-F5344CB8AC3E}">
        <p14:creationId xmlns:p14="http://schemas.microsoft.com/office/powerpoint/2010/main" val="273796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B5B13-2041-FD4C-9501-59D170B32A79}"/>
              </a:ext>
            </a:extLst>
          </p:cNvPr>
          <p:cNvSpPr>
            <a:spLocks noGrp="1"/>
          </p:cNvSpPr>
          <p:nvPr>
            <p:ph type="title"/>
          </p:nvPr>
        </p:nvSpPr>
        <p:spPr/>
        <p:txBody>
          <a:bodyPr/>
          <a:lstStyle/>
          <a:p>
            <a:r>
              <a:rPr lang="es-ES"/>
              <a:t>Haga clic para modificar el estilo de título del patrón</a:t>
            </a:r>
            <a:endParaRPr lang="es-UY"/>
          </a:p>
        </p:txBody>
      </p:sp>
      <p:sp>
        <p:nvSpPr>
          <p:cNvPr id="3" name="Marcador de contenido 2">
            <a:extLst>
              <a:ext uri="{FF2B5EF4-FFF2-40B4-BE49-F238E27FC236}">
                <a16:creationId xmlns:a16="http://schemas.microsoft.com/office/drawing/2014/main" id="{56A0C134-E1E8-2E41-B1AA-0ABB293414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contenido 3">
            <a:extLst>
              <a:ext uri="{FF2B5EF4-FFF2-40B4-BE49-F238E27FC236}">
                <a16:creationId xmlns:a16="http://schemas.microsoft.com/office/drawing/2014/main" id="{CD4A9A11-7891-F446-94BF-5E5FBA2E0C6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fecha 4">
            <a:extLst>
              <a:ext uri="{FF2B5EF4-FFF2-40B4-BE49-F238E27FC236}">
                <a16:creationId xmlns:a16="http://schemas.microsoft.com/office/drawing/2014/main" id="{C5CAD601-CF11-8943-821B-2DD313D53D48}"/>
              </a:ext>
            </a:extLst>
          </p:cNvPr>
          <p:cNvSpPr>
            <a:spLocks noGrp="1"/>
          </p:cNvSpPr>
          <p:nvPr>
            <p:ph type="dt" sz="half" idx="10"/>
          </p:nvPr>
        </p:nvSpPr>
        <p:spPr/>
        <p:txBody>
          <a:bodyPr/>
          <a:lstStyle/>
          <a:p>
            <a:fld id="{3D44449E-A611-6D41-8E66-9CF9BC7B96C9}" type="datetimeFigureOut">
              <a:rPr lang="es-UY" smtClean="0"/>
              <a:t>23/5/21</a:t>
            </a:fld>
            <a:endParaRPr lang="es-UY"/>
          </a:p>
        </p:txBody>
      </p:sp>
      <p:sp>
        <p:nvSpPr>
          <p:cNvPr id="6" name="Marcador de pie de página 5">
            <a:extLst>
              <a:ext uri="{FF2B5EF4-FFF2-40B4-BE49-F238E27FC236}">
                <a16:creationId xmlns:a16="http://schemas.microsoft.com/office/drawing/2014/main" id="{A0C949EF-8D2D-0147-9C12-39A262271790}"/>
              </a:ext>
            </a:extLst>
          </p:cNvPr>
          <p:cNvSpPr>
            <a:spLocks noGrp="1"/>
          </p:cNvSpPr>
          <p:nvPr>
            <p:ph type="ftr" sz="quarter" idx="11"/>
          </p:nvPr>
        </p:nvSpPr>
        <p:spPr/>
        <p:txBody>
          <a:bodyPr/>
          <a:lstStyle/>
          <a:p>
            <a:endParaRPr lang="es-UY"/>
          </a:p>
        </p:txBody>
      </p:sp>
      <p:sp>
        <p:nvSpPr>
          <p:cNvPr id="7" name="Marcador de número de diapositiva 6">
            <a:extLst>
              <a:ext uri="{FF2B5EF4-FFF2-40B4-BE49-F238E27FC236}">
                <a16:creationId xmlns:a16="http://schemas.microsoft.com/office/drawing/2014/main" id="{231841CF-BE44-1248-8DB3-6BC635592615}"/>
              </a:ext>
            </a:extLst>
          </p:cNvPr>
          <p:cNvSpPr>
            <a:spLocks noGrp="1"/>
          </p:cNvSpPr>
          <p:nvPr>
            <p:ph type="sldNum" sz="quarter" idx="12"/>
          </p:nvPr>
        </p:nvSpPr>
        <p:spPr/>
        <p:txBody>
          <a:bodyPr/>
          <a:lstStyle/>
          <a:p>
            <a:fld id="{1D074FB0-71E8-1E48-8A51-8C727C08AC41}" type="slidenum">
              <a:rPr lang="es-UY" smtClean="0"/>
              <a:t>‹Nº›</a:t>
            </a:fld>
            <a:endParaRPr lang="es-UY"/>
          </a:p>
        </p:txBody>
      </p:sp>
    </p:spTree>
    <p:extLst>
      <p:ext uri="{BB962C8B-B14F-4D97-AF65-F5344CB8AC3E}">
        <p14:creationId xmlns:p14="http://schemas.microsoft.com/office/powerpoint/2010/main" val="3993825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D2CF4D-FFCB-2241-B5AB-968183D68F7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UY"/>
          </a:p>
        </p:txBody>
      </p:sp>
      <p:sp>
        <p:nvSpPr>
          <p:cNvPr id="3" name="Marcador de texto 2">
            <a:extLst>
              <a:ext uri="{FF2B5EF4-FFF2-40B4-BE49-F238E27FC236}">
                <a16:creationId xmlns:a16="http://schemas.microsoft.com/office/drawing/2014/main" id="{836D48C7-2C40-BE47-B943-3960C7DEA2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86EC50-5586-F14A-8524-12377ACD30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texto 4">
            <a:extLst>
              <a:ext uri="{FF2B5EF4-FFF2-40B4-BE49-F238E27FC236}">
                <a16:creationId xmlns:a16="http://schemas.microsoft.com/office/drawing/2014/main" id="{D23169FD-7EF5-9743-86F9-1D71B700C7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50A6168-F937-5645-AF4F-8E4DFFDF4B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Marcador de fecha 6">
            <a:extLst>
              <a:ext uri="{FF2B5EF4-FFF2-40B4-BE49-F238E27FC236}">
                <a16:creationId xmlns:a16="http://schemas.microsoft.com/office/drawing/2014/main" id="{F29E844F-AED3-B242-AA6A-F7C46C6872D2}"/>
              </a:ext>
            </a:extLst>
          </p:cNvPr>
          <p:cNvSpPr>
            <a:spLocks noGrp="1"/>
          </p:cNvSpPr>
          <p:nvPr>
            <p:ph type="dt" sz="half" idx="10"/>
          </p:nvPr>
        </p:nvSpPr>
        <p:spPr/>
        <p:txBody>
          <a:bodyPr/>
          <a:lstStyle/>
          <a:p>
            <a:fld id="{3D44449E-A611-6D41-8E66-9CF9BC7B96C9}" type="datetimeFigureOut">
              <a:rPr lang="es-UY" smtClean="0"/>
              <a:t>23/5/21</a:t>
            </a:fld>
            <a:endParaRPr lang="es-UY"/>
          </a:p>
        </p:txBody>
      </p:sp>
      <p:sp>
        <p:nvSpPr>
          <p:cNvPr id="8" name="Marcador de pie de página 7">
            <a:extLst>
              <a:ext uri="{FF2B5EF4-FFF2-40B4-BE49-F238E27FC236}">
                <a16:creationId xmlns:a16="http://schemas.microsoft.com/office/drawing/2014/main" id="{B67C94ED-5617-8B4C-88DF-D45EB7125615}"/>
              </a:ext>
            </a:extLst>
          </p:cNvPr>
          <p:cNvSpPr>
            <a:spLocks noGrp="1"/>
          </p:cNvSpPr>
          <p:nvPr>
            <p:ph type="ftr" sz="quarter" idx="11"/>
          </p:nvPr>
        </p:nvSpPr>
        <p:spPr/>
        <p:txBody>
          <a:bodyPr/>
          <a:lstStyle/>
          <a:p>
            <a:endParaRPr lang="es-UY"/>
          </a:p>
        </p:txBody>
      </p:sp>
      <p:sp>
        <p:nvSpPr>
          <p:cNvPr id="9" name="Marcador de número de diapositiva 8">
            <a:extLst>
              <a:ext uri="{FF2B5EF4-FFF2-40B4-BE49-F238E27FC236}">
                <a16:creationId xmlns:a16="http://schemas.microsoft.com/office/drawing/2014/main" id="{BA205C52-E701-F642-A93C-6697A40856E3}"/>
              </a:ext>
            </a:extLst>
          </p:cNvPr>
          <p:cNvSpPr>
            <a:spLocks noGrp="1"/>
          </p:cNvSpPr>
          <p:nvPr>
            <p:ph type="sldNum" sz="quarter" idx="12"/>
          </p:nvPr>
        </p:nvSpPr>
        <p:spPr/>
        <p:txBody>
          <a:bodyPr/>
          <a:lstStyle/>
          <a:p>
            <a:fld id="{1D074FB0-71E8-1E48-8A51-8C727C08AC41}" type="slidenum">
              <a:rPr lang="es-UY" smtClean="0"/>
              <a:t>‹Nº›</a:t>
            </a:fld>
            <a:endParaRPr lang="es-UY"/>
          </a:p>
        </p:txBody>
      </p:sp>
    </p:spTree>
    <p:extLst>
      <p:ext uri="{BB962C8B-B14F-4D97-AF65-F5344CB8AC3E}">
        <p14:creationId xmlns:p14="http://schemas.microsoft.com/office/powerpoint/2010/main" val="325952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AC0FED-B33C-784B-A472-740095B46F2B}"/>
              </a:ext>
            </a:extLst>
          </p:cNvPr>
          <p:cNvSpPr>
            <a:spLocks noGrp="1"/>
          </p:cNvSpPr>
          <p:nvPr>
            <p:ph type="title"/>
          </p:nvPr>
        </p:nvSpPr>
        <p:spPr/>
        <p:txBody>
          <a:bodyPr/>
          <a:lstStyle/>
          <a:p>
            <a:r>
              <a:rPr lang="es-ES"/>
              <a:t>Haga clic para modificar el estilo de título del patrón</a:t>
            </a:r>
            <a:endParaRPr lang="es-UY"/>
          </a:p>
        </p:txBody>
      </p:sp>
      <p:sp>
        <p:nvSpPr>
          <p:cNvPr id="3" name="Marcador de fecha 2">
            <a:extLst>
              <a:ext uri="{FF2B5EF4-FFF2-40B4-BE49-F238E27FC236}">
                <a16:creationId xmlns:a16="http://schemas.microsoft.com/office/drawing/2014/main" id="{EE1BD7D2-B828-FF4B-872F-34FFD62BCCC5}"/>
              </a:ext>
            </a:extLst>
          </p:cNvPr>
          <p:cNvSpPr>
            <a:spLocks noGrp="1"/>
          </p:cNvSpPr>
          <p:nvPr>
            <p:ph type="dt" sz="half" idx="10"/>
          </p:nvPr>
        </p:nvSpPr>
        <p:spPr/>
        <p:txBody>
          <a:bodyPr/>
          <a:lstStyle/>
          <a:p>
            <a:fld id="{3D44449E-A611-6D41-8E66-9CF9BC7B96C9}" type="datetimeFigureOut">
              <a:rPr lang="es-UY" smtClean="0"/>
              <a:t>23/5/21</a:t>
            </a:fld>
            <a:endParaRPr lang="es-UY"/>
          </a:p>
        </p:txBody>
      </p:sp>
      <p:sp>
        <p:nvSpPr>
          <p:cNvPr id="4" name="Marcador de pie de página 3">
            <a:extLst>
              <a:ext uri="{FF2B5EF4-FFF2-40B4-BE49-F238E27FC236}">
                <a16:creationId xmlns:a16="http://schemas.microsoft.com/office/drawing/2014/main" id="{52402831-A863-3047-B6FD-292581362F27}"/>
              </a:ext>
            </a:extLst>
          </p:cNvPr>
          <p:cNvSpPr>
            <a:spLocks noGrp="1"/>
          </p:cNvSpPr>
          <p:nvPr>
            <p:ph type="ftr" sz="quarter" idx="11"/>
          </p:nvPr>
        </p:nvSpPr>
        <p:spPr/>
        <p:txBody>
          <a:bodyPr/>
          <a:lstStyle/>
          <a:p>
            <a:endParaRPr lang="es-UY"/>
          </a:p>
        </p:txBody>
      </p:sp>
      <p:sp>
        <p:nvSpPr>
          <p:cNvPr id="5" name="Marcador de número de diapositiva 4">
            <a:extLst>
              <a:ext uri="{FF2B5EF4-FFF2-40B4-BE49-F238E27FC236}">
                <a16:creationId xmlns:a16="http://schemas.microsoft.com/office/drawing/2014/main" id="{69D958FE-991A-2F48-B3A9-E9C0491F5CAC}"/>
              </a:ext>
            </a:extLst>
          </p:cNvPr>
          <p:cNvSpPr>
            <a:spLocks noGrp="1"/>
          </p:cNvSpPr>
          <p:nvPr>
            <p:ph type="sldNum" sz="quarter" idx="12"/>
          </p:nvPr>
        </p:nvSpPr>
        <p:spPr/>
        <p:txBody>
          <a:bodyPr/>
          <a:lstStyle/>
          <a:p>
            <a:fld id="{1D074FB0-71E8-1E48-8A51-8C727C08AC41}" type="slidenum">
              <a:rPr lang="es-UY" smtClean="0"/>
              <a:t>‹Nº›</a:t>
            </a:fld>
            <a:endParaRPr lang="es-UY"/>
          </a:p>
        </p:txBody>
      </p:sp>
    </p:spTree>
    <p:extLst>
      <p:ext uri="{BB962C8B-B14F-4D97-AF65-F5344CB8AC3E}">
        <p14:creationId xmlns:p14="http://schemas.microsoft.com/office/powerpoint/2010/main" val="140124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3F65B19-1562-EE4D-9236-0C1343BE4DD1}"/>
              </a:ext>
            </a:extLst>
          </p:cNvPr>
          <p:cNvSpPr>
            <a:spLocks noGrp="1"/>
          </p:cNvSpPr>
          <p:nvPr>
            <p:ph type="dt" sz="half" idx="10"/>
          </p:nvPr>
        </p:nvSpPr>
        <p:spPr/>
        <p:txBody>
          <a:bodyPr/>
          <a:lstStyle/>
          <a:p>
            <a:fld id="{3D44449E-A611-6D41-8E66-9CF9BC7B96C9}" type="datetimeFigureOut">
              <a:rPr lang="es-UY" smtClean="0"/>
              <a:t>23/5/21</a:t>
            </a:fld>
            <a:endParaRPr lang="es-UY"/>
          </a:p>
        </p:txBody>
      </p:sp>
      <p:sp>
        <p:nvSpPr>
          <p:cNvPr id="3" name="Marcador de pie de página 2">
            <a:extLst>
              <a:ext uri="{FF2B5EF4-FFF2-40B4-BE49-F238E27FC236}">
                <a16:creationId xmlns:a16="http://schemas.microsoft.com/office/drawing/2014/main" id="{D20F5C2F-173D-CA40-82B3-D336779BEE50}"/>
              </a:ext>
            </a:extLst>
          </p:cNvPr>
          <p:cNvSpPr>
            <a:spLocks noGrp="1"/>
          </p:cNvSpPr>
          <p:nvPr>
            <p:ph type="ftr" sz="quarter" idx="11"/>
          </p:nvPr>
        </p:nvSpPr>
        <p:spPr/>
        <p:txBody>
          <a:bodyPr/>
          <a:lstStyle/>
          <a:p>
            <a:endParaRPr lang="es-UY"/>
          </a:p>
        </p:txBody>
      </p:sp>
      <p:sp>
        <p:nvSpPr>
          <p:cNvPr id="4" name="Marcador de número de diapositiva 3">
            <a:extLst>
              <a:ext uri="{FF2B5EF4-FFF2-40B4-BE49-F238E27FC236}">
                <a16:creationId xmlns:a16="http://schemas.microsoft.com/office/drawing/2014/main" id="{B01BAE37-D98D-4E47-939C-C77A64C29AEB}"/>
              </a:ext>
            </a:extLst>
          </p:cNvPr>
          <p:cNvSpPr>
            <a:spLocks noGrp="1"/>
          </p:cNvSpPr>
          <p:nvPr>
            <p:ph type="sldNum" sz="quarter" idx="12"/>
          </p:nvPr>
        </p:nvSpPr>
        <p:spPr/>
        <p:txBody>
          <a:bodyPr/>
          <a:lstStyle/>
          <a:p>
            <a:fld id="{1D074FB0-71E8-1E48-8A51-8C727C08AC41}" type="slidenum">
              <a:rPr lang="es-UY" smtClean="0"/>
              <a:t>‹Nº›</a:t>
            </a:fld>
            <a:endParaRPr lang="es-UY"/>
          </a:p>
        </p:txBody>
      </p:sp>
    </p:spTree>
    <p:extLst>
      <p:ext uri="{BB962C8B-B14F-4D97-AF65-F5344CB8AC3E}">
        <p14:creationId xmlns:p14="http://schemas.microsoft.com/office/powerpoint/2010/main" val="99675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56AFD1-B5E4-C84E-9953-0C0EF017D2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contenido 2">
            <a:extLst>
              <a:ext uri="{FF2B5EF4-FFF2-40B4-BE49-F238E27FC236}">
                <a16:creationId xmlns:a16="http://schemas.microsoft.com/office/drawing/2014/main" id="{A8118BC4-3480-3B4B-9EF2-B966C845C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texto 3">
            <a:extLst>
              <a:ext uri="{FF2B5EF4-FFF2-40B4-BE49-F238E27FC236}">
                <a16:creationId xmlns:a16="http://schemas.microsoft.com/office/drawing/2014/main" id="{6C69B343-211A-DE4E-8DE5-5F0EC4DAEB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5914DF8-86BC-4D45-ADEE-FFF8B7F17A82}"/>
              </a:ext>
            </a:extLst>
          </p:cNvPr>
          <p:cNvSpPr>
            <a:spLocks noGrp="1"/>
          </p:cNvSpPr>
          <p:nvPr>
            <p:ph type="dt" sz="half" idx="10"/>
          </p:nvPr>
        </p:nvSpPr>
        <p:spPr/>
        <p:txBody>
          <a:bodyPr/>
          <a:lstStyle/>
          <a:p>
            <a:fld id="{3D44449E-A611-6D41-8E66-9CF9BC7B96C9}" type="datetimeFigureOut">
              <a:rPr lang="es-UY" smtClean="0"/>
              <a:t>23/5/21</a:t>
            </a:fld>
            <a:endParaRPr lang="es-UY"/>
          </a:p>
        </p:txBody>
      </p:sp>
      <p:sp>
        <p:nvSpPr>
          <p:cNvPr id="6" name="Marcador de pie de página 5">
            <a:extLst>
              <a:ext uri="{FF2B5EF4-FFF2-40B4-BE49-F238E27FC236}">
                <a16:creationId xmlns:a16="http://schemas.microsoft.com/office/drawing/2014/main" id="{8EE11CF8-DD8C-8D4B-A6FC-BA145BFCA547}"/>
              </a:ext>
            </a:extLst>
          </p:cNvPr>
          <p:cNvSpPr>
            <a:spLocks noGrp="1"/>
          </p:cNvSpPr>
          <p:nvPr>
            <p:ph type="ftr" sz="quarter" idx="11"/>
          </p:nvPr>
        </p:nvSpPr>
        <p:spPr/>
        <p:txBody>
          <a:bodyPr/>
          <a:lstStyle/>
          <a:p>
            <a:endParaRPr lang="es-UY"/>
          </a:p>
        </p:txBody>
      </p:sp>
      <p:sp>
        <p:nvSpPr>
          <p:cNvPr id="7" name="Marcador de número de diapositiva 6">
            <a:extLst>
              <a:ext uri="{FF2B5EF4-FFF2-40B4-BE49-F238E27FC236}">
                <a16:creationId xmlns:a16="http://schemas.microsoft.com/office/drawing/2014/main" id="{E955F512-89C6-8445-A31F-CA3CAE6EF2D7}"/>
              </a:ext>
            </a:extLst>
          </p:cNvPr>
          <p:cNvSpPr>
            <a:spLocks noGrp="1"/>
          </p:cNvSpPr>
          <p:nvPr>
            <p:ph type="sldNum" sz="quarter" idx="12"/>
          </p:nvPr>
        </p:nvSpPr>
        <p:spPr/>
        <p:txBody>
          <a:bodyPr/>
          <a:lstStyle/>
          <a:p>
            <a:fld id="{1D074FB0-71E8-1E48-8A51-8C727C08AC41}" type="slidenum">
              <a:rPr lang="es-UY" smtClean="0"/>
              <a:t>‹Nº›</a:t>
            </a:fld>
            <a:endParaRPr lang="es-UY"/>
          </a:p>
        </p:txBody>
      </p:sp>
    </p:spTree>
    <p:extLst>
      <p:ext uri="{BB962C8B-B14F-4D97-AF65-F5344CB8AC3E}">
        <p14:creationId xmlns:p14="http://schemas.microsoft.com/office/powerpoint/2010/main" val="254353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E06074-0CAB-164E-9BA9-78127DB70C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posición de imagen 2">
            <a:extLst>
              <a:ext uri="{FF2B5EF4-FFF2-40B4-BE49-F238E27FC236}">
                <a16:creationId xmlns:a16="http://schemas.microsoft.com/office/drawing/2014/main" id="{4A067704-6E7F-C441-B92F-F926C05C0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a:extLst>
              <a:ext uri="{FF2B5EF4-FFF2-40B4-BE49-F238E27FC236}">
                <a16:creationId xmlns:a16="http://schemas.microsoft.com/office/drawing/2014/main" id="{FB3BA5DB-3448-824D-A651-91BF348A5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7C27E8D-2A6E-694C-8826-0F500998405E}"/>
              </a:ext>
            </a:extLst>
          </p:cNvPr>
          <p:cNvSpPr>
            <a:spLocks noGrp="1"/>
          </p:cNvSpPr>
          <p:nvPr>
            <p:ph type="dt" sz="half" idx="10"/>
          </p:nvPr>
        </p:nvSpPr>
        <p:spPr/>
        <p:txBody>
          <a:bodyPr/>
          <a:lstStyle/>
          <a:p>
            <a:fld id="{3D44449E-A611-6D41-8E66-9CF9BC7B96C9}" type="datetimeFigureOut">
              <a:rPr lang="es-UY" smtClean="0"/>
              <a:t>23/5/21</a:t>
            </a:fld>
            <a:endParaRPr lang="es-UY"/>
          </a:p>
        </p:txBody>
      </p:sp>
      <p:sp>
        <p:nvSpPr>
          <p:cNvPr id="6" name="Marcador de pie de página 5">
            <a:extLst>
              <a:ext uri="{FF2B5EF4-FFF2-40B4-BE49-F238E27FC236}">
                <a16:creationId xmlns:a16="http://schemas.microsoft.com/office/drawing/2014/main" id="{74B4CF89-CA45-7C45-A3EB-4FED601E717C}"/>
              </a:ext>
            </a:extLst>
          </p:cNvPr>
          <p:cNvSpPr>
            <a:spLocks noGrp="1"/>
          </p:cNvSpPr>
          <p:nvPr>
            <p:ph type="ftr" sz="quarter" idx="11"/>
          </p:nvPr>
        </p:nvSpPr>
        <p:spPr/>
        <p:txBody>
          <a:bodyPr/>
          <a:lstStyle/>
          <a:p>
            <a:endParaRPr lang="es-UY"/>
          </a:p>
        </p:txBody>
      </p:sp>
      <p:sp>
        <p:nvSpPr>
          <p:cNvPr id="7" name="Marcador de número de diapositiva 6">
            <a:extLst>
              <a:ext uri="{FF2B5EF4-FFF2-40B4-BE49-F238E27FC236}">
                <a16:creationId xmlns:a16="http://schemas.microsoft.com/office/drawing/2014/main" id="{18852D88-210B-6248-BEB0-FA6DE1289F0E}"/>
              </a:ext>
            </a:extLst>
          </p:cNvPr>
          <p:cNvSpPr>
            <a:spLocks noGrp="1"/>
          </p:cNvSpPr>
          <p:nvPr>
            <p:ph type="sldNum" sz="quarter" idx="12"/>
          </p:nvPr>
        </p:nvSpPr>
        <p:spPr/>
        <p:txBody>
          <a:bodyPr/>
          <a:lstStyle/>
          <a:p>
            <a:fld id="{1D074FB0-71E8-1E48-8A51-8C727C08AC41}" type="slidenum">
              <a:rPr lang="es-UY" smtClean="0"/>
              <a:t>‹Nº›</a:t>
            </a:fld>
            <a:endParaRPr lang="es-UY"/>
          </a:p>
        </p:txBody>
      </p:sp>
    </p:spTree>
    <p:extLst>
      <p:ext uri="{BB962C8B-B14F-4D97-AF65-F5344CB8AC3E}">
        <p14:creationId xmlns:p14="http://schemas.microsoft.com/office/powerpoint/2010/main" val="391834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9C94C3-0392-B044-9593-E9B9DE64EE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Y"/>
          </a:p>
        </p:txBody>
      </p:sp>
      <p:sp>
        <p:nvSpPr>
          <p:cNvPr id="3" name="Marcador de texto 2">
            <a:extLst>
              <a:ext uri="{FF2B5EF4-FFF2-40B4-BE49-F238E27FC236}">
                <a16:creationId xmlns:a16="http://schemas.microsoft.com/office/drawing/2014/main" id="{8744110C-214C-8B46-AE2A-0C78A0932B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a:extLst>
              <a:ext uri="{FF2B5EF4-FFF2-40B4-BE49-F238E27FC236}">
                <a16:creationId xmlns:a16="http://schemas.microsoft.com/office/drawing/2014/main" id="{2DBF2D26-AD32-2F49-BD1F-C3ABCE7183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4449E-A611-6D41-8E66-9CF9BC7B96C9}" type="datetimeFigureOut">
              <a:rPr lang="es-UY" smtClean="0"/>
              <a:t>23/5/21</a:t>
            </a:fld>
            <a:endParaRPr lang="es-UY"/>
          </a:p>
        </p:txBody>
      </p:sp>
      <p:sp>
        <p:nvSpPr>
          <p:cNvPr id="5" name="Marcador de pie de página 4">
            <a:extLst>
              <a:ext uri="{FF2B5EF4-FFF2-40B4-BE49-F238E27FC236}">
                <a16:creationId xmlns:a16="http://schemas.microsoft.com/office/drawing/2014/main" id="{63BDA68F-3CE7-4B40-B7C6-3211383DC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a:extLst>
              <a:ext uri="{FF2B5EF4-FFF2-40B4-BE49-F238E27FC236}">
                <a16:creationId xmlns:a16="http://schemas.microsoft.com/office/drawing/2014/main" id="{F961F419-9274-F842-AA10-D85FB3694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74FB0-71E8-1E48-8A51-8C727C08AC41}" type="slidenum">
              <a:rPr lang="es-UY" smtClean="0"/>
              <a:t>‹Nº›</a:t>
            </a:fld>
            <a:endParaRPr lang="es-UY"/>
          </a:p>
        </p:txBody>
      </p:sp>
    </p:spTree>
    <p:extLst>
      <p:ext uri="{BB962C8B-B14F-4D97-AF65-F5344CB8AC3E}">
        <p14:creationId xmlns:p14="http://schemas.microsoft.com/office/powerpoint/2010/main" val="38667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C290E3-02A3-514B-8CE7-6F56478D0851}"/>
              </a:ext>
            </a:extLst>
          </p:cNvPr>
          <p:cNvSpPr>
            <a:spLocks noGrp="1"/>
          </p:cNvSpPr>
          <p:nvPr>
            <p:ph type="ctrTitle"/>
          </p:nvPr>
        </p:nvSpPr>
        <p:spPr>
          <a:xfrm>
            <a:off x="1524000" y="1971670"/>
            <a:ext cx="9144000" cy="1266825"/>
          </a:xfrm>
        </p:spPr>
        <p:style>
          <a:lnRef idx="2">
            <a:schemeClr val="accent1">
              <a:shade val="50000"/>
            </a:schemeClr>
          </a:lnRef>
          <a:fillRef idx="1">
            <a:schemeClr val="accent1"/>
          </a:fillRef>
          <a:effectRef idx="0">
            <a:schemeClr val="accent1"/>
          </a:effectRef>
          <a:fontRef idx="minor">
            <a:schemeClr val="lt1"/>
          </a:fontRef>
        </p:style>
        <p:txBody>
          <a:bodyPr/>
          <a:lstStyle/>
          <a:p>
            <a:r>
              <a:rPr lang="es-UY" dirty="0"/>
              <a:t>Clase introductoria al Clima</a:t>
            </a:r>
          </a:p>
        </p:txBody>
      </p:sp>
      <p:sp>
        <p:nvSpPr>
          <p:cNvPr id="3" name="Subtítulo 2">
            <a:extLst>
              <a:ext uri="{FF2B5EF4-FFF2-40B4-BE49-F238E27FC236}">
                <a16:creationId xmlns:a16="http://schemas.microsoft.com/office/drawing/2014/main" id="{04725D30-A5B7-004A-BC8E-9DF78CC9D00C}"/>
              </a:ext>
            </a:extLst>
          </p:cNvPr>
          <p:cNvSpPr>
            <a:spLocks noGrp="1"/>
          </p:cNvSpPr>
          <p:nvPr>
            <p:ph type="subTitle" idx="1"/>
          </p:nvPr>
        </p:nvSpPr>
        <p:spPr/>
        <p:txBody>
          <a:bodyPr/>
          <a:lstStyle/>
          <a:p>
            <a:r>
              <a:rPr lang="es-UY" dirty="0"/>
              <a:t>Curso Oceanografía física y química 2021</a:t>
            </a:r>
          </a:p>
        </p:txBody>
      </p:sp>
      <p:sp>
        <p:nvSpPr>
          <p:cNvPr id="5" name="CuadroTexto 4">
            <a:extLst>
              <a:ext uri="{FF2B5EF4-FFF2-40B4-BE49-F238E27FC236}">
                <a16:creationId xmlns:a16="http://schemas.microsoft.com/office/drawing/2014/main" id="{BF833D63-7366-044F-9A28-23B5F1BFB48A}"/>
              </a:ext>
            </a:extLst>
          </p:cNvPr>
          <p:cNvSpPr txBox="1"/>
          <p:nvPr/>
        </p:nvSpPr>
        <p:spPr>
          <a:xfrm>
            <a:off x="4004841" y="6273478"/>
            <a:ext cx="3706143" cy="400110"/>
          </a:xfrm>
          <a:prstGeom prst="rect">
            <a:avLst/>
          </a:prstGeom>
          <a:noFill/>
        </p:spPr>
        <p:txBody>
          <a:bodyPr wrap="none" rtlCol="0">
            <a:spAutoFit/>
          </a:bodyPr>
          <a:lstStyle/>
          <a:p>
            <a:r>
              <a:rPr lang="es-UY" sz="2000" dirty="0"/>
              <a:t>Matilde Rodríguez - Gustavo Nagy</a:t>
            </a:r>
          </a:p>
        </p:txBody>
      </p:sp>
    </p:spTree>
    <p:extLst>
      <p:ext uri="{BB962C8B-B14F-4D97-AF65-F5344CB8AC3E}">
        <p14:creationId xmlns:p14="http://schemas.microsoft.com/office/powerpoint/2010/main" val="207216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F11B18-D139-5E49-B8FA-CAB2B97E872F}"/>
              </a:ext>
            </a:extLst>
          </p:cNvPr>
          <p:cNvSpPr>
            <a:spLocks noGrp="1"/>
          </p:cNvSpPr>
          <p:nvPr>
            <p:ph type="title"/>
          </p:nvPr>
        </p:nvSpPr>
        <p:spPr/>
        <p:txBody>
          <a:bodyPr/>
          <a:lstStyle/>
          <a:p>
            <a:r>
              <a:rPr lang="es-ES" dirty="0"/>
              <a:t>Escalas climáticas</a:t>
            </a:r>
            <a:br>
              <a:rPr lang="es-UY" dirty="0"/>
            </a:br>
            <a:endParaRPr lang="es-UY" dirty="0"/>
          </a:p>
        </p:txBody>
      </p:sp>
      <p:sp>
        <p:nvSpPr>
          <p:cNvPr id="3" name="Marcador de contenido 2">
            <a:extLst>
              <a:ext uri="{FF2B5EF4-FFF2-40B4-BE49-F238E27FC236}">
                <a16:creationId xmlns:a16="http://schemas.microsoft.com/office/drawing/2014/main" id="{00CE9029-D4BB-9D4D-869C-D337BC8A9555}"/>
              </a:ext>
            </a:extLst>
          </p:cNvPr>
          <p:cNvSpPr>
            <a:spLocks noGrp="1"/>
          </p:cNvSpPr>
          <p:nvPr>
            <p:ph idx="1"/>
          </p:nvPr>
        </p:nvSpPr>
        <p:spPr>
          <a:xfrm>
            <a:off x="838200" y="1261739"/>
            <a:ext cx="10515600" cy="4351338"/>
          </a:xfrm>
        </p:spPr>
        <p:txBody>
          <a:bodyPr/>
          <a:lstStyle/>
          <a:p>
            <a:r>
              <a:rPr lang="es-ES" sz="2000" dirty="0"/>
              <a:t>Los distintos procesos atmosféricos y sus resultados están asociados a diferentes </a:t>
            </a:r>
            <a:r>
              <a:rPr lang="es-ES" sz="2000" i="1" dirty="0"/>
              <a:t>períodos de tiempo</a:t>
            </a:r>
            <a:r>
              <a:rPr lang="es-ES" sz="2000" dirty="0"/>
              <a:t>. </a:t>
            </a:r>
            <a:endParaRPr lang="es-UY" sz="2000" dirty="0"/>
          </a:p>
          <a:p>
            <a:r>
              <a:rPr lang="es-ES" sz="2000" dirty="0"/>
              <a:t>Además de las escalas de tiempo, los meteorólogos y climatólogos disponen de escalas espaciales o de dimensiones con las que consideran y a las que se refieren los procesos y acontecimientos meteorológicos.</a:t>
            </a:r>
            <a:endParaRPr lang="es-UY" sz="2000" dirty="0"/>
          </a:p>
          <a:p>
            <a:endParaRPr lang="es-UY" dirty="0"/>
          </a:p>
        </p:txBody>
      </p:sp>
      <p:graphicFrame>
        <p:nvGraphicFramePr>
          <p:cNvPr id="4" name="Tabla 3">
            <a:extLst>
              <a:ext uri="{FF2B5EF4-FFF2-40B4-BE49-F238E27FC236}">
                <a16:creationId xmlns:a16="http://schemas.microsoft.com/office/drawing/2014/main" id="{5A99BFB0-B064-5541-996E-69F5912D57DA}"/>
              </a:ext>
            </a:extLst>
          </p:cNvPr>
          <p:cNvGraphicFramePr>
            <a:graphicFrameLocks noGrp="1"/>
          </p:cNvGraphicFramePr>
          <p:nvPr>
            <p:extLst>
              <p:ext uri="{D42A27DB-BD31-4B8C-83A1-F6EECF244321}">
                <p14:modId xmlns:p14="http://schemas.microsoft.com/office/powerpoint/2010/main" val="2352355483"/>
              </p:ext>
            </p:extLst>
          </p:nvPr>
        </p:nvGraphicFramePr>
        <p:xfrm>
          <a:off x="1443789" y="2833437"/>
          <a:ext cx="9304420" cy="2226093"/>
        </p:xfrm>
        <a:graphic>
          <a:graphicData uri="http://schemas.openxmlformats.org/drawingml/2006/table">
            <a:tbl>
              <a:tblPr>
                <a:tableStyleId>{5C22544A-7EE6-4342-B048-85BDC9FD1C3A}</a:tableStyleId>
              </a:tblPr>
              <a:tblGrid>
                <a:gridCol w="2326105">
                  <a:extLst>
                    <a:ext uri="{9D8B030D-6E8A-4147-A177-3AD203B41FA5}">
                      <a16:colId xmlns:a16="http://schemas.microsoft.com/office/drawing/2014/main" val="2958561267"/>
                    </a:ext>
                  </a:extLst>
                </a:gridCol>
                <a:gridCol w="2326105">
                  <a:extLst>
                    <a:ext uri="{9D8B030D-6E8A-4147-A177-3AD203B41FA5}">
                      <a16:colId xmlns:a16="http://schemas.microsoft.com/office/drawing/2014/main" val="3195978951"/>
                    </a:ext>
                  </a:extLst>
                </a:gridCol>
                <a:gridCol w="2326105">
                  <a:extLst>
                    <a:ext uri="{9D8B030D-6E8A-4147-A177-3AD203B41FA5}">
                      <a16:colId xmlns:a16="http://schemas.microsoft.com/office/drawing/2014/main" val="1904178032"/>
                    </a:ext>
                  </a:extLst>
                </a:gridCol>
                <a:gridCol w="2326105">
                  <a:extLst>
                    <a:ext uri="{9D8B030D-6E8A-4147-A177-3AD203B41FA5}">
                      <a16:colId xmlns:a16="http://schemas.microsoft.com/office/drawing/2014/main" val="117401995"/>
                    </a:ext>
                  </a:extLst>
                </a:gridCol>
              </a:tblGrid>
              <a:tr h="310348">
                <a:tc>
                  <a:txBody>
                    <a:bodyPr/>
                    <a:lstStyle/>
                    <a:p>
                      <a:pPr algn="just">
                        <a:lnSpc>
                          <a:spcPct val="150000"/>
                        </a:lnSpc>
                        <a:spcBef>
                          <a:spcPts val="200"/>
                        </a:spcBef>
                      </a:pPr>
                      <a:r>
                        <a:rPr lang="es-ES" sz="1600">
                          <a:effectLst/>
                        </a:rPr>
                        <a:t>Nombre de escala</a:t>
                      </a:r>
                      <a:endParaRPr lang="es-UY" sz="1600" b="1">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gn="just">
                        <a:lnSpc>
                          <a:spcPct val="150000"/>
                        </a:lnSpc>
                        <a:spcAft>
                          <a:spcPts val="800"/>
                        </a:spcAft>
                      </a:pPr>
                      <a:r>
                        <a:rPr lang="es-ES" sz="1600" dirty="0">
                          <a:effectLst/>
                        </a:rPr>
                        <a:t>Escala de tiempo</a:t>
                      </a:r>
                      <a:endParaRPr lang="es-U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800"/>
                        </a:spcAft>
                      </a:pPr>
                      <a:r>
                        <a:rPr lang="es-ES" sz="1600" dirty="0">
                          <a:effectLst/>
                        </a:rPr>
                        <a:t>Escala horizontal</a:t>
                      </a:r>
                      <a:endParaRPr lang="es-U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800"/>
                        </a:spcAft>
                      </a:pPr>
                      <a:r>
                        <a:rPr lang="es-ES" sz="1600">
                          <a:effectLst/>
                        </a:rPr>
                        <a:t>Escala vertical</a:t>
                      </a:r>
                      <a:endParaRPr lang="es-UY"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901201166"/>
                  </a:ext>
                </a:extLst>
              </a:tr>
              <a:tr h="1898115">
                <a:tc>
                  <a:txBody>
                    <a:bodyPr/>
                    <a:lstStyle/>
                    <a:p>
                      <a:pPr algn="just">
                        <a:lnSpc>
                          <a:spcPct val="150000"/>
                        </a:lnSpc>
                        <a:spcAft>
                          <a:spcPts val="800"/>
                        </a:spcAft>
                      </a:pPr>
                      <a:r>
                        <a:rPr lang="es-ES" sz="1600" dirty="0" err="1">
                          <a:effectLst/>
                        </a:rPr>
                        <a:t>Microescala</a:t>
                      </a:r>
                      <a:endParaRPr lang="es-UY" sz="1600" dirty="0">
                        <a:effectLst/>
                      </a:endParaRPr>
                    </a:p>
                    <a:p>
                      <a:pPr algn="just">
                        <a:lnSpc>
                          <a:spcPct val="150000"/>
                        </a:lnSpc>
                        <a:spcAft>
                          <a:spcPts val="800"/>
                        </a:spcAft>
                      </a:pPr>
                      <a:r>
                        <a:rPr lang="es-ES" sz="1600" dirty="0" err="1">
                          <a:effectLst/>
                        </a:rPr>
                        <a:t>Mesoescala</a:t>
                      </a:r>
                      <a:endParaRPr lang="es-UY" sz="1600" dirty="0">
                        <a:effectLst/>
                      </a:endParaRPr>
                    </a:p>
                    <a:p>
                      <a:pPr algn="just">
                        <a:lnSpc>
                          <a:spcPct val="150000"/>
                        </a:lnSpc>
                        <a:spcAft>
                          <a:spcPts val="800"/>
                        </a:spcAft>
                      </a:pPr>
                      <a:r>
                        <a:rPr lang="es-ES" sz="1600" dirty="0" err="1">
                          <a:effectLst/>
                        </a:rPr>
                        <a:t>Macroescala</a:t>
                      </a:r>
                      <a:endParaRPr lang="es-UY" sz="1600" dirty="0">
                        <a:effectLst/>
                      </a:endParaRPr>
                    </a:p>
                    <a:p>
                      <a:pPr algn="just">
                        <a:lnSpc>
                          <a:spcPct val="150000"/>
                        </a:lnSpc>
                        <a:spcAft>
                          <a:spcPts val="800"/>
                        </a:spcAft>
                      </a:pPr>
                      <a:r>
                        <a:rPr lang="es-ES" sz="1600" dirty="0">
                          <a:effectLst/>
                        </a:rPr>
                        <a:t>Escala Global</a:t>
                      </a:r>
                      <a:endParaRPr lang="es-U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800"/>
                        </a:spcAft>
                      </a:pPr>
                      <a:r>
                        <a:rPr lang="es-ES" sz="1600" dirty="0">
                          <a:effectLst/>
                        </a:rPr>
                        <a:t>1 </a:t>
                      </a:r>
                      <a:r>
                        <a:rPr lang="es-ES" sz="1600" dirty="0" err="1">
                          <a:effectLst/>
                        </a:rPr>
                        <a:t>seg</a:t>
                      </a:r>
                      <a:r>
                        <a:rPr lang="es-ES" sz="1600" dirty="0">
                          <a:effectLst/>
                        </a:rPr>
                        <a:t>. a 1 hora.</a:t>
                      </a:r>
                      <a:endParaRPr lang="es-UY" sz="1600" dirty="0">
                        <a:effectLst/>
                      </a:endParaRPr>
                    </a:p>
                    <a:p>
                      <a:pPr algn="just">
                        <a:lnSpc>
                          <a:spcPct val="150000"/>
                        </a:lnSpc>
                        <a:spcAft>
                          <a:spcPts val="800"/>
                        </a:spcAft>
                      </a:pPr>
                      <a:r>
                        <a:rPr lang="es-ES" sz="1600" dirty="0">
                          <a:effectLst/>
                        </a:rPr>
                        <a:t>1 hora a 12 horas.</a:t>
                      </a:r>
                      <a:endParaRPr lang="es-UY" sz="1600" dirty="0">
                        <a:effectLst/>
                      </a:endParaRPr>
                    </a:p>
                    <a:p>
                      <a:pPr algn="just">
                        <a:lnSpc>
                          <a:spcPct val="150000"/>
                        </a:lnSpc>
                        <a:spcAft>
                          <a:spcPts val="800"/>
                        </a:spcAft>
                      </a:pPr>
                      <a:r>
                        <a:rPr lang="es-ES" sz="1600" dirty="0">
                          <a:effectLst/>
                        </a:rPr>
                        <a:t>12 horas a 1 semana.</a:t>
                      </a:r>
                    </a:p>
                    <a:p>
                      <a:pPr algn="just">
                        <a:lnSpc>
                          <a:spcPct val="150000"/>
                        </a:lnSpc>
                        <a:spcAft>
                          <a:spcPts val="800"/>
                        </a:spcAft>
                      </a:pPr>
                      <a:r>
                        <a:rPr lang="es-ES" sz="1600" dirty="0">
                          <a:effectLst/>
                        </a:rPr>
                        <a:t>1 semana y más.</a:t>
                      </a:r>
                      <a:endParaRPr lang="es-U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800"/>
                        </a:spcAft>
                      </a:pPr>
                      <a:r>
                        <a:rPr lang="en-US" sz="1600" dirty="0">
                          <a:effectLst/>
                        </a:rPr>
                        <a:t>1 mm a 1 km.</a:t>
                      </a:r>
                      <a:endParaRPr lang="es-UY" sz="1600" dirty="0">
                        <a:effectLst/>
                      </a:endParaRPr>
                    </a:p>
                    <a:p>
                      <a:pPr algn="just">
                        <a:lnSpc>
                          <a:spcPct val="150000"/>
                        </a:lnSpc>
                        <a:spcAft>
                          <a:spcPts val="800"/>
                        </a:spcAft>
                      </a:pPr>
                      <a:r>
                        <a:rPr lang="en-US" sz="1600" dirty="0">
                          <a:effectLst/>
                        </a:rPr>
                        <a:t>1 km a 100 km.</a:t>
                      </a:r>
                      <a:endParaRPr lang="es-UY" sz="1600" dirty="0">
                        <a:effectLst/>
                      </a:endParaRPr>
                    </a:p>
                    <a:p>
                      <a:pPr algn="just">
                        <a:lnSpc>
                          <a:spcPct val="150000"/>
                        </a:lnSpc>
                        <a:spcAft>
                          <a:spcPts val="800"/>
                        </a:spcAft>
                      </a:pPr>
                      <a:r>
                        <a:rPr lang="en-US" sz="1600" dirty="0">
                          <a:effectLst/>
                        </a:rPr>
                        <a:t>100 km a 10</a:t>
                      </a:r>
                      <a:r>
                        <a:rPr lang="en-US" sz="1600" baseline="30000" dirty="0">
                          <a:effectLst/>
                        </a:rPr>
                        <a:t>4 </a:t>
                      </a:r>
                      <a:r>
                        <a:rPr lang="en-US" sz="1600" dirty="0">
                          <a:effectLst/>
                        </a:rPr>
                        <a:t>km.</a:t>
                      </a:r>
                      <a:endParaRPr lang="es-UY" sz="1600" dirty="0">
                        <a:effectLst/>
                      </a:endParaRPr>
                    </a:p>
                    <a:p>
                      <a:pPr algn="just">
                        <a:lnSpc>
                          <a:spcPct val="150000"/>
                        </a:lnSpc>
                        <a:spcAft>
                          <a:spcPts val="800"/>
                        </a:spcAft>
                      </a:pPr>
                      <a:r>
                        <a:rPr lang="en-US" sz="1600" dirty="0">
                          <a:effectLst/>
                        </a:rPr>
                        <a:t> 10</a:t>
                      </a:r>
                      <a:r>
                        <a:rPr lang="en-US" sz="1600" baseline="30000" dirty="0">
                          <a:effectLst/>
                        </a:rPr>
                        <a:t>4 </a:t>
                      </a:r>
                      <a:r>
                        <a:rPr lang="en-US" sz="1600" dirty="0">
                          <a:effectLst/>
                        </a:rPr>
                        <a:t>km a Globo.</a:t>
                      </a:r>
                      <a:endParaRPr lang="es-U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800"/>
                        </a:spcAft>
                      </a:pPr>
                      <a:r>
                        <a:rPr lang="en-US" sz="1600" dirty="0">
                          <a:effectLst/>
                        </a:rPr>
                        <a:t>1 mm a 10 m.</a:t>
                      </a:r>
                      <a:endParaRPr lang="es-UY" sz="1600" dirty="0">
                        <a:effectLst/>
                      </a:endParaRPr>
                    </a:p>
                    <a:p>
                      <a:pPr algn="just">
                        <a:lnSpc>
                          <a:spcPct val="150000"/>
                        </a:lnSpc>
                        <a:spcAft>
                          <a:spcPts val="800"/>
                        </a:spcAft>
                      </a:pPr>
                      <a:r>
                        <a:rPr lang="en-US" sz="1600" dirty="0">
                          <a:effectLst/>
                        </a:rPr>
                        <a:t>10 m a 1 km.</a:t>
                      </a:r>
                      <a:endParaRPr lang="es-UY" sz="1600" dirty="0">
                        <a:effectLst/>
                      </a:endParaRPr>
                    </a:p>
                    <a:p>
                      <a:pPr algn="just">
                        <a:lnSpc>
                          <a:spcPct val="150000"/>
                        </a:lnSpc>
                        <a:spcAft>
                          <a:spcPts val="800"/>
                        </a:spcAft>
                      </a:pPr>
                      <a:r>
                        <a:rPr lang="en-US" sz="1600" dirty="0">
                          <a:effectLst/>
                        </a:rPr>
                        <a:t>1 km a 20 km.</a:t>
                      </a:r>
                      <a:endParaRPr lang="es-UY" sz="1600" dirty="0">
                        <a:effectLst/>
                      </a:endParaRPr>
                    </a:p>
                    <a:p>
                      <a:pPr algn="just">
                        <a:lnSpc>
                          <a:spcPct val="150000"/>
                        </a:lnSpc>
                        <a:spcAft>
                          <a:spcPts val="800"/>
                        </a:spcAft>
                      </a:pPr>
                      <a:r>
                        <a:rPr lang="en-US" sz="1600" dirty="0">
                          <a:effectLst/>
                        </a:rPr>
                        <a:t> </a:t>
                      </a:r>
                      <a:r>
                        <a:rPr lang="es-ES" sz="1600" dirty="0">
                          <a:effectLst/>
                        </a:rPr>
                        <a:t>20 km a 100 km.</a:t>
                      </a:r>
                      <a:endParaRPr lang="es-U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50433875"/>
                  </a:ext>
                </a:extLst>
              </a:tr>
            </a:tbl>
          </a:graphicData>
        </a:graphic>
      </p:graphicFrame>
      <p:sp>
        <p:nvSpPr>
          <p:cNvPr id="6" name="CuadroTexto 5">
            <a:extLst>
              <a:ext uri="{FF2B5EF4-FFF2-40B4-BE49-F238E27FC236}">
                <a16:creationId xmlns:a16="http://schemas.microsoft.com/office/drawing/2014/main" id="{7F206A80-5561-4340-9662-A57FC32FD7BA}"/>
              </a:ext>
            </a:extLst>
          </p:cNvPr>
          <p:cNvSpPr txBox="1"/>
          <p:nvPr/>
        </p:nvSpPr>
        <p:spPr>
          <a:xfrm>
            <a:off x="240631" y="5138773"/>
            <a:ext cx="11710737" cy="2031325"/>
          </a:xfrm>
          <a:prstGeom prst="rect">
            <a:avLst/>
          </a:prstGeom>
          <a:noFill/>
        </p:spPr>
        <p:txBody>
          <a:bodyPr wrap="square" rtlCol="0">
            <a:spAutoFit/>
          </a:bodyPr>
          <a:lstStyle/>
          <a:p>
            <a:r>
              <a:rPr lang="es-UY" b="1" dirty="0"/>
              <a:t>Microescala: </a:t>
            </a:r>
            <a:r>
              <a:rPr lang="es-UY" dirty="0"/>
              <a:t>turbulencia generada por un grupo de árboles</a:t>
            </a:r>
          </a:p>
          <a:p>
            <a:r>
              <a:rPr lang="es-ES" b="1" dirty="0" err="1"/>
              <a:t>mesoescala</a:t>
            </a:r>
            <a:r>
              <a:rPr lang="es-ES" dirty="0"/>
              <a:t> producen tormentas y tornados, brisas de mar y tierra. </a:t>
            </a:r>
            <a:endParaRPr lang="es-UY" dirty="0"/>
          </a:p>
          <a:p>
            <a:r>
              <a:rPr lang="es-ES" b="1" dirty="0" err="1"/>
              <a:t>macroescala</a:t>
            </a:r>
            <a:r>
              <a:rPr lang="es-ES" dirty="0"/>
              <a:t> o escala sinóptica son las depresiones móviles y sus sistemas frontales, los monzones, etc.</a:t>
            </a:r>
            <a:endParaRPr lang="es-UY" dirty="0"/>
          </a:p>
          <a:p>
            <a:r>
              <a:rPr lang="es-ES" dirty="0"/>
              <a:t>Los fenómenos de </a:t>
            </a:r>
            <a:r>
              <a:rPr lang="es-ES" b="1" dirty="0"/>
              <a:t>escala global </a:t>
            </a:r>
            <a:r>
              <a:rPr lang="es-ES" dirty="0"/>
              <a:t>son los cambios de estación que se producen en el Globo entero al mismo tiempo, los cinturones de vientos, las zonas frontales de la circulación general y los intercambios </a:t>
            </a:r>
            <a:r>
              <a:rPr lang="es-ES" dirty="0" err="1"/>
              <a:t>radiativos</a:t>
            </a:r>
            <a:r>
              <a:rPr lang="es-ES" dirty="0"/>
              <a:t> de energía con el espacio que rodea a la Tierra.</a:t>
            </a:r>
            <a:endParaRPr lang="es-UY" dirty="0"/>
          </a:p>
          <a:p>
            <a:endParaRPr lang="es-UY" dirty="0"/>
          </a:p>
        </p:txBody>
      </p:sp>
    </p:spTree>
    <p:extLst>
      <p:ext uri="{BB962C8B-B14F-4D97-AF65-F5344CB8AC3E}">
        <p14:creationId xmlns:p14="http://schemas.microsoft.com/office/powerpoint/2010/main" val="2802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9BABA1-F2A8-AF49-828D-E92D3643CDE2}"/>
              </a:ext>
            </a:extLst>
          </p:cNvPr>
          <p:cNvSpPr>
            <a:spLocks noGrp="1"/>
          </p:cNvSpPr>
          <p:nvPr>
            <p:ph type="title"/>
          </p:nvPr>
        </p:nvSpPr>
        <p:spPr/>
        <p:txBody>
          <a:bodyPr/>
          <a:lstStyle/>
          <a:p>
            <a:r>
              <a:rPr lang="es-ES" dirty="0"/>
              <a:t>¿Es lo mismo que el tiempo atmosférico?</a:t>
            </a:r>
            <a:br>
              <a:rPr lang="es-UY" dirty="0"/>
            </a:br>
            <a:endParaRPr lang="es-UY" dirty="0"/>
          </a:p>
        </p:txBody>
      </p:sp>
      <p:sp>
        <p:nvSpPr>
          <p:cNvPr id="3" name="Marcador de contenido 2">
            <a:extLst>
              <a:ext uri="{FF2B5EF4-FFF2-40B4-BE49-F238E27FC236}">
                <a16:creationId xmlns:a16="http://schemas.microsoft.com/office/drawing/2014/main" id="{1E8BA07B-F586-704D-AC7B-479BF279FADB}"/>
              </a:ext>
            </a:extLst>
          </p:cNvPr>
          <p:cNvSpPr>
            <a:spLocks noGrp="1"/>
          </p:cNvSpPr>
          <p:nvPr>
            <p:ph idx="1"/>
          </p:nvPr>
        </p:nvSpPr>
        <p:spPr/>
        <p:txBody>
          <a:bodyPr/>
          <a:lstStyle/>
          <a:p>
            <a:r>
              <a:rPr lang="es-ES" dirty="0"/>
              <a:t>El </a:t>
            </a:r>
            <a:r>
              <a:rPr lang="es-ES" b="1" dirty="0"/>
              <a:t>tiempo</a:t>
            </a:r>
            <a:r>
              <a:rPr lang="es-ES" dirty="0"/>
              <a:t> </a:t>
            </a:r>
            <a:r>
              <a:rPr lang="es-ES" b="1" dirty="0"/>
              <a:t>atmosférico</a:t>
            </a:r>
            <a:r>
              <a:rPr lang="es-ES" dirty="0"/>
              <a:t> representa el estado físico de la atmósfera en un territorio dado, caracterizado por combinaciones de los elementos meteorológicos en un momento dado (momentáneo). </a:t>
            </a:r>
            <a:endParaRPr lang="es-UY" dirty="0"/>
          </a:p>
          <a:p>
            <a:pPr marL="0" indent="0">
              <a:buNone/>
            </a:pPr>
            <a:endParaRPr lang="es-UY" dirty="0"/>
          </a:p>
        </p:txBody>
      </p:sp>
      <p:sp>
        <p:nvSpPr>
          <p:cNvPr id="4" name="CuadroTexto 3">
            <a:extLst>
              <a:ext uri="{FF2B5EF4-FFF2-40B4-BE49-F238E27FC236}">
                <a16:creationId xmlns:a16="http://schemas.microsoft.com/office/drawing/2014/main" id="{FA42EEA9-F6FE-0540-8001-9CE846195981}"/>
              </a:ext>
            </a:extLst>
          </p:cNvPr>
          <p:cNvSpPr txBox="1"/>
          <p:nvPr/>
        </p:nvSpPr>
        <p:spPr>
          <a:xfrm>
            <a:off x="577516" y="4361789"/>
            <a:ext cx="11309684" cy="2031325"/>
          </a:xfrm>
          <a:prstGeom prst="rect">
            <a:avLst/>
          </a:prstGeom>
          <a:noFill/>
        </p:spPr>
        <p:txBody>
          <a:bodyPr wrap="square" rtlCol="0">
            <a:spAutoFit/>
          </a:bodyPr>
          <a:lstStyle/>
          <a:p>
            <a:endParaRPr lang="es-UY" dirty="0"/>
          </a:p>
          <a:p>
            <a:r>
              <a:rPr lang="es-ES" b="1" i="1" u="sng" dirty="0"/>
              <a:t>Elemento climatológico:</a:t>
            </a:r>
            <a:r>
              <a:rPr lang="es-ES" b="1" i="1" dirty="0"/>
              <a:t> </a:t>
            </a:r>
            <a:r>
              <a:rPr lang="es-ES" dirty="0"/>
              <a:t>Toda propiedad o condición de la atmósfera que define el estado físico del tiempo o del clima de un lugar determinado, para un momento o período de tiempo dado. Ej.:  Temperatura, Humedad, Presión atmosférica, Viento, Precipitaciones.</a:t>
            </a:r>
          </a:p>
          <a:p>
            <a:endParaRPr lang="es-UY" dirty="0"/>
          </a:p>
          <a:p>
            <a:r>
              <a:rPr lang="es-ES" i="1" u="sng" dirty="0"/>
              <a:t>¡¡¡ No deben confundirse los elementos del clima con las variables climáticas!!!</a:t>
            </a:r>
            <a:endParaRPr lang="es-UY" dirty="0"/>
          </a:p>
          <a:p>
            <a:endParaRPr lang="es-UY" dirty="0"/>
          </a:p>
        </p:txBody>
      </p:sp>
      <p:sp>
        <p:nvSpPr>
          <p:cNvPr id="5" name="CuadroTexto 4">
            <a:extLst>
              <a:ext uri="{FF2B5EF4-FFF2-40B4-BE49-F238E27FC236}">
                <a16:creationId xmlns:a16="http://schemas.microsoft.com/office/drawing/2014/main" id="{7F64852C-ADAF-B34F-8273-BB561242327E}"/>
              </a:ext>
            </a:extLst>
          </p:cNvPr>
          <p:cNvSpPr txBox="1"/>
          <p:nvPr/>
        </p:nvSpPr>
        <p:spPr>
          <a:xfrm>
            <a:off x="1171074" y="3838569"/>
            <a:ext cx="4063356" cy="523220"/>
          </a:xfrm>
          <a:prstGeom prst="rect">
            <a:avLst/>
          </a:prstGeom>
          <a:noFill/>
        </p:spPr>
        <p:txBody>
          <a:bodyPr wrap="none" rtlCol="0">
            <a:spAutoFit/>
          </a:bodyPr>
          <a:lstStyle/>
          <a:p>
            <a:r>
              <a:rPr lang="es-ES" sz="2800" b="1" dirty="0"/>
              <a:t>Conceptos fundamentales</a:t>
            </a:r>
            <a:endParaRPr lang="es-UY" sz="2800" dirty="0"/>
          </a:p>
        </p:txBody>
      </p:sp>
    </p:spTree>
    <p:extLst>
      <p:ext uri="{BB962C8B-B14F-4D97-AF65-F5344CB8AC3E}">
        <p14:creationId xmlns:p14="http://schemas.microsoft.com/office/powerpoint/2010/main" val="30176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1B0581B-CFF1-324D-884C-B25410EB9D52}"/>
              </a:ext>
            </a:extLst>
          </p:cNvPr>
          <p:cNvSpPr>
            <a:spLocks noGrp="1"/>
          </p:cNvSpPr>
          <p:nvPr>
            <p:ph idx="1"/>
          </p:nvPr>
        </p:nvSpPr>
        <p:spPr>
          <a:xfrm>
            <a:off x="128338" y="144424"/>
            <a:ext cx="12015536" cy="4351338"/>
          </a:xfrm>
        </p:spPr>
        <p:txBody>
          <a:bodyPr>
            <a:noAutofit/>
          </a:bodyPr>
          <a:lstStyle/>
          <a:p>
            <a:r>
              <a:rPr lang="es-ES" sz="2000" dirty="0"/>
              <a:t>Cada elemento puede expresarse a través de diferentes variables. En algunos casos, la diferencia no es tan evidente. </a:t>
            </a:r>
            <a:endParaRPr lang="es-UY" sz="2000" dirty="0"/>
          </a:p>
          <a:p>
            <a:pPr lvl="0"/>
            <a:r>
              <a:rPr lang="es-ES" sz="2000" dirty="0"/>
              <a:t> Ej.: </a:t>
            </a:r>
            <a:r>
              <a:rPr lang="es-ES" sz="2000" u="sng" dirty="0"/>
              <a:t>Elemento</a:t>
            </a:r>
            <a:r>
              <a:rPr lang="es-ES" sz="2000" dirty="0"/>
              <a:t>: Presión atmosférica </a:t>
            </a:r>
            <a:endParaRPr lang="es-UY" sz="2000" dirty="0"/>
          </a:p>
          <a:p>
            <a:r>
              <a:rPr lang="es-ES" sz="2000" dirty="0"/>
              <a:t>           </a:t>
            </a:r>
            <a:r>
              <a:rPr lang="es-ES" sz="2000" u="sng" dirty="0"/>
              <a:t>Variable</a:t>
            </a:r>
            <a:r>
              <a:rPr lang="es-ES" sz="2000" dirty="0"/>
              <a:t>: Presión al nivel de la estación</a:t>
            </a:r>
            <a:endParaRPr lang="es-UY" sz="2000" dirty="0"/>
          </a:p>
          <a:p>
            <a:pPr marL="0" indent="0">
              <a:buNone/>
            </a:pPr>
            <a:r>
              <a:rPr lang="es-ES" sz="2000" dirty="0"/>
              <a:t>En otros casos, resulta bien clara. </a:t>
            </a:r>
            <a:endParaRPr lang="es-UY" sz="2000" dirty="0"/>
          </a:p>
          <a:p>
            <a:pPr lvl="0"/>
            <a:r>
              <a:rPr lang="es-ES" sz="2000" dirty="0"/>
              <a:t> Ej.: </a:t>
            </a:r>
            <a:r>
              <a:rPr lang="es-ES" sz="2000" u="sng" dirty="0"/>
              <a:t>Elemento</a:t>
            </a:r>
            <a:r>
              <a:rPr lang="es-ES" sz="2000" dirty="0"/>
              <a:t>: Humedad del aire           </a:t>
            </a:r>
            <a:endParaRPr lang="es-UY" sz="2000" dirty="0"/>
          </a:p>
          <a:p>
            <a:r>
              <a:rPr lang="es-ES" sz="2000" dirty="0"/>
              <a:t>          </a:t>
            </a:r>
            <a:r>
              <a:rPr lang="es-ES" sz="2000" u="sng" dirty="0"/>
              <a:t>Variables</a:t>
            </a:r>
            <a:r>
              <a:rPr lang="es-ES" sz="2000" dirty="0"/>
              <a:t>: Humedad relativa, tensión del vapor de agua, déficit de saturación. </a:t>
            </a:r>
            <a:endParaRPr lang="es-UY" sz="2000" dirty="0"/>
          </a:p>
          <a:p>
            <a:r>
              <a:rPr lang="es-ES" sz="2000" dirty="0"/>
              <a:t>Los agentes que determinan en cada punto el régimen vigente para cada elemento climatológico se llaman </a:t>
            </a:r>
            <a:r>
              <a:rPr lang="es-ES" sz="2000" i="1" dirty="0"/>
              <a:t>factores del clima.</a:t>
            </a:r>
            <a:endParaRPr lang="es-UY" sz="2000" dirty="0"/>
          </a:p>
          <a:p>
            <a:r>
              <a:rPr lang="es-ES" sz="2000" dirty="0"/>
              <a:t> </a:t>
            </a:r>
            <a:r>
              <a:rPr lang="es-ES" sz="2000" b="1" i="1" u="sng" dirty="0"/>
              <a:t>Factores del clima:</a:t>
            </a:r>
            <a:r>
              <a:rPr lang="es-ES" sz="2000" b="1" i="1" dirty="0"/>
              <a:t> </a:t>
            </a:r>
            <a:r>
              <a:rPr lang="es-ES" sz="2000" dirty="0"/>
              <a:t>Condiciones físicas, distintas de los </a:t>
            </a:r>
            <a:r>
              <a:rPr lang="es-ES" sz="2000" i="1" dirty="0"/>
              <a:t>elementos climáticos</a:t>
            </a:r>
            <a:r>
              <a:rPr lang="es-ES" sz="2000" dirty="0"/>
              <a:t> que habitualmente influyen sobre el clima. Ej.:  Latitud del lugar, Altitud, Distribución de tierras y mares, Topografía, Corrientes marinas </a:t>
            </a:r>
            <a:endParaRPr lang="es-UY" sz="2000" dirty="0"/>
          </a:p>
          <a:p>
            <a:r>
              <a:rPr lang="es-ES" sz="2000" dirty="0"/>
              <a:t>Cada </a:t>
            </a:r>
            <a:r>
              <a:rPr lang="es-ES" sz="2000" i="1" dirty="0"/>
              <a:t>factor</a:t>
            </a:r>
            <a:r>
              <a:rPr lang="es-ES" sz="2000" dirty="0"/>
              <a:t> actúa sobre todos los </a:t>
            </a:r>
            <a:r>
              <a:rPr lang="es-ES" sz="2000" i="1" dirty="0"/>
              <a:t>elementos</a:t>
            </a:r>
            <a:r>
              <a:rPr lang="es-ES" sz="2000" dirty="0"/>
              <a:t>, aunque en grado desigual. Los principales </a:t>
            </a:r>
            <a:r>
              <a:rPr lang="es-ES" sz="2000" i="1" dirty="0"/>
              <a:t>factores</a:t>
            </a:r>
            <a:r>
              <a:rPr lang="es-ES" sz="2000" dirty="0"/>
              <a:t> se pueden incluir en tres grupos: </a:t>
            </a:r>
            <a:endParaRPr lang="es-UY" sz="2000" dirty="0"/>
          </a:p>
          <a:p>
            <a:r>
              <a:rPr lang="es-ES" sz="2000" dirty="0"/>
              <a:t>Meteorológicos (aleatorios)</a:t>
            </a:r>
            <a:r>
              <a:rPr lang="es-UY" sz="2000" dirty="0"/>
              <a:t> </a:t>
            </a:r>
            <a:r>
              <a:rPr lang="es-ES" sz="2000" dirty="0"/>
              <a:t>-Frentes y masas de aire  - Régimen de radiación solar    -Régimen de viento</a:t>
            </a:r>
            <a:endParaRPr lang="es-UY" sz="2000" dirty="0"/>
          </a:p>
          <a:p>
            <a:r>
              <a:rPr lang="es-ES" sz="2000" dirty="0"/>
              <a:t>Astronómicos (periódicos) - Posición relativa Tierra _ sol    - Rotación y Traslación de la Tierra   - Inclinación de la orbita de la Tierra - Ciclos de actividad solar</a:t>
            </a:r>
            <a:endParaRPr lang="es-UY" sz="2000" dirty="0"/>
          </a:p>
          <a:p>
            <a:r>
              <a:rPr lang="es-ES" sz="2000" dirty="0"/>
              <a:t>Geográficos (fijos e invariables)</a:t>
            </a:r>
            <a:r>
              <a:rPr lang="es-UY" sz="2000" dirty="0"/>
              <a:t> </a:t>
            </a:r>
            <a:r>
              <a:rPr lang="es-ES" sz="2000" dirty="0"/>
              <a:t>-Latitud   - Corrientes Marinas    - Tipo de suelo y vegetación   - Cubierta nubosa                    - Distribución de tierras y mares    - Tipo de suelo y vegetación</a:t>
            </a:r>
            <a:endParaRPr lang="es-UY" sz="2000" dirty="0"/>
          </a:p>
          <a:p>
            <a:endParaRPr lang="es-UY" sz="2000" dirty="0"/>
          </a:p>
        </p:txBody>
      </p:sp>
    </p:spTree>
    <p:extLst>
      <p:ext uri="{BB962C8B-B14F-4D97-AF65-F5344CB8AC3E}">
        <p14:creationId xmlns:p14="http://schemas.microsoft.com/office/powerpoint/2010/main" val="344759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487C9E-EE57-F04A-9F66-EB69BBA663BC}"/>
              </a:ext>
            </a:extLst>
          </p:cNvPr>
          <p:cNvSpPr>
            <a:spLocks noGrp="1"/>
          </p:cNvSpPr>
          <p:nvPr>
            <p:ph type="title"/>
          </p:nvPr>
        </p:nvSpPr>
        <p:spPr/>
        <p:txBody>
          <a:bodyPr>
            <a:normAutofit fontScale="90000"/>
          </a:bodyPr>
          <a:lstStyle/>
          <a:p>
            <a:r>
              <a:rPr lang="es-ES" dirty="0"/>
              <a:t>Los </a:t>
            </a:r>
            <a:r>
              <a:rPr lang="es-ES" i="1" dirty="0"/>
              <a:t>principales</a:t>
            </a:r>
            <a:r>
              <a:rPr lang="es-ES" dirty="0"/>
              <a:t> </a:t>
            </a:r>
            <a:r>
              <a:rPr lang="es-ES" i="1" dirty="0"/>
              <a:t>factores formadores del clima</a:t>
            </a:r>
            <a:r>
              <a:rPr lang="es-ES" dirty="0"/>
              <a:t> son:</a:t>
            </a:r>
            <a:br>
              <a:rPr lang="es-UY" dirty="0"/>
            </a:br>
            <a:endParaRPr lang="es-UY" dirty="0"/>
          </a:p>
        </p:txBody>
      </p:sp>
      <p:sp>
        <p:nvSpPr>
          <p:cNvPr id="3" name="Marcador de contenido 2">
            <a:extLst>
              <a:ext uri="{FF2B5EF4-FFF2-40B4-BE49-F238E27FC236}">
                <a16:creationId xmlns:a16="http://schemas.microsoft.com/office/drawing/2014/main" id="{A46BB788-7C58-3E4A-B876-D930188707B9}"/>
              </a:ext>
            </a:extLst>
          </p:cNvPr>
          <p:cNvSpPr>
            <a:spLocks noGrp="1"/>
          </p:cNvSpPr>
          <p:nvPr>
            <p:ph idx="1"/>
          </p:nvPr>
        </p:nvSpPr>
        <p:spPr/>
        <p:txBody>
          <a:bodyPr>
            <a:normAutofit/>
          </a:bodyPr>
          <a:lstStyle/>
          <a:p>
            <a:r>
              <a:rPr lang="es-ES" dirty="0"/>
              <a:t>- </a:t>
            </a:r>
            <a:r>
              <a:rPr lang="es-ES" i="1" dirty="0"/>
              <a:t>El régimen de radiación solar        </a:t>
            </a:r>
          </a:p>
          <a:p>
            <a:r>
              <a:rPr lang="es-ES" i="1" dirty="0"/>
              <a:t>-  La circulación atmosférica      </a:t>
            </a:r>
          </a:p>
          <a:p>
            <a:r>
              <a:rPr lang="es-ES" i="1" dirty="0"/>
              <a:t>-  Carácter de la superficie subyacente </a:t>
            </a:r>
            <a:r>
              <a:rPr lang="es-ES_tradnl" dirty="0"/>
              <a:t> (influencia de las características heterogéneas de la superficie terrestre, incluyendo la marina)</a:t>
            </a:r>
            <a:endParaRPr lang="es-ES" i="1" dirty="0"/>
          </a:p>
          <a:p>
            <a:pPr marL="0" indent="0">
              <a:buNone/>
            </a:pPr>
            <a:endParaRPr lang="es-UY" dirty="0"/>
          </a:p>
          <a:p>
            <a:r>
              <a:rPr lang="es-ES" dirty="0"/>
              <a:t>Más las a</a:t>
            </a:r>
            <a:r>
              <a:rPr lang="es-ES" i="1" dirty="0"/>
              <a:t>ctividades humanas:</a:t>
            </a:r>
            <a:endParaRPr lang="es-UY" dirty="0"/>
          </a:p>
          <a:p>
            <a:r>
              <a:rPr lang="es-ES" i="1" dirty="0"/>
              <a:t>-  Alteran la superficie subyacente     </a:t>
            </a:r>
          </a:p>
          <a:p>
            <a:r>
              <a:rPr lang="es-ES" i="1" dirty="0"/>
              <a:t>-  Cambian las características del medio aéreo </a:t>
            </a:r>
            <a:endParaRPr lang="es-UY" dirty="0"/>
          </a:p>
          <a:p>
            <a:endParaRPr lang="es-UY" dirty="0"/>
          </a:p>
        </p:txBody>
      </p:sp>
    </p:spTree>
    <p:extLst>
      <p:ext uri="{BB962C8B-B14F-4D97-AF65-F5344CB8AC3E}">
        <p14:creationId xmlns:p14="http://schemas.microsoft.com/office/powerpoint/2010/main" val="160357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EE7F69-AC59-AC4D-AF09-131F97D14A5C}"/>
              </a:ext>
            </a:extLst>
          </p:cNvPr>
          <p:cNvSpPr>
            <a:spLocks noGrp="1"/>
          </p:cNvSpPr>
          <p:nvPr>
            <p:ph type="title"/>
          </p:nvPr>
        </p:nvSpPr>
        <p:spPr/>
        <p:txBody>
          <a:bodyPr/>
          <a:lstStyle/>
          <a:p>
            <a:pPr algn="ctr"/>
            <a:r>
              <a:rPr lang="es-UY" b="1" dirty="0"/>
              <a:t>RADIACIÓN SOLAR</a:t>
            </a:r>
            <a:br>
              <a:rPr lang="es-UY" b="1" dirty="0"/>
            </a:br>
            <a:endParaRPr lang="es-UY" dirty="0"/>
          </a:p>
        </p:txBody>
      </p:sp>
      <p:pic>
        <p:nvPicPr>
          <p:cNvPr id="5" name="Marcador de contenido 4">
            <a:extLst>
              <a:ext uri="{FF2B5EF4-FFF2-40B4-BE49-F238E27FC236}">
                <a16:creationId xmlns:a16="http://schemas.microsoft.com/office/drawing/2014/main" id="{1593DC6C-711E-CE46-A73A-2DD56100E935}"/>
              </a:ext>
            </a:extLst>
          </p:cNvPr>
          <p:cNvPicPr>
            <a:picLocks noGrp="1" noChangeAspect="1"/>
          </p:cNvPicPr>
          <p:nvPr>
            <p:ph idx="1"/>
          </p:nvPr>
        </p:nvPicPr>
        <p:blipFill>
          <a:blip r:embed="rId3"/>
          <a:stretch>
            <a:fillRect/>
          </a:stretch>
        </p:blipFill>
        <p:spPr>
          <a:xfrm>
            <a:off x="1052343" y="1690069"/>
            <a:ext cx="6483573" cy="5057427"/>
          </a:xfrm>
        </p:spPr>
      </p:pic>
      <p:sp>
        <p:nvSpPr>
          <p:cNvPr id="6" name="CuadroTexto 5">
            <a:extLst>
              <a:ext uri="{FF2B5EF4-FFF2-40B4-BE49-F238E27FC236}">
                <a16:creationId xmlns:a16="http://schemas.microsoft.com/office/drawing/2014/main" id="{1990A76C-35E8-A648-BF76-61C177E8B829}"/>
              </a:ext>
            </a:extLst>
          </p:cNvPr>
          <p:cNvSpPr txBox="1"/>
          <p:nvPr/>
        </p:nvSpPr>
        <p:spPr>
          <a:xfrm>
            <a:off x="8005012" y="1930700"/>
            <a:ext cx="3978442" cy="1754326"/>
          </a:xfrm>
          <a:prstGeom prst="rect">
            <a:avLst/>
          </a:prstGeom>
          <a:noFill/>
        </p:spPr>
        <p:txBody>
          <a:bodyPr wrap="square" rtlCol="0">
            <a:spAutoFit/>
          </a:bodyPr>
          <a:lstStyle/>
          <a:p>
            <a:r>
              <a:rPr lang="es-UY" b="1" dirty="0"/>
              <a:t>Balance de energía en el Sistema Climático</a:t>
            </a:r>
          </a:p>
          <a:p>
            <a:endParaRPr lang="es-UY" b="1" dirty="0"/>
          </a:p>
          <a:p>
            <a:r>
              <a:rPr lang="es-UY" dirty="0"/>
              <a:t>Sol fuente más importante de energía para el sistema Tierra-atmósfera</a:t>
            </a:r>
          </a:p>
          <a:p>
            <a:endParaRPr lang="es-UY" dirty="0"/>
          </a:p>
        </p:txBody>
      </p:sp>
      <p:sp>
        <p:nvSpPr>
          <p:cNvPr id="7" name="CuadroTexto 6">
            <a:extLst>
              <a:ext uri="{FF2B5EF4-FFF2-40B4-BE49-F238E27FC236}">
                <a16:creationId xmlns:a16="http://schemas.microsoft.com/office/drawing/2014/main" id="{3819366E-EDC3-964D-8187-AABCB33D55E4}"/>
              </a:ext>
            </a:extLst>
          </p:cNvPr>
          <p:cNvSpPr txBox="1"/>
          <p:nvPr/>
        </p:nvSpPr>
        <p:spPr>
          <a:xfrm>
            <a:off x="8005012" y="3648040"/>
            <a:ext cx="3609474" cy="1477328"/>
          </a:xfrm>
          <a:prstGeom prst="rect">
            <a:avLst/>
          </a:prstGeom>
          <a:noFill/>
        </p:spPr>
        <p:txBody>
          <a:bodyPr wrap="square" rtlCol="0">
            <a:spAutoFit/>
          </a:bodyPr>
          <a:lstStyle/>
          <a:p>
            <a:r>
              <a:rPr lang="es-ES_tradnl" dirty="0"/>
              <a:t>El calentamiento de la superficie terrestre producto de la radiación solar incidente da lugar a una emisión de energía desde la Tierra hacia la atmósfera. </a:t>
            </a:r>
            <a:endParaRPr lang="es-UY" dirty="0"/>
          </a:p>
        </p:txBody>
      </p:sp>
    </p:spTree>
    <p:extLst>
      <p:ext uri="{BB962C8B-B14F-4D97-AF65-F5344CB8AC3E}">
        <p14:creationId xmlns:p14="http://schemas.microsoft.com/office/powerpoint/2010/main" val="3765171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372F8B-C74F-184A-92F0-F45AD314996E}"/>
              </a:ext>
            </a:extLst>
          </p:cNvPr>
          <p:cNvSpPr>
            <a:spLocks noGrp="1"/>
          </p:cNvSpPr>
          <p:nvPr>
            <p:ph type="title"/>
          </p:nvPr>
        </p:nvSpPr>
        <p:spPr/>
        <p:txBody>
          <a:bodyPr/>
          <a:lstStyle/>
          <a:p>
            <a:r>
              <a:rPr lang="es-UY" dirty="0"/>
              <a:t>Albedo</a:t>
            </a:r>
          </a:p>
        </p:txBody>
      </p:sp>
      <p:sp>
        <p:nvSpPr>
          <p:cNvPr id="3" name="Marcador de contenido 2">
            <a:extLst>
              <a:ext uri="{FF2B5EF4-FFF2-40B4-BE49-F238E27FC236}">
                <a16:creationId xmlns:a16="http://schemas.microsoft.com/office/drawing/2014/main" id="{1C1B15D5-2F2B-EC47-BE88-98F80CE3B3DD}"/>
              </a:ext>
            </a:extLst>
          </p:cNvPr>
          <p:cNvSpPr>
            <a:spLocks noGrp="1"/>
          </p:cNvSpPr>
          <p:nvPr>
            <p:ph idx="1"/>
          </p:nvPr>
        </p:nvSpPr>
        <p:spPr/>
        <p:txBody>
          <a:bodyPr/>
          <a:lstStyle/>
          <a:p>
            <a:r>
              <a:rPr lang="es-UY" dirty="0"/>
              <a:t>Radiación solar que no es absorbida por la Tierra y que es reflejada directamente al espacio</a:t>
            </a:r>
          </a:p>
          <a:p>
            <a:endParaRPr lang="es-UY" dirty="0"/>
          </a:p>
          <a:p>
            <a:r>
              <a:rPr lang="es-UY" dirty="0"/>
              <a:t>La reflectividad o el albedo de una superficie depende de su brillo</a:t>
            </a:r>
          </a:p>
          <a:p>
            <a:endParaRPr lang="es-UY" dirty="0"/>
          </a:p>
          <a:p>
            <a:r>
              <a:rPr lang="es-UY" dirty="0"/>
              <a:t>La Tierra (principalmente debido a nubes y hielos polares) refleja un 30 % de la energía que emite el sol.</a:t>
            </a:r>
          </a:p>
        </p:txBody>
      </p:sp>
    </p:spTree>
    <p:extLst>
      <p:ext uri="{BB962C8B-B14F-4D97-AF65-F5344CB8AC3E}">
        <p14:creationId xmlns:p14="http://schemas.microsoft.com/office/powerpoint/2010/main" val="1999495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BC2AD4-8325-F247-8E71-6639E910A35C}"/>
              </a:ext>
            </a:extLst>
          </p:cNvPr>
          <p:cNvSpPr>
            <a:spLocks noGrp="1"/>
          </p:cNvSpPr>
          <p:nvPr>
            <p:ph type="title"/>
          </p:nvPr>
        </p:nvSpPr>
        <p:spPr/>
        <p:txBody>
          <a:bodyPr/>
          <a:lstStyle/>
          <a:p>
            <a:r>
              <a:rPr lang="es-UY" dirty="0"/>
              <a:t>Año solar y estaciones</a:t>
            </a:r>
          </a:p>
        </p:txBody>
      </p:sp>
      <p:pic>
        <p:nvPicPr>
          <p:cNvPr id="4" name="Imagen 3">
            <a:extLst>
              <a:ext uri="{FF2B5EF4-FFF2-40B4-BE49-F238E27FC236}">
                <a16:creationId xmlns:a16="http://schemas.microsoft.com/office/drawing/2014/main" id="{CF42AF0C-5D17-324C-BC50-7828A315DB24}"/>
              </a:ext>
            </a:extLst>
          </p:cNvPr>
          <p:cNvPicPr>
            <a:picLocks noChangeAspect="1"/>
          </p:cNvPicPr>
          <p:nvPr/>
        </p:nvPicPr>
        <p:blipFill>
          <a:blip r:embed="rId3"/>
          <a:stretch>
            <a:fillRect/>
          </a:stretch>
        </p:blipFill>
        <p:spPr>
          <a:xfrm>
            <a:off x="231463" y="1654175"/>
            <a:ext cx="9143999" cy="4838700"/>
          </a:xfrm>
          <a:prstGeom prst="rect">
            <a:avLst/>
          </a:prstGeom>
        </p:spPr>
      </p:pic>
      <p:sp>
        <p:nvSpPr>
          <p:cNvPr id="5" name="CuadroTexto 4">
            <a:extLst>
              <a:ext uri="{FF2B5EF4-FFF2-40B4-BE49-F238E27FC236}">
                <a16:creationId xmlns:a16="http://schemas.microsoft.com/office/drawing/2014/main" id="{8C8D371E-DB3A-C947-BF0C-7AF53DB241B4}"/>
              </a:ext>
            </a:extLst>
          </p:cNvPr>
          <p:cNvSpPr txBox="1"/>
          <p:nvPr/>
        </p:nvSpPr>
        <p:spPr>
          <a:xfrm>
            <a:off x="9357719" y="1968560"/>
            <a:ext cx="2834281" cy="3416320"/>
          </a:xfrm>
          <a:prstGeom prst="rect">
            <a:avLst/>
          </a:prstGeom>
          <a:noFill/>
        </p:spPr>
        <p:txBody>
          <a:bodyPr wrap="square" rtlCol="0">
            <a:spAutoFit/>
          </a:bodyPr>
          <a:lstStyle/>
          <a:p>
            <a:r>
              <a:rPr lang="es-ES_tradnl" sz="2400" dirty="0"/>
              <a:t>La distribución de la radiación solar desigual sobre todo el globo terráqueo,  debido a la posición relativa entre el Sol y la Tierra y la inclinación del eje de rotación de la Tierra. </a:t>
            </a:r>
            <a:endParaRPr lang="es-UY" sz="2400" dirty="0"/>
          </a:p>
        </p:txBody>
      </p:sp>
    </p:spTree>
    <p:extLst>
      <p:ext uri="{BB962C8B-B14F-4D97-AF65-F5344CB8AC3E}">
        <p14:creationId xmlns:p14="http://schemas.microsoft.com/office/powerpoint/2010/main" val="3861155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792F79-FDB3-DA48-9796-ECAC6BC120AB}"/>
              </a:ext>
            </a:extLst>
          </p:cNvPr>
          <p:cNvSpPr>
            <a:spLocks noGrp="1"/>
          </p:cNvSpPr>
          <p:nvPr>
            <p:ph type="title"/>
          </p:nvPr>
        </p:nvSpPr>
        <p:spPr/>
        <p:txBody>
          <a:bodyPr/>
          <a:lstStyle/>
          <a:p>
            <a:r>
              <a:rPr lang="es-UY" dirty="0"/>
              <a:t>Efecto invernadero natural</a:t>
            </a:r>
          </a:p>
        </p:txBody>
      </p:sp>
      <p:grpSp>
        <p:nvGrpSpPr>
          <p:cNvPr id="4" name="Group 1027">
            <a:extLst>
              <a:ext uri="{FF2B5EF4-FFF2-40B4-BE49-F238E27FC236}">
                <a16:creationId xmlns:a16="http://schemas.microsoft.com/office/drawing/2014/main" id="{F1453AFF-85CE-3842-A62B-84DA527379D1}"/>
              </a:ext>
            </a:extLst>
          </p:cNvPr>
          <p:cNvGrpSpPr>
            <a:grpSpLocks/>
          </p:cNvGrpSpPr>
          <p:nvPr/>
        </p:nvGrpSpPr>
        <p:grpSpPr bwMode="auto">
          <a:xfrm>
            <a:off x="546273" y="1526361"/>
            <a:ext cx="2857500" cy="4038600"/>
            <a:chOff x="0" y="1152"/>
            <a:chExt cx="1800" cy="2544"/>
          </a:xfrm>
        </p:grpSpPr>
        <p:grpSp>
          <p:nvGrpSpPr>
            <p:cNvPr id="5" name="Group 1028">
              <a:extLst>
                <a:ext uri="{FF2B5EF4-FFF2-40B4-BE49-F238E27FC236}">
                  <a16:creationId xmlns:a16="http://schemas.microsoft.com/office/drawing/2014/main" id="{8A4B0C13-7BA9-DA46-B74C-AFBFC472BF0F}"/>
                </a:ext>
              </a:extLst>
            </p:cNvPr>
            <p:cNvGrpSpPr>
              <a:grpSpLocks/>
            </p:cNvGrpSpPr>
            <p:nvPr/>
          </p:nvGrpSpPr>
          <p:grpSpPr bwMode="auto">
            <a:xfrm>
              <a:off x="0" y="1392"/>
              <a:ext cx="1800" cy="2304"/>
              <a:chOff x="0" y="1392"/>
              <a:chExt cx="1800" cy="2304"/>
            </a:xfrm>
          </p:grpSpPr>
          <p:pic>
            <p:nvPicPr>
              <p:cNvPr id="7" name="Picture 1029" descr="The Greenhouse Effect">
                <a:extLst>
                  <a:ext uri="{FF2B5EF4-FFF2-40B4-BE49-F238E27FC236}">
                    <a16:creationId xmlns:a16="http://schemas.microsoft.com/office/drawing/2014/main" id="{08A8BBCA-1B3E-E341-9CA6-7F7B66D64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6"/>
                <a:ext cx="1800" cy="1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1030">
                <a:extLst>
                  <a:ext uri="{FF2B5EF4-FFF2-40B4-BE49-F238E27FC236}">
                    <a16:creationId xmlns:a16="http://schemas.microsoft.com/office/drawing/2014/main" id="{9C114218-41F5-AF44-A698-5963DD764AE7}"/>
                  </a:ext>
                </a:extLst>
              </p:cNvPr>
              <p:cNvSpPr txBox="1">
                <a:spLocks noChangeArrowheads="1"/>
              </p:cNvSpPr>
              <p:nvPr/>
            </p:nvSpPr>
            <p:spPr bwMode="auto">
              <a:xfrm>
                <a:off x="0" y="1392"/>
                <a:ext cx="1440"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s-UY" sz="2100" dirty="0">
                    <a:solidFill>
                      <a:schemeClr val="tx1">
                        <a:lumMod val="85000"/>
                        <a:lumOff val="15000"/>
                      </a:schemeClr>
                    </a:solidFill>
                    <a:latin typeface="Arial" panose="020B0604020202020204" pitchFamily="34" charset="0"/>
                  </a:rPr>
                  <a:t>La </a:t>
                </a:r>
                <a:r>
                  <a:rPr lang="en-US" altLang="es-UY" sz="2100" dirty="0" err="1">
                    <a:solidFill>
                      <a:schemeClr val="tx1">
                        <a:lumMod val="85000"/>
                        <a:lumOff val="15000"/>
                      </a:schemeClr>
                    </a:solidFill>
                    <a:latin typeface="Arial" panose="020B0604020202020204" pitchFamily="34" charset="0"/>
                  </a:rPr>
                  <a:t>radiación</a:t>
                </a:r>
                <a:r>
                  <a:rPr lang="en-US" altLang="es-UY" sz="2100" dirty="0">
                    <a:solidFill>
                      <a:schemeClr val="tx1">
                        <a:lumMod val="85000"/>
                        <a:lumOff val="15000"/>
                      </a:schemeClr>
                    </a:solidFill>
                    <a:latin typeface="Arial" panose="020B0604020202020204" pitchFamily="34" charset="0"/>
                  </a:rPr>
                  <a:t> solar </a:t>
                </a:r>
                <a:r>
                  <a:rPr lang="en-US" altLang="es-UY" sz="2100" dirty="0" err="1">
                    <a:solidFill>
                      <a:schemeClr val="tx1">
                        <a:lumMod val="85000"/>
                        <a:lumOff val="15000"/>
                      </a:schemeClr>
                    </a:solidFill>
                    <a:latin typeface="Arial" panose="020B0604020202020204" pitchFamily="34" charset="0"/>
                  </a:rPr>
                  <a:t>atraviesa</a:t>
                </a:r>
                <a:r>
                  <a:rPr lang="en-US" altLang="es-UY" sz="2100" dirty="0">
                    <a:solidFill>
                      <a:schemeClr val="tx1">
                        <a:lumMod val="85000"/>
                        <a:lumOff val="15000"/>
                      </a:schemeClr>
                    </a:solidFill>
                    <a:latin typeface="Arial" panose="020B0604020202020204" pitchFamily="34" charset="0"/>
                  </a:rPr>
                  <a:t> la </a:t>
                </a:r>
                <a:r>
                  <a:rPr lang="en-US" altLang="es-UY" sz="2100" dirty="0" err="1">
                    <a:solidFill>
                      <a:schemeClr val="tx1">
                        <a:lumMod val="85000"/>
                        <a:lumOff val="15000"/>
                      </a:schemeClr>
                    </a:solidFill>
                    <a:latin typeface="Arial" panose="020B0604020202020204" pitchFamily="34" charset="0"/>
                  </a:rPr>
                  <a:t>atmósfera</a:t>
                </a:r>
                <a:endParaRPr lang="es-AR" altLang="es-UY" sz="2100" dirty="0">
                  <a:solidFill>
                    <a:schemeClr val="tx1">
                      <a:lumMod val="85000"/>
                      <a:lumOff val="15000"/>
                    </a:schemeClr>
                  </a:solidFill>
                  <a:latin typeface="Arial" panose="020B0604020202020204" pitchFamily="34" charset="0"/>
                </a:endParaRPr>
              </a:p>
            </p:txBody>
          </p:sp>
        </p:grpSp>
        <p:sp>
          <p:nvSpPr>
            <p:cNvPr id="6" name="Text Box 1031">
              <a:extLst>
                <a:ext uri="{FF2B5EF4-FFF2-40B4-BE49-F238E27FC236}">
                  <a16:creationId xmlns:a16="http://schemas.microsoft.com/office/drawing/2014/main" id="{3E050077-030E-9747-BFAE-DEC799BD9762}"/>
                </a:ext>
              </a:extLst>
            </p:cNvPr>
            <p:cNvSpPr txBox="1">
              <a:spLocks noChangeArrowheads="1"/>
            </p:cNvSpPr>
            <p:nvPr/>
          </p:nvSpPr>
          <p:spPr bwMode="auto">
            <a:xfrm>
              <a:off x="480" y="1152"/>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_tradnl" altLang="es-UY" b="1">
                  <a:solidFill>
                    <a:schemeClr val="accent2"/>
                  </a:solidFill>
                </a:rPr>
                <a:t>1º</a:t>
              </a:r>
              <a:endParaRPr lang="es-ES" altLang="es-UY" b="1">
                <a:solidFill>
                  <a:schemeClr val="accent2"/>
                </a:solidFill>
              </a:endParaRPr>
            </a:p>
          </p:txBody>
        </p:sp>
      </p:grpSp>
      <p:pic>
        <p:nvPicPr>
          <p:cNvPr id="9" name="Picture 1033" descr="The Greenhouse Effect">
            <a:extLst>
              <a:ext uri="{FF2B5EF4-FFF2-40B4-BE49-F238E27FC236}">
                <a16:creationId xmlns:a16="http://schemas.microsoft.com/office/drawing/2014/main" id="{DF201F59-9A90-7343-86AF-203D9AFC8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1688396"/>
            <a:ext cx="2971800" cy="277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Group 1038">
            <a:extLst>
              <a:ext uri="{FF2B5EF4-FFF2-40B4-BE49-F238E27FC236}">
                <a16:creationId xmlns:a16="http://schemas.microsoft.com/office/drawing/2014/main" id="{EABCAA17-B880-8044-99DC-3EA0E0B89A3D}"/>
              </a:ext>
            </a:extLst>
          </p:cNvPr>
          <p:cNvGrpSpPr>
            <a:grpSpLocks/>
          </p:cNvGrpSpPr>
          <p:nvPr/>
        </p:nvGrpSpPr>
        <p:grpSpPr bwMode="auto">
          <a:xfrm>
            <a:off x="7758340" y="455592"/>
            <a:ext cx="2971800" cy="6165853"/>
            <a:chOff x="3792" y="336"/>
            <a:chExt cx="1872" cy="3884"/>
          </a:xfrm>
        </p:grpSpPr>
        <p:grpSp>
          <p:nvGrpSpPr>
            <p:cNvPr id="11" name="Group 1039">
              <a:extLst>
                <a:ext uri="{FF2B5EF4-FFF2-40B4-BE49-F238E27FC236}">
                  <a16:creationId xmlns:a16="http://schemas.microsoft.com/office/drawing/2014/main" id="{8CC2800E-9ABD-3843-B6ED-AC77355DA2BB}"/>
                </a:ext>
              </a:extLst>
            </p:cNvPr>
            <p:cNvGrpSpPr>
              <a:grpSpLocks/>
            </p:cNvGrpSpPr>
            <p:nvPr/>
          </p:nvGrpSpPr>
          <p:grpSpPr bwMode="auto">
            <a:xfrm>
              <a:off x="3792" y="336"/>
              <a:ext cx="1872" cy="3884"/>
              <a:chOff x="3888" y="336"/>
              <a:chExt cx="1872" cy="3884"/>
            </a:xfrm>
          </p:grpSpPr>
          <p:sp>
            <p:nvSpPr>
              <p:cNvPr id="13" name="Text Box 1040">
                <a:extLst>
                  <a:ext uri="{FF2B5EF4-FFF2-40B4-BE49-F238E27FC236}">
                    <a16:creationId xmlns:a16="http://schemas.microsoft.com/office/drawing/2014/main" id="{B565B484-9822-D545-AC85-7371531A0A01}"/>
                  </a:ext>
                </a:extLst>
              </p:cNvPr>
              <p:cNvSpPr txBox="1">
                <a:spLocks noChangeArrowheads="1"/>
              </p:cNvSpPr>
              <p:nvPr/>
            </p:nvSpPr>
            <p:spPr bwMode="auto">
              <a:xfrm>
                <a:off x="4032" y="3309"/>
                <a:ext cx="1680" cy="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s-UY" sz="2200" dirty="0" err="1">
                    <a:solidFill>
                      <a:schemeClr val="tx1">
                        <a:lumMod val="75000"/>
                        <a:lumOff val="25000"/>
                      </a:schemeClr>
                    </a:solidFill>
                    <a:latin typeface="Arial" panose="020B0604020202020204" pitchFamily="34" charset="0"/>
                  </a:rPr>
                  <a:t>Resultando</a:t>
                </a:r>
                <a:r>
                  <a:rPr lang="en-US" altLang="es-UY" sz="2200" dirty="0">
                    <a:solidFill>
                      <a:schemeClr val="tx1">
                        <a:lumMod val="75000"/>
                        <a:lumOff val="25000"/>
                      </a:schemeClr>
                    </a:solidFill>
                    <a:latin typeface="Arial" panose="020B0604020202020204" pitchFamily="34" charset="0"/>
                  </a:rPr>
                  <a:t> </a:t>
                </a:r>
                <a:r>
                  <a:rPr lang="en-US" altLang="es-UY" sz="2200" dirty="0" err="1">
                    <a:solidFill>
                      <a:schemeClr val="tx1">
                        <a:lumMod val="75000"/>
                        <a:lumOff val="25000"/>
                      </a:schemeClr>
                    </a:solidFill>
                    <a:latin typeface="Arial" panose="020B0604020202020204" pitchFamily="34" charset="0"/>
                  </a:rPr>
                  <a:t>en</a:t>
                </a:r>
                <a:r>
                  <a:rPr lang="en-US" altLang="es-UY" sz="2200" dirty="0">
                    <a:solidFill>
                      <a:schemeClr val="tx1">
                        <a:lumMod val="75000"/>
                        <a:lumOff val="25000"/>
                      </a:schemeClr>
                    </a:solidFill>
                    <a:latin typeface="Arial" panose="020B0604020202020204" pitchFamily="34" charset="0"/>
                  </a:rPr>
                  <a:t> el </a:t>
                </a:r>
                <a:r>
                  <a:rPr lang="en-US" altLang="es-UY" sz="2200" dirty="0" err="1">
                    <a:solidFill>
                      <a:schemeClr val="tx1">
                        <a:lumMod val="75000"/>
                        <a:lumOff val="25000"/>
                      </a:schemeClr>
                    </a:solidFill>
                    <a:latin typeface="Arial" panose="020B0604020202020204" pitchFamily="34" charset="0"/>
                  </a:rPr>
                  <a:t>calentamiento</a:t>
                </a:r>
                <a:r>
                  <a:rPr lang="en-US" altLang="es-UY" sz="2200" dirty="0">
                    <a:solidFill>
                      <a:schemeClr val="tx1">
                        <a:lumMod val="75000"/>
                        <a:lumOff val="25000"/>
                      </a:schemeClr>
                    </a:solidFill>
                    <a:latin typeface="Arial" panose="020B0604020202020204" pitchFamily="34" charset="0"/>
                  </a:rPr>
                  <a:t> de la </a:t>
                </a:r>
                <a:r>
                  <a:rPr lang="en-US" altLang="es-UY" sz="2200" dirty="0" err="1">
                    <a:solidFill>
                      <a:schemeClr val="tx1">
                        <a:lumMod val="75000"/>
                        <a:lumOff val="25000"/>
                      </a:schemeClr>
                    </a:solidFill>
                    <a:latin typeface="Arial" panose="020B0604020202020204" pitchFamily="34" charset="0"/>
                  </a:rPr>
                  <a:t>superficie</a:t>
                </a:r>
                <a:r>
                  <a:rPr lang="en-US" altLang="es-UY" sz="2200" dirty="0">
                    <a:solidFill>
                      <a:schemeClr val="tx1">
                        <a:lumMod val="75000"/>
                        <a:lumOff val="25000"/>
                      </a:schemeClr>
                    </a:solidFill>
                    <a:latin typeface="Arial" panose="020B0604020202020204" pitchFamily="34" charset="0"/>
                  </a:rPr>
                  <a:t> Terrestre y atm </a:t>
                </a:r>
                <a:r>
                  <a:rPr lang="en-US" altLang="es-UY" sz="2200" dirty="0" err="1">
                    <a:solidFill>
                      <a:schemeClr val="tx1">
                        <a:lumMod val="75000"/>
                        <a:lumOff val="25000"/>
                      </a:schemeClr>
                    </a:solidFill>
                    <a:latin typeface="Arial" panose="020B0604020202020204" pitchFamily="34" charset="0"/>
                  </a:rPr>
                  <a:t>baja</a:t>
                </a:r>
                <a:endParaRPr lang="es-AR" altLang="es-UY" sz="2200" dirty="0">
                  <a:solidFill>
                    <a:schemeClr val="tx1">
                      <a:lumMod val="75000"/>
                      <a:lumOff val="25000"/>
                    </a:schemeClr>
                  </a:solidFill>
                  <a:latin typeface="Arial" panose="020B0604020202020204" pitchFamily="34" charset="0"/>
                </a:endParaRPr>
              </a:p>
            </p:txBody>
          </p:sp>
          <p:grpSp>
            <p:nvGrpSpPr>
              <p:cNvPr id="14" name="Group 1041">
                <a:extLst>
                  <a:ext uri="{FF2B5EF4-FFF2-40B4-BE49-F238E27FC236}">
                    <a16:creationId xmlns:a16="http://schemas.microsoft.com/office/drawing/2014/main" id="{0CDB7FFC-77F7-D24B-B8CB-BB63811A91F1}"/>
                  </a:ext>
                </a:extLst>
              </p:cNvPr>
              <p:cNvGrpSpPr>
                <a:grpSpLocks/>
              </p:cNvGrpSpPr>
              <p:nvPr/>
            </p:nvGrpSpPr>
            <p:grpSpPr bwMode="auto">
              <a:xfrm>
                <a:off x="3888" y="336"/>
                <a:ext cx="1872" cy="1613"/>
                <a:chOff x="3888" y="432"/>
                <a:chExt cx="1872" cy="1613"/>
              </a:xfrm>
            </p:grpSpPr>
            <p:pic>
              <p:nvPicPr>
                <p:cNvPr id="15" name="Picture 1042" descr="The Greenhouse Effect">
                  <a:extLst>
                    <a:ext uri="{FF2B5EF4-FFF2-40B4-BE49-F238E27FC236}">
                      <a16:creationId xmlns:a16="http://schemas.microsoft.com/office/drawing/2014/main" id="{7E62795F-6FC4-2242-8C9B-4A71E7A56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432"/>
                  <a:ext cx="1728" cy="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AutoShape 1043">
                  <a:extLst>
                    <a:ext uri="{FF2B5EF4-FFF2-40B4-BE49-F238E27FC236}">
                      <a16:creationId xmlns:a16="http://schemas.microsoft.com/office/drawing/2014/main" id="{26BE2B55-399A-D345-A2CC-7F39D5619BCF}"/>
                    </a:ext>
                  </a:extLst>
                </p:cNvPr>
                <p:cNvSpPr>
                  <a:spLocks noChangeArrowheads="1"/>
                </p:cNvSpPr>
                <p:nvPr/>
              </p:nvSpPr>
              <p:spPr bwMode="auto">
                <a:xfrm rot="-1805840">
                  <a:off x="3888" y="1632"/>
                  <a:ext cx="192" cy="306"/>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Y">
                    <a:solidFill>
                      <a:schemeClr val="tx1">
                        <a:lumMod val="75000"/>
                        <a:lumOff val="25000"/>
                      </a:schemeClr>
                    </a:solidFill>
                  </a:endParaRPr>
                </a:p>
              </p:txBody>
            </p:sp>
          </p:grpSp>
        </p:grpSp>
        <p:sp>
          <p:nvSpPr>
            <p:cNvPr id="12" name="Text Box 1044">
              <a:extLst>
                <a:ext uri="{FF2B5EF4-FFF2-40B4-BE49-F238E27FC236}">
                  <a16:creationId xmlns:a16="http://schemas.microsoft.com/office/drawing/2014/main" id="{0011F7B1-0DCA-DD43-9328-EE496409009B}"/>
                </a:ext>
              </a:extLst>
            </p:cNvPr>
            <p:cNvSpPr txBox="1">
              <a:spLocks noChangeArrowheads="1"/>
            </p:cNvSpPr>
            <p:nvPr/>
          </p:nvSpPr>
          <p:spPr bwMode="auto">
            <a:xfrm>
              <a:off x="3984" y="480"/>
              <a:ext cx="4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s-ES_tradnl" altLang="es-UY" b="1" dirty="0">
                  <a:solidFill>
                    <a:schemeClr val="tx1">
                      <a:lumMod val="75000"/>
                      <a:lumOff val="25000"/>
                    </a:schemeClr>
                  </a:solidFill>
                </a:rPr>
                <a:t>4º</a:t>
              </a:r>
              <a:endParaRPr lang="es-ES" altLang="es-UY" b="1" dirty="0">
                <a:solidFill>
                  <a:schemeClr val="tx1">
                    <a:lumMod val="75000"/>
                    <a:lumOff val="25000"/>
                  </a:schemeClr>
                </a:solidFill>
              </a:endParaRPr>
            </a:p>
          </p:txBody>
        </p:sp>
      </p:grpSp>
      <p:sp>
        <p:nvSpPr>
          <p:cNvPr id="25" name="AutoShape 1043">
            <a:extLst>
              <a:ext uri="{FF2B5EF4-FFF2-40B4-BE49-F238E27FC236}">
                <a16:creationId xmlns:a16="http://schemas.microsoft.com/office/drawing/2014/main" id="{6C50F7F2-E7B7-C443-B897-998F91E41BAA}"/>
              </a:ext>
            </a:extLst>
          </p:cNvPr>
          <p:cNvSpPr>
            <a:spLocks noChangeArrowheads="1"/>
          </p:cNvSpPr>
          <p:nvPr/>
        </p:nvSpPr>
        <p:spPr bwMode="auto">
          <a:xfrm rot="19794160">
            <a:off x="3729630" y="3403351"/>
            <a:ext cx="304800" cy="485775"/>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UY">
              <a:solidFill>
                <a:schemeClr val="tx1">
                  <a:lumMod val="75000"/>
                  <a:lumOff val="25000"/>
                </a:schemeClr>
              </a:solidFill>
            </a:endParaRPr>
          </a:p>
        </p:txBody>
      </p:sp>
      <p:sp>
        <p:nvSpPr>
          <p:cNvPr id="26" name="CuadroTexto 25">
            <a:extLst>
              <a:ext uri="{FF2B5EF4-FFF2-40B4-BE49-F238E27FC236}">
                <a16:creationId xmlns:a16="http://schemas.microsoft.com/office/drawing/2014/main" id="{F8730B7C-A459-D34C-8FBC-E549562F32AB}"/>
              </a:ext>
            </a:extLst>
          </p:cNvPr>
          <p:cNvSpPr txBox="1"/>
          <p:nvPr/>
        </p:nvSpPr>
        <p:spPr>
          <a:xfrm>
            <a:off x="4305300" y="4477585"/>
            <a:ext cx="2971800" cy="923330"/>
          </a:xfrm>
          <a:prstGeom prst="rect">
            <a:avLst/>
          </a:prstGeom>
          <a:noFill/>
        </p:spPr>
        <p:txBody>
          <a:bodyPr wrap="square" rtlCol="0">
            <a:spAutoFit/>
          </a:bodyPr>
          <a:lstStyle/>
          <a:p>
            <a:r>
              <a:rPr lang="es-UY" dirty="0"/>
              <a:t>2º una parte de la radiación solar es reflejada por la tierra y la atmósfera</a:t>
            </a:r>
          </a:p>
        </p:txBody>
      </p:sp>
      <p:sp>
        <p:nvSpPr>
          <p:cNvPr id="27" name="CuadroTexto 26">
            <a:extLst>
              <a:ext uri="{FF2B5EF4-FFF2-40B4-BE49-F238E27FC236}">
                <a16:creationId xmlns:a16="http://schemas.microsoft.com/office/drawing/2014/main" id="{7AA97BE1-F368-9744-A774-F03B5187F5BF}"/>
              </a:ext>
            </a:extLst>
          </p:cNvPr>
          <p:cNvSpPr txBox="1"/>
          <p:nvPr/>
        </p:nvSpPr>
        <p:spPr>
          <a:xfrm>
            <a:off x="7656740" y="3140268"/>
            <a:ext cx="3760998" cy="2031325"/>
          </a:xfrm>
          <a:prstGeom prst="rect">
            <a:avLst/>
          </a:prstGeom>
          <a:noFill/>
        </p:spPr>
        <p:txBody>
          <a:bodyPr wrap="square" rtlCol="0">
            <a:spAutoFit/>
          </a:bodyPr>
          <a:lstStyle/>
          <a:p>
            <a:r>
              <a:rPr lang="es-UY" dirty="0"/>
              <a:t>3º pero la mayoria es absorbida por la superficie de la Tierra y se calienta (incrementando la radiación IR). Parte de IR pasa a través de la atmósfera pero una parte es reabsorbida y reemitida en todas las direcciones por las moleculas de  GHG</a:t>
            </a:r>
          </a:p>
        </p:txBody>
      </p:sp>
    </p:spTree>
    <p:extLst>
      <p:ext uri="{BB962C8B-B14F-4D97-AF65-F5344CB8AC3E}">
        <p14:creationId xmlns:p14="http://schemas.microsoft.com/office/powerpoint/2010/main" val="397312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81AA44-7CED-4448-92F8-51657243817B}"/>
              </a:ext>
            </a:extLst>
          </p:cNvPr>
          <p:cNvSpPr>
            <a:spLocks noGrp="1"/>
          </p:cNvSpPr>
          <p:nvPr>
            <p:ph type="title"/>
          </p:nvPr>
        </p:nvSpPr>
        <p:spPr/>
        <p:txBody>
          <a:bodyPr/>
          <a:lstStyle/>
          <a:p>
            <a:pPr algn="ctr"/>
            <a:r>
              <a:rPr lang="es-UY" b="1" dirty="0"/>
              <a:t>CIRCULACIÓN ATMOSFÉRICA</a:t>
            </a:r>
          </a:p>
        </p:txBody>
      </p:sp>
      <p:pic>
        <p:nvPicPr>
          <p:cNvPr id="5" name="Marcador de contenido 4">
            <a:extLst>
              <a:ext uri="{FF2B5EF4-FFF2-40B4-BE49-F238E27FC236}">
                <a16:creationId xmlns:a16="http://schemas.microsoft.com/office/drawing/2014/main" id="{B9ED460D-9D65-B848-9540-55C2149E670D}"/>
              </a:ext>
            </a:extLst>
          </p:cNvPr>
          <p:cNvPicPr>
            <a:picLocks noGrp="1" noChangeAspect="1"/>
          </p:cNvPicPr>
          <p:nvPr>
            <p:ph idx="1"/>
          </p:nvPr>
        </p:nvPicPr>
        <p:blipFill>
          <a:blip r:embed="rId3"/>
          <a:stretch>
            <a:fillRect/>
          </a:stretch>
        </p:blipFill>
        <p:spPr>
          <a:xfrm>
            <a:off x="573227" y="1690688"/>
            <a:ext cx="7257895" cy="4351338"/>
          </a:xfrm>
        </p:spPr>
      </p:pic>
      <p:sp>
        <p:nvSpPr>
          <p:cNvPr id="7" name="CuadroTexto 6">
            <a:extLst>
              <a:ext uri="{FF2B5EF4-FFF2-40B4-BE49-F238E27FC236}">
                <a16:creationId xmlns:a16="http://schemas.microsoft.com/office/drawing/2014/main" id="{56C52D7C-3F98-B346-A640-3610ED378270}"/>
              </a:ext>
            </a:extLst>
          </p:cNvPr>
          <p:cNvSpPr txBox="1"/>
          <p:nvPr/>
        </p:nvSpPr>
        <p:spPr>
          <a:xfrm>
            <a:off x="838200" y="6308209"/>
            <a:ext cx="8092215" cy="369332"/>
          </a:xfrm>
          <a:prstGeom prst="rect">
            <a:avLst/>
          </a:prstGeom>
          <a:noFill/>
        </p:spPr>
        <p:txBody>
          <a:bodyPr wrap="none" rtlCol="0">
            <a:spAutoFit/>
          </a:bodyPr>
          <a:lstStyle/>
          <a:p>
            <a:r>
              <a:rPr lang="es-UY" dirty="0"/>
              <a:t>En ausencia de continentes sería simétrica la circulación al sur y al norte del ecuador</a:t>
            </a:r>
          </a:p>
        </p:txBody>
      </p:sp>
      <p:sp>
        <p:nvSpPr>
          <p:cNvPr id="3" name="CuadroTexto 2">
            <a:extLst>
              <a:ext uri="{FF2B5EF4-FFF2-40B4-BE49-F238E27FC236}">
                <a16:creationId xmlns:a16="http://schemas.microsoft.com/office/drawing/2014/main" id="{E85A8D18-DF76-844B-AA6E-77B556B5EE25}"/>
              </a:ext>
            </a:extLst>
          </p:cNvPr>
          <p:cNvSpPr txBox="1"/>
          <p:nvPr/>
        </p:nvSpPr>
        <p:spPr>
          <a:xfrm>
            <a:off x="8000016" y="1798881"/>
            <a:ext cx="4191983" cy="3785652"/>
          </a:xfrm>
          <a:prstGeom prst="rect">
            <a:avLst/>
          </a:prstGeom>
          <a:noFill/>
        </p:spPr>
        <p:txBody>
          <a:bodyPr wrap="square" rtlCol="0">
            <a:spAutoFit/>
          </a:bodyPr>
          <a:lstStyle/>
          <a:p>
            <a:r>
              <a:rPr lang="es-ES_tradnl" sz="2000" dirty="0"/>
              <a:t>La circulación atmosférica es el mecanismo a través del cual se redistribuye la energía (balance energético), el momento cinético y el vapor de agua, para mantener un equilibrio sin el cual la existencia de la vida en la Tierra no sería posible. El balance energético asegura el transporte del calor sobrante hacia zonas deficitarias, evitando que una región se caliente y otras se enfríen. </a:t>
            </a:r>
            <a:endParaRPr lang="es-UY" sz="2000" dirty="0"/>
          </a:p>
          <a:p>
            <a:endParaRPr lang="es-UY" sz="2000" dirty="0"/>
          </a:p>
        </p:txBody>
      </p:sp>
    </p:spTree>
    <p:extLst>
      <p:ext uri="{BB962C8B-B14F-4D97-AF65-F5344CB8AC3E}">
        <p14:creationId xmlns:p14="http://schemas.microsoft.com/office/powerpoint/2010/main" val="2074596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E9563F-B81F-604E-B7D2-76F62FE19263}"/>
              </a:ext>
            </a:extLst>
          </p:cNvPr>
          <p:cNvSpPr>
            <a:spLocks noGrp="1"/>
          </p:cNvSpPr>
          <p:nvPr>
            <p:ph type="title"/>
          </p:nvPr>
        </p:nvSpPr>
        <p:spPr/>
        <p:txBody>
          <a:bodyPr/>
          <a:lstStyle/>
          <a:p>
            <a:pPr algn="ctr"/>
            <a:r>
              <a:rPr lang="es-UY" b="1" dirty="0"/>
              <a:t>SUPERFICIE SUBYACENTE</a:t>
            </a:r>
          </a:p>
        </p:txBody>
      </p:sp>
      <p:sp>
        <p:nvSpPr>
          <p:cNvPr id="3" name="Marcador de contenido 2">
            <a:extLst>
              <a:ext uri="{FF2B5EF4-FFF2-40B4-BE49-F238E27FC236}">
                <a16:creationId xmlns:a16="http://schemas.microsoft.com/office/drawing/2014/main" id="{34F82EDF-715A-904D-AE6B-352AFEA84A5A}"/>
              </a:ext>
            </a:extLst>
          </p:cNvPr>
          <p:cNvSpPr>
            <a:spLocks noGrp="1"/>
          </p:cNvSpPr>
          <p:nvPr>
            <p:ph idx="1"/>
          </p:nvPr>
        </p:nvSpPr>
        <p:spPr>
          <a:xfrm>
            <a:off x="658830" y="1521565"/>
            <a:ext cx="10918404" cy="2175669"/>
          </a:xfrm>
        </p:spPr>
        <p:txBody>
          <a:bodyPr/>
          <a:lstStyle/>
          <a:p>
            <a:r>
              <a:rPr lang="es-ES_tradnl" b="1" dirty="0"/>
              <a:t>Los factores geográficos complican la distribución de los regímenes climatológicos</a:t>
            </a:r>
            <a:r>
              <a:rPr lang="es-UY" dirty="0">
                <a:effectLst/>
              </a:rPr>
              <a:t> </a:t>
            </a:r>
            <a:endParaRPr lang="es-UY" dirty="0"/>
          </a:p>
        </p:txBody>
      </p:sp>
      <p:pic>
        <p:nvPicPr>
          <p:cNvPr id="2054" name="Picture 6" descr="Mares y océanos de la Tierra">
            <a:extLst>
              <a:ext uri="{FF2B5EF4-FFF2-40B4-BE49-F238E27FC236}">
                <a16:creationId xmlns:a16="http://schemas.microsoft.com/office/drawing/2014/main" id="{7F4A0F20-9D1F-D346-A1B5-B6D7FF819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478" y="2504020"/>
            <a:ext cx="5510078" cy="28652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 mapa de las mejores playas uruguayas">
            <a:extLst>
              <a:ext uri="{FF2B5EF4-FFF2-40B4-BE49-F238E27FC236}">
                <a16:creationId xmlns:a16="http://schemas.microsoft.com/office/drawing/2014/main" id="{715CDB46-0DEF-6347-991E-D4F4163162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2925" y="4510566"/>
            <a:ext cx="3803941" cy="21392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áles son las montañas más altas de cada país de América del Sur?">
            <a:extLst>
              <a:ext uri="{FF2B5EF4-FFF2-40B4-BE49-F238E27FC236}">
                <a16:creationId xmlns:a16="http://schemas.microsoft.com/office/drawing/2014/main" id="{394F3689-449B-3143-B7E3-B170AAF5FC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399" y="4003209"/>
            <a:ext cx="3994632" cy="266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45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E71C6FB4-5C95-4C4E-A07C-E36A7FF91861}"/>
              </a:ext>
            </a:extLst>
          </p:cNvPr>
          <p:cNvSpPr txBox="1"/>
          <p:nvPr/>
        </p:nvSpPr>
        <p:spPr>
          <a:xfrm>
            <a:off x="9994902" y="1010210"/>
            <a:ext cx="2042159" cy="5355312"/>
          </a:xfrm>
          <a:prstGeom prst="rect">
            <a:avLst/>
          </a:prstGeom>
          <a:noFill/>
        </p:spPr>
        <p:txBody>
          <a:bodyPr wrap="square" rtlCol="0">
            <a:spAutoFit/>
          </a:bodyPr>
          <a:lstStyle/>
          <a:p>
            <a:r>
              <a:rPr lang="es-ES" dirty="0"/>
              <a:t>Estos sistemas naturales son muy diferentes en composición, propiedades físicas, estructura y comportamiento, a ellos los unen los flujos de masa, energía y </a:t>
            </a:r>
            <a:r>
              <a:rPr lang="es-ES" i="1" dirty="0" err="1"/>
              <a:t>momentum</a:t>
            </a:r>
            <a:r>
              <a:rPr lang="es-ES" dirty="0"/>
              <a:t>.</a:t>
            </a:r>
          </a:p>
          <a:p>
            <a:endParaRPr lang="es-ES" dirty="0"/>
          </a:p>
          <a:p>
            <a:r>
              <a:rPr lang="es-ES" dirty="0"/>
              <a:t>Se hace extremadamente complejo debido a la situación no lineal entre sus componentes.</a:t>
            </a:r>
            <a:endParaRPr lang="es-UY" dirty="0"/>
          </a:p>
          <a:p>
            <a:pPr algn="just"/>
            <a:endParaRPr lang="es-UY" dirty="0"/>
          </a:p>
        </p:txBody>
      </p:sp>
      <p:pic>
        <p:nvPicPr>
          <p:cNvPr id="10" name="Marcador de contenido 3">
            <a:extLst>
              <a:ext uri="{FF2B5EF4-FFF2-40B4-BE49-F238E27FC236}">
                <a16:creationId xmlns:a16="http://schemas.microsoft.com/office/drawing/2014/main" id="{C27ED7C5-376A-2F46-AEC4-8AAF2405A8B3}"/>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0521" y="1131518"/>
            <a:ext cx="9448800" cy="5626099"/>
          </a:xfrm>
          <a:prstGeom prst="rect">
            <a:avLst/>
          </a:prstGeom>
          <a:noFill/>
          <a:ln>
            <a:noFill/>
          </a:ln>
        </p:spPr>
      </p:pic>
      <p:sp>
        <p:nvSpPr>
          <p:cNvPr id="11" name="CuadroTexto 10">
            <a:extLst>
              <a:ext uri="{FF2B5EF4-FFF2-40B4-BE49-F238E27FC236}">
                <a16:creationId xmlns:a16="http://schemas.microsoft.com/office/drawing/2014/main" id="{7A64202A-A110-A84F-B266-3783FD0BDA45}"/>
              </a:ext>
            </a:extLst>
          </p:cNvPr>
          <p:cNvSpPr txBox="1"/>
          <p:nvPr/>
        </p:nvSpPr>
        <p:spPr>
          <a:xfrm>
            <a:off x="309878" y="147681"/>
            <a:ext cx="11882122" cy="1323439"/>
          </a:xfrm>
          <a:prstGeom prst="rect">
            <a:avLst/>
          </a:prstGeom>
          <a:noFill/>
        </p:spPr>
        <p:txBody>
          <a:bodyPr wrap="square" rtlCol="0">
            <a:spAutoFit/>
          </a:bodyPr>
          <a:lstStyle/>
          <a:p>
            <a:r>
              <a:rPr lang="es-UY" sz="2800" b="1" dirty="0"/>
              <a:t>SISTEMA CLIMÁTICO: Sistema interactivo de 5 componentes principales: Atmósfera, hidrosfera, criosfera, litósfera y biosfera</a:t>
            </a:r>
          </a:p>
          <a:p>
            <a:endParaRPr lang="es-UY" sz="2400" b="1" dirty="0"/>
          </a:p>
        </p:txBody>
      </p:sp>
    </p:spTree>
    <p:extLst>
      <p:ext uri="{BB962C8B-B14F-4D97-AF65-F5344CB8AC3E}">
        <p14:creationId xmlns:p14="http://schemas.microsoft.com/office/powerpoint/2010/main" val="4257492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EB951-E556-AB4C-B920-EADD775ABCEC}"/>
              </a:ext>
            </a:extLst>
          </p:cNvPr>
          <p:cNvSpPr>
            <a:spLocks noGrp="1"/>
          </p:cNvSpPr>
          <p:nvPr>
            <p:ph type="title"/>
          </p:nvPr>
        </p:nvSpPr>
        <p:spPr/>
        <p:txBody>
          <a:bodyPr>
            <a:normAutofit fontScale="90000"/>
          </a:bodyPr>
          <a:lstStyle/>
          <a:p>
            <a:r>
              <a:rPr lang="es-UY" b="1" dirty="0"/>
              <a:t>Variabilidad climática: </a:t>
            </a:r>
            <a:r>
              <a:rPr lang="es-ES_tradnl" sz="2700" dirty="0"/>
              <a:t>se refiere a las variaciones temporales que se producen en el clima y que son una característica intrínseca del mismo</a:t>
            </a:r>
            <a:endParaRPr lang="es-UY" sz="2700" dirty="0"/>
          </a:p>
        </p:txBody>
      </p:sp>
      <p:sp>
        <p:nvSpPr>
          <p:cNvPr id="3" name="Marcador de contenido 2">
            <a:extLst>
              <a:ext uri="{FF2B5EF4-FFF2-40B4-BE49-F238E27FC236}">
                <a16:creationId xmlns:a16="http://schemas.microsoft.com/office/drawing/2014/main" id="{56CA9428-74FC-424B-90E3-1E11B8C2BEC3}"/>
              </a:ext>
            </a:extLst>
          </p:cNvPr>
          <p:cNvSpPr>
            <a:spLocks noGrp="1"/>
          </p:cNvSpPr>
          <p:nvPr>
            <p:ph idx="1"/>
          </p:nvPr>
        </p:nvSpPr>
        <p:spPr/>
        <p:txBody>
          <a:bodyPr>
            <a:normAutofit/>
          </a:bodyPr>
          <a:lstStyle/>
          <a:p>
            <a:r>
              <a:rPr lang="es-ES_tradnl" b="1" dirty="0"/>
              <a:t>Escalas de  variabilidad climática</a:t>
            </a:r>
            <a:endParaRPr lang="es-UY" dirty="0"/>
          </a:p>
          <a:p>
            <a:r>
              <a:rPr lang="es-ES_tradnl" dirty="0"/>
              <a:t>-</a:t>
            </a:r>
            <a:r>
              <a:rPr lang="es-ES_tradnl" dirty="0" err="1"/>
              <a:t>Intraestacional</a:t>
            </a:r>
            <a:r>
              <a:rPr lang="es-ES_tradnl" dirty="0"/>
              <a:t>     -Estacional   - </a:t>
            </a:r>
            <a:r>
              <a:rPr lang="es-ES_tradnl" dirty="0" err="1"/>
              <a:t>Interdecadal</a:t>
            </a:r>
            <a:r>
              <a:rPr lang="es-ES_tradnl" dirty="0"/>
              <a:t>    - Secular     - Interanual</a:t>
            </a:r>
            <a:endParaRPr lang="es-UY" dirty="0"/>
          </a:p>
          <a:p>
            <a:r>
              <a:rPr lang="es-ES_tradnl" b="1" dirty="0"/>
              <a:t>Las cusas de la variabilidad climática son</a:t>
            </a:r>
            <a:r>
              <a:rPr lang="es-ES_tradnl" dirty="0"/>
              <a:t>:</a:t>
            </a:r>
            <a:endParaRPr lang="es-UY" dirty="0"/>
          </a:p>
          <a:p>
            <a:r>
              <a:rPr lang="es-ES_tradnl" dirty="0"/>
              <a:t>Las complejas interacciones entre las diferentes componentes del Sistema Climático</a:t>
            </a:r>
            <a:endParaRPr lang="es-UY" dirty="0"/>
          </a:p>
          <a:p>
            <a:r>
              <a:rPr lang="es-ES_tradnl" dirty="0"/>
              <a:t>La mayoría  de las anomalías de los climas regionales están relacionadas con cambios en la circulación oceánica y atmosférica.</a:t>
            </a:r>
            <a:endParaRPr lang="es-UY" dirty="0"/>
          </a:p>
          <a:p>
            <a:r>
              <a:rPr lang="es-ES_tradnl" dirty="0"/>
              <a:t>El factor regulador más importante de la variabilidad climática es el denominado evento  EL NIÑO - OSCILACIÓN SUR (ENOS).</a:t>
            </a:r>
            <a:endParaRPr lang="es-UY" dirty="0"/>
          </a:p>
          <a:p>
            <a:endParaRPr lang="es-UY" dirty="0"/>
          </a:p>
        </p:txBody>
      </p:sp>
    </p:spTree>
    <p:extLst>
      <p:ext uri="{BB962C8B-B14F-4D97-AF65-F5344CB8AC3E}">
        <p14:creationId xmlns:p14="http://schemas.microsoft.com/office/powerpoint/2010/main" val="2046710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C1218-0DD8-C546-82A4-41BF75B4E56D}"/>
              </a:ext>
            </a:extLst>
          </p:cNvPr>
          <p:cNvSpPr>
            <a:spLocks noGrp="1"/>
          </p:cNvSpPr>
          <p:nvPr>
            <p:ph type="title"/>
          </p:nvPr>
        </p:nvSpPr>
        <p:spPr/>
        <p:txBody>
          <a:bodyPr/>
          <a:lstStyle/>
          <a:p>
            <a:r>
              <a:rPr lang="es-ES_tradnl" b="1" dirty="0"/>
              <a:t>Variabilidad Climática vs. Cambio Climático:</a:t>
            </a:r>
            <a:endParaRPr lang="es-UY" dirty="0"/>
          </a:p>
        </p:txBody>
      </p:sp>
      <p:sp>
        <p:nvSpPr>
          <p:cNvPr id="3" name="Marcador de contenido 2">
            <a:extLst>
              <a:ext uri="{FF2B5EF4-FFF2-40B4-BE49-F238E27FC236}">
                <a16:creationId xmlns:a16="http://schemas.microsoft.com/office/drawing/2014/main" id="{AE48E8BB-8088-D34C-AAC2-BBB25D56ACF9}"/>
              </a:ext>
            </a:extLst>
          </p:cNvPr>
          <p:cNvSpPr>
            <a:spLocks noGrp="1"/>
          </p:cNvSpPr>
          <p:nvPr>
            <p:ph idx="1"/>
          </p:nvPr>
        </p:nvSpPr>
        <p:spPr>
          <a:xfrm>
            <a:off x="838200" y="1572126"/>
            <a:ext cx="10515600" cy="5053263"/>
          </a:xfrm>
        </p:spPr>
        <p:txBody>
          <a:bodyPr>
            <a:normAutofit fontScale="92500" lnSpcReduction="10000"/>
          </a:bodyPr>
          <a:lstStyle/>
          <a:p>
            <a:r>
              <a:rPr lang="es-ES_tradnl" b="1" dirty="0"/>
              <a:t>Variabilidad climática :    </a:t>
            </a:r>
            <a:endParaRPr lang="es-UY" dirty="0"/>
          </a:p>
          <a:p>
            <a:r>
              <a:rPr lang="es-ES_tradnl" dirty="0"/>
              <a:t>Condición intrínseca al clima.                                                                                                                                     Sus causas son naturales.                                                                                                                                                       Se produce y se producirá con o sin cambio climático.                                                                                                                En las escalas temporales, donde termina una,                                                                                                       comienza el otro.                                                                                                                                </a:t>
            </a:r>
            <a:endParaRPr lang="es-UY" dirty="0"/>
          </a:p>
          <a:p>
            <a:r>
              <a:rPr lang="es-ES_tradnl" b="1" dirty="0"/>
              <a:t>Cambio Climático:   </a:t>
            </a:r>
            <a:endParaRPr lang="es-UY" dirty="0"/>
          </a:p>
          <a:p>
            <a:r>
              <a:rPr lang="es-ES_tradnl" dirty="0"/>
              <a:t>Es provocado por el hombre.                                                                                                                                                 No es intrínseco al clima actual.                                                                                                                              Dentro de un clima con cambio, existirá también una variabilidad climática determinada. En la escala secular, lo que apareció como tendencia sin explicación en un momento dado, puede convertirse en cambio, si se mantienen las anomalías del mismo signo.</a:t>
            </a:r>
            <a:endParaRPr lang="es-UY" dirty="0"/>
          </a:p>
          <a:p>
            <a:endParaRPr lang="es-UY" dirty="0"/>
          </a:p>
        </p:txBody>
      </p:sp>
    </p:spTree>
    <p:extLst>
      <p:ext uri="{BB962C8B-B14F-4D97-AF65-F5344CB8AC3E}">
        <p14:creationId xmlns:p14="http://schemas.microsoft.com/office/powerpoint/2010/main" val="1765129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0722C-DD0F-7E4A-8813-238C84A392C3}"/>
              </a:ext>
            </a:extLst>
          </p:cNvPr>
          <p:cNvSpPr>
            <a:spLocks noGrp="1"/>
          </p:cNvSpPr>
          <p:nvPr>
            <p:ph type="title"/>
          </p:nvPr>
        </p:nvSpPr>
        <p:spPr/>
        <p:txBody>
          <a:bodyPr/>
          <a:lstStyle/>
          <a:p>
            <a:r>
              <a:rPr lang="es-UY" dirty="0"/>
              <a:t>Contribución al cambio climático de varios gases de efecto invernadero</a:t>
            </a:r>
          </a:p>
        </p:txBody>
      </p:sp>
      <p:pic>
        <p:nvPicPr>
          <p:cNvPr id="4" name="Marcador de contenido 3">
            <a:extLst>
              <a:ext uri="{FF2B5EF4-FFF2-40B4-BE49-F238E27FC236}">
                <a16:creationId xmlns:a16="http://schemas.microsoft.com/office/drawing/2014/main" id="{E75C9337-51BF-EA4A-B3D3-5A1CD3F0E7DE}"/>
              </a:ext>
            </a:extLst>
          </p:cNvPr>
          <p:cNvPicPr>
            <a:picLocks noGrp="1" noChangeAspect="1"/>
          </p:cNvPicPr>
          <p:nvPr>
            <p:ph idx="1"/>
          </p:nvPr>
        </p:nvPicPr>
        <p:blipFill>
          <a:blip r:embed="rId3"/>
          <a:stretch>
            <a:fillRect/>
          </a:stretch>
        </p:blipFill>
        <p:spPr>
          <a:xfrm>
            <a:off x="65309" y="2435677"/>
            <a:ext cx="6893228" cy="2636947"/>
          </a:xfrm>
          <a:prstGeom prst="rect">
            <a:avLst/>
          </a:prstGeom>
        </p:spPr>
      </p:pic>
      <p:sp>
        <p:nvSpPr>
          <p:cNvPr id="5" name="CuadroTexto 4">
            <a:extLst>
              <a:ext uri="{FF2B5EF4-FFF2-40B4-BE49-F238E27FC236}">
                <a16:creationId xmlns:a16="http://schemas.microsoft.com/office/drawing/2014/main" id="{6775997B-3020-4847-9404-2E1DEC0CE7D2}"/>
              </a:ext>
            </a:extLst>
          </p:cNvPr>
          <p:cNvSpPr txBox="1"/>
          <p:nvPr/>
        </p:nvSpPr>
        <p:spPr>
          <a:xfrm>
            <a:off x="4103347" y="3299090"/>
            <a:ext cx="1440160" cy="369332"/>
          </a:xfrm>
          <a:prstGeom prst="rect">
            <a:avLst/>
          </a:prstGeom>
          <a:solidFill>
            <a:srgbClr val="FFFFFF">
              <a:alpha val="32000"/>
            </a:srgbClr>
          </a:solidFill>
        </p:spPr>
        <p:txBody>
          <a:bodyPr wrap="square" rtlCol="0">
            <a:spAutoFit/>
          </a:bodyPr>
          <a:lstStyle/>
          <a:p>
            <a:r>
              <a:rPr lang="es-UY" b="1" dirty="0">
                <a:solidFill>
                  <a:schemeClr val="tx1">
                    <a:lumMod val="75000"/>
                    <a:lumOff val="25000"/>
                  </a:schemeClr>
                </a:solidFill>
              </a:rPr>
              <a:t> X &gt; 400</a:t>
            </a:r>
          </a:p>
        </p:txBody>
      </p:sp>
      <p:pic>
        <p:nvPicPr>
          <p:cNvPr id="10" name="Picture 2">
            <a:extLst>
              <a:ext uri="{FF2B5EF4-FFF2-40B4-BE49-F238E27FC236}">
                <a16:creationId xmlns:a16="http://schemas.microsoft.com/office/drawing/2014/main" id="{B7662BC4-6F47-AC40-9593-C51D631FD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0033" y="1745867"/>
            <a:ext cx="4966658" cy="496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934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2BA79C-78C5-7D43-9AEC-EDD318B425AE}"/>
              </a:ext>
            </a:extLst>
          </p:cNvPr>
          <p:cNvSpPr>
            <a:spLocks noGrp="1"/>
          </p:cNvSpPr>
          <p:nvPr>
            <p:ph type="title"/>
          </p:nvPr>
        </p:nvSpPr>
        <p:spPr/>
        <p:txBody>
          <a:bodyPr/>
          <a:lstStyle/>
          <a:p>
            <a:r>
              <a:rPr lang="es-UY" dirty="0"/>
              <a:t>Componentes de forzante radiativo</a:t>
            </a:r>
          </a:p>
        </p:txBody>
      </p:sp>
      <p:pic>
        <p:nvPicPr>
          <p:cNvPr id="5" name="Marcador de contenido 4">
            <a:extLst>
              <a:ext uri="{FF2B5EF4-FFF2-40B4-BE49-F238E27FC236}">
                <a16:creationId xmlns:a16="http://schemas.microsoft.com/office/drawing/2014/main" id="{27A1BCE7-3154-7D4E-B163-E761A11EEC3F}"/>
              </a:ext>
            </a:extLst>
          </p:cNvPr>
          <p:cNvPicPr>
            <a:picLocks noGrp="1" noChangeAspect="1"/>
          </p:cNvPicPr>
          <p:nvPr>
            <p:ph idx="1"/>
          </p:nvPr>
        </p:nvPicPr>
        <p:blipFill>
          <a:blip r:embed="rId3"/>
          <a:stretch>
            <a:fillRect/>
          </a:stretch>
        </p:blipFill>
        <p:spPr>
          <a:xfrm>
            <a:off x="483116" y="1633536"/>
            <a:ext cx="5612884" cy="4791108"/>
          </a:xfrm>
        </p:spPr>
      </p:pic>
      <p:sp>
        <p:nvSpPr>
          <p:cNvPr id="3" name="Rectángulo 2">
            <a:extLst>
              <a:ext uri="{FF2B5EF4-FFF2-40B4-BE49-F238E27FC236}">
                <a16:creationId xmlns:a16="http://schemas.microsoft.com/office/drawing/2014/main" id="{62E6CA3A-B502-0E40-9C4E-7235E2553E54}"/>
              </a:ext>
            </a:extLst>
          </p:cNvPr>
          <p:cNvSpPr/>
          <p:nvPr/>
        </p:nvSpPr>
        <p:spPr>
          <a:xfrm>
            <a:off x="6096000" y="4160378"/>
            <a:ext cx="6096000" cy="2246769"/>
          </a:xfrm>
          <a:prstGeom prst="rect">
            <a:avLst/>
          </a:prstGeom>
        </p:spPr>
        <p:txBody>
          <a:bodyPr>
            <a:spAutoFit/>
          </a:bodyPr>
          <a:lstStyle/>
          <a:p>
            <a:r>
              <a:rPr lang="es-ES" sz="2000" dirty="0"/>
              <a:t>Los GEI tienen un forzamiento positivo porque absorben la energía que irradia la superficie de la Tierra, en lugar de permitir que se transmita directamente al espacio. Esto calienta la atmósfera como una manta. Los aerosoles, o partículas pequeñas, pueden tener un forzamiento </a:t>
            </a:r>
            <a:r>
              <a:rPr lang="es-ES" sz="2000" dirty="0" err="1"/>
              <a:t>radiativo</a:t>
            </a:r>
            <a:r>
              <a:rPr lang="es-ES" sz="2000" dirty="0"/>
              <a:t> positivo o negativo, según cómo absorban y emitan calor o reflejen la luz. </a:t>
            </a:r>
            <a:endParaRPr lang="es-UY" sz="2000" dirty="0"/>
          </a:p>
        </p:txBody>
      </p:sp>
      <p:sp>
        <p:nvSpPr>
          <p:cNvPr id="4" name="CuadroTexto 3">
            <a:extLst>
              <a:ext uri="{FF2B5EF4-FFF2-40B4-BE49-F238E27FC236}">
                <a16:creationId xmlns:a16="http://schemas.microsoft.com/office/drawing/2014/main" id="{F53B2B7A-6645-A94C-83AB-0471C63F035A}"/>
              </a:ext>
            </a:extLst>
          </p:cNvPr>
          <p:cNvSpPr txBox="1"/>
          <p:nvPr/>
        </p:nvSpPr>
        <p:spPr>
          <a:xfrm>
            <a:off x="6465372" y="1914524"/>
            <a:ext cx="5243512" cy="923330"/>
          </a:xfrm>
          <a:prstGeom prst="rect">
            <a:avLst/>
          </a:prstGeom>
          <a:noFill/>
        </p:spPr>
        <p:txBody>
          <a:bodyPr wrap="square" rtlCol="0">
            <a:spAutoFit/>
          </a:bodyPr>
          <a:lstStyle/>
          <a:p>
            <a:r>
              <a:rPr lang="es-ES" dirty="0"/>
              <a:t>-forzamiento </a:t>
            </a:r>
            <a:r>
              <a:rPr lang="es-ES" dirty="0" err="1"/>
              <a:t>radiativo</a:t>
            </a:r>
            <a:r>
              <a:rPr lang="es-ES" dirty="0"/>
              <a:t> positivo tiende a calentar la superficie del planeta</a:t>
            </a:r>
          </a:p>
          <a:p>
            <a:r>
              <a:rPr lang="es-ES" dirty="0"/>
              <a:t>-forzamiento negativo tiende a enfriar la superficie</a:t>
            </a:r>
            <a:endParaRPr lang="es-UY" dirty="0"/>
          </a:p>
        </p:txBody>
      </p:sp>
    </p:spTree>
    <p:extLst>
      <p:ext uri="{BB962C8B-B14F-4D97-AF65-F5344CB8AC3E}">
        <p14:creationId xmlns:p14="http://schemas.microsoft.com/office/powerpoint/2010/main" val="484790251"/>
      </p:ext>
    </p:extLst>
  </p:cSld>
  <p:clrMapOvr>
    <a:masterClrMapping/>
  </p:clrMapOvr>
  <mc:AlternateContent xmlns:mc="http://schemas.openxmlformats.org/markup-compatibility/2006" xmlns:p14="http://schemas.microsoft.com/office/powerpoint/2010/main">
    <mc:Choice Requires="p14">
      <p:transition spd="slow" p14:dur="2000" advTm="5618"/>
    </mc:Choice>
    <mc:Fallback xmlns="">
      <p:transition spd="slow" advTm="561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51759B-871E-674A-BB13-113EBDF7B78F}"/>
              </a:ext>
            </a:extLst>
          </p:cNvPr>
          <p:cNvSpPr>
            <a:spLocks noGrp="1"/>
          </p:cNvSpPr>
          <p:nvPr>
            <p:ph type="title"/>
          </p:nvPr>
        </p:nvSpPr>
        <p:spPr/>
        <p:txBody>
          <a:bodyPr/>
          <a:lstStyle/>
          <a:p>
            <a:r>
              <a:rPr lang="es-UY" dirty="0"/>
              <a:t>El OCÉANO y el clima</a:t>
            </a:r>
          </a:p>
        </p:txBody>
      </p:sp>
      <p:pic>
        <p:nvPicPr>
          <p:cNvPr id="4098" name="Picture 2">
            <a:extLst>
              <a:ext uri="{FF2B5EF4-FFF2-40B4-BE49-F238E27FC236}">
                <a16:creationId xmlns:a16="http://schemas.microsoft.com/office/drawing/2014/main" id="{1DC367DA-2741-E94D-B3D9-5AE1435ECE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655" y="1872922"/>
            <a:ext cx="7739533"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D64EA56-9578-4B45-8DA3-FD21EC26C2F9}"/>
              </a:ext>
            </a:extLst>
          </p:cNvPr>
          <p:cNvSpPr txBox="1"/>
          <p:nvPr/>
        </p:nvSpPr>
        <p:spPr>
          <a:xfrm>
            <a:off x="8703856" y="753875"/>
            <a:ext cx="3488143" cy="6186309"/>
          </a:xfrm>
          <a:prstGeom prst="rect">
            <a:avLst/>
          </a:prstGeom>
          <a:noFill/>
        </p:spPr>
        <p:txBody>
          <a:bodyPr wrap="square" rtlCol="0">
            <a:spAutoFit/>
          </a:bodyPr>
          <a:lstStyle/>
          <a:p>
            <a:r>
              <a:rPr lang="es-UY" dirty="0"/>
              <a:t>Ocupa 2/3 de la superficie del planeta, por lo tanto la mayoria de la radiación solar es absorbida por él. </a:t>
            </a:r>
          </a:p>
          <a:p>
            <a:endParaRPr lang="es-UY" dirty="0"/>
          </a:p>
          <a:p>
            <a:r>
              <a:rPr lang="es-UY" dirty="0"/>
              <a:t>Cumple rol importante de transferencia de energía entre la atm. Y la sup. (moderando las variaciones de temperatura)</a:t>
            </a:r>
          </a:p>
          <a:p>
            <a:endParaRPr lang="es-UY" dirty="0"/>
          </a:p>
          <a:p>
            <a:r>
              <a:rPr lang="es-UY" dirty="0"/>
              <a:t>Circulación más lenta que la de la atm.</a:t>
            </a:r>
          </a:p>
          <a:p>
            <a:endParaRPr lang="es-UY" dirty="0"/>
          </a:p>
          <a:p>
            <a:r>
              <a:rPr lang="es-UY" dirty="0"/>
              <a:t>Las variaciones diurnas de interación con la atm. son entre 5-10 m, las variaciones estacionales 20-200 m</a:t>
            </a:r>
          </a:p>
          <a:p>
            <a:endParaRPr lang="es-UY" dirty="0"/>
          </a:p>
          <a:p>
            <a:r>
              <a:rPr lang="es-ES" dirty="0"/>
              <a:t>Importante fuente y sumidero de gases de efecto de invernadero.</a:t>
            </a:r>
            <a:endParaRPr lang="es-UY" dirty="0"/>
          </a:p>
          <a:p>
            <a:endParaRPr lang="es-UY" dirty="0"/>
          </a:p>
          <a:p>
            <a:endParaRPr lang="es-UY" dirty="0"/>
          </a:p>
        </p:txBody>
      </p:sp>
    </p:spTree>
    <p:extLst>
      <p:ext uri="{BB962C8B-B14F-4D97-AF65-F5344CB8AC3E}">
        <p14:creationId xmlns:p14="http://schemas.microsoft.com/office/powerpoint/2010/main" val="340389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A01D039-D9D3-0A42-AA9E-4F2A37536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844" y="681037"/>
            <a:ext cx="9144000" cy="5499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2403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CD6ED-C603-3441-89FE-61CFFB2521CC}"/>
              </a:ext>
            </a:extLst>
          </p:cNvPr>
          <p:cNvSpPr>
            <a:spLocks noGrp="1"/>
          </p:cNvSpPr>
          <p:nvPr>
            <p:ph type="title"/>
          </p:nvPr>
        </p:nvSpPr>
        <p:spPr/>
        <p:txBody>
          <a:bodyPr/>
          <a:lstStyle/>
          <a:p>
            <a:r>
              <a:rPr lang="es-UY"/>
              <a:t>Conceptos básicos</a:t>
            </a:r>
          </a:p>
        </p:txBody>
      </p:sp>
      <p:sp>
        <p:nvSpPr>
          <p:cNvPr id="3" name="Marcador de contenido 2">
            <a:extLst>
              <a:ext uri="{FF2B5EF4-FFF2-40B4-BE49-F238E27FC236}">
                <a16:creationId xmlns:a16="http://schemas.microsoft.com/office/drawing/2014/main" id="{2300663C-D25A-B149-8FC6-68DDDCCF66AE}"/>
              </a:ext>
            </a:extLst>
          </p:cNvPr>
          <p:cNvSpPr>
            <a:spLocks noGrp="1"/>
          </p:cNvSpPr>
          <p:nvPr>
            <p:ph idx="1"/>
          </p:nvPr>
        </p:nvSpPr>
        <p:spPr>
          <a:xfrm>
            <a:off x="838200" y="1543050"/>
            <a:ext cx="10515600" cy="4633913"/>
          </a:xfrm>
        </p:spPr>
        <p:txBody>
          <a:bodyPr>
            <a:normAutofit fontScale="77500" lnSpcReduction="20000"/>
          </a:bodyPr>
          <a:lstStyle/>
          <a:p>
            <a:pPr algn="ctr">
              <a:spcBef>
                <a:spcPts val="600"/>
              </a:spcBef>
              <a:buSzPct val="100000"/>
              <a:defRPr/>
            </a:pPr>
            <a:r>
              <a:rPr lang="es-UY" altLang="es-UY" sz="2600" b="1" spc="60" dirty="0">
                <a:latin typeface="Arial Nova Cond"/>
              </a:rPr>
              <a:t>ATMÓSFERA</a:t>
            </a:r>
          </a:p>
          <a:p>
            <a:pPr marL="214313" indent="-212725" algn="ctr">
              <a:spcAft>
                <a:spcPts val="1200"/>
              </a:spcAft>
              <a:buClr>
                <a:srgbClr val="0070C0"/>
              </a:buClr>
              <a:buSzPct val="45000"/>
              <a:defRPr/>
            </a:pPr>
            <a:r>
              <a:rPr lang="en-US" sz="2500" dirty="0" err="1"/>
              <a:t>Capa</a:t>
            </a:r>
            <a:r>
              <a:rPr lang="en-US" sz="2500" dirty="0"/>
              <a:t> </a:t>
            </a:r>
            <a:r>
              <a:rPr lang="en-US" sz="2500" dirty="0" err="1"/>
              <a:t>gaseosa</a:t>
            </a:r>
            <a:r>
              <a:rPr lang="en-US" sz="2500" dirty="0"/>
              <a:t> que </a:t>
            </a:r>
            <a:r>
              <a:rPr lang="en-US" sz="2500" dirty="0" err="1"/>
              <a:t>recubre</a:t>
            </a:r>
            <a:r>
              <a:rPr lang="en-US" sz="2500" dirty="0"/>
              <a:t> el </a:t>
            </a:r>
            <a:r>
              <a:rPr lang="en-US" sz="2500" dirty="0" err="1"/>
              <a:t>planeta</a:t>
            </a:r>
            <a:r>
              <a:rPr lang="en-US" sz="2500" dirty="0"/>
              <a:t> </a:t>
            </a:r>
            <a:br>
              <a:rPr lang="en-US" dirty="0"/>
            </a:br>
            <a:endParaRPr lang="en-US" dirty="0"/>
          </a:p>
          <a:p>
            <a:pPr marL="458788" indent="-457200" algn="ctr">
              <a:spcAft>
                <a:spcPts val="1200"/>
              </a:spcAft>
              <a:buClr>
                <a:srgbClr val="0070C0"/>
              </a:buClr>
              <a:buSzPct val="45000"/>
              <a:defRPr/>
            </a:pPr>
            <a:r>
              <a:rPr lang="es-UY" altLang="es-UY" sz="2600" b="1" spc="60" dirty="0">
                <a:latin typeface="Arial Nova Cond"/>
              </a:rPr>
              <a:t>AIRE ATMOSFERICO</a:t>
            </a:r>
          </a:p>
          <a:p>
            <a:pPr algn="ctr">
              <a:buSzPct val="100000"/>
              <a:defRPr/>
            </a:pPr>
            <a:r>
              <a:rPr lang="en-US" dirty="0" err="1"/>
              <a:t>Mezcla</a:t>
            </a:r>
            <a:r>
              <a:rPr lang="en-US" dirty="0"/>
              <a:t> de </a:t>
            </a:r>
            <a:r>
              <a:rPr lang="en-US" b="1" i="1" dirty="0" err="1"/>
              <a:t>aire</a:t>
            </a:r>
            <a:r>
              <a:rPr lang="en-US" b="1" i="1" dirty="0"/>
              <a:t> seco</a:t>
            </a:r>
            <a:r>
              <a:rPr lang="en-US" dirty="0"/>
              <a:t>, vapor de </a:t>
            </a:r>
            <a:r>
              <a:rPr lang="en-US" dirty="0" err="1"/>
              <a:t>agua</a:t>
            </a:r>
            <a:r>
              <a:rPr lang="en-US" dirty="0"/>
              <a:t>, y </a:t>
            </a:r>
            <a:r>
              <a:rPr lang="en-US" dirty="0" err="1"/>
              <a:t>aerosoles</a:t>
            </a:r>
            <a:r>
              <a:rPr lang="en-US" dirty="0"/>
              <a:t> </a:t>
            </a:r>
          </a:p>
          <a:p>
            <a:pPr algn="ctr">
              <a:buSzPct val="100000"/>
              <a:defRPr/>
            </a:pPr>
            <a:r>
              <a:rPr lang="en-US" sz="2600" dirty="0"/>
              <a:t>(</a:t>
            </a:r>
            <a:r>
              <a:rPr lang="en-US" sz="2600" b="1" dirty="0"/>
              <a:t>aerosol</a:t>
            </a:r>
            <a:r>
              <a:rPr lang="en-US" sz="2600" dirty="0"/>
              <a:t>: </a:t>
            </a:r>
            <a:r>
              <a:rPr lang="en-US" sz="2600" dirty="0" err="1"/>
              <a:t>partículas</a:t>
            </a:r>
            <a:r>
              <a:rPr lang="en-US" sz="2600" dirty="0"/>
              <a:t> </a:t>
            </a:r>
            <a:r>
              <a:rPr lang="en-US" sz="2600" dirty="0" err="1"/>
              <a:t>en</a:t>
            </a:r>
            <a:r>
              <a:rPr lang="en-US" sz="2600" dirty="0"/>
              <a:t> </a:t>
            </a:r>
            <a:r>
              <a:rPr lang="en-US" sz="2600" dirty="0" err="1"/>
              <a:t>suspensión</a:t>
            </a:r>
            <a:r>
              <a:rPr lang="en-US" sz="2600" dirty="0"/>
              <a:t> no </a:t>
            </a:r>
            <a:r>
              <a:rPr lang="en-US" sz="2600" dirty="0" err="1"/>
              <a:t>gaseosas</a:t>
            </a:r>
            <a:r>
              <a:rPr lang="en-US" sz="2600" dirty="0"/>
              <a:t> – </a:t>
            </a:r>
            <a:r>
              <a:rPr lang="en-US" sz="2600" dirty="0" err="1"/>
              <a:t>líquidas</a:t>
            </a:r>
            <a:r>
              <a:rPr lang="en-US" sz="2600" dirty="0"/>
              <a:t> y </a:t>
            </a:r>
            <a:r>
              <a:rPr lang="en-US" sz="2600" dirty="0" err="1"/>
              <a:t>sólidas</a:t>
            </a:r>
            <a:r>
              <a:rPr lang="en-US" sz="2600" dirty="0"/>
              <a:t>)</a:t>
            </a:r>
            <a:br>
              <a:rPr lang="en-US" dirty="0"/>
            </a:br>
            <a:endParaRPr lang="en-US" dirty="0"/>
          </a:p>
          <a:p>
            <a:pPr algn="ctr">
              <a:buSzPct val="100000"/>
              <a:defRPr/>
            </a:pPr>
            <a:r>
              <a:rPr lang="en-US" sz="2600" b="1" spc="60" dirty="0">
                <a:latin typeface="Arial Nova Cond"/>
              </a:rPr>
              <a:t>AIRE SECO</a:t>
            </a:r>
          </a:p>
          <a:p>
            <a:pPr algn="ctr">
              <a:spcAft>
                <a:spcPts val="300"/>
              </a:spcAft>
              <a:buSzPct val="100000"/>
              <a:defRPr/>
            </a:pPr>
            <a:r>
              <a:rPr lang="en-US" dirty="0" err="1"/>
              <a:t>Mezcla</a:t>
            </a:r>
            <a:r>
              <a:rPr lang="en-US" dirty="0"/>
              <a:t> ideal de gases (se </a:t>
            </a:r>
            <a:r>
              <a:rPr lang="en-US" dirty="0" err="1"/>
              <a:t>comporta</a:t>
            </a:r>
            <a:r>
              <a:rPr lang="en-US" dirty="0"/>
              <a:t> </a:t>
            </a:r>
            <a:r>
              <a:rPr lang="en-US" dirty="0" err="1"/>
              <a:t>como</a:t>
            </a:r>
            <a:r>
              <a:rPr lang="en-US" dirty="0"/>
              <a:t> un gas ideal: PV = </a:t>
            </a:r>
            <a:r>
              <a:rPr lang="en-US" dirty="0" err="1"/>
              <a:t>nRT</a:t>
            </a:r>
            <a:r>
              <a:rPr lang="en-US" dirty="0"/>
              <a:t>)</a:t>
            </a:r>
          </a:p>
          <a:p>
            <a:pPr algn="ctr">
              <a:spcAft>
                <a:spcPts val="300"/>
              </a:spcAft>
              <a:buSzPct val="100000"/>
              <a:defRPr/>
            </a:pPr>
            <a:r>
              <a:rPr lang="en-US" i="1" dirty="0"/>
              <a:t>(peso molecular </a:t>
            </a:r>
            <a:r>
              <a:rPr lang="en-US" i="1" dirty="0" err="1"/>
              <a:t>PMd</a:t>
            </a:r>
            <a:r>
              <a:rPr lang="en-US" i="1" dirty="0"/>
              <a:t> = 28.9)</a:t>
            </a:r>
            <a:endParaRPr lang="es-UY" altLang="es-UY" i="1" dirty="0">
              <a:latin typeface="Calibri" panose="020F0502020204030204" pitchFamily="34" charset="0"/>
            </a:endParaRPr>
          </a:p>
          <a:p>
            <a:pPr algn="ctr">
              <a:buSzPct val="100000"/>
              <a:defRPr/>
            </a:pPr>
            <a:r>
              <a:rPr lang="es-UY" altLang="es-UY" sz="2600" b="1" spc="60" dirty="0">
                <a:latin typeface="Arial Nova Cond"/>
              </a:rPr>
              <a:t>METEOROLOGÍA</a:t>
            </a:r>
          </a:p>
          <a:p>
            <a:pPr marL="214313" indent="-212725" algn="ctr">
              <a:buClr>
                <a:srgbClr val="0070C0"/>
              </a:buClr>
              <a:buSzPct val="45000"/>
              <a:defRPr/>
            </a:pPr>
            <a:r>
              <a:rPr lang="en-US" dirty="0" err="1"/>
              <a:t>Ciencia</a:t>
            </a:r>
            <a:r>
              <a:rPr lang="en-US" dirty="0"/>
              <a:t> que </a:t>
            </a:r>
            <a:r>
              <a:rPr lang="en-US" dirty="0" err="1"/>
              <a:t>estudia</a:t>
            </a:r>
            <a:r>
              <a:rPr lang="en-US" dirty="0"/>
              <a:t> las bases </a:t>
            </a:r>
            <a:r>
              <a:rPr lang="en-US" dirty="0" err="1"/>
              <a:t>físicas</a:t>
            </a:r>
            <a:r>
              <a:rPr lang="en-US" dirty="0"/>
              <a:t> de la </a:t>
            </a:r>
            <a:r>
              <a:rPr lang="en-US" dirty="0" err="1"/>
              <a:t>atmósfera</a:t>
            </a:r>
            <a:r>
              <a:rPr lang="en-US" dirty="0"/>
              <a:t> </a:t>
            </a:r>
            <a:r>
              <a:rPr lang="en-US" dirty="0" err="1"/>
              <a:t>en</a:t>
            </a:r>
            <a:r>
              <a:rPr lang="en-US" dirty="0"/>
              <a:t> </a:t>
            </a:r>
            <a:r>
              <a:rPr lang="en-US" dirty="0" err="1"/>
              <a:t>diferentes</a:t>
            </a:r>
            <a:r>
              <a:rPr lang="en-US" dirty="0"/>
              <a:t> </a:t>
            </a:r>
            <a:r>
              <a:rPr lang="en-US" dirty="0" err="1"/>
              <a:t>escalas</a:t>
            </a:r>
            <a:r>
              <a:rPr lang="en-US" dirty="0"/>
              <a:t> de </a:t>
            </a:r>
            <a:r>
              <a:rPr lang="en-US" dirty="0" err="1"/>
              <a:t>tiempo</a:t>
            </a:r>
            <a:r>
              <a:rPr lang="en-US" dirty="0"/>
              <a:t> y </a:t>
            </a:r>
            <a:r>
              <a:rPr lang="en-US" dirty="0" err="1"/>
              <a:t>espacio</a:t>
            </a:r>
            <a:r>
              <a:rPr lang="en-US" dirty="0"/>
              <a:t>, y sus </a:t>
            </a:r>
            <a:r>
              <a:rPr lang="en-US" dirty="0" err="1"/>
              <a:t>aplicaciones</a:t>
            </a:r>
            <a:r>
              <a:rPr lang="en-US" dirty="0"/>
              <a:t> </a:t>
            </a:r>
            <a:r>
              <a:rPr lang="en-US" dirty="0" err="1"/>
              <a:t>en</a:t>
            </a:r>
            <a:r>
              <a:rPr lang="en-US" dirty="0"/>
              <a:t> las </a:t>
            </a:r>
            <a:r>
              <a:rPr lang="en-US" dirty="0" err="1"/>
              <a:t>actividades</a:t>
            </a:r>
            <a:r>
              <a:rPr lang="en-US" dirty="0"/>
              <a:t> </a:t>
            </a:r>
            <a:r>
              <a:rPr lang="en-US" dirty="0" err="1"/>
              <a:t>humanas</a:t>
            </a:r>
            <a:endParaRPr lang="es-UY" dirty="0"/>
          </a:p>
        </p:txBody>
      </p:sp>
    </p:spTree>
    <p:extLst>
      <p:ext uri="{BB962C8B-B14F-4D97-AF65-F5344CB8AC3E}">
        <p14:creationId xmlns:p14="http://schemas.microsoft.com/office/powerpoint/2010/main" val="76393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22126-8D1D-C346-9214-FDBB44F8A065}"/>
              </a:ext>
            </a:extLst>
          </p:cNvPr>
          <p:cNvSpPr>
            <a:spLocks noGrp="1"/>
          </p:cNvSpPr>
          <p:nvPr>
            <p:ph type="title"/>
          </p:nvPr>
        </p:nvSpPr>
        <p:spPr/>
        <p:txBody>
          <a:bodyPr/>
          <a:lstStyle/>
          <a:p>
            <a:r>
              <a:rPr lang="es-UY"/>
              <a:t>Composición promedio del aire seco hasta </a:t>
            </a:r>
            <a:r>
              <a:rPr lang="en-US"/>
              <a:t>~ 45km </a:t>
            </a:r>
            <a:r>
              <a:rPr lang="en-US" err="1"/>
              <a:t>sobre</a:t>
            </a:r>
            <a:r>
              <a:rPr lang="en-US"/>
              <a:t> el </a:t>
            </a:r>
            <a:r>
              <a:rPr lang="en-US" err="1"/>
              <a:t>nivel</a:t>
            </a:r>
            <a:r>
              <a:rPr lang="en-US"/>
              <a:t> del mar</a:t>
            </a:r>
            <a:endParaRPr lang="es-UY"/>
          </a:p>
        </p:txBody>
      </p:sp>
      <p:pic>
        <p:nvPicPr>
          <p:cNvPr id="4" name="Picture 1">
            <a:extLst>
              <a:ext uri="{FF2B5EF4-FFF2-40B4-BE49-F238E27FC236}">
                <a16:creationId xmlns:a16="http://schemas.microsoft.com/office/drawing/2014/main" id="{305394D7-9351-E740-AF14-79AECEF80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498" y="1690688"/>
            <a:ext cx="6736844" cy="495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6884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3D712-182E-0748-85AC-8E5E3DAD2803}"/>
              </a:ext>
            </a:extLst>
          </p:cNvPr>
          <p:cNvSpPr>
            <a:spLocks noGrp="1"/>
          </p:cNvSpPr>
          <p:nvPr>
            <p:ph type="title"/>
          </p:nvPr>
        </p:nvSpPr>
        <p:spPr/>
        <p:txBody>
          <a:bodyPr/>
          <a:lstStyle/>
          <a:p>
            <a:r>
              <a:rPr lang="es-UY" dirty="0"/>
              <a:t>Composición promedio de la atmósfera hasta </a:t>
            </a:r>
            <a:r>
              <a:rPr lang="en-US" dirty="0"/>
              <a:t>~ 45km por </a:t>
            </a:r>
            <a:r>
              <a:rPr lang="es-ES_tradnl" dirty="0"/>
              <a:t>encima</a:t>
            </a:r>
            <a:r>
              <a:rPr lang="en-US" dirty="0"/>
              <a:t> del </a:t>
            </a:r>
            <a:r>
              <a:rPr lang="en-US" dirty="0" err="1"/>
              <a:t>nivel</a:t>
            </a:r>
            <a:r>
              <a:rPr lang="en-US" dirty="0"/>
              <a:t> del mar</a:t>
            </a:r>
            <a:r>
              <a:rPr lang="es-UY" dirty="0"/>
              <a:t> </a:t>
            </a:r>
          </a:p>
        </p:txBody>
      </p:sp>
      <p:grpSp>
        <p:nvGrpSpPr>
          <p:cNvPr id="4" name="Group 1">
            <a:extLst>
              <a:ext uri="{FF2B5EF4-FFF2-40B4-BE49-F238E27FC236}">
                <a16:creationId xmlns:a16="http://schemas.microsoft.com/office/drawing/2014/main" id="{CBC5196D-15D5-D749-A902-BB9370D534D3}"/>
              </a:ext>
            </a:extLst>
          </p:cNvPr>
          <p:cNvGrpSpPr>
            <a:grpSpLocks/>
          </p:cNvGrpSpPr>
          <p:nvPr/>
        </p:nvGrpSpPr>
        <p:grpSpPr bwMode="auto">
          <a:xfrm>
            <a:off x="542925" y="1718468"/>
            <a:ext cx="6769099" cy="4774407"/>
            <a:chOff x="999" y="596"/>
            <a:chExt cx="4705" cy="3422"/>
          </a:xfrm>
        </p:grpSpPr>
        <p:pic>
          <p:nvPicPr>
            <p:cNvPr id="5" name="Picture 2">
              <a:extLst>
                <a:ext uri="{FF2B5EF4-FFF2-40B4-BE49-F238E27FC236}">
                  <a16:creationId xmlns:a16="http://schemas.microsoft.com/office/drawing/2014/main" id="{1ED96CAC-D29B-734E-A4CA-A11A7B603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 y="596"/>
              <a:ext cx="4705" cy="34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3">
              <a:extLst>
                <a:ext uri="{FF2B5EF4-FFF2-40B4-BE49-F238E27FC236}">
                  <a16:creationId xmlns:a16="http://schemas.microsoft.com/office/drawing/2014/main" id="{9A94B337-130E-5D4B-B169-835941990DCE}"/>
                </a:ext>
              </a:extLst>
            </p:cNvPr>
            <p:cNvSpPr>
              <a:spLocks noChangeArrowheads="1"/>
            </p:cNvSpPr>
            <p:nvPr/>
          </p:nvSpPr>
          <p:spPr bwMode="auto">
            <a:xfrm>
              <a:off x="999" y="596"/>
              <a:ext cx="4705" cy="3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UY" altLang="es-UY"/>
            </a:p>
          </p:txBody>
        </p:sp>
      </p:grpSp>
      <p:sp>
        <p:nvSpPr>
          <p:cNvPr id="7" name="CuadroTexto 6">
            <a:extLst>
              <a:ext uri="{FF2B5EF4-FFF2-40B4-BE49-F238E27FC236}">
                <a16:creationId xmlns:a16="http://schemas.microsoft.com/office/drawing/2014/main" id="{CEAE28F7-F25D-744C-81E4-F1481E64FDFF}"/>
              </a:ext>
            </a:extLst>
          </p:cNvPr>
          <p:cNvSpPr txBox="1"/>
          <p:nvPr/>
        </p:nvSpPr>
        <p:spPr>
          <a:xfrm>
            <a:off x="7473949" y="5712768"/>
            <a:ext cx="4718051" cy="928390"/>
          </a:xfrm>
          <a:prstGeom prst="rect">
            <a:avLst/>
          </a:prstGeom>
          <a:noFill/>
        </p:spPr>
        <p:txBody>
          <a:bodyPr wrap="square" rtlCol="0">
            <a:spAutoFit/>
          </a:bodyPr>
          <a:lstStyle/>
          <a:p>
            <a:r>
              <a:rPr lang="es-UY" dirty="0"/>
              <a:t>+ polvo, polen y partículas líquidas y gaseosas industriales o naturales que forman </a:t>
            </a:r>
            <a:r>
              <a:rPr lang="es-UY" b="1" dirty="0"/>
              <a:t>los aerosoles </a:t>
            </a:r>
          </a:p>
        </p:txBody>
      </p:sp>
      <p:sp>
        <p:nvSpPr>
          <p:cNvPr id="9" name="Rectangle 8">
            <a:extLst>
              <a:ext uri="{FF2B5EF4-FFF2-40B4-BE49-F238E27FC236}">
                <a16:creationId xmlns:a16="http://schemas.microsoft.com/office/drawing/2014/main" id="{5F1790F4-D2FC-3549-B02E-2C1EDC520282}"/>
              </a:ext>
            </a:extLst>
          </p:cNvPr>
          <p:cNvSpPr>
            <a:spLocks noChangeArrowheads="1"/>
          </p:cNvSpPr>
          <p:nvPr/>
        </p:nvSpPr>
        <p:spPr bwMode="auto">
          <a:xfrm>
            <a:off x="5591174" y="3256756"/>
            <a:ext cx="1581151" cy="344487"/>
          </a:xfrm>
          <a:prstGeom prst="rect">
            <a:avLst/>
          </a:prstGeom>
          <a:solidFill>
            <a:srgbClr val="FFFF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r>
              <a:rPr lang="es-UY" altLang="es-UY" sz="2300" b="1" dirty="0">
                <a:solidFill>
                  <a:srgbClr val="000000"/>
                </a:solidFill>
                <a:latin typeface="Calibri" panose="020F0502020204030204" pitchFamily="34" charset="0"/>
              </a:rPr>
              <a:t>&gt;400 ppm!!</a:t>
            </a:r>
          </a:p>
        </p:txBody>
      </p:sp>
      <p:sp>
        <p:nvSpPr>
          <p:cNvPr id="10" name="Rectangle 10">
            <a:extLst>
              <a:ext uri="{FF2B5EF4-FFF2-40B4-BE49-F238E27FC236}">
                <a16:creationId xmlns:a16="http://schemas.microsoft.com/office/drawing/2014/main" id="{8A210FDB-A27D-5344-9B03-BCAC1760E957}"/>
              </a:ext>
            </a:extLst>
          </p:cNvPr>
          <p:cNvSpPr>
            <a:spLocks noChangeArrowheads="1"/>
          </p:cNvSpPr>
          <p:nvPr/>
        </p:nvSpPr>
        <p:spPr bwMode="auto">
          <a:xfrm>
            <a:off x="417512" y="2595166"/>
            <a:ext cx="7056437" cy="431800"/>
          </a:xfrm>
          <a:prstGeom prst="rect">
            <a:avLst/>
          </a:prstGeom>
          <a:solidFill>
            <a:srgbClr val="4F81BD">
              <a:alpha val="21960"/>
            </a:srgbClr>
          </a:solidFill>
          <a:ln w="25560">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UY" altLang="es-UY"/>
          </a:p>
        </p:txBody>
      </p:sp>
    </p:spTree>
    <p:extLst>
      <p:ext uri="{BB962C8B-B14F-4D97-AF65-F5344CB8AC3E}">
        <p14:creationId xmlns:p14="http://schemas.microsoft.com/office/powerpoint/2010/main" val="370313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fill="hold" nodeType="clickEffect">
                                  <p:stCondLst>
                                    <p:cond delay="0"/>
                                  </p:stCondLst>
                                  <p:childTnLst>
                                    <p:set>
                                      <p:cBhvr additive="repl">
                                        <p:cTn id="6" dur="1000"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32266-B04C-BB47-B841-39D1101D10FA}"/>
              </a:ext>
            </a:extLst>
          </p:cNvPr>
          <p:cNvSpPr>
            <a:spLocks noGrp="1"/>
          </p:cNvSpPr>
          <p:nvPr>
            <p:ph type="title"/>
          </p:nvPr>
        </p:nvSpPr>
        <p:spPr>
          <a:xfrm>
            <a:off x="838200" y="193675"/>
            <a:ext cx="10515600" cy="1325563"/>
          </a:xfrm>
        </p:spPr>
        <p:txBody>
          <a:bodyPr/>
          <a:lstStyle/>
          <a:p>
            <a:r>
              <a:rPr lang="es-UY" dirty="0"/>
              <a:t>Estructura vertical de la atmósfera</a:t>
            </a:r>
          </a:p>
        </p:txBody>
      </p:sp>
      <p:grpSp>
        <p:nvGrpSpPr>
          <p:cNvPr id="4" name="Group 13">
            <a:extLst>
              <a:ext uri="{FF2B5EF4-FFF2-40B4-BE49-F238E27FC236}">
                <a16:creationId xmlns:a16="http://schemas.microsoft.com/office/drawing/2014/main" id="{61F4CC01-08DE-304B-8B09-A49DE24B5DB5}"/>
              </a:ext>
            </a:extLst>
          </p:cNvPr>
          <p:cNvGrpSpPr>
            <a:grpSpLocks/>
          </p:cNvGrpSpPr>
          <p:nvPr/>
        </p:nvGrpSpPr>
        <p:grpSpPr bwMode="auto">
          <a:xfrm>
            <a:off x="575114" y="1431917"/>
            <a:ext cx="4833937" cy="5232408"/>
            <a:chOff x="2472" y="-17"/>
            <a:chExt cx="3286" cy="4361"/>
          </a:xfrm>
        </p:grpSpPr>
        <p:pic>
          <p:nvPicPr>
            <p:cNvPr id="5" name="Picture 14">
              <a:extLst>
                <a:ext uri="{FF2B5EF4-FFF2-40B4-BE49-F238E27FC236}">
                  <a16:creationId xmlns:a16="http://schemas.microsoft.com/office/drawing/2014/main" id="{65EBC98E-2778-9840-A8D2-3E8A6B424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 y="-17"/>
              <a:ext cx="3286" cy="43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 name="Group 15">
              <a:extLst>
                <a:ext uri="{FF2B5EF4-FFF2-40B4-BE49-F238E27FC236}">
                  <a16:creationId xmlns:a16="http://schemas.microsoft.com/office/drawing/2014/main" id="{70DA4570-7C1B-CA4F-8E08-54D98F9DF889}"/>
                </a:ext>
              </a:extLst>
            </p:cNvPr>
            <p:cNvGrpSpPr>
              <a:grpSpLocks/>
            </p:cNvGrpSpPr>
            <p:nvPr/>
          </p:nvGrpSpPr>
          <p:grpSpPr bwMode="auto">
            <a:xfrm>
              <a:off x="3016" y="3484"/>
              <a:ext cx="2629" cy="255"/>
              <a:chOff x="3016" y="3484"/>
              <a:chExt cx="2629" cy="255"/>
            </a:xfrm>
          </p:grpSpPr>
          <p:cxnSp>
            <p:nvCxnSpPr>
              <p:cNvPr id="7" name="AutoShape 16">
                <a:extLst>
                  <a:ext uri="{FF2B5EF4-FFF2-40B4-BE49-F238E27FC236}">
                    <a16:creationId xmlns:a16="http://schemas.microsoft.com/office/drawing/2014/main" id="{8C21F667-6D5E-0A40-B61B-9FFA80B76449}"/>
                  </a:ext>
                </a:extLst>
              </p:cNvPr>
              <p:cNvCxnSpPr>
                <a:cxnSpLocks noChangeShapeType="1"/>
              </p:cNvCxnSpPr>
              <p:nvPr/>
            </p:nvCxnSpPr>
            <p:spPr bwMode="auto">
              <a:xfrm>
                <a:off x="3016" y="3484"/>
                <a:ext cx="2538" cy="0"/>
              </a:xfrm>
              <a:prstGeom prst="bentConnector2">
                <a:avLst/>
              </a:prstGeom>
              <a:noFill/>
              <a:ln w="25560">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Rectangle 17">
                <a:extLst>
                  <a:ext uri="{FF2B5EF4-FFF2-40B4-BE49-F238E27FC236}">
                    <a16:creationId xmlns:a16="http://schemas.microsoft.com/office/drawing/2014/main" id="{E347D56E-05E9-974F-B36C-0B39AC76D05F}"/>
                  </a:ext>
                </a:extLst>
              </p:cNvPr>
              <p:cNvSpPr>
                <a:spLocks noChangeArrowheads="1"/>
              </p:cNvSpPr>
              <p:nvPr/>
            </p:nvSpPr>
            <p:spPr bwMode="auto">
              <a:xfrm>
                <a:off x="5148" y="3530"/>
                <a:ext cx="497"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lnSpc>
                    <a:spcPct val="100000"/>
                  </a:lnSpc>
                  <a:buClrTx/>
                  <a:buFontTx/>
                  <a:buNone/>
                </a:pPr>
                <a:r>
                  <a:rPr lang="es-UY" altLang="es-UY" sz="1600" b="1">
                    <a:solidFill>
                      <a:srgbClr val="C00000"/>
                    </a:solidFill>
                  </a:rPr>
                  <a:t>Temp.</a:t>
                </a:r>
              </a:p>
            </p:txBody>
          </p:sp>
        </p:grpSp>
      </p:grpSp>
      <p:sp>
        <p:nvSpPr>
          <p:cNvPr id="9" name="CuadroTexto 8">
            <a:extLst>
              <a:ext uri="{FF2B5EF4-FFF2-40B4-BE49-F238E27FC236}">
                <a16:creationId xmlns:a16="http://schemas.microsoft.com/office/drawing/2014/main" id="{208C8EA9-8C5C-9246-B148-5107B5CFCB4D}"/>
              </a:ext>
            </a:extLst>
          </p:cNvPr>
          <p:cNvSpPr txBox="1"/>
          <p:nvPr/>
        </p:nvSpPr>
        <p:spPr>
          <a:xfrm>
            <a:off x="6096000" y="1871663"/>
            <a:ext cx="5786438" cy="2862322"/>
          </a:xfrm>
          <a:prstGeom prst="rect">
            <a:avLst/>
          </a:prstGeom>
          <a:noFill/>
        </p:spPr>
        <p:txBody>
          <a:bodyPr wrap="square" rtlCol="0">
            <a:spAutoFit/>
          </a:bodyPr>
          <a:lstStyle/>
          <a:p>
            <a:r>
              <a:rPr lang="es-UY" sz="2000" dirty="0"/>
              <a:t>La vida ocurre en en la troposfera baja (debajo de 5 Km)</a:t>
            </a:r>
          </a:p>
          <a:p>
            <a:endParaRPr lang="es-UY" sz="2000" dirty="0"/>
          </a:p>
          <a:p>
            <a:r>
              <a:rPr lang="es-UY" sz="2000" dirty="0"/>
              <a:t>Ocurre la circulación general, con torbellinos en latitudes medias y mov turbulentos en la capa fronteriza y cerca de las corrientes en chorro</a:t>
            </a:r>
          </a:p>
          <a:p>
            <a:endParaRPr lang="es-UY" sz="2000" dirty="0"/>
          </a:p>
          <a:p>
            <a:r>
              <a:rPr lang="es-UY" sz="2000" dirty="0"/>
              <a:t>Tropopausa promedio a los 12 Km, más baja en los polos (9 Km aprox) y alta en los trópicos (18 Km aprox) </a:t>
            </a:r>
          </a:p>
        </p:txBody>
      </p:sp>
    </p:spTree>
    <p:extLst>
      <p:ext uri="{BB962C8B-B14F-4D97-AF65-F5344CB8AC3E}">
        <p14:creationId xmlns:p14="http://schemas.microsoft.com/office/powerpoint/2010/main" val="24278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randombar(horizontal)">
                                      <p:cBhvr additive="repl">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9B7B3-4526-5B4D-A8ED-486F3582D506}"/>
              </a:ext>
            </a:extLst>
          </p:cNvPr>
          <p:cNvSpPr>
            <a:spLocks noGrp="1"/>
          </p:cNvSpPr>
          <p:nvPr>
            <p:ph type="title"/>
          </p:nvPr>
        </p:nvSpPr>
        <p:spPr>
          <a:xfrm>
            <a:off x="838200" y="204705"/>
            <a:ext cx="10515600" cy="1325563"/>
          </a:xfrm>
        </p:spPr>
        <p:txBody>
          <a:bodyPr/>
          <a:lstStyle/>
          <a:p>
            <a:r>
              <a:rPr lang="es-UY" dirty="0"/>
              <a:t>Concepto de Clima</a:t>
            </a:r>
          </a:p>
        </p:txBody>
      </p:sp>
      <p:sp>
        <p:nvSpPr>
          <p:cNvPr id="3" name="Marcador de contenido 2">
            <a:extLst>
              <a:ext uri="{FF2B5EF4-FFF2-40B4-BE49-F238E27FC236}">
                <a16:creationId xmlns:a16="http://schemas.microsoft.com/office/drawing/2014/main" id="{26052FD5-AB21-7144-A20E-0D8D942F6F7C}"/>
              </a:ext>
            </a:extLst>
          </p:cNvPr>
          <p:cNvSpPr>
            <a:spLocks noGrp="1"/>
          </p:cNvSpPr>
          <p:nvPr>
            <p:ph idx="1"/>
          </p:nvPr>
        </p:nvSpPr>
        <p:spPr>
          <a:xfrm>
            <a:off x="838199" y="1315452"/>
            <a:ext cx="10904621" cy="5358063"/>
          </a:xfrm>
        </p:spPr>
        <p:txBody>
          <a:bodyPr>
            <a:noAutofit/>
          </a:bodyPr>
          <a:lstStyle/>
          <a:p>
            <a:pPr>
              <a:lnSpc>
                <a:spcPct val="170000"/>
              </a:lnSpc>
            </a:pPr>
            <a:r>
              <a:rPr lang="es-ES" sz="1800" dirty="0"/>
              <a:t>Según el Vocabulario Meteorológico Internacional: </a:t>
            </a:r>
            <a:r>
              <a:rPr lang="es-ES" sz="1800" b="1" dirty="0"/>
              <a:t>clima </a:t>
            </a:r>
            <a:r>
              <a:rPr lang="es-ES" sz="1800" dirty="0"/>
              <a:t>es el conjunto fluctuante de las condiciones atmosféricas, caracterizado por los estados y evolución del tiempo en una determinada zona del espacio.</a:t>
            </a:r>
            <a:br>
              <a:rPr lang="es-ES" sz="1800" dirty="0"/>
            </a:br>
            <a:endParaRPr lang="es-ES" sz="1800" dirty="0"/>
          </a:p>
          <a:p>
            <a:pPr>
              <a:lnSpc>
                <a:spcPct val="170000"/>
              </a:lnSpc>
            </a:pPr>
            <a:r>
              <a:rPr lang="es-ES" sz="1800" dirty="0"/>
              <a:t>El clima no está asociado únicamente con lo que sucede en la atmósfera. Ha </a:t>
            </a:r>
            <a:r>
              <a:rPr lang="es-ES_tradnl" sz="1800" dirty="0"/>
              <a:t>sufrido muchos cambios en el pasado y continuará cambiando en el futuro. Siempre está evolucionando, puede considerarse una entidad viva. Con ello se borra el concepto de la naturaleza constante del clima.</a:t>
            </a:r>
            <a:br>
              <a:rPr lang="es-ES_tradnl" sz="1800" dirty="0"/>
            </a:br>
            <a:endParaRPr lang="es-UY" sz="1800" dirty="0"/>
          </a:p>
          <a:p>
            <a:pPr>
              <a:lnSpc>
                <a:spcPct val="170000"/>
              </a:lnSpc>
            </a:pPr>
            <a:r>
              <a:rPr lang="es-ES" sz="1800" dirty="0"/>
              <a:t>Otra definición del </a:t>
            </a:r>
            <a:r>
              <a:rPr lang="es-ES" sz="1800" b="1" dirty="0"/>
              <a:t>clima relacionada al sistema climático</a:t>
            </a:r>
            <a:r>
              <a:rPr lang="es-ES" sz="1800" dirty="0"/>
              <a:t>: estado físico promedio del </a:t>
            </a:r>
            <a:r>
              <a:rPr lang="es-ES" sz="1800" b="1" dirty="0"/>
              <a:t>sistema climático. O sea, </a:t>
            </a:r>
            <a:r>
              <a:rPr lang="es-ES" sz="1800" dirty="0"/>
              <a:t>se puede considerar el clima en un sentido amplio en términos de estado medio del sistema climático.</a:t>
            </a:r>
            <a:endParaRPr lang="es-UY" sz="1800" dirty="0"/>
          </a:p>
          <a:p>
            <a:pPr marL="0" indent="0">
              <a:lnSpc>
                <a:spcPct val="170000"/>
              </a:lnSpc>
              <a:buNone/>
            </a:pPr>
            <a:endParaRPr lang="es-ES" sz="3600" dirty="0"/>
          </a:p>
          <a:p>
            <a:endParaRPr lang="es-ES" dirty="0"/>
          </a:p>
        </p:txBody>
      </p:sp>
    </p:spTree>
    <p:extLst>
      <p:ext uri="{BB962C8B-B14F-4D97-AF65-F5344CB8AC3E}">
        <p14:creationId xmlns:p14="http://schemas.microsoft.com/office/powerpoint/2010/main" val="41179474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14141</TotalTime>
  <Words>4534</Words>
  <Application>Microsoft Macintosh PowerPoint</Application>
  <PresentationFormat>Panorámica</PresentationFormat>
  <Paragraphs>245</Paragraphs>
  <Slides>23</Slides>
  <Notes>18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Arial Nova Cond</vt:lpstr>
      <vt:lpstr>Calibri</vt:lpstr>
      <vt:lpstr>Calibri Light</vt:lpstr>
      <vt:lpstr>Times New Roman</vt:lpstr>
      <vt:lpstr>Tema de Office</vt:lpstr>
      <vt:lpstr>Clase introductoria al Clima</vt:lpstr>
      <vt:lpstr>Presentación de PowerPoint</vt:lpstr>
      <vt:lpstr>El OCÉANO y el clima</vt:lpstr>
      <vt:lpstr>Presentación de PowerPoint</vt:lpstr>
      <vt:lpstr>Conceptos básicos</vt:lpstr>
      <vt:lpstr>Composición promedio del aire seco hasta ~ 45km sobre el nivel del mar</vt:lpstr>
      <vt:lpstr>Composición promedio de la atmósfera hasta ~ 45km por encima del nivel del mar </vt:lpstr>
      <vt:lpstr>Estructura vertical de la atmósfera</vt:lpstr>
      <vt:lpstr>Concepto de Clima</vt:lpstr>
      <vt:lpstr>Escalas climáticas </vt:lpstr>
      <vt:lpstr>¿Es lo mismo que el tiempo atmosférico? </vt:lpstr>
      <vt:lpstr>Presentación de PowerPoint</vt:lpstr>
      <vt:lpstr>Los principales factores formadores del clima son: </vt:lpstr>
      <vt:lpstr>RADIACIÓN SOLAR </vt:lpstr>
      <vt:lpstr>Albedo</vt:lpstr>
      <vt:lpstr>Año solar y estaciones</vt:lpstr>
      <vt:lpstr>Efecto invernadero natural</vt:lpstr>
      <vt:lpstr>CIRCULACIÓN ATMOSFÉRICA</vt:lpstr>
      <vt:lpstr>SUPERFICIE SUBYACENTE</vt:lpstr>
      <vt:lpstr>Variabilidad climática: se refiere a las variaciones temporales que se producen en el clima y que son una característica intrínseca del mismo</vt:lpstr>
      <vt:lpstr>Variabilidad Climática vs. Cambio Climático:</vt:lpstr>
      <vt:lpstr>Contribución al cambio climático de varios gases de efecto invernadero</vt:lpstr>
      <vt:lpstr>Componentes de forzante radiativo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dc:title>
  <dc:creator>matilderodriguez19@gmail.com</dc:creator>
  <cp:lastModifiedBy>matilderodriguez19@gmail.com</cp:lastModifiedBy>
  <cp:revision>115</cp:revision>
  <dcterms:created xsi:type="dcterms:W3CDTF">2021-04-22T20:52:36Z</dcterms:created>
  <dcterms:modified xsi:type="dcterms:W3CDTF">2021-05-23T23:57:28Z</dcterms:modified>
</cp:coreProperties>
</file>