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6" r:id="rId3"/>
    <p:sldId id="289" r:id="rId4"/>
    <p:sldId id="290" r:id="rId5"/>
    <p:sldId id="291" r:id="rId6"/>
    <p:sldId id="287" r:id="rId7"/>
    <p:sldId id="293" r:id="rId8"/>
    <p:sldId id="294" r:id="rId9"/>
    <p:sldId id="298" r:id="rId10"/>
    <p:sldId id="299" r:id="rId11"/>
    <p:sldId id="295" r:id="rId12"/>
    <p:sldId id="301" r:id="rId13"/>
    <p:sldId id="300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F930-7276-428A-82E6-577E1D12713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2249-943E-4B18-BD89-B999061AF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B8B86-9F1D-4FA1-910A-A8D77AE53EF7}" type="slidenum">
              <a:rPr lang="es-E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151" tIns="43576" rIns="87151" bIns="43576"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07933-3D2F-42D3-BECB-DB8386FB7DC2}" type="slidenum">
              <a:rPr lang="es-E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151" tIns="43576" rIns="87151" bIns="43576"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395F3-EE1E-448E-A861-2AE701C65806}" type="slidenum">
              <a:rPr lang="es-E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151" tIns="43576" rIns="87151" bIns="43576"/>
          <a:lstStyle/>
          <a:p>
            <a:pPr eaLnBrk="1" hangingPunct="1"/>
            <a:endParaRPr lang="es-UY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FB0F-175C-4D05-A5FA-6F450E2BA0B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BAF6-61BC-46B5-8997-9E7EFD941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U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5.4 SEÑALES DE ALERTA TEMPRANA DE TRANSICIONES CATASTRÓFICAS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6764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En el Capítulo 2 (clase 3) vimos que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Las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condiciones externas de muchos sistemas cambian gradualmente sin que ocurran cambios notables hasta que cuando algún parámetro clave supera un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valor umbral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se produce lo que se llama un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cambio catastrófico: el sistema ‘salta’ repentinamente de un equilibrio a otro cualitativamente muy diferente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(sin habernos dado señales obvias).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Ejemplos de cambios catastróficos: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Transiciones de fase, como por ejemplo agua líquida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supercalentada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 vapor.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Colapso de estructuras en ingeniería civil (puentes, edificios, etc.)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aerodinámica, la entrada en pérdida de un avión al variar las condiciones del ala respecto al fluido (aire). 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cambio de estado de los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ecosistemas, por ejemplo la desertificación.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Nos concentraremos en d).</a:t>
            </a:r>
          </a:p>
          <a:p>
            <a:pPr marL="342900" indent="-342900"/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Las condiciones externas de los ecosistemas como el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clima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los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aportes de nutrientes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sustancias químicas tóxicas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recolección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 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pérdida de diversidad de especies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 menudo cambian gradualmente con el tiempo.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estado de algunos ecosistemas puede responder de manera suave y continua a tales tendencias.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Notice </a:t>
            </a:r>
            <a:r>
              <a:rPr lang="en-US" dirty="0" smtClean="0"/>
              <a:t>two remarkable things.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 smtClean="0"/>
              <a:t>, the peak in 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X</a:t>
            </a:r>
            <a:r>
              <a:rPr lang="en-US" dirty="0" smtClean="0"/>
              <a:t> is always narrower for the backward transition than for the forward transition. 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 smtClean="0"/>
              <a:t>, the width of the hysteresis loop decreases with </a:t>
            </a:r>
            <a:r>
              <a:rPr lang="en-US" i="1" dirty="0" smtClean="0"/>
              <a:t>d</a:t>
            </a:r>
            <a:r>
              <a:rPr lang="en-US" dirty="0" smtClean="0"/>
              <a:t>, so diffusion tends to make the shift steeper. 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t="861" r="1451"/>
          <a:stretch>
            <a:fillRect/>
          </a:stretch>
        </p:blipFill>
        <p:spPr bwMode="auto">
          <a:xfrm>
            <a:off x="2549525" y="476250"/>
            <a:ext cx="40449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45821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Figure 4.8.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&lt;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&gt;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(black curves) and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 (blue curves) for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&lt;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&gt;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= 7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5 and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δK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= 2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5,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computed for forward and backward changes of the control parameter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. Results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for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= 0 (above),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= 0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1 (middle) and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= 0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R10"/>
                <a:cs typeface="Arial" pitchFamily="34" charset="0"/>
              </a:rPr>
              <a:t>5 (below).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5425"/>
            <a:ext cx="82296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Patchiness </a:t>
            </a:r>
            <a:r>
              <a:rPr lang="en-US" sz="2400" b="1" dirty="0" smtClean="0"/>
              <a:t>(Distribution of Clusters)</a:t>
            </a:r>
            <a:r>
              <a:rPr lang="en-US" sz="2400" dirty="0" smtClean="0"/>
              <a:t> 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To study the cluster structure first we have to define a threshold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which separates low from high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density vegetation cells.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&lt;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&gt;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= 7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5 and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= 0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 the maximum in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is given at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08.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One possible choice is to take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coinciding with the average value of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i,j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) at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i.e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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89. This is the threshold we will take.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609600"/>
            <a:ext cx="9056688" cy="4735512"/>
            <a:chOff x="0" y="833"/>
            <a:chExt cx="5705" cy="2983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7" y="833"/>
              <a:ext cx="4208" cy="29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4608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865"/>
              <a:ext cx="1497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771" y="1548"/>
              <a:ext cx="1034" cy="1548"/>
              <a:chOff x="771" y="1548"/>
              <a:chExt cx="1034" cy="1548"/>
            </a:xfrm>
          </p:grpSpPr>
          <p:cxnSp>
            <p:nvCxnSpPr>
              <p:cNvPr id="46088" name="AutoShape 9"/>
              <p:cNvCxnSpPr>
                <a:cxnSpLocks noChangeShapeType="1"/>
              </p:cNvCxnSpPr>
              <p:nvPr/>
            </p:nvCxnSpPr>
            <p:spPr bwMode="auto">
              <a:xfrm rot="-5400000">
                <a:off x="1016" y="1303"/>
                <a:ext cx="544" cy="1034"/>
              </a:xfrm>
              <a:prstGeom prst="bentConnector2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46089" name="Line 10"/>
              <p:cNvSpPr>
                <a:spLocks noChangeShapeType="1"/>
              </p:cNvSpPr>
              <p:nvPr/>
            </p:nvSpPr>
            <p:spPr bwMode="auto">
              <a:xfrm>
                <a:off x="816" y="2115"/>
                <a:ext cx="953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cxnSp>
            <p:nvCxnSpPr>
              <p:cNvPr id="46090" name="AutoShape 15"/>
              <p:cNvCxnSpPr>
                <a:cxnSpLocks noChangeShapeType="1"/>
              </p:cNvCxnSpPr>
              <p:nvPr/>
            </p:nvCxnSpPr>
            <p:spPr bwMode="auto">
              <a:xfrm rot="10800000">
                <a:off x="839" y="2160"/>
                <a:ext cx="932" cy="936"/>
              </a:xfrm>
              <a:prstGeom prst="bentConnector2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 type="triangle" w="med" len="med"/>
                <a:tailEnd type="triangle" w="med" len="med"/>
              </a:ln>
            </p:spPr>
          </p:cxnSp>
        </p:grpSp>
      </p:grpSp>
      <p:sp>
        <p:nvSpPr>
          <p:cNvPr id="46084" name="Rectangle 17"/>
          <p:cNvSpPr>
            <a:spLocks noChangeArrowheads="1"/>
          </p:cNvSpPr>
          <p:nvPr/>
        </p:nvSpPr>
        <p:spPr bwMode="auto">
          <a:xfrm>
            <a:off x="0" y="533400"/>
            <a:ext cx="822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dirty="0">
                <a:latin typeface="Arial Narrow" pitchFamily="34" charset="0"/>
              </a:rPr>
              <a:t>We found for a grazing model: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4.10.</a:t>
            </a:r>
            <a:r>
              <a:rPr lang="en-US" dirty="0" smtClean="0"/>
              <a:t> </a:t>
            </a:r>
            <a:r>
              <a:rPr lang="en-US" i="1" dirty="0" smtClean="0"/>
              <a:t>First column</a:t>
            </a:r>
            <a:r>
              <a:rPr lang="en-US" dirty="0" smtClean="0"/>
              <a:t>: a portion of 50 ×</a:t>
            </a:r>
            <a:r>
              <a:rPr lang="en-US" i="1" dirty="0" smtClean="0"/>
              <a:t> </a:t>
            </a:r>
            <a:r>
              <a:rPr lang="en-US" dirty="0" smtClean="0"/>
              <a:t>50 cells from the original 800 ×</a:t>
            </a:r>
            <a:r>
              <a:rPr lang="en-US" i="1" dirty="0" smtClean="0"/>
              <a:t> </a:t>
            </a:r>
            <a:r>
              <a:rPr lang="en-US" dirty="0" smtClean="0"/>
              <a:t>800 lattice is shown, grids representing the value taken by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at each cell for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K</a:t>
            </a:r>
            <a:r>
              <a:rPr lang="en-US" dirty="0" smtClean="0">
                <a:sym typeface="Symbol"/>
              </a:rPr>
              <a:t></a:t>
            </a:r>
            <a:r>
              <a:rPr lang="en-US" i="1" dirty="0" smtClean="0"/>
              <a:t>  </a:t>
            </a:r>
            <a:r>
              <a:rPr lang="en-US" dirty="0" smtClean="0"/>
              <a:t>= 7</a:t>
            </a:r>
            <a:r>
              <a:rPr lang="en-US" i="1" dirty="0" smtClean="0"/>
              <a:t>.</a:t>
            </a:r>
            <a:r>
              <a:rPr lang="en-US" dirty="0" smtClean="0"/>
              <a:t>5, </a:t>
            </a:r>
            <a:r>
              <a:rPr lang="en-US" i="1" dirty="0" smtClean="0"/>
              <a:t>d </a:t>
            </a:r>
            <a:r>
              <a:rPr lang="en-US" dirty="0" smtClean="0"/>
              <a:t>= 0</a:t>
            </a:r>
            <a:r>
              <a:rPr lang="en-US" i="1" dirty="0" smtClean="0"/>
              <a:t>.</a:t>
            </a:r>
            <a:r>
              <a:rPr lang="en-US" dirty="0" smtClean="0"/>
              <a:t>1. The rows correspond to </a:t>
            </a:r>
            <a:r>
              <a:rPr lang="en-US" i="1" dirty="0" smtClean="0"/>
              <a:t>c </a:t>
            </a:r>
            <a:r>
              <a:rPr lang="en-US" dirty="0" smtClean="0"/>
              <a:t>= 1</a:t>
            </a:r>
            <a:r>
              <a:rPr lang="en-US" i="1" dirty="0" smtClean="0"/>
              <a:t>.</a:t>
            </a:r>
            <a:r>
              <a:rPr lang="en-US" dirty="0" smtClean="0"/>
              <a:t>98, </a:t>
            </a:r>
            <a:r>
              <a:rPr lang="en-US" i="1" dirty="0" smtClean="0"/>
              <a:t>c </a:t>
            </a:r>
            <a:r>
              <a:rPr lang="en-US" dirty="0" smtClean="0"/>
              <a:t>= 2</a:t>
            </a:r>
            <a:r>
              <a:rPr lang="en-US" i="1" dirty="0" smtClean="0"/>
              <a:t>.</a:t>
            </a:r>
            <a:r>
              <a:rPr lang="en-US" dirty="0" smtClean="0"/>
              <a:t>08 and </a:t>
            </a:r>
            <a:r>
              <a:rPr lang="en-US" i="1" dirty="0" smtClean="0"/>
              <a:t>c </a:t>
            </a:r>
            <a:r>
              <a:rPr lang="en-US" dirty="0" smtClean="0"/>
              <a:t>= 2</a:t>
            </a:r>
            <a:r>
              <a:rPr lang="en-US" i="1" dirty="0" smtClean="0"/>
              <a:t>.</a:t>
            </a:r>
            <a:r>
              <a:rPr lang="en-US" dirty="0" smtClean="0"/>
              <a:t>18. </a:t>
            </a:r>
            <a:r>
              <a:rPr lang="en-US" i="1" dirty="0" smtClean="0"/>
              <a:t>Second column</a:t>
            </a:r>
            <a:r>
              <a:rPr lang="en-US" dirty="0" smtClean="0"/>
              <a:t>: same as the first, for </a:t>
            </a:r>
            <a:r>
              <a:rPr lang="en-US" dirty="0" err="1" smtClean="0"/>
              <a:t>binarized</a:t>
            </a:r>
            <a:r>
              <a:rPr lang="en-US" dirty="0" smtClean="0"/>
              <a:t> data (blue: cells with low vegetation density, red: cells with high vegetation density). </a:t>
            </a:r>
            <a:r>
              <a:rPr lang="en-US" i="1" dirty="0" smtClean="0"/>
              <a:t>Third column</a:t>
            </a:r>
            <a:r>
              <a:rPr lang="en-US" dirty="0" smtClean="0"/>
              <a:t>: number of clusters</a:t>
            </a:r>
            <a:r>
              <a:rPr lang="en-US" i="1" dirty="0" smtClean="0"/>
              <a:t> versus</a:t>
            </a:r>
            <a:r>
              <a:rPr lang="en-US" dirty="0" smtClean="0"/>
              <a:t> area on a logarithmic scale.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8200" y="762000"/>
            <a:ext cx="6553200" cy="3124200"/>
            <a:chOff x="0" y="833"/>
            <a:chExt cx="5705" cy="2983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7" y="833"/>
              <a:ext cx="4208" cy="29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4608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865"/>
              <a:ext cx="1497" cy="9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771" y="1548"/>
              <a:ext cx="1034" cy="1548"/>
              <a:chOff x="771" y="1548"/>
              <a:chExt cx="1034" cy="1548"/>
            </a:xfrm>
          </p:grpSpPr>
          <p:cxnSp>
            <p:nvCxnSpPr>
              <p:cNvPr id="46088" name="AutoShape 9"/>
              <p:cNvCxnSpPr>
                <a:cxnSpLocks noChangeShapeType="1"/>
              </p:cNvCxnSpPr>
              <p:nvPr/>
            </p:nvCxnSpPr>
            <p:spPr bwMode="auto">
              <a:xfrm rot="-5400000">
                <a:off x="1016" y="1303"/>
                <a:ext cx="544" cy="1034"/>
              </a:xfrm>
              <a:prstGeom prst="bentConnector2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46089" name="Line 10"/>
              <p:cNvSpPr>
                <a:spLocks noChangeShapeType="1"/>
              </p:cNvSpPr>
              <p:nvPr/>
            </p:nvSpPr>
            <p:spPr bwMode="auto">
              <a:xfrm>
                <a:off x="816" y="2115"/>
                <a:ext cx="953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cxnSp>
            <p:nvCxnSpPr>
              <p:cNvPr id="46090" name="AutoShape 15"/>
              <p:cNvCxnSpPr>
                <a:cxnSpLocks noChangeShapeType="1"/>
              </p:cNvCxnSpPr>
              <p:nvPr/>
            </p:nvCxnSpPr>
            <p:spPr bwMode="auto">
              <a:xfrm rot="10800000">
                <a:off x="839" y="2160"/>
                <a:ext cx="932" cy="936"/>
              </a:xfrm>
              <a:prstGeom prst="bentConnector2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 type="triangle" w="med" len="med"/>
                <a:tailEnd type="triangle" w="med" len="med"/>
              </a:ln>
            </p:spPr>
          </p:cxnSp>
        </p:grp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9624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In the first column of Fig. 4.10 we include snapshots of typical patch configurations for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−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and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+ 0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Densely vegetated patches correspond to clusters of cells which are all between yellow and red.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Conversely, bare patches appear in blue.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The second column a binary representation,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i.e.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, dark red (blue) cells correspond to cells for which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X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&gt;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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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X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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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The plots in the third column are the corresponding cluster distributions. At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cm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the patch-size distribution follows a power law over two decades —with exponent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γ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≈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 −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 for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 and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γ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≈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/>
                <a:cs typeface="Arial" pitchFamily="34" charset="0"/>
                <a:sym typeface="Symbol" pitchFamily="18" charset="2"/>
              </a:rPr>
              <a:t> −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9 for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= 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5— which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disappears for smaller or greater value of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Therefore, the power law distribution may be considered as a signature of an ongoing desertification.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MSY1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457200"/>
            <a:ext cx="6705600" cy="3825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Correlation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  <a:r>
              <a:rPr lang="en-US" sz="2400" b="1" i="1" dirty="0" smtClean="0">
                <a:cs typeface="Times New Roman" pitchFamily="18" charset="0"/>
              </a:rPr>
              <a:t>Two point correlation function</a:t>
            </a:r>
            <a:r>
              <a:rPr lang="en-US" sz="1200" dirty="0" smtClean="0">
                <a:cs typeface="Times New Roman" pitchFamily="18" charset="0"/>
              </a:rPr>
              <a:t> </a:t>
            </a:r>
            <a:endParaRPr lang="en-US" sz="2000" dirty="0" smtClean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057400" y="990600"/>
            <a:ext cx="5646738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2200" i="1" dirty="0">
                <a:cs typeface="Times New Roman" pitchFamily="18" charset="0"/>
              </a:rPr>
              <a:t>C</a:t>
            </a:r>
            <a:r>
              <a:rPr lang="es-ES" sz="2200" baseline="-30000" dirty="0">
                <a:cs typeface="Times New Roman" pitchFamily="18" charset="0"/>
              </a:rPr>
              <a:t>2</a:t>
            </a:r>
            <a:r>
              <a:rPr lang="es-ES" sz="2200" dirty="0">
                <a:cs typeface="Times New Roman" pitchFamily="18" charset="0"/>
              </a:rPr>
              <a:t>(</a:t>
            </a:r>
            <a:r>
              <a:rPr lang="es-ES" sz="2200" i="1" dirty="0">
                <a:cs typeface="Times New Roman" pitchFamily="18" charset="0"/>
              </a:rPr>
              <a:t>d </a:t>
            </a:r>
            <a:r>
              <a:rPr lang="es-ES" sz="2200" dirty="0">
                <a:cs typeface="Times New Roman" pitchFamily="18" charset="0"/>
              </a:rPr>
              <a:t>) = 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á</a:t>
            </a:r>
            <a:r>
              <a:rPr lang="es-ES" sz="2200" i="1" dirty="0">
                <a:cs typeface="Times New Roman" pitchFamily="18" charset="0"/>
              </a:rPr>
              <a:t>x</a:t>
            </a:r>
            <a:r>
              <a:rPr lang="es-ES" sz="2200" dirty="0">
                <a:cs typeface="Times New Roman" pitchFamily="18" charset="0"/>
              </a:rPr>
              <a:t>(</a:t>
            </a:r>
            <a:r>
              <a:rPr lang="es-ES" sz="2200" i="1" dirty="0">
                <a:cs typeface="Times New Roman" pitchFamily="18" charset="0"/>
              </a:rPr>
              <a:t>i</a:t>
            </a:r>
            <a:r>
              <a:rPr lang="es-ES" sz="2200" baseline="-30000" dirty="0">
                <a:cs typeface="Times New Roman" pitchFamily="18" charset="0"/>
              </a:rPr>
              <a:t>1</a:t>
            </a:r>
            <a:r>
              <a:rPr lang="es-ES" sz="2200" dirty="0">
                <a:cs typeface="Times New Roman" pitchFamily="18" charset="0"/>
              </a:rPr>
              <a:t>, </a:t>
            </a:r>
            <a:r>
              <a:rPr lang="es-ES" sz="2200" i="1" dirty="0">
                <a:cs typeface="Times New Roman" pitchFamily="18" charset="0"/>
              </a:rPr>
              <a:t>j</a:t>
            </a:r>
            <a:r>
              <a:rPr lang="es-ES" sz="2200" baseline="-30000" dirty="0">
                <a:cs typeface="Times New Roman" pitchFamily="18" charset="0"/>
              </a:rPr>
              <a:t>1</a:t>
            </a:r>
            <a:r>
              <a:rPr lang="es-ES" sz="2200" dirty="0">
                <a:cs typeface="Times New Roman" pitchFamily="18" charset="0"/>
              </a:rPr>
              <a:t>)</a:t>
            </a:r>
            <a:r>
              <a:rPr lang="es-ES" sz="2200" i="1" dirty="0">
                <a:cs typeface="Times New Roman" pitchFamily="18" charset="0"/>
              </a:rPr>
              <a:t>x</a:t>
            </a:r>
            <a:r>
              <a:rPr lang="es-ES" sz="2200" dirty="0">
                <a:cs typeface="Times New Roman" pitchFamily="18" charset="0"/>
              </a:rPr>
              <a:t>(</a:t>
            </a:r>
            <a:r>
              <a:rPr lang="es-ES" sz="2200" i="1" dirty="0">
                <a:cs typeface="Times New Roman" pitchFamily="18" charset="0"/>
              </a:rPr>
              <a:t>i</a:t>
            </a:r>
            <a:r>
              <a:rPr lang="es-ES" sz="2200" baseline="-30000" dirty="0">
                <a:cs typeface="Times New Roman" pitchFamily="18" charset="0"/>
              </a:rPr>
              <a:t>2</a:t>
            </a:r>
            <a:r>
              <a:rPr lang="es-ES" sz="2200" dirty="0">
                <a:cs typeface="Times New Roman" pitchFamily="18" charset="0"/>
              </a:rPr>
              <a:t>, </a:t>
            </a:r>
            <a:r>
              <a:rPr lang="es-ES" sz="2200" i="1" dirty="0">
                <a:cs typeface="Times New Roman" pitchFamily="18" charset="0"/>
              </a:rPr>
              <a:t>j</a:t>
            </a:r>
            <a:r>
              <a:rPr lang="es-ES" sz="2200" baseline="-30000" dirty="0">
                <a:cs typeface="Times New Roman" pitchFamily="18" charset="0"/>
              </a:rPr>
              <a:t>2</a:t>
            </a:r>
            <a:r>
              <a:rPr lang="es-ES" sz="2200" dirty="0">
                <a:cs typeface="Times New Roman" pitchFamily="18" charset="0"/>
              </a:rPr>
              <a:t>)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ñ</a:t>
            </a:r>
            <a:r>
              <a:rPr lang="es-ES" sz="2200" dirty="0">
                <a:cs typeface="Times New Roman" pitchFamily="18" charset="0"/>
              </a:rPr>
              <a:t> -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á</a:t>
            </a:r>
            <a:r>
              <a:rPr lang="es-ES" sz="2200" i="1" dirty="0">
                <a:cs typeface="Times New Roman" pitchFamily="18" charset="0"/>
              </a:rPr>
              <a:t>x</a:t>
            </a:r>
            <a:r>
              <a:rPr lang="es-ES" sz="2200" dirty="0">
                <a:cs typeface="Times New Roman" pitchFamily="18" charset="0"/>
              </a:rPr>
              <a:t>(</a:t>
            </a:r>
            <a:r>
              <a:rPr lang="es-ES" sz="2200" i="1" dirty="0">
                <a:cs typeface="Times New Roman" pitchFamily="18" charset="0"/>
              </a:rPr>
              <a:t>i</a:t>
            </a:r>
            <a:r>
              <a:rPr lang="es-ES" sz="2200" baseline="-30000" dirty="0">
                <a:cs typeface="Times New Roman" pitchFamily="18" charset="0"/>
              </a:rPr>
              <a:t>1</a:t>
            </a:r>
            <a:r>
              <a:rPr lang="es-ES" sz="2200" dirty="0">
                <a:cs typeface="Times New Roman" pitchFamily="18" charset="0"/>
              </a:rPr>
              <a:t>, </a:t>
            </a:r>
            <a:r>
              <a:rPr lang="es-ES" sz="2200" i="1" dirty="0">
                <a:cs typeface="Times New Roman" pitchFamily="18" charset="0"/>
              </a:rPr>
              <a:t>j</a:t>
            </a:r>
            <a:r>
              <a:rPr lang="es-ES" sz="2200" baseline="-30000" dirty="0">
                <a:cs typeface="Times New Roman" pitchFamily="18" charset="0"/>
              </a:rPr>
              <a:t>1</a:t>
            </a:r>
            <a:r>
              <a:rPr lang="es-ES" sz="2200" dirty="0">
                <a:cs typeface="Times New Roman" pitchFamily="18" charset="0"/>
              </a:rPr>
              <a:t>)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ñ á</a:t>
            </a:r>
            <a:r>
              <a:rPr lang="es-ES" sz="2200" i="1" dirty="0">
                <a:cs typeface="Times New Roman" pitchFamily="18" charset="0"/>
              </a:rPr>
              <a:t>x</a:t>
            </a:r>
            <a:r>
              <a:rPr lang="es-ES" sz="2200" dirty="0">
                <a:cs typeface="Times New Roman" pitchFamily="18" charset="0"/>
              </a:rPr>
              <a:t>(</a:t>
            </a:r>
            <a:r>
              <a:rPr lang="es-ES" sz="2200" i="1" dirty="0">
                <a:cs typeface="Times New Roman" pitchFamily="18" charset="0"/>
              </a:rPr>
              <a:t>i</a:t>
            </a:r>
            <a:r>
              <a:rPr lang="es-ES" sz="2200" baseline="-30000" dirty="0">
                <a:cs typeface="Times New Roman" pitchFamily="18" charset="0"/>
              </a:rPr>
              <a:t>2</a:t>
            </a:r>
            <a:r>
              <a:rPr lang="es-ES" sz="2200" dirty="0">
                <a:cs typeface="Times New Roman" pitchFamily="18" charset="0"/>
              </a:rPr>
              <a:t>, </a:t>
            </a:r>
            <a:r>
              <a:rPr lang="es-ES" sz="2200" i="1" dirty="0">
                <a:cs typeface="Times New Roman" pitchFamily="18" charset="0"/>
              </a:rPr>
              <a:t>j</a:t>
            </a:r>
            <a:r>
              <a:rPr lang="es-ES" sz="2200" baseline="-30000" dirty="0">
                <a:cs typeface="Times New Roman" pitchFamily="18" charset="0"/>
              </a:rPr>
              <a:t>2</a:t>
            </a:r>
            <a:r>
              <a:rPr lang="es-ES" sz="2200" dirty="0">
                <a:cs typeface="Times New Roman" pitchFamily="18" charset="0"/>
              </a:rPr>
              <a:t>)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ñ</a:t>
            </a:r>
            <a:r>
              <a:rPr lang="es-ES" sz="2200" dirty="0"/>
              <a:t> 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6189902" cy="3309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4953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It is easy to check that the spatial variance is a particular case (distance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= 0) of the two-point correlation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function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defined by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he two-point correlation is depicted for distances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= 0, 1,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2,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3. Notice that the peak of the correlation for any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occurs at nearly the same value of the control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parameter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 charset="-128"/>
                <a:cs typeface="Arial" pitchFamily="34" charset="0"/>
              </a:rPr>
              <a:t>≈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MSY10" charset="-128"/>
                <a:cs typeface="Arial" pitchFamily="34" charset="0"/>
              </a:rPr>
              <a:t>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altLang="zh-CN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= 2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08.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53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Otros ecosistemas pueden ser bastante inertes en ciertos rangos de condiciones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de repente responder de manera muy drástica cuando las condiciones se acercan a un cierto nivel crítico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20376"/>
            <a:ext cx="9144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Esto es típico de muchos sistemas no lineales en los que una variación de ciertos parámetros puede causar diferentes tipos de bifurcaciones.</a:t>
            </a:r>
          </a:p>
          <a:p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Los equilibrios pueden aparecer o desaparecer, o cambiar de atraer a repeler y viceversa, lo que lleva a un cambio de un estado estable a otro radicalmente diferente, del cual la recuperación puede ser muy difícil.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 decir, para determinadas condiciones ambientales, el ecosistema tiene dos estados estables alternativos (utilizaremos los términos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atractores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 equilibrios como sinónimos de estados estables), separados por un equilibrio inestable.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6248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Overgrazing is regarded as one of the major causes of </a:t>
            </a:r>
            <a:r>
              <a:rPr lang="en-US" b="1" dirty="0" smtClean="0"/>
              <a:t>desertification</a:t>
            </a:r>
            <a:r>
              <a:rPr lang="en-US" dirty="0" smtClean="0"/>
              <a:t> </a:t>
            </a:r>
          </a:p>
          <a:p>
            <a:endParaRPr lang="en-US" sz="900" dirty="0" smtClean="0"/>
          </a:p>
          <a:p>
            <a:r>
              <a:rPr lang="en-US" dirty="0" smtClean="0"/>
              <a:t>Fig. 4.1 shows how the vegetation density decreases as a result of the grazing pressure in </a:t>
            </a:r>
            <a:r>
              <a:rPr lang="en-US" dirty="0" err="1" smtClean="0"/>
              <a:t>drylands</a:t>
            </a:r>
            <a:r>
              <a:rPr lang="en-US" dirty="0" smtClean="0"/>
              <a:t>.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25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Un ejemplo que vimos de 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cambio catastrófico 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fue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la desertificación de las tierras áridas sometidas a </a:t>
            </a:r>
            <a:r>
              <a:rPr lang="es-ES" b="1" dirty="0" err="1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sobrepastoreo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 (</a:t>
            </a:r>
            <a:r>
              <a:rPr lang="es-ES" b="1" dirty="0" err="1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overgrazing</a:t>
            </a:r>
            <a:r>
              <a:rPr lang="es-ES" b="1" dirty="0" smtClean="0">
                <a:solidFill>
                  <a:srgbClr val="0070C0"/>
                </a:solidFill>
                <a:latin typeface="Lucida Calligraphy" pitchFamily="66" charset="0"/>
                <a:cs typeface="Times New Roman" pitchFamily="18" charset="0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41724"/>
            <a:ext cx="6477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first, increasing the grazing pressure from point A has no dramatic consequences. </a:t>
            </a:r>
          </a:p>
          <a:p>
            <a:endParaRPr lang="en-US" sz="900" dirty="0" smtClean="0"/>
          </a:p>
          <a:p>
            <a:r>
              <a:rPr lang="en-US" dirty="0" smtClean="0"/>
              <a:t>When we reach point F</a:t>
            </a:r>
            <a:r>
              <a:rPr lang="en-US" baseline="-25000" dirty="0" smtClean="0"/>
              <a:t>1</a:t>
            </a:r>
            <a:r>
              <a:rPr lang="en-US" dirty="0" smtClean="0"/>
              <a:t>, in addition to the stable 'high‘ vegetation equilibrium two additional equilibria appear out of the blue; </a:t>
            </a:r>
          </a:p>
        </p:txBody>
      </p:sp>
      <p:pic>
        <p:nvPicPr>
          <p:cNvPr id="14" name="Picture 13" descr="alternative stable states.jpg"/>
          <p:cNvPicPr/>
          <p:nvPr/>
        </p:nvPicPr>
        <p:blipFill>
          <a:blip r:embed="rId2" cstate="print"/>
          <a:srcRect l="9509" t="9586" r="2244" b="2070"/>
          <a:stretch>
            <a:fillRect/>
          </a:stretch>
        </p:blipFill>
        <p:spPr>
          <a:xfrm>
            <a:off x="6264000" y="1470124"/>
            <a:ext cx="2880000" cy="2827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724400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the system remains in its upper equilibrium branch</a:t>
            </a:r>
            <a:r>
              <a:rPr lang="en-US" b="1" dirty="0" smtClean="0">
                <a:solidFill>
                  <a:srgbClr val="FF0000"/>
                </a:solidFill>
              </a:rPr>
              <a:t> without providing any significant warning signal</a:t>
            </a:r>
            <a:r>
              <a:rPr lang="en-US" dirty="0" smtClean="0"/>
              <a:t> (we only observe a gradual decrease in the vegetation density). </a:t>
            </a:r>
          </a:p>
          <a:p>
            <a:endParaRPr lang="en-US" sz="900" dirty="0" smtClean="0"/>
          </a:p>
          <a:p>
            <a:r>
              <a:rPr lang="en-US" dirty="0" smtClean="0"/>
              <a:t>If we continue increasing the grazing pressure, when we reach point F</a:t>
            </a:r>
            <a:r>
              <a:rPr lang="en-US" baseline="-25000" dirty="0" smtClean="0"/>
              <a:t>2 </a:t>
            </a:r>
            <a:r>
              <a:rPr lang="en-US" dirty="0" smtClean="0"/>
              <a:t>the 'high' vegetation equilibrium disappears. Thus, </a:t>
            </a:r>
            <a:r>
              <a:rPr lang="en-US" b="1" dirty="0" smtClean="0">
                <a:solidFill>
                  <a:srgbClr val="FF0000"/>
                </a:solidFill>
              </a:rPr>
              <a:t>at this point, a sudden steep drop of the vegetation density towards the only remaining stable 'low' vegetation equilibrium takes place </a:t>
            </a:r>
            <a:r>
              <a:rPr lang="en-US" dirty="0" smtClean="0"/>
              <a:t>(from F</a:t>
            </a:r>
            <a:r>
              <a:rPr lang="en-US" baseline="-25000" dirty="0" smtClean="0"/>
              <a:t>2</a:t>
            </a:r>
            <a:r>
              <a:rPr lang="en-US" dirty="0" smtClean="0"/>
              <a:t> to F</a:t>
            </a:r>
            <a:r>
              <a:rPr lang="en-US" baseline="-25000" dirty="0" smtClean="0"/>
              <a:t>2</a:t>
            </a:r>
            <a:r>
              <a:rPr lang="en-US" dirty="0" smtClean="0"/>
              <a:t>').  </a:t>
            </a:r>
          </a:p>
          <a:p>
            <a:r>
              <a:rPr lang="en-US" dirty="0" smtClean="0"/>
              <a:t>In fact, we will see later that the transition from one attractor to the other can occur </a:t>
            </a:r>
            <a:r>
              <a:rPr lang="en-US" i="1" dirty="0" smtClean="0"/>
              <a:t>before</a:t>
            </a:r>
            <a:r>
              <a:rPr lang="en-US" dirty="0" smtClean="0"/>
              <a:t> we reach the 'point of no return' F</a:t>
            </a:r>
            <a:r>
              <a:rPr lang="en-US" baseline="-25000" dirty="0" smtClean="0"/>
              <a:t>2</a:t>
            </a:r>
            <a:r>
              <a:rPr lang="en-US" dirty="0" smtClean="0"/>
              <a:t>, somewhere between F</a:t>
            </a:r>
            <a:r>
              <a:rPr lang="en-US" baseline="-25000" dirty="0" smtClean="0"/>
              <a:t>1</a:t>
            </a:r>
            <a:r>
              <a:rPr lang="en-US" dirty="0" smtClean="0"/>
              <a:t> to F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1981200"/>
            <a:ext cx="9144000" cy="2681407"/>
            <a:chOff x="0" y="1981200"/>
            <a:chExt cx="9144000" cy="2681407"/>
          </a:xfrm>
        </p:grpSpPr>
        <p:sp>
          <p:nvSpPr>
            <p:cNvPr id="16" name="TextBox 15"/>
            <p:cNvSpPr txBox="1"/>
            <p:nvPr/>
          </p:nvSpPr>
          <p:spPr>
            <a:xfrm>
              <a:off x="0" y="429327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an unstable equilibrium (dashed line) and another stable 'low' vegetation equilibrium. </a:t>
              </a:r>
            </a:p>
          </p:txBody>
        </p:sp>
        <p:sp>
          <p:nvSpPr>
            <p:cNvPr id="17" name="Cloud Callout 16"/>
            <p:cNvSpPr/>
            <p:nvPr/>
          </p:nvSpPr>
          <p:spPr>
            <a:xfrm>
              <a:off x="6858000" y="1981200"/>
              <a:ext cx="609600" cy="1981200"/>
            </a:xfrm>
            <a:prstGeom prst="cloudCallout">
              <a:avLst>
                <a:gd name="adj1" fmla="val -161050"/>
                <a:gd name="adj2" fmla="val 69022"/>
              </a:avLst>
            </a:prstGeom>
            <a:noFill/>
            <a:ln w="1905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3" grpId="0" build="p" autoUpdateAnimBg="0"/>
      <p:bldP spid="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52400" y="2203212"/>
            <a:ext cx="8353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dirty="0">
                <a:latin typeface="Arial Narrow" pitchFamily="34" charset="0"/>
              </a:rPr>
              <a:t>Catastrophes have characteristic fingerprints or</a:t>
            </a:r>
            <a:r>
              <a:rPr lang="en-US" b="1" dirty="0">
                <a:latin typeface="Arial Narrow" pitchFamily="34" charset="0"/>
              </a:rPr>
              <a:t> ’wave flags’. </a:t>
            </a:r>
            <a:r>
              <a:rPr lang="en-US" dirty="0">
                <a:latin typeface="Arial Narrow" pitchFamily="34" charset="0"/>
              </a:rPr>
              <a:t>Let us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dirty="0">
                <a:latin typeface="Arial Narrow" pitchFamily="34" charset="0"/>
              </a:rPr>
              <a:t>compare some of these flags for the </a:t>
            </a:r>
            <a:r>
              <a:rPr lang="en-US" dirty="0" smtClean="0">
                <a:latin typeface="Arial Narrow" pitchFamily="34" charset="0"/>
              </a:rPr>
              <a:t>desertification by overgrazing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vs. the vaporization:</a:t>
            </a:r>
            <a:endParaRPr lang="en-US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Arial Narrow" pitchFamily="34" charset="0"/>
              </a:rPr>
              <a:t> 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3354150"/>
            <a:ext cx="910761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i="1" dirty="0">
                <a:solidFill>
                  <a:srgbClr val="FF0000"/>
                </a:solidFill>
                <a:latin typeface="Arial Narrow" pitchFamily="34" charset="0"/>
              </a:rPr>
              <a:t> Modality </a:t>
            </a:r>
            <a:r>
              <a:rPr lang="en-US" dirty="0">
                <a:latin typeface="Arial Narrow" pitchFamily="34" charset="0"/>
              </a:rPr>
              <a:t>(2 definite ASS</a:t>
            </a:r>
            <a:r>
              <a:rPr lang="en-US" dirty="0" smtClean="0">
                <a:latin typeface="Arial Narrow" pitchFamily="34" charset="0"/>
              </a:rPr>
              <a:t>): the grazing model has the high and low vegetation states, similarly </a:t>
            </a:r>
            <a:r>
              <a:rPr lang="en-US" dirty="0">
                <a:latin typeface="Arial Narrow" pitchFamily="34" charset="0"/>
              </a:rPr>
              <a:t>the fluid in the neighborhood of the liquid–gas coexistence curve, having well defined liquid and gas states. 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1" y="4278868"/>
            <a:ext cx="936002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i="1" dirty="0">
                <a:solidFill>
                  <a:srgbClr val="FF0000"/>
                </a:solidFill>
                <a:latin typeface="Arial Narrow" pitchFamily="34" charset="0"/>
              </a:rPr>
              <a:t>Sudden jumps</a:t>
            </a:r>
            <a:r>
              <a:rPr lang="en-US" dirty="0">
                <a:latin typeface="Arial Narrow" pitchFamily="34" charset="0"/>
              </a:rPr>
              <a:t>: like in the fluid, since there is an abrupt increase in volume when a </a:t>
            </a:r>
            <a:r>
              <a:rPr lang="en-US" dirty="0" smtClean="0">
                <a:latin typeface="Arial Narrow" pitchFamily="34" charset="0"/>
              </a:rPr>
              <a:t>liquid (high density vegetation)  </a:t>
            </a:r>
            <a:r>
              <a:rPr lang="en-US" dirty="0">
                <a:latin typeface="Arial Narrow" pitchFamily="34" charset="0"/>
              </a:rPr>
              <a:t>transforms into </a:t>
            </a:r>
            <a:r>
              <a:rPr lang="en-US" dirty="0" smtClean="0">
                <a:latin typeface="Arial Narrow" pitchFamily="34" charset="0"/>
              </a:rPr>
              <a:t>vapor (low density vegetation).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5117068"/>
            <a:ext cx="91440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However, this large change in volume occurs when a slight change in the temperature and pressure moves the fluid from one side of the coexistence curve to the other. That is, the liquid–gas coexistence curve can be identified with </a:t>
            </a:r>
            <a:r>
              <a:rPr lang="en-US" i="1" dirty="0">
                <a:latin typeface="Arial Narrow" pitchFamily="34" charset="0"/>
              </a:rPr>
              <a:t>S</a:t>
            </a:r>
            <a:r>
              <a:rPr lang="en-US" baseline="-25000" dirty="0">
                <a:latin typeface="Arial Narrow" pitchFamily="34" charset="0"/>
              </a:rPr>
              <a:t>M</a:t>
            </a:r>
            <a:r>
              <a:rPr lang="en-US" dirty="0">
                <a:latin typeface="Arial Narrow" pitchFamily="34" charset="0"/>
              </a:rPr>
              <a:t> and the changes of state obey in general the </a:t>
            </a:r>
            <a:r>
              <a:rPr lang="en-US" dirty="0">
                <a:solidFill>
                  <a:srgbClr val="00FF00"/>
                </a:solidFill>
                <a:latin typeface="Arial Narrow" pitchFamily="34" charset="0"/>
              </a:rPr>
              <a:t>Maxwell convention</a:t>
            </a:r>
            <a:r>
              <a:rPr lang="en-US" dirty="0">
                <a:latin typeface="Arial Narrow" pitchFamily="34" charset="0"/>
              </a:rPr>
              <a:t>.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0" y="633626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On the other hand for the ecological model the transition </a:t>
            </a:r>
            <a:r>
              <a:rPr lang="en-US" dirty="0" smtClean="0">
                <a:latin typeface="Arial Narrow" pitchFamily="34" charset="0"/>
              </a:rPr>
              <a:t>tends to follow </a:t>
            </a:r>
            <a:r>
              <a:rPr lang="en-US" dirty="0">
                <a:latin typeface="Arial Narrow" pitchFamily="34" charset="0"/>
              </a:rPr>
              <a:t>the </a:t>
            </a:r>
            <a:r>
              <a:rPr lang="en-US" b="1" dirty="0">
                <a:solidFill>
                  <a:srgbClr val="FF66FF"/>
                </a:solidFill>
                <a:latin typeface="Arial Narrow" pitchFamily="34" charset="0"/>
              </a:rPr>
              <a:t>Delay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66FF"/>
                </a:solidFill>
                <a:latin typeface="Arial Narrow" pitchFamily="34" charset="0"/>
              </a:rPr>
              <a:t>convention</a:t>
            </a:r>
            <a:r>
              <a:rPr lang="en-US" dirty="0">
                <a:latin typeface="Arial Narrow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7624" y="1440359"/>
            <a:ext cx="7956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Catastrophic </a:t>
            </a:r>
            <a:r>
              <a:rPr lang="en-US" sz="4400" b="1" dirty="0" smtClean="0">
                <a:solidFill>
                  <a:schemeClr val="tx1">
                    <a:lumMod val="90000"/>
                  </a:schemeClr>
                </a:solidFill>
                <a:latin typeface="Arial Narrow" pitchFamily="34" charset="0"/>
              </a:rPr>
              <a:t>Shifts fingerprints</a:t>
            </a:r>
            <a:endParaRPr lang="es-UY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838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  <a:latin typeface="Lucida Calligraphy" pitchFamily="66" charset="0"/>
              </a:rPr>
              <a:t>Luego, en la clase 4 del Capitulo 2 vimos que las transiciones </a:t>
            </a:r>
            <a:r>
              <a:rPr lang="es-UY" b="1" dirty="0" err="1" smtClean="0">
                <a:solidFill>
                  <a:srgbClr val="0070C0"/>
                </a:solidFill>
                <a:latin typeface="Lucida Calligraphy" pitchFamily="66" charset="0"/>
              </a:rPr>
              <a:t>catastróf-icas</a:t>
            </a:r>
            <a:r>
              <a:rPr lang="es-UY" b="1" dirty="0" smtClean="0">
                <a:solidFill>
                  <a:srgbClr val="0070C0"/>
                </a:solidFill>
                <a:latin typeface="Lucida Calligraphy" pitchFamily="66" charset="0"/>
              </a:rPr>
              <a:t>, si mirábamos con cuidado, nos daban algunas </a:t>
            </a:r>
            <a:r>
              <a:rPr lang="es-U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señales de alerta temprana</a:t>
            </a:r>
            <a:r>
              <a:rPr lang="es-UY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230404" grpId="0"/>
      <p:bldP spid="230405" grpId="0"/>
      <p:bldP spid="230407" grpId="0"/>
      <p:bldP spid="23040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042664" y="484088"/>
            <a:ext cx="810133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i="1" dirty="0">
                <a:solidFill>
                  <a:srgbClr val="FF0000"/>
                </a:solidFill>
                <a:latin typeface="Arial Narrow" pitchFamily="34" charset="0"/>
              </a:rPr>
              <a:t>Hysteresis</a:t>
            </a:r>
            <a:r>
              <a:rPr lang="en-US" b="1" i="1" dirty="0">
                <a:solidFill>
                  <a:srgbClr val="FFFF00"/>
                </a:solidFill>
                <a:latin typeface="Arial Narrow" pitchFamily="34" charset="0"/>
              </a:rPr>
              <a:t>:</a:t>
            </a:r>
            <a:r>
              <a:rPr lang="en-US" dirty="0">
                <a:latin typeface="Arial Narrow" pitchFamily="34" charset="0"/>
              </a:rPr>
              <a:t> in everyday situations one does not observe hysteresis in the liquid–gas phase transition of water—the liquid usually boils at the same temperature as the vapor condenses at. </a:t>
            </a:r>
          </a:p>
          <a:p>
            <a:pPr algn="ctr"/>
            <a:r>
              <a:rPr lang="en-US" dirty="0">
                <a:latin typeface="Arial Narrow" pitchFamily="34" charset="0"/>
              </a:rPr>
              <a:t>In other words, </a:t>
            </a:r>
          </a:p>
          <a:p>
            <a:r>
              <a:rPr lang="en-US" dirty="0">
                <a:latin typeface="Arial Narrow" pitchFamily="34" charset="0"/>
              </a:rPr>
              <a:t>water changes of state obey in general the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Maxwell convention. 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042664" y="1828800"/>
            <a:ext cx="810133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Nevertheless, a careful experimentalist can obtain a hysteresis cycle by first raising the temperature and superheating the liquid, and after evaporation, 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cooling </a:t>
            </a:r>
            <a:r>
              <a:rPr lang="en-US" dirty="0">
                <a:latin typeface="Arial Narrow" pitchFamily="34" charset="0"/>
              </a:rPr>
              <a:t>the gas below the condensation point. 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971227" y="3200400"/>
            <a:ext cx="8172773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Narrow" pitchFamily="34" charset="0"/>
              </a:rPr>
              <a:t>• </a:t>
            </a:r>
            <a:r>
              <a:rPr lang="en-US" b="1" i="1" dirty="0">
                <a:solidFill>
                  <a:srgbClr val="FF0000"/>
                </a:solidFill>
                <a:latin typeface="Arial Narrow" pitchFamily="34" charset="0"/>
              </a:rPr>
              <a:t>Anomalous variance: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when a fluid condenses (boils) from its gas (liquid) to its liquid (gas) state, small droplets (bubbles) are formed. 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As a consequence, the variance of the volume may become large, which is similar to what happens for the </a:t>
            </a:r>
            <a:r>
              <a:rPr lang="en-US" dirty="0" smtClean="0">
                <a:latin typeface="Arial Narrow" pitchFamily="34" charset="0"/>
              </a:rPr>
              <a:t>ecosystem if we measure the variance &lt;X(t)X(t’)&gt;</a:t>
            </a:r>
            <a:r>
              <a:rPr lang="en-US" dirty="0" smtClean="0">
                <a:latin typeface="Arial Narrow" pitchFamily="34" charset="0"/>
                <a:sym typeface="Symbol"/>
              </a:rPr>
              <a:t></a:t>
            </a:r>
            <a:r>
              <a:rPr lang="en-US" dirty="0" smtClean="0">
                <a:latin typeface="Arial Narrow" pitchFamily="34" charset="0"/>
              </a:rPr>
              <a:t> &lt;X(t)&gt;&lt;X(t’)&gt;.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229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Ahora vamos a utilizar la espacialidad explícita de los autómatas celulares para obtener señales de alerta temprana </a:t>
            </a:r>
            <a:r>
              <a:rPr lang="es-UY" dirty="0" smtClean="0"/>
              <a:t>, principalmente espaciales. 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4213" y="879475"/>
            <a:ext cx="401955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Two types of early warnings: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			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627313" y="2727325"/>
            <a:ext cx="6553200" cy="4157663"/>
            <a:chOff x="340" y="913"/>
            <a:chExt cx="5420" cy="3501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2" y="913"/>
              <a:ext cx="3878" cy="2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40" y="3799"/>
              <a:ext cx="542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Copyright © 2006 by the author(s). Published here under license by the Resilience Alliance. Brock, W. A., and S. R. Carpenter. 2006. Variance as a leading indicator of regime shift in ecosystem services. </a:t>
              </a:r>
              <a:r>
                <a:rPr lang="en-US" sz="1400" b="1" i="1">
                  <a:latin typeface="Arial Narrow" pitchFamily="34" charset="0"/>
                </a:rPr>
                <a:t>Ecology and Society </a:t>
              </a:r>
              <a:r>
                <a:rPr lang="en-US" sz="1400" b="1">
                  <a:latin typeface="Arial Narrow" pitchFamily="34" charset="0"/>
                </a:rPr>
                <a:t>11(2): 9</a:t>
              </a: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66725" y="2795588"/>
            <a:ext cx="28448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TEMPORAL  E. W. </a:t>
            </a:r>
            <a:r>
              <a:rPr lang="en-US" b="1">
                <a:latin typeface="Arial Narrow" pitchFamily="34" charset="0"/>
                <a:sym typeface="Wingdings" pitchFamily="2" charset="2"/>
              </a:rPr>
              <a:t>Mean Field models  temporal variance</a:t>
            </a:r>
            <a:endParaRPr lang="en-US" sz="1200" b="1">
              <a:latin typeface="Arial Narrow" pitchFamily="34" charset="0"/>
            </a:endParaRPr>
          </a:p>
        </p:txBody>
      </p:sp>
      <p:grpSp>
        <p:nvGrpSpPr>
          <p:cNvPr id="13" name="Group 1067"/>
          <p:cNvGrpSpPr>
            <a:grpSpLocks/>
          </p:cNvGrpSpPr>
          <p:nvPr/>
        </p:nvGrpSpPr>
        <p:grpSpPr bwMode="auto">
          <a:xfrm>
            <a:off x="431800" y="1016000"/>
            <a:ext cx="8001000" cy="1614488"/>
            <a:chOff x="720" y="192"/>
            <a:chExt cx="5040" cy="1017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720" y="432"/>
              <a:ext cx="259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en-US" b="1">
                  <a:latin typeface="Arial Narrow" pitchFamily="34" charset="0"/>
                </a:rPr>
                <a:t>SPATIAL </a:t>
              </a:r>
              <a:r>
                <a:rPr lang="en-US" b="1">
                  <a:latin typeface="Arial Narrow" pitchFamily="34" charset="0"/>
                  <a:sym typeface="Wingdings" pitchFamily="2" charset="2"/>
                </a:rPr>
                <a:t> </a:t>
              </a:r>
              <a:r>
                <a:rPr lang="en-US" sz="2000">
                  <a:latin typeface="Arial Narrow" pitchFamily="34" charset="0"/>
                  <a:sym typeface="Wingdings" pitchFamily="2" charset="2"/>
                </a:rPr>
                <a:t>vegetation patterns    </a:t>
              </a:r>
            </a:p>
            <a:p>
              <a:pPr>
                <a:lnSpc>
                  <a:spcPct val="90000"/>
                </a:lnSpc>
              </a:pPr>
              <a:r>
                <a:rPr lang="en-US" sz="2000">
                  <a:latin typeface="Arial Narrow" pitchFamily="34" charset="0"/>
                  <a:sym typeface="Wingdings" pitchFamily="2" charset="2"/>
                </a:rPr>
                <a:t>                         (desertification)</a:t>
              </a:r>
              <a:endParaRPr lang="en-US" b="1">
                <a:latin typeface="Arial Narrow" pitchFamily="34" charset="0"/>
              </a:endParaRPr>
            </a:p>
          </p:txBody>
        </p:sp>
        <p:pic>
          <p:nvPicPr>
            <p:cNvPr id="15" name="Picture 10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192"/>
              <a:ext cx="2448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25" name="Object 2"/>
          <p:cNvGraphicFramePr>
            <a:graphicFrameLocks noChangeAspect="1"/>
          </p:cNvGraphicFramePr>
          <p:nvPr/>
        </p:nvGraphicFramePr>
        <p:xfrm>
          <a:off x="3949700" y="1449388"/>
          <a:ext cx="5265738" cy="763587"/>
        </p:xfrm>
        <a:graphic>
          <a:graphicData uri="http://schemas.openxmlformats.org/presentationml/2006/ole">
            <p:oleObj spid="_x0000_s59394" name="Equation" r:id="rId4" imgW="2793960" imgH="393480" progId="Equation.DSMT4">
              <p:embed/>
            </p:oleObj>
          </a:graphicData>
        </a:graphic>
      </p:graphicFrame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SPATIAL </a:t>
            </a:r>
            <a:r>
              <a:rPr lang="en-US" sz="2200" b="1" dirty="0" smtClean="0">
                <a:solidFill>
                  <a:srgbClr val="002060"/>
                </a:solidFill>
              </a:rPr>
              <a:t>MODELS: CELLULAR AUTOMATA</a:t>
            </a:r>
          </a:p>
        </p:txBody>
      </p:sp>
      <p:graphicFrame>
        <p:nvGraphicFramePr>
          <p:cNvPr id="7171" name="Rectangle 3"/>
          <p:cNvGraphicFramePr>
            <a:graphicFrameLocks/>
          </p:cNvGraphicFramePr>
          <p:nvPr>
            <p:ph sz="half" idx="1"/>
          </p:nvPr>
        </p:nvGraphicFramePr>
        <p:xfrm>
          <a:off x="457200" y="2143125"/>
          <a:ext cx="4038600" cy="2692400"/>
        </p:xfrm>
        <a:graphic>
          <a:graphicData uri="http://schemas.openxmlformats.org/presentationml/2006/ole">
            <p:oleObj spid="_x0000_s59395" name="Equation" r:id="rId5" imgW="0" imgH="0" progId="Equation.DSMT4">
              <p:embed/>
            </p:oleObj>
          </a:graphicData>
        </a:graphic>
      </p:graphicFrame>
      <p:sp>
        <p:nvSpPr>
          <p:cNvPr id="7176" name="Text Box 41"/>
          <p:cNvSpPr txBox="1">
            <a:spLocks noChangeArrowheads="1"/>
          </p:cNvSpPr>
          <p:nvPr/>
        </p:nvSpPr>
        <p:spPr bwMode="auto">
          <a:xfrm>
            <a:off x="0" y="1219200"/>
            <a:ext cx="4191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We are interested in both temporal &amp; spatial signals, </a:t>
            </a:r>
            <a:r>
              <a:rPr lang="en-US" dirty="0" smtClean="0">
                <a:latin typeface="Arial Narrow" pitchFamily="34" charset="0"/>
              </a:rPr>
              <a:t>of a dynamical model with production and consumption (</a:t>
            </a:r>
            <a:r>
              <a:rPr lang="en-US" i="1" dirty="0" smtClean="0">
                <a:latin typeface="Arial Narrow" pitchFamily="34" charset="0"/>
              </a:rPr>
              <a:t>x</a:t>
            </a:r>
            <a:r>
              <a:rPr lang="en-US" dirty="0" smtClean="0">
                <a:latin typeface="Arial Narrow" pitchFamily="34" charset="0"/>
              </a:rPr>
              <a:t> &amp; </a:t>
            </a:r>
            <a:r>
              <a:rPr lang="en-US" i="1" dirty="0" smtClean="0">
                <a:latin typeface="Arial Narrow" pitchFamily="34" charset="0"/>
              </a:rPr>
              <a:t>y</a:t>
            </a:r>
            <a:r>
              <a:rPr lang="en-US" dirty="0" smtClean="0">
                <a:latin typeface="Arial Narrow" pitchFamily="34" charset="0"/>
              </a:rPr>
              <a:t> are the spatial coordinates)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7883525" y="1377950"/>
            <a:ext cx="1260475" cy="1008063"/>
            <a:chOff x="4762" y="1094"/>
            <a:chExt cx="794" cy="635"/>
          </a:xfrm>
        </p:grpSpPr>
        <p:sp>
          <p:nvSpPr>
            <p:cNvPr id="7195" name="Oval 44"/>
            <p:cNvSpPr>
              <a:spLocks noChangeArrowheads="1"/>
            </p:cNvSpPr>
            <p:nvPr/>
          </p:nvSpPr>
          <p:spPr bwMode="auto">
            <a:xfrm>
              <a:off x="5102" y="1094"/>
              <a:ext cx="454" cy="63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  <p:sp>
          <p:nvSpPr>
            <p:cNvPr id="7196" name="Oval 45"/>
            <p:cNvSpPr>
              <a:spLocks noChangeArrowheads="1"/>
            </p:cNvSpPr>
            <p:nvPr/>
          </p:nvSpPr>
          <p:spPr bwMode="auto">
            <a:xfrm>
              <a:off x="4762" y="1275"/>
              <a:ext cx="227" cy="29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95288" y="2312988"/>
            <a:ext cx="8748712" cy="1079500"/>
            <a:chOff x="317" y="1661"/>
            <a:chExt cx="5511" cy="680"/>
          </a:xfrm>
        </p:grpSpPr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317" y="1684"/>
              <a:ext cx="179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Arial Narrow" pitchFamily="34" charset="0"/>
                </a:rPr>
                <a:t>Indeed we work on a spatial square lattice</a:t>
              </a:r>
              <a:r>
                <a:rPr lang="en-US" i="1" dirty="0">
                  <a:latin typeface="Arial Narrow" pitchFamily="34" charset="0"/>
                </a:rPr>
                <a:t>: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836" y="1797"/>
              <a:ext cx="840" cy="544"/>
              <a:chOff x="3583" y="1956"/>
              <a:chExt cx="1316" cy="544"/>
            </a:xfrm>
          </p:grpSpPr>
          <p:sp>
            <p:nvSpPr>
              <p:cNvPr id="7189" name="Line 18"/>
              <p:cNvSpPr>
                <a:spLocks noChangeShapeType="1"/>
              </p:cNvSpPr>
              <p:nvPr/>
            </p:nvSpPr>
            <p:spPr bwMode="auto">
              <a:xfrm flipV="1">
                <a:off x="3583" y="1956"/>
                <a:ext cx="680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9"/>
              <p:cNvSpPr>
                <a:spLocks noChangeShapeType="1"/>
              </p:cNvSpPr>
              <p:nvPr/>
            </p:nvSpPr>
            <p:spPr bwMode="auto">
              <a:xfrm flipV="1">
                <a:off x="3901" y="1956"/>
                <a:ext cx="680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20"/>
              <p:cNvSpPr>
                <a:spLocks noChangeShapeType="1"/>
              </p:cNvSpPr>
              <p:nvPr/>
            </p:nvSpPr>
            <p:spPr bwMode="auto">
              <a:xfrm flipV="1">
                <a:off x="4218" y="1956"/>
                <a:ext cx="681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21"/>
              <p:cNvSpPr>
                <a:spLocks noChangeShapeType="1"/>
              </p:cNvSpPr>
              <p:nvPr/>
            </p:nvSpPr>
            <p:spPr bwMode="auto">
              <a:xfrm flipV="1">
                <a:off x="3878" y="2024"/>
                <a:ext cx="1020" cy="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2"/>
              <p:cNvSpPr>
                <a:spLocks noChangeShapeType="1"/>
              </p:cNvSpPr>
              <p:nvPr/>
            </p:nvSpPr>
            <p:spPr bwMode="auto">
              <a:xfrm flipV="1">
                <a:off x="3742" y="2183"/>
                <a:ext cx="1020" cy="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23"/>
              <p:cNvSpPr>
                <a:spLocks noChangeShapeType="1"/>
              </p:cNvSpPr>
              <p:nvPr/>
            </p:nvSpPr>
            <p:spPr bwMode="auto">
              <a:xfrm flipV="1">
                <a:off x="3583" y="2364"/>
                <a:ext cx="1020" cy="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6" name="Freeform 24"/>
            <p:cNvSpPr>
              <a:spLocks/>
            </p:cNvSpPr>
            <p:nvPr/>
          </p:nvSpPr>
          <p:spPr bwMode="auto">
            <a:xfrm>
              <a:off x="2270" y="1661"/>
              <a:ext cx="521" cy="352"/>
            </a:xfrm>
            <a:custGeom>
              <a:avLst/>
              <a:gdLst>
                <a:gd name="T0" fmla="*/ 1 w 980"/>
                <a:gd name="T1" fmla="*/ 352 h 352"/>
                <a:gd name="T2" fmla="*/ 24 w 980"/>
                <a:gd name="T3" fmla="*/ 34 h 352"/>
                <a:gd name="T4" fmla="*/ 147 w 980"/>
                <a:gd name="T5" fmla="*/ 148 h 352"/>
                <a:gd name="T6" fmla="*/ 0 60000 65536"/>
                <a:gd name="T7" fmla="*/ 0 60000 65536"/>
                <a:gd name="T8" fmla="*/ 0 60000 65536"/>
                <a:gd name="T9" fmla="*/ 0 w 980"/>
                <a:gd name="T10" fmla="*/ 0 h 352"/>
                <a:gd name="T11" fmla="*/ 980 w 98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0" h="352">
                  <a:moveTo>
                    <a:pt x="4" y="352"/>
                  </a:moveTo>
                  <a:cubicBezTo>
                    <a:pt x="2" y="210"/>
                    <a:pt x="0" y="68"/>
                    <a:pt x="163" y="34"/>
                  </a:cubicBezTo>
                  <a:cubicBezTo>
                    <a:pt x="326" y="0"/>
                    <a:pt x="844" y="129"/>
                    <a:pt x="980" y="1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Rectangle 25"/>
            <p:cNvSpPr>
              <a:spLocks noChangeArrowheads="1"/>
            </p:cNvSpPr>
            <p:nvPr/>
          </p:nvSpPr>
          <p:spPr bwMode="auto">
            <a:xfrm>
              <a:off x="2747" y="1797"/>
              <a:ext cx="49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 Narrow" pitchFamily="34" charset="0"/>
                </a:rPr>
                <a:t>site </a:t>
              </a:r>
              <a:r>
                <a:rPr lang="en-US"/>
                <a:t>(</a:t>
              </a:r>
              <a:r>
                <a:rPr lang="en-US" i="1"/>
                <a:t>i</a:t>
              </a:r>
              <a:r>
                <a:rPr lang="en-US"/>
                <a:t>,</a:t>
              </a:r>
              <a:r>
                <a:rPr lang="en-US" i="1"/>
                <a:t>j</a:t>
              </a:r>
              <a:r>
                <a:rPr lang="en-US"/>
                <a:t>)</a:t>
              </a:r>
            </a:p>
          </p:txBody>
        </p:sp>
        <p:sp>
          <p:nvSpPr>
            <p:cNvPr id="7188" name="Rectangle 49"/>
            <p:cNvSpPr>
              <a:spLocks noChangeArrowheads="1"/>
            </p:cNvSpPr>
            <p:nvPr/>
          </p:nvSpPr>
          <p:spPr bwMode="auto">
            <a:xfrm>
              <a:off x="3174" y="1820"/>
              <a:ext cx="265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 Narrow" pitchFamily="34" charset="0"/>
                </a:rPr>
                <a:t>i.e., we have a cellular automaton. </a:t>
              </a:r>
            </a:p>
          </p:txBody>
        </p:sp>
      </p:grpSp>
      <p:graphicFrame>
        <p:nvGraphicFramePr>
          <p:cNvPr id="2130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1188" y="3500438"/>
          <a:ext cx="6805612" cy="831850"/>
        </p:xfrm>
        <a:graphic>
          <a:graphicData uri="http://schemas.openxmlformats.org/presentationml/2006/ole">
            <p:oleObj spid="_x0000_s59396" name="Equation" r:id="rId6" imgW="3949560" imgH="482400" progId="Equation.DSMT4">
              <p:embed/>
            </p:oleObj>
          </a:graphicData>
        </a:graphic>
      </p:graphicFrame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611188" y="4400550"/>
            <a:ext cx="7056437" cy="720725"/>
            <a:chOff x="408" y="3249"/>
            <a:chExt cx="4650" cy="546"/>
          </a:xfrm>
        </p:grpSpPr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408" y="3249"/>
            <a:ext cx="1951" cy="543"/>
          </p:xfrm>
          <a:graphic>
            <a:graphicData uri="http://schemas.openxmlformats.org/presentationml/2006/ole">
              <p:oleObj spid="_x0000_s59397" name="Equation" r:id="rId7" imgW="1828800" imgH="507960" progId="Equation.DSMT4">
                <p:embed/>
              </p:oleObj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107" y="3249"/>
            <a:ext cx="1951" cy="546"/>
          </p:xfrm>
          <a:graphic>
            <a:graphicData uri="http://schemas.openxmlformats.org/presentationml/2006/ole">
              <p:oleObj spid="_x0000_s59398" name="Equation" r:id="rId8" imgW="1726920" imgH="482400" progId="Equation.DSMT4">
                <p:embed/>
              </p:oleObj>
            </a:graphicData>
          </a:graphic>
        </p:graphicFrame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228600" y="5334000"/>
            <a:ext cx="8750300" cy="944562"/>
            <a:chOff x="362" y="3317"/>
            <a:chExt cx="5512" cy="595"/>
          </a:xfrm>
        </p:grpSpPr>
        <p:sp>
          <p:nvSpPr>
            <p:cNvPr id="7182" name="Text Box 96"/>
            <p:cNvSpPr txBox="1">
              <a:spLocks noChangeArrowheads="1"/>
            </p:cNvSpPr>
            <p:nvPr/>
          </p:nvSpPr>
          <p:spPr bwMode="auto">
            <a:xfrm>
              <a:off x="362" y="3317"/>
              <a:ext cx="5512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                                           one constant and spatially heterogeneous </a:t>
              </a:r>
              <a:r>
                <a:rPr lang="en-US" i="1"/>
                <a:t>K=K</a:t>
              </a:r>
              <a:r>
                <a:rPr lang="en-US" i="1" baseline="-25000"/>
                <a:t>ij</a:t>
              </a:r>
            </a:p>
            <a:p>
              <a:r>
                <a:rPr lang="en-US">
                  <a:latin typeface="Arial Narrow" pitchFamily="34" charset="0"/>
                </a:rPr>
                <a:t>Therefore, 2 parameters:   one variable and spatially homogeneous</a:t>
              </a:r>
              <a:r>
                <a:rPr lang="en-US"/>
                <a:t> </a:t>
              </a:r>
              <a:r>
                <a:rPr lang="en-US" i="1"/>
                <a:t>c</a:t>
              </a:r>
              <a:r>
                <a:rPr lang="en-US"/>
                <a:t>(</a:t>
              </a:r>
              <a:r>
                <a:rPr lang="en-US" i="1"/>
                <a:t>t</a:t>
              </a:r>
              <a:r>
                <a:rPr lang="en-US"/>
                <a:t>)</a:t>
              </a:r>
            </a:p>
          </p:txBody>
        </p:sp>
        <p:sp>
          <p:nvSpPr>
            <p:cNvPr id="7183" name="AutoShape 97"/>
            <p:cNvSpPr>
              <a:spLocks/>
            </p:cNvSpPr>
            <p:nvPr/>
          </p:nvSpPr>
          <p:spPr bwMode="auto">
            <a:xfrm>
              <a:off x="1754" y="3413"/>
              <a:ext cx="90" cy="499"/>
            </a:xfrm>
            <a:prstGeom prst="leftBrace">
              <a:avLst>
                <a:gd name="adj1" fmla="val 4620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UY"/>
            </a:p>
          </p:txBody>
        </p:sp>
      </p:grpSp>
      <p:sp>
        <p:nvSpPr>
          <p:cNvPr id="213091" name="Text Box 99"/>
          <p:cNvSpPr txBox="1">
            <a:spLocks noChangeArrowheads="1"/>
          </p:cNvSpPr>
          <p:nvPr/>
        </p:nvSpPr>
        <p:spPr bwMode="auto">
          <a:xfrm>
            <a:off x="3959225" y="6057900"/>
            <a:ext cx="4392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(+ the diffusion coefficient </a:t>
            </a:r>
            <a:r>
              <a:rPr lang="en-US" i="1"/>
              <a:t>D</a:t>
            </a:r>
            <a:r>
              <a:rPr lang="en-US">
                <a:latin typeface="Arial Narrow" pitchFamily="34" charset="0"/>
              </a:rPr>
              <a:t>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11188" y="573088"/>
            <a:ext cx="8426450" cy="6699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Some 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indicators which can be computed:</a:t>
            </a:r>
            <a:r>
              <a:rPr lang="en-US" sz="24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</a:br>
            <a:endParaRPr lang="es-ES" sz="2400" b="1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3"/>
          <a:srcRect b="77778"/>
          <a:stretch>
            <a:fillRect/>
          </a:stretch>
        </p:blipFill>
        <p:spPr bwMode="auto">
          <a:xfrm>
            <a:off x="838200" y="914400"/>
            <a:ext cx="739579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/>
          <a:srcRect t="23810" b="57142"/>
          <a:stretch>
            <a:fillRect/>
          </a:stretch>
        </p:blipFill>
        <p:spPr bwMode="auto">
          <a:xfrm>
            <a:off x="838200" y="1981200"/>
            <a:ext cx="73957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/>
          <a:srcRect t="42857" b="19048"/>
          <a:stretch>
            <a:fillRect/>
          </a:stretch>
        </p:blipFill>
        <p:spPr bwMode="auto">
          <a:xfrm>
            <a:off x="838200" y="2895600"/>
            <a:ext cx="73957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3"/>
          <a:srcRect t="84127"/>
          <a:stretch>
            <a:fillRect/>
          </a:stretch>
        </p:blipFill>
        <p:spPr bwMode="auto">
          <a:xfrm>
            <a:off x="838200" y="4876800"/>
            <a:ext cx="73957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76900"/>
            <a:ext cx="748540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Fig. 4.7 we plot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X</a:t>
            </a:r>
            <a:r>
              <a:rPr lang="en-US" dirty="0" smtClean="0">
                <a:sym typeface="Symbol"/>
              </a:rPr>
              <a:t></a:t>
            </a:r>
            <a:r>
              <a:rPr lang="en-US" dirty="0" smtClean="0"/>
              <a:t>, 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in terms of an increasing </a:t>
            </a:r>
            <a:r>
              <a:rPr lang="en-US" i="1" dirty="0" smtClean="0"/>
              <a:t>c </a:t>
            </a:r>
            <a:r>
              <a:rPr lang="en-US" dirty="0" smtClean="0"/>
              <a:t>for a fixed average capacity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K</a:t>
            </a:r>
            <a:r>
              <a:rPr lang="en-US" dirty="0" smtClean="0">
                <a:sym typeface="Symbol"/>
              </a:rPr>
              <a:t></a:t>
            </a:r>
            <a:r>
              <a:rPr lang="en-US" i="1" dirty="0" smtClean="0"/>
              <a:t>  </a:t>
            </a:r>
            <a:r>
              <a:rPr lang="en-US" dirty="0" smtClean="0"/>
              <a:t>= 7</a:t>
            </a:r>
            <a:r>
              <a:rPr lang="en-US" i="1" dirty="0" smtClean="0"/>
              <a:t>.</a:t>
            </a:r>
            <a:r>
              <a:rPr lang="en-US" dirty="0" smtClean="0"/>
              <a:t>5, </a:t>
            </a:r>
            <a:r>
              <a:rPr lang="en-US" i="1" dirty="0" smtClean="0"/>
              <a:t>d </a:t>
            </a:r>
            <a:r>
              <a:rPr lang="en-US" dirty="0" smtClean="0"/>
              <a:t>= 0</a:t>
            </a:r>
            <a:r>
              <a:rPr lang="en-US" i="1" dirty="0" smtClean="0"/>
              <a:t>.</a:t>
            </a:r>
            <a:r>
              <a:rPr lang="en-US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and the initial condition for each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) in the interval [0,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K</a:t>
            </a:r>
            <a:r>
              <a:rPr lang="en-US" dirty="0" smtClean="0">
                <a:sym typeface="Symbol"/>
              </a:rPr>
              <a:t></a:t>
            </a:r>
            <a:r>
              <a:rPr lang="en-US" dirty="0" smtClean="0"/>
              <a:t>].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970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Notice </a:t>
            </a:r>
            <a:r>
              <a:rPr lang="en-US" dirty="0" smtClean="0"/>
              <a:t>that the spatial variance has a peak at </a:t>
            </a:r>
            <a:r>
              <a:rPr lang="en-US" i="1" dirty="0" smtClean="0"/>
              <a:t>c</a:t>
            </a:r>
            <a:r>
              <a:rPr lang="en-US" i="1" baseline="-25000" dirty="0" smtClean="0"/>
              <a:t>m</a:t>
            </a: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</a:t>
            </a:r>
            <a:r>
              <a:rPr lang="en-US" i="1" dirty="0" smtClean="0"/>
              <a:t> </a:t>
            </a:r>
            <a:r>
              <a:rPr lang="en-US" dirty="0" smtClean="0"/>
              <a:t>2</a:t>
            </a:r>
            <a:r>
              <a:rPr lang="en-US" i="1" dirty="0" smtClean="0"/>
              <a:t>.</a:t>
            </a:r>
            <a:r>
              <a:rPr lang="en-US" dirty="0" smtClean="0"/>
              <a:t>08. This peak occurs nearly 110 time steps earlier than the peak for the temporal</a:t>
            </a:r>
            <a:r>
              <a:rPr lang="en-US" i="1" dirty="0" smtClean="0"/>
              <a:t> </a:t>
            </a:r>
            <a:r>
              <a:rPr lang="en-US" dirty="0" smtClean="0"/>
              <a:t>variance.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19600" y="457200"/>
            <a:ext cx="4572000" cy="2762310"/>
            <a:chOff x="4419600" y="457200"/>
            <a:chExt cx="4572000" cy="2762310"/>
          </a:xfrm>
        </p:grpSpPr>
        <p:pic>
          <p:nvPicPr>
            <p:cNvPr id="6" name="Picture 5"/>
            <p:cNvPicPr/>
            <p:nvPr/>
          </p:nvPicPr>
          <p:blipFill>
            <a:blip r:embed="rId2"/>
            <a:srcRect t="2199"/>
            <a:stretch>
              <a:fillRect/>
            </a:stretch>
          </p:blipFill>
          <p:spPr bwMode="auto">
            <a:xfrm>
              <a:off x="4419600" y="457200"/>
              <a:ext cx="4572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77" name="Rectangle 1"/>
            <p:cNvSpPr>
              <a:spLocks noChangeArrowheads="1"/>
            </p:cNvSpPr>
            <p:nvPr/>
          </p:nvSpPr>
          <p:spPr bwMode="auto">
            <a:xfrm>
              <a:off x="4572000" y="2819400"/>
              <a:ext cx="434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Figure 4.7.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&lt;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&gt;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,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σ</a:t>
              </a:r>
              <a:r>
                <a:rPr kumimoji="0" lang="en-US" sz="10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and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σ</a:t>
              </a:r>
              <a:r>
                <a:rPr kumimoji="0" lang="en-US" sz="10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for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= 0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1,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&lt;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&gt;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= 7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5. The peak of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σ</a:t>
              </a:r>
              <a:r>
                <a:rPr kumimoji="0" lang="en-US" sz="10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0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R10"/>
                  <a:cs typeface="Arial" pitchFamily="34" charset="0"/>
                </a:rPr>
                <a:t>occurs at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c</a:t>
              </a:r>
              <a:r>
                <a:rPr kumimoji="0" lang="en-US" sz="10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SY10"/>
                  <a:cs typeface="Arial" pitchFamily="34" charset="0"/>
                  <a:sym typeface="Symbol" pitchFamily="18" charset="2"/>
                </a:rPr>
                <a:t>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R10"/>
                  <a:cs typeface="Arial" pitchFamily="34" charset="0"/>
                  <a:sym typeface="Symbol" pitchFamily="18" charset="2"/>
                </a:rPr>
                <a:t>2.08 and the peak of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σ</a:t>
              </a:r>
              <a:r>
                <a:rPr kumimoji="0" lang="en-US" sz="10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kumimoji="0" lang="en-US" sz="10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R10"/>
                  <a:cs typeface="Arial" pitchFamily="34" charset="0"/>
                  <a:sym typeface="Symbol" pitchFamily="18" charset="2"/>
                </a:rPr>
                <a:t>at 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SY10"/>
                  <a:cs typeface="Arial" pitchFamily="34" charset="0"/>
                  <a:sym typeface="Symbol" pitchFamily="18" charset="2"/>
                </a:rPr>
                <a:t>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MSY1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R10"/>
                  <a:cs typeface="Arial" pitchFamily="34" charset="0"/>
                  <a:sym typeface="Symbol" pitchFamily="18" charset="2"/>
                </a:rPr>
                <a:t>2</a:t>
              </a:r>
              <a:r>
                <a:rPr kumimoji="0" lang="en-US" sz="1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.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MR10"/>
                  <a:cs typeface="Arial" pitchFamily="34" charset="0"/>
                  <a:sym typeface="Symbol" pitchFamily="18" charset="2"/>
                </a:rPr>
                <a:t>30.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SimSun" pitchFamily="2" charset="-122"/>
                  <a:cs typeface="Arial" pitchFamily="34" charset="0"/>
                  <a:sym typeface="Symbol" pitchFamily="18" charset="2"/>
                </a:rPr>
                <a:t> </a:t>
              </a:r>
              <a:endPara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MSY1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32004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 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works better than 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as a warning signal for</a:t>
            </a:r>
            <a:r>
              <a:rPr lang="en-US" i="1" dirty="0" smtClean="0"/>
              <a:t> </a:t>
            </a:r>
            <a:r>
              <a:rPr lang="en-US" dirty="0" smtClean="0"/>
              <a:t>the upcoming catastrophic shift. </a:t>
            </a:r>
            <a:endParaRPr lang="en-US" dirty="0" smtClean="0"/>
          </a:p>
          <a:p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smtClean="0"/>
              <a:t>This </a:t>
            </a:r>
            <a:r>
              <a:rPr lang="en-US" dirty="0" smtClean="0"/>
              <a:t>is because when estimating the temporal variance one must consider past values in the time series, which correspond to situations where the ecosystem is far from undergoing a transition. </a:t>
            </a:r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spatial variance instead only considers the present values; hence a signal announcing the shift is not blurred by averages including situations where these indications are smaller, or even absent. </a:t>
            </a:r>
            <a:endParaRPr lang="en-US" dirty="0" smtClean="0"/>
          </a:p>
          <a:p>
            <a:endParaRPr lang="es-UY" dirty="0" smtClean="0"/>
          </a:p>
          <a:p>
            <a:r>
              <a:rPr lang="en-US" dirty="0" smtClean="0"/>
              <a:t>It is interesting to look at the process inverse to desertification or </a:t>
            </a:r>
            <a:r>
              <a:rPr lang="en-US" b="1" dirty="0" smtClean="0"/>
              <a:t>vegetation restoration</a:t>
            </a:r>
            <a:r>
              <a:rPr lang="en-US" dirty="0" smtClean="0"/>
              <a:t>. For this we need to analyze what happens when </a:t>
            </a:r>
            <a:r>
              <a:rPr lang="en-US" i="1" dirty="0" smtClean="0"/>
              <a:t>c </a:t>
            </a:r>
            <a:r>
              <a:rPr lang="en-US" dirty="0" smtClean="0"/>
              <a:t>is decreased. </a:t>
            </a:r>
            <a:endParaRPr lang="en-US" dirty="0" smtClean="0"/>
          </a:p>
          <a:p>
            <a:r>
              <a:rPr lang="en-US" dirty="0" smtClean="0"/>
              <a:t>Fig</a:t>
            </a:r>
            <a:r>
              <a:rPr lang="en-US" dirty="0" smtClean="0"/>
              <a:t>. 4.8 shows the hysteresis cycles, for the mean vegetation (black curves) when we first increase </a:t>
            </a:r>
            <a:r>
              <a:rPr lang="en-US" i="1" dirty="0" smtClean="0"/>
              <a:t>c</a:t>
            </a:r>
            <a:r>
              <a:rPr lang="en-US" dirty="0" smtClean="0"/>
              <a:t> so that desertification takes place and the reverse the trend and decrease </a:t>
            </a:r>
            <a:r>
              <a:rPr lang="en-US" i="1" dirty="0" smtClean="0"/>
              <a:t>c</a:t>
            </a:r>
            <a:r>
              <a:rPr lang="en-US" dirty="0" smtClean="0"/>
              <a:t>, for different values of </a:t>
            </a:r>
            <a:r>
              <a:rPr lang="en-US" i="1" dirty="0" smtClean="0"/>
              <a:t>d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1775</Words>
  <Application>Microsoft Office PowerPoint</Application>
  <PresentationFormat>On-screen Show (4:3)</PresentationFormat>
  <Paragraphs>100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SPATIAL MODELS: CELLULAR AUTOMATA</vt:lpstr>
      <vt:lpstr>Some indicators which can be computed: 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</dc:creator>
  <cp:lastModifiedBy>Hugo</cp:lastModifiedBy>
  <cp:revision>17</cp:revision>
  <dcterms:created xsi:type="dcterms:W3CDTF">2021-05-19T13:21:08Z</dcterms:created>
  <dcterms:modified xsi:type="dcterms:W3CDTF">2021-06-03T16:57:51Z</dcterms:modified>
</cp:coreProperties>
</file>