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92" r:id="rId5"/>
    <p:sldId id="293" r:id="rId6"/>
    <p:sldId id="259" r:id="rId7"/>
    <p:sldId id="265" r:id="rId8"/>
    <p:sldId id="261" r:id="rId9"/>
    <p:sldId id="262" r:id="rId10"/>
    <p:sldId id="264" r:id="rId11"/>
    <p:sldId id="266" r:id="rId12"/>
    <p:sldId id="271" r:id="rId13"/>
    <p:sldId id="269" r:id="rId14"/>
    <p:sldId id="274" r:id="rId15"/>
    <p:sldId id="272" r:id="rId16"/>
    <p:sldId id="294" r:id="rId17"/>
    <p:sldId id="296" r:id="rId18"/>
    <p:sldId id="295" r:id="rId19"/>
    <p:sldId id="297" r:id="rId20"/>
    <p:sldId id="281" r:id="rId21"/>
    <p:sldId id="275" r:id="rId22"/>
    <p:sldId id="278" r:id="rId23"/>
    <p:sldId id="279" r:id="rId24"/>
    <p:sldId id="280" r:id="rId25"/>
    <p:sldId id="284" r:id="rId26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5391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705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4561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7061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3819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8034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129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8283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268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4559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6853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8C3F-A461-4B5C-9A9A-A57A8DF940FC}" type="datetimeFigureOut">
              <a:rPr lang="es-UY" smtClean="0"/>
              <a:t>23/6/2021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4400-3938-43C9-ACF2-A3DD165E3C0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6873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261196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El Cambio Climático y los océanos.</a:t>
            </a:r>
            <a:r>
              <a:rPr lang="es-ES" sz="3200" dirty="0" smtClean="0">
                <a:solidFill>
                  <a:srgbClr val="FF0000"/>
                </a:solidFill>
              </a:rPr>
              <a:t> </a:t>
            </a:r>
            <a:r>
              <a:rPr lang="es-ES" sz="3200" b="1" i="1" dirty="0"/>
              <a:t> </a:t>
            </a:r>
            <a:r>
              <a:rPr lang="es-ES" sz="3200" b="1" i="1" dirty="0" smtClean="0"/>
              <a:t>  </a:t>
            </a:r>
            <a:r>
              <a:rPr lang="es-UY" sz="3200" dirty="0"/>
              <a:t/>
            </a:r>
            <a:br>
              <a:rPr lang="es-UY" sz="3200" dirty="0"/>
            </a:br>
            <a:r>
              <a:rPr lang="es-UY" sz="3200" dirty="0" smtClean="0"/>
              <a:t/>
            </a:r>
            <a:br>
              <a:rPr lang="es-UY" sz="3200" dirty="0" smtClean="0"/>
            </a:br>
            <a:r>
              <a:rPr lang="es-UY" sz="3200" dirty="0" smtClean="0">
                <a:solidFill>
                  <a:srgbClr val="FF0000"/>
                </a:solidFill>
              </a:rPr>
              <a:t>El </a:t>
            </a:r>
            <a:r>
              <a:rPr lang="es-UY" sz="3200" dirty="0">
                <a:solidFill>
                  <a:srgbClr val="FF0000"/>
                </a:solidFill>
              </a:rPr>
              <a:t>Océano cambiante </a:t>
            </a:r>
            <a:r>
              <a:rPr lang="es-UY" sz="3200" dirty="0" smtClean="0">
                <a:solidFill>
                  <a:srgbClr val="FF0000"/>
                </a:solidFill>
              </a:rPr>
              <a:t> </a:t>
            </a:r>
            <a:br>
              <a:rPr lang="es-UY" sz="3200" dirty="0" smtClean="0">
                <a:solidFill>
                  <a:srgbClr val="FF0000"/>
                </a:solidFill>
              </a:rPr>
            </a:br>
            <a:r>
              <a:rPr lang="es-UY" sz="3200" dirty="0" smtClean="0">
                <a:solidFill>
                  <a:srgbClr val="FF0000"/>
                </a:solidFill>
              </a:rPr>
              <a:t>Física y Biogeoquímica</a:t>
            </a:r>
            <a:r>
              <a:rPr lang="es-UY" sz="3200" dirty="0"/>
              <a:t/>
            </a:r>
            <a:br>
              <a:rPr lang="es-UY" sz="3200" dirty="0"/>
            </a:br>
            <a:r>
              <a:rPr lang="es-UY" sz="3200" dirty="0" smtClean="0">
                <a:solidFill>
                  <a:srgbClr val="FF0000"/>
                </a:solidFill>
              </a:rPr>
              <a:t>Escenarios </a:t>
            </a:r>
            <a:r>
              <a:rPr lang="es-UY" sz="3200" dirty="0">
                <a:solidFill>
                  <a:srgbClr val="FF0000"/>
                </a:solidFill>
              </a:rPr>
              <a:t>y Proyecciones</a:t>
            </a:r>
            <a:br>
              <a:rPr lang="es-UY" sz="3200" dirty="0">
                <a:solidFill>
                  <a:srgbClr val="FF0000"/>
                </a:solidFill>
              </a:rPr>
            </a:br>
            <a:endParaRPr lang="es-UY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9024" y="2636912"/>
            <a:ext cx="8784976" cy="4005064"/>
          </a:xfrm>
        </p:spPr>
        <p:txBody>
          <a:bodyPr>
            <a:noAutofit/>
          </a:bodyPr>
          <a:lstStyle/>
          <a:p>
            <a:endParaRPr lang="es-UY" sz="1600" dirty="0" smtClean="0">
              <a:solidFill>
                <a:srgbClr val="FF0000"/>
              </a:solidFill>
            </a:endParaRPr>
          </a:p>
          <a:p>
            <a:r>
              <a:rPr lang="es-UY" sz="2800" i="1" dirty="0" smtClean="0">
                <a:solidFill>
                  <a:srgbClr val="0070C0"/>
                </a:solidFill>
              </a:rPr>
              <a:t>Gustavo J Nagy</a:t>
            </a:r>
          </a:p>
          <a:p>
            <a:r>
              <a:rPr lang="es-UY" sz="2800" dirty="0" smtClean="0"/>
              <a:t>Basado en el reporte IPCC SROCC 2018</a:t>
            </a:r>
          </a:p>
          <a:p>
            <a:r>
              <a:rPr lang="en-US" sz="2800" dirty="0" smtClean="0"/>
              <a:t>Chapter </a:t>
            </a:r>
            <a:r>
              <a:rPr lang="en-US" sz="2800" dirty="0"/>
              <a:t>5: Changing Ocean, Marine Ecosystems, and Dependent Communities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25580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r>
              <a:rPr lang="es-UY" sz="2400" dirty="0" smtClean="0"/>
              <a:t>Existe un nivel de confianza media en que el océano abierto está </a:t>
            </a:r>
            <a:r>
              <a:rPr lang="es-UY" sz="2400" b="1" dirty="0" smtClean="0"/>
              <a:t>perdiendo oxígeno </a:t>
            </a:r>
            <a:r>
              <a:rPr lang="es-UY" sz="2400" dirty="0" smtClean="0"/>
              <a:t>en general con una pérdida muy probable de 0.5-3.3% entre 1970-2010 de la superficie del océano a 1000 m. </a:t>
            </a:r>
          </a:p>
          <a:p>
            <a:endParaRPr lang="es-UY" sz="2400" dirty="0"/>
          </a:p>
          <a:p>
            <a:r>
              <a:rPr lang="es-UY" sz="2400" dirty="0" smtClean="0"/>
              <a:t>Existe alta confianza en que a nivel mundial, </a:t>
            </a:r>
            <a:r>
              <a:rPr lang="es-UY" sz="2400" b="1" dirty="0" smtClean="0"/>
              <a:t>la pérdida de oxígeno </a:t>
            </a:r>
            <a:r>
              <a:rPr lang="es-UY" sz="2400" b="1" dirty="0" smtClean="0">
                <a:solidFill>
                  <a:srgbClr val="FF0000"/>
                </a:solidFill>
              </a:rPr>
              <a:t>debido al calentamiento se ve reforzada por otros procesos asociados con la física oceánica y la biogeoquímica</a:t>
            </a:r>
            <a:r>
              <a:rPr lang="es-UY" sz="2400" dirty="0" smtClean="0"/>
              <a:t>, que causan la mayor parte de la disminución de oxígeno observada. </a:t>
            </a:r>
          </a:p>
          <a:p>
            <a:endParaRPr lang="es-UY" sz="2400" dirty="0"/>
          </a:p>
          <a:p>
            <a:r>
              <a:rPr lang="es-UY" sz="2400" dirty="0" smtClean="0"/>
              <a:t>Existe alta confianza en que las </a:t>
            </a:r>
            <a:r>
              <a:rPr lang="es-UY" sz="2400" b="1" dirty="0" smtClean="0"/>
              <a:t>zonas mínimas de oxígeno (OZ) se están expandiendo en un rango muy probable de 3-8</a:t>
            </a:r>
            <a:r>
              <a:rPr lang="es-UY" sz="2400" dirty="0" smtClean="0"/>
              <a:t>%, sobre todo en los océanos tropicales, pero hay una variabilidad </a:t>
            </a:r>
            <a:r>
              <a:rPr lang="es-UY" sz="2400" dirty="0" err="1" smtClean="0"/>
              <a:t>decadal</a:t>
            </a:r>
            <a:r>
              <a:rPr lang="es-UY" sz="2400" dirty="0" smtClean="0"/>
              <a:t> sustancial que afecta la atribución de la disminución general del oxígeno a la actividad humana en las regiones tropicales.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82148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408712"/>
          </a:xfrm>
        </p:spPr>
        <p:txBody>
          <a:bodyPr>
            <a:normAutofit/>
          </a:bodyPr>
          <a:lstStyle/>
          <a:p>
            <a:r>
              <a:rPr lang="es-UY" sz="2800" dirty="0" smtClean="0"/>
              <a:t>En respuesta al calentamiento de los océanos y al aumento de la estratificación, </a:t>
            </a:r>
            <a:r>
              <a:rPr lang="es-UY" sz="2800" b="1" dirty="0" smtClean="0"/>
              <a:t>los ciclos de nutrientes de los océanos abiertos están siendo perturbados y existe una gran confianza en que esto está teniendo un impacto variable regional en los productores primarios</a:t>
            </a:r>
            <a:r>
              <a:rPr lang="es-UY" sz="2800" dirty="0" smtClean="0"/>
              <a:t>. </a:t>
            </a:r>
          </a:p>
          <a:p>
            <a:endParaRPr lang="es-UY" sz="2800" dirty="0"/>
          </a:p>
          <a:p>
            <a:r>
              <a:rPr lang="es-UY" sz="2800" dirty="0" smtClean="0"/>
              <a:t>Actualmente existe una </a:t>
            </a:r>
            <a:r>
              <a:rPr lang="es-UY" sz="2800" b="1" dirty="0" smtClean="0"/>
              <a:t>baja confianza en evaluar las tendencias de productividad de los océanos abiertos anteriores, incluidas las determinadas por satélites</a:t>
            </a:r>
            <a:r>
              <a:rPr lang="es-UY" sz="2800" dirty="0" smtClean="0"/>
              <a:t>, </a:t>
            </a:r>
            <a:r>
              <a:rPr lang="es-UY" sz="2800" b="1" dirty="0" smtClean="0"/>
              <a:t>debido a los factores específicos de la región recientemente identificados del crecimiento microbiano y la falta de conjuntos de datos de series temporales in situ corroborantes</a:t>
            </a:r>
            <a:r>
              <a:rPr lang="es-UY" sz="2800" dirty="0" smtClean="0"/>
              <a:t>. 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73156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UY" sz="2800" dirty="0" smtClean="0"/>
              <a:t>Hay </a:t>
            </a:r>
            <a:r>
              <a:rPr lang="es-UY" sz="2800" dirty="0"/>
              <a:t>alta confianza en que el </a:t>
            </a:r>
            <a:r>
              <a:rPr lang="es-UY" sz="2800" b="1" dirty="0"/>
              <a:t>calentamiento, el aumento del nivel del mar (relativo) (ANM) y la mayor cantidad de nutrientes y sedimentos en los deltas han contribuido a la salinización y desoxigenación en los estuarios</a:t>
            </a:r>
            <a:r>
              <a:rPr lang="es-UY" sz="2800" dirty="0"/>
              <a:t>.</a:t>
            </a:r>
          </a:p>
          <a:p>
            <a:endParaRPr lang="es-UY" sz="2600" dirty="0"/>
          </a:p>
          <a:p>
            <a:r>
              <a:rPr lang="es-UY" sz="2600" dirty="0" smtClean="0"/>
              <a:t>Hay alta confianza en que </a:t>
            </a:r>
            <a:r>
              <a:rPr lang="es-UY" sz="2600" b="1" dirty="0" smtClean="0"/>
              <a:t>los ecosistemas costeros están bajo el estrés del calentamiento de los océanos y el ANM que se ven exacerbados por las presiones no climáticas de las actividades humanas en el océano y la tierra</a:t>
            </a:r>
            <a:r>
              <a:rPr lang="es-UY" sz="2600" dirty="0" smtClean="0"/>
              <a:t>. </a:t>
            </a:r>
          </a:p>
          <a:p>
            <a:endParaRPr lang="es-UY" sz="2600" dirty="0"/>
          </a:p>
          <a:p>
            <a:r>
              <a:rPr lang="es-UY" sz="2800" dirty="0" smtClean="0"/>
              <a:t>Hay </a:t>
            </a:r>
            <a:r>
              <a:rPr lang="es-UY" sz="2800" dirty="0"/>
              <a:t>alta confianza en que el </a:t>
            </a:r>
            <a:r>
              <a:rPr lang="es-UY" sz="2800" b="1" dirty="0">
                <a:solidFill>
                  <a:srgbClr val="FF0000"/>
                </a:solidFill>
              </a:rPr>
              <a:t>aumento de las cargas de nutrientes y materia orgánica en los estuarios desde la década de 1970 ha exacerbado los efectos del calentamiento en la respiración bacteriana y la eutrofización, lo que conduce a la expansión de las áreas.</a:t>
            </a:r>
          </a:p>
          <a:p>
            <a:endParaRPr lang="es-UY" sz="2600" dirty="0" smtClean="0"/>
          </a:p>
          <a:p>
            <a:endParaRPr lang="es-UY" sz="1000" dirty="0"/>
          </a:p>
          <a:p>
            <a:endParaRPr lang="es-UY" sz="1200" dirty="0"/>
          </a:p>
          <a:p>
            <a:endParaRPr lang="es-UY" sz="800" dirty="0"/>
          </a:p>
        </p:txBody>
      </p:sp>
    </p:spTree>
    <p:extLst>
      <p:ext uri="{BB962C8B-B14F-4D97-AF65-F5344CB8AC3E}">
        <p14:creationId xmlns:p14="http://schemas.microsoft.com/office/powerpoint/2010/main" val="4103585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s-UY" sz="2800" dirty="0"/>
              <a:t>Los ecosistemas costeros y cercanos a la costa, incluyendo marismas saladas, manglares y dunas vegetadas en playas de arena, </a:t>
            </a:r>
            <a:r>
              <a:rPr lang="es-UY" sz="2800" b="1" dirty="0"/>
              <a:t>tienen una capacidad variable para construir verticalmente y expandirse lateralmente en respuesta </a:t>
            </a:r>
            <a:r>
              <a:rPr lang="es-UY" sz="2800" b="1" dirty="0" smtClean="0"/>
              <a:t>al ANMM</a:t>
            </a:r>
            <a:r>
              <a:rPr lang="es-UY" sz="2800" dirty="0" smtClean="0"/>
              <a:t>. </a:t>
            </a:r>
          </a:p>
          <a:p>
            <a:endParaRPr lang="es-UY" sz="2200" dirty="0" smtClean="0"/>
          </a:p>
          <a:p>
            <a:r>
              <a:rPr lang="es-UY" sz="2800" dirty="0" smtClean="0"/>
              <a:t>Hay alta confianza en que </a:t>
            </a:r>
            <a:r>
              <a:rPr lang="es-UY" sz="2800" b="1" dirty="0" smtClean="0"/>
              <a:t>estos </a:t>
            </a:r>
            <a:r>
              <a:rPr lang="es-UY" sz="2800" b="1" dirty="0"/>
              <a:t>ecosistemas proporcionan servicios importantes, incluyendo protección costera, secuestro de carbono y </a:t>
            </a:r>
            <a:r>
              <a:rPr lang="es-UY" sz="2800" b="1" dirty="0" smtClean="0"/>
              <a:t>hábitats</a:t>
            </a:r>
            <a:r>
              <a:rPr lang="es-UY" sz="2800" dirty="0" smtClean="0"/>
              <a:t>. </a:t>
            </a:r>
          </a:p>
          <a:p>
            <a:endParaRPr lang="es-UY" sz="2200" dirty="0"/>
          </a:p>
          <a:p>
            <a:r>
              <a:rPr lang="es-UY" sz="2800" b="1" dirty="0" smtClean="0">
                <a:solidFill>
                  <a:srgbClr val="FF0000"/>
                </a:solidFill>
              </a:rPr>
              <a:t>Se </a:t>
            </a:r>
            <a:r>
              <a:rPr lang="es-UY" sz="2800" b="1" dirty="0">
                <a:solidFill>
                  <a:srgbClr val="FF0000"/>
                </a:solidFill>
              </a:rPr>
              <a:t>estima </a:t>
            </a:r>
            <a:r>
              <a:rPr lang="es-UY" sz="2800" b="1" dirty="0" smtClean="0">
                <a:solidFill>
                  <a:srgbClr val="FF0000"/>
                </a:solidFill>
              </a:rPr>
              <a:t>con alta confianza que </a:t>
            </a:r>
            <a:r>
              <a:rPr lang="es-UY" sz="2800" b="1" dirty="0">
                <a:solidFill>
                  <a:srgbClr val="FF0000"/>
                </a:solidFill>
              </a:rPr>
              <a:t>la emisión de carbono asociada a la pérdida de ecosistemas costeros vegetados es de 0,04–1,46 </a:t>
            </a:r>
            <a:r>
              <a:rPr lang="es-UY" sz="2800" b="1" dirty="0" err="1">
                <a:solidFill>
                  <a:srgbClr val="FF0000"/>
                </a:solidFill>
              </a:rPr>
              <a:t>Gt</a:t>
            </a:r>
            <a:r>
              <a:rPr lang="es-UY" sz="2800" b="1" dirty="0">
                <a:solidFill>
                  <a:srgbClr val="FF0000"/>
                </a:solidFill>
              </a:rPr>
              <a:t> C </a:t>
            </a:r>
            <a:r>
              <a:rPr lang="es-UY" sz="2800" b="1" dirty="0" smtClean="0">
                <a:solidFill>
                  <a:srgbClr val="FF0000"/>
                </a:solidFill>
              </a:rPr>
              <a:t>año-1</a:t>
            </a:r>
            <a:r>
              <a:rPr lang="es-UY" sz="2800" dirty="0" smtClean="0"/>
              <a:t>.</a:t>
            </a:r>
          </a:p>
          <a:p>
            <a:endParaRPr lang="es-UY" sz="2200" dirty="0"/>
          </a:p>
          <a:p>
            <a:r>
              <a:rPr lang="es-UY" sz="2800" dirty="0" smtClean="0"/>
              <a:t>Hay alta confianza en que </a:t>
            </a:r>
            <a:r>
              <a:rPr lang="es-UY" sz="2800" b="1" dirty="0" smtClean="0"/>
              <a:t>la </a:t>
            </a:r>
            <a:r>
              <a:rPr lang="es-UY" sz="2800" b="1" dirty="0"/>
              <a:t>capacidad natural de los ecosistemas para adaptarse a los impactos climáticos puede verse limitada por las actividades humanas que fragmentan los hábitats de los humedales y restringen la migración </a:t>
            </a:r>
            <a:r>
              <a:rPr lang="es-UY" sz="2800" b="1" dirty="0" smtClean="0"/>
              <a:t>terrestre.</a:t>
            </a:r>
            <a:endParaRPr lang="es-UY" sz="2800" b="1" dirty="0"/>
          </a:p>
        </p:txBody>
      </p:sp>
    </p:spTree>
    <p:extLst>
      <p:ext uri="{BB962C8B-B14F-4D97-AF65-F5344CB8AC3E}">
        <p14:creationId xmlns:p14="http://schemas.microsoft.com/office/powerpoint/2010/main" val="151812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UY" sz="2800" dirty="0" smtClean="0"/>
              <a:t>Hay alta confianza en que tres </a:t>
            </a:r>
            <a:r>
              <a:rPr lang="es-UY" sz="2800" dirty="0"/>
              <a:t>de los cuatro principales sistemas </a:t>
            </a:r>
            <a:r>
              <a:rPr lang="es-UY" sz="2800" dirty="0" err="1" smtClean="0"/>
              <a:t>surgencias</a:t>
            </a:r>
            <a:r>
              <a:rPr lang="es-UY" sz="2800" dirty="0" smtClean="0"/>
              <a:t> de </a:t>
            </a:r>
            <a:r>
              <a:rPr lang="es-UY" sz="2800" dirty="0"/>
              <a:t>límites orientales (</a:t>
            </a:r>
            <a:r>
              <a:rPr lang="es-UY" sz="2800" dirty="0" smtClean="0"/>
              <a:t>EBUS*) </a:t>
            </a:r>
            <a:r>
              <a:rPr lang="es-UY" sz="2800" dirty="0"/>
              <a:t>han mostrado </a:t>
            </a:r>
            <a:r>
              <a:rPr lang="es-UY" sz="2800" b="1" dirty="0"/>
              <a:t>intensificación del viento a gran escala en los últimos 60 </a:t>
            </a:r>
            <a:r>
              <a:rPr lang="es-UY" sz="2800" b="1" dirty="0" smtClean="0"/>
              <a:t>años</a:t>
            </a:r>
            <a:r>
              <a:rPr lang="es-UY" sz="2800" b="1" dirty="0"/>
              <a:t> </a:t>
            </a:r>
            <a:r>
              <a:rPr lang="es-UY" sz="2800" dirty="0" smtClean="0"/>
              <a:t>(*Eastern </a:t>
            </a:r>
            <a:r>
              <a:rPr lang="es-UY" sz="2800" dirty="0" err="1" smtClean="0"/>
              <a:t>Boundary</a:t>
            </a:r>
            <a:r>
              <a:rPr lang="es-UY" sz="2800" dirty="0" smtClean="0"/>
              <a:t> </a:t>
            </a:r>
            <a:r>
              <a:rPr lang="es-UY" sz="2800" dirty="0" err="1" smtClean="0"/>
              <a:t>Upwelling</a:t>
            </a:r>
            <a:r>
              <a:rPr lang="es-UY" sz="2800" dirty="0" smtClean="0"/>
              <a:t> </a:t>
            </a:r>
            <a:r>
              <a:rPr lang="es-UY" sz="2800" dirty="0" err="1" smtClean="0"/>
              <a:t>Systems</a:t>
            </a:r>
            <a:r>
              <a:rPr lang="es-UY" sz="2800" dirty="0" smtClean="0"/>
              <a:t>)</a:t>
            </a:r>
          </a:p>
          <a:p>
            <a:endParaRPr lang="es-UY" sz="1600" dirty="0"/>
          </a:p>
          <a:p>
            <a:r>
              <a:rPr lang="es-UY" sz="2800" dirty="0" smtClean="0"/>
              <a:t>Hay baja confianza en que la </a:t>
            </a:r>
            <a:r>
              <a:rPr lang="es-UY" sz="2800" dirty="0"/>
              <a:t>interacción del calentamiento costero y los vientos locales puede haber afectado a la fuerza de </a:t>
            </a:r>
            <a:r>
              <a:rPr lang="es-UY" sz="2800" dirty="0" err="1" smtClean="0"/>
              <a:t>surgencia</a:t>
            </a:r>
            <a:r>
              <a:rPr lang="es-UY" sz="2800" dirty="0" smtClean="0"/>
              <a:t>, </a:t>
            </a:r>
            <a:r>
              <a:rPr lang="es-UY" sz="2800" dirty="0"/>
              <a:t>con la dirección de los cambios varía entre y dentro de </a:t>
            </a:r>
            <a:r>
              <a:rPr lang="es-UY" sz="2800" dirty="0" smtClean="0"/>
              <a:t>EBUS. </a:t>
            </a:r>
          </a:p>
          <a:p>
            <a:endParaRPr lang="es-UY" sz="1600" dirty="0"/>
          </a:p>
          <a:p>
            <a:r>
              <a:rPr lang="es-UY" sz="2800" dirty="0" smtClean="0"/>
              <a:t>Hay alta confianza en que en </a:t>
            </a:r>
            <a:r>
              <a:rPr lang="es-UY" sz="2800" dirty="0"/>
              <a:t>las últimas décadas </a:t>
            </a:r>
            <a:r>
              <a:rPr lang="es-UY" sz="2800" dirty="0" smtClean="0"/>
              <a:t>se </a:t>
            </a:r>
            <a:r>
              <a:rPr lang="es-UY" sz="2800" dirty="0"/>
              <a:t>observan tendencias crecientes en la acidificación de los océanos en el EBUS actual de California y la desoxigenación en California Actual y Humboldt Actual </a:t>
            </a:r>
            <a:r>
              <a:rPr lang="es-UY" sz="2800" dirty="0" smtClean="0"/>
              <a:t>EBUS, </a:t>
            </a:r>
            <a:r>
              <a:rPr lang="es-UY" sz="2800" dirty="0"/>
              <a:t>aunque hay baja confianza para distinguir el forzamiento </a:t>
            </a:r>
            <a:r>
              <a:rPr lang="es-UY" sz="2800" dirty="0" err="1"/>
              <a:t>antropogénico</a:t>
            </a:r>
            <a:r>
              <a:rPr lang="es-UY" sz="2800" dirty="0"/>
              <a:t> de la variabilidad climática interna. </a:t>
            </a:r>
          </a:p>
        </p:txBody>
      </p:sp>
    </p:spTree>
    <p:extLst>
      <p:ext uri="{BB962C8B-B14F-4D97-AF65-F5344CB8AC3E}">
        <p14:creationId xmlns:p14="http://schemas.microsoft.com/office/powerpoint/2010/main" val="1298776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r>
              <a:rPr lang="es-UY" sz="2800" dirty="0" smtClean="0"/>
              <a:t>Hay alta confianza en que desde </a:t>
            </a:r>
            <a:r>
              <a:rPr lang="es-UY" sz="2800" b="1" dirty="0"/>
              <a:t>principios de la década de 1980, la aparición de floraciones de algas nocivas (HAB) y organismos patógenos (</a:t>
            </a:r>
            <a:r>
              <a:rPr lang="es-UY" sz="2800" b="1" dirty="0" smtClean="0"/>
              <a:t>p. ej., </a:t>
            </a:r>
            <a:r>
              <a:rPr lang="es-UY" sz="2800" b="1" dirty="0"/>
              <a:t>Vibrio) ha aumentado en las zonas costeras en respuesta al calentamiento, la desoxigenación y la eutrofización, con impactos negativos en el aprovisionamiento de alimentos, el turismo, la economía y la salud </a:t>
            </a:r>
            <a:r>
              <a:rPr lang="es-UY" sz="2800" b="1" dirty="0" smtClean="0"/>
              <a:t>humana</a:t>
            </a:r>
            <a:r>
              <a:rPr lang="es-UY" sz="2800" dirty="0" smtClean="0"/>
              <a:t>. </a:t>
            </a:r>
          </a:p>
          <a:p>
            <a:endParaRPr lang="es-UY" sz="2400" dirty="0"/>
          </a:p>
          <a:p>
            <a:r>
              <a:rPr lang="es-UY" sz="2800" dirty="0" smtClean="0"/>
              <a:t>Hay confianza media en que estos </a:t>
            </a:r>
            <a:r>
              <a:rPr lang="es-UY" sz="2800" dirty="0"/>
              <a:t>impactos dependen de respuestas específicas de cada especie a los efectos </a:t>
            </a:r>
            <a:r>
              <a:rPr lang="es-UY" sz="2800" b="1" dirty="0"/>
              <a:t>interactivos del cambio climático y otros factores humanos (por ejemplo, contaminación</a:t>
            </a:r>
            <a:r>
              <a:rPr lang="es-UY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6276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3"/>
            <a:ext cx="9534525" cy="681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12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753438"/>
          </a:xfrm>
        </p:spPr>
        <p:txBody>
          <a:bodyPr>
            <a:noAutofit/>
          </a:bodyPr>
          <a:lstStyle/>
          <a:p>
            <a:pPr marL="0" indent="0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Global mean sea level (mm) by </a:t>
            </a:r>
            <a:r>
              <a:rPr lang="en-US" sz="2400" b="1" dirty="0" err="1" smtClean="0"/>
              <a:t>Topex</a:t>
            </a:r>
            <a:r>
              <a:rPr lang="en-US" sz="2400" b="1" dirty="0" smtClean="0"/>
              <a:t> and Jason satellites (1992-2020)</a:t>
            </a:r>
            <a:r>
              <a:rPr lang="es-UY" sz="2400" b="1" dirty="0" smtClean="0"/>
              <a:t/>
            </a:r>
            <a:br>
              <a:rPr lang="es-UY" sz="2400" b="1" dirty="0" smtClean="0"/>
            </a:br>
            <a:endParaRPr lang="es-UY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3 Imagen" descr="Plot of global sea level from 1993 to 20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908720"/>
            <a:ext cx="8136904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6834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3470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5657" y="26064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GB" sz="2700" b="1" dirty="0" smtClean="0"/>
              <a:t>Yearly mean sea-level (1902-2016) at Montevideo harbour, Uruguay. </a:t>
            </a:r>
            <a:br>
              <a:rPr lang="en-GB" sz="2700" b="1" dirty="0" smtClean="0"/>
            </a:br>
            <a:r>
              <a:rPr lang="en-GB" sz="2200" b="1" i="1" dirty="0" smtClean="0"/>
              <a:t>Nagy et al</a:t>
            </a:r>
            <a:r>
              <a:rPr lang="en-GB" sz="2200" b="1" dirty="0" smtClean="0"/>
              <a:t>. (2018) updated from </a:t>
            </a:r>
            <a:r>
              <a:rPr lang="en-GB" sz="2200" b="1" i="1" dirty="0" err="1" smtClean="0"/>
              <a:t>Verocai</a:t>
            </a:r>
            <a:r>
              <a:rPr lang="en-GB" sz="2200" b="1" i="1" dirty="0" smtClean="0"/>
              <a:t> et al</a:t>
            </a:r>
            <a:r>
              <a:rPr lang="en-GB" sz="2200" b="1" dirty="0" smtClean="0"/>
              <a:t>. (2016)</a:t>
            </a:r>
            <a:br>
              <a:rPr lang="en-GB" sz="2200" b="1" dirty="0" smtClean="0"/>
            </a:br>
            <a:r>
              <a:rPr lang="en-GB" sz="2000" b="1" dirty="0" smtClean="0"/>
              <a:t>(</a:t>
            </a:r>
            <a:r>
              <a:rPr lang="en-GB" sz="2000" b="1" dirty="0" err="1" smtClean="0"/>
              <a:t>Estamos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preparando</a:t>
            </a:r>
            <a:r>
              <a:rPr lang="en-GB" sz="2000" b="1" dirty="0" smtClean="0"/>
              <a:t> un update a 2020)</a:t>
            </a:r>
            <a:r>
              <a:rPr lang="es-UY" sz="2000" b="1" dirty="0" smtClean="0"/>
              <a:t/>
            </a:r>
            <a:br>
              <a:rPr lang="es-UY" sz="2000" b="1" dirty="0" smtClean="0"/>
            </a:br>
            <a:endParaRPr lang="es-UY" sz="2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4" y="1412776"/>
            <a:ext cx="834226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51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b="1" dirty="0" smtClean="0">
                <a:solidFill>
                  <a:schemeClr val="tx2"/>
                </a:solidFill>
              </a:rPr>
              <a:t>El rol de los océanos</a:t>
            </a:r>
            <a:endParaRPr lang="es-UY" sz="36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sz="2800" dirty="0" smtClean="0"/>
              <a:t>El océano proporciona servicios clave como la </a:t>
            </a:r>
            <a:r>
              <a:rPr lang="es-UY" sz="2800" b="1" dirty="0" smtClean="0"/>
              <a:t>regulación climática, a través del balance energético, el ciclo del carbono y el ciclo de nutrientes</a:t>
            </a:r>
            <a:r>
              <a:rPr lang="es-UY" sz="2800" dirty="0" smtClean="0"/>
              <a:t>. </a:t>
            </a:r>
          </a:p>
          <a:p>
            <a:pPr marL="0" indent="0">
              <a:buNone/>
            </a:pPr>
            <a:endParaRPr lang="es-UY" sz="2800" dirty="0" smtClean="0"/>
          </a:p>
          <a:p>
            <a:r>
              <a:rPr lang="es-UY" sz="2800" dirty="0" smtClean="0"/>
              <a:t>El océano es el hogar de la biodiversidad que va desde microbios hasta mamíferos marinos que forman una </a:t>
            </a:r>
            <a:r>
              <a:rPr lang="es-UY" sz="2800" b="1" dirty="0" smtClean="0"/>
              <a:t>amplia variedad de ecosistemas </a:t>
            </a:r>
            <a:r>
              <a:rPr lang="es-UY" sz="2800" dirty="0" smtClean="0"/>
              <a:t>en el océano pelágico y costero abierto.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108361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738538"/>
          </a:xfrm>
        </p:spPr>
        <p:txBody>
          <a:bodyPr>
            <a:noAutofit/>
          </a:bodyPr>
          <a:lstStyle/>
          <a:p>
            <a:r>
              <a:rPr lang="es-UY" sz="7200" b="1" dirty="0" smtClean="0">
                <a:solidFill>
                  <a:srgbClr val="C00000"/>
                </a:solidFill>
              </a:rPr>
              <a:t/>
            </a:r>
            <a:br>
              <a:rPr lang="es-UY" sz="7200" b="1" dirty="0" smtClean="0">
                <a:solidFill>
                  <a:srgbClr val="C00000"/>
                </a:solidFill>
              </a:rPr>
            </a:br>
            <a:r>
              <a:rPr lang="es-UY" sz="7200" b="1" dirty="0" smtClean="0">
                <a:solidFill>
                  <a:srgbClr val="C00000"/>
                </a:solidFill>
              </a:rPr>
              <a:t>Proyecciones</a:t>
            </a:r>
            <a:r>
              <a:rPr lang="es-UY" sz="7200" b="1" dirty="0">
                <a:solidFill>
                  <a:srgbClr val="C00000"/>
                </a:solidFill>
              </a:rPr>
              <a:t>: escenarios y horizontes temporales</a:t>
            </a:r>
            <a:br>
              <a:rPr lang="es-UY" sz="7200" b="1" dirty="0">
                <a:solidFill>
                  <a:srgbClr val="C00000"/>
                </a:solidFill>
              </a:rPr>
            </a:br>
            <a:endParaRPr lang="es-UY" sz="7200" dirty="0"/>
          </a:p>
        </p:txBody>
      </p:sp>
    </p:spTree>
    <p:extLst>
      <p:ext uri="{BB962C8B-B14F-4D97-AF65-F5344CB8AC3E}">
        <p14:creationId xmlns:p14="http://schemas.microsoft.com/office/powerpoint/2010/main" val="141878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33505"/>
            <a:ext cx="9144000" cy="6741368"/>
          </a:xfrm>
        </p:spPr>
        <p:txBody>
          <a:bodyPr>
            <a:normAutofit fontScale="55000" lnSpcReduction="20000"/>
          </a:bodyPr>
          <a:lstStyle/>
          <a:p>
            <a:endParaRPr lang="es-UY" sz="2200" b="1" dirty="0"/>
          </a:p>
          <a:p>
            <a:r>
              <a:rPr lang="es-UY" sz="4400" dirty="0" smtClean="0"/>
              <a:t>En </a:t>
            </a:r>
            <a:r>
              <a:rPr lang="es-UY" sz="4400" dirty="0"/>
              <a:t>el escenario de altas emisiones (Vía de concentración representativa (</a:t>
            </a:r>
            <a:r>
              <a:rPr lang="es-UY" sz="4400" dirty="0" smtClean="0"/>
              <a:t>RCP8.5</a:t>
            </a:r>
            <a:r>
              <a:rPr lang="es-UY" sz="4400" dirty="0"/>
              <a:t>) los impactos para 2090 son sustancialmente mayores y más extendidos que en el escenario de bajas emisiones (RCP2.6) en toda la superficie y el océano profundo, incluyendo: </a:t>
            </a:r>
            <a:endParaRPr lang="es-UY" sz="4400" dirty="0" smtClean="0"/>
          </a:p>
          <a:p>
            <a:endParaRPr lang="es-UY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calentamiento </a:t>
            </a:r>
            <a:r>
              <a:rPr lang="es-UY" sz="4200" dirty="0"/>
              <a:t>(prácticamente seguro); </a:t>
            </a:r>
            <a:endParaRPr lang="es-UY" sz="4200" dirty="0" smtClean="0"/>
          </a:p>
          <a:p>
            <a:pPr marL="457200" indent="-457200">
              <a:buFont typeface="+mj-lt"/>
              <a:buAutoNum type="arabicPeriod"/>
            </a:pPr>
            <a:endParaRPr lang="es-UY" sz="22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acidificación </a:t>
            </a:r>
            <a:r>
              <a:rPr lang="es-UY" sz="4200" dirty="0"/>
              <a:t>de los océanos (prácticamente cierto); </a:t>
            </a:r>
            <a:endParaRPr lang="es-UY" sz="4200" dirty="0" smtClean="0"/>
          </a:p>
          <a:p>
            <a:pPr marL="457200" indent="-457200">
              <a:buFont typeface="+mj-lt"/>
              <a:buAutoNum type="arabicPeriod"/>
            </a:pPr>
            <a:endParaRPr lang="es-UY" sz="22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disminución </a:t>
            </a:r>
            <a:r>
              <a:rPr lang="es-UY" sz="4200" dirty="0"/>
              <a:t>de la estabilidad de las formas minerales de calcita (prácticamente cierto</a:t>
            </a:r>
            <a:r>
              <a:rPr lang="es-UY" sz="4200" dirty="0" smtClean="0"/>
              <a:t>);</a:t>
            </a:r>
          </a:p>
          <a:p>
            <a:pPr marL="457200" indent="-457200">
              <a:buFont typeface="+mj-lt"/>
              <a:buAutoNum type="arabicPeriod"/>
            </a:pPr>
            <a:endParaRPr lang="es-UY" sz="22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pérdida </a:t>
            </a:r>
            <a:r>
              <a:rPr lang="es-UY" sz="4200" dirty="0"/>
              <a:t>de oxígeno (muy probablemente); reducción de nutrientes cerca de la superficie (probablemente como si no); </a:t>
            </a:r>
            <a:endParaRPr lang="es-UY" sz="4200" dirty="0" smtClean="0"/>
          </a:p>
          <a:p>
            <a:pPr marL="457200" indent="-457200">
              <a:buFont typeface="+mj-lt"/>
              <a:buAutoNum type="arabicPeriod"/>
            </a:pPr>
            <a:endParaRPr lang="es-UY" sz="22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disminución </a:t>
            </a:r>
            <a:r>
              <a:rPr lang="es-UY" sz="4200" dirty="0"/>
              <a:t>de la productividad primaria neta (alta confianza); </a:t>
            </a:r>
            <a:endParaRPr lang="es-UY" sz="4200" dirty="0" smtClean="0"/>
          </a:p>
          <a:p>
            <a:pPr marL="457200" indent="-457200">
              <a:buFont typeface="+mj-lt"/>
              <a:buAutoNum type="arabicPeriod"/>
            </a:pPr>
            <a:endParaRPr lang="es-UY" sz="2500" dirty="0" smtClean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reducción </a:t>
            </a:r>
            <a:r>
              <a:rPr lang="es-UY" sz="4200" dirty="0"/>
              <a:t>de la producción de peces (probable</a:t>
            </a:r>
            <a:r>
              <a:rPr lang="es-UY" sz="4200" dirty="0" smtClean="0"/>
              <a:t>); </a:t>
            </a:r>
          </a:p>
          <a:p>
            <a:pPr marL="457200" indent="-457200">
              <a:buFont typeface="+mj-lt"/>
              <a:buAutoNum type="arabicPeriod"/>
            </a:pPr>
            <a:endParaRPr lang="es-UY" sz="2200" dirty="0"/>
          </a:p>
          <a:p>
            <a:pPr marL="742950" indent="-742950">
              <a:buFont typeface="+mj-lt"/>
              <a:buAutoNum type="arabicPeriod"/>
            </a:pPr>
            <a:r>
              <a:rPr lang="es-UY" sz="4200" dirty="0" smtClean="0"/>
              <a:t>pérdida </a:t>
            </a:r>
            <a:r>
              <a:rPr lang="es-UY" sz="4200" dirty="0"/>
              <a:t>de servicios de ecosistemas clave (confianza media) que son importantes para el bienestar humano y el desarrollo sostenible. </a:t>
            </a:r>
            <a:endParaRPr lang="es-UY" sz="4200" dirty="0" smtClean="0"/>
          </a:p>
          <a:p>
            <a:endParaRPr lang="es-UY" sz="42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39406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s-UY" sz="2800" dirty="0"/>
              <a:t>El </a:t>
            </a:r>
            <a:r>
              <a:rPr lang="es-UY" sz="2800" b="1" dirty="0"/>
              <a:t>océano superior seguirá estratificando</a:t>
            </a:r>
            <a:r>
              <a:rPr lang="es-UY" sz="2800" dirty="0"/>
              <a:t>. </a:t>
            </a:r>
            <a:endParaRPr lang="es-UY" sz="2800" dirty="0" smtClean="0"/>
          </a:p>
          <a:p>
            <a:endParaRPr lang="es-UY" sz="2800" dirty="0"/>
          </a:p>
          <a:p>
            <a:r>
              <a:rPr lang="es-UY" sz="2800" dirty="0"/>
              <a:t>Es muy probable que la mayoría de las regiones costeras experimenten cambios estadísticamente significativos </a:t>
            </a:r>
            <a:r>
              <a:rPr lang="es-UY" sz="2800" b="1" dirty="0"/>
              <a:t>en las amplitudes de las mareas </a:t>
            </a:r>
            <a:r>
              <a:rPr lang="es-UY" sz="2800" dirty="0"/>
              <a:t>a lo largo del siglo XXI. </a:t>
            </a:r>
            <a:endParaRPr lang="es-UY" sz="2800" dirty="0" smtClean="0"/>
          </a:p>
          <a:p>
            <a:endParaRPr lang="es-UY" sz="2800" dirty="0"/>
          </a:p>
          <a:p>
            <a:r>
              <a:rPr lang="es-UY" sz="2800" b="1" dirty="0"/>
              <a:t>Es prácticamente seguro que el pH del océano de superficie disminuirá</a:t>
            </a:r>
            <a:r>
              <a:rPr lang="es-UY" sz="2800" dirty="0"/>
              <a:t>, en 0.036–0.042 o 0.287–0.29 unidades de pH para 2081-2100, en relación con 2006-2015, para los escenarios RCP2.6 o RCP8.5, respectivamente. </a:t>
            </a:r>
            <a:endParaRPr lang="es-UY" sz="2800" dirty="0" smtClean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696669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UY" sz="2400" dirty="0"/>
              <a:t>Se prevé </a:t>
            </a:r>
            <a:r>
              <a:rPr lang="es-UY" sz="2400" b="1" dirty="0"/>
              <a:t>que el oxígeno disminuya aún más</a:t>
            </a:r>
            <a:r>
              <a:rPr lang="es-UY" sz="2400" dirty="0"/>
              <a:t>. A nivel mundial, es muy probable que el contenido de oxígeno del océano disminuya entre un 3,2 y un 3,7% para 2081-2100, en relación con 2006-2015, para el escenario RCP8.5 o entre el 1,6 y el 2,0% para el escenario RCP2.6. </a:t>
            </a:r>
            <a:endParaRPr lang="es-UY" sz="2400" dirty="0" smtClean="0"/>
          </a:p>
          <a:p>
            <a:endParaRPr lang="es-UY" sz="1600" dirty="0"/>
          </a:p>
          <a:p>
            <a:r>
              <a:rPr lang="es-UY" sz="2400" dirty="0" smtClean="0"/>
              <a:t>Se </a:t>
            </a:r>
            <a:r>
              <a:rPr lang="es-UY" sz="2400" dirty="0"/>
              <a:t>proyecta que el </a:t>
            </a:r>
            <a:r>
              <a:rPr lang="es-UY" sz="2400" b="1" dirty="0"/>
              <a:t>volumen de los océanos OMZ crecerá en un rango muy probable de 7,0 a 5,6% para 2100 </a:t>
            </a:r>
            <a:r>
              <a:rPr lang="es-UY" sz="2400" dirty="0"/>
              <a:t>durante el escenario RCP8.5, en relación con 1850–1900. </a:t>
            </a:r>
            <a:endParaRPr lang="es-UY" sz="2400" dirty="0" smtClean="0"/>
          </a:p>
          <a:p>
            <a:endParaRPr lang="es-UY" sz="1600" dirty="0"/>
          </a:p>
          <a:p>
            <a:r>
              <a:rPr lang="es-UY" sz="2400" dirty="0" smtClean="0"/>
              <a:t>Es </a:t>
            </a:r>
            <a:r>
              <a:rPr lang="es-UY" sz="2400" dirty="0"/>
              <a:t>muy probable que la señal climática de pérdida de oxígeno surja del clima histórico para 2050, con un rango muy probable de entre el 59 y el 80 % de la superficie oceánica afectada para 2031-2050 y que aumente con un rango muy probable del 79-91% para 2081-2100 (RCP8.5). </a:t>
            </a:r>
            <a:endParaRPr lang="es-UY" sz="2400" dirty="0" smtClean="0"/>
          </a:p>
          <a:p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41873643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UY" sz="2000" dirty="0"/>
              <a:t>En general, </a:t>
            </a:r>
            <a:r>
              <a:rPr lang="es-UY" sz="2000" b="1" dirty="0"/>
              <a:t>las concentraciones de nitrato en los 100 m superiores son muy propensas a disminuir entre un 9 y un 14% en todos los modelos </a:t>
            </a:r>
            <a:r>
              <a:rPr lang="es-UY" sz="2000" dirty="0"/>
              <a:t>CMIP5 para 2081-2100, en relación con 2006-2015, en respuesta a una mayor estratificación para RCP8.5, con una confianza media en estas proyecciones debido a la evidencia limitada de cambios pasados que pueden ser sólidamente comprendidos y reproducidos por los modelos. </a:t>
            </a:r>
            <a:endParaRPr lang="es-UY" sz="2000" dirty="0" smtClean="0"/>
          </a:p>
          <a:p>
            <a:endParaRPr lang="es-UY" sz="800" dirty="0"/>
          </a:p>
          <a:p>
            <a:r>
              <a:rPr lang="es-UY" sz="2000" dirty="0"/>
              <a:t>Los modelos </a:t>
            </a:r>
            <a:r>
              <a:rPr lang="es-UY" sz="2000" b="1" dirty="0"/>
              <a:t>climáticos proyectan que la productividad primaria neta muy probablemente disminuirá entre un 4 y un 11% </a:t>
            </a:r>
            <a:r>
              <a:rPr lang="es-UY" sz="2000" dirty="0"/>
              <a:t>para RCP8,5 para 2081-2100, en relación con </a:t>
            </a:r>
            <a:r>
              <a:rPr lang="es-UY" sz="2000" dirty="0" smtClean="0"/>
              <a:t>2006-2015 debido al: </a:t>
            </a:r>
          </a:p>
          <a:p>
            <a:r>
              <a:rPr lang="es-UY" sz="2000" dirty="0" smtClean="0"/>
              <a:t>calentamiento</a:t>
            </a:r>
            <a:r>
              <a:rPr lang="es-UY" sz="2000" dirty="0"/>
              <a:t>, </a:t>
            </a:r>
            <a:endParaRPr lang="es-UY" sz="2000" dirty="0" smtClean="0"/>
          </a:p>
          <a:p>
            <a:r>
              <a:rPr lang="es-UY" sz="2000" dirty="0" smtClean="0"/>
              <a:t>la </a:t>
            </a:r>
            <a:r>
              <a:rPr lang="es-UY" sz="2000" dirty="0"/>
              <a:t>estratificación, </a:t>
            </a:r>
            <a:endParaRPr lang="es-UY" sz="2000" dirty="0" smtClean="0"/>
          </a:p>
          <a:p>
            <a:r>
              <a:rPr lang="es-UY" sz="2000" dirty="0" smtClean="0"/>
              <a:t>la </a:t>
            </a:r>
            <a:r>
              <a:rPr lang="es-UY" sz="2000" dirty="0"/>
              <a:t>luz, </a:t>
            </a:r>
            <a:endParaRPr lang="es-UY" sz="2000" dirty="0" smtClean="0"/>
          </a:p>
          <a:p>
            <a:r>
              <a:rPr lang="es-UY" sz="2000" dirty="0" smtClean="0"/>
              <a:t>los </a:t>
            </a:r>
            <a:r>
              <a:rPr lang="es-UY" sz="2000" dirty="0"/>
              <a:t>nutrientes y </a:t>
            </a:r>
            <a:endParaRPr lang="es-UY" sz="2000" dirty="0" smtClean="0"/>
          </a:p>
          <a:p>
            <a:r>
              <a:rPr lang="es-UY" sz="2000" dirty="0" smtClean="0"/>
              <a:t>la </a:t>
            </a:r>
            <a:r>
              <a:rPr lang="es-UY" sz="2000" dirty="0"/>
              <a:t>depredación </a:t>
            </a:r>
            <a:r>
              <a:rPr lang="es-UY" sz="2000" dirty="0" smtClean="0"/>
              <a:t>(con variaciones entre </a:t>
            </a:r>
            <a:r>
              <a:rPr lang="es-UY" sz="2000" dirty="0"/>
              <a:t>latitudes bajas y altas (baja confianza). </a:t>
            </a:r>
            <a:endParaRPr lang="es-UY" sz="2000" dirty="0" smtClean="0"/>
          </a:p>
          <a:p>
            <a:endParaRPr lang="es-UY" sz="800" dirty="0"/>
          </a:p>
          <a:p>
            <a:r>
              <a:rPr lang="es-UY" sz="2000" dirty="0" smtClean="0"/>
              <a:t>A </a:t>
            </a:r>
            <a:r>
              <a:rPr lang="es-UY" sz="2000" dirty="0"/>
              <a:t>nivel mundial, </a:t>
            </a:r>
            <a:r>
              <a:rPr lang="es-UY" sz="2000" b="1" dirty="0"/>
              <a:t>es muy probable que el flujo </a:t>
            </a:r>
            <a:r>
              <a:rPr lang="es-UY" sz="2000" b="1" dirty="0" smtClean="0"/>
              <a:t>descendente </a:t>
            </a:r>
            <a:r>
              <a:rPr lang="es-UY" sz="2000" b="1" dirty="0"/>
              <a:t>de materia orgánica desde el océano superior hacia el interior del océano disminuya entre un 9 y un 16% para RCP8,5 en respuesta a una mayor estratificación </a:t>
            </a:r>
            <a:r>
              <a:rPr lang="es-UY" sz="2000" dirty="0"/>
              <a:t>y una reducción del suministro de nutrientes, especialmente en las regiones tropicales (confianza media), lo que reducirá el suministro de carbono orgánico a los ecosistemas de aguas profundas (alta confianza). </a:t>
            </a:r>
          </a:p>
        </p:txBody>
      </p:sp>
    </p:spTree>
    <p:extLst>
      <p:ext uri="{BB962C8B-B14F-4D97-AF65-F5344CB8AC3E}">
        <p14:creationId xmlns:p14="http://schemas.microsoft.com/office/powerpoint/2010/main" val="2884550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r>
              <a:rPr lang="es-UY" sz="2800" b="1" dirty="0" smtClean="0">
                <a:solidFill>
                  <a:srgbClr val="FF0000"/>
                </a:solidFill>
              </a:rPr>
              <a:t>El </a:t>
            </a:r>
            <a:r>
              <a:rPr lang="es-UY" sz="2800" b="1" dirty="0">
                <a:solidFill>
                  <a:srgbClr val="FF0000"/>
                </a:solidFill>
              </a:rPr>
              <a:t>tiempo previsto de aparición para cinco factores principales del cambio del ecosistema marino </a:t>
            </a:r>
            <a:endParaRPr lang="es-UY" sz="2800" b="1" dirty="0" smtClean="0">
              <a:solidFill>
                <a:srgbClr val="FF0000"/>
              </a:solidFill>
            </a:endParaRPr>
          </a:p>
          <a:p>
            <a:endParaRPr lang="es-UY" sz="18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Calentamiento de la superficie</a:t>
            </a:r>
          </a:p>
          <a:p>
            <a:pPr marL="514350" indent="-514350">
              <a:buFont typeface="+mj-lt"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acidificación </a:t>
            </a:r>
            <a:r>
              <a:rPr lang="es-UY" sz="2400" b="1" dirty="0">
                <a:solidFill>
                  <a:srgbClr val="FF0000"/>
                </a:solidFill>
              </a:rPr>
              <a:t>de la superficie, </a:t>
            </a:r>
            <a:endParaRPr lang="es-UY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pérdida </a:t>
            </a:r>
            <a:r>
              <a:rPr lang="es-UY" sz="2400" b="1" dirty="0">
                <a:solidFill>
                  <a:srgbClr val="FF0000"/>
                </a:solidFill>
              </a:rPr>
              <a:t>de oxígeno, </a:t>
            </a:r>
            <a:endParaRPr lang="es-UY" sz="2400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contenido </a:t>
            </a:r>
            <a:r>
              <a:rPr lang="es-UY" sz="2400" b="1" dirty="0">
                <a:solidFill>
                  <a:srgbClr val="FF0000"/>
                </a:solidFill>
              </a:rPr>
              <a:t>de </a:t>
            </a:r>
            <a:r>
              <a:rPr lang="es-UY" sz="2400" b="1" dirty="0" smtClean="0">
                <a:solidFill>
                  <a:srgbClr val="FF0000"/>
                </a:solidFill>
              </a:rPr>
              <a:t>nitrato,</a:t>
            </a:r>
          </a:p>
          <a:p>
            <a:pPr marL="514350" indent="-514350">
              <a:buFont typeface="+mj-lt"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cambio </a:t>
            </a:r>
            <a:r>
              <a:rPr lang="es-UY" sz="2400" b="1" dirty="0">
                <a:solidFill>
                  <a:srgbClr val="FF0000"/>
                </a:solidFill>
              </a:rPr>
              <a:t>neto de producción primaria) </a:t>
            </a:r>
            <a:endParaRPr lang="es-UY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UY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UY" sz="2400" b="1" dirty="0" smtClean="0">
                <a:solidFill>
                  <a:srgbClr val="FF0000"/>
                </a:solidFill>
              </a:rPr>
              <a:t>es </a:t>
            </a:r>
            <a:r>
              <a:rPr lang="es-UY" sz="2400" b="1" dirty="0">
                <a:solidFill>
                  <a:srgbClr val="FF0000"/>
                </a:solidFill>
              </a:rPr>
              <a:t>anterior a 2100 para más del 60% de la superficie oceánica en RCP8,5 y más del 30% en RCP2.6 (muy probablemente). </a:t>
            </a:r>
            <a:r>
              <a:rPr lang="es-UY" sz="2400" b="1" dirty="0" smtClean="0">
                <a:solidFill>
                  <a:srgbClr val="FF0000"/>
                </a:solidFill>
              </a:rPr>
              <a:t>•</a:t>
            </a:r>
            <a:endParaRPr lang="es-UY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2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es-UY" dirty="0" smtClean="0"/>
              <a:t>Las emisiones de carbono de las actividades humanas están causando el </a:t>
            </a:r>
            <a:r>
              <a:rPr lang="es-UY" b="1" dirty="0" smtClean="0">
                <a:solidFill>
                  <a:srgbClr val="FF0000"/>
                </a:solidFill>
              </a:rPr>
              <a:t>calentamiento de los océanos, la acidificación y la pérdida de oxígeno</a:t>
            </a:r>
            <a:r>
              <a:rPr lang="es-UY" dirty="0" smtClean="0"/>
              <a:t> con algunas evidencias de cambios en el ciclo de nutrientes y la producción primaria. </a:t>
            </a:r>
          </a:p>
          <a:p>
            <a:endParaRPr lang="es-UY" dirty="0"/>
          </a:p>
          <a:p>
            <a:r>
              <a:rPr lang="es-UY" dirty="0" smtClean="0"/>
              <a:t>El </a:t>
            </a:r>
            <a:r>
              <a:rPr lang="es-UY" b="1" dirty="0" smtClean="0">
                <a:solidFill>
                  <a:srgbClr val="FF0000"/>
                </a:solidFill>
              </a:rPr>
              <a:t>calentamiento oceánico </a:t>
            </a:r>
            <a:r>
              <a:rPr lang="es-UY" dirty="0" smtClean="0"/>
              <a:t>está afectando a los organismos marinos a múltiples niveles tróficos, afectando a la pesca con implicaciones para la producción de alimentos y las comunidades humanas.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049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es-UY" sz="3600" b="1" dirty="0" smtClean="0">
                <a:solidFill>
                  <a:srgbClr val="002060"/>
                </a:solidFill>
              </a:rPr>
              <a:t>Aclaraciones terminológicos de confianza</a:t>
            </a:r>
            <a:endParaRPr lang="es-UY" sz="36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6048672"/>
          </a:xfrm>
        </p:spPr>
        <p:txBody>
          <a:bodyPr>
            <a:normAutofit fontScale="92500" lnSpcReduction="20000"/>
          </a:bodyPr>
          <a:lstStyle/>
          <a:p>
            <a:r>
              <a:rPr lang="es-UY" b="1" dirty="0" smtClean="0"/>
              <a:t>Casi certeza</a:t>
            </a:r>
            <a:r>
              <a:rPr lang="es-UY" dirty="0" smtClean="0"/>
              <a:t>: Por ejemplo, de 10 expertos, 9 están de acuerdo y 1 no se opone.</a:t>
            </a:r>
          </a:p>
          <a:p>
            <a:endParaRPr lang="es-UY" sz="1900" dirty="0"/>
          </a:p>
          <a:p>
            <a:r>
              <a:rPr lang="es-UY" b="1" dirty="0" smtClean="0"/>
              <a:t>Muy probable</a:t>
            </a:r>
            <a:r>
              <a:rPr lang="es-UY" dirty="0" smtClean="0"/>
              <a:t>: Por </a:t>
            </a:r>
            <a:r>
              <a:rPr lang="es-UY" dirty="0"/>
              <a:t>ejemplo, de 10 expertos, </a:t>
            </a:r>
            <a:r>
              <a:rPr lang="es-UY" dirty="0" smtClean="0"/>
              <a:t>8  </a:t>
            </a:r>
            <a:r>
              <a:rPr lang="es-UY" dirty="0"/>
              <a:t>están de acuerdo, </a:t>
            </a:r>
            <a:r>
              <a:rPr lang="es-UY" dirty="0" smtClean="0"/>
              <a:t>2 </a:t>
            </a:r>
            <a:r>
              <a:rPr lang="es-UY" dirty="0"/>
              <a:t>no se </a:t>
            </a:r>
            <a:r>
              <a:rPr lang="es-UY" dirty="0" smtClean="0"/>
              <a:t>oponen.</a:t>
            </a:r>
            <a:endParaRPr lang="es-UY" dirty="0"/>
          </a:p>
          <a:p>
            <a:endParaRPr lang="es-UY" b="1" dirty="0" smtClean="0"/>
          </a:p>
          <a:p>
            <a:r>
              <a:rPr lang="es-UY" b="1" dirty="0" smtClean="0"/>
              <a:t>Probable</a:t>
            </a:r>
            <a:r>
              <a:rPr lang="es-UY" dirty="0" smtClean="0"/>
              <a:t>: Por </a:t>
            </a:r>
            <a:r>
              <a:rPr lang="es-UY" dirty="0"/>
              <a:t>ejemplo, de 10 expertos, </a:t>
            </a:r>
            <a:r>
              <a:rPr lang="es-UY" dirty="0" smtClean="0"/>
              <a:t>6  </a:t>
            </a:r>
            <a:r>
              <a:rPr lang="es-UY" dirty="0"/>
              <a:t>están de </a:t>
            </a:r>
            <a:r>
              <a:rPr lang="es-UY" dirty="0" smtClean="0"/>
              <a:t>acuerdo, 2-3 no se oponen, 1-2 no está de acuerdo.</a:t>
            </a:r>
          </a:p>
          <a:p>
            <a:endParaRPr lang="es-UY" sz="1900" dirty="0" smtClean="0"/>
          </a:p>
          <a:p>
            <a:r>
              <a:rPr lang="es-UY" b="1" dirty="0" smtClean="0"/>
              <a:t>Confianza media</a:t>
            </a:r>
            <a:r>
              <a:rPr lang="es-UY" dirty="0"/>
              <a:t>: Por ejemplo, de 10 expertos, </a:t>
            </a:r>
            <a:r>
              <a:rPr lang="es-UY" dirty="0" smtClean="0"/>
              <a:t>4  </a:t>
            </a:r>
            <a:r>
              <a:rPr lang="es-UY" dirty="0"/>
              <a:t>están de acuerdo, </a:t>
            </a:r>
            <a:r>
              <a:rPr lang="es-UY" dirty="0" smtClean="0"/>
              <a:t>2-3 </a:t>
            </a:r>
            <a:r>
              <a:rPr lang="es-UY" dirty="0"/>
              <a:t>no se oponen, </a:t>
            </a:r>
            <a:r>
              <a:rPr lang="es-UY" dirty="0" smtClean="0"/>
              <a:t>2-3 no </a:t>
            </a:r>
            <a:r>
              <a:rPr lang="es-UY" dirty="0"/>
              <a:t>está de acuerdo</a:t>
            </a:r>
            <a:r>
              <a:rPr lang="es-UY" dirty="0" smtClean="0"/>
              <a:t>.</a:t>
            </a:r>
          </a:p>
          <a:p>
            <a:endParaRPr lang="es-UY" sz="1900" dirty="0" smtClean="0"/>
          </a:p>
          <a:p>
            <a:r>
              <a:rPr lang="es-UY" b="1" dirty="0" smtClean="0"/>
              <a:t>Confianza baja</a:t>
            </a:r>
            <a:r>
              <a:rPr lang="es-UY" dirty="0"/>
              <a:t>: Por ejemplo, de 10 expertos, </a:t>
            </a:r>
            <a:r>
              <a:rPr lang="es-UY" dirty="0" smtClean="0"/>
              <a:t>3  </a:t>
            </a:r>
            <a:r>
              <a:rPr lang="es-UY" dirty="0"/>
              <a:t>están de acuerdo, </a:t>
            </a:r>
            <a:r>
              <a:rPr lang="es-UY" dirty="0" smtClean="0"/>
              <a:t>3-4 </a:t>
            </a:r>
            <a:r>
              <a:rPr lang="es-UY" dirty="0"/>
              <a:t>no se oponen, </a:t>
            </a:r>
            <a:r>
              <a:rPr lang="es-UY" dirty="0" smtClean="0"/>
              <a:t>3-4 </a:t>
            </a:r>
            <a:r>
              <a:rPr lang="es-UY" dirty="0"/>
              <a:t>no está de acuerdo.</a:t>
            </a:r>
          </a:p>
          <a:p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4278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s-UY" sz="6000" b="1" dirty="0" smtClean="0">
                <a:solidFill>
                  <a:srgbClr val="C00000"/>
                </a:solidFill>
              </a:rPr>
              <a:t>Observaciones del clima e impactos oceánicos del</a:t>
            </a:r>
            <a:br>
              <a:rPr lang="es-UY" sz="6000" b="1" dirty="0" smtClean="0">
                <a:solidFill>
                  <a:srgbClr val="C00000"/>
                </a:solidFill>
              </a:rPr>
            </a:br>
            <a:r>
              <a:rPr lang="es-UY" sz="6000" b="1" dirty="0" smtClean="0">
                <a:solidFill>
                  <a:srgbClr val="C00000"/>
                </a:solidFill>
              </a:rPr>
              <a:t> pasado reciente y actuales</a:t>
            </a:r>
            <a:endParaRPr lang="es-UY" sz="6000" dirty="0"/>
          </a:p>
        </p:txBody>
      </p:sp>
    </p:spTree>
    <p:extLst>
      <p:ext uri="{BB962C8B-B14F-4D97-AF65-F5344CB8AC3E}">
        <p14:creationId xmlns:p14="http://schemas.microsoft.com/office/powerpoint/2010/main" val="156846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08712"/>
          </a:xfrm>
        </p:spPr>
        <p:txBody>
          <a:bodyPr>
            <a:normAutofit/>
          </a:bodyPr>
          <a:lstStyle/>
          <a:p>
            <a:r>
              <a:rPr lang="es-UY" dirty="0" smtClean="0"/>
              <a:t>El océano se ha calentado desde 2005</a:t>
            </a:r>
          </a:p>
          <a:p>
            <a:endParaRPr lang="es-UY" dirty="0"/>
          </a:p>
          <a:p>
            <a:r>
              <a:rPr lang="es-UY" dirty="0" smtClean="0"/>
              <a:t>Las capas de 0 a 700 m y 700-2000 m del océano se han calentado a velocidades de 5,31 a 0,48 y 4,02 a 0,97 ZJ año-1 de 2005 a 2017. </a:t>
            </a:r>
          </a:p>
          <a:p>
            <a:endParaRPr lang="es-UY" dirty="0" smtClean="0"/>
          </a:p>
          <a:p>
            <a:r>
              <a:rPr lang="es-UY" dirty="0" smtClean="0"/>
              <a:t>Es probable que el calentamiento del océano haya continuado en el abismo y el océano profundo por debajo de 2000 m (hemisferio sur y Océano Austral).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87335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lnSpcReduction="10000"/>
          </a:bodyPr>
          <a:lstStyle/>
          <a:p>
            <a:r>
              <a:rPr lang="es-UY" dirty="0" smtClean="0"/>
              <a:t>Es probable que la </a:t>
            </a:r>
            <a:r>
              <a:rPr lang="es-UY" b="1" dirty="0" smtClean="0">
                <a:solidFill>
                  <a:srgbClr val="FF0000"/>
                </a:solidFill>
              </a:rPr>
              <a:t>tasa de calentamiento de los océanos haya aumentado desde 1993</a:t>
            </a:r>
            <a:r>
              <a:rPr lang="es-UY" dirty="0" smtClean="0"/>
              <a:t>.</a:t>
            </a:r>
          </a:p>
          <a:p>
            <a:endParaRPr lang="es-UY" sz="1300" dirty="0"/>
          </a:p>
          <a:p>
            <a:r>
              <a:rPr lang="es-UY" dirty="0" smtClean="0"/>
              <a:t>Es muy probable que el océano superior se haya estado </a:t>
            </a:r>
            <a:r>
              <a:rPr lang="es-UY" b="1" dirty="0" smtClean="0"/>
              <a:t>estratificando (más) </a:t>
            </a:r>
            <a:r>
              <a:rPr lang="es-UY" dirty="0" smtClean="0"/>
              <a:t>desde 1970. </a:t>
            </a:r>
          </a:p>
          <a:p>
            <a:endParaRPr lang="es-UY" sz="1300" dirty="0"/>
          </a:p>
          <a:p>
            <a:r>
              <a:rPr lang="es-UY" dirty="0"/>
              <a:t>Hay un nivel de confianza alta en que el calentamiento observado y el enfriamiento de alta latitud están haciendo que el océano de </a:t>
            </a:r>
            <a:r>
              <a:rPr lang="es-UY" b="1" dirty="0"/>
              <a:t>superficie sea menos denso con el tiempo en relación con el océano más profundo </a:t>
            </a:r>
            <a:r>
              <a:rPr lang="es-UY" dirty="0"/>
              <a:t>e inhibe el intercambio (</a:t>
            </a:r>
            <a:r>
              <a:rPr lang="es-UY" b="1" dirty="0">
                <a:solidFill>
                  <a:schemeClr val="tx2"/>
                </a:solidFill>
              </a:rPr>
              <a:t>de agua, gases y sales disueltas</a:t>
            </a:r>
            <a:r>
              <a:rPr lang="es-UY" dirty="0"/>
              <a:t>) entre la superficie y las aguas profundas. </a:t>
            </a:r>
          </a:p>
          <a:p>
            <a:endParaRPr lang="es-UY" sz="1300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32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313" y="116632"/>
            <a:ext cx="8928992" cy="6741368"/>
          </a:xfrm>
        </p:spPr>
        <p:txBody>
          <a:bodyPr>
            <a:noAutofit/>
          </a:bodyPr>
          <a:lstStyle/>
          <a:p>
            <a:r>
              <a:rPr lang="es-UY" sz="2600" b="1" dirty="0" smtClean="0"/>
              <a:t>Múltiples conjuntos de datos y modelos muestran que la tasa de aumento de CO2 atmosférico en los océanos (por difusión  A   O) ha seguido fortaleciéndose en las últimas dos décadas en respuesta a la creciente concentración de CO2 en la atmósfera. </a:t>
            </a:r>
          </a:p>
          <a:p>
            <a:endParaRPr lang="es-UY" sz="2600" dirty="0"/>
          </a:p>
          <a:p>
            <a:r>
              <a:rPr lang="es-UY" sz="2600" dirty="0" smtClean="0"/>
              <a:t>El rango de la absorción de los océanos de las emisiones </a:t>
            </a:r>
            <a:r>
              <a:rPr lang="es-UY" sz="2600" dirty="0" err="1" smtClean="0"/>
              <a:t>antropogénicas</a:t>
            </a:r>
            <a:r>
              <a:rPr lang="es-UY" sz="2600" dirty="0" smtClean="0"/>
              <a:t> totales en las últimas dos décadas es </a:t>
            </a:r>
            <a:r>
              <a:rPr lang="es-UY" sz="2600" dirty="0"/>
              <a:t>muy probable </a:t>
            </a:r>
            <a:r>
              <a:rPr lang="es-UY" sz="2600" dirty="0" smtClean="0"/>
              <a:t>sea </a:t>
            </a:r>
            <a:r>
              <a:rPr lang="es-UY" sz="2600" dirty="0"/>
              <a:t>de entre el </a:t>
            </a:r>
            <a:r>
              <a:rPr lang="es-UY" sz="2600" b="1" dirty="0"/>
              <a:t>20 y el 30</a:t>
            </a:r>
            <a:r>
              <a:rPr lang="es-UY" sz="2600" dirty="0" smtClean="0"/>
              <a:t>%.</a:t>
            </a:r>
          </a:p>
          <a:p>
            <a:endParaRPr lang="es-UY" sz="2600" dirty="0"/>
          </a:p>
          <a:p>
            <a:r>
              <a:rPr lang="es-UY" sz="2600" dirty="0" smtClean="0"/>
              <a:t>Hay confianza media sobre que el </a:t>
            </a:r>
            <a:r>
              <a:rPr lang="es-UY" sz="2600" b="1" dirty="0" smtClean="0"/>
              <a:t>sumidero de carbono oceánico es dinámico en escalas temporales </a:t>
            </a:r>
            <a:r>
              <a:rPr lang="es-UY" sz="2600" b="1" dirty="0" err="1" smtClean="0"/>
              <a:t>decadales</a:t>
            </a:r>
            <a:r>
              <a:rPr lang="es-UY" sz="2600" b="1" dirty="0" smtClean="0"/>
              <a:t>, especialmente en el Océano Austral, lo que ha afectado al hundimiento total mundial del carbono oceánico</a:t>
            </a:r>
            <a:r>
              <a:rPr lang="es-UY" sz="2600" dirty="0" smtClean="0"/>
              <a:t>. </a:t>
            </a:r>
            <a:endParaRPr lang="es-UY" sz="2600" dirty="0"/>
          </a:p>
        </p:txBody>
      </p:sp>
      <p:sp>
        <p:nvSpPr>
          <p:cNvPr id="2" name="1 Flecha derecha"/>
          <p:cNvSpPr/>
          <p:nvPr/>
        </p:nvSpPr>
        <p:spPr>
          <a:xfrm>
            <a:off x="713148" y="1100879"/>
            <a:ext cx="108012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 smtClean="0"/>
              <a:t>   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871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r>
              <a:rPr lang="es-UY" sz="2400" dirty="0" smtClean="0"/>
              <a:t>El océano sigue </a:t>
            </a:r>
            <a:r>
              <a:rPr lang="es-UY" sz="2400" b="1" dirty="0" smtClean="0"/>
              <a:t>acidificándose en respuesta a la absorción continua de carbono proveniente de la atmósfera</a:t>
            </a:r>
            <a:r>
              <a:rPr lang="es-UY" sz="2400" dirty="0" smtClean="0"/>
              <a:t>. </a:t>
            </a:r>
          </a:p>
          <a:p>
            <a:endParaRPr lang="es-UY" sz="1600" dirty="0"/>
          </a:p>
          <a:p>
            <a:r>
              <a:rPr lang="es-UY" sz="2400" dirty="0" smtClean="0"/>
              <a:t>Hay </a:t>
            </a:r>
            <a:r>
              <a:rPr lang="es-UY" sz="2400" b="1" dirty="0" smtClean="0"/>
              <a:t>casi certeza sobre que el pH de las aguas superficiales del océano abierto </a:t>
            </a:r>
            <a:r>
              <a:rPr lang="es-UY" sz="2400" b="1" dirty="0" smtClean="0">
                <a:solidFill>
                  <a:srgbClr val="FF0000"/>
                </a:solidFill>
              </a:rPr>
              <a:t>está disminuyendo en un rango muy probable de 0,017 a 0,027 unidades de pH por década desde finales de la década de 1980 a través de observaciones de series temporales individuales de más de 15 años</a:t>
            </a:r>
            <a:r>
              <a:rPr lang="es-UY" sz="2400" dirty="0" smtClean="0"/>
              <a:t>. </a:t>
            </a:r>
          </a:p>
          <a:p>
            <a:endParaRPr lang="es-UY" sz="1600" dirty="0"/>
          </a:p>
          <a:p>
            <a:r>
              <a:rPr lang="es-UY" sz="2400" dirty="0" smtClean="0"/>
              <a:t>Es muy probable que la señal de pH </a:t>
            </a:r>
            <a:r>
              <a:rPr lang="es-UY" sz="2400" dirty="0" err="1" smtClean="0"/>
              <a:t>antropogénica</a:t>
            </a:r>
            <a:r>
              <a:rPr lang="es-UY" sz="2400" dirty="0" smtClean="0"/>
              <a:t> haya surgido durante tres cuartas partes del océano abierto cerca de la superficie anterior a 1950 y es muy probable que más del 95% del océano abierto cerca de la superficie ya se haya visto afectado. </a:t>
            </a:r>
          </a:p>
          <a:p>
            <a:endParaRPr lang="es-UY" sz="1600" dirty="0"/>
          </a:p>
          <a:p>
            <a:r>
              <a:rPr lang="es-UY" sz="2400" dirty="0" smtClean="0"/>
              <a:t>Estos cambios en el </a:t>
            </a:r>
            <a:r>
              <a:rPr lang="es-UY" sz="2400" b="1" dirty="0" smtClean="0"/>
              <a:t>pH han reducido la estabilidad de las formas minerales de carbonato de calcio </a:t>
            </a:r>
            <a:r>
              <a:rPr lang="es-UY" sz="2400" dirty="0" smtClean="0"/>
              <a:t>debido a una disminución de las concentraciones de iones de carbonato, sobre todo en las regiones de </a:t>
            </a:r>
            <a:r>
              <a:rPr lang="es-UY" sz="2400" dirty="0" err="1" smtClean="0"/>
              <a:t>surgencia</a:t>
            </a:r>
            <a:r>
              <a:rPr lang="es-UY" sz="2400" dirty="0" smtClean="0"/>
              <a:t> y alta latitud del océano. 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520957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2033</Words>
  <Application>Microsoft Office PowerPoint</Application>
  <PresentationFormat>Presentación en pantalla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El Cambio Climático y los océanos.      El Océano cambiante   Física y Biogeoquímica Escenarios y Proyecciones </vt:lpstr>
      <vt:lpstr>El rol de los océanos</vt:lpstr>
      <vt:lpstr>Presentación de PowerPoint</vt:lpstr>
      <vt:lpstr>Aclaraciones terminológicos de confianza</vt:lpstr>
      <vt:lpstr>Observaciones del clima e impactos oceánicos del  pasado reciente y actuales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Global mean sea level (mm) by Topex and Jason satellites (1992-2020) </vt:lpstr>
      <vt:lpstr>Presentación de PowerPoint</vt:lpstr>
      <vt:lpstr>Yearly mean sea-level (1902-2016) at Montevideo harbour, Uruguay.  Nagy et al. (2018) updated from Verocai et al. (2016) (Estamos preparando un update a 2020) </vt:lpstr>
      <vt:lpstr> Proyecciones: escenarios y horizontes temporales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rol de los océanos en el clima.   (1 h) La comprensión del sistema climático y sus cambios recientes Calentamiento de los océanos</dc:title>
  <dc:creator>Gustavo J Nagy</dc:creator>
  <cp:lastModifiedBy>Gustavo J Nagy</cp:lastModifiedBy>
  <cp:revision>81</cp:revision>
  <dcterms:created xsi:type="dcterms:W3CDTF">2020-05-04T14:59:59Z</dcterms:created>
  <dcterms:modified xsi:type="dcterms:W3CDTF">2021-06-23T14:55:10Z</dcterms:modified>
</cp:coreProperties>
</file>