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08" r:id="rId3"/>
  </p:sldMasterIdLst>
  <p:sldIdLst>
    <p:sldId id="256" r:id="rId4"/>
    <p:sldId id="257" r:id="rId5"/>
    <p:sldId id="258" r:id="rId6"/>
    <p:sldId id="260" r:id="rId7"/>
    <p:sldId id="28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1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9" r:id="rId25"/>
    <p:sldId id="276" r:id="rId26"/>
    <p:sldId id="277" r:id="rId27"/>
    <p:sldId id="278" r:id="rId28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2749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19022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50828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7021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0103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4763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797529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50314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00279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73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96027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038763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069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13034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982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805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184270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448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21623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08969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053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45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115457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98630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489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995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835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024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8759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90744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63100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57594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46730336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86896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214024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738158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91354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599105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486924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24605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4827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1281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20673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96993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74039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07447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00394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15B8329-021A-48E8-8029-281C8AE219C1}" type="datetimeFigureOut">
              <a:rPr lang="es-UY" smtClean="0"/>
              <a:t>4/11/2021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A68891-3450-45F2-952D-9673D86FC22F}" type="slidenum">
              <a:rPr lang="es-UY" smtClean="0"/>
              <a:t>‹Nº›</a:t>
            </a:fld>
            <a:endParaRPr lang="es-UY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221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capurro@fcien.edu.uy" TargetMode="Externa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ussel-project.uwsp.ed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67426" y="2305318"/>
            <a:ext cx="12647053" cy="1990256"/>
          </a:xfrm>
        </p:spPr>
        <p:txBody>
          <a:bodyPr/>
          <a:lstStyle/>
          <a:p>
            <a:r>
              <a:rPr lang="es-UY" dirty="0" smtClean="0"/>
              <a:t>Mejillón dorado (</a:t>
            </a:r>
            <a:r>
              <a:rPr lang="es-UY" i="1" cap="none" dirty="0" err="1" smtClean="0"/>
              <a:t>Limnoperna</a:t>
            </a:r>
            <a:r>
              <a:rPr lang="es-UY" i="1" cap="none" dirty="0" smtClean="0"/>
              <a:t> </a:t>
            </a:r>
            <a:r>
              <a:rPr lang="es-UY" i="1" cap="none" dirty="0" err="1" smtClean="0"/>
              <a:t>fortunei</a:t>
            </a:r>
            <a:r>
              <a:rPr lang="es-UY" dirty="0" smtClean="0"/>
              <a:t>)</a:t>
            </a:r>
            <a:endParaRPr lang="es-UY" dirty="0"/>
          </a:p>
        </p:txBody>
      </p:sp>
      <p:sp>
        <p:nvSpPr>
          <p:cNvPr id="3" name="CuadroTexto 2"/>
          <p:cNvSpPr txBox="1"/>
          <p:nvPr/>
        </p:nvSpPr>
        <p:spPr>
          <a:xfrm>
            <a:off x="7418231" y="5842337"/>
            <a:ext cx="4773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000" dirty="0" smtClean="0"/>
              <a:t> </a:t>
            </a:r>
            <a:r>
              <a:rPr lang="es-UY" sz="2000" dirty="0" smtClean="0"/>
              <a:t>Lic</a:t>
            </a:r>
            <a:r>
              <a:rPr lang="es-UY" sz="2000" dirty="0" smtClean="0"/>
              <a:t>. </a:t>
            </a:r>
            <a:r>
              <a:rPr lang="es-UY" sz="2000" dirty="0" smtClean="0"/>
              <a:t>Leandro Capurro</a:t>
            </a:r>
          </a:p>
          <a:p>
            <a:pPr algn="r"/>
            <a:r>
              <a:rPr lang="es-UY" sz="2000" dirty="0" smtClean="0"/>
              <a:t>Sección Oceanografía y Ecología Marina </a:t>
            </a:r>
          </a:p>
          <a:p>
            <a:pPr algn="r"/>
            <a:r>
              <a:rPr lang="es-UY" sz="2000" dirty="0" smtClean="0">
                <a:hlinkClick r:id="rId2"/>
              </a:rPr>
              <a:t>lcapurro@fcien.edu.uy</a:t>
            </a:r>
            <a:r>
              <a:rPr lang="es-UY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42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/>
              <a:t>Problemas en las estructuras humanas</a:t>
            </a:r>
            <a:endParaRPr lang="es-UY" dirty="0"/>
          </a:p>
        </p:txBody>
      </p:sp>
      <p:pic>
        <p:nvPicPr>
          <p:cNvPr id="6" name="Picture 8" descr="DSC00017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695" y="3793"/>
            <a:ext cx="8677777" cy="6007103"/>
          </a:xfrm>
          <a:prstGeom prst="rect">
            <a:avLst/>
          </a:prstGeom>
          <a:noFill/>
        </p:spPr>
      </p:pic>
      <p:pic>
        <p:nvPicPr>
          <p:cNvPr id="4" name="Picture 4" descr="DSC0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6748" y="-17620"/>
            <a:ext cx="7605252" cy="6556254"/>
          </a:xfrm>
          <a:prstGeom prst="rect">
            <a:avLst/>
          </a:prstGeom>
          <a:noFill/>
        </p:spPr>
      </p:pic>
      <p:pic>
        <p:nvPicPr>
          <p:cNvPr id="7" name="Picture 9" descr="DSC00006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381"/>
            <a:ext cx="8190384" cy="6116715"/>
          </a:xfrm>
          <a:prstGeom prst="rect">
            <a:avLst/>
          </a:prstGeom>
          <a:noFill/>
        </p:spPr>
      </p:pic>
      <p:pic>
        <p:nvPicPr>
          <p:cNvPr id="8" name="Picture 10" descr="DSC00002 (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3395" y="1891395"/>
            <a:ext cx="7961368" cy="5145338"/>
          </a:xfrm>
          <a:prstGeom prst="rect">
            <a:avLst/>
          </a:prstGeom>
          <a:noFill/>
        </p:spPr>
      </p:pic>
      <p:pic>
        <p:nvPicPr>
          <p:cNvPr id="9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983" y="-17620"/>
            <a:ext cx="7224017" cy="6858000"/>
          </a:xfrm>
          <a:prstGeom prst="rect">
            <a:avLst/>
          </a:prstGeom>
        </p:spPr>
      </p:pic>
      <p:pic>
        <p:nvPicPr>
          <p:cNvPr id="10" name="Imagen 5"/>
          <p:cNvPicPr>
            <a:picLocks noChangeAspect="1"/>
          </p:cNvPicPr>
          <p:nvPr/>
        </p:nvPicPr>
        <p:blipFill rotWithShape="1">
          <a:blip r:embed="rId7"/>
          <a:srcRect t="34561"/>
          <a:stretch/>
        </p:blipFill>
        <p:spPr>
          <a:xfrm>
            <a:off x="435966" y="3793"/>
            <a:ext cx="3206176" cy="68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4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56410"/>
            <a:ext cx="10515600" cy="838033"/>
          </a:xfrm>
        </p:spPr>
        <p:txBody>
          <a:bodyPr/>
          <a:lstStyle/>
          <a:p>
            <a:pPr algn="ctr"/>
            <a:r>
              <a:rPr lang="es-UY" dirty="0" smtClean="0"/>
              <a:t>Algunas Razones de la invasión </a:t>
            </a:r>
            <a:endParaRPr lang="es-U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94443"/>
            <a:ext cx="10515600" cy="533893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UY" sz="3200" dirty="0" smtClean="0"/>
              <a:t>Gran cantidad </a:t>
            </a:r>
            <a:r>
              <a:rPr lang="es-UY" sz="3200" dirty="0" smtClean="0">
                <a:solidFill>
                  <a:schemeClr val="tx1"/>
                </a:solidFill>
              </a:rPr>
              <a:t>de </a:t>
            </a:r>
            <a:r>
              <a:rPr lang="es-UY" sz="3200" dirty="0" err="1" smtClean="0">
                <a:solidFill>
                  <a:schemeClr val="tx1"/>
                </a:solidFill>
              </a:rPr>
              <a:t>isoformas</a:t>
            </a:r>
            <a:r>
              <a:rPr lang="es-UY" sz="3200" dirty="0" smtClean="0">
                <a:solidFill>
                  <a:schemeClr val="tx1"/>
                </a:solidFill>
              </a:rPr>
              <a:t> de chaperonas moleculares (HSP70) y citocromo p450 que le permiten soportar contaminación por compuestos orgánicos, metales pesados y posiblemente brindar protección contra pinturas </a:t>
            </a:r>
            <a:r>
              <a:rPr lang="es-UY" sz="3200" dirty="0" err="1" smtClean="0">
                <a:solidFill>
                  <a:schemeClr val="tx1"/>
                </a:solidFill>
              </a:rPr>
              <a:t>antifouling</a:t>
            </a:r>
            <a:r>
              <a:rPr lang="es-UY" sz="3200" dirty="0" smtClean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s-UY" sz="3200" dirty="0">
                <a:solidFill>
                  <a:schemeClr val="tx1"/>
                </a:solidFill>
              </a:rPr>
              <a:t>Genes asociados a un de un sistema inmune innato complejo.</a:t>
            </a:r>
          </a:p>
          <a:p>
            <a:pPr algn="just"/>
            <a:r>
              <a:rPr lang="es-UY" sz="3200" dirty="0" smtClean="0">
                <a:solidFill>
                  <a:schemeClr val="tx1"/>
                </a:solidFill>
              </a:rPr>
              <a:t>Se </a:t>
            </a:r>
            <a:r>
              <a:rPr lang="es-UY" sz="3200" dirty="0">
                <a:solidFill>
                  <a:schemeClr val="tx1"/>
                </a:solidFill>
              </a:rPr>
              <a:t>ha observado la presencia de un precursor del sistema inmune </a:t>
            </a:r>
            <a:r>
              <a:rPr lang="es-UY" sz="3200" dirty="0" smtClean="0">
                <a:solidFill>
                  <a:schemeClr val="tx1"/>
                </a:solidFill>
              </a:rPr>
              <a:t>adaptativo </a:t>
            </a:r>
            <a:r>
              <a:rPr lang="es-UY" sz="3200" dirty="0">
                <a:solidFill>
                  <a:schemeClr val="tx1"/>
                </a:solidFill>
              </a:rPr>
              <a:t>por la presencia de 8 genes asociados a las a las vías de señalización de los receptores tipo </a:t>
            </a:r>
            <a:r>
              <a:rPr lang="es-UY" sz="3200" dirty="0" err="1" smtClean="0">
                <a:solidFill>
                  <a:schemeClr val="tx1"/>
                </a:solidFill>
              </a:rPr>
              <a:t>Toll</a:t>
            </a:r>
            <a:r>
              <a:rPr lang="es-UY" sz="3200" dirty="0" smtClean="0">
                <a:solidFill>
                  <a:schemeClr val="tx1"/>
                </a:solidFill>
              </a:rPr>
              <a:t>; brindando resistencia a distintos </a:t>
            </a:r>
            <a:r>
              <a:rPr lang="es-UY" sz="3200" dirty="0">
                <a:solidFill>
                  <a:schemeClr val="tx1"/>
                </a:solidFill>
              </a:rPr>
              <a:t>tipos de infecciones virales, bacterianas y fúngicas, permitiéndoles sobrevivir en ambientes con alta contaminación biológica</a:t>
            </a:r>
            <a:r>
              <a:rPr lang="es-UY" sz="32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UY" dirty="0"/>
          </a:p>
        </p:txBody>
      </p:sp>
      <p:grpSp>
        <p:nvGrpSpPr>
          <p:cNvPr id="6" name="5 Grupo"/>
          <p:cNvGrpSpPr/>
          <p:nvPr/>
        </p:nvGrpSpPr>
        <p:grpSpPr>
          <a:xfrm>
            <a:off x="838200" y="-1358"/>
            <a:ext cx="10749116" cy="6859358"/>
            <a:chOff x="885215" y="0"/>
            <a:chExt cx="10749116" cy="685935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15" y="0"/>
              <a:ext cx="10749116" cy="6859358"/>
            </a:xfrm>
            <a:prstGeom prst="rect">
              <a:avLst/>
            </a:prstGeom>
          </p:spPr>
        </p:pic>
        <p:sp>
          <p:nvSpPr>
            <p:cNvPr id="5" name="4 CuadroTexto"/>
            <p:cNvSpPr txBox="1"/>
            <p:nvPr/>
          </p:nvSpPr>
          <p:spPr>
            <a:xfrm>
              <a:off x="10358265" y="6398076"/>
              <a:ext cx="1214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Y" sz="1000" dirty="0" err="1" smtClean="0"/>
                <a:t>Ghabooli</a:t>
              </a:r>
              <a:r>
                <a:rPr lang="es-UY" sz="1000" dirty="0" smtClean="0"/>
                <a:t>  et al,. 2013</a:t>
              </a:r>
              <a:endParaRPr lang="es-UY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447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4286"/>
          </a:xfrm>
        </p:spPr>
        <p:txBody>
          <a:bodyPr/>
          <a:lstStyle/>
          <a:p>
            <a:pPr algn="ctr"/>
            <a:r>
              <a:rPr lang="es-UY" dirty="0" smtClean="0"/>
              <a:t>Monitoreo</a:t>
            </a:r>
            <a:endParaRPr lang="es-U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99412"/>
            <a:ext cx="10515600" cy="4877551"/>
          </a:xfrm>
        </p:spPr>
        <p:txBody>
          <a:bodyPr>
            <a:normAutofit/>
          </a:bodyPr>
          <a:lstStyle/>
          <a:p>
            <a:pPr algn="just"/>
            <a:r>
              <a:rPr lang="es-UY" sz="2800" dirty="0" smtClean="0">
                <a:solidFill>
                  <a:schemeClr val="tx1"/>
                </a:solidFill>
              </a:rPr>
              <a:t>Método tradicional por conteo de larvas al microscopio. </a:t>
            </a:r>
          </a:p>
          <a:p>
            <a:pPr algn="just"/>
            <a:r>
              <a:rPr lang="es-UY" sz="2800" dirty="0" smtClean="0">
                <a:solidFill>
                  <a:schemeClr val="tx1"/>
                </a:solidFill>
              </a:rPr>
              <a:t>Métodos moleculares, ADN ambiental (</a:t>
            </a:r>
            <a:r>
              <a:rPr lang="es-UY" sz="2800" dirty="0" err="1" smtClean="0">
                <a:solidFill>
                  <a:schemeClr val="tx1"/>
                </a:solidFill>
              </a:rPr>
              <a:t>eDNA</a:t>
            </a:r>
            <a:r>
              <a:rPr lang="es-UY" sz="2800" dirty="0" smtClean="0">
                <a:solidFill>
                  <a:schemeClr val="tx1"/>
                </a:solidFill>
              </a:rPr>
              <a:t>). Detección de organismos, restos de organismos o ADN en suspensión de la especie de interés. </a:t>
            </a:r>
          </a:p>
        </p:txBody>
      </p:sp>
      <p:pic>
        <p:nvPicPr>
          <p:cNvPr id="4098" name="Picture 2" descr="F:\Clase BOM\fotos\IMG_20191017_1510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720" r="18000" b="15920"/>
          <a:stretch/>
        </p:blipFill>
        <p:spPr bwMode="auto">
          <a:xfrm>
            <a:off x="2842827" y="0"/>
            <a:ext cx="61506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55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08" y="-93335"/>
            <a:ext cx="11039850" cy="162911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73108" y="1535779"/>
            <a:ext cx="11039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UY" dirty="0">
                <a:latin typeface="Montserrat" panose="020B0604020202020204"/>
              </a:rPr>
              <a:t>1: MPM, 2: C-, 3: C+, 4: </a:t>
            </a:r>
            <a:r>
              <a:rPr lang="es-UY" dirty="0">
                <a:latin typeface="Montserrat" panose="020B0604020202020204"/>
                <a:ea typeface="Times New Roman" panose="02020603050405020304" pitchFamily="18" charset="0"/>
              </a:rPr>
              <a:t>Muestra tomada el</a:t>
            </a:r>
            <a:r>
              <a:rPr lang="es-UY" dirty="0">
                <a:latin typeface="Montserrat" panose="020B0604020202020204"/>
              </a:rPr>
              <a:t> 3/1 (19.000 Larvas de todos los estadios), 5: </a:t>
            </a:r>
            <a:r>
              <a:rPr lang="es-UY" dirty="0">
                <a:latin typeface="Montserrat" panose="020B0604020202020204"/>
                <a:ea typeface="Times New Roman" panose="02020603050405020304" pitchFamily="18" charset="0"/>
              </a:rPr>
              <a:t>Muestra tomada el </a:t>
            </a:r>
            <a:r>
              <a:rPr lang="es-UY" dirty="0">
                <a:latin typeface="Montserrat" panose="020B0604020202020204"/>
              </a:rPr>
              <a:t>18/1 (30 Larvas de todos los estadios), 6: </a:t>
            </a:r>
            <a:r>
              <a:rPr lang="es-UY" dirty="0">
                <a:latin typeface="Montserrat" panose="020B0604020202020204"/>
                <a:ea typeface="Times New Roman" panose="02020603050405020304" pitchFamily="18" charset="0"/>
              </a:rPr>
              <a:t>Muestra tomada el </a:t>
            </a:r>
            <a:r>
              <a:rPr lang="es-UY" dirty="0">
                <a:latin typeface="Montserrat" panose="020B0604020202020204"/>
              </a:rPr>
              <a:t>20/12 (60 Larvas de todos los estadios), 7:</a:t>
            </a:r>
            <a:r>
              <a:rPr lang="es-UY" dirty="0">
                <a:latin typeface="Montserrat" panose="020B0604020202020204"/>
                <a:ea typeface="Times New Roman" panose="02020603050405020304" pitchFamily="18" charset="0"/>
              </a:rPr>
              <a:t> Muestra tomada el</a:t>
            </a:r>
            <a:r>
              <a:rPr lang="es-UY" dirty="0">
                <a:latin typeface="Montserrat" panose="020B0604020202020204"/>
              </a:rPr>
              <a:t> 20/8 (0 larvas), </a:t>
            </a:r>
            <a:r>
              <a:rPr lang="es-UY" dirty="0">
                <a:latin typeface="Montserrat" panose="020B0604020202020204"/>
                <a:ea typeface="Times New Roman" panose="02020603050405020304" pitchFamily="18" charset="0"/>
              </a:rPr>
              <a:t>8: C+, 9: Muestra tomada el 20/12 tratada, 10: Bahía de Montevideo 1, 11: Bahía de Montevideo 2, 12: Plancton de la Laguna del Medio, 13: Plancton de Cabo Polonio.   </a:t>
            </a:r>
            <a:endParaRPr lang="es-UY" dirty="0">
              <a:latin typeface="Montserrat" panose="020B0604020202020204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6108"/>
            <a:ext cx="7727324" cy="41445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761" y="2743687"/>
            <a:ext cx="4498654" cy="561774"/>
          </a:xfrm>
          <a:prstGeom prst="rect">
            <a:avLst/>
          </a:prstGeom>
        </p:spPr>
      </p:pic>
      <p:sp>
        <p:nvSpPr>
          <p:cNvPr id="8" name="Triángulo isósceles 7"/>
          <p:cNvSpPr/>
          <p:nvPr/>
        </p:nvSpPr>
        <p:spPr>
          <a:xfrm>
            <a:off x="7959640" y="2850028"/>
            <a:ext cx="108000" cy="108000"/>
          </a:xfrm>
          <a:prstGeom prst="triangle">
            <a:avLst/>
          </a:prstGeom>
          <a:solidFill>
            <a:srgbClr val="FF0088"/>
          </a:solidFill>
          <a:ln>
            <a:solidFill>
              <a:srgbClr val="FF0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9" name="Rectángulo 8"/>
          <p:cNvSpPr/>
          <p:nvPr/>
        </p:nvSpPr>
        <p:spPr>
          <a:xfrm>
            <a:off x="7959640" y="3062471"/>
            <a:ext cx="108000" cy="108000"/>
          </a:xfrm>
          <a:prstGeom prst="rect">
            <a:avLst/>
          </a:prstGeom>
          <a:solidFill>
            <a:srgbClr val="FCA727"/>
          </a:solidFill>
          <a:ln>
            <a:solidFill>
              <a:srgbClr val="FC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0" name="CuadroTexto 9"/>
          <p:cNvSpPr txBox="1"/>
          <p:nvPr/>
        </p:nvSpPr>
        <p:spPr>
          <a:xfrm>
            <a:off x="8067640" y="4043966"/>
            <a:ext cx="3703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400" dirty="0" smtClean="0">
                <a:latin typeface="Montserrat" panose="020B0604020202020204"/>
              </a:rPr>
              <a:t>En conclusión se propone un método altamente específico y sensible para detectar el ADN del mejillón dorado. </a:t>
            </a:r>
            <a:endParaRPr lang="es-UY" sz="2400" dirty="0">
              <a:latin typeface="Montserrat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723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8048" y="946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UY" sz="6000" i="1" cap="none" dirty="0" err="1" smtClean="0"/>
              <a:t>Corbicula</a:t>
            </a:r>
            <a:r>
              <a:rPr lang="es-UY" sz="6000" i="1" cap="none" dirty="0" smtClean="0"/>
              <a:t> </a:t>
            </a:r>
            <a:r>
              <a:rPr lang="es-UY" sz="6000" i="1" cap="none" dirty="0" err="1" smtClean="0"/>
              <a:t>spp</a:t>
            </a:r>
            <a:r>
              <a:rPr lang="es-UY" sz="6000" i="1" dirty="0" smtClean="0"/>
              <a:t>. </a:t>
            </a:r>
            <a:endParaRPr lang="es-UY" sz="6000" i="1" dirty="0"/>
          </a:p>
        </p:txBody>
      </p:sp>
      <p:sp>
        <p:nvSpPr>
          <p:cNvPr id="5" name="Rectángulo 4"/>
          <p:cNvSpPr/>
          <p:nvPr/>
        </p:nvSpPr>
        <p:spPr>
          <a:xfrm>
            <a:off x="1135414" y="1690687"/>
            <a:ext cx="4115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2800" i="1" dirty="0" smtClean="0"/>
              <a:t>C. </a:t>
            </a:r>
            <a:r>
              <a:rPr lang="es-UY" sz="2800" i="1" dirty="0" err="1"/>
              <a:t>fluminea</a:t>
            </a:r>
            <a:r>
              <a:rPr lang="es-UY" sz="2800" i="1" dirty="0"/>
              <a:t> </a:t>
            </a:r>
            <a:r>
              <a:rPr lang="es-UY" sz="2800" dirty="0"/>
              <a:t>(</a:t>
            </a:r>
            <a:r>
              <a:rPr lang="es-UY" sz="2800" dirty="0" err="1"/>
              <a:t>Muller</a:t>
            </a:r>
            <a:r>
              <a:rPr lang="es-UY" sz="2800" dirty="0"/>
              <a:t> 1774)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148547" y="1690687"/>
            <a:ext cx="4115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2800" i="1" dirty="0"/>
              <a:t>C. </a:t>
            </a:r>
            <a:r>
              <a:rPr lang="es-UY" sz="2800" i="1" dirty="0" err="1"/>
              <a:t>largillierti</a:t>
            </a:r>
            <a:r>
              <a:rPr lang="es-UY" sz="2800" i="1" dirty="0"/>
              <a:t> </a:t>
            </a:r>
            <a:r>
              <a:rPr lang="es-UY" sz="2800" dirty="0"/>
              <a:t>(</a:t>
            </a:r>
            <a:r>
              <a:rPr lang="es-UY" sz="2800" dirty="0" err="1"/>
              <a:t>Philippi</a:t>
            </a:r>
            <a:r>
              <a:rPr lang="es-UY" sz="2800" dirty="0"/>
              <a:t> 1844)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4" b="13427"/>
          <a:stretch/>
        </p:blipFill>
        <p:spPr>
          <a:xfrm>
            <a:off x="7333119" y="2304059"/>
            <a:ext cx="4061138" cy="3117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14" y="2484362"/>
            <a:ext cx="3646294" cy="33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8306" y="0"/>
            <a:ext cx="10515600" cy="1325563"/>
          </a:xfrm>
        </p:spPr>
        <p:txBody>
          <a:bodyPr/>
          <a:lstStyle/>
          <a:p>
            <a:pPr algn="ctr"/>
            <a:r>
              <a:rPr lang="es-UY" dirty="0" smtClean="0"/>
              <a:t>Taxonomía: </a:t>
            </a:r>
            <a:endParaRPr lang="es-UY" dirty="0"/>
          </a:p>
        </p:txBody>
      </p:sp>
      <p:sp>
        <p:nvSpPr>
          <p:cNvPr id="5" name="CuadroTexto 4"/>
          <p:cNvSpPr txBox="1"/>
          <p:nvPr/>
        </p:nvSpPr>
        <p:spPr>
          <a:xfrm>
            <a:off x="309093" y="1828800"/>
            <a:ext cx="115043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UY" sz="3200" dirty="0" smtClean="0"/>
              <a:t>- Heterodonta: poseen dos tipos de dientes: cardinales y laterales.</a:t>
            </a:r>
          </a:p>
          <a:p>
            <a:pPr algn="just"/>
            <a:r>
              <a:rPr lang="es-UY" sz="3200" dirty="0" smtClean="0"/>
              <a:t>- </a:t>
            </a:r>
            <a:r>
              <a:rPr lang="es-UY" sz="3200" dirty="0" err="1" smtClean="0"/>
              <a:t>Cyrenidae</a:t>
            </a:r>
            <a:r>
              <a:rPr lang="es-UY" sz="3200" dirty="0" smtClean="0"/>
              <a:t> (=</a:t>
            </a:r>
            <a:r>
              <a:rPr lang="es-UY" sz="3200" dirty="0" err="1" smtClean="0"/>
              <a:t>Corbiculidae</a:t>
            </a:r>
            <a:r>
              <a:rPr lang="es-UY" sz="3200" dirty="0" smtClean="0"/>
              <a:t>): Charnela con 3 dientes en cada valva. </a:t>
            </a:r>
          </a:p>
          <a:p>
            <a:pPr algn="just"/>
            <a:r>
              <a:rPr lang="es-UY" sz="3200" i="1" dirty="0" smtClean="0"/>
              <a:t>- </a:t>
            </a:r>
            <a:r>
              <a:rPr lang="es-UY" sz="3200" i="1" dirty="0" err="1" smtClean="0"/>
              <a:t>Corbicula</a:t>
            </a:r>
            <a:r>
              <a:rPr lang="es-UY" sz="3200" dirty="0" smtClean="0"/>
              <a:t>: Exterior crenulado, sin seno paleal, dientes laterales aserrados. </a:t>
            </a:r>
            <a:endParaRPr lang="es-UY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" y="0"/>
            <a:ext cx="12183350" cy="65553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6826" r="9929"/>
          <a:stretch/>
        </p:blipFill>
        <p:spPr>
          <a:xfrm>
            <a:off x="0" y="151521"/>
            <a:ext cx="12264960" cy="640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4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06823"/>
            <a:ext cx="10515600" cy="1325563"/>
          </a:xfrm>
        </p:spPr>
        <p:txBody>
          <a:bodyPr/>
          <a:lstStyle/>
          <a:p>
            <a:pPr algn="ctr"/>
            <a:r>
              <a:rPr lang="es-UY" i="1" cap="none" dirty="0" err="1" smtClean="0"/>
              <a:t>Corbicula</a:t>
            </a:r>
            <a:r>
              <a:rPr lang="es-UY" i="1" cap="none" dirty="0" smtClean="0"/>
              <a:t> </a:t>
            </a:r>
            <a:r>
              <a:rPr lang="es-UY" i="1" cap="none" dirty="0" err="1" smtClean="0"/>
              <a:t>fluminea</a:t>
            </a:r>
            <a:r>
              <a:rPr lang="es-UY" i="1" cap="none" dirty="0" smtClean="0"/>
              <a:t> </a:t>
            </a:r>
            <a:r>
              <a:rPr lang="es-UY" dirty="0" smtClean="0"/>
              <a:t>(</a:t>
            </a:r>
            <a:r>
              <a:rPr lang="es-UY" dirty="0" err="1"/>
              <a:t>Muller</a:t>
            </a:r>
            <a:r>
              <a:rPr lang="es-UY" dirty="0"/>
              <a:t> 1774</a:t>
            </a:r>
            <a:r>
              <a:rPr lang="es-UY" dirty="0" smtClean="0"/>
              <a:t>)</a:t>
            </a:r>
            <a:endParaRPr lang="es-U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18739"/>
            <a:ext cx="10901516" cy="4916589"/>
          </a:xfrm>
        </p:spPr>
        <p:txBody>
          <a:bodyPr>
            <a:normAutofit lnSpcReduction="10000"/>
          </a:bodyPr>
          <a:lstStyle/>
          <a:p>
            <a:pPr algn="just"/>
            <a:r>
              <a:rPr lang="es-UY" sz="3200" dirty="0" smtClean="0"/>
              <a:t>Originaria de Asia (China, Tailandia, Corea y sur-este de Rusia).</a:t>
            </a:r>
          </a:p>
          <a:p>
            <a:pPr algn="just"/>
            <a:r>
              <a:rPr lang="es-UY" sz="3200" dirty="0" smtClean="0"/>
              <a:t>Ha invadido todos los continentes menos la Antártida. </a:t>
            </a:r>
          </a:p>
          <a:p>
            <a:pPr algn="just"/>
            <a:r>
              <a:rPr lang="es-UY" sz="3200" dirty="0" smtClean="0"/>
              <a:t>Fácilmente reconocible por su mayor tamaño (hasta 5 cm en Sudamérica) y la presencia de un rostro, haciendo que posea una valva </a:t>
            </a:r>
            <a:r>
              <a:rPr lang="es-UY" sz="3200" dirty="0" err="1" smtClean="0"/>
              <a:t>inequilátera</a:t>
            </a:r>
            <a:r>
              <a:rPr lang="es-UY" sz="3200" dirty="0" smtClean="0"/>
              <a:t>. </a:t>
            </a:r>
          </a:p>
          <a:p>
            <a:r>
              <a:rPr lang="es-UY" sz="3200" dirty="0" smtClean="0"/>
              <a:t>Habita preferentemente en sistemas </a:t>
            </a:r>
            <a:r>
              <a:rPr lang="es-UY" sz="3200" dirty="0" err="1" smtClean="0"/>
              <a:t>lóticos</a:t>
            </a:r>
            <a:r>
              <a:rPr lang="es-UY" sz="3200" dirty="0" smtClean="0"/>
              <a:t> con salinidad máxima de 13, prefiriendo sustratos arenosos-limosos, bien oxigenados. </a:t>
            </a:r>
          </a:p>
          <a:p>
            <a:r>
              <a:rPr lang="es-UY" sz="3200" dirty="0" smtClean="0"/>
              <a:t>Densidades máximas de 4.000-5.000 </a:t>
            </a:r>
            <a:r>
              <a:rPr lang="es-UY" dirty="0" smtClean="0"/>
              <a:t>in/m2 en Sudamérica. </a:t>
            </a:r>
          </a:p>
          <a:p>
            <a:endParaRPr lang="es-UY" dirty="0"/>
          </a:p>
        </p:txBody>
      </p:sp>
      <p:grpSp>
        <p:nvGrpSpPr>
          <p:cNvPr id="6" name="Grupo 5"/>
          <p:cNvGrpSpPr/>
          <p:nvPr/>
        </p:nvGrpSpPr>
        <p:grpSpPr>
          <a:xfrm>
            <a:off x="977042" y="0"/>
            <a:ext cx="10237916" cy="6858000"/>
            <a:chOff x="1092267" y="-43533"/>
            <a:chExt cx="8860665" cy="583665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92267" y="-43533"/>
              <a:ext cx="8860665" cy="5836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9 CuadroTexto"/>
            <p:cNvSpPr txBox="1"/>
            <p:nvPr/>
          </p:nvSpPr>
          <p:spPr>
            <a:xfrm>
              <a:off x="8376375" y="5423794"/>
              <a:ext cx="1437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Argente 2016</a:t>
              </a:r>
              <a:endParaRPr lang="es-ES_tradnl" dirty="0"/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42" y="374854"/>
            <a:ext cx="10562428" cy="64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6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29158"/>
            <a:ext cx="10515600" cy="977363"/>
          </a:xfrm>
        </p:spPr>
        <p:txBody>
          <a:bodyPr/>
          <a:lstStyle/>
          <a:p>
            <a:pPr algn="ctr"/>
            <a:r>
              <a:rPr lang="es-UY" dirty="0" smtClean="0"/>
              <a:t>Reproducción </a:t>
            </a:r>
            <a:endParaRPr lang="es-U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UY" sz="3600" dirty="0" smtClean="0"/>
              <a:t>Hermafrodita funcional, con capacidad de </a:t>
            </a:r>
            <a:r>
              <a:rPr lang="es-UY" sz="3600" dirty="0" err="1" smtClean="0"/>
              <a:t>autofecundarse</a:t>
            </a:r>
            <a:r>
              <a:rPr lang="es-UY" sz="3600" dirty="0" smtClean="0"/>
              <a:t> y generar crías partenogenéticas. </a:t>
            </a:r>
          </a:p>
          <a:p>
            <a:pPr algn="just"/>
            <a:r>
              <a:rPr lang="es-UY" sz="3600" dirty="0" smtClean="0"/>
              <a:t>Incubación en branquias, la duración del estadía en los en las branquias puede variar. </a:t>
            </a:r>
          </a:p>
          <a:p>
            <a:pPr algn="just"/>
            <a:r>
              <a:rPr lang="es-UY" sz="3600" dirty="0" smtClean="0"/>
              <a:t>Puede liberar más de 10.000 juveniles 2 veces al año.</a:t>
            </a:r>
            <a:endParaRPr lang="es-UY" sz="3600" dirty="0"/>
          </a:p>
        </p:txBody>
      </p:sp>
    </p:spTree>
    <p:extLst>
      <p:ext uri="{BB962C8B-B14F-4D97-AF65-F5344CB8AC3E}">
        <p14:creationId xmlns:p14="http://schemas.microsoft.com/office/powerpoint/2010/main" val="275436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6197" y="481038"/>
            <a:ext cx="8610600" cy="1293028"/>
          </a:xfrm>
        </p:spPr>
        <p:txBody>
          <a:bodyPr/>
          <a:lstStyle/>
          <a:p>
            <a:pPr algn="ctr"/>
            <a:r>
              <a:rPr lang="es-UY" i="1" dirty="0"/>
              <a:t>C. </a:t>
            </a:r>
            <a:r>
              <a:rPr lang="es-UY" i="1" cap="none" dirty="0" err="1" smtClean="0"/>
              <a:t>largillierti</a:t>
            </a:r>
            <a:r>
              <a:rPr lang="es-UY" i="1" dirty="0" smtClean="0"/>
              <a:t> </a:t>
            </a:r>
            <a:r>
              <a:rPr lang="es-UY" dirty="0"/>
              <a:t>(</a:t>
            </a:r>
            <a:r>
              <a:rPr lang="es-UY" dirty="0" err="1"/>
              <a:t>Philippi</a:t>
            </a:r>
            <a:r>
              <a:rPr lang="es-UY" dirty="0"/>
              <a:t> 1844)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84101"/>
            <a:ext cx="10515600" cy="4592862"/>
          </a:xfrm>
        </p:spPr>
        <p:txBody>
          <a:bodyPr/>
          <a:lstStyle/>
          <a:p>
            <a:r>
              <a:rPr lang="es-UY" dirty="0" smtClean="0"/>
              <a:t>Originaria de China.</a:t>
            </a:r>
          </a:p>
          <a:p>
            <a:r>
              <a:rPr lang="es-UY" dirty="0" smtClean="0"/>
              <a:t>Con menor capacidad invasiva que </a:t>
            </a:r>
            <a:r>
              <a:rPr lang="es-UY" i="1" dirty="0" smtClean="0"/>
              <a:t>C. </a:t>
            </a:r>
            <a:r>
              <a:rPr lang="es-UY" i="1" dirty="0" err="1" smtClean="0"/>
              <a:t>fluminea</a:t>
            </a:r>
            <a:r>
              <a:rPr lang="es-UY" i="1" dirty="0" smtClean="0"/>
              <a:t> </a:t>
            </a:r>
          </a:p>
          <a:p>
            <a:r>
              <a:rPr lang="es-UY" dirty="0" smtClean="0"/>
              <a:t>Tamaño máximo 2,5 cm, oval o triangular equilátera. Superficie interior violácea con manchas blancas. </a:t>
            </a:r>
          </a:p>
          <a:p>
            <a:r>
              <a:rPr lang="es-UY" dirty="0" smtClean="0"/>
              <a:t>Hermafrodita funcional.</a:t>
            </a:r>
          </a:p>
          <a:p>
            <a:r>
              <a:rPr lang="es-UY" dirty="0" smtClean="0"/>
              <a:t>Generan viso en los estadios juveniles </a:t>
            </a:r>
          </a:p>
          <a:p>
            <a:endParaRPr lang="es-UY" dirty="0" smtClean="0"/>
          </a:p>
          <a:p>
            <a:endParaRPr lang="es-UY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8652" t="28854" r="28806" b="20254"/>
          <a:stretch/>
        </p:blipFill>
        <p:spPr>
          <a:xfrm rot="16200000">
            <a:off x="3779461" y="-1079194"/>
            <a:ext cx="4911043" cy="102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5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8" y="376728"/>
            <a:ext cx="8610600" cy="1293028"/>
          </a:xfrm>
        </p:spPr>
        <p:txBody>
          <a:bodyPr/>
          <a:lstStyle/>
          <a:p>
            <a:pPr algn="ctr"/>
            <a:r>
              <a:rPr lang="es-UY" dirty="0" smtClean="0"/>
              <a:t>Efectos </a:t>
            </a:r>
            <a:r>
              <a:rPr lang="es-UY" dirty="0" err="1" smtClean="0"/>
              <a:t>ecositémico</a:t>
            </a:r>
            <a:r>
              <a:rPr lang="es-UY" dirty="0" smtClean="0"/>
              <a:t>:</a:t>
            </a:r>
            <a:endParaRPr lang="es-U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76508"/>
            <a:ext cx="10820400" cy="4024125"/>
          </a:xfrm>
        </p:spPr>
        <p:txBody>
          <a:bodyPr/>
          <a:lstStyle/>
          <a:p>
            <a:r>
              <a:rPr lang="es-UY" sz="3600" dirty="0" smtClean="0"/>
              <a:t>Desplazamiento de especies nativas </a:t>
            </a:r>
          </a:p>
          <a:p>
            <a:r>
              <a:rPr lang="es-UY" sz="3600" dirty="0" smtClean="0"/>
              <a:t>Modificación del hábitat </a:t>
            </a:r>
          </a:p>
          <a:p>
            <a:r>
              <a:rPr lang="es-UY" sz="3600" dirty="0" smtClean="0"/>
              <a:t>Reducción de las partículas en suspensión </a:t>
            </a:r>
          </a:p>
          <a:p>
            <a:endParaRPr lang="es-UY" dirty="0"/>
          </a:p>
        </p:txBody>
      </p:sp>
      <p:grpSp>
        <p:nvGrpSpPr>
          <p:cNvPr id="6" name="Group 5"/>
          <p:cNvGrpSpPr/>
          <p:nvPr/>
        </p:nvGrpSpPr>
        <p:grpSpPr>
          <a:xfrm>
            <a:off x="7291629" y="1407400"/>
            <a:ext cx="4713557" cy="5187787"/>
            <a:chOff x="7291629" y="1407400"/>
            <a:chExt cx="4713557" cy="51877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1629" y="1407400"/>
              <a:ext cx="4713557" cy="5187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291629" y="6287410"/>
              <a:ext cx="2044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Y" sz="1400" b="1" dirty="0" err="1" smtClean="0">
                  <a:solidFill>
                    <a:schemeClr val="bg1"/>
                  </a:solidFill>
                </a:rPr>
                <a:t>Mansur</a:t>
              </a:r>
              <a:r>
                <a:rPr lang="es-UY" sz="1400" b="1" dirty="0" smtClean="0">
                  <a:solidFill>
                    <a:schemeClr val="bg1"/>
                  </a:solidFill>
                </a:rPr>
                <a:t> et al., 2012</a:t>
              </a:r>
              <a:endParaRPr lang="es-UY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385202" y="499558"/>
            <a:ext cx="11619983" cy="6218459"/>
            <a:chOff x="385203" y="520170"/>
            <a:chExt cx="11619983" cy="6218459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203" y="520170"/>
              <a:ext cx="11619983" cy="6218459"/>
            </a:xfrm>
            <a:prstGeom prst="rect">
              <a:avLst/>
            </a:prstGeom>
          </p:spPr>
        </p:pic>
        <p:sp>
          <p:nvSpPr>
            <p:cNvPr id="8" name="7 CuadroTexto"/>
            <p:cNvSpPr txBox="1"/>
            <p:nvPr/>
          </p:nvSpPr>
          <p:spPr>
            <a:xfrm>
              <a:off x="385203" y="6369297"/>
              <a:ext cx="4653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Y" sz="600" dirty="0" smtClean="0">
                  <a:solidFill>
                    <a:schemeClr val="bg1"/>
                  </a:solidFill>
                </a:rPr>
                <a:t>La Diaria, 2019</a:t>
              </a:r>
              <a:r>
                <a:rPr lang="es-UY" dirty="0" smtClean="0"/>
                <a:t>.</a:t>
              </a:r>
              <a:endParaRPr lang="es-UY" dirty="0"/>
            </a:p>
          </p:txBody>
        </p:sp>
      </p:grpSp>
      <p:sp>
        <p:nvSpPr>
          <p:cNvPr id="10" name="9 Rectángulo"/>
          <p:cNvSpPr/>
          <p:nvPr/>
        </p:nvSpPr>
        <p:spPr>
          <a:xfrm>
            <a:off x="9855238" y="6595187"/>
            <a:ext cx="21499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800" dirty="0"/>
              <a:t>N. limosas : </a:t>
            </a:r>
            <a:r>
              <a:rPr lang="es-UY" sz="800" dirty="0">
                <a:hlinkClick r:id="rId4"/>
              </a:rPr>
              <a:t>http://mussel-project.uwsp.edu</a:t>
            </a:r>
            <a:endParaRPr lang="es-UY" sz="800" dirty="0"/>
          </a:p>
        </p:txBody>
      </p:sp>
    </p:spTree>
    <p:extLst>
      <p:ext uri="{BB962C8B-B14F-4D97-AF65-F5344CB8AC3E}">
        <p14:creationId xmlns:p14="http://schemas.microsoft.com/office/powerpoint/2010/main" val="122766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6882" y="257577"/>
            <a:ext cx="10515600" cy="1325563"/>
          </a:xfrm>
        </p:spPr>
        <p:txBody>
          <a:bodyPr/>
          <a:lstStyle/>
          <a:p>
            <a:pPr algn="ctr"/>
            <a:r>
              <a:rPr lang="es-UY" dirty="0" smtClean="0"/>
              <a:t>Características generales:</a:t>
            </a:r>
            <a:endParaRPr lang="es-UY" dirty="0"/>
          </a:p>
        </p:txBody>
      </p:sp>
      <p:sp>
        <p:nvSpPr>
          <p:cNvPr id="5" name="CuadroTexto 4"/>
          <p:cNvSpPr txBox="1"/>
          <p:nvPr/>
        </p:nvSpPr>
        <p:spPr>
          <a:xfrm>
            <a:off x="619258" y="1325563"/>
            <a:ext cx="110618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UY" sz="3200" dirty="0" smtClean="0"/>
              <a:t>Valvas color dorado a marrón oscuro, con la superficie ventral plana adaptada a la adhesión a superficies duras a través del viso. </a:t>
            </a:r>
          </a:p>
          <a:p>
            <a:pPr marL="285750" indent="-285750">
              <a:buFontTx/>
              <a:buChar char="-"/>
            </a:pPr>
            <a:r>
              <a:rPr lang="es-UY" sz="3200" dirty="0" smtClean="0"/>
              <a:t>Su tamaño adulto varía de 2 a 4,5 cm, aunque se han reportado organismos de 6 cm en Corea. </a:t>
            </a:r>
          </a:p>
          <a:p>
            <a:pPr marL="285750" indent="-285750">
              <a:buFontTx/>
              <a:buChar char="-"/>
            </a:pPr>
            <a:r>
              <a:rPr lang="es-UY" sz="3200" dirty="0" smtClean="0"/>
              <a:t>Habitan en agua dulce a salobre (salinidad menor a 3)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"/>
          <a:stretch/>
        </p:blipFill>
        <p:spPr bwMode="auto">
          <a:xfrm>
            <a:off x="6423337" y="3835400"/>
            <a:ext cx="549910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65348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UY" dirty="0"/>
              <a:t>http://www.marinespecies.org/aphia.php?p=taxdetails&amp;id=506081</a:t>
            </a:r>
          </a:p>
        </p:txBody>
      </p:sp>
    </p:spTree>
    <p:extLst>
      <p:ext uri="{BB962C8B-B14F-4D97-AF65-F5344CB8AC3E}">
        <p14:creationId xmlns:p14="http://schemas.microsoft.com/office/powerpoint/2010/main" val="40744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3138" y="0"/>
            <a:ext cx="10515600" cy="1325563"/>
          </a:xfrm>
        </p:spPr>
        <p:txBody>
          <a:bodyPr/>
          <a:lstStyle/>
          <a:p>
            <a:pPr algn="ctr"/>
            <a:r>
              <a:rPr lang="es-UY" dirty="0" smtClean="0"/>
              <a:t>Efectos sobre estructuras humanas </a:t>
            </a:r>
            <a:endParaRPr lang="es-UY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1" y="929103"/>
            <a:ext cx="4454012" cy="5870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13" y="929103"/>
            <a:ext cx="6226728" cy="587886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178234" y="6488668"/>
            <a:ext cx="311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 err="1" smtClean="0"/>
              <a:t>Mansur</a:t>
            </a:r>
            <a:r>
              <a:rPr lang="es-UY" dirty="0" smtClean="0"/>
              <a:t> et al., 2012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962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6739" y="0"/>
            <a:ext cx="10515600" cy="1325563"/>
          </a:xfrm>
        </p:spPr>
        <p:txBody>
          <a:bodyPr/>
          <a:lstStyle/>
          <a:p>
            <a:pPr algn="ctr"/>
            <a:r>
              <a:rPr lang="es-UY" dirty="0" smtClean="0"/>
              <a:t>Otras “especies”</a:t>
            </a:r>
            <a:endParaRPr lang="es-UY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9" y="1806121"/>
            <a:ext cx="11272339" cy="47902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43316" y="1373481"/>
            <a:ext cx="314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3600" i="1" dirty="0" smtClean="0"/>
              <a:t>C. </a:t>
            </a:r>
            <a:r>
              <a:rPr lang="es-UY" sz="3600" i="1" dirty="0" err="1" smtClean="0"/>
              <a:t>fluminalis</a:t>
            </a:r>
            <a:endParaRPr lang="es-UY" sz="3600" i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0676586" y="6596390"/>
            <a:ext cx="22022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1100" dirty="0" smtClean="0">
                <a:solidFill>
                  <a:schemeClr val="bg1"/>
                </a:solidFill>
              </a:rPr>
              <a:t>Clavijo, 2016</a:t>
            </a:r>
            <a:endParaRPr lang="es-UY" sz="1100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751265" y="6531429"/>
            <a:ext cx="199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 smtClean="0"/>
              <a:t>Clavijo, 2016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7864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852" y="380060"/>
            <a:ext cx="8610600" cy="1293028"/>
          </a:xfrm>
        </p:spPr>
        <p:txBody>
          <a:bodyPr/>
          <a:lstStyle/>
          <a:p>
            <a:pPr algn="ctr"/>
            <a:r>
              <a:rPr lang="es-UY" i="1" cap="none" dirty="0" err="1" smtClean="0"/>
              <a:t>Corbicula</a:t>
            </a:r>
            <a:r>
              <a:rPr lang="es-UY" i="1" cap="none" dirty="0" smtClean="0"/>
              <a:t> </a:t>
            </a:r>
            <a:r>
              <a:rPr lang="es-UY" i="1" cap="none" dirty="0" err="1" smtClean="0"/>
              <a:t>sp</a:t>
            </a:r>
            <a:r>
              <a:rPr lang="es-UY" i="1" dirty="0" smtClean="0"/>
              <a:t>. </a:t>
            </a:r>
            <a:endParaRPr lang="es-UY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02" y="1673088"/>
            <a:ext cx="11095682" cy="47918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753859" y="6104238"/>
            <a:ext cx="22022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1100" dirty="0" smtClean="0">
                <a:solidFill>
                  <a:schemeClr val="bg1"/>
                </a:solidFill>
              </a:rPr>
              <a:t>Clavijo, 2016</a:t>
            </a:r>
            <a:endParaRPr lang="es-UY" sz="1100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751265" y="6531429"/>
            <a:ext cx="199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 smtClean="0"/>
              <a:t>Clavijo, 2016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15455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635" y="-157389"/>
            <a:ext cx="10515600" cy="1325563"/>
          </a:xfrm>
        </p:spPr>
        <p:txBody>
          <a:bodyPr/>
          <a:lstStyle/>
          <a:p>
            <a:pPr algn="ctr"/>
            <a:r>
              <a:rPr lang="es-UY" dirty="0" smtClean="0"/>
              <a:t>Filogenia</a:t>
            </a:r>
            <a:endParaRPr lang="es-UY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9216" cy="653142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751265" y="6531429"/>
            <a:ext cx="199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 smtClean="0"/>
              <a:t>Clavijo, 2016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29837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93854"/>
          </a:xfrm>
        </p:spPr>
        <p:txBody>
          <a:bodyPr/>
          <a:lstStyle/>
          <a:p>
            <a:pPr algn="ctr"/>
            <a:r>
              <a:rPr lang="es-UY" dirty="0" smtClean="0"/>
              <a:t>Bibliografía</a:t>
            </a:r>
            <a:endParaRPr lang="es-UY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854"/>
            <a:ext cx="7341326" cy="59948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97" y="925665"/>
            <a:ext cx="7419703" cy="59629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56" y="2627250"/>
            <a:ext cx="10102229" cy="39772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0" y="807398"/>
            <a:ext cx="7516585" cy="60812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08" y="893854"/>
            <a:ext cx="6012305" cy="60668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99" y="856633"/>
            <a:ext cx="7390501" cy="598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69274" y="1086342"/>
            <a:ext cx="6131479" cy="2100995"/>
          </a:xfrm>
        </p:spPr>
        <p:txBody>
          <a:bodyPr>
            <a:noAutofit/>
          </a:bodyPr>
          <a:lstStyle/>
          <a:p>
            <a:r>
              <a:rPr lang="es-UY" sz="11500" dirty="0" smtClean="0"/>
              <a:t>Muchas Gracias!</a:t>
            </a:r>
            <a:endParaRPr lang="es-UY" sz="115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083949" y="4330062"/>
            <a:ext cx="43021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6600" dirty="0"/>
              <a:t>¿</a:t>
            </a:r>
            <a:r>
              <a:rPr lang="es-UY" sz="6600" dirty="0" smtClean="0"/>
              <a:t>Preguntas?</a:t>
            </a:r>
            <a:endParaRPr lang="es-UY" sz="6600" dirty="0"/>
          </a:p>
        </p:txBody>
      </p:sp>
    </p:spTree>
    <p:extLst>
      <p:ext uri="{BB962C8B-B14F-4D97-AF65-F5344CB8AC3E}">
        <p14:creationId xmlns:p14="http://schemas.microsoft.com/office/powerpoint/2010/main" val="395881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6380" y="300731"/>
            <a:ext cx="10515600" cy="652306"/>
          </a:xfrm>
        </p:spPr>
        <p:txBody>
          <a:bodyPr>
            <a:normAutofit fontScale="90000"/>
          </a:bodyPr>
          <a:lstStyle/>
          <a:p>
            <a:pPr algn="ctr"/>
            <a:r>
              <a:rPr lang="es-UY" dirty="0" smtClean="0"/>
              <a:t>Ciclo de vida: </a:t>
            </a:r>
            <a:endParaRPr lang="es-UY" dirty="0"/>
          </a:p>
        </p:txBody>
      </p:sp>
      <p:sp>
        <p:nvSpPr>
          <p:cNvPr id="4" name="3 Rectángulo"/>
          <p:cNvSpPr/>
          <p:nvPr/>
        </p:nvSpPr>
        <p:spPr>
          <a:xfrm>
            <a:off x="9996990" y="6488668"/>
            <a:ext cx="1841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dirty="0" err="1" smtClean="0"/>
              <a:t>Fabian</a:t>
            </a:r>
            <a:r>
              <a:rPr lang="es-UY" dirty="0" smtClean="0"/>
              <a:t> et al., 2021</a:t>
            </a:r>
            <a:endParaRPr lang="es-UY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7" y="-33604"/>
            <a:ext cx="8022465" cy="689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3649" y="162234"/>
            <a:ext cx="10688392" cy="1012262"/>
          </a:xfrm>
        </p:spPr>
        <p:txBody>
          <a:bodyPr>
            <a:normAutofit/>
          </a:bodyPr>
          <a:lstStyle/>
          <a:p>
            <a:pPr algn="ctr"/>
            <a:r>
              <a:rPr lang="es-UY" sz="4800" dirty="0" smtClean="0"/>
              <a:t>Tasas reproductivas</a:t>
            </a:r>
            <a:endParaRPr lang="es-UY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342103"/>
            <a:ext cx="1112028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UY" sz="3600" dirty="0" smtClean="0"/>
              <a:t>El desarrollo gonadal es determinado por la temperatura del agua. </a:t>
            </a:r>
          </a:p>
          <a:p>
            <a:pPr marL="285750" indent="-285750" algn="just">
              <a:buFontTx/>
              <a:buChar char="-"/>
            </a:pPr>
            <a:r>
              <a:rPr lang="es-UY" sz="3600" dirty="0" smtClean="0"/>
              <a:t>En zonas templadas la reproducción se da en los meses más cálidos (primavera, verano y parte del otoño).</a:t>
            </a:r>
          </a:p>
          <a:p>
            <a:pPr marL="285750" indent="-285750" algn="just">
              <a:buFontTx/>
              <a:buChar char="-"/>
            </a:pPr>
            <a:r>
              <a:rPr lang="es-UY" sz="3600" dirty="0" smtClean="0"/>
              <a:t>En zonas calidad-tropicales la reproducción es todo el año </a:t>
            </a:r>
            <a:r>
              <a:rPr lang="es-UY" sz="3600" dirty="0"/>
              <a:t>(</a:t>
            </a:r>
            <a:r>
              <a:rPr lang="es-UY" sz="3600" dirty="0" err="1"/>
              <a:t>Ernandes</a:t>
            </a:r>
            <a:r>
              <a:rPr lang="es-UY" sz="3600" dirty="0"/>
              <a:t>-silva et al., 2017)</a:t>
            </a:r>
            <a:r>
              <a:rPr lang="es-UY" sz="3600" dirty="0" smtClean="0"/>
              <a:t>. </a:t>
            </a:r>
          </a:p>
          <a:p>
            <a:pPr marL="285750" indent="-285750">
              <a:buFontTx/>
              <a:buChar char="-"/>
            </a:pPr>
            <a:endParaRPr lang="es-UY" sz="2400" dirty="0" smtClean="0"/>
          </a:p>
          <a:p>
            <a:pPr marL="285750" indent="-285750">
              <a:buFontTx/>
              <a:buChar char="-"/>
            </a:pPr>
            <a:endParaRPr lang="es-UY" sz="2400" dirty="0" smtClean="0"/>
          </a:p>
          <a:p>
            <a:pPr marL="285750" indent="-285750">
              <a:buFontTx/>
              <a:buChar char="-"/>
            </a:pP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2865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45" y="0"/>
            <a:ext cx="11044340" cy="6822787"/>
          </a:xfrm>
        </p:spPr>
      </p:pic>
      <p:sp>
        <p:nvSpPr>
          <p:cNvPr id="2" name="CuadroTexto 1"/>
          <p:cNvSpPr txBox="1"/>
          <p:nvPr/>
        </p:nvSpPr>
        <p:spPr>
          <a:xfrm>
            <a:off x="10225824" y="6453455"/>
            <a:ext cx="2146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 err="1" smtClean="0"/>
              <a:t>Fabian</a:t>
            </a:r>
            <a:r>
              <a:rPr lang="es-UY" dirty="0" smtClean="0"/>
              <a:t> et al., 2021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5233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352" y="296215"/>
            <a:ext cx="10515600" cy="965915"/>
          </a:xfrm>
        </p:spPr>
        <p:txBody>
          <a:bodyPr/>
          <a:lstStyle/>
          <a:p>
            <a:pPr algn="ctr"/>
            <a:r>
              <a:rPr lang="es-UY" dirty="0" smtClean="0"/>
              <a:t>Densidad poblacional </a:t>
            </a:r>
            <a:endParaRPr lang="es-U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4967" y="1428010"/>
            <a:ext cx="10515600" cy="5429990"/>
          </a:xfrm>
        </p:spPr>
        <p:txBody>
          <a:bodyPr>
            <a:normAutofit/>
          </a:bodyPr>
          <a:lstStyle/>
          <a:p>
            <a:pPr algn="just"/>
            <a:r>
              <a:rPr lang="es-UY" sz="3600" dirty="0" smtClean="0">
                <a:solidFill>
                  <a:schemeClr val="tx1"/>
                </a:solidFill>
              </a:rPr>
              <a:t>Los adultos presentan densidades de </a:t>
            </a:r>
            <a:r>
              <a:rPr lang="es-UY" sz="3600" dirty="0">
                <a:solidFill>
                  <a:schemeClr val="tx1"/>
                </a:solidFill>
              </a:rPr>
              <a:t>80.000 a 150.000 </a:t>
            </a:r>
            <a:r>
              <a:rPr lang="es-UY" sz="3600" dirty="0" err="1" smtClean="0">
                <a:solidFill>
                  <a:schemeClr val="tx1"/>
                </a:solidFill>
              </a:rPr>
              <a:t>ind</a:t>
            </a:r>
            <a:r>
              <a:rPr lang="es-UY" sz="3600" dirty="0" smtClean="0">
                <a:solidFill>
                  <a:schemeClr val="tx1"/>
                </a:solidFill>
              </a:rPr>
              <a:t>/m2</a:t>
            </a:r>
          </a:p>
          <a:p>
            <a:pPr algn="just"/>
            <a:r>
              <a:rPr lang="es-UY" sz="3600" dirty="0" smtClean="0">
                <a:solidFill>
                  <a:schemeClr val="tx1"/>
                </a:solidFill>
              </a:rPr>
              <a:t>Las larvas pueden llegar hasta 7.000 </a:t>
            </a:r>
            <a:r>
              <a:rPr lang="es-UY" sz="3600" dirty="0" err="1" smtClean="0">
                <a:solidFill>
                  <a:schemeClr val="tx1"/>
                </a:solidFill>
              </a:rPr>
              <a:t>ind</a:t>
            </a:r>
            <a:r>
              <a:rPr lang="es-UY" sz="3600" dirty="0" smtClean="0">
                <a:solidFill>
                  <a:schemeClr val="tx1"/>
                </a:solidFill>
              </a:rPr>
              <a:t>/m3 aunque en ambientes cerrados (sistemas de refrigeración) existen reportes de hasta 260.000 </a:t>
            </a:r>
            <a:r>
              <a:rPr lang="es-UY" sz="3600" dirty="0" err="1" smtClean="0">
                <a:solidFill>
                  <a:schemeClr val="tx1"/>
                </a:solidFill>
              </a:rPr>
              <a:t>ind</a:t>
            </a:r>
            <a:r>
              <a:rPr lang="es-UY" sz="3600" dirty="0" smtClean="0">
                <a:solidFill>
                  <a:schemeClr val="tx1"/>
                </a:solidFill>
              </a:rPr>
              <a:t>/m3.</a:t>
            </a:r>
            <a:endParaRPr lang="es-UY" sz="3600" dirty="0">
              <a:solidFill>
                <a:schemeClr val="tx1"/>
              </a:solidFill>
            </a:endParaRPr>
          </a:p>
        </p:txBody>
      </p:sp>
      <p:pic>
        <p:nvPicPr>
          <p:cNvPr id="3074" name="Picture 2" descr="F:\FotosSalidasAbril\DSCN00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69"/>
          <a:stretch/>
        </p:blipFill>
        <p:spPr bwMode="auto">
          <a:xfrm>
            <a:off x="2473867" y="-54693"/>
            <a:ext cx="7034585" cy="69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55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3451" y="217289"/>
            <a:ext cx="10515600" cy="1365162"/>
          </a:xfrm>
        </p:spPr>
        <p:txBody>
          <a:bodyPr>
            <a:normAutofit/>
          </a:bodyPr>
          <a:lstStyle/>
          <a:p>
            <a:pPr algn="ctr"/>
            <a:r>
              <a:rPr lang="es-UY" dirty="0" smtClean="0"/>
              <a:t>Propagación histórica</a:t>
            </a:r>
            <a:endParaRPr lang="es-U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3451" y="1051106"/>
            <a:ext cx="10515600" cy="5542343"/>
          </a:xfrm>
        </p:spPr>
        <p:txBody>
          <a:bodyPr>
            <a:normAutofit lnSpcReduction="10000"/>
          </a:bodyPr>
          <a:lstStyle/>
          <a:p>
            <a:pPr algn="just"/>
            <a:r>
              <a:rPr lang="es-UY" sz="3200" dirty="0" smtClean="0">
                <a:solidFill>
                  <a:schemeClr val="tx1"/>
                </a:solidFill>
              </a:rPr>
              <a:t>Originario del Sudeste asiático comenzaron a invadir Japón en los 90’, se cree que la introducción fue accidentalmente mediante aguas de lastre y la importación de otros bivalvos para la acuicultura.  </a:t>
            </a:r>
          </a:p>
          <a:p>
            <a:pPr algn="just"/>
            <a:r>
              <a:rPr lang="es-UY" sz="3200" dirty="0" smtClean="0">
                <a:solidFill>
                  <a:schemeClr val="tx1"/>
                </a:solidFill>
              </a:rPr>
              <a:t>En 1991 se registra en Argentina, en el Río de la Plata </a:t>
            </a:r>
            <a:r>
              <a:rPr lang="es-UY" sz="3200" dirty="0">
                <a:solidFill>
                  <a:schemeClr val="tx1"/>
                </a:solidFill>
              </a:rPr>
              <a:t>(</a:t>
            </a:r>
            <a:r>
              <a:rPr lang="es-UY" sz="3200" dirty="0" err="1">
                <a:solidFill>
                  <a:schemeClr val="tx1"/>
                </a:solidFill>
              </a:rPr>
              <a:t>Pastorino</a:t>
            </a:r>
            <a:r>
              <a:rPr lang="es-UY" sz="3200" dirty="0">
                <a:solidFill>
                  <a:schemeClr val="tx1"/>
                </a:solidFill>
              </a:rPr>
              <a:t> et al., 1993)</a:t>
            </a:r>
            <a:r>
              <a:rPr lang="es-UY" sz="32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UY" sz="3200" dirty="0" smtClean="0">
                <a:solidFill>
                  <a:schemeClr val="tx1"/>
                </a:solidFill>
              </a:rPr>
              <a:t>En 1993 se registró para Uruguay </a:t>
            </a:r>
            <a:r>
              <a:rPr lang="es-UY" sz="3200" dirty="0">
                <a:solidFill>
                  <a:schemeClr val="tx1"/>
                </a:solidFill>
              </a:rPr>
              <a:t>(</a:t>
            </a:r>
            <a:r>
              <a:rPr lang="es-UY" sz="3200" dirty="0" err="1">
                <a:solidFill>
                  <a:schemeClr val="tx1"/>
                </a:solidFill>
              </a:rPr>
              <a:t>Scarabino</a:t>
            </a:r>
            <a:r>
              <a:rPr lang="es-UY" sz="3200" dirty="0">
                <a:solidFill>
                  <a:schemeClr val="tx1"/>
                </a:solidFill>
              </a:rPr>
              <a:t> &amp; Verde, 1994</a:t>
            </a:r>
            <a:r>
              <a:rPr lang="es-UY" sz="3200" dirty="0" smtClean="0">
                <a:solidFill>
                  <a:schemeClr val="tx1"/>
                </a:solidFill>
              </a:rPr>
              <a:t>).</a:t>
            </a:r>
          </a:p>
          <a:p>
            <a:pPr algn="just"/>
            <a:r>
              <a:rPr lang="es-UY" sz="3200" dirty="0" smtClean="0">
                <a:solidFill>
                  <a:schemeClr val="tx1"/>
                </a:solidFill>
              </a:rPr>
              <a:t>El </a:t>
            </a:r>
            <a:r>
              <a:rPr lang="es-UY" sz="3200" dirty="0">
                <a:solidFill>
                  <a:schemeClr val="tx1"/>
                </a:solidFill>
              </a:rPr>
              <a:t>primer registro para el Río Negro fue en 1999 en el embalse de Palmar, colonizando </a:t>
            </a:r>
            <a:r>
              <a:rPr lang="es-UY" sz="3200" dirty="0" err="1">
                <a:solidFill>
                  <a:schemeClr val="tx1"/>
                </a:solidFill>
              </a:rPr>
              <a:t>Baygorria</a:t>
            </a:r>
            <a:r>
              <a:rPr lang="es-UY" sz="3200" dirty="0">
                <a:solidFill>
                  <a:schemeClr val="tx1"/>
                </a:solidFill>
              </a:rPr>
              <a:t> en 2002 y Rincón del Bonete en el 2007-2008 </a:t>
            </a:r>
            <a:r>
              <a:rPr lang="es-UY" sz="3200" dirty="0" smtClean="0">
                <a:solidFill>
                  <a:schemeClr val="tx1"/>
                </a:solidFill>
              </a:rPr>
              <a:t>(</a:t>
            </a:r>
            <a:r>
              <a:rPr lang="es-UY" sz="3200" dirty="0" err="1" smtClean="0">
                <a:solidFill>
                  <a:schemeClr val="tx1"/>
                </a:solidFill>
              </a:rPr>
              <a:t>Brugnoli</a:t>
            </a:r>
            <a:r>
              <a:rPr lang="es-UY" sz="3200" dirty="0" smtClean="0">
                <a:solidFill>
                  <a:schemeClr val="tx1"/>
                </a:solidFill>
              </a:rPr>
              <a:t> </a:t>
            </a:r>
            <a:r>
              <a:rPr lang="es-UY" sz="3200" dirty="0">
                <a:solidFill>
                  <a:schemeClr val="tx1"/>
                </a:solidFill>
              </a:rPr>
              <a:t>et al</a:t>
            </a:r>
            <a:r>
              <a:rPr lang="es-UY" sz="3200" dirty="0" smtClean="0">
                <a:solidFill>
                  <a:schemeClr val="tx1"/>
                </a:solidFill>
              </a:rPr>
              <a:t>., </a:t>
            </a:r>
            <a:r>
              <a:rPr lang="es-UY" sz="3200" dirty="0">
                <a:solidFill>
                  <a:schemeClr val="tx1"/>
                </a:solidFill>
              </a:rPr>
              <a:t>2011</a:t>
            </a:r>
            <a:r>
              <a:rPr lang="es-UY" sz="3200" dirty="0" smtClean="0">
                <a:solidFill>
                  <a:schemeClr val="tx1"/>
                </a:solidFill>
              </a:rPr>
              <a:t>).</a:t>
            </a:r>
          </a:p>
          <a:p>
            <a:pPr algn="just"/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5470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9454"/>
            <a:ext cx="10515600" cy="1325563"/>
          </a:xfrm>
        </p:spPr>
        <p:txBody>
          <a:bodyPr/>
          <a:lstStyle/>
          <a:p>
            <a:pPr algn="ctr"/>
            <a:r>
              <a:rPr lang="es-UY" dirty="0" smtClean="0"/>
              <a:t>Tasas de colonización actuales</a:t>
            </a:r>
            <a:endParaRPr lang="es-U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65017"/>
            <a:ext cx="10515600" cy="3186496"/>
          </a:xfrm>
        </p:spPr>
        <p:txBody>
          <a:bodyPr/>
          <a:lstStyle/>
          <a:p>
            <a:r>
              <a:rPr lang="es-UY" sz="3600" dirty="0" smtClean="0">
                <a:solidFill>
                  <a:schemeClr val="tx1"/>
                </a:solidFill>
              </a:rPr>
              <a:t>240 km/año en la cuenca del Plata (Paraná, Paraguay). </a:t>
            </a:r>
          </a:p>
          <a:p>
            <a:r>
              <a:rPr lang="es-UY" sz="3600" dirty="0" smtClean="0">
                <a:solidFill>
                  <a:schemeClr val="tx1"/>
                </a:solidFill>
              </a:rPr>
              <a:t>20 km/año Río Negro y Uruguay.</a:t>
            </a:r>
          </a:p>
          <a:p>
            <a:r>
              <a:rPr lang="es-UY" sz="3600" dirty="0" smtClean="0">
                <a:solidFill>
                  <a:schemeClr val="tx1"/>
                </a:solidFill>
              </a:rPr>
              <a:t>Actualmente en el Río San Francisco (Brasil) a 1500 km de su distribución.  </a:t>
            </a:r>
          </a:p>
          <a:p>
            <a:pPr marL="0" indent="0">
              <a:buNone/>
            </a:pPr>
            <a:endParaRPr lang="es-UY" dirty="0"/>
          </a:p>
        </p:txBody>
      </p:sp>
      <p:sp>
        <p:nvSpPr>
          <p:cNvPr id="4" name="Rectangle 3"/>
          <p:cNvSpPr/>
          <p:nvPr/>
        </p:nvSpPr>
        <p:spPr>
          <a:xfrm>
            <a:off x="12520369" y="1026640"/>
            <a:ext cx="3232598" cy="2732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0" name="9 CuadroTexto"/>
          <p:cNvSpPr txBox="1"/>
          <p:nvPr/>
        </p:nvSpPr>
        <p:spPr>
          <a:xfrm>
            <a:off x="10628244" y="6076569"/>
            <a:ext cx="1756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1100" dirty="0" smtClean="0"/>
              <a:t>Mapa distribución:</a:t>
            </a:r>
          </a:p>
          <a:p>
            <a:r>
              <a:rPr lang="es-UY" sz="1100" b="1" i="1" dirty="0" smtClean="0"/>
              <a:t>Hermes-Silva et al., 2021</a:t>
            </a:r>
            <a:endParaRPr lang="es-UY" sz="11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57" y="-59587"/>
            <a:ext cx="7047618" cy="69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1825"/>
          </a:xfrm>
        </p:spPr>
        <p:txBody>
          <a:bodyPr/>
          <a:lstStyle/>
          <a:p>
            <a:pPr algn="ctr"/>
            <a:r>
              <a:rPr lang="es-UY" dirty="0" smtClean="0"/>
              <a:t>Impactos sobre los ecosistemas</a:t>
            </a:r>
            <a:endParaRPr lang="es-U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81825"/>
            <a:ext cx="10515600" cy="5095138"/>
          </a:xfrm>
        </p:spPr>
        <p:txBody>
          <a:bodyPr>
            <a:noAutofit/>
          </a:bodyPr>
          <a:lstStyle/>
          <a:p>
            <a:pPr algn="just"/>
            <a:r>
              <a:rPr lang="es-UY" sz="2800" dirty="0" smtClean="0">
                <a:solidFill>
                  <a:schemeClr val="tx1"/>
                </a:solidFill>
              </a:rPr>
              <a:t>Aumentar </a:t>
            </a:r>
            <a:r>
              <a:rPr lang="es-UY" sz="2800" dirty="0">
                <a:solidFill>
                  <a:schemeClr val="tx1"/>
                </a:solidFill>
              </a:rPr>
              <a:t>la transparencia </a:t>
            </a:r>
            <a:r>
              <a:rPr lang="es-UY" sz="2800" dirty="0" smtClean="0">
                <a:solidFill>
                  <a:schemeClr val="tx1"/>
                </a:solidFill>
              </a:rPr>
              <a:t>del sistema, causando mayor </a:t>
            </a:r>
            <a:r>
              <a:rPr lang="es-UY" sz="2800" dirty="0" err="1" smtClean="0">
                <a:solidFill>
                  <a:schemeClr val="tx1"/>
                </a:solidFill>
              </a:rPr>
              <a:t>penetrancia</a:t>
            </a:r>
            <a:r>
              <a:rPr lang="es-UY" sz="2800" dirty="0" smtClean="0">
                <a:solidFill>
                  <a:schemeClr val="tx1"/>
                </a:solidFill>
              </a:rPr>
              <a:t> de la luz, aumento de temperatura lo que genera modificaciones de la zona bentónica, cambios comportamentales y metabólicos de los organismos. </a:t>
            </a:r>
          </a:p>
          <a:p>
            <a:pPr algn="just"/>
            <a:r>
              <a:rPr lang="es-UY" sz="2800" dirty="0" smtClean="0">
                <a:solidFill>
                  <a:schemeClr val="tx1"/>
                </a:solidFill>
              </a:rPr>
              <a:t>Modifica las comunidades planctónicas, promueve la aparición de grandes </a:t>
            </a:r>
            <a:r>
              <a:rPr lang="es-UY" sz="2800" dirty="0" err="1" smtClean="0">
                <a:solidFill>
                  <a:schemeClr val="tx1"/>
                </a:solidFill>
              </a:rPr>
              <a:t>zooplanctontes</a:t>
            </a:r>
            <a:r>
              <a:rPr lang="es-UY" sz="28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UY" sz="2800" dirty="0" smtClean="0">
                <a:solidFill>
                  <a:schemeClr val="tx1"/>
                </a:solidFill>
              </a:rPr>
              <a:t>Reduce las formas de nutrientes </a:t>
            </a:r>
            <a:r>
              <a:rPr lang="es-UY" sz="2800" dirty="0" err="1" smtClean="0">
                <a:solidFill>
                  <a:schemeClr val="tx1"/>
                </a:solidFill>
              </a:rPr>
              <a:t>particuladas</a:t>
            </a:r>
            <a:r>
              <a:rPr lang="es-UY" sz="2800" dirty="0" smtClean="0">
                <a:solidFill>
                  <a:schemeClr val="tx1"/>
                </a:solidFill>
              </a:rPr>
              <a:t> y aumenta las solubles, algunas tóxicas como el amonio. </a:t>
            </a:r>
          </a:p>
          <a:p>
            <a:pPr algn="just"/>
            <a:r>
              <a:rPr lang="es-UY" sz="2800" dirty="0" smtClean="0">
                <a:solidFill>
                  <a:schemeClr val="tx1"/>
                </a:solidFill>
              </a:rPr>
              <a:t>Promueve el desarrollo de peces que se alimentan de este organismo, aumentando la dominancia y reduciendo la diversidad. </a:t>
            </a:r>
          </a:p>
          <a:p>
            <a:pPr algn="just"/>
            <a:r>
              <a:rPr lang="es-UY" sz="2800" dirty="0" smtClean="0">
                <a:solidFill>
                  <a:schemeClr val="tx1"/>
                </a:solidFill>
              </a:rPr>
              <a:t>Reduce la heterogeneidad del terreno, reduciendo la diversidad. </a:t>
            </a:r>
            <a:endParaRPr lang="es-UY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3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Estela de condensación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997</Words>
  <Application>Microsoft Office PowerPoint</Application>
  <PresentationFormat>Panorámica</PresentationFormat>
  <Paragraphs>93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25</vt:i4>
      </vt:variant>
    </vt:vector>
  </HeadingPairs>
  <TitlesOfParts>
    <vt:vector size="35" baseType="lpstr">
      <vt:lpstr>Arial</vt:lpstr>
      <vt:lpstr>Century Gothic</vt:lpstr>
      <vt:lpstr>Garamond</vt:lpstr>
      <vt:lpstr>Gill Sans MT</vt:lpstr>
      <vt:lpstr>Impact</vt:lpstr>
      <vt:lpstr>Montserrat</vt:lpstr>
      <vt:lpstr>Times New Roman</vt:lpstr>
      <vt:lpstr>Estela de condensación</vt:lpstr>
      <vt:lpstr>Orgánico</vt:lpstr>
      <vt:lpstr>Badge</vt:lpstr>
      <vt:lpstr>Mejillón dorado (Limnoperna fortunei)</vt:lpstr>
      <vt:lpstr>Características generales:</vt:lpstr>
      <vt:lpstr>Ciclo de vida: </vt:lpstr>
      <vt:lpstr>Tasas reproductivas</vt:lpstr>
      <vt:lpstr>Presentación de PowerPoint</vt:lpstr>
      <vt:lpstr>Densidad poblacional </vt:lpstr>
      <vt:lpstr>Propagación histórica</vt:lpstr>
      <vt:lpstr>Tasas de colonización actuales</vt:lpstr>
      <vt:lpstr>Impactos sobre los ecosistemas</vt:lpstr>
      <vt:lpstr>Problemas en las estructuras humanas</vt:lpstr>
      <vt:lpstr>Algunas Razones de la invasión </vt:lpstr>
      <vt:lpstr>Monitoreo</vt:lpstr>
      <vt:lpstr>Presentación de PowerPoint</vt:lpstr>
      <vt:lpstr>Corbicula spp. </vt:lpstr>
      <vt:lpstr>Taxonomía: </vt:lpstr>
      <vt:lpstr>Corbicula fluminea (Muller 1774)</vt:lpstr>
      <vt:lpstr>Reproducción </vt:lpstr>
      <vt:lpstr>C. largillierti (Philippi 1844)</vt:lpstr>
      <vt:lpstr>Efectos ecositémico:</vt:lpstr>
      <vt:lpstr>Efectos sobre estructuras humanas </vt:lpstr>
      <vt:lpstr>Otras “especies”</vt:lpstr>
      <vt:lpstr>Corbicula sp. </vt:lpstr>
      <vt:lpstr>Filogenia</vt:lpstr>
      <vt:lpstr>Bibliografía</vt:lpstr>
      <vt:lpstr>Muchas Gracias!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Mejillón dorado (Limnoperna fortunei)</dc:title>
  <dc:creator>Leandro Capurro</dc:creator>
  <cp:lastModifiedBy>Leandro Capurro</cp:lastModifiedBy>
  <cp:revision>100</cp:revision>
  <dcterms:created xsi:type="dcterms:W3CDTF">2019-10-05T14:42:54Z</dcterms:created>
  <dcterms:modified xsi:type="dcterms:W3CDTF">2021-11-04T17:26:07Z</dcterms:modified>
</cp:coreProperties>
</file>