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94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256" r:id="rId12"/>
    <p:sldId id="257" r:id="rId13"/>
    <p:sldId id="258" r:id="rId14"/>
    <p:sldId id="260" r:id="rId15"/>
    <p:sldId id="259" r:id="rId16"/>
    <p:sldId id="261" r:id="rId17"/>
    <p:sldId id="262" r:id="rId18"/>
    <p:sldId id="267" r:id="rId19"/>
    <p:sldId id="263" r:id="rId20"/>
    <p:sldId id="306" r:id="rId21"/>
    <p:sldId id="264" r:id="rId22"/>
    <p:sldId id="305" r:id="rId23"/>
    <p:sldId id="307" r:id="rId24"/>
    <p:sldId id="308" r:id="rId25"/>
  </p:sldIdLst>
  <p:sldSz cx="9144000" cy="5143500" type="screen16x9"/>
  <p:notesSz cx="6858000" cy="9144000"/>
  <p:embeddedFontLst>
    <p:embeddedFont>
      <p:font typeface="Franklin Gothic Book" pitchFamily="34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omic Sans MS" pitchFamily="66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222683D-CFE0-46A3-A530-452BE0C8A327}">
  <a:tblStyle styleId="{5222683D-CFE0-46A3-A530-452BE0C8A3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605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644480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observador.com.uy/nota/pasajeros-no-deseados--2012119500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33055982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33055982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/>
              <a:t>Adulto predador generalista de hábitos nocturnos de moluscos submareales, generalmente bivalvos como mejillones, almejas, ostras y cirripedios.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0c5690c3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0c5690c3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x-none" sz="1200">
                <a:latin typeface="Calibri"/>
                <a:ea typeface="Calibri"/>
                <a:cs typeface="Calibri"/>
                <a:sym typeface="Calibri"/>
              </a:rPr>
              <a:t>Concha grande, gruesa y pesada, alcanzando en los adultos largos mayores a 16 cm. Se caracterizan por una coloración de marrón rojizo a gris con líneas oscuras cortadas (negras o azules) en la parte externa y anaranjado o amarillo en el interior. La concha presenta cordones espirales finos en toda la superficie. El borde externo de cada vuelta contiene protuberancias más o menos puntiagudas. La columela es lisa y la abertura muy amplia, con pequeños dientes en su borde interno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63dd65f5f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63dd65f5f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/>
              <a:t>Periodo de dispersión larval que varía entre 14 y 80 días.</a:t>
            </a:r>
            <a:endParaRPr sz="12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/>
              <a:t>Decir alimentación, larvas fitoplancton-juvenil pequeños invertebrados-adultos moluscos submareales (bivalvos: mejillones, ostras, almejas y cirripedios).</a:t>
            </a: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0c5690c3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0c5690c3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/>
              <a:t>Esta especie se caracteriza por tener alto </a:t>
            </a:r>
            <a:r>
              <a:rPr lang="x-none" sz="1200" i="1"/>
              <a:t>fitness </a:t>
            </a:r>
            <a:r>
              <a:rPr lang="x-none" sz="1200"/>
              <a:t>ecológico debido a su gran fertilidad, rápido crecimiento, la madurez sexual se alcanza entre 1-3 años de edad con 40-160 mm de largo y un periodo de dispersión larval que varía entre 14 y 80 días.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0c5690c3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0c5690c3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/>
              <a:t>Nativo del Mar de Japón y Mar Amarillo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3305598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3305598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0c5690c3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0c5690c3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sz="1300" i="1"/>
              <a:t>Rapana venosa </a:t>
            </a:r>
            <a:r>
              <a:rPr lang="x-none" sz="1300"/>
              <a:t>(presente desde 1999)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60c5690c30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60c5690c30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Este artículo lo puede ver en este link:</a:t>
            </a:r>
            <a:r>
              <a:rPr lang="x-none" dirty="0">
                <a:uFill>
                  <a:noFill/>
                </a:uFill>
                <a:hlinkClick r:id="rId3"/>
              </a:rPr>
              <a:t> </a:t>
            </a:r>
            <a:r>
              <a:rPr lang="x-none" u="sng" dirty="0">
                <a:solidFill>
                  <a:schemeClr val="accent5"/>
                </a:solidFill>
                <a:hlinkClick r:id="rId3"/>
              </a:rPr>
              <a:t>Pasajeros no deseados</a:t>
            </a:r>
            <a:endParaRPr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300" dirty="0"/>
              <a:t>También afecta a las tortugas, se los ha encontrado en sus caparazones, lo que afecta su flotabilidad, natación y causa daños en el carapacho.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1DAFF1C-2EF0-488B-B2AF-2CC7A2268355}" type="datetimeFigureOut">
              <a:rPr lang="es-ES_tradnl" smtClean="0"/>
              <a:pPr/>
              <a:t>05/11/2021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4A3C1-A499-4B49-8ADC-4EF5D1CB2C40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e_Microsoft_Office_Word1111122222222222211.docx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2197" y="1492881"/>
            <a:ext cx="7491045" cy="1646100"/>
          </a:xfrm>
        </p:spPr>
        <p:txBody>
          <a:bodyPr/>
          <a:lstStyle/>
          <a:p>
            <a:r>
              <a:rPr lang="es-ES" dirty="0" smtClean="0"/>
              <a:t>Moluscos invasores en Uruguay</a:t>
            </a:r>
            <a:br>
              <a:rPr lang="es-ES" dirty="0" smtClean="0"/>
            </a:br>
            <a:r>
              <a:rPr lang="es-ES" dirty="0" smtClean="0"/>
              <a:t>Práctico BOM-2021</a:t>
            </a: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2876843" y="3763109"/>
            <a:ext cx="28985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Lic. Leandro Capurro</a:t>
            </a:r>
          </a:p>
          <a:p>
            <a:pPr algn="ctr"/>
            <a:r>
              <a:rPr lang="es-ES" dirty="0" smtClean="0"/>
              <a:t>Dr. Ernesto </a:t>
            </a:r>
            <a:r>
              <a:rPr lang="es-ES" dirty="0" err="1" smtClean="0"/>
              <a:t>Brugnoli</a:t>
            </a:r>
            <a:endParaRPr lang="es-ES" dirty="0" smtClean="0"/>
          </a:p>
          <a:p>
            <a:pPr algn="ctr"/>
            <a:r>
              <a:rPr lang="es-ES" b="1" dirty="0" smtClean="0"/>
              <a:t>Oceanografía y Ecología Marina</a:t>
            </a:r>
          </a:p>
          <a:p>
            <a:pPr algn="ctr"/>
            <a:r>
              <a:rPr lang="es-ES" dirty="0" smtClean="0"/>
              <a:t>Facultad de Ciencias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99200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6733" y="2464593"/>
            <a:ext cx="673677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671599" y="209304"/>
            <a:ext cx="8229000" cy="14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i="1" dirty="0"/>
              <a:t>Rapana venosa</a:t>
            </a:r>
            <a:r>
              <a:rPr lang="x-none" sz="4800" dirty="0"/>
              <a:t> </a:t>
            </a:r>
            <a:r>
              <a:rPr lang="x-none" sz="4800" b="1" dirty="0"/>
              <a:t>(Valenciennes, 1846)</a:t>
            </a:r>
            <a:endParaRPr sz="4800" b="1" dirty="0"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927" y="1660225"/>
            <a:ext cx="3971800" cy="322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C3FA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>
            <a:spLocks noGrp="1"/>
          </p:cNvSpPr>
          <p:nvPr>
            <p:ph type="subTitle" idx="1"/>
          </p:nvPr>
        </p:nvSpPr>
        <p:spPr>
          <a:xfrm>
            <a:off x="4628000" y="645000"/>
            <a:ext cx="4131000" cy="41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x-none" sz="2000"/>
              <a:t>Especie carnívora, con pocos predadores, destaque para el hombre (pesquerías</a:t>
            </a:r>
            <a:r>
              <a:rPr lang="x-none" sz="2000" smtClean="0"/>
              <a:t>)</a:t>
            </a:r>
            <a:endParaRPr lang="es-ES" sz="2000" dirty="0" smtClean="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s-ES" sz="2000" dirty="0" smtClean="0"/>
              <a:t>Hábitos </a:t>
            </a:r>
            <a:r>
              <a:rPr lang="es-ES" sz="2000" dirty="0" err="1" smtClean="0"/>
              <a:t>infaunales</a:t>
            </a:r>
            <a:r>
              <a:rPr lang="es-ES" sz="2000" dirty="0" smtClean="0"/>
              <a:t> y predador (moluscos submareales)</a:t>
            </a:r>
            <a:endParaRPr sz="20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x-none" sz="2000"/>
              <a:t>Amplia tolerancia térmica: </a:t>
            </a:r>
            <a:endParaRPr sz="2000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/>
              <a:t>4 y 30 °C</a:t>
            </a:r>
            <a:endParaRPr sz="20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x-none" sz="2000"/>
              <a:t>Amplia tolerancia salina: aprox. 14 a 30</a:t>
            </a:r>
            <a:endParaRPr sz="20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x-none" sz="2000"/>
              <a:t>Tolerancia a bajas concentraciones de O</a:t>
            </a:r>
            <a:r>
              <a:rPr lang="x-none" sz="2000" baseline="-25000"/>
              <a:t>2</a:t>
            </a:r>
            <a:endParaRPr sz="2000" baseline="-25000"/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x-none" sz="2000"/>
              <a:t>Tamaño máximo: 180 mm</a:t>
            </a:r>
            <a:endParaRPr sz="2000"/>
          </a:p>
        </p:txBody>
      </p:sp>
      <p:graphicFrame>
        <p:nvGraphicFramePr>
          <p:cNvPr id="136" name="Google Shape;136;p14"/>
          <p:cNvGraphicFramePr/>
          <p:nvPr/>
        </p:nvGraphicFramePr>
        <p:xfrm>
          <a:off x="327350" y="639097"/>
          <a:ext cx="4082750" cy="3383040"/>
        </p:xfrm>
        <a:graphic>
          <a:graphicData uri="http://schemas.openxmlformats.org/drawingml/2006/table">
            <a:tbl>
              <a:tblPr>
                <a:noFill/>
                <a:tableStyleId>{5222683D-CFE0-46A3-A530-452BE0C8A327}</a:tableStyleId>
              </a:tblPr>
              <a:tblGrid>
                <a:gridCol w="2041375"/>
                <a:gridCol w="2041375"/>
              </a:tblGrid>
              <a:tr h="27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Reino</a:t>
                      </a:r>
                      <a:endParaRPr b="1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u="sng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Animalia</a:t>
                      </a:r>
                      <a:endParaRPr u="sng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25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Phylum</a:t>
                      </a:r>
                      <a:endParaRPr b="1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u="sng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Mollusca</a:t>
                      </a:r>
                      <a:endParaRPr u="sng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383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Clase</a:t>
                      </a:r>
                      <a:endParaRPr b="1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u="sng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Gastropoda</a:t>
                      </a:r>
                      <a:endParaRPr u="sng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32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Orden</a:t>
                      </a:r>
                      <a:endParaRPr b="1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u="sng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Hypsogastropoda</a:t>
                      </a:r>
                      <a:endParaRPr b="1" u="sng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349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Familia</a:t>
                      </a:r>
                      <a:endParaRPr b="1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u="sng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Muricidae</a:t>
                      </a:r>
                      <a:endParaRPr u="sng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363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Género</a:t>
                      </a:r>
                      <a:endParaRPr b="1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i="1" u="sng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Rapana</a:t>
                      </a:r>
                      <a:endParaRPr i="1" u="sng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366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Especie</a:t>
                      </a:r>
                      <a:endParaRPr b="1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i="1" u="sng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Venosa</a:t>
                      </a:r>
                      <a:endParaRPr i="1" u="sng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  <a:tr h="551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b="1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Nombre común en español</a:t>
                      </a:r>
                      <a:endParaRPr b="1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u="sng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Caracol venoso</a:t>
                      </a:r>
                      <a:endParaRPr u="sng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body" idx="1"/>
          </p:nvPr>
        </p:nvSpPr>
        <p:spPr>
          <a:xfrm>
            <a:off x="599675" y="3516860"/>
            <a:ext cx="7505700" cy="1257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AF7B51"/>
              </a:buClr>
              <a:buSzPts val="1200"/>
              <a:buChar char="➢"/>
            </a:pPr>
            <a:r>
              <a:rPr lang="x-none" sz="1200">
                <a:solidFill>
                  <a:srgbClr val="AF7B51"/>
                </a:solidFill>
              </a:rPr>
              <a:t>Concha grande, gruesa y pesada. Coloración de marrón rojizo a gris con líneas oscuras cortadas en la parte externa y anaranjado o amarillo en el </a:t>
            </a:r>
            <a:r>
              <a:rPr lang="x-none" sz="1200" smtClean="0">
                <a:solidFill>
                  <a:srgbClr val="AF7B51"/>
                </a:solidFill>
              </a:rPr>
              <a:t>interior</a:t>
            </a:r>
            <a:r>
              <a:rPr lang="es-ES" sz="1200" dirty="0" smtClean="0">
                <a:solidFill>
                  <a:srgbClr val="AF7B51"/>
                </a:solidFill>
              </a:rPr>
              <a:t> (parecidas a venas…por eso su nombre </a:t>
            </a:r>
            <a:r>
              <a:rPr lang="es-ES" sz="1200" b="1" dirty="0" smtClean="0">
                <a:solidFill>
                  <a:srgbClr val="AF7B51"/>
                </a:solidFill>
              </a:rPr>
              <a:t>“venosa”</a:t>
            </a:r>
            <a:r>
              <a:rPr lang="es-ES" sz="1200" dirty="0" smtClean="0">
                <a:solidFill>
                  <a:srgbClr val="AF7B51"/>
                </a:solidFill>
              </a:rPr>
              <a:t>).</a:t>
            </a:r>
            <a:r>
              <a:rPr lang="x-none" sz="1200" smtClean="0">
                <a:solidFill>
                  <a:srgbClr val="AF7B51"/>
                </a:solidFill>
              </a:rPr>
              <a:t> </a:t>
            </a:r>
            <a:endParaRPr sz="1200">
              <a:solidFill>
                <a:srgbClr val="AF7B5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AF7B51"/>
              </a:buClr>
              <a:buSzPts val="1200"/>
              <a:buChar char="➢"/>
            </a:pPr>
            <a:r>
              <a:rPr lang="x-none" sz="1200">
                <a:solidFill>
                  <a:srgbClr val="AF7B51"/>
                </a:solidFill>
              </a:rPr>
              <a:t>Borde externo de cada vuelta con protuberancias puntiagudas. </a:t>
            </a:r>
            <a:endParaRPr lang="es-ES" sz="1200" dirty="0" smtClean="0">
              <a:solidFill>
                <a:srgbClr val="AF7B5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AF7B51"/>
              </a:buClr>
              <a:buSzPts val="1200"/>
              <a:buChar char="➢"/>
            </a:pPr>
            <a:r>
              <a:rPr lang="x-none" sz="1200" smtClean="0">
                <a:solidFill>
                  <a:srgbClr val="AF7B51"/>
                </a:solidFill>
              </a:rPr>
              <a:t>Columela </a:t>
            </a:r>
            <a:r>
              <a:rPr lang="x-none" sz="1200">
                <a:solidFill>
                  <a:srgbClr val="AF7B51"/>
                </a:solidFill>
              </a:rPr>
              <a:t>ancha y lisa.</a:t>
            </a:r>
            <a:endParaRPr sz="1200">
              <a:solidFill>
                <a:srgbClr val="AF7B5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AF7B51"/>
              </a:buClr>
              <a:buSzPts val="1200"/>
              <a:buChar char="➢"/>
            </a:pPr>
            <a:r>
              <a:rPr lang="x-none" sz="1200">
                <a:solidFill>
                  <a:srgbClr val="AF7B51"/>
                </a:solidFill>
              </a:rPr>
              <a:t>Ombligo profundo</a:t>
            </a:r>
            <a:r>
              <a:rPr lang="x-none" sz="1200" smtClean="0">
                <a:solidFill>
                  <a:srgbClr val="AF7B51"/>
                </a:solidFill>
              </a:rPr>
              <a:t>.</a:t>
            </a:r>
            <a:endParaRPr sz="1200">
              <a:solidFill>
                <a:srgbClr val="AF7B51"/>
              </a:solidFill>
            </a:endParaRPr>
          </a:p>
        </p:txBody>
      </p:sp>
      <p:pic>
        <p:nvPicPr>
          <p:cNvPr id="142" name="Google Shape;1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83" y="315059"/>
            <a:ext cx="5409795" cy="3020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t="3713"/>
          <a:stretch>
            <a:fillRect/>
          </a:stretch>
        </p:blipFill>
        <p:spPr bwMode="auto">
          <a:xfrm>
            <a:off x="6138472" y="374753"/>
            <a:ext cx="2493278" cy="299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>
            <a:spLocks noGrp="1"/>
          </p:cNvSpPr>
          <p:nvPr>
            <p:ph type="ctrTitle"/>
          </p:nvPr>
        </p:nvSpPr>
        <p:spPr>
          <a:xfrm>
            <a:off x="2233100" y="350725"/>
            <a:ext cx="3297600" cy="5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/>
              <a:t>Ciclo de vida</a:t>
            </a:r>
            <a:endParaRPr sz="3000"/>
          </a:p>
        </p:txBody>
      </p:sp>
      <p:sp>
        <p:nvSpPr>
          <p:cNvPr id="154" name="Google Shape;154;p17"/>
          <p:cNvSpPr txBox="1">
            <a:spLocks noGrp="1"/>
          </p:cNvSpPr>
          <p:nvPr>
            <p:ph type="subTitle" idx="1"/>
          </p:nvPr>
        </p:nvSpPr>
        <p:spPr>
          <a:xfrm>
            <a:off x="254725" y="1025075"/>
            <a:ext cx="5361300" cy="8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Período fértil entre finales de invierno y primavera, libera masa ovígera al final de primavera (13-26 °C), fijados basalmente a sustrato duro, pudiendo contener 1000 embriones.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155" name="Google Shape;15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050" y="320371"/>
            <a:ext cx="252412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8826" y="2102071"/>
            <a:ext cx="132397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3838" y="2110425"/>
            <a:ext cx="6251525" cy="273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2038" y="1541246"/>
            <a:ext cx="942975" cy="2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/>
          <p:nvPr/>
        </p:nvSpPr>
        <p:spPr>
          <a:xfrm rot="-5400000">
            <a:off x="703297" y="1782506"/>
            <a:ext cx="538800" cy="556500"/>
          </a:xfrm>
          <a:prstGeom prst="bentArrow">
            <a:avLst>
              <a:gd name="adj1" fmla="val 25000"/>
              <a:gd name="adj2" fmla="val 21426"/>
              <a:gd name="adj3" fmla="val 25000"/>
              <a:gd name="adj4" fmla="val 75000"/>
            </a:avLst>
          </a:prstGeom>
          <a:solidFill>
            <a:srgbClr val="6D9EE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4A86E8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74320" y="1315788"/>
            <a:ext cx="3779520" cy="10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 smtClean="0"/>
              <a:t>Rápido crecimiento</a:t>
            </a:r>
            <a:br>
              <a:rPr lang="es-ES" sz="2400" dirty="0" smtClean="0"/>
            </a:br>
            <a:r>
              <a:rPr lang="es-ES" sz="2400" dirty="0" smtClean="0"/>
              <a:t>(madurez sexual 1-3 años)</a:t>
            </a:r>
            <a:br>
              <a:rPr lang="es-ES" sz="2400" dirty="0" smtClean="0"/>
            </a:br>
            <a:r>
              <a:rPr lang="x-none" sz="2400" smtClean="0"/>
              <a:t>Sexos </a:t>
            </a:r>
            <a:r>
              <a:rPr lang="x-none" sz="2400"/>
              <a:t>separados</a:t>
            </a:r>
            <a:endParaRPr sz="2400"/>
          </a:p>
        </p:txBody>
      </p:sp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125" y="467563"/>
            <a:ext cx="5044874" cy="428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>
            <a:spLocks noGrp="1"/>
          </p:cNvSpPr>
          <p:nvPr>
            <p:ph type="body" idx="1"/>
          </p:nvPr>
        </p:nvSpPr>
        <p:spPr>
          <a:xfrm>
            <a:off x="402950" y="4124508"/>
            <a:ext cx="8151600" cy="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1: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Mar Negro (1947); </a:t>
            </a:r>
            <a:r>
              <a:rPr lang="x-none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Mar Adriático (1971); </a:t>
            </a:r>
            <a:r>
              <a:rPr lang="x-none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Mar </a:t>
            </a:r>
            <a:r>
              <a:rPr lang="es-ES" sz="1400" dirty="0" smtClea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Egeo</a:t>
            </a:r>
            <a:r>
              <a:rPr lang="x-none" sz="1400" smtClea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(1986); </a:t>
            </a:r>
            <a:r>
              <a:rPr lang="x-none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Mar de Azov (1990);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400" b="1" smtClea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x-none" sz="1400" smtClea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400" dirty="0" smtClea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x-none" sz="1400" smtClea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ahía 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de Chesapeake (1998); </a:t>
            </a:r>
            <a:r>
              <a:rPr lang="x-none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Río de la Plata (1998); </a:t>
            </a:r>
            <a:r>
              <a:rPr lang="x-none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s-ES" sz="1400" dirty="0" smtClea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x-none" sz="1400" smtClean="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ahía 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de Quiberón (1997-1998)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400" b="1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x-none" sz="14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: Mar del Norte (2005).</a:t>
            </a:r>
            <a:endParaRPr sz="1400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24090"/>
              </a:lnSpc>
              <a:spcBef>
                <a:spcPts val="600"/>
              </a:spcBef>
              <a:spcAft>
                <a:spcPts val="90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513" y="695647"/>
            <a:ext cx="6384975" cy="357422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6570650" y="1702225"/>
            <a:ext cx="7323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Origen</a:t>
            </a:r>
            <a:endParaRPr/>
          </a:p>
        </p:txBody>
      </p:sp>
      <p:sp>
        <p:nvSpPr>
          <p:cNvPr id="167" name="Google Shape;167;p18"/>
          <p:cNvSpPr txBox="1"/>
          <p:nvPr/>
        </p:nvSpPr>
        <p:spPr>
          <a:xfrm>
            <a:off x="7344309" y="4591588"/>
            <a:ext cx="1593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>
                <a:solidFill>
                  <a:srgbClr val="434343"/>
                </a:solidFill>
              </a:rPr>
              <a:t>Brugnoli </a:t>
            </a:r>
            <a:r>
              <a:rPr lang="x-none" sz="1200" i="1">
                <a:solidFill>
                  <a:srgbClr val="434343"/>
                </a:solidFill>
              </a:rPr>
              <a:t>et al</a:t>
            </a:r>
            <a:r>
              <a:rPr lang="x-none" sz="1200">
                <a:solidFill>
                  <a:srgbClr val="434343"/>
                </a:solidFill>
              </a:rPr>
              <a:t>. 2014</a:t>
            </a:r>
            <a:endParaRPr sz="12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</a:endParaRPr>
          </a:p>
        </p:txBody>
      </p:sp>
      <p:sp>
        <p:nvSpPr>
          <p:cNvPr id="168" name="Google Shape;168;p18"/>
          <p:cNvSpPr/>
          <p:nvPr/>
        </p:nvSpPr>
        <p:spPr>
          <a:xfrm rot="-2428198">
            <a:off x="3299123" y="3701340"/>
            <a:ext cx="198752" cy="41218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6 CuadroTexto"/>
          <p:cNvSpPr txBox="1"/>
          <p:nvPr/>
        </p:nvSpPr>
        <p:spPr>
          <a:xfrm>
            <a:off x="3439545" y="211015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Distribución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>
            <a:spLocks noGrp="1"/>
          </p:cNvSpPr>
          <p:nvPr>
            <p:ph type="title"/>
          </p:nvPr>
        </p:nvSpPr>
        <p:spPr>
          <a:xfrm>
            <a:off x="456225" y="877125"/>
            <a:ext cx="5166600" cy="5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Dónde habita en Uruguay?</a:t>
            </a:r>
            <a:endParaRPr/>
          </a:p>
        </p:txBody>
      </p:sp>
      <p:sp>
        <p:nvSpPr>
          <p:cNvPr id="174" name="Google Shape;174;p19"/>
          <p:cNvSpPr txBox="1">
            <a:spLocks noGrp="1"/>
          </p:cNvSpPr>
          <p:nvPr>
            <p:ph type="body" idx="1"/>
          </p:nvPr>
        </p:nvSpPr>
        <p:spPr>
          <a:xfrm>
            <a:off x="210549" y="1847150"/>
            <a:ext cx="8708367" cy="30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2409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Hábitat submareal, en aguas marinas y estuarinas, hasta los 40m</a:t>
            </a:r>
            <a:b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profundidad.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1240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Sustratos rocosos y arenosos.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1240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Tolerantes a la contaminación y a ambientes perturbados con bajas concentraciones de oxígeno.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lnSpc>
                <a:spcPct val="12409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zonas de Maldonado, zonas costeras del Río de la Plata.</a:t>
            </a:r>
            <a:b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Presencia</a:t>
            </a:r>
            <a:r>
              <a:rPr lang="x-none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x-none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el RdlP: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zonas someras (4-12 m y 10-36 m), zona estuarina (salinidad 15-31) y en el rango de temperatura del RdlP (</a:t>
            </a: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10-23ºC</a:t>
            </a:r>
            <a:r>
              <a:rPr lang="x-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lang="es-ES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es-E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Reporte reciente para la zona costera Atlántica (2018)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					</a:t>
            </a:r>
            <a:endParaRPr lang="es-ES_tradnl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s-ES_tradnl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			           				</a:t>
            </a:r>
            <a:r>
              <a:rPr lang="x-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Giberto </a:t>
            </a:r>
            <a:r>
              <a:rPr lang="x-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 2006, Carranza et al. 2007</a:t>
            </a: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x-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2008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s-ES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Muniz</a:t>
            </a:r>
            <a:r>
              <a:rPr lang="es-ES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al. 2020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7925" y="362950"/>
            <a:ext cx="3179075" cy="23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1 Grupo"/>
          <p:cNvGrpSpPr/>
          <p:nvPr/>
        </p:nvGrpSpPr>
        <p:grpSpPr>
          <a:xfrm>
            <a:off x="285720" y="3053957"/>
            <a:ext cx="2500298" cy="1830776"/>
            <a:chOff x="0" y="2714620"/>
            <a:chExt cx="2500298" cy="244103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/>
            <a:srcRect b="20543"/>
            <a:stretch>
              <a:fillRect/>
            </a:stretch>
          </p:blipFill>
          <p:spPr bwMode="auto">
            <a:xfrm>
              <a:off x="0" y="2714620"/>
              <a:ext cx="2500298" cy="20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20 CuadroTexto"/>
            <p:cNvSpPr txBox="1"/>
            <p:nvPr/>
          </p:nvSpPr>
          <p:spPr>
            <a:xfrm>
              <a:off x="1000100" y="4786322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200" dirty="0" err="1" smtClean="0">
                  <a:latin typeface="Arial" pitchFamily="34" charset="0"/>
                  <a:cs typeface="Arial" pitchFamily="34" charset="0"/>
                </a:rPr>
                <a:t>Giberto</a:t>
              </a:r>
              <a:r>
                <a:rPr lang="es-ES" sz="1200" dirty="0" smtClean="0">
                  <a:latin typeface="Arial" pitchFamily="34" charset="0"/>
                  <a:cs typeface="Arial" pitchFamily="34" charset="0"/>
                </a:rPr>
                <a:t> et al. 2006</a:t>
              </a:r>
              <a:endParaRPr lang="es-ES_tradnl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531962" y="128527"/>
            <a:ext cx="839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Historia de la invasión y efectos </a:t>
            </a:r>
            <a:r>
              <a:rPr lang="es-ES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ecosistémicos</a:t>
            </a:r>
            <a:r>
              <a:rPr lang="es-E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en el Río de la Plata</a:t>
            </a:r>
            <a:endParaRPr lang="es-ES_tradnl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35 Grupo"/>
          <p:cNvGrpSpPr/>
          <p:nvPr/>
        </p:nvGrpSpPr>
        <p:grpSpPr>
          <a:xfrm>
            <a:off x="3823113" y="694496"/>
            <a:ext cx="5035167" cy="2841668"/>
            <a:chOff x="3601051" y="354504"/>
            <a:chExt cx="5185791" cy="3788876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29621"/>
            <a:stretch>
              <a:fillRect/>
            </a:stretch>
          </p:blipFill>
          <p:spPr bwMode="auto">
            <a:xfrm>
              <a:off x="4004465" y="1357298"/>
              <a:ext cx="4782377" cy="278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34 CuadroTexto"/>
            <p:cNvSpPr txBox="1"/>
            <p:nvPr/>
          </p:nvSpPr>
          <p:spPr>
            <a:xfrm>
              <a:off x="3601051" y="354504"/>
              <a:ext cx="4871539" cy="615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800" dirty="0" smtClean="0">
                  <a:latin typeface="Franklin Gothic Book" pitchFamily="34" charset="0"/>
                </a:rPr>
                <a:t>Carranza et al. 2007, 2010, </a:t>
              </a:r>
              <a:r>
                <a:rPr lang="es-ES" sz="800" dirty="0" err="1" smtClean="0">
                  <a:latin typeface="Franklin Gothic Book" pitchFamily="34" charset="0"/>
                </a:rPr>
                <a:t>Lanfranconi</a:t>
              </a:r>
              <a:r>
                <a:rPr lang="es-ES" sz="800" dirty="0" smtClean="0">
                  <a:latin typeface="Franklin Gothic Book" pitchFamily="34" charset="0"/>
                </a:rPr>
                <a:t> et al. 2009, </a:t>
              </a:r>
              <a:r>
                <a:rPr lang="es-ES" sz="800" dirty="0" err="1" smtClean="0">
                  <a:latin typeface="Franklin Gothic Book" pitchFamily="34" charset="0"/>
                </a:rPr>
                <a:t>Giberto</a:t>
              </a:r>
              <a:r>
                <a:rPr lang="es-ES" sz="800" dirty="0" smtClean="0">
                  <a:latin typeface="Franklin Gothic Book" pitchFamily="34" charset="0"/>
                </a:rPr>
                <a:t> et al. 2011</a:t>
              </a:r>
            </a:p>
            <a:p>
              <a:pPr algn="r"/>
              <a:r>
                <a:rPr lang="es-ES" sz="800" dirty="0" smtClean="0">
                  <a:latin typeface="Arial" pitchFamily="34" charset="0"/>
                  <a:cs typeface="Arial" pitchFamily="34" charset="0"/>
                </a:rPr>
                <a:t>Carranza et al. 2007, 2008, </a:t>
              </a:r>
              <a:r>
                <a:rPr lang="es-ES" sz="800" dirty="0" err="1" smtClean="0">
                  <a:latin typeface="Arial" pitchFamily="34" charset="0"/>
                  <a:cs typeface="Arial" pitchFamily="34" charset="0"/>
                </a:rPr>
                <a:t>Brugnoli</a:t>
              </a:r>
              <a:r>
                <a:rPr lang="es-ES" sz="800" dirty="0" smtClean="0">
                  <a:latin typeface="Arial" pitchFamily="34" charset="0"/>
                  <a:cs typeface="Arial" pitchFamily="34" charset="0"/>
                </a:rPr>
                <a:t> et al. 2014, </a:t>
              </a:r>
              <a:r>
                <a:rPr lang="es-ES" sz="800" dirty="0" err="1" smtClean="0">
                  <a:latin typeface="Arial" pitchFamily="34" charset="0"/>
                  <a:cs typeface="Arial" pitchFamily="34" charset="0"/>
                </a:rPr>
                <a:t>Giberto</a:t>
              </a:r>
              <a:r>
                <a:rPr lang="es-ES" sz="800" dirty="0" smtClean="0">
                  <a:latin typeface="Arial" pitchFamily="34" charset="0"/>
                  <a:cs typeface="Arial" pitchFamily="34" charset="0"/>
                </a:rPr>
                <a:t> &amp; Bruno 2014</a:t>
              </a:r>
              <a:endParaRPr lang="es-ES_tradnl" sz="800" dirty="0" smtClean="0">
                <a:latin typeface="Arial" pitchFamily="34" charset="0"/>
                <a:cs typeface="Arial" pitchFamily="34" charset="0"/>
              </a:endParaRPr>
            </a:p>
            <a:p>
              <a:pPr algn="r"/>
              <a:endParaRPr lang="es-ES_tradnl" sz="800" dirty="0">
                <a:latin typeface="Franklin Gothic Book" pitchFamily="34" charset="0"/>
              </a:endParaRPr>
            </a:p>
          </p:txBody>
        </p:sp>
      </p:grpSp>
      <p:grpSp>
        <p:nvGrpSpPr>
          <p:cNvPr id="4" name="29 Grupo"/>
          <p:cNvGrpSpPr/>
          <p:nvPr/>
        </p:nvGrpSpPr>
        <p:grpSpPr>
          <a:xfrm>
            <a:off x="285720" y="589346"/>
            <a:ext cx="2571768" cy="2336912"/>
            <a:chOff x="285720" y="785794"/>
            <a:chExt cx="2571768" cy="3115883"/>
          </a:xfrm>
        </p:grpSpPr>
        <p:grpSp>
          <p:nvGrpSpPr>
            <p:cNvPr id="5" name="18 Grupo"/>
            <p:cNvGrpSpPr/>
            <p:nvPr/>
          </p:nvGrpSpPr>
          <p:grpSpPr>
            <a:xfrm>
              <a:off x="285720" y="785794"/>
              <a:ext cx="2571768" cy="3115883"/>
              <a:chOff x="0" y="0"/>
              <a:chExt cx="3122401" cy="3433826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r="30768"/>
              <a:stretch>
                <a:fillRect/>
              </a:stretch>
            </p:blipFill>
            <p:spPr bwMode="auto">
              <a:xfrm>
                <a:off x="0" y="0"/>
                <a:ext cx="3122401" cy="2809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17 CuadroTexto"/>
              <p:cNvSpPr txBox="1"/>
              <p:nvPr/>
            </p:nvSpPr>
            <p:spPr>
              <a:xfrm>
                <a:off x="1032618" y="2755462"/>
                <a:ext cx="1983585" cy="678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s-ES" sz="1200" dirty="0" err="1" smtClean="0">
                    <a:latin typeface="Arial" pitchFamily="34" charset="0"/>
                    <a:cs typeface="Arial" pitchFamily="34" charset="0"/>
                  </a:rPr>
                  <a:t>Scarabino</a:t>
                </a:r>
                <a:r>
                  <a:rPr lang="es-ES" sz="1200" dirty="0" smtClean="0">
                    <a:latin typeface="Arial" pitchFamily="34" charset="0"/>
                    <a:cs typeface="Arial" pitchFamily="34" charset="0"/>
                  </a:rPr>
                  <a:t> et al. 1999</a:t>
                </a:r>
              </a:p>
              <a:p>
                <a:pPr algn="r"/>
                <a:r>
                  <a:rPr lang="es-ES" sz="1200" dirty="0" err="1" smtClean="0">
                    <a:latin typeface="Arial" pitchFamily="34" charset="0"/>
                    <a:cs typeface="Arial" pitchFamily="34" charset="0"/>
                  </a:rPr>
                  <a:t>Pastorino</a:t>
                </a:r>
                <a:r>
                  <a:rPr lang="es-ES" sz="1200" dirty="0" smtClean="0">
                    <a:latin typeface="Arial" pitchFamily="34" charset="0"/>
                    <a:cs typeface="Arial" pitchFamily="34" charset="0"/>
                  </a:rPr>
                  <a:t> et al. 2000</a:t>
                </a:r>
                <a:endParaRPr lang="es-ES_tradnl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7" name="26 Estrella de 5 puntas"/>
            <p:cNvSpPr/>
            <p:nvPr/>
          </p:nvSpPr>
          <p:spPr>
            <a:xfrm>
              <a:off x="2428860" y="1857364"/>
              <a:ext cx="71438" cy="71438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27 Estrella de 5 puntas"/>
            <p:cNvSpPr/>
            <p:nvPr/>
          </p:nvSpPr>
          <p:spPr>
            <a:xfrm>
              <a:off x="1142976" y="3357562"/>
              <a:ext cx="71438" cy="71438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28 Elipse"/>
            <p:cNvSpPr/>
            <p:nvPr/>
          </p:nvSpPr>
          <p:spPr>
            <a:xfrm>
              <a:off x="1142976" y="3571876"/>
              <a:ext cx="71438" cy="7143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2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31 Grupo"/>
          <p:cNvGrpSpPr/>
          <p:nvPr/>
        </p:nvGrpSpPr>
        <p:grpSpPr>
          <a:xfrm>
            <a:off x="3636924" y="1017974"/>
            <a:ext cx="5000628" cy="3884971"/>
            <a:chOff x="4143372" y="1357298"/>
            <a:chExt cx="5000628" cy="5179962"/>
          </a:xfrm>
        </p:grpSpPr>
        <p:grpSp>
          <p:nvGrpSpPr>
            <p:cNvPr id="7" name="53 Grupo"/>
            <p:cNvGrpSpPr/>
            <p:nvPr/>
          </p:nvGrpSpPr>
          <p:grpSpPr>
            <a:xfrm>
              <a:off x="4143372" y="1357298"/>
              <a:ext cx="5000628" cy="5179962"/>
              <a:chOff x="3929058" y="1357298"/>
              <a:chExt cx="5000628" cy="5179962"/>
            </a:xfrm>
          </p:grpSpPr>
          <p:grpSp>
            <p:nvGrpSpPr>
              <p:cNvPr id="8" name="51 Grupo"/>
              <p:cNvGrpSpPr/>
              <p:nvPr/>
            </p:nvGrpSpPr>
            <p:grpSpPr>
              <a:xfrm>
                <a:off x="3929058" y="1357298"/>
                <a:ext cx="4929222" cy="4012670"/>
                <a:chOff x="3786182" y="1357298"/>
                <a:chExt cx="4929222" cy="4012670"/>
              </a:xfrm>
            </p:grpSpPr>
            <p:grpSp>
              <p:nvGrpSpPr>
                <p:cNvPr id="9" name="36 Grupo"/>
                <p:cNvGrpSpPr/>
                <p:nvPr/>
              </p:nvGrpSpPr>
              <p:grpSpPr>
                <a:xfrm>
                  <a:off x="3786182" y="1357298"/>
                  <a:ext cx="4929222" cy="4012670"/>
                  <a:chOff x="3286116" y="1571612"/>
                  <a:chExt cx="4929222" cy="4012670"/>
                </a:xfrm>
              </p:grpSpPr>
              <p:grpSp>
                <p:nvGrpSpPr>
                  <p:cNvPr id="10" name="31 Grupo"/>
                  <p:cNvGrpSpPr/>
                  <p:nvPr/>
                </p:nvGrpSpPr>
                <p:grpSpPr>
                  <a:xfrm>
                    <a:off x="3286116" y="1571612"/>
                    <a:ext cx="4929222" cy="4012670"/>
                    <a:chOff x="3286116" y="1571612"/>
                    <a:chExt cx="4929222" cy="4012670"/>
                  </a:xfrm>
                </p:grpSpPr>
                <p:grpSp>
                  <p:nvGrpSpPr>
                    <p:cNvPr id="11" name="30 Grupo"/>
                    <p:cNvGrpSpPr/>
                    <p:nvPr/>
                  </p:nvGrpSpPr>
                  <p:grpSpPr>
                    <a:xfrm>
                      <a:off x="3286116" y="1571612"/>
                      <a:ext cx="4929222" cy="3916773"/>
                      <a:chOff x="3286116" y="2000240"/>
                      <a:chExt cx="4929222" cy="3916773"/>
                    </a:xfrm>
                  </p:grpSpPr>
                  <p:pic>
                    <p:nvPicPr>
                      <p:cNvPr id="44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 r="1429"/>
                      <a:stretch>
                        <a:fillRect/>
                      </a:stretch>
                    </p:blipFill>
                    <p:spPr bwMode="auto">
                      <a:xfrm>
                        <a:off x="3286116" y="2000240"/>
                        <a:ext cx="4929222" cy="391677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  <p:sp>
                    <p:nvSpPr>
                      <p:cNvPr id="45" name="44 CuadroTexto"/>
                      <p:cNvSpPr txBox="1"/>
                      <p:nvPr/>
                    </p:nvSpPr>
                    <p:spPr>
                      <a:xfrm>
                        <a:off x="4000496" y="3000372"/>
                        <a:ext cx="119135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s-ES" sz="1200" dirty="0" smtClean="0">
                            <a:latin typeface="Arial" pitchFamily="34" charset="0"/>
                            <a:cs typeface="Arial" pitchFamily="34" charset="0"/>
                          </a:rPr>
                          <a:t>Río de la Plata</a:t>
                        </a:r>
                        <a:endParaRPr lang="es-ES_tradnl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46" name="45 CuadroTexto"/>
                      <p:cNvSpPr txBox="1"/>
                      <p:nvPr/>
                    </p:nvSpPr>
                    <p:spPr>
                      <a:xfrm>
                        <a:off x="5715008" y="2379455"/>
                        <a:ext cx="76335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s-ES" sz="1200" dirty="0" smtClean="0">
                            <a:latin typeface="Arial" pitchFamily="34" charset="0"/>
                            <a:cs typeface="Arial" pitchFamily="34" charset="0"/>
                          </a:rPr>
                          <a:t>Uruguay</a:t>
                        </a:r>
                        <a:endParaRPr lang="es-ES_tradnl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47" name="46 CuadroTexto"/>
                      <p:cNvSpPr txBox="1"/>
                      <p:nvPr/>
                    </p:nvSpPr>
                    <p:spPr>
                      <a:xfrm>
                        <a:off x="3643306" y="4929198"/>
                        <a:ext cx="840295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s-ES" sz="1200" dirty="0" smtClean="0">
                            <a:latin typeface="Arial" pitchFamily="34" charset="0"/>
                            <a:cs typeface="Arial" pitchFamily="34" charset="0"/>
                          </a:rPr>
                          <a:t>Argentina</a:t>
                        </a:r>
                        <a:endParaRPr lang="es-ES_tradnl" sz="1200" dirty="0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43" name="42 CuadroTexto"/>
                    <p:cNvSpPr txBox="1"/>
                    <p:nvPr/>
                  </p:nvSpPr>
                  <p:spPr>
                    <a:xfrm>
                      <a:off x="3357554" y="5214950"/>
                      <a:ext cx="18473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endParaRPr lang="es-ES_tradnl" sz="1200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2" name="29 Grupo"/>
                  <p:cNvGrpSpPr/>
                  <p:nvPr/>
                </p:nvGrpSpPr>
                <p:grpSpPr>
                  <a:xfrm>
                    <a:off x="5429256" y="2714620"/>
                    <a:ext cx="1500198" cy="1857388"/>
                    <a:chOff x="5214942" y="3071810"/>
                    <a:chExt cx="1500198" cy="1857388"/>
                  </a:xfrm>
                </p:grpSpPr>
                <p:sp>
                  <p:nvSpPr>
                    <p:cNvPr id="40" name="39 Elipse"/>
                    <p:cNvSpPr/>
                    <p:nvPr/>
                  </p:nvSpPr>
                  <p:spPr>
                    <a:xfrm>
                      <a:off x="6500826" y="3071810"/>
                      <a:ext cx="214314" cy="142876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 sz="12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1" name="40 Flecha abajo"/>
                    <p:cNvSpPr/>
                    <p:nvPr/>
                  </p:nvSpPr>
                  <p:spPr>
                    <a:xfrm>
                      <a:off x="5214942" y="4429132"/>
                      <a:ext cx="357190" cy="500066"/>
                    </a:xfrm>
                    <a:prstGeom prst="downArrow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_tradnl" sz="12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cxnSp>
              <p:nvCxnSpPr>
                <p:cNvPr id="51" name="50 Conector recto"/>
                <p:cNvCxnSpPr/>
                <p:nvPr/>
              </p:nvCxnSpPr>
              <p:spPr>
                <a:xfrm flipV="1">
                  <a:off x="5429256" y="2571744"/>
                  <a:ext cx="2143140" cy="164307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52 Rectángulo"/>
              <p:cNvSpPr/>
              <p:nvPr/>
            </p:nvSpPr>
            <p:spPr>
              <a:xfrm>
                <a:off x="4000496" y="5429264"/>
                <a:ext cx="492919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AR" sz="1200" b="1" dirty="0" smtClean="0">
                    <a:latin typeface="Arial" pitchFamily="34" charset="0"/>
                    <a:cs typeface="Arial" pitchFamily="34" charset="0"/>
                  </a:rPr>
                  <a:t>Presencia </a:t>
                </a:r>
                <a:r>
                  <a:rPr lang="es-AR" sz="1200" b="1" i="1" dirty="0" smtClean="0">
                    <a:latin typeface="Arial" pitchFamily="34" charset="0"/>
                    <a:cs typeface="Arial" pitchFamily="34" charset="0"/>
                  </a:rPr>
                  <a:t>R. venosa </a:t>
                </a:r>
                <a:r>
                  <a:rPr lang="es-AR" sz="1200" b="1" dirty="0" smtClean="0">
                    <a:latin typeface="Arial" pitchFamily="34" charset="0"/>
                    <a:cs typeface="Arial" pitchFamily="34" charset="0"/>
                  </a:rPr>
                  <a:t>en </a:t>
                </a:r>
                <a:r>
                  <a:rPr lang="es-AR" sz="1200" b="1" dirty="0" err="1" smtClean="0">
                    <a:latin typeface="Arial" pitchFamily="34" charset="0"/>
                    <a:cs typeface="Arial" pitchFamily="34" charset="0"/>
                  </a:rPr>
                  <a:t>RdlP</a:t>
                </a:r>
                <a:r>
                  <a:rPr lang="es-AR" sz="1200" b="1" dirty="0" smtClean="0">
                    <a:latin typeface="Arial" pitchFamily="34" charset="0"/>
                    <a:cs typeface="Arial" pitchFamily="34" charset="0"/>
                  </a:rPr>
                  <a:t>: </a:t>
                </a:r>
              </a:p>
              <a:p>
                <a:r>
                  <a:rPr lang="es-AR" sz="1200" dirty="0" smtClean="0">
                    <a:latin typeface="Arial" pitchFamily="34" charset="0"/>
                    <a:cs typeface="Arial" pitchFamily="34" charset="0"/>
                  </a:rPr>
                  <a:t>zonas someras (4-12 m y 10-36 m), zona </a:t>
                </a:r>
                <a:r>
                  <a:rPr lang="es-AR" sz="1200" dirty="0" err="1" smtClean="0">
                    <a:latin typeface="Arial" pitchFamily="34" charset="0"/>
                    <a:cs typeface="Arial" pitchFamily="34" charset="0"/>
                  </a:rPr>
                  <a:t>estuarina</a:t>
                </a:r>
                <a:r>
                  <a:rPr lang="es-AR" sz="1200" dirty="0" smtClean="0">
                    <a:latin typeface="Arial" pitchFamily="34" charset="0"/>
                    <a:cs typeface="Arial" pitchFamily="34" charset="0"/>
                  </a:rPr>
                  <a:t> (salinidad 15-31) y en el rango de temperatura del </a:t>
                </a:r>
                <a:r>
                  <a:rPr lang="es-AR" sz="1200" dirty="0" err="1" smtClean="0">
                    <a:latin typeface="Arial" pitchFamily="34" charset="0"/>
                    <a:cs typeface="Arial" pitchFamily="34" charset="0"/>
                  </a:rPr>
                  <a:t>RdlP</a:t>
                </a:r>
                <a:r>
                  <a:rPr lang="es-AR" sz="1200" dirty="0" smtClean="0">
                    <a:latin typeface="Arial" pitchFamily="34" charset="0"/>
                    <a:cs typeface="Arial" pitchFamily="34" charset="0"/>
                  </a:rPr>
                  <a:t> (10-23ºC).</a:t>
                </a:r>
              </a:p>
              <a:p>
                <a:pPr algn="r"/>
                <a:r>
                  <a:rPr lang="es-AR" sz="1200" dirty="0" err="1" smtClean="0">
                    <a:latin typeface="Arial" pitchFamily="34" charset="0"/>
                    <a:cs typeface="Arial" pitchFamily="34" charset="0"/>
                  </a:rPr>
                  <a:t>Giberto</a:t>
                </a:r>
                <a:r>
                  <a:rPr lang="es-AR" sz="1200" dirty="0" smtClean="0">
                    <a:latin typeface="Arial" pitchFamily="34" charset="0"/>
                    <a:cs typeface="Arial" pitchFamily="34" charset="0"/>
                  </a:rPr>
                  <a:t> et al. 2006, Carranza et al. 2007, 2008</a:t>
                </a:r>
                <a:endParaRPr lang="es-ES_tradnl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" name="30 Estrella de 5 puntas"/>
            <p:cNvSpPr/>
            <p:nvPr/>
          </p:nvSpPr>
          <p:spPr>
            <a:xfrm>
              <a:off x="8715404" y="2143116"/>
              <a:ext cx="142876" cy="71438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2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" name="32 Elipse"/>
          <p:cNvSpPr/>
          <p:nvPr/>
        </p:nvSpPr>
        <p:spPr>
          <a:xfrm>
            <a:off x="8199620" y="1746354"/>
            <a:ext cx="134911" cy="112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Flecha abajo"/>
          <p:cNvSpPr/>
          <p:nvPr/>
        </p:nvSpPr>
        <p:spPr>
          <a:xfrm rot="16200000">
            <a:off x="7026747" y="2033784"/>
            <a:ext cx="357190" cy="3796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2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sz="1800" b="1"/>
              <a:t>¿CUÁLES SON LOS IMPACTOS QUE GENERA ESTA ESPECIE?</a:t>
            </a:r>
            <a:endParaRPr sz="1800"/>
          </a:p>
        </p:txBody>
      </p:sp>
      <p:sp>
        <p:nvSpPr>
          <p:cNvPr id="18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819150" y="1612950"/>
            <a:ext cx="7505700" cy="25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Impactos ecológicos 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Potencial comensal del “mejillón azul” </a:t>
            </a:r>
            <a:r>
              <a:rPr lang="x-none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Mytilus edulis platensis</a:t>
            </a: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especie objeto de explotación en Uruguay desde hace 60 años.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Modificación de las redes tróficas, cambio de predador tope.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Modificación de la biodiversidad del </a:t>
            </a:r>
            <a:r>
              <a:rPr lang="x-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ambiente.</a:t>
            </a:r>
            <a:endParaRPr lang="es-ES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</a:pPr>
            <a:endParaRPr lang="es-ES" b="1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</a:pPr>
            <a:r>
              <a:rPr lang="x-none" b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Impactos </a:t>
            </a:r>
            <a:r>
              <a:rPr lang="x-none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económicos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 disminuir la población de mejillones, afecta la explotación de los mismos.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Mytilus eduilis photograph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737350" y="141685"/>
            <a:ext cx="2224088" cy="1674019"/>
          </a:xfrm>
          <a:prstGeom prst="rect">
            <a:avLst/>
          </a:prstGeom>
          <a:noFill/>
          <a:ln/>
        </p:spPr>
      </p:pic>
      <p:grpSp>
        <p:nvGrpSpPr>
          <p:cNvPr id="2" name="21 Grupo"/>
          <p:cNvGrpSpPr/>
          <p:nvPr/>
        </p:nvGrpSpPr>
        <p:grpSpPr>
          <a:xfrm>
            <a:off x="4000497" y="267875"/>
            <a:ext cx="2676259" cy="1607355"/>
            <a:chOff x="4000496" y="357166"/>
            <a:chExt cx="2676259" cy="2143140"/>
          </a:xfrm>
        </p:grpSpPr>
        <p:pic>
          <p:nvPicPr>
            <p:cNvPr id="10" name="Picture 1" descr="C:\Users\Usuario1\Desktop\Mytellacharruana.jpe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496" y="357166"/>
              <a:ext cx="2676259" cy="2143140"/>
            </a:xfrm>
            <a:prstGeom prst="rect">
              <a:avLst/>
            </a:prstGeom>
            <a:noFill/>
          </p:spPr>
        </p:pic>
        <p:sp>
          <p:nvSpPr>
            <p:cNvPr id="11" name="10 CuadroTexto"/>
            <p:cNvSpPr txBox="1"/>
            <p:nvPr/>
          </p:nvSpPr>
          <p:spPr>
            <a:xfrm>
              <a:off x="4000496" y="2000241"/>
              <a:ext cx="1705916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i="1" dirty="0" err="1" smtClean="0">
                  <a:solidFill>
                    <a:schemeClr val="bg1"/>
                  </a:solidFill>
                </a:rPr>
                <a:t>Mytella</a:t>
              </a:r>
              <a:r>
                <a:rPr lang="es-ES" sz="1400" b="1" i="1" dirty="0" smtClean="0">
                  <a:solidFill>
                    <a:schemeClr val="bg1"/>
                  </a:solidFill>
                </a:rPr>
                <a:t> </a:t>
              </a:r>
              <a:r>
                <a:rPr lang="es-ES" sz="1400" b="1" i="1" dirty="0" err="1" smtClean="0">
                  <a:solidFill>
                    <a:schemeClr val="bg1"/>
                  </a:solidFill>
                </a:rPr>
                <a:t>charruana</a:t>
              </a:r>
              <a:endParaRPr lang="es-ES_tradnl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2500299" y="0"/>
            <a:ext cx="906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Franklin Gothic Book" pitchFamily="34" charset="0"/>
              </a:rPr>
              <a:t>Moluscos</a:t>
            </a:r>
            <a:endParaRPr lang="es-ES_tradnl" b="1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grpSp>
        <p:nvGrpSpPr>
          <p:cNvPr id="3" name="15 Grupo"/>
          <p:cNvGrpSpPr/>
          <p:nvPr/>
        </p:nvGrpSpPr>
        <p:grpSpPr>
          <a:xfrm>
            <a:off x="893970" y="375032"/>
            <a:ext cx="2630289" cy="1807975"/>
            <a:chOff x="3419475" y="2438400"/>
            <a:chExt cx="2630289" cy="2410633"/>
          </a:xfrm>
        </p:grpSpPr>
        <p:pic>
          <p:nvPicPr>
            <p:cNvPr id="340994" name="Picture 2" descr="C:\Users\Usuario1\Desktop\Erodonamactroides.jp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19475" y="2438400"/>
              <a:ext cx="2305050" cy="1981200"/>
            </a:xfrm>
            <a:prstGeom prst="rect">
              <a:avLst/>
            </a:prstGeom>
            <a:noFill/>
          </p:spPr>
        </p:pic>
        <p:sp>
          <p:nvSpPr>
            <p:cNvPr id="15" name="14 CuadroTexto"/>
            <p:cNvSpPr txBox="1"/>
            <p:nvPr/>
          </p:nvSpPr>
          <p:spPr>
            <a:xfrm>
              <a:off x="4133855" y="4438664"/>
              <a:ext cx="1915909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i="1" dirty="0" err="1" smtClean="0">
                  <a:solidFill>
                    <a:schemeClr val="bg1"/>
                  </a:solidFill>
                </a:rPr>
                <a:t>Erodona</a:t>
              </a:r>
              <a:r>
                <a:rPr lang="es-ES" sz="1400" b="1" i="1" dirty="0" smtClean="0">
                  <a:solidFill>
                    <a:schemeClr val="bg1"/>
                  </a:solidFill>
                </a:rPr>
                <a:t> </a:t>
              </a:r>
              <a:r>
                <a:rPr lang="es-ES" sz="1400" b="1" i="1" dirty="0" err="1" smtClean="0">
                  <a:solidFill>
                    <a:schemeClr val="bg1"/>
                  </a:solidFill>
                </a:rPr>
                <a:t>mactroides</a:t>
              </a:r>
              <a:endParaRPr lang="es-ES_tradnl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09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7" y="2143122"/>
            <a:ext cx="2657475" cy="110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CuadroTexto"/>
          <p:cNvSpPr txBox="1"/>
          <p:nvPr/>
        </p:nvSpPr>
        <p:spPr>
          <a:xfrm>
            <a:off x="1368397" y="3214692"/>
            <a:ext cx="1774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i="1" dirty="0" err="1" smtClean="0">
                <a:solidFill>
                  <a:schemeClr val="bg1"/>
                </a:solidFill>
              </a:rPr>
              <a:t>Mactra</a:t>
            </a:r>
            <a:r>
              <a:rPr lang="es-ES" sz="1400" b="1" i="1" dirty="0" smtClean="0">
                <a:solidFill>
                  <a:schemeClr val="bg1"/>
                </a:solidFill>
              </a:rPr>
              <a:t> </a:t>
            </a:r>
            <a:r>
              <a:rPr lang="es-ES" sz="1400" b="1" i="1" dirty="0" err="1" smtClean="0">
                <a:solidFill>
                  <a:schemeClr val="bg1"/>
                </a:solidFill>
              </a:rPr>
              <a:t>isabelleana</a:t>
            </a:r>
            <a:endParaRPr lang="es-ES_tradnl" sz="1400" b="1" dirty="0">
              <a:solidFill>
                <a:schemeClr val="bg1"/>
              </a:solidFill>
            </a:endParaRPr>
          </a:p>
        </p:txBody>
      </p:sp>
      <p:grpSp>
        <p:nvGrpSpPr>
          <p:cNvPr id="5" name="25 Grupo"/>
          <p:cNvGrpSpPr/>
          <p:nvPr/>
        </p:nvGrpSpPr>
        <p:grpSpPr>
          <a:xfrm>
            <a:off x="3643307" y="1928808"/>
            <a:ext cx="3281363" cy="1362828"/>
            <a:chOff x="4362471" y="2714620"/>
            <a:chExt cx="3281363" cy="1817104"/>
          </a:xfrm>
        </p:grpSpPr>
        <p:pic>
          <p:nvPicPr>
            <p:cNvPr id="340997" name="Picture 5" descr="C:\Users\Usuario1\Desktop\Corbiculafluminea.jpe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62471" y="2714620"/>
              <a:ext cx="3209925" cy="1419225"/>
            </a:xfrm>
            <a:prstGeom prst="rect">
              <a:avLst/>
            </a:prstGeom>
            <a:noFill/>
          </p:spPr>
        </p:pic>
        <p:sp>
          <p:nvSpPr>
            <p:cNvPr id="21" name="20 CuadroTexto"/>
            <p:cNvSpPr txBox="1"/>
            <p:nvPr/>
          </p:nvSpPr>
          <p:spPr>
            <a:xfrm>
              <a:off x="5848150" y="4121355"/>
              <a:ext cx="17956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400" b="1" i="1" dirty="0" err="1" smtClean="0">
                  <a:solidFill>
                    <a:schemeClr val="bg1"/>
                  </a:solidFill>
                </a:rPr>
                <a:t>Corbicula</a:t>
              </a:r>
              <a:r>
                <a:rPr lang="es-ES" sz="1400" b="1" i="1" dirty="0" smtClean="0">
                  <a:solidFill>
                    <a:schemeClr val="bg1"/>
                  </a:solidFill>
                </a:rPr>
                <a:t> </a:t>
              </a:r>
              <a:r>
                <a:rPr lang="es-ES" sz="1400" b="1" i="1" dirty="0" err="1" smtClean="0">
                  <a:solidFill>
                    <a:schemeClr val="bg1"/>
                  </a:solidFill>
                </a:rPr>
                <a:t>fluminea</a:t>
              </a:r>
              <a:endParaRPr lang="es-ES_tradnl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Picture 202" descr="PA0500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489" y="3304200"/>
            <a:ext cx="3059511" cy="1839301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" name="28 CuadroTexto"/>
          <p:cNvSpPr txBox="1"/>
          <p:nvPr/>
        </p:nvSpPr>
        <p:spPr>
          <a:xfrm>
            <a:off x="7648078" y="2941416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 err="1" smtClean="0">
                <a:solidFill>
                  <a:schemeClr val="bg1"/>
                </a:solidFill>
              </a:rPr>
              <a:t>Rapana</a:t>
            </a:r>
            <a:r>
              <a:rPr lang="es-ES" sz="1400" b="1" i="1" dirty="0" smtClean="0">
                <a:solidFill>
                  <a:schemeClr val="bg1"/>
                </a:solidFill>
              </a:rPr>
              <a:t> venosa</a:t>
            </a:r>
          </a:p>
        </p:txBody>
      </p:sp>
      <p:grpSp>
        <p:nvGrpSpPr>
          <p:cNvPr id="6" name="29 Grupo"/>
          <p:cNvGrpSpPr/>
          <p:nvPr/>
        </p:nvGrpSpPr>
        <p:grpSpPr>
          <a:xfrm>
            <a:off x="977704" y="3584339"/>
            <a:ext cx="2595548" cy="1446620"/>
            <a:chOff x="3857620" y="2428868"/>
            <a:chExt cx="2595548" cy="1928826"/>
          </a:xfrm>
        </p:grpSpPr>
        <p:pic>
          <p:nvPicPr>
            <p:cNvPr id="32" name="Picture 9" descr="P100029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81401" y="2428868"/>
              <a:ext cx="2571767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33 CuadroTexto"/>
            <p:cNvSpPr txBox="1"/>
            <p:nvPr/>
          </p:nvSpPr>
          <p:spPr>
            <a:xfrm>
              <a:off x="3857620" y="2428868"/>
              <a:ext cx="1923925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i="1" dirty="0" err="1" smtClean="0"/>
                <a:t>Limnoperna</a:t>
              </a:r>
              <a:r>
                <a:rPr lang="es-ES" sz="1400" b="1" i="1" dirty="0" smtClean="0"/>
                <a:t> </a:t>
              </a:r>
              <a:r>
                <a:rPr lang="es-ES" sz="1400" b="1" i="1" dirty="0" err="1" smtClean="0"/>
                <a:t>fortunei</a:t>
              </a:r>
              <a:endParaRPr lang="es-ES" sz="1400" b="1" i="1" dirty="0" smtClean="0"/>
            </a:p>
            <a:p>
              <a:r>
                <a:rPr lang="es-ES" sz="1400" b="1" dirty="0" smtClean="0"/>
                <a:t>(mejillón dorado)</a:t>
              </a:r>
              <a:endParaRPr lang="es-ES_tradnl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buFont typeface="Wingdings" pitchFamily="2" charset="2"/>
              <a:buChar char="Ø"/>
            </a:pPr>
            <a:r>
              <a:rPr lang="es-ES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Para </a:t>
            </a:r>
            <a:r>
              <a:rPr lang="es-ES" dirty="0" err="1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RdlP</a:t>
            </a:r>
            <a:r>
              <a:rPr lang="es-ES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(moluscos bivalvos, apertura valvas ) </a:t>
            </a:r>
          </a:p>
          <a:p>
            <a:pPr lvl="1" indent="-457200"/>
            <a:r>
              <a:rPr lang="es-ES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" dirty="0" err="1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Giberto</a:t>
            </a:r>
            <a:r>
              <a:rPr lang="es-ES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et al. 2006, 2011, </a:t>
            </a:r>
            <a:r>
              <a:rPr lang="es-ES" dirty="0" err="1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Lanfranconi</a:t>
            </a:r>
            <a:r>
              <a:rPr lang="es-ES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et al. 2013, Carranza et al. 2007, </a:t>
            </a:r>
            <a:r>
              <a:rPr lang="es-ES" dirty="0" err="1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Brugnoli</a:t>
            </a:r>
            <a:r>
              <a:rPr lang="es-ES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et al. 2014).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85720" y="910817"/>
          <a:ext cx="4929222" cy="3427788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1659551"/>
                <a:gridCol w="1126169"/>
                <a:gridCol w="1603900"/>
                <a:gridCol w="539602"/>
              </a:tblGrid>
              <a:tr h="394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rgbClr val="FF9900"/>
                            </a:solidFill>
                          </a:ln>
                          <a:solidFill>
                            <a:srgbClr val="FF9900"/>
                          </a:solidFill>
                        </a:rPr>
                        <a:t>Especie molusco</a:t>
                      </a:r>
                      <a:endParaRPr lang="es-ES_tradnl" sz="800" dirty="0">
                        <a:ln>
                          <a:solidFill>
                            <a:srgbClr val="FF9900"/>
                          </a:solidFill>
                        </a:ln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rgbClr val="FF9900"/>
                            </a:solidFill>
                          </a:ln>
                          <a:solidFill>
                            <a:srgbClr val="FF9900"/>
                          </a:solidFill>
                        </a:rPr>
                        <a:t>Hábitos (sustrato)</a:t>
                      </a:r>
                      <a:endParaRPr lang="es-ES_tradnl" sz="800" dirty="0">
                        <a:ln>
                          <a:solidFill>
                            <a:srgbClr val="FF9900"/>
                          </a:solidFill>
                        </a:ln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rgbClr val="FF9900"/>
                            </a:solidFill>
                          </a:ln>
                          <a:solidFill>
                            <a:srgbClr val="FF9900"/>
                          </a:solidFill>
                        </a:rPr>
                        <a:t>Tasa consumo </a:t>
                      </a:r>
                      <a:r>
                        <a:rPr lang="es-ES_tradnl" sz="800" dirty="0" smtClean="0">
                          <a:ln>
                            <a:solidFill>
                              <a:srgbClr val="FF9900"/>
                            </a:solidFill>
                          </a:ln>
                          <a:solidFill>
                            <a:srgbClr val="FF9900"/>
                          </a:solidFill>
                        </a:rPr>
                        <a:t> diario (</a:t>
                      </a:r>
                      <a:r>
                        <a:rPr lang="es-ES_tradnl" sz="800" dirty="0" err="1" smtClean="0">
                          <a:ln>
                            <a:solidFill>
                              <a:srgbClr val="FF9900"/>
                            </a:solidFill>
                          </a:ln>
                          <a:solidFill>
                            <a:srgbClr val="FF9900"/>
                          </a:solidFill>
                        </a:rPr>
                        <a:t>prom</a:t>
                      </a:r>
                      <a:r>
                        <a:rPr lang="es-ES_tradnl" sz="800" dirty="0" smtClean="0">
                          <a:ln>
                            <a:solidFill>
                              <a:srgbClr val="FF9900"/>
                            </a:solidFill>
                          </a:ln>
                          <a:solidFill>
                            <a:srgbClr val="FF9900"/>
                          </a:solidFill>
                        </a:rPr>
                        <a:t>)</a:t>
                      </a:r>
                      <a:endParaRPr lang="es-ES_tradnl" sz="800" dirty="0">
                        <a:ln>
                          <a:solidFill>
                            <a:srgbClr val="FF9900"/>
                          </a:solidFill>
                        </a:ln>
                        <a:solidFill>
                          <a:srgbClr val="FF9900"/>
                        </a:solid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 dirty="0">
                          <a:ln>
                            <a:solidFill>
                              <a:srgbClr val="FF9900"/>
                            </a:solidFill>
                          </a:ln>
                          <a:solidFill>
                            <a:srgbClr val="FF9900"/>
                          </a:solidFill>
                        </a:rPr>
                        <a:t>R. </a:t>
                      </a:r>
                      <a:r>
                        <a:rPr lang="es-ES_tradnl" sz="800" i="1" dirty="0" smtClean="0">
                          <a:ln>
                            <a:solidFill>
                              <a:srgbClr val="FF9900"/>
                            </a:solidFill>
                          </a:ln>
                          <a:solidFill>
                            <a:srgbClr val="FF9900"/>
                          </a:solidFill>
                        </a:rPr>
                        <a:t>Venosa</a:t>
                      </a:r>
                      <a:endParaRPr lang="es-ES_tradnl" sz="800" i="1" dirty="0">
                        <a:ln>
                          <a:solidFill>
                            <a:srgbClr val="FF9900"/>
                          </a:solidFill>
                        </a:ln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rgbClr val="FF9900"/>
                            </a:solidFill>
                          </a:ln>
                          <a:solidFill>
                            <a:srgbClr val="FF9900"/>
                          </a:solidFill>
                        </a:rPr>
                        <a:t>Ref.</a:t>
                      </a:r>
                      <a:endParaRPr lang="es-ES_tradnl" sz="800" dirty="0">
                        <a:ln>
                          <a:solidFill>
                            <a:srgbClr val="FF9900"/>
                          </a:solidFill>
                        </a:ln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303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Mactra</a:t>
                      </a:r>
                      <a:r>
                        <a:rPr lang="es-ES_tradnl" sz="800" i="1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 </a:t>
                      </a:r>
                      <a:r>
                        <a:rPr lang="es-ES_tradnl" sz="800" i="1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isabelleana</a:t>
                      </a:r>
                      <a:endParaRPr lang="es-ES_tradnl" sz="800" i="1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Infaunal</a:t>
                      </a: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 (</a:t>
                      </a:r>
                      <a:r>
                        <a:rPr lang="es-ES_tradnl" sz="800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inconsolidado</a:t>
                      </a: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)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1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  <a:tr h="303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Erodona mactroides</a:t>
                      </a:r>
                      <a:endParaRPr lang="es-ES_tradnl" sz="800" i="1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Infaunal</a:t>
                      </a: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 (</a:t>
                      </a:r>
                      <a:r>
                        <a:rPr lang="es-ES_tradnl" sz="800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inconsolidado</a:t>
                      </a: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)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*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1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  <a:tr h="303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Pitar rostratus</a:t>
                      </a:r>
                      <a:endParaRPr lang="es-ES_tradnl" sz="800" i="1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Infaunal (inconsolidado)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*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1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  <a:tr h="303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Donax hanleyanus</a:t>
                      </a:r>
                      <a:endParaRPr lang="es-ES_tradnl" sz="800" i="1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Infaunal</a:t>
                      </a: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 (</a:t>
                      </a:r>
                      <a:r>
                        <a:rPr lang="es-ES_tradnl" sz="800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inconsolidado</a:t>
                      </a: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)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*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1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  <a:tr h="303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Mesodesma mactroides</a:t>
                      </a:r>
                      <a:endParaRPr lang="es-ES_tradnl" sz="800" i="1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Infaunal (inconsolidado)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*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1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  <a:tr h="304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Brachidontes rodriguezi</a:t>
                      </a:r>
                      <a:endParaRPr lang="es-ES_tradnl" sz="800" i="1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Epifaunal (consolidado)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0.68 ± 0.65 </a:t>
                      </a: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g </a:t>
                      </a:r>
                      <a:r>
                        <a:rPr lang="es-ES_tradnl" sz="800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tej.WW</a:t>
                      </a: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 d</a:t>
                      </a:r>
                      <a:r>
                        <a:rPr lang="es-ES_tradnl" sz="800" baseline="300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-1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(87.8 g total)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1 (**)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  <a:tr h="303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Mytella charruana</a:t>
                      </a:r>
                      <a:endParaRPr lang="es-ES_tradnl" sz="800" i="1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Epifaunal (consolidado)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Idem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1 (**)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  <a:tr h="303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Mytilus</a:t>
                      </a:r>
                      <a:r>
                        <a:rPr lang="es-ES_tradnl" sz="800" i="1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 </a:t>
                      </a:r>
                      <a:r>
                        <a:rPr lang="es-ES_tradnl" sz="800" i="1" dirty="0" err="1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edulis</a:t>
                      </a:r>
                      <a:r>
                        <a:rPr lang="es-ES_tradnl" sz="800" i="1" baseline="0" dirty="0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 </a:t>
                      </a:r>
                      <a:r>
                        <a:rPr lang="es-ES_tradnl" sz="800" i="1" dirty="0" err="1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platensis</a:t>
                      </a:r>
                      <a:endParaRPr lang="es-ES_tradnl" sz="800" i="1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Epifaunal (consolidado)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  <a:latin typeface="Calibri"/>
                          <a:ea typeface="Calibri"/>
                          <a:cs typeface="Times New Roman"/>
                        </a:rPr>
                        <a:t>0.6 ± 0.4 g mejillón d</a:t>
                      </a:r>
                      <a:r>
                        <a:rPr lang="es-ES" sz="800" baseline="30000" dirty="0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endParaRPr lang="es-ES_tradnl" sz="800" baseline="300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2 </a:t>
                      </a: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y 3 (***)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  <a:tr h="303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Amiantis purpurata</a:t>
                      </a:r>
                      <a:endParaRPr lang="es-ES_tradnl" sz="800" i="1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Infaunal (inconsolidado)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*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1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  <a:tr h="303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i="1" dirty="0" err="1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Crassostrea</a:t>
                      </a:r>
                      <a:r>
                        <a:rPr lang="es-ES_tradnl" sz="800" i="1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 </a:t>
                      </a:r>
                      <a:r>
                        <a:rPr lang="es-ES_tradnl" sz="800" i="1" dirty="0" smtClean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gigas +  </a:t>
                      </a:r>
                      <a:endParaRPr lang="es-ES_tradnl" sz="800" i="1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Epifaunal (consolidado)</a:t>
                      </a:r>
                      <a:endParaRPr lang="es-ES_tradnl" sz="80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*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800" dirty="0"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noFill/>
                        </a:rPr>
                        <a:t>1</a:t>
                      </a:r>
                      <a:endParaRPr lang="es-ES_tradnl" sz="800" dirty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37" marR="60237" marT="0" marB="0"/>
                </a:tc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5643570" y="2119595"/>
            <a:ext cx="35004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* Se constata </a:t>
            </a:r>
            <a:r>
              <a:rPr lang="es-ES_tradnl" sz="1200" dirty="0" err="1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predación</a:t>
            </a:r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por </a:t>
            </a:r>
            <a:r>
              <a:rPr lang="es-ES_tradnl" sz="1200" i="1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R. venosa</a:t>
            </a:r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 no determinada</a:t>
            </a:r>
          </a:p>
          <a:p>
            <a:endParaRPr lang="es-ES_tradnl" sz="12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1: </a:t>
            </a:r>
            <a:r>
              <a:rPr lang="es-ES_tradnl" sz="1200" dirty="0" err="1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Giberto</a:t>
            </a:r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et al. 2011; **Durante 12 días, 21 especímenes </a:t>
            </a:r>
            <a:r>
              <a:rPr lang="es-ES_tradnl" sz="1200" i="1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R. venosa</a:t>
            </a:r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tamaño (45-117mm). Variación de consumo entre tamaños de </a:t>
            </a:r>
            <a:r>
              <a:rPr lang="es-ES_tradnl" sz="1200" i="1" dirty="0" err="1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R.venosa</a:t>
            </a:r>
            <a:endParaRPr lang="es-ES_tradnl" sz="1200" i="1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ES_tradnl" sz="12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2: </a:t>
            </a:r>
            <a:r>
              <a:rPr lang="es-ES_tradnl" sz="1200" dirty="0" err="1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Lanfranconi</a:t>
            </a:r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et al. 2013, 3: </a:t>
            </a:r>
            <a:r>
              <a:rPr lang="es-ES_tradnl" sz="1200" dirty="0" err="1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Brugnoli</a:t>
            </a:r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et al. 2014; *** Durante  16 días, 20 días, especímenes  </a:t>
            </a:r>
            <a:r>
              <a:rPr lang="es-ES_tradnl" sz="1200" i="1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R. venosa</a:t>
            </a:r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(100-160 mm).</a:t>
            </a:r>
          </a:p>
          <a:p>
            <a:endParaRPr lang="es-ES_tradnl" sz="1200" dirty="0" smtClean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_tradnl" sz="1200" dirty="0" smtClean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+ Especie Exótica Invasora en Atlántico Sur</a:t>
            </a:r>
            <a:endParaRPr lang="es-ES_tradnl" sz="12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8 Grupo"/>
          <p:cNvGrpSpPr/>
          <p:nvPr/>
        </p:nvGrpSpPr>
        <p:grpSpPr>
          <a:xfrm>
            <a:off x="5637010" y="750081"/>
            <a:ext cx="3506991" cy="1440337"/>
            <a:chOff x="5494165" y="928670"/>
            <a:chExt cx="3506991" cy="192044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94165" y="928670"/>
              <a:ext cx="3397095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7 Rectángulo"/>
            <p:cNvSpPr/>
            <p:nvPr/>
          </p:nvSpPr>
          <p:spPr>
            <a:xfrm>
              <a:off x="7681564" y="2500305"/>
              <a:ext cx="1319592" cy="3488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1100" dirty="0" err="1" smtClean="0">
                  <a:solidFill>
                    <a:srgbClr val="FFC000"/>
                  </a:solidFill>
                  <a:latin typeface="Franklin Gothic Book" pitchFamily="34" charset="0"/>
                </a:rPr>
                <a:t>Giberto</a:t>
              </a:r>
              <a:r>
                <a:rPr lang="es-ES" sz="1100" dirty="0" smtClean="0">
                  <a:solidFill>
                    <a:srgbClr val="FFC000"/>
                  </a:solidFill>
                  <a:latin typeface="Franklin Gothic Book" pitchFamily="34" charset="0"/>
                </a:rPr>
                <a:t> et al. 2011</a:t>
              </a:r>
              <a:endParaRPr lang="es-ES_tradnl" sz="1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478650" y="460300"/>
            <a:ext cx="3894300" cy="6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Impacto ecológico</a:t>
            </a:r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body" idx="1"/>
          </p:nvPr>
        </p:nvSpPr>
        <p:spPr>
          <a:xfrm>
            <a:off x="478650" y="2020850"/>
            <a:ext cx="3078900" cy="21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just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➢"/>
            </a:pP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lo observa sobre los caparazones juveniles de tortuga verde (</a:t>
            </a:r>
            <a:r>
              <a:rPr lang="x-none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Chelonia mydas)</a:t>
            </a:r>
            <a:r>
              <a:rPr lang="x-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alterando su alimentación, movimiento y desarrollo.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45720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x-none" sz="12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Lezama </a:t>
            </a:r>
            <a:r>
              <a:rPr lang="x-none" sz="1200" i="1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x-none" sz="12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., 2013</a:t>
            </a:r>
            <a:endParaRPr sz="12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2875" y="1342524"/>
            <a:ext cx="5104400" cy="3508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8 Grupo"/>
          <p:cNvGrpSpPr/>
          <p:nvPr/>
        </p:nvGrpSpPr>
        <p:grpSpPr>
          <a:xfrm>
            <a:off x="5209082" y="1485410"/>
            <a:ext cx="2953062" cy="3012262"/>
            <a:chOff x="4929190" y="2357430"/>
            <a:chExt cx="3762375" cy="3673196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29190" y="2357430"/>
              <a:ext cx="3762375" cy="309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CuadroTexto"/>
            <p:cNvSpPr txBox="1"/>
            <p:nvPr/>
          </p:nvSpPr>
          <p:spPr>
            <a:xfrm>
              <a:off x="5996590" y="5467665"/>
              <a:ext cx="2686059" cy="562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200" b="1" dirty="0" err="1" smtClean="0">
                  <a:solidFill>
                    <a:schemeClr val="tx2">
                      <a:lumMod val="25000"/>
                    </a:schemeClr>
                  </a:solidFill>
                  <a:latin typeface="Franklin Gothic Book" pitchFamily="34" charset="0"/>
                </a:rPr>
                <a:t>Predación</a:t>
              </a:r>
              <a:r>
                <a:rPr lang="es-ES" sz="1200" b="1" dirty="0" smtClean="0">
                  <a:solidFill>
                    <a:schemeClr val="tx2">
                      <a:lumMod val="25000"/>
                    </a:schemeClr>
                  </a:solidFill>
                  <a:latin typeface="Franklin Gothic Book" pitchFamily="34" charset="0"/>
                </a:rPr>
                <a:t> por </a:t>
              </a:r>
              <a:r>
                <a:rPr lang="es-ES" sz="1200" b="1" i="1" dirty="0" err="1" smtClean="0">
                  <a:solidFill>
                    <a:schemeClr val="tx2">
                      <a:lumMod val="25000"/>
                    </a:schemeClr>
                  </a:solidFill>
                  <a:latin typeface="Franklin Gothic Book" pitchFamily="34" charset="0"/>
                </a:rPr>
                <a:t>Caretta</a:t>
              </a:r>
              <a:r>
                <a:rPr lang="es-ES" sz="1200" b="1" i="1" dirty="0" smtClean="0">
                  <a:solidFill>
                    <a:schemeClr val="tx2">
                      <a:lumMod val="25000"/>
                    </a:schemeClr>
                  </a:solidFill>
                  <a:latin typeface="Franklin Gothic Book" pitchFamily="34" charset="0"/>
                </a:rPr>
                <a:t> </a:t>
              </a:r>
              <a:r>
                <a:rPr lang="es-ES" sz="1200" b="1" i="1" dirty="0" err="1" smtClean="0">
                  <a:solidFill>
                    <a:schemeClr val="tx2">
                      <a:lumMod val="25000"/>
                    </a:schemeClr>
                  </a:solidFill>
                  <a:latin typeface="Franklin Gothic Book" pitchFamily="34" charset="0"/>
                </a:rPr>
                <a:t>caretta</a:t>
              </a:r>
              <a:endParaRPr lang="es-ES" sz="1200" b="1" i="1" dirty="0" smtClean="0">
                <a:solidFill>
                  <a:schemeClr val="tx2">
                    <a:lumMod val="25000"/>
                  </a:schemeClr>
                </a:solidFill>
                <a:latin typeface="Franklin Gothic Book" pitchFamily="34" charset="0"/>
              </a:endParaRPr>
            </a:p>
            <a:p>
              <a:pPr algn="r"/>
              <a:r>
                <a:rPr lang="es-ES" sz="1200" b="1" dirty="0" smtClean="0">
                  <a:solidFill>
                    <a:schemeClr val="tx2">
                      <a:lumMod val="25000"/>
                    </a:schemeClr>
                  </a:solidFill>
                  <a:latin typeface="Franklin Gothic Book" pitchFamily="34" charset="0"/>
                </a:rPr>
                <a:t>Carranza et al. 2010</a:t>
              </a:r>
              <a:endParaRPr lang="es-ES_tradnl" sz="1200" b="1" dirty="0">
                <a:solidFill>
                  <a:schemeClr val="tx2">
                    <a:lumMod val="25000"/>
                  </a:schemeClr>
                </a:solidFill>
                <a:latin typeface="Franklin Gothic Boo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9174"/>
            <a:ext cx="3929058" cy="407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4355976" y="573528"/>
            <a:ext cx="435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rPr>
              <a:t>Estrategias: Concientización, registro (distribución) control ?</a:t>
            </a:r>
            <a:endParaRPr lang="es-ES_tradnl" b="1" dirty="0">
              <a:solidFill>
                <a:schemeClr val="tx1">
                  <a:lumMod val="95000"/>
                  <a:lumOff val="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3134" y="1928808"/>
            <a:ext cx="5140867" cy="282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1" y="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														</a:t>
            </a:r>
            <a:r>
              <a:rPr lang="es-ES" sz="2400" b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Control-Mitigación (Usos)</a:t>
            </a:r>
            <a:endParaRPr lang="es-ES_tradnl" sz="2000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785918" y="4866501"/>
            <a:ext cx="4714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pitchFamily="34" charset="0"/>
              </a:rPr>
              <a:t>Uruguay (2009-2010)// Argentina (2010-2011</a:t>
            </a:r>
            <a:endParaRPr lang="es-ES_tradnl" b="1" dirty="0">
              <a:solidFill>
                <a:schemeClr val="tx1">
                  <a:lumMod val="95000"/>
                  <a:lumOff val="5000"/>
                </a:schemeClr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67875"/>
            <a:ext cx="3486150" cy="182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5665515" y="2094686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solidFill>
                  <a:schemeClr val="tx2">
                    <a:lumMod val="25000"/>
                  </a:schemeClr>
                </a:solidFill>
              </a:rPr>
              <a:t>Stramonita</a:t>
            </a:r>
            <a:r>
              <a:rPr lang="es-ES" i="1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s-ES" i="1" dirty="0" err="1" smtClean="0">
                <a:solidFill>
                  <a:schemeClr val="tx2">
                    <a:lumMod val="25000"/>
                  </a:schemeClr>
                </a:solidFill>
              </a:rPr>
              <a:t>haemastoma</a:t>
            </a:r>
            <a:endParaRPr lang="es-ES_tradnl" i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464593"/>
            <a:ext cx="2428892" cy="224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6010586" y="4400734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solidFill>
                  <a:schemeClr val="tx2">
                    <a:lumMod val="25000"/>
                  </a:schemeClr>
                </a:solidFill>
              </a:rPr>
              <a:t>Rapana</a:t>
            </a:r>
            <a:r>
              <a:rPr lang="es-ES" i="1" dirty="0" smtClean="0">
                <a:solidFill>
                  <a:schemeClr val="tx2">
                    <a:lumMod val="25000"/>
                  </a:schemeClr>
                </a:solidFill>
              </a:rPr>
              <a:t> venosa</a:t>
            </a:r>
            <a:endParaRPr lang="es-ES_tradnl" i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uario1\Desktop\Stramonita_haemastoma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107139"/>
            <a:ext cx="8391041" cy="4872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748" name="Object 4"/>
          <p:cNvGraphicFramePr>
            <a:graphicFrameLocks noChangeAspect="1"/>
          </p:cNvGraphicFramePr>
          <p:nvPr/>
        </p:nvGraphicFramePr>
        <p:xfrm>
          <a:off x="361950" y="1214994"/>
          <a:ext cx="8356600" cy="2775347"/>
        </p:xfrm>
        <a:graphic>
          <a:graphicData uri="http://schemas.openxmlformats.org/presentationml/2006/ole">
            <p:oleObj spid="_x0000_s1026" name="Documento" r:id="rId3" imgW="5399314" imgH="2393385" progId="">
              <p:embed/>
            </p:oleObj>
          </a:graphicData>
        </a:graphic>
      </p:graphicFrame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es-ES" sz="2400" dirty="0" err="1" smtClean="0"/>
              <a:t>Bioinvasiones</a:t>
            </a:r>
            <a:r>
              <a:rPr lang="es-ES" sz="2400" dirty="0" smtClean="0"/>
              <a:t> en ecosistemas costero-marinos Uruguay</a:t>
            </a:r>
            <a:br>
              <a:rPr lang="es-ES" sz="2400" dirty="0" smtClean="0"/>
            </a:br>
            <a:r>
              <a:rPr lang="es-ES" sz="1300" dirty="0" smtClean="0"/>
              <a:t>Especies exóticas y exóticas invasoras de acuerdo con la lista de especies exóticas invasoras para Uruguay (</a:t>
            </a:r>
            <a:r>
              <a:rPr lang="es-ES" sz="1300" dirty="0" err="1" smtClean="0"/>
              <a:t>Aber</a:t>
            </a:r>
            <a:r>
              <a:rPr lang="es-ES" sz="1300" dirty="0" smtClean="0"/>
              <a:t> et al. 2014)</a:t>
            </a:r>
            <a:endParaRPr lang="es-ES" sz="13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1779223" y="4079205"/>
            <a:ext cx="74959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Ecosistemas costero-marinos:</a:t>
            </a:r>
            <a:br>
              <a:rPr lang="es-ES" sz="1400" dirty="0" smtClean="0"/>
            </a:br>
            <a:endParaRPr lang="es-ES" sz="1400" dirty="0" smtClean="0"/>
          </a:p>
          <a:p>
            <a:r>
              <a:rPr lang="es-ES" sz="1400" b="1" dirty="0" smtClean="0"/>
              <a:t>9 especies exóticas invasoras </a:t>
            </a:r>
            <a:r>
              <a:rPr lang="es-ES" sz="1400" dirty="0" smtClean="0"/>
              <a:t>(</a:t>
            </a:r>
            <a:r>
              <a:rPr lang="es-ES" sz="1400" dirty="0" err="1" smtClean="0"/>
              <a:t>Aber</a:t>
            </a:r>
            <a:r>
              <a:rPr lang="es-ES" sz="1400" dirty="0" smtClean="0"/>
              <a:t> et al. 2014; Lista de Especies Exóticas Invasoras </a:t>
            </a:r>
            <a:r>
              <a:rPr lang="es-ES" sz="1400" dirty="0" err="1" smtClean="0"/>
              <a:t>Uy</a:t>
            </a:r>
            <a:r>
              <a:rPr lang="es-ES" sz="1400" dirty="0" smtClean="0"/>
              <a:t>)</a:t>
            </a:r>
            <a:endParaRPr lang="es-ES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392926" y="4835723"/>
            <a:ext cx="2751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Brazeiro</a:t>
            </a:r>
            <a:r>
              <a:rPr lang="es-ES" sz="1400" dirty="0" smtClean="0"/>
              <a:t> et al. 2021. En  prensa.</a:t>
            </a:r>
            <a:endParaRPr lang="es-E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57158" y="267874"/>
            <a:ext cx="5110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 (Provincia Origen y Vector)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500166" y="3921801"/>
            <a:ext cx="7643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Origen: Australia, SE Asia, Europa, Estados Unidos-Golfo de México</a:t>
            </a:r>
          </a:p>
          <a:p>
            <a:endParaRPr lang="es-ES" dirty="0" smtClean="0"/>
          </a:p>
          <a:p>
            <a:r>
              <a:rPr lang="es-ES" dirty="0" smtClean="0"/>
              <a:t>Vector: 	Invertebrados: aguas de lastre, </a:t>
            </a:r>
            <a:r>
              <a:rPr lang="es-ES" dirty="0" err="1" smtClean="0"/>
              <a:t>biofoling</a:t>
            </a:r>
            <a:endParaRPr lang="es-ES" dirty="0" smtClean="0"/>
          </a:p>
          <a:p>
            <a:r>
              <a:rPr lang="es-ES" dirty="0" smtClean="0"/>
              <a:t>	Vertebrados: acuicultura</a:t>
            </a:r>
            <a:endParaRPr lang="es-ES" dirty="0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857239"/>
            <a:ext cx="9144032" cy="286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7072330" y="4912668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Brazeiro</a:t>
            </a:r>
            <a:r>
              <a:rPr lang="es-ES" sz="1400" dirty="0" smtClean="0"/>
              <a:t> et al. 2021. </a:t>
            </a:r>
            <a:endParaRPr lang="es-ES" sz="1400" dirty="0"/>
          </a:p>
        </p:txBody>
      </p:sp>
      <p:sp>
        <p:nvSpPr>
          <p:cNvPr id="6" name="5 Flecha arriba"/>
          <p:cNvSpPr/>
          <p:nvPr/>
        </p:nvSpPr>
        <p:spPr>
          <a:xfrm rot="8846889" flipH="1">
            <a:off x="2905569" y="2112990"/>
            <a:ext cx="237118" cy="532782"/>
          </a:xfrm>
          <a:prstGeom prst="upArrow">
            <a:avLst>
              <a:gd name="adj1" fmla="val 50000"/>
              <a:gd name="adj2" fmla="val 48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Flecha arriba"/>
          <p:cNvSpPr/>
          <p:nvPr/>
        </p:nvSpPr>
        <p:spPr>
          <a:xfrm rot="13052553" flipH="1">
            <a:off x="4066524" y="1740016"/>
            <a:ext cx="153695" cy="1080989"/>
          </a:xfrm>
          <a:prstGeom prst="upArrow">
            <a:avLst>
              <a:gd name="adj1" fmla="val 50000"/>
              <a:gd name="adj2" fmla="val 48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arriba"/>
          <p:cNvSpPr/>
          <p:nvPr/>
        </p:nvSpPr>
        <p:spPr>
          <a:xfrm rot="14631635" flipH="1">
            <a:off x="4697452" y="1373386"/>
            <a:ext cx="198031" cy="2280342"/>
          </a:xfrm>
          <a:prstGeom prst="upArrow">
            <a:avLst>
              <a:gd name="adj1" fmla="val 50000"/>
              <a:gd name="adj2" fmla="val 48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en U"/>
          <p:cNvSpPr/>
          <p:nvPr/>
        </p:nvSpPr>
        <p:spPr>
          <a:xfrm rot="10537151">
            <a:off x="3755451" y="2901754"/>
            <a:ext cx="3652386" cy="530564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6" grpId="0" animBg="1"/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6 Grupo"/>
          <p:cNvGrpSpPr/>
          <p:nvPr/>
        </p:nvGrpSpPr>
        <p:grpSpPr>
          <a:xfrm>
            <a:off x="4998364" y="2466291"/>
            <a:ext cx="3786214" cy="1714512"/>
            <a:chOff x="5929290" y="5000636"/>
            <a:chExt cx="3214710" cy="1857364"/>
          </a:xfrm>
        </p:grpSpPr>
        <p:grpSp>
          <p:nvGrpSpPr>
            <p:cNvPr id="3" name="15 Grupo"/>
            <p:cNvGrpSpPr/>
            <p:nvPr/>
          </p:nvGrpSpPr>
          <p:grpSpPr>
            <a:xfrm>
              <a:off x="5929290" y="5286388"/>
              <a:ext cx="3214710" cy="1571612"/>
              <a:chOff x="5929322" y="5286388"/>
              <a:chExt cx="3000396" cy="1571612"/>
            </a:xfrm>
          </p:grpSpPr>
          <p:pic>
            <p:nvPicPr>
              <p:cNvPr id="20485" name="Picture 5" descr="F:\Respaldo\Disco secundario\nombre\Personal\PROYECTOS\IABIN\BaseDatos\InBUy-2010-3erafase\Datos\Mapas\Uruguay\Mapas_UY_La_Lz\Ligia exotic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3258" t="71201" r="23273"/>
              <a:stretch>
                <a:fillRect/>
              </a:stretch>
            </p:blipFill>
            <p:spPr bwMode="auto">
              <a:xfrm>
                <a:off x="5929322" y="5715016"/>
                <a:ext cx="3000396" cy="1142984"/>
              </a:xfrm>
              <a:prstGeom prst="rect">
                <a:avLst/>
              </a:prstGeom>
              <a:noFill/>
            </p:spPr>
          </p:pic>
          <p:sp>
            <p:nvSpPr>
              <p:cNvPr id="15" name="14 CuadroTexto"/>
              <p:cNvSpPr txBox="1"/>
              <p:nvPr/>
            </p:nvSpPr>
            <p:spPr>
              <a:xfrm>
                <a:off x="7545313" y="5286388"/>
                <a:ext cx="1048255" cy="366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i="1" dirty="0" smtClean="0"/>
                  <a:t>Ligia exótica</a:t>
                </a:r>
                <a:endParaRPr lang="es-ES_tradnl" sz="1600" i="1" dirty="0"/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/>
            <a:srcRect l="29314" t="8097" r="29900" b="59514"/>
            <a:stretch>
              <a:fillRect/>
            </a:stretch>
          </p:blipFill>
          <p:spPr bwMode="auto">
            <a:xfrm>
              <a:off x="5929322" y="5000636"/>
              <a:ext cx="1428760" cy="714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27 Grupo"/>
          <p:cNvGrpSpPr/>
          <p:nvPr/>
        </p:nvGrpSpPr>
        <p:grpSpPr>
          <a:xfrm>
            <a:off x="468277" y="2371932"/>
            <a:ext cx="3571900" cy="1607374"/>
            <a:chOff x="5928644" y="1500174"/>
            <a:chExt cx="3214664" cy="1928851"/>
          </a:xfrm>
        </p:grpSpPr>
        <p:grpSp>
          <p:nvGrpSpPr>
            <p:cNvPr id="5" name="8 Grupo"/>
            <p:cNvGrpSpPr/>
            <p:nvPr/>
          </p:nvGrpSpPr>
          <p:grpSpPr>
            <a:xfrm>
              <a:off x="5928644" y="1571612"/>
              <a:ext cx="3214664" cy="1857413"/>
              <a:chOff x="3305747" y="1762920"/>
              <a:chExt cx="3086090" cy="2083512"/>
            </a:xfrm>
          </p:grpSpPr>
          <p:pic>
            <p:nvPicPr>
              <p:cNvPr id="20483" name="Picture 3" descr="F:\Respaldo\Disco secundario\nombre\Personal\PROYECTOS\IABIN\BaseDatos\InBUy-2010-3erafase\Datos\Mapas\Uruguay\Mapas_UY_Na_Nz\Neomysis americana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6600" t="66024" r="27283" b="1806"/>
              <a:stretch>
                <a:fillRect/>
              </a:stretch>
            </p:blipFill>
            <p:spPr bwMode="auto">
              <a:xfrm>
                <a:off x="3305747" y="2323859"/>
                <a:ext cx="3086090" cy="1522573"/>
              </a:xfrm>
              <a:prstGeom prst="rect">
                <a:avLst/>
              </a:prstGeom>
              <a:noFill/>
            </p:spPr>
          </p:pic>
          <p:sp>
            <p:nvSpPr>
              <p:cNvPr id="8" name="7 CuadroTexto"/>
              <p:cNvSpPr txBox="1"/>
              <p:nvPr/>
            </p:nvSpPr>
            <p:spPr>
              <a:xfrm>
                <a:off x="4335109" y="1762920"/>
                <a:ext cx="1813216" cy="455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i="1" dirty="0" err="1" smtClean="0"/>
                  <a:t>Neomysis</a:t>
                </a:r>
                <a:r>
                  <a:rPr lang="es-ES" sz="1600" i="1" dirty="0" smtClean="0"/>
                  <a:t> americana</a:t>
                </a:r>
                <a:endParaRPr lang="es-ES_tradnl" sz="1600" i="1" dirty="0"/>
              </a:p>
            </p:txBody>
          </p:sp>
        </p:grpSp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/>
            <a:srcRect l="29417" t="7547" r="31241" b="58490"/>
            <a:stretch>
              <a:fillRect/>
            </a:stretch>
          </p:blipFill>
          <p:spPr bwMode="auto">
            <a:xfrm>
              <a:off x="5929322" y="1500174"/>
              <a:ext cx="1079508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10 Grupo"/>
          <p:cNvGrpSpPr/>
          <p:nvPr/>
        </p:nvGrpSpPr>
        <p:grpSpPr>
          <a:xfrm>
            <a:off x="5715008" y="4500575"/>
            <a:ext cx="2962085" cy="529973"/>
            <a:chOff x="626273" y="6253962"/>
            <a:chExt cx="2962085" cy="706630"/>
          </a:xfrm>
        </p:grpSpPr>
        <p:sp>
          <p:nvSpPr>
            <p:cNvPr id="36" name="35 CuadroTexto"/>
            <p:cNvSpPr txBox="1"/>
            <p:nvPr/>
          </p:nvSpPr>
          <p:spPr>
            <a:xfrm>
              <a:off x="1625961" y="6550223"/>
              <a:ext cx="196239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/>
                <a:t>Fuente: </a:t>
              </a:r>
              <a:r>
                <a:rPr lang="es-ES" sz="1400" b="1" dirty="0" err="1" smtClean="0"/>
                <a:t>InBUy</a:t>
              </a:r>
              <a:r>
                <a:rPr lang="es-ES" sz="1400" b="1" dirty="0" smtClean="0"/>
                <a:t> (2012</a:t>
              </a:r>
              <a:r>
                <a:rPr lang="es-ES" sz="1400" dirty="0" smtClean="0"/>
                <a:t>)</a:t>
              </a:r>
              <a:endParaRPr lang="es-ES_tradnl" sz="1400" dirty="0"/>
            </a:p>
          </p:txBody>
        </p:sp>
        <p:pic>
          <p:nvPicPr>
            <p:cNvPr id="37" name="Picture 4" descr="logo inbuy 1 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6273" y="6253962"/>
              <a:ext cx="1071570" cy="604038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</p:pic>
      </p:grpSp>
      <p:grpSp>
        <p:nvGrpSpPr>
          <p:cNvPr id="7" name="15 Grupo"/>
          <p:cNvGrpSpPr/>
          <p:nvPr/>
        </p:nvGrpSpPr>
        <p:grpSpPr>
          <a:xfrm>
            <a:off x="4222526" y="337668"/>
            <a:ext cx="4737300" cy="1875243"/>
            <a:chOff x="5214878" y="1943510"/>
            <a:chExt cx="4652743" cy="2877354"/>
          </a:xfrm>
        </p:grpSpPr>
        <p:pic>
          <p:nvPicPr>
            <p:cNvPr id="17" name="Picture 6" descr="F:\Respaldo\Disco secundario\nombre\Personal\PROYECTOS\IABIN\BaseDatos\InBUy-2010-3erafase\Datos\Mapas\Uruguay\Mapas_UY_Ca_Cz\Cyprinus carpio.jpg"/>
            <p:cNvPicPr>
              <a:picLocks noChangeAspect="1" noChangeArrowheads="1"/>
            </p:cNvPicPr>
            <p:nvPr/>
          </p:nvPicPr>
          <p:blipFill>
            <a:blip r:embed="rId7" cstate="print"/>
            <a:srcRect l="25263" t="66783" r="26615"/>
            <a:stretch>
              <a:fillRect/>
            </a:stretch>
          </p:blipFill>
          <p:spPr bwMode="auto">
            <a:xfrm>
              <a:off x="5214878" y="2902652"/>
              <a:ext cx="3929122" cy="1918212"/>
            </a:xfrm>
            <a:prstGeom prst="rect">
              <a:avLst/>
            </a:prstGeom>
            <a:noFill/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14878" y="1943510"/>
              <a:ext cx="1846902" cy="885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18 CuadroTexto"/>
            <p:cNvSpPr txBox="1"/>
            <p:nvPr/>
          </p:nvSpPr>
          <p:spPr>
            <a:xfrm>
              <a:off x="8288192" y="4280552"/>
              <a:ext cx="1579429" cy="519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i="1" dirty="0" err="1" smtClean="0"/>
                <a:t>Cyprinus</a:t>
              </a:r>
              <a:r>
                <a:rPr lang="es-ES" sz="1600" i="1" dirty="0" smtClean="0"/>
                <a:t> </a:t>
              </a:r>
              <a:r>
                <a:rPr lang="es-ES" sz="1600" i="1" dirty="0" err="1" smtClean="0"/>
                <a:t>carpio</a:t>
              </a:r>
              <a:endParaRPr lang="es-ES_tradnl" sz="1600" i="1" dirty="0"/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671940" y="1270895"/>
            <a:ext cx="3034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Distribución</a:t>
            </a:r>
          </a:p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(zona costera Uruguay)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0 Grupo"/>
          <p:cNvGrpSpPr/>
          <p:nvPr/>
        </p:nvGrpSpPr>
        <p:grpSpPr>
          <a:xfrm>
            <a:off x="0" y="4690470"/>
            <a:ext cx="2962085" cy="529973"/>
            <a:chOff x="626273" y="6364304"/>
            <a:chExt cx="2962085" cy="706630"/>
          </a:xfrm>
        </p:grpSpPr>
        <p:sp>
          <p:nvSpPr>
            <p:cNvPr id="17" name="16 CuadroTexto"/>
            <p:cNvSpPr txBox="1"/>
            <p:nvPr/>
          </p:nvSpPr>
          <p:spPr>
            <a:xfrm>
              <a:off x="1625961" y="6660565"/>
              <a:ext cx="196239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/>
                <a:t>Fuente: </a:t>
              </a:r>
              <a:r>
                <a:rPr lang="es-ES" sz="1400" b="1" dirty="0" err="1" smtClean="0"/>
                <a:t>InBUy</a:t>
              </a:r>
              <a:r>
                <a:rPr lang="es-ES" sz="1400" b="1" dirty="0" smtClean="0"/>
                <a:t> (2012</a:t>
              </a:r>
              <a:r>
                <a:rPr lang="es-ES" sz="1400" dirty="0" smtClean="0"/>
                <a:t>)</a:t>
              </a:r>
              <a:endParaRPr lang="es-ES_tradnl" sz="1400" dirty="0"/>
            </a:p>
          </p:txBody>
        </p:sp>
        <p:pic>
          <p:nvPicPr>
            <p:cNvPr id="18" name="Picture 4" descr="logo inbuy 1 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6273" y="6364304"/>
              <a:ext cx="1071570" cy="604038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</p:pic>
      </p:grpSp>
      <p:grpSp>
        <p:nvGrpSpPr>
          <p:cNvPr id="3" name="25 Grupo"/>
          <p:cNvGrpSpPr/>
          <p:nvPr/>
        </p:nvGrpSpPr>
        <p:grpSpPr>
          <a:xfrm>
            <a:off x="5214942" y="482189"/>
            <a:ext cx="3929058" cy="1660914"/>
            <a:chOff x="0" y="5052784"/>
            <a:chExt cx="3214710" cy="1805214"/>
          </a:xfrm>
        </p:grpSpPr>
        <p:grpSp>
          <p:nvGrpSpPr>
            <p:cNvPr id="4" name="12 Grupo"/>
            <p:cNvGrpSpPr/>
            <p:nvPr/>
          </p:nvGrpSpPr>
          <p:grpSpPr>
            <a:xfrm>
              <a:off x="0" y="5429263"/>
              <a:ext cx="3214710" cy="1428735"/>
              <a:chOff x="0" y="5399489"/>
              <a:chExt cx="3114610" cy="1458511"/>
            </a:xfrm>
          </p:grpSpPr>
          <p:pic>
            <p:nvPicPr>
              <p:cNvPr id="23" name="Picture 4" descr="F:\Respaldo\Disco secundario\nombre\Personal\PROYECTOS\IABIN\BaseDatos\InBUy-2010-3erafase\Datos\Mapas\Uruguay\Mapas_UY_Sa_Sz\Styela plicata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3258" t="73449" r="23273"/>
              <a:stretch>
                <a:fillRect/>
              </a:stretch>
            </p:blipFill>
            <p:spPr bwMode="auto">
              <a:xfrm>
                <a:off x="0" y="5764122"/>
                <a:ext cx="3114610" cy="1093878"/>
              </a:xfrm>
              <a:prstGeom prst="rect">
                <a:avLst/>
              </a:prstGeom>
              <a:noFill/>
            </p:spPr>
          </p:pic>
          <p:sp>
            <p:nvSpPr>
              <p:cNvPr id="24" name="23 CuadroTexto"/>
              <p:cNvSpPr txBox="1"/>
              <p:nvPr/>
            </p:nvSpPr>
            <p:spPr>
              <a:xfrm>
                <a:off x="1661094" y="5399489"/>
                <a:ext cx="1147713" cy="375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i="1" dirty="0" err="1" smtClean="0"/>
                  <a:t>Styella</a:t>
                </a:r>
                <a:r>
                  <a:rPr lang="es-ES" sz="1600" i="1" dirty="0" smtClean="0"/>
                  <a:t> </a:t>
                </a:r>
                <a:r>
                  <a:rPr lang="es-ES" sz="1600" i="1" dirty="0" err="1" smtClean="0"/>
                  <a:t>plicata</a:t>
                </a:r>
                <a:endParaRPr lang="es-ES_tradnl" sz="1600" i="1" dirty="0"/>
              </a:p>
            </p:txBody>
          </p: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/>
            <a:srcRect l="29263" t="6936" r="30636" b="58382"/>
            <a:stretch>
              <a:fillRect/>
            </a:stretch>
          </p:blipFill>
          <p:spPr bwMode="auto">
            <a:xfrm>
              <a:off x="1" y="5052784"/>
              <a:ext cx="1357290" cy="733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29 Grupo"/>
          <p:cNvGrpSpPr/>
          <p:nvPr/>
        </p:nvGrpSpPr>
        <p:grpSpPr>
          <a:xfrm>
            <a:off x="0" y="0"/>
            <a:ext cx="4110253" cy="1553777"/>
            <a:chOff x="0" y="1714488"/>
            <a:chExt cx="3464109" cy="1643075"/>
          </a:xfrm>
        </p:grpSpPr>
        <p:grpSp>
          <p:nvGrpSpPr>
            <p:cNvPr id="6" name="5 Grupo"/>
            <p:cNvGrpSpPr/>
            <p:nvPr/>
          </p:nvGrpSpPr>
          <p:grpSpPr>
            <a:xfrm>
              <a:off x="0" y="1857364"/>
              <a:ext cx="3464109" cy="1500199"/>
              <a:chOff x="0" y="2054970"/>
              <a:chExt cx="3702723" cy="1659806"/>
            </a:xfrm>
          </p:grpSpPr>
          <p:pic>
            <p:nvPicPr>
              <p:cNvPr id="28" name="Picture 2" descr="F:\Respaldo\Disco secundario\nombre\Personal\PROYECTOS\IABIN\BaseDatos\InBUy-2010-3erafase\Datos\Mapas\Uruguay\Mapas_UY_Ma_Mz\Membraniporopsis tubigera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3258" t="71654" r="22605" b="1806"/>
              <a:stretch>
                <a:fillRect/>
              </a:stretch>
            </p:blipFill>
            <p:spPr bwMode="auto">
              <a:xfrm>
                <a:off x="0" y="2529201"/>
                <a:ext cx="3419282" cy="1185575"/>
              </a:xfrm>
              <a:prstGeom prst="rect">
                <a:avLst/>
              </a:prstGeom>
              <a:noFill/>
            </p:spPr>
          </p:pic>
          <p:sp>
            <p:nvSpPr>
              <p:cNvPr id="29" name="28 CuadroTexto"/>
              <p:cNvSpPr txBox="1"/>
              <p:nvPr/>
            </p:nvSpPr>
            <p:spPr>
              <a:xfrm>
                <a:off x="1298065" y="2054970"/>
                <a:ext cx="2404658" cy="396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i="1" dirty="0" err="1" smtClean="0"/>
                  <a:t>Membraniporopsis</a:t>
                </a:r>
                <a:r>
                  <a:rPr lang="es-ES" sz="1600" i="1" dirty="0" smtClean="0"/>
                  <a:t> </a:t>
                </a:r>
                <a:r>
                  <a:rPr lang="es-ES" sz="1600" i="1" dirty="0" err="1" smtClean="0"/>
                  <a:t>tubigera</a:t>
                </a:r>
                <a:endParaRPr lang="es-ES_tradnl" sz="1600" i="1" dirty="0"/>
              </a:p>
            </p:txBody>
          </p:sp>
        </p:grp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/>
            <a:srcRect l="28019" t="8139" r="31346" b="60628"/>
            <a:stretch>
              <a:fillRect/>
            </a:stretch>
          </p:blipFill>
          <p:spPr bwMode="auto">
            <a:xfrm>
              <a:off x="0" y="1714488"/>
              <a:ext cx="1214446" cy="589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9 Grupo"/>
          <p:cNvGrpSpPr/>
          <p:nvPr/>
        </p:nvGrpSpPr>
        <p:grpSpPr>
          <a:xfrm>
            <a:off x="1643042" y="2518171"/>
            <a:ext cx="4500562" cy="1915337"/>
            <a:chOff x="1714481" y="3226858"/>
            <a:chExt cx="3065696" cy="1780886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>
            <a:blip r:embed="rId7"/>
            <a:srcRect t="71090"/>
            <a:stretch>
              <a:fillRect/>
            </a:stretch>
          </p:blipFill>
          <p:spPr bwMode="auto">
            <a:xfrm>
              <a:off x="1714481" y="3954468"/>
              <a:ext cx="3065696" cy="1053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8"/>
            <a:srcRect l="38310" t="10256" r="33635" b="64103"/>
            <a:stretch>
              <a:fillRect/>
            </a:stretch>
          </p:blipFill>
          <p:spPr bwMode="auto">
            <a:xfrm>
              <a:off x="1714481" y="3226858"/>
              <a:ext cx="1265217" cy="72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32 CuadroTexto"/>
            <p:cNvSpPr txBox="1"/>
            <p:nvPr/>
          </p:nvSpPr>
          <p:spPr>
            <a:xfrm>
              <a:off x="3016998" y="3578705"/>
              <a:ext cx="1709096" cy="314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i="1" dirty="0" err="1" smtClean="0"/>
                <a:t>Ficopomatus</a:t>
              </a:r>
              <a:r>
                <a:rPr lang="es-ES" sz="1600" i="1" dirty="0" smtClean="0"/>
                <a:t> </a:t>
              </a:r>
              <a:r>
                <a:rPr lang="es-ES" sz="1600" i="1" dirty="0" err="1" smtClean="0"/>
                <a:t>enigmaticus</a:t>
              </a:r>
              <a:endParaRPr lang="es-ES_tradnl" sz="16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6 Grupo"/>
          <p:cNvGrpSpPr/>
          <p:nvPr/>
        </p:nvGrpSpPr>
        <p:grpSpPr>
          <a:xfrm>
            <a:off x="142844" y="2777528"/>
            <a:ext cx="5286412" cy="2205255"/>
            <a:chOff x="142844" y="2955296"/>
            <a:chExt cx="5286412" cy="2940340"/>
          </a:xfrm>
        </p:grpSpPr>
        <p:grpSp>
          <p:nvGrpSpPr>
            <p:cNvPr id="3" name="17 Grupo"/>
            <p:cNvGrpSpPr/>
            <p:nvPr/>
          </p:nvGrpSpPr>
          <p:grpSpPr>
            <a:xfrm>
              <a:off x="142844" y="2955296"/>
              <a:ext cx="4357686" cy="2940340"/>
              <a:chOff x="5143504" y="4989230"/>
              <a:chExt cx="4000496" cy="2940340"/>
            </a:xfrm>
          </p:grpSpPr>
          <p:pic>
            <p:nvPicPr>
              <p:cNvPr id="18" name="Picture 10" descr="F:\Respaldo\Disco secundario\nombre\Personal\PROYECTOS\IABIN\BaseDatos\InBUy-2010-3erafase\Datos\Mapas\Uruguay\Mapas_UY_Ra_Rz\Rapana venos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5932" t="66301" r="27283"/>
              <a:stretch>
                <a:fillRect/>
              </a:stretch>
            </p:blipFill>
            <p:spPr bwMode="auto">
              <a:xfrm>
                <a:off x="5143504" y="5891562"/>
                <a:ext cx="4000496" cy="2038008"/>
              </a:xfrm>
              <a:prstGeom prst="rect">
                <a:avLst/>
              </a:prstGeom>
              <a:noFill/>
            </p:spPr>
          </p:pic>
          <p:grpSp>
            <p:nvGrpSpPr>
              <p:cNvPr id="4" name="16 Grupo"/>
              <p:cNvGrpSpPr/>
              <p:nvPr/>
            </p:nvGrpSpPr>
            <p:grpSpPr>
              <a:xfrm>
                <a:off x="5143504" y="4989230"/>
                <a:ext cx="3126149" cy="932134"/>
                <a:chOff x="5143504" y="3274742"/>
                <a:chExt cx="3126149" cy="932134"/>
              </a:xfrm>
            </p:grpSpPr>
            <p:sp>
              <p:nvSpPr>
                <p:cNvPr id="21" name="20 CuadroTexto"/>
                <p:cNvSpPr txBox="1"/>
                <p:nvPr/>
              </p:nvSpPr>
              <p:spPr>
                <a:xfrm>
                  <a:off x="6783034" y="3462694"/>
                  <a:ext cx="1486619" cy="4514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sz="1600" i="1" dirty="0" err="1" smtClean="0"/>
                    <a:t>Rapana</a:t>
                  </a:r>
                  <a:r>
                    <a:rPr lang="es-ES" sz="1600" i="1" dirty="0" smtClean="0"/>
                    <a:t> venosa</a:t>
                  </a:r>
                  <a:endParaRPr lang="es-ES_tradnl" sz="1600" i="1" dirty="0"/>
                </a:p>
              </p:txBody>
            </p:sp>
            <p:pic>
              <p:nvPicPr>
                <p:cNvPr id="22" name="Picture 2" descr="F:\Respaldo\Disco secundario\nombre\Personal\PROYECTOS\IABIN\BaseDatos\InBUy-2010-3erafase\Fotos\fotos editadas\invertebrados\Rapana venosa_M Hutton y A Lanfranconi y P Muniz .jp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143504" y="3274742"/>
                  <a:ext cx="1049318" cy="932134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23" name="22 CuadroTexto"/>
            <p:cNvSpPr txBox="1"/>
            <p:nvPr/>
          </p:nvSpPr>
          <p:spPr>
            <a:xfrm>
              <a:off x="3865172" y="4357695"/>
              <a:ext cx="1564084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err="1" smtClean="0"/>
                <a:t>Laporta</a:t>
              </a:r>
              <a:r>
                <a:rPr lang="es-ES" sz="1400" dirty="0" smtClean="0"/>
                <a:t> et al. 2018</a:t>
              </a:r>
              <a:endParaRPr lang="es-ES" sz="1400" dirty="0"/>
            </a:p>
          </p:txBody>
        </p:sp>
        <p:sp>
          <p:nvSpPr>
            <p:cNvPr id="24" name="23 Elipse"/>
            <p:cNvSpPr/>
            <p:nvPr/>
          </p:nvSpPr>
          <p:spPr>
            <a:xfrm>
              <a:off x="4071934" y="4143380"/>
              <a:ext cx="142876" cy="14287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" name="10 Grupo"/>
          <p:cNvGrpSpPr/>
          <p:nvPr/>
        </p:nvGrpSpPr>
        <p:grpSpPr>
          <a:xfrm>
            <a:off x="5715008" y="4583331"/>
            <a:ext cx="2962085" cy="529973"/>
            <a:chOff x="626273" y="6364304"/>
            <a:chExt cx="2962085" cy="706630"/>
          </a:xfrm>
        </p:grpSpPr>
        <p:sp>
          <p:nvSpPr>
            <p:cNvPr id="34" name="33 CuadroTexto"/>
            <p:cNvSpPr txBox="1"/>
            <p:nvPr/>
          </p:nvSpPr>
          <p:spPr>
            <a:xfrm>
              <a:off x="1625961" y="6660565"/>
              <a:ext cx="196239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b="1" dirty="0" smtClean="0"/>
                <a:t>Fuente: </a:t>
              </a:r>
              <a:r>
                <a:rPr lang="es-ES" sz="1400" b="1" dirty="0" err="1" smtClean="0"/>
                <a:t>InBUy</a:t>
              </a:r>
              <a:r>
                <a:rPr lang="es-ES" sz="1400" b="1" dirty="0" smtClean="0"/>
                <a:t> (2012</a:t>
              </a:r>
              <a:r>
                <a:rPr lang="es-ES" sz="1400" dirty="0" smtClean="0"/>
                <a:t>)</a:t>
              </a:r>
              <a:endParaRPr lang="es-ES_tradnl" sz="1400" dirty="0"/>
            </a:p>
          </p:txBody>
        </p:sp>
        <p:pic>
          <p:nvPicPr>
            <p:cNvPr id="35" name="Picture 4" descr="logo inbuy 1 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6273" y="6364304"/>
              <a:ext cx="1071570" cy="604038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</p:pic>
      </p:grpSp>
      <p:grpSp>
        <p:nvGrpSpPr>
          <p:cNvPr id="6" name="35 Grupo"/>
          <p:cNvGrpSpPr/>
          <p:nvPr/>
        </p:nvGrpSpPr>
        <p:grpSpPr>
          <a:xfrm>
            <a:off x="0" y="1"/>
            <a:ext cx="4498118" cy="1928825"/>
            <a:chOff x="4645914" y="142853"/>
            <a:chExt cx="4498118" cy="2571767"/>
          </a:xfrm>
        </p:grpSpPr>
        <p:grpSp>
          <p:nvGrpSpPr>
            <p:cNvPr id="7" name="20 Grupo"/>
            <p:cNvGrpSpPr/>
            <p:nvPr/>
          </p:nvGrpSpPr>
          <p:grpSpPr>
            <a:xfrm>
              <a:off x="4645914" y="142854"/>
              <a:ext cx="4498118" cy="2571766"/>
              <a:chOff x="4643438" y="1661796"/>
              <a:chExt cx="3522651" cy="2215726"/>
            </a:xfrm>
          </p:grpSpPr>
          <p:pic>
            <p:nvPicPr>
              <p:cNvPr id="25" name="Picture 8" descr="F:\Respaldo\Disco secundario\nombre\Personal\PROYECTOS\IABIN\BaseDatos\InBUy-2010-3erafase\Datos\Mapas\Uruguay\Mapas_UY_La_Lz\Limnoperna fortunei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21922" t="72592" r="22605"/>
              <a:stretch>
                <a:fillRect/>
              </a:stretch>
            </p:blipFill>
            <p:spPr bwMode="auto">
              <a:xfrm>
                <a:off x="4643438" y="2646583"/>
                <a:ext cx="3522651" cy="1230939"/>
              </a:xfrm>
              <a:prstGeom prst="rect">
                <a:avLst/>
              </a:prstGeom>
              <a:noFill/>
            </p:spPr>
          </p:pic>
          <p:sp>
            <p:nvSpPr>
              <p:cNvPr id="26" name="25 CuadroTexto"/>
              <p:cNvSpPr txBox="1"/>
              <p:nvPr/>
            </p:nvSpPr>
            <p:spPr>
              <a:xfrm>
                <a:off x="6153976" y="2020622"/>
                <a:ext cx="1573234" cy="388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i="1" dirty="0" err="1" smtClean="0"/>
                  <a:t>Limnoperna</a:t>
                </a:r>
                <a:r>
                  <a:rPr lang="es-ES" sz="1600" i="1" dirty="0" smtClean="0"/>
                  <a:t> </a:t>
                </a:r>
                <a:r>
                  <a:rPr lang="es-ES" sz="1600" i="1" dirty="0" err="1" smtClean="0"/>
                  <a:t>fortunei</a:t>
                </a:r>
                <a:endParaRPr lang="es-ES_tradnl" sz="1600" i="1" dirty="0"/>
              </a:p>
            </p:txBody>
          </p:sp>
          <p:pic>
            <p:nvPicPr>
              <p:cNvPr id="27" name="Picture 9" descr="F:\Respaldo\Disco secundario\nombre\Personal\PROYECTOS\IABIN\BaseDatos\InBUy-2010-3erafase\Fotos\fotos editadas\invertebrados\Limnoperna fortunei 1_E Brugnoli.jp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699384" y="1661796"/>
                <a:ext cx="1160459" cy="870663"/>
              </a:xfrm>
              <a:prstGeom prst="rect">
                <a:avLst/>
              </a:prstGeom>
              <a:noFill/>
            </p:spPr>
          </p:pic>
        </p:grpSp>
        <p:sp>
          <p:nvSpPr>
            <p:cNvPr id="20" name="19 Elipse"/>
            <p:cNvSpPr/>
            <p:nvPr/>
          </p:nvSpPr>
          <p:spPr>
            <a:xfrm>
              <a:off x="7572396" y="2500306"/>
              <a:ext cx="71438" cy="7143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" name="14 Grupo"/>
          <p:cNvGrpSpPr/>
          <p:nvPr/>
        </p:nvGrpSpPr>
        <p:grpSpPr>
          <a:xfrm>
            <a:off x="4714876" y="1393023"/>
            <a:ext cx="4214810" cy="1928808"/>
            <a:chOff x="-32" y="1714488"/>
            <a:chExt cx="4214810" cy="2571744"/>
          </a:xfrm>
        </p:grpSpPr>
        <p:grpSp>
          <p:nvGrpSpPr>
            <p:cNvPr id="9" name="6 Grupo"/>
            <p:cNvGrpSpPr/>
            <p:nvPr/>
          </p:nvGrpSpPr>
          <p:grpSpPr>
            <a:xfrm>
              <a:off x="-32" y="2214552"/>
              <a:ext cx="4214810" cy="2071678"/>
              <a:chOff x="0" y="2144262"/>
              <a:chExt cx="3687227" cy="2005922"/>
            </a:xfrm>
          </p:grpSpPr>
          <p:pic>
            <p:nvPicPr>
              <p:cNvPr id="39" name="Picture 2" descr="F:\Respaldo\Disco secundario\nombre\Personal\PROYECTOS\IABIN\BaseDatos\InBUy-2010-3erafase\Datos\Mapas\Uruguay\Mapas_UY_Ca_Cz\Corbicula fluminea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5932" t="71051" r="26615" b="3776"/>
              <a:stretch>
                <a:fillRect/>
              </a:stretch>
            </p:blipFill>
            <p:spPr bwMode="auto">
              <a:xfrm>
                <a:off x="0" y="2766797"/>
                <a:ext cx="3687227" cy="1383387"/>
              </a:xfrm>
              <a:prstGeom prst="rect">
                <a:avLst/>
              </a:prstGeom>
              <a:noFill/>
            </p:spPr>
          </p:pic>
          <p:sp>
            <p:nvSpPr>
              <p:cNvPr id="40" name="39 CuadroTexto"/>
              <p:cNvSpPr txBox="1"/>
              <p:nvPr/>
            </p:nvSpPr>
            <p:spPr>
              <a:xfrm>
                <a:off x="1562368" y="2144262"/>
                <a:ext cx="1645236" cy="437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i="1" dirty="0" err="1" smtClean="0"/>
                  <a:t>Corbicula</a:t>
                </a:r>
                <a:r>
                  <a:rPr lang="es-ES" sz="1600" i="1" dirty="0" smtClean="0"/>
                  <a:t> </a:t>
                </a:r>
                <a:r>
                  <a:rPr lang="es-ES" sz="1600" i="1" dirty="0" err="1" smtClean="0"/>
                  <a:t>fluminea</a:t>
                </a:r>
                <a:endParaRPr lang="es-ES_tradnl" sz="1600" i="1" dirty="0"/>
              </a:p>
            </p:txBody>
          </p:sp>
        </p:grpSp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32" y="1714488"/>
              <a:ext cx="1243039" cy="1136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7500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803659"/>
            <a:ext cx="6357950" cy="435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82676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453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5488" y="1553758"/>
            <a:ext cx="6778512" cy="3589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1113</Words>
  <Application>Microsoft Macintosh PowerPoint</Application>
  <PresentationFormat>Presentación en pantalla (16:9)</PresentationFormat>
  <Paragraphs>179</Paragraphs>
  <Slides>24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Nunito</vt:lpstr>
      <vt:lpstr>Franklin Gothic Book</vt:lpstr>
      <vt:lpstr>Calibri</vt:lpstr>
      <vt:lpstr>Comic Sans MS</vt:lpstr>
      <vt:lpstr>Wingdings</vt:lpstr>
      <vt:lpstr>Times New Roman</vt:lpstr>
      <vt:lpstr>Shift</vt:lpstr>
      <vt:lpstr>Documento</vt:lpstr>
      <vt:lpstr>Moluscos invasores en Uruguay Práctico BOM-2021</vt:lpstr>
      <vt:lpstr>Diapositiva 2</vt:lpstr>
      <vt:lpstr>Bioinvasiones en ecosistemas costero-marinos Uruguay Especies exóticas y exóticas invasoras de acuerdo con la lista de especies exóticas invasoras para Uruguay (Aber et al. 2014)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Rapana venosa (Valenciennes, 1846)</vt:lpstr>
      <vt:lpstr>Diapositiva 12</vt:lpstr>
      <vt:lpstr>Diapositiva 13</vt:lpstr>
      <vt:lpstr>Ciclo de vida</vt:lpstr>
      <vt:lpstr>Rápido crecimiento (madurez sexual 1-3 años) Sexos separados</vt:lpstr>
      <vt:lpstr>Diapositiva 16</vt:lpstr>
      <vt:lpstr>Dónde habita en Uruguay?</vt:lpstr>
      <vt:lpstr>Diapositiva 18</vt:lpstr>
      <vt:lpstr>¿CUÁLES SON LOS IMPACTOS QUE GENERA ESTA ESPECIE?</vt:lpstr>
      <vt:lpstr>Diapositiva 20</vt:lpstr>
      <vt:lpstr>Impacto ecológico</vt:lpstr>
      <vt:lpstr>Diapositiva 22</vt:lpstr>
      <vt:lpstr>Diapositiva 23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Rapana venosa (Valenciennes, 1846)</dc:title>
  <dc:creator>DELL</dc:creator>
  <cp:lastModifiedBy>Usuario de Windows</cp:lastModifiedBy>
  <cp:revision>28</cp:revision>
  <dcterms:modified xsi:type="dcterms:W3CDTF">2021-11-05T20:18:39Z</dcterms:modified>
</cp:coreProperties>
</file>