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0" r:id="rId6"/>
    <p:sldId id="375" r:id="rId7"/>
    <p:sldId id="266" r:id="rId8"/>
    <p:sldId id="259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6C7F6EB-A997-BB4B-9DEE-CE801B5C803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78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59614-E7E6-694A-86B3-2A743847FCC8}" type="slidenum">
              <a:rPr lang="es-ES"/>
              <a:pPr/>
              <a:t>1</a:t>
            </a:fld>
            <a:endParaRPr lang="es-E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38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CD749-0A26-234B-8F5E-137C7C6D4095}" type="slidenum">
              <a:rPr lang="es-ES"/>
              <a:pPr/>
              <a:t>2</a:t>
            </a:fld>
            <a:endParaRPr lang="es-E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780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6430A-DF21-A74D-AC19-CB93AA4E5957}" type="slidenum">
              <a:rPr lang="es-ES"/>
              <a:pPr/>
              <a:t>3</a:t>
            </a:fld>
            <a:endParaRPr lang="es-E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59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BEA8D-D567-AD4C-A8F2-7B4DB1A2F03D}" type="slidenum">
              <a:rPr lang="es-ES"/>
              <a:pPr/>
              <a:t>5</a:t>
            </a:fld>
            <a:endParaRPr lang="es-E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137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D2D-0041-6D42-BB8C-B816941818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860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A27-6AE2-D241-8E8E-14F8976420B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40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82D6-D254-3844-AE4C-4779A81272CE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71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96351-ED12-524A-B0C7-D4882B4A65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86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0A75-FB02-8444-9CD1-002A081F6D4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572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F2A7-B746-C140-81F9-B8142CAFDFD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2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D97-9546-D04F-B6B7-11D33029BC6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9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C0CE-FA46-FF47-970B-AEF34C65CB71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4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DE7-F1D9-5C4D-8F29-A150FFC71AA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35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FDD1-C49C-974A-9EB3-A4BA4FC65F6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0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8A59-C61A-DE4F-AC9B-B45525E21BB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90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746DD97-9546-D04F-B6B7-11D33029BC6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91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ursosastro.slack.com/archives/C017W73BCJ3" TargetMode="External"/><Relationship Id="rId2" Type="http://schemas.openxmlformats.org/officeDocument/2006/relationships/hyperlink" Target="https://eva.fcien.udelar.edu.uy/course/view.php?id=67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12" Type="http://schemas.openxmlformats.org/officeDocument/2006/relationships/image" Target="../media/image20.jp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jp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484784"/>
            <a:ext cx="6939520" cy="1645920"/>
          </a:xfrm>
        </p:spPr>
        <p:txBody>
          <a:bodyPr/>
          <a:lstStyle/>
          <a:p>
            <a:r>
              <a:rPr lang="es-MX" dirty="0"/>
              <a:t>Curso: Técnicas Astronómicas</a:t>
            </a:r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6984" y="3933056"/>
            <a:ext cx="6400800" cy="235108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s-MX" sz="2800" dirty="0"/>
              <a:t>4</a:t>
            </a:r>
            <a:r>
              <a:rPr lang="es-MX" sz="2800" baseline="30000" dirty="0"/>
              <a:t>to</a:t>
            </a:r>
            <a:r>
              <a:rPr lang="es-MX" sz="2800" dirty="0"/>
              <a:t> semestre </a:t>
            </a:r>
          </a:p>
          <a:p>
            <a:pPr>
              <a:lnSpc>
                <a:spcPct val="80000"/>
              </a:lnSpc>
            </a:pPr>
            <a:r>
              <a:rPr lang="es-MX" sz="2800" dirty="0"/>
              <a:t>Licenciatura de Astronomía</a:t>
            </a:r>
          </a:p>
          <a:p>
            <a:pPr>
              <a:lnSpc>
                <a:spcPct val="80000"/>
              </a:lnSpc>
            </a:pPr>
            <a:r>
              <a:rPr lang="es-MX" sz="2800" dirty="0"/>
              <a:t>2021</a:t>
            </a:r>
          </a:p>
          <a:p>
            <a:pPr>
              <a:lnSpc>
                <a:spcPct val="80000"/>
              </a:lnSpc>
            </a:pPr>
            <a:r>
              <a:rPr lang="es-MX" sz="2800" dirty="0"/>
              <a:t>Teórico: Gonzalo Tancredi</a:t>
            </a:r>
          </a:p>
          <a:p>
            <a:pPr>
              <a:lnSpc>
                <a:spcPct val="80000"/>
              </a:lnSpc>
            </a:pPr>
            <a:r>
              <a:rPr lang="es-MX" sz="2800" dirty="0"/>
              <a:t>Práctico: Manuel Caldas y Gonzalo Tancredi</a:t>
            </a:r>
            <a:endParaRPr lang="es-E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625" y="188640"/>
            <a:ext cx="7787134" cy="1209346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0"/>
              </a:spcBef>
              <a:tabLst>
                <a:tab pos="2051969" algn="l"/>
                <a:tab pos="2565854" algn="l"/>
                <a:tab pos="3267703" algn="l"/>
                <a:tab pos="5504957" algn="l"/>
                <a:tab pos="6783642" algn="l"/>
              </a:tabLst>
            </a:pPr>
            <a:r>
              <a:rPr dirty="0"/>
              <a:t>P</a:t>
            </a:r>
            <a:r>
              <a:rPr spc="-56" dirty="0"/>
              <a:t>r</a:t>
            </a:r>
            <a:r>
              <a:rPr dirty="0"/>
              <a:t>eparación	de	una	Observación:	</a:t>
            </a:r>
            <a:r>
              <a:rPr spc="-274" dirty="0"/>
              <a:t>T</a:t>
            </a:r>
            <a:r>
              <a:rPr dirty="0"/>
              <a:t>rabajo	P</a:t>
            </a:r>
            <a:r>
              <a:rPr spc="-56" dirty="0"/>
              <a:t>r</a:t>
            </a:r>
            <a:r>
              <a:rPr dirty="0"/>
              <a:t>evio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25" y="1532690"/>
            <a:ext cx="7839373" cy="1528180"/>
          </a:xfrm>
          <a:prstGeom prst="rect">
            <a:avLst/>
          </a:prstGeom>
        </p:spPr>
        <p:txBody>
          <a:bodyPr vert="horz" wrap="square" lIns="0" tIns="1339" rIns="0" bIns="0" rtlCol="0">
            <a:spAutoFit/>
          </a:bodyPr>
          <a:lstStyle/>
          <a:p>
            <a:pPr marL="196446" marR="3572" indent="-187517">
              <a:lnSpc>
                <a:spcPct val="102600"/>
              </a:lnSpc>
              <a:spcBef>
                <a:spcPts val="11"/>
              </a:spcBef>
              <a:buChar char="•"/>
              <a:tabLst>
                <a:tab pos="196446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El tiempo de observación es muy valioso, así que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siempre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hay que llegar a</a:t>
            </a:r>
            <a:r>
              <a:rPr sz="1828" spc="-49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la  cúpula con un plan o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protocolo:</a:t>
            </a:r>
            <a:endParaRPr sz="1828">
              <a:latin typeface="HelveticaNeue-Light"/>
              <a:cs typeface="HelveticaNeue-Light"/>
            </a:endParaRPr>
          </a:p>
          <a:p>
            <a:pPr marL="508974" lvl="1" indent="-187517">
              <a:spcBef>
                <a:spcPts val="1462"/>
              </a:spcBef>
              <a:buChar char="•"/>
              <a:tabLst>
                <a:tab pos="508974" algn="l"/>
              </a:tabLst>
            </a:pP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Qué se va a</a:t>
            </a:r>
            <a:r>
              <a:rPr sz="1828" spc="-4" dirty="0">
                <a:solidFill>
                  <a:srgbClr val="002452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observar:</a:t>
            </a:r>
            <a:endParaRPr sz="1828">
              <a:latin typeface="HelveticaNeue-Light"/>
              <a:cs typeface="HelveticaNeue-Light"/>
            </a:endParaRPr>
          </a:p>
          <a:p>
            <a:pPr marL="1134030" lvl="2" indent="-187517">
              <a:spcBef>
                <a:spcPts val="1462"/>
              </a:spcBef>
              <a:buChar char="•"/>
              <a:tabLst>
                <a:tab pos="1134030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selección de objetos /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campos</a:t>
            </a:r>
            <a:endParaRPr sz="1828">
              <a:latin typeface="HelveticaNeue-Light"/>
              <a:cs typeface="HelveticaNeue-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165" y="3025734"/>
            <a:ext cx="5033218" cy="3397910"/>
          </a:xfrm>
          <a:prstGeom prst="rect">
            <a:avLst/>
          </a:prstGeom>
        </p:spPr>
        <p:txBody>
          <a:bodyPr vert="horz" wrap="square" lIns="0" tIns="69652" rIns="0" bIns="0" rtlCol="0">
            <a:spAutoFit/>
          </a:bodyPr>
          <a:lstStyle/>
          <a:p>
            <a:pPr marL="821502" indent="-187517">
              <a:spcBef>
                <a:spcPts val="548"/>
              </a:spcBef>
              <a:buChar char="•"/>
              <a:tabLst>
                <a:tab pos="821502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objeto puntual: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estrella?</a:t>
            </a:r>
            <a:r>
              <a:rPr sz="1828" spc="-11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asteroides?</a:t>
            </a:r>
            <a:endParaRPr sz="1828" dirty="0">
              <a:latin typeface="HelveticaNeue-Light"/>
              <a:cs typeface="HelveticaNeue-Light"/>
            </a:endParaRPr>
          </a:p>
          <a:p>
            <a:pPr marL="821502" indent="-187517">
              <a:spcBef>
                <a:spcPts val="478"/>
              </a:spcBef>
              <a:buChar char="•"/>
              <a:tabLst>
                <a:tab pos="821502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objeto extendido: nebulosas,</a:t>
            </a:r>
            <a:r>
              <a:rPr sz="1828" spc="-21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galaxias</a:t>
            </a:r>
            <a:endParaRPr sz="1828" dirty="0">
              <a:latin typeface="HelveticaNeue-Light"/>
              <a:cs typeface="HelveticaNeue-Light"/>
            </a:endParaRPr>
          </a:p>
          <a:p>
            <a:pPr marL="196446" indent="-187517">
              <a:spcBef>
                <a:spcPts val="1462"/>
              </a:spcBef>
              <a:buChar char="•"/>
              <a:tabLst>
                <a:tab pos="196446" algn="l"/>
              </a:tabLst>
            </a:pP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Dónde y</a:t>
            </a:r>
            <a:r>
              <a:rPr sz="1828" spc="-4" dirty="0">
                <a:solidFill>
                  <a:srgbClr val="002452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Cuándo:</a:t>
            </a:r>
            <a:endParaRPr sz="1828" dirty="0">
              <a:latin typeface="HelveticaNeue-Light"/>
              <a:cs typeface="HelveticaNeue-Light"/>
            </a:endParaRPr>
          </a:p>
          <a:p>
            <a:pPr marL="508974" lvl="1" indent="-187517">
              <a:spcBef>
                <a:spcPts val="1462"/>
              </a:spcBef>
              <a:buChar char="•"/>
              <a:tabLst>
                <a:tab pos="508974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visibilidad y condiciones de</a:t>
            </a:r>
            <a:r>
              <a:rPr sz="1828" spc="-25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observación</a:t>
            </a:r>
            <a:endParaRPr sz="1828" dirty="0">
              <a:latin typeface="HelveticaNeue-Light"/>
              <a:cs typeface="HelveticaNeue-Light"/>
            </a:endParaRPr>
          </a:p>
          <a:p>
            <a:pPr marL="196446" indent="-187517">
              <a:spcBef>
                <a:spcPts val="1462"/>
              </a:spcBef>
              <a:buChar char="•"/>
              <a:tabLst>
                <a:tab pos="196446" algn="l"/>
              </a:tabLst>
            </a:pP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Cómo (con qué</a:t>
            </a:r>
            <a:r>
              <a:rPr sz="1828" spc="-7" dirty="0">
                <a:solidFill>
                  <a:srgbClr val="002452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instrumentos):</a:t>
            </a:r>
            <a:endParaRPr sz="1828" dirty="0">
              <a:latin typeface="HelveticaNeue-Light"/>
              <a:cs typeface="HelveticaNeue-Light"/>
            </a:endParaRPr>
          </a:p>
          <a:p>
            <a:pPr marL="508974" lvl="1" indent="-187517">
              <a:spcBef>
                <a:spcPts val="1462"/>
              </a:spcBef>
              <a:buChar char="•"/>
              <a:tabLst>
                <a:tab pos="508974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telescopio - campo de visión, magnitud</a:t>
            </a:r>
            <a:r>
              <a:rPr sz="1828" spc="-70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límite</a:t>
            </a:r>
            <a:endParaRPr sz="1828" dirty="0">
              <a:latin typeface="HelveticaNeue-Light"/>
              <a:cs typeface="HelveticaNeue-Light"/>
            </a:endParaRPr>
          </a:p>
          <a:p>
            <a:pPr marL="508974" lvl="1" indent="-187517">
              <a:spcBef>
                <a:spcPts val="1462"/>
              </a:spcBef>
              <a:buChar char="•"/>
              <a:tabLst>
                <a:tab pos="508974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imagen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directa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(cámara,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filtros)</a:t>
            </a:r>
            <a:endParaRPr sz="1828" dirty="0">
              <a:latin typeface="HelveticaNeue-Light"/>
              <a:cs typeface="HelveticaNeue-Light"/>
            </a:endParaRPr>
          </a:p>
          <a:p>
            <a:pPr marL="508974" lvl="1" indent="-187517">
              <a:spcBef>
                <a:spcPts val="408"/>
              </a:spcBef>
              <a:buChar char="•"/>
              <a:tabLst>
                <a:tab pos="508974" algn="l"/>
              </a:tabLst>
            </a:pP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espectroscopía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(prisma objetivo,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rejillas,</a:t>
            </a:r>
            <a:r>
              <a:rPr sz="1828" spc="-21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etc.)</a:t>
            </a:r>
            <a:endParaRPr sz="1828" dirty="0">
              <a:latin typeface="HelveticaNeue-Light"/>
              <a:cs typeface="HelveticaNeue-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82915" y="3065574"/>
            <a:ext cx="2465487" cy="742950"/>
          </a:xfrm>
          <a:custGeom>
            <a:avLst/>
            <a:gdLst/>
            <a:ahLst/>
            <a:cxnLst/>
            <a:rect l="l" t="t" r="r" b="b"/>
            <a:pathLst>
              <a:path w="3506470" h="1056639">
                <a:moveTo>
                  <a:pt x="0" y="0"/>
                </a:moveTo>
                <a:lnTo>
                  <a:pt x="3506111" y="0"/>
                </a:lnTo>
                <a:lnTo>
                  <a:pt x="3506111" y="1056575"/>
                </a:lnTo>
                <a:lnTo>
                  <a:pt x="0" y="1056575"/>
                </a:lnTo>
                <a:lnTo>
                  <a:pt x="0" y="0"/>
                </a:lnTo>
                <a:close/>
              </a:path>
            </a:pathLst>
          </a:custGeom>
          <a:solidFill>
            <a:srgbClr val="F5D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86463" y="2833402"/>
            <a:ext cx="2858141" cy="11893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625828" y="3265050"/>
            <a:ext cx="1582341" cy="322821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2039" dirty="0">
                <a:latin typeface="HelveticaNeue-Light"/>
                <a:cs typeface="HelveticaNeue-Light"/>
              </a:rPr>
              <a:t>T1, Práctico</a:t>
            </a:r>
            <a:r>
              <a:rPr sz="2039" spc="-67" dirty="0">
                <a:latin typeface="HelveticaNeue-Light"/>
                <a:cs typeface="HelveticaNeue-Light"/>
              </a:rPr>
              <a:t> </a:t>
            </a:r>
            <a:r>
              <a:rPr sz="2039" dirty="0">
                <a:latin typeface="HelveticaNeue-Light"/>
                <a:cs typeface="HelveticaNeue-Light"/>
              </a:rPr>
              <a:t>1</a:t>
            </a:r>
            <a:endParaRPr sz="2039">
              <a:latin typeface="HelveticaNeue-Light"/>
              <a:cs typeface="HelveticaNeue-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86018" y="2245783"/>
            <a:ext cx="623738" cy="2406104"/>
          </a:xfrm>
          <a:custGeom>
            <a:avLst/>
            <a:gdLst/>
            <a:ahLst/>
            <a:cxnLst/>
            <a:rect l="l" t="t" r="r" b="b"/>
            <a:pathLst>
              <a:path w="887095" h="3422015">
                <a:moveTo>
                  <a:pt x="51455" y="0"/>
                </a:moveTo>
                <a:lnTo>
                  <a:pt x="106368" y="7615"/>
                </a:lnTo>
                <a:lnTo>
                  <a:pt x="160279" y="20361"/>
                </a:lnTo>
                <a:lnTo>
                  <a:pt x="212858" y="38141"/>
                </a:lnTo>
                <a:lnTo>
                  <a:pt x="263773" y="60862"/>
                </a:lnTo>
                <a:lnTo>
                  <a:pt x="305300" y="83855"/>
                </a:lnTo>
                <a:lnTo>
                  <a:pt x="344779" y="109967"/>
                </a:lnTo>
                <a:lnTo>
                  <a:pt x="381997" y="139059"/>
                </a:lnTo>
                <a:lnTo>
                  <a:pt x="416741" y="170992"/>
                </a:lnTo>
                <a:lnTo>
                  <a:pt x="448800" y="205625"/>
                </a:lnTo>
                <a:lnTo>
                  <a:pt x="477961" y="242821"/>
                </a:lnTo>
                <a:lnTo>
                  <a:pt x="504014" y="282441"/>
                </a:lnTo>
                <a:lnTo>
                  <a:pt x="526745" y="324344"/>
                </a:lnTo>
                <a:lnTo>
                  <a:pt x="545942" y="368391"/>
                </a:lnTo>
                <a:lnTo>
                  <a:pt x="561394" y="414445"/>
                </a:lnTo>
                <a:lnTo>
                  <a:pt x="571943" y="457366"/>
                </a:lnTo>
                <a:lnTo>
                  <a:pt x="579224" y="500630"/>
                </a:lnTo>
                <a:lnTo>
                  <a:pt x="583533" y="544202"/>
                </a:lnTo>
                <a:lnTo>
                  <a:pt x="585165" y="588042"/>
                </a:lnTo>
                <a:lnTo>
                  <a:pt x="584415" y="632114"/>
                </a:lnTo>
                <a:lnTo>
                  <a:pt x="581580" y="676379"/>
                </a:lnTo>
                <a:lnTo>
                  <a:pt x="576953" y="720802"/>
                </a:lnTo>
                <a:lnTo>
                  <a:pt x="570831" y="765343"/>
                </a:lnTo>
                <a:lnTo>
                  <a:pt x="563509" y="809966"/>
                </a:lnTo>
                <a:lnTo>
                  <a:pt x="555282" y="854632"/>
                </a:lnTo>
                <a:lnTo>
                  <a:pt x="546446" y="899305"/>
                </a:lnTo>
                <a:lnTo>
                  <a:pt x="537296" y="943947"/>
                </a:lnTo>
                <a:lnTo>
                  <a:pt x="528126" y="988521"/>
                </a:lnTo>
                <a:lnTo>
                  <a:pt x="519234" y="1032988"/>
                </a:lnTo>
                <a:lnTo>
                  <a:pt x="510913" y="1077312"/>
                </a:lnTo>
                <a:lnTo>
                  <a:pt x="503460" y="1121455"/>
                </a:lnTo>
                <a:lnTo>
                  <a:pt x="497169" y="1165379"/>
                </a:lnTo>
                <a:lnTo>
                  <a:pt x="492336" y="1209047"/>
                </a:lnTo>
                <a:lnTo>
                  <a:pt x="489256" y="1252421"/>
                </a:lnTo>
                <a:lnTo>
                  <a:pt x="488225" y="1295464"/>
                </a:lnTo>
                <a:lnTo>
                  <a:pt x="489538" y="1338138"/>
                </a:lnTo>
                <a:lnTo>
                  <a:pt x="493490" y="1380407"/>
                </a:lnTo>
                <a:lnTo>
                  <a:pt x="500377" y="1422231"/>
                </a:lnTo>
                <a:lnTo>
                  <a:pt x="510494" y="1463575"/>
                </a:lnTo>
                <a:lnTo>
                  <a:pt x="524136" y="1504399"/>
                </a:lnTo>
                <a:lnTo>
                  <a:pt x="541599" y="1544668"/>
                </a:lnTo>
                <a:lnTo>
                  <a:pt x="563177" y="1584342"/>
                </a:lnTo>
                <a:lnTo>
                  <a:pt x="591950" y="1626284"/>
                </a:lnTo>
                <a:lnTo>
                  <a:pt x="624948" y="1663977"/>
                </a:lnTo>
                <a:lnTo>
                  <a:pt x="661732" y="1697150"/>
                </a:lnTo>
                <a:lnTo>
                  <a:pt x="701863" y="1725530"/>
                </a:lnTo>
                <a:lnTo>
                  <a:pt x="744901" y="1748844"/>
                </a:lnTo>
                <a:lnTo>
                  <a:pt x="790408" y="1766819"/>
                </a:lnTo>
                <a:lnTo>
                  <a:pt x="837945" y="1779181"/>
                </a:lnTo>
                <a:lnTo>
                  <a:pt x="887072" y="1785659"/>
                </a:lnTo>
                <a:lnTo>
                  <a:pt x="837643" y="1802093"/>
                </a:lnTo>
                <a:lnTo>
                  <a:pt x="789859" y="1822568"/>
                </a:lnTo>
                <a:lnTo>
                  <a:pt x="743937" y="1846945"/>
                </a:lnTo>
                <a:lnTo>
                  <a:pt x="700095" y="1875085"/>
                </a:lnTo>
                <a:lnTo>
                  <a:pt x="658550" y="1906847"/>
                </a:lnTo>
                <a:lnTo>
                  <a:pt x="619520" y="1942093"/>
                </a:lnTo>
                <a:lnTo>
                  <a:pt x="583223" y="1980681"/>
                </a:lnTo>
                <a:lnTo>
                  <a:pt x="551988" y="2019511"/>
                </a:lnTo>
                <a:lnTo>
                  <a:pt x="523827" y="2060289"/>
                </a:lnTo>
                <a:lnTo>
                  <a:pt x="498782" y="2102822"/>
                </a:lnTo>
                <a:lnTo>
                  <a:pt x="476895" y="2146918"/>
                </a:lnTo>
                <a:lnTo>
                  <a:pt x="458209" y="2192381"/>
                </a:lnTo>
                <a:lnTo>
                  <a:pt x="442766" y="2239020"/>
                </a:lnTo>
                <a:lnTo>
                  <a:pt x="430609" y="2286639"/>
                </a:lnTo>
                <a:lnTo>
                  <a:pt x="421779" y="2335046"/>
                </a:lnTo>
                <a:lnTo>
                  <a:pt x="416319" y="2384047"/>
                </a:lnTo>
                <a:lnTo>
                  <a:pt x="414271" y="2433449"/>
                </a:lnTo>
                <a:lnTo>
                  <a:pt x="415677" y="2483057"/>
                </a:lnTo>
                <a:lnTo>
                  <a:pt x="420581" y="2532679"/>
                </a:lnTo>
                <a:lnTo>
                  <a:pt x="429024" y="2582121"/>
                </a:lnTo>
                <a:lnTo>
                  <a:pt x="441048" y="2631189"/>
                </a:lnTo>
                <a:lnTo>
                  <a:pt x="458655" y="2677020"/>
                </a:lnTo>
                <a:lnTo>
                  <a:pt x="472229" y="2723867"/>
                </a:lnTo>
                <a:lnTo>
                  <a:pt x="481782" y="2771455"/>
                </a:lnTo>
                <a:lnTo>
                  <a:pt x="487328" y="2819512"/>
                </a:lnTo>
                <a:lnTo>
                  <a:pt x="488882" y="2867763"/>
                </a:lnTo>
                <a:lnTo>
                  <a:pt x="486456" y="2915933"/>
                </a:lnTo>
                <a:lnTo>
                  <a:pt x="480066" y="2963751"/>
                </a:lnTo>
                <a:lnTo>
                  <a:pt x="469724" y="3010941"/>
                </a:lnTo>
                <a:lnTo>
                  <a:pt x="455444" y="3057231"/>
                </a:lnTo>
                <a:lnTo>
                  <a:pt x="437240" y="3102345"/>
                </a:lnTo>
                <a:lnTo>
                  <a:pt x="415127" y="3146010"/>
                </a:lnTo>
                <a:lnTo>
                  <a:pt x="389598" y="3187232"/>
                </a:lnTo>
                <a:lnTo>
                  <a:pt x="360973" y="3225658"/>
                </a:lnTo>
                <a:lnTo>
                  <a:pt x="329470" y="3261144"/>
                </a:lnTo>
                <a:lnTo>
                  <a:pt x="295307" y="3293545"/>
                </a:lnTo>
                <a:lnTo>
                  <a:pt x="258701" y="3322715"/>
                </a:lnTo>
                <a:lnTo>
                  <a:pt x="219872" y="3348510"/>
                </a:lnTo>
                <a:lnTo>
                  <a:pt x="179036" y="3370785"/>
                </a:lnTo>
                <a:lnTo>
                  <a:pt x="136413" y="3389395"/>
                </a:lnTo>
                <a:lnTo>
                  <a:pt x="92221" y="3404196"/>
                </a:lnTo>
                <a:lnTo>
                  <a:pt x="46677" y="3415041"/>
                </a:lnTo>
                <a:lnTo>
                  <a:pt x="0" y="34217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32166" y="5009251"/>
            <a:ext cx="2578001" cy="671959"/>
          </a:xfrm>
          <a:custGeom>
            <a:avLst/>
            <a:gdLst/>
            <a:ahLst/>
            <a:cxnLst/>
            <a:rect l="l" t="t" r="r" b="b"/>
            <a:pathLst>
              <a:path w="3666490" h="955675">
                <a:moveTo>
                  <a:pt x="0" y="0"/>
                </a:moveTo>
                <a:lnTo>
                  <a:pt x="3666131" y="0"/>
                </a:lnTo>
                <a:lnTo>
                  <a:pt x="3666131" y="955561"/>
                </a:lnTo>
                <a:lnTo>
                  <a:pt x="0" y="955561"/>
                </a:lnTo>
                <a:lnTo>
                  <a:pt x="0" y="0"/>
                </a:lnTo>
                <a:close/>
              </a:path>
            </a:pathLst>
          </a:custGeom>
          <a:solidFill>
            <a:srgbClr val="F5D3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35713" y="4777079"/>
            <a:ext cx="2970655" cy="1118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43688" y="5184933"/>
            <a:ext cx="1760041" cy="312049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969" dirty="0">
                <a:latin typeface="HelveticaNeue-Light"/>
                <a:cs typeface="HelveticaNeue-Light"/>
              </a:rPr>
              <a:t>T2-3, Práctico</a:t>
            </a:r>
            <a:r>
              <a:rPr sz="1969" spc="-67" dirty="0">
                <a:latin typeface="HelveticaNeue-Light"/>
                <a:cs typeface="HelveticaNeue-Light"/>
              </a:rPr>
              <a:t> </a:t>
            </a:r>
            <a:r>
              <a:rPr sz="1969" dirty="0">
                <a:latin typeface="HelveticaNeue-Light"/>
                <a:cs typeface="HelveticaNeue-Light"/>
              </a:rPr>
              <a:t>2</a:t>
            </a:r>
            <a:endParaRPr sz="1969">
              <a:latin typeface="HelveticaNeue-Light"/>
              <a:cs typeface="HelveticaNeue-Ligh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99257" y="5017099"/>
            <a:ext cx="337541" cy="638473"/>
          </a:xfrm>
          <a:custGeom>
            <a:avLst/>
            <a:gdLst/>
            <a:ahLst/>
            <a:cxnLst/>
            <a:rect l="l" t="t" r="r" b="b"/>
            <a:pathLst>
              <a:path w="480059" h="908050">
                <a:moveTo>
                  <a:pt x="27821" y="0"/>
                </a:moveTo>
                <a:lnTo>
                  <a:pt x="86661" y="5402"/>
                </a:lnTo>
                <a:lnTo>
                  <a:pt x="142619" y="16147"/>
                </a:lnTo>
                <a:lnTo>
                  <a:pt x="196640" y="32938"/>
                </a:lnTo>
                <a:lnTo>
                  <a:pt x="242661" y="54554"/>
                </a:lnTo>
                <a:lnTo>
                  <a:pt x="278891" y="80420"/>
                </a:lnTo>
                <a:lnTo>
                  <a:pt x="303540" y="109957"/>
                </a:lnTo>
                <a:lnTo>
                  <a:pt x="315510" y="144383"/>
                </a:lnTo>
                <a:lnTo>
                  <a:pt x="314454" y="179451"/>
                </a:lnTo>
                <a:lnTo>
                  <a:pt x="304683" y="214893"/>
                </a:lnTo>
                <a:lnTo>
                  <a:pt x="290510" y="250440"/>
                </a:lnTo>
                <a:lnTo>
                  <a:pt x="276245" y="285823"/>
                </a:lnTo>
                <a:lnTo>
                  <a:pt x="266200" y="320773"/>
                </a:lnTo>
                <a:lnTo>
                  <a:pt x="276018" y="388303"/>
                </a:lnTo>
                <a:lnTo>
                  <a:pt x="304504" y="420344"/>
                </a:lnTo>
                <a:lnTo>
                  <a:pt x="337903" y="441472"/>
                </a:lnTo>
                <a:lnTo>
                  <a:pt x="379489" y="457803"/>
                </a:lnTo>
                <a:lnTo>
                  <a:pt x="427365" y="468757"/>
                </a:lnTo>
                <a:lnTo>
                  <a:pt x="479630" y="473755"/>
                </a:lnTo>
                <a:lnTo>
                  <a:pt x="433438" y="482091"/>
                </a:lnTo>
                <a:lnTo>
                  <a:pt x="390238" y="493626"/>
                </a:lnTo>
                <a:lnTo>
                  <a:pt x="350663" y="508161"/>
                </a:lnTo>
                <a:lnTo>
                  <a:pt x="315342" y="525497"/>
                </a:lnTo>
                <a:lnTo>
                  <a:pt x="272258" y="555611"/>
                </a:lnTo>
                <a:lnTo>
                  <a:pt x="242527" y="589054"/>
                </a:lnTo>
                <a:lnTo>
                  <a:pt x="226650" y="624698"/>
                </a:lnTo>
                <a:lnTo>
                  <a:pt x="225130" y="661417"/>
                </a:lnTo>
                <a:lnTo>
                  <a:pt x="238470" y="698084"/>
                </a:lnTo>
                <a:lnTo>
                  <a:pt x="259406" y="732127"/>
                </a:lnTo>
                <a:lnTo>
                  <a:pt x="263946" y="767247"/>
                </a:lnTo>
                <a:lnTo>
                  <a:pt x="224454" y="834672"/>
                </a:lnTo>
                <a:lnTo>
                  <a:pt x="191888" y="857750"/>
                </a:lnTo>
                <a:lnTo>
                  <a:pt x="151904" y="877015"/>
                </a:lnTo>
                <a:lnTo>
                  <a:pt x="105757" y="892058"/>
                </a:lnTo>
                <a:lnTo>
                  <a:pt x="54704" y="902469"/>
                </a:lnTo>
                <a:lnTo>
                  <a:pt x="0" y="9078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8420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625" y="487791"/>
            <a:ext cx="7787134" cy="809236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0"/>
              </a:spcBef>
              <a:tabLst>
                <a:tab pos="2051969" algn="l"/>
                <a:tab pos="2565854" algn="l"/>
                <a:tab pos="3267703" algn="l"/>
                <a:tab pos="5504957" algn="l"/>
                <a:tab pos="6783642" algn="l"/>
              </a:tabLst>
            </a:pPr>
            <a:r>
              <a:rPr spc="100" dirty="0">
                <a:ea typeface="Helvetica Neue" panose="02000503000000020004" pitchFamily="2" charset="0"/>
                <a:cs typeface="Helvetica Neue" panose="02000503000000020004" pitchFamily="2" charset="0"/>
              </a:rPr>
              <a:t>Preparación	de	una</a:t>
            </a:r>
            <a:r>
              <a:rPr lang="en-US" spc="100" dirty="0"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spc="1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Observación</a:t>
            </a:r>
            <a:r>
              <a:rPr spc="100" dirty="0"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  <a:r>
              <a:rPr lang="en-US" spc="100" dirty="0"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spc="1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Trabajo</a:t>
            </a:r>
            <a:r>
              <a:rPr lang="en-US" spc="100" dirty="0"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spc="100" dirty="0" err="1">
                <a:ea typeface="Helvetica Neue" panose="02000503000000020004" pitchFamily="2" charset="0"/>
                <a:cs typeface="Helvetica Neue" panose="02000503000000020004" pitchFamily="2" charset="0"/>
              </a:rPr>
              <a:t>Previo</a:t>
            </a:r>
            <a:endParaRPr spc="1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8625" y="1631787"/>
            <a:ext cx="8295233" cy="5109581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196446" indent="-187517">
              <a:spcBef>
                <a:spcPts val="70"/>
              </a:spcBef>
              <a:buChar char="•"/>
              <a:tabLst>
                <a:tab pos="196446" algn="l"/>
              </a:tabLst>
            </a:pP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Qué se va a</a:t>
            </a:r>
            <a:r>
              <a:rPr sz="1828" spc="-4" dirty="0">
                <a:solidFill>
                  <a:srgbClr val="002452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02452"/>
                </a:solidFill>
                <a:latin typeface="HelveticaNeue-Light"/>
                <a:cs typeface="HelveticaNeue-Light"/>
              </a:rPr>
              <a:t>observar:</a:t>
            </a:r>
            <a:endParaRPr sz="1828" dirty="0">
              <a:latin typeface="HelveticaNeue-Light"/>
              <a:cs typeface="HelveticaNeue-Light"/>
            </a:endParaRPr>
          </a:p>
          <a:p>
            <a:pPr marL="821502" lvl="1" indent="-187517">
              <a:spcBef>
                <a:spcPts val="1462"/>
              </a:spcBef>
              <a:buChar char="•"/>
              <a:tabLst>
                <a:tab pos="821502" algn="l"/>
              </a:tabLst>
            </a:pPr>
            <a:r>
              <a:rPr sz="1828" dirty="0">
                <a:solidFill>
                  <a:srgbClr val="164F86"/>
                </a:solidFill>
                <a:latin typeface="HelveticaNeue-Light"/>
                <a:cs typeface="HelveticaNeue-Light"/>
              </a:rPr>
              <a:t>Lista de objetos / campos</a:t>
            </a:r>
            <a:r>
              <a:rPr sz="1828" spc="-7" dirty="0">
                <a:solidFill>
                  <a:srgbClr val="164F86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164F86"/>
                </a:solidFill>
                <a:latin typeface="HelveticaNeue-Light"/>
                <a:cs typeface="HelveticaNeue-Light"/>
              </a:rPr>
              <a:t>dados:</a:t>
            </a:r>
            <a:endParaRPr sz="1828" dirty="0">
              <a:latin typeface="HelveticaNeue-Light"/>
              <a:cs typeface="HelveticaNeue-Light"/>
            </a:endParaRPr>
          </a:p>
          <a:p>
            <a:pPr marL="1134030" marR="295562" lvl="2" indent="-187517">
              <a:lnSpc>
                <a:spcPct val="102600"/>
              </a:lnSpc>
              <a:spcBef>
                <a:spcPts val="418"/>
              </a:spcBef>
              <a:buChar char="•"/>
              <a:tabLst>
                <a:tab pos="1134030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tenemos una lista de objetos o campos a observar seleccionados</a:t>
            </a:r>
            <a:r>
              <a:rPr sz="1828" spc="-70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en  base a la ciencia que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queremos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hacer</a:t>
            </a:r>
            <a:endParaRPr sz="1828" dirty="0">
              <a:latin typeface="HelveticaNeue-Light"/>
              <a:cs typeface="HelveticaNeue-Light"/>
            </a:endParaRPr>
          </a:p>
          <a:p>
            <a:pPr marL="1134030" lvl="2" indent="-187517">
              <a:spcBef>
                <a:spcPts val="478"/>
              </a:spcBef>
              <a:buChar char="•"/>
              <a:tabLst>
                <a:tab pos="1134030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conocemos sus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coordenadas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(e.g.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RA,DEC)</a:t>
            </a:r>
            <a:endParaRPr sz="1828" dirty="0">
              <a:latin typeface="HelveticaNeue-Light"/>
              <a:cs typeface="HelveticaNeue-Light"/>
            </a:endParaRPr>
          </a:p>
          <a:p>
            <a:pPr marL="1939906">
              <a:spcBef>
                <a:spcPts val="478"/>
              </a:spcBef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——&gt; calculamos cuándo se pueden</a:t>
            </a:r>
            <a:r>
              <a:rPr sz="1828" spc="-14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observar</a:t>
            </a:r>
            <a:endParaRPr sz="1828" dirty="0">
              <a:latin typeface="HelveticaNeue-Light"/>
              <a:cs typeface="HelveticaNeue-Light"/>
            </a:endParaRPr>
          </a:p>
          <a:p>
            <a:pPr marL="821502" lvl="1" indent="-187517">
              <a:spcBef>
                <a:spcPts val="1673"/>
              </a:spcBef>
              <a:buChar char="•"/>
              <a:tabLst>
                <a:tab pos="821502" algn="l"/>
              </a:tabLst>
            </a:pPr>
            <a:r>
              <a:rPr sz="1828" dirty="0">
                <a:solidFill>
                  <a:srgbClr val="164F86"/>
                </a:solidFill>
                <a:latin typeface="HelveticaNeue-Light"/>
                <a:cs typeface="HelveticaNeue-Light"/>
              </a:rPr>
              <a:t>Dada una fecha y lugar de</a:t>
            </a:r>
            <a:r>
              <a:rPr sz="1828" spc="-7" dirty="0">
                <a:solidFill>
                  <a:srgbClr val="164F86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164F86"/>
                </a:solidFill>
                <a:latin typeface="HelveticaNeue-Light"/>
                <a:cs typeface="HelveticaNeue-Light"/>
              </a:rPr>
              <a:t>observación:</a:t>
            </a:r>
            <a:endParaRPr sz="1828" dirty="0">
              <a:latin typeface="HelveticaNeue-Light"/>
              <a:cs typeface="HelveticaNeue-Light"/>
            </a:endParaRPr>
          </a:p>
          <a:p>
            <a:pPr marL="1134030" lvl="2" indent="-187517">
              <a:spcBef>
                <a:spcPts val="1041"/>
              </a:spcBef>
              <a:buChar char="•"/>
              <a:tabLst>
                <a:tab pos="1134030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fechas fijas de observación, e.g. en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nuestro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caso visitas fijas al</a:t>
            </a:r>
            <a:r>
              <a:rPr sz="1828" spc="-49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O-CURE</a:t>
            </a:r>
            <a:endParaRPr sz="1828" dirty="0">
              <a:latin typeface="HelveticaNeue-Light"/>
              <a:cs typeface="HelveticaNeue-Light"/>
            </a:endParaRPr>
          </a:p>
          <a:p>
            <a:pPr marL="1134030">
              <a:spcBef>
                <a:spcPts val="56"/>
              </a:spcBef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/ OALM en base a disponibilidad del</a:t>
            </a:r>
            <a:r>
              <a:rPr sz="1828" spc="-11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personal</a:t>
            </a:r>
            <a:endParaRPr sz="1828" dirty="0">
              <a:latin typeface="HelveticaNeue-Light"/>
              <a:cs typeface="HelveticaNeue-Light"/>
            </a:endParaRPr>
          </a:p>
          <a:p>
            <a:pPr marL="1294759" marR="439325">
              <a:lnSpc>
                <a:spcPct val="102600"/>
              </a:lnSpc>
              <a:spcBef>
                <a:spcPts val="984"/>
              </a:spcBef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——&gt; seleccionamos objetos que cumplan las metas científicas</a:t>
            </a:r>
            <a:r>
              <a:rPr sz="1828" spc="-70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y 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restricciones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de visibilidad en las fechas dadas de</a:t>
            </a:r>
            <a:r>
              <a:rPr sz="1828" spc="-35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observación</a:t>
            </a:r>
            <a:endParaRPr sz="1828" dirty="0">
              <a:latin typeface="HelveticaNeue-Light"/>
              <a:cs typeface="HelveticaNeue-Light"/>
            </a:endParaRPr>
          </a:p>
          <a:p>
            <a:pPr>
              <a:lnSpc>
                <a:spcPct val="100000"/>
              </a:lnSpc>
            </a:pPr>
            <a:endParaRPr sz="2109" dirty="0">
              <a:latin typeface="Times New Roman"/>
              <a:cs typeface="Times New Roman"/>
            </a:endParaRPr>
          </a:p>
          <a:p>
            <a:pPr marL="8929" marR="354050">
              <a:lnSpc>
                <a:spcPct val="102600"/>
              </a:lnSpc>
              <a:spcBef>
                <a:spcPts val="1793"/>
              </a:spcBef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En el Práctico 1 se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pretende resolver problemas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de los distintos casos, para los  que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utilizaremos diferentes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 herramientas</a:t>
            </a:r>
            <a:endParaRPr sz="1828" dirty="0">
              <a:latin typeface="HelveticaNeue-Light"/>
              <a:cs typeface="HelveticaNeue-Light"/>
            </a:endParaRPr>
          </a:p>
        </p:txBody>
      </p:sp>
    </p:spTree>
    <p:extLst>
      <p:ext uri="{BB962C8B-B14F-4D97-AF65-F5344CB8AC3E}">
        <p14:creationId xmlns:p14="http://schemas.microsoft.com/office/powerpoint/2010/main" val="85190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r>
              <a:rPr lang="es-MX" dirty="0"/>
              <a:t>Contenidos I</a:t>
            </a: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50688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MX" sz="2400" dirty="0"/>
              <a:t>Pasaje de la Radiación a través de la atmósfera</a:t>
            </a:r>
          </a:p>
          <a:p>
            <a:pPr>
              <a:lnSpc>
                <a:spcPct val="90000"/>
              </a:lnSpc>
            </a:pPr>
            <a:r>
              <a:rPr lang="es-MX" sz="2400" dirty="0"/>
              <a:t>Coordenadas Astronómicas y Efemérides</a:t>
            </a:r>
          </a:p>
          <a:p>
            <a:pPr>
              <a:lnSpc>
                <a:spcPct val="90000"/>
              </a:lnSpc>
            </a:pPr>
            <a:r>
              <a:rPr lang="es-MX" sz="2400" dirty="0"/>
              <a:t>Colectores de Luz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Tipos de telescopios: refractores y reflectores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Ecuaciones de la óptica del telescopio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Tipos de monturas</a:t>
            </a:r>
          </a:p>
          <a:p>
            <a:pPr>
              <a:lnSpc>
                <a:spcPct val="90000"/>
              </a:lnSpc>
            </a:pPr>
            <a:r>
              <a:rPr lang="es-MX" sz="2400" dirty="0"/>
              <a:t>Detectores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Ojo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Fotografía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Cámaras CCD y CMOS</a:t>
            </a:r>
          </a:p>
          <a:p>
            <a:pPr>
              <a:lnSpc>
                <a:spcPct val="90000"/>
              </a:lnSpc>
            </a:pPr>
            <a:r>
              <a:rPr lang="es-MX" sz="2000" dirty="0"/>
              <a:t>Observación Astronómica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Reconocimiento de cielo</a:t>
            </a:r>
          </a:p>
          <a:p>
            <a:pPr lvl="1">
              <a:lnSpc>
                <a:spcPct val="80000"/>
              </a:lnSpc>
            </a:pPr>
            <a:r>
              <a:rPr lang="es-MX" sz="1800" dirty="0"/>
              <a:t>Mantenimiento y colimación de telescopios</a:t>
            </a:r>
          </a:p>
          <a:p>
            <a:pPr lvl="1">
              <a:lnSpc>
                <a:spcPct val="80000"/>
              </a:lnSpc>
            </a:pPr>
            <a:r>
              <a:rPr lang="es-MX" sz="1800" dirty="0"/>
              <a:t>Puesta en estación</a:t>
            </a:r>
          </a:p>
          <a:p>
            <a:pPr lvl="1">
              <a:lnSpc>
                <a:spcPct val="80000"/>
              </a:lnSpc>
            </a:pPr>
            <a:r>
              <a:rPr lang="es-MX" sz="1800" dirty="0"/>
              <a:t>Calado</a:t>
            </a:r>
          </a:p>
          <a:p>
            <a:pPr lvl="1">
              <a:lnSpc>
                <a:spcPct val="90000"/>
              </a:lnSpc>
            </a:pPr>
            <a:endParaRPr lang="es-MX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39825"/>
          </a:xfrm>
        </p:spPr>
        <p:txBody>
          <a:bodyPr/>
          <a:lstStyle/>
          <a:p>
            <a:r>
              <a:rPr lang="es-MX" dirty="0"/>
              <a:t>Contenidos II</a:t>
            </a:r>
            <a:endParaRPr lang="es-E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6165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MX" sz="2400" dirty="0"/>
              <a:t>Reducción y tratamiento de imágenes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Formato de imágenes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Visualización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Defectos de las imágenes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Preprocesamiento</a:t>
            </a:r>
          </a:p>
          <a:p>
            <a:pPr lvl="1">
              <a:lnSpc>
                <a:spcPct val="90000"/>
              </a:lnSpc>
            </a:pPr>
            <a:r>
              <a:rPr lang="es-MX" sz="1800" dirty="0"/>
              <a:t>Máscaras y Filtros</a:t>
            </a:r>
          </a:p>
          <a:p>
            <a:pPr>
              <a:lnSpc>
                <a:spcPct val="90000"/>
              </a:lnSpc>
            </a:pPr>
            <a:r>
              <a:rPr lang="es-MX" sz="2400" dirty="0"/>
              <a:t>Astrometría</a:t>
            </a:r>
          </a:p>
          <a:p>
            <a:pPr>
              <a:lnSpc>
                <a:spcPct val="90000"/>
              </a:lnSpc>
            </a:pPr>
            <a:r>
              <a:rPr lang="es-MX" sz="2400" dirty="0"/>
              <a:t>Fotometría</a:t>
            </a:r>
          </a:p>
          <a:p>
            <a:pPr lvl="1"/>
            <a:r>
              <a:rPr lang="es-ES" sz="1800" dirty="0">
                <a:latin typeface="Arial" charset="0"/>
              </a:rPr>
              <a:t>Fotometría de síntesis de apertura</a:t>
            </a:r>
          </a:p>
          <a:p>
            <a:pPr lvl="1"/>
            <a:r>
              <a:rPr lang="es-ES" sz="1800" dirty="0">
                <a:latin typeface="Arial" charset="0"/>
              </a:rPr>
              <a:t>Fotometría de síntesis de perfil</a:t>
            </a:r>
          </a:p>
          <a:p>
            <a:pPr lvl="1"/>
            <a:r>
              <a:rPr lang="es-ES" sz="1800" dirty="0">
                <a:latin typeface="Arial" charset="0"/>
              </a:rPr>
              <a:t>Fotometría diferencial</a:t>
            </a:r>
          </a:p>
          <a:p>
            <a:pPr lvl="1"/>
            <a:r>
              <a:rPr lang="es-ES" sz="1800" dirty="0">
                <a:latin typeface="Arial" charset="0"/>
              </a:rPr>
              <a:t>Fotometría absoluta</a:t>
            </a:r>
          </a:p>
          <a:p>
            <a:r>
              <a:rPr lang="es-ES" sz="2400" dirty="0">
                <a:latin typeface="Arial" charset="0"/>
              </a:rPr>
              <a:t>Fotografía Astronómica Artística</a:t>
            </a:r>
          </a:p>
          <a:p>
            <a:r>
              <a:rPr lang="es-ES" sz="2400" dirty="0" err="1">
                <a:latin typeface="Arial" charset="0"/>
              </a:rPr>
              <a:t>Espectroscopía</a:t>
            </a:r>
            <a:endParaRPr lang="es-ES" sz="24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s-ES" sz="1600" dirty="0"/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4CCC1D-A8AF-0141-BFF6-337CDCA0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Asistencia y metodología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D916A-D523-9F4F-AFB7-396392A1C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/>
              <a:t>Clases Teóricas: Lunes de 14:30 a 16:30 por zoom,   quedarán grabadas. Se subirán luego al EVA o drive.</a:t>
            </a:r>
          </a:p>
          <a:p>
            <a:r>
              <a:rPr lang="es-ES_tradnl" sz="2000" dirty="0"/>
              <a:t>Clases Prácticas: Viernes de 9 a 12h por zoom. Es esencial contar con una computadora, para usar el navegador e instalar software.</a:t>
            </a:r>
          </a:p>
          <a:p>
            <a:r>
              <a:rPr lang="es-ES_tradnl" sz="2000" dirty="0"/>
              <a:t>EVA:  </a:t>
            </a:r>
            <a:r>
              <a:rPr lang="es-ES_tradnl" sz="2000" dirty="0">
                <a:hlinkClick r:id="rId2"/>
              </a:rPr>
              <a:t>Técnicas Astronómicas 2021 </a:t>
            </a:r>
            <a:endParaRPr lang="es-ES_tradnl" sz="2000" dirty="0"/>
          </a:p>
          <a:p>
            <a:r>
              <a:rPr lang="es-ES_tradnl" sz="2000" dirty="0" err="1"/>
              <a:t>Slack</a:t>
            </a:r>
            <a:r>
              <a:rPr lang="es-ES_tradnl" sz="2000" dirty="0"/>
              <a:t>: </a:t>
            </a:r>
            <a:r>
              <a:rPr lang="es-ES_tradnl" sz="2000" dirty="0" err="1"/>
              <a:t>CursosAstro</a:t>
            </a:r>
            <a:r>
              <a:rPr lang="es-ES_tradnl" sz="2000" dirty="0"/>
              <a:t>: </a:t>
            </a:r>
            <a:r>
              <a:rPr lang="es-ES_tradnl" sz="2000" dirty="0">
                <a:hlinkClick r:id="rId3"/>
              </a:rPr>
              <a:t>#tecnicasastronomicas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424805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39825"/>
          </a:xfrm>
        </p:spPr>
        <p:txBody>
          <a:bodyPr/>
          <a:lstStyle/>
          <a:p>
            <a:r>
              <a:rPr lang="es-MX" dirty="0"/>
              <a:t>Ganancia y aprobación del curso</a:t>
            </a:r>
            <a:endParaRPr lang="es-E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30725"/>
          </a:xfrm>
        </p:spPr>
        <p:txBody>
          <a:bodyPr>
            <a:normAutofit fontScale="92500" lnSpcReduction="10000"/>
          </a:bodyPr>
          <a:lstStyle/>
          <a:p>
            <a:r>
              <a:rPr lang="es-MX" sz="2800" dirty="0"/>
              <a:t>Ganancia: </a:t>
            </a:r>
          </a:p>
          <a:p>
            <a:pPr lvl="1"/>
            <a:r>
              <a:rPr lang="es-MX" sz="2400" dirty="0"/>
              <a:t>Asistencia a por lo menos 2 visitas al OALM (a coordinar)</a:t>
            </a:r>
          </a:p>
          <a:p>
            <a:pPr lvl="1"/>
            <a:r>
              <a:rPr lang="es-MX" sz="2400" dirty="0"/>
              <a:t>Asistencia al 80% de las clases prácticas</a:t>
            </a:r>
          </a:p>
          <a:p>
            <a:pPr lvl="1"/>
            <a:r>
              <a:rPr lang="es-MX" sz="2400" dirty="0"/>
              <a:t>Entrega del 100% de los informes prácticos con una nota superior a 50% en c/u</a:t>
            </a:r>
          </a:p>
          <a:p>
            <a:r>
              <a:rPr lang="es-MX" sz="2800" dirty="0"/>
              <a:t>Aprobación: </a:t>
            </a:r>
          </a:p>
          <a:p>
            <a:pPr lvl="1"/>
            <a:r>
              <a:rPr lang="es-MX" sz="2400" dirty="0"/>
              <a:t>Si la nota promedio de los informes es inferior a 75%, se hará la presentación de una o dos prácticas mas preguntas sobre el teórico.</a:t>
            </a:r>
          </a:p>
          <a:p>
            <a:pPr lvl="1"/>
            <a:r>
              <a:rPr lang="es-MX" sz="2400" dirty="0"/>
              <a:t>Si la nota promedio de los informes es superior a 75%, se harán preguntas sobre el teórico.</a:t>
            </a:r>
          </a:p>
          <a:p>
            <a:pPr lvl="1"/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2" descr="D:\Facultad\Cursos\CTE I\1\espectro-electromagnetico.jpg">
            <a:extLst>
              <a:ext uri="{FF2B5EF4-FFF2-40B4-BE49-F238E27FC236}">
                <a16:creationId xmlns:a16="http://schemas.microsoft.com/office/drawing/2014/main" id="{19DCCF13-9601-6245-8B03-07E129C60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10" y="1268760"/>
            <a:ext cx="7020780" cy="50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B895A9-87B0-1643-95F0-B0EE918A66F2}"/>
              </a:ext>
            </a:extLst>
          </p:cNvPr>
          <p:cNvSpPr txBox="1"/>
          <p:nvPr/>
        </p:nvSpPr>
        <p:spPr>
          <a:xfrm>
            <a:off x="1187624" y="204716"/>
            <a:ext cx="5958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Y" sz="2000" u="sng" dirty="0"/>
              <a:t>Es un curso de Técnicas Astronómicas en el visible y regiones cercanas (IR y UV)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625" y="79371"/>
            <a:ext cx="2998143" cy="809236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0"/>
              </a:spcBef>
              <a:tabLst>
                <a:tab pos="1432717" algn="l"/>
                <a:tab pos="2016252" algn="l"/>
              </a:tabLst>
            </a:pPr>
            <a:r>
              <a:rPr dirty="0"/>
              <a:t>Objetivo	del	Curso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8625" y="1160860"/>
            <a:ext cx="7740700" cy="559197"/>
          </a:xfrm>
          <a:prstGeom prst="rect">
            <a:avLst/>
          </a:prstGeom>
        </p:spPr>
        <p:txBody>
          <a:bodyPr vert="horz" wrap="square" lIns="0" tIns="1339" rIns="0" bIns="0" rtlCol="0">
            <a:spAutoFit/>
          </a:bodyPr>
          <a:lstStyle/>
          <a:p>
            <a:pPr marL="196446" marR="3572" indent="-187517">
              <a:lnSpc>
                <a:spcPct val="102600"/>
              </a:lnSpc>
              <a:spcBef>
                <a:spcPts val="11"/>
              </a:spcBef>
              <a:buChar char="•"/>
              <a:tabLst>
                <a:tab pos="196446" algn="l"/>
              </a:tabLst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Capacitar al estudiante para las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diferentes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etapas del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proceso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de</a:t>
            </a:r>
            <a:r>
              <a:rPr sz="1828" spc="-46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obtención  de datos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astronómicos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usando herramientas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spc="-4" dirty="0">
                <a:solidFill>
                  <a:srgbClr val="444444"/>
                </a:solidFill>
                <a:latin typeface="HelveticaNeue-Light"/>
                <a:cs typeface="HelveticaNeue-Light"/>
              </a:rPr>
              <a:t>profesionales</a:t>
            </a:r>
            <a:endParaRPr sz="1828">
              <a:latin typeface="HelveticaNeue-Light"/>
              <a:cs typeface="HelveticaNeue-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500" y="2393156"/>
            <a:ext cx="2267248" cy="848956"/>
          </a:xfrm>
          <a:prstGeom prst="rect">
            <a:avLst/>
          </a:prstGeom>
        </p:spPr>
        <p:txBody>
          <a:bodyPr vert="horz" wrap="square" lIns="0" tIns="1339" rIns="0" bIns="0" rtlCol="0">
            <a:spAutoFit/>
          </a:bodyPr>
          <a:lstStyle/>
          <a:p>
            <a:pPr marL="8929" marR="3572" indent="8036" algn="ctr">
              <a:lnSpc>
                <a:spcPct val="102600"/>
              </a:lnSpc>
              <a:spcBef>
                <a:spcPts val="11"/>
              </a:spcBef>
            </a:pPr>
            <a:r>
              <a:rPr sz="1828" dirty="0">
                <a:solidFill>
                  <a:srgbClr val="0B5D18"/>
                </a:solidFill>
                <a:latin typeface="HelveticaNeue-Light"/>
                <a:cs typeface="HelveticaNeue-Light"/>
              </a:rPr>
              <a:t>¿qué hace falta para  observar</a:t>
            </a:r>
            <a:r>
              <a:rPr sz="1828" spc="-35" dirty="0">
                <a:solidFill>
                  <a:srgbClr val="0B5D18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B5D18"/>
                </a:solidFill>
                <a:latin typeface="HelveticaNeue-Light"/>
                <a:cs typeface="HelveticaNeue-Light"/>
              </a:rPr>
              <a:t>un</a:t>
            </a:r>
            <a:r>
              <a:rPr sz="1828" spc="-35" dirty="0">
                <a:solidFill>
                  <a:srgbClr val="0B5D18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B5D18"/>
                </a:solidFill>
                <a:latin typeface="HelveticaNeue-Light"/>
                <a:cs typeface="HelveticaNeue-Light"/>
              </a:rPr>
              <a:t>fenómeno  </a:t>
            </a:r>
            <a:r>
              <a:rPr sz="1828" spc="-4" dirty="0">
                <a:solidFill>
                  <a:srgbClr val="0B5D18"/>
                </a:solidFill>
                <a:latin typeface="HelveticaNeue-Light"/>
                <a:cs typeface="HelveticaNeue-Light"/>
              </a:rPr>
              <a:t>astronómico</a:t>
            </a:r>
            <a:r>
              <a:rPr sz="1828" spc="-21" dirty="0">
                <a:solidFill>
                  <a:srgbClr val="0B5D18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B5D18"/>
                </a:solidFill>
                <a:latin typeface="HelveticaNeue-Light"/>
                <a:cs typeface="HelveticaNeue-Light"/>
              </a:rPr>
              <a:t>dado?</a:t>
            </a:r>
            <a:endParaRPr sz="1828">
              <a:latin typeface="HelveticaNeue-Light"/>
              <a:cs typeface="HelveticaNeue-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8735" y="2035969"/>
            <a:ext cx="1871216" cy="1138715"/>
          </a:xfrm>
          <a:prstGeom prst="rect">
            <a:avLst/>
          </a:prstGeom>
        </p:spPr>
        <p:txBody>
          <a:bodyPr vert="horz" wrap="square" lIns="0" tIns="1339" rIns="0" bIns="0" rtlCol="0">
            <a:spAutoFit/>
          </a:bodyPr>
          <a:lstStyle/>
          <a:p>
            <a:pPr marL="8483" marR="3572" algn="ctr">
              <a:lnSpc>
                <a:spcPct val="102600"/>
              </a:lnSpc>
              <a:spcBef>
                <a:spcPts val="11"/>
              </a:spcBef>
            </a:pPr>
            <a:r>
              <a:rPr sz="1828" dirty="0">
                <a:solidFill>
                  <a:srgbClr val="0B5D18"/>
                </a:solidFill>
                <a:latin typeface="HelveticaNeue-Light"/>
                <a:cs typeface="HelveticaNeue-Light"/>
              </a:rPr>
              <a:t>¿cómo</a:t>
            </a:r>
            <a:r>
              <a:rPr sz="1828" spc="-70" dirty="0">
                <a:solidFill>
                  <a:srgbClr val="0B5D18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0B5D18"/>
                </a:solidFill>
                <a:latin typeface="HelveticaNeue-Light"/>
                <a:cs typeface="HelveticaNeue-Light"/>
              </a:rPr>
              <a:t>“pasamos”  de una imagen (o  varias) a un  catálogo?</a:t>
            </a:r>
            <a:endParaRPr sz="1828">
              <a:latin typeface="HelveticaNeue-Light"/>
              <a:cs typeface="HelveticaNeue-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961" y="3395685"/>
            <a:ext cx="2837093" cy="1892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0891" y="3413544"/>
            <a:ext cx="2819233" cy="1865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5580" y="2050752"/>
            <a:ext cx="2080017" cy="2146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4522" y="3153151"/>
            <a:ext cx="1954955" cy="18923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90850" y="3500943"/>
            <a:ext cx="2696704" cy="17085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72363" y="5425007"/>
            <a:ext cx="6363387" cy="12597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54586" y="2373714"/>
            <a:ext cx="1137730" cy="9376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62587" y="2021116"/>
            <a:ext cx="902218" cy="13608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0766" y="5572125"/>
            <a:ext cx="2155180" cy="1138715"/>
          </a:xfrm>
          <a:prstGeom prst="rect">
            <a:avLst/>
          </a:prstGeom>
        </p:spPr>
        <p:txBody>
          <a:bodyPr vert="horz" wrap="square" lIns="0" tIns="1339" rIns="0" bIns="0" rtlCol="0">
            <a:spAutoFit/>
          </a:bodyPr>
          <a:lstStyle/>
          <a:p>
            <a:pPr marL="8929" marR="3572" algn="ctr">
              <a:lnSpc>
                <a:spcPct val="102600"/>
              </a:lnSpc>
              <a:spcBef>
                <a:spcPts val="11"/>
              </a:spcBef>
            </a:pP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medidas</a:t>
            </a:r>
            <a:r>
              <a:rPr sz="1828" spc="-35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de</a:t>
            </a:r>
            <a:r>
              <a:rPr sz="1828" spc="-35" dirty="0">
                <a:solidFill>
                  <a:srgbClr val="444444"/>
                </a:solidFill>
                <a:latin typeface="HelveticaNeue-Light"/>
                <a:cs typeface="HelveticaNeue-Light"/>
              </a:rPr>
              <a:t>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posición,  brillo, color …  movimiento </a:t>
            </a:r>
            <a:r>
              <a:rPr sz="1828" spc="-7" dirty="0">
                <a:solidFill>
                  <a:srgbClr val="444444"/>
                </a:solidFill>
                <a:latin typeface="HelveticaNeue-Light"/>
                <a:cs typeface="HelveticaNeue-Light"/>
              </a:rPr>
              <a:t>propio,  </a:t>
            </a:r>
            <a:r>
              <a:rPr sz="1828" dirty="0">
                <a:solidFill>
                  <a:srgbClr val="444444"/>
                </a:solidFill>
                <a:latin typeface="HelveticaNeue-Light"/>
                <a:cs typeface="HelveticaNeue-Light"/>
              </a:rPr>
              <a:t>paralaje…</a:t>
            </a:r>
            <a:endParaRPr sz="1828">
              <a:latin typeface="HelveticaNeue-Light"/>
              <a:cs typeface="HelveticaNeue-Light"/>
            </a:endParaRPr>
          </a:p>
        </p:txBody>
      </p:sp>
    </p:spTree>
    <p:extLst>
      <p:ext uri="{BB962C8B-B14F-4D97-AF65-F5344CB8AC3E}">
        <p14:creationId xmlns:p14="http://schemas.microsoft.com/office/powerpoint/2010/main" val="13581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37418" y="3279679"/>
            <a:ext cx="3882628" cy="3029396"/>
          </a:xfrm>
          <a:custGeom>
            <a:avLst/>
            <a:gdLst/>
            <a:ahLst/>
            <a:cxnLst/>
            <a:rect l="l" t="t" r="r" b="b"/>
            <a:pathLst>
              <a:path w="5521959" h="4308475">
                <a:moveTo>
                  <a:pt x="819165" y="0"/>
                </a:moveTo>
                <a:lnTo>
                  <a:pt x="788078" y="32291"/>
                </a:lnTo>
                <a:lnTo>
                  <a:pt x="757530" y="65284"/>
                </a:lnTo>
                <a:lnTo>
                  <a:pt x="727525" y="98966"/>
                </a:lnTo>
                <a:lnTo>
                  <a:pt x="698066" y="133324"/>
                </a:lnTo>
                <a:lnTo>
                  <a:pt x="669158" y="168346"/>
                </a:lnTo>
                <a:lnTo>
                  <a:pt x="640804" y="204020"/>
                </a:lnTo>
                <a:lnTo>
                  <a:pt x="613009" y="240333"/>
                </a:lnTo>
                <a:lnTo>
                  <a:pt x="585775" y="277272"/>
                </a:lnTo>
                <a:lnTo>
                  <a:pt x="559107" y="314826"/>
                </a:lnTo>
                <a:lnTo>
                  <a:pt x="533009" y="352982"/>
                </a:lnTo>
                <a:lnTo>
                  <a:pt x="507484" y="391727"/>
                </a:lnTo>
                <a:lnTo>
                  <a:pt x="482537" y="431050"/>
                </a:lnTo>
                <a:lnTo>
                  <a:pt x="458170" y="470937"/>
                </a:lnTo>
                <a:lnTo>
                  <a:pt x="434389" y="511377"/>
                </a:lnTo>
                <a:lnTo>
                  <a:pt x="411196" y="552356"/>
                </a:lnTo>
                <a:lnTo>
                  <a:pt x="388596" y="593864"/>
                </a:lnTo>
                <a:lnTo>
                  <a:pt x="366591" y="635886"/>
                </a:lnTo>
                <a:lnTo>
                  <a:pt x="345188" y="678411"/>
                </a:lnTo>
                <a:lnTo>
                  <a:pt x="324388" y="721427"/>
                </a:lnTo>
                <a:lnTo>
                  <a:pt x="304196" y="764920"/>
                </a:lnTo>
                <a:lnTo>
                  <a:pt x="284615" y="808879"/>
                </a:lnTo>
                <a:lnTo>
                  <a:pt x="265650" y="853291"/>
                </a:lnTo>
                <a:lnTo>
                  <a:pt x="247304" y="898144"/>
                </a:lnTo>
                <a:lnTo>
                  <a:pt x="229581" y="943426"/>
                </a:lnTo>
                <a:lnTo>
                  <a:pt x="212486" y="989123"/>
                </a:lnTo>
                <a:lnTo>
                  <a:pt x="196020" y="1035224"/>
                </a:lnTo>
                <a:lnTo>
                  <a:pt x="180190" y="1081716"/>
                </a:lnTo>
                <a:lnTo>
                  <a:pt x="164998" y="1128587"/>
                </a:lnTo>
                <a:lnTo>
                  <a:pt x="150447" y="1175824"/>
                </a:lnTo>
                <a:lnTo>
                  <a:pt x="136543" y="1223416"/>
                </a:lnTo>
                <a:lnTo>
                  <a:pt x="123289" y="1271348"/>
                </a:lnTo>
                <a:lnTo>
                  <a:pt x="110688" y="1319611"/>
                </a:lnTo>
                <a:lnTo>
                  <a:pt x="98745" y="1368189"/>
                </a:lnTo>
                <a:lnTo>
                  <a:pt x="87463" y="1417073"/>
                </a:lnTo>
                <a:lnTo>
                  <a:pt x="76846" y="1466248"/>
                </a:lnTo>
                <a:lnTo>
                  <a:pt x="66898" y="1515703"/>
                </a:lnTo>
                <a:lnTo>
                  <a:pt x="57623" y="1565425"/>
                </a:lnTo>
                <a:lnTo>
                  <a:pt x="49024" y="1615402"/>
                </a:lnTo>
                <a:lnTo>
                  <a:pt x="41106" y="1665621"/>
                </a:lnTo>
                <a:lnTo>
                  <a:pt x="33872" y="1716070"/>
                </a:lnTo>
                <a:lnTo>
                  <a:pt x="27325" y="1766737"/>
                </a:lnTo>
                <a:lnTo>
                  <a:pt x="21471" y="1817609"/>
                </a:lnTo>
                <a:lnTo>
                  <a:pt x="16312" y="1868674"/>
                </a:lnTo>
                <a:lnTo>
                  <a:pt x="11853" y="1919919"/>
                </a:lnTo>
                <a:lnTo>
                  <a:pt x="8097" y="1971333"/>
                </a:lnTo>
                <a:lnTo>
                  <a:pt x="5048" y="2022902"/>
                </a:lnTo>
                <a:lnTo>
                  <a:pt x="2710" y="2074614"/>
                </a:lnTo>
                <a:lnTo>
                  <a:pt x="1087" y="2126457"/>
                </a:lnTo>
                <a:lnTo>
                  <a:pt x="182" y="2178418"/>
                </a:lnTo>
                <a:lnTo>
                  <a:pt x="0" y="2230485"/>
                </a:lnTo>
                <a:lnTo>
                  <a:pt x="543" y="2282646"/>
                </a:lnTo>
                <a:lnTo>
                  <a:pt x="1817" y="2334889"/>
                </a:lnTo>
                <a:lnTo>
                  <a:pt x="3825" y="2387200"/>
                </a:lnTo>
                <a:lnTo>
                  <a:pt x="6570" y="2439567"/>
                </a:lnTo>
                <a:lnTo>
                  <a:pt x="10057" y="2491979"/>
                </a:lnTo>
                <a:lnTo>
                  <a:pt x="14289" y="2544422"/>
                </a:lnTo>
                <a:lnTo>
                  <a:pt x="19270" y="2596884"/>
                </a:lnTo>
                <a:lnTo>
                  <a:pt x="25019" y="2649384"/>
                </a:lnTo>
                <a:lnTo>
                  <a:pt x="31516" y="2701631"/>
                </a:lnTo>
                <a:lnTo>
                  <a:pt x="38756" y="2753612"/>
                </a:lnTo>
                <a:lnTo>
                  <a:pt x="46734" y="2805313"/>
                </a:lnTo>
                <a:lnTo>
                  <a:pt x="55445" y="2856723"/>
                </a:lnTo>
                <a:lnTo>
                  <a:pt x="64883" y="2907827"/>
                </a:lnTo>
                <a:lnTo>
                  <a:pt x="75044" y="2958613"/>
                </a:lnTo>
                <a:lnTo>
                  <a:pt x="85920" y="3009068"/>
                </a:lnTo>
                <a:lnTo>
                  <a:pt x="97509" y="3059180"/>
                </a:lnTo>
                <a:lnTo>
                  <a:pt x="109803" y="3108935"/>
                </a:lnTo>
                <a:lnTo>
                  <a:pt x="122798" y="3158320"/>
                </a:lnTo>
                <a:lnTo>
                  <a:pt x="136489" y="3207323"/>
                </a:lnTo>
                <a:lnTo>
                  <a:pt x="150870" y="3255930"/>
                </a:lnTo>
                <a:lnTo>
                  <a:pt x="165936" y="3304128"/>
                </a:lnTo>
                <a:lnTo>
                  <a:pt x="181681" y="3351905"/>
                </a:lnTo>
                <a:lnTo>
                  <a:pt x="198101" y="3399248"/>
                </a:lnTo>
                <a:lnTo>
                  <a:pt x="215190" y="3446144"/>
                </a:lnTo>
                <a:lnTo>
                  <a:pt x="232943" y="3492580"/>
                </a:lnTo>
                <a:lnTo>
                  <a:pt x="251354" y="3538542"/>
                </a:lnTo>
                <a:lnTo>
                  <a:pt x="270418" y="3584018"/>
                </a:lnTo>
                <a:lnTo>
                  <a:pt x="290130" y="3628996"/>
                </a:lnTo>
                <a:lnTo>
                  <a:pt x="310484" y="3673462"/>
                </a:lnTo>
                <a:lnTo>
                  <a:pt x="331476" y="3717403"/>
                </a:lnTo>
                <a:lnTo>
                  <a:pt x="353100" y="3760806"/>
                </a:lnTo>
                <a:lnTo>
                  <a:pt x="375350" y="3803659"/>
                </a:lnTo>
                <a:lnTo>
                  <a:pt x="398222" y="3845948"/>
                </a:lnTo>
                <a:lnTo>
                  <a:pt x="421710" y="3887660"/>
                </a:lnTo>
                <a:lnTo>
                  <a:pt x="445809" y="3928784"/>
                </a:lnTo>
                <a:lnTo>
                  <a:pt x="470513" y="3969305"/>
                </a:lnTo>
                <a:lnTo>
                  <a:pt x="495817" y="4009210"/>
                </a:lnTo>
                <a:lnTo>
                  <a:pt x="521716" y="4048488"/>
                </a:lnTo>
                <a:lnTo>
                  <a:pt x="548205" y="4087124"/>
                </a:lnTo>
                <a:lnTo>
                  <a:pt x="575278" y="4125107"/>
                </a:lnTo>
                <a:lnTo>
                  <a:pt x="602930" y="4162422"/>
                </a:lnTo>
                <a:lnTo>
                  <a:pt x="631155" y="4199058"/>
                </a:lnTo>
                <a:lnTo>
                  <a:pt x="659949" y="4235001"/>
                </a:lnTo>
                <a:lnTo>
                  <a:pt x="689306" y="4270238"/>
                </a:lnTo>
                <a:lnTo>
                  <a:pt x="719221" y="4304757"/>
                </a:lnTo>
                <a:lnTo>
                  <a:pt x="5514509" y="4308030"/>
                </a:lnTo>
                <a:lnTo>
                  <a:pt x="5521334" y="33533"/>
                </a:lnTo>
                <a:lnTo>
                  <a:pt x="819165" y="0"/>
                </a:lnTo>
                <a:close/>
              </a:path>
            </a:pathLst>
          </a:custGeom>
          <a:solidFill>
            <a:srgbClr val="51A7F9">
              <a:alpha val="1976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51525" y="3959210"/>
            <a:ext cx="2057963" cy="1393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709" y="3359040"/>
            <a:ext cx="1295928" cy="17208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569" y="3367970"/>
            <a:ext cx="1269139" cy="17029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01581" y="5343242"/>
            <a:ext cx="699891" cy="8590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27822" y="5320341"/>
            <a:ext cx="1298811" cy="12977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3174" y="5284622"/>
            <a:ext cx="1388109" cy="1431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95685" y="5054153"/>
            <a:ext cx="1298811" cy="12977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51037" y="5018434"/>
            <a:ext cx="1388109" cy="1431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89365" y="4826322"/>
            <a:ext cx="1298812" cy="12871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44717" y="4779952"/>
            <a:ext cx="1388109" cy="1431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90062" y="5320341"/>
            <a:ext cx="1298811" cy="12977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45414" y="5284622"/>
            <a:ext cx="1388109" cy="1431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21719" y="3491508"/>
            <a:ext cx="938957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atmósfera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30383" y="4195488"/>
            <a:ext cx="1665387" cy="588466"/>
          </a:xfrm>
          <a:custGeom>
            <a:avLst/>
            <a:gdLst/>
            <a:ahLst/>
            <a:cxnLst/>
            <a:rect l="l" t="t" r="r" b="b"/>
            <a:pathLst>
              <a:path w="2368550" h="836929">
                <a:moveTo>
                  <a:pt x="1643320" y="0"/>
                </a:moveTo>
                <a:lnTo>
                  <a:pt x="1643320" y="215183"/>
                </a:lnTo>
                <a:lnTo>
                  <a:pt x="0" y="215183"/>
                </a:lnTo>
                <a:lnTo>
                  <a:pt x="0" y="621489"/>
                </a:lnTo>
                <a:lnTo>
                  <a:pt x="1643320" y="621489"/>
                </a:lnTo>
                <a:lnTo>
                  <a:pt x="1643320" y="836673"/>
                </a:lnTo>
                <a:lnTo>
                  <a:pt x="2368407" y="418336"/>
                </a:lnTo>
                <a:lnTo>
                  <a:pt x="1643320" y="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30383" y="4195488"/>
            <a:ext cx="1665387" cy="588466"/>
          </a:xfrm>
          <a:custGeom>
            <a:avLst/>
            <a:gdLst/>
            <a:ahLst/>
            <a:cxnLst/>
            <a:rect l="l" t="t" r="r" b="b"/>
            <a:pathLst>
              <a:path w="2368550" h="836929">
                <a:moveTo>
                  <a:pt x="1643319" y="621489"/>
                </a:moveTo>
                <a:lnTo>
                  <a:pt x="1643319" y="836673"/>
                </a:lnTo>
                <a:lnTo>
                  <a:pt x="2368406" y="418336"/>
                </a:lnTo>
                <a:lnTo>
                  <a:pt x="1643319" y="0"/>
                </a:lnTo>
                <a:lnTo>
                  <a:pt x="1643319" y="215184"/>
                </a:lnTo>
                <a:lnTo>
                  <a:pt x="0" y="215184"/>
                </a:lnTo>
                <a:lnTo>
                  <a:pt x="0" y="621489"/>
                </a:lnTo>
                <a:lnTo>
                  <a:pt x="1643319" y="621489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18362" y="6028381"/>
            <a:ext cx="1538079" cy="8296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0735" y="5223867"/>
            <a:ext cx="1185416" cy="512865"/>
          </a:xfrm>
          <a:prstGeom prst="rect">
            <a:avLst/>
          </a:prstGeom>
        </p:spPr>
        <p:txBody>
          <a:bodyPr vert="horz" wrap="square" lIns="0" tIns="7144" rIns="0" bIns="0" rtlCol="0">
            <a:spAutoFit/>
          </a:bodyPr>
          <a:lstStyle/>
          <a:p>
            <a:pPr marL="8929" marR="3572" indent="267881">
              <a:lnSpc>
                <a:spcPct val="100699"/>
              </a:lnSpc>
              <a:spcBef>
                <a:spcPts val="56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Objeto  Ast</a:t>
            </a:r>
            <a:r>
              <a:rPr sz="1687" spc="-32" dirty="0">
                <a:solidFill>
                  <a:srgbClr val="002452"/>
                </a:solidFill>
                <a:latin typeface="HelveticaNeue-Light"/>
                <a:cs typeface="HelveticaNeue-Light"/>
              </a:rPr>
              <a:t>r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onómico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2672" y="3491508"/>
            <a:ext cx="1093887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spc="-190" dirty="0">
                <a:solidFill>
                  <a:srgbClr val="002452"/>
                </a:solidFill>
                <a:latin typeface="HelveticaNeue-Light"/>
                <a:cs typeface="HelveticaNeue-Light"/>
              </a:rPr>
              <a:t>T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elescopios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7500" y="5920383"/>
            <a:ext cx="1022449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Detecto</a:t>
            </a:r>
            <a:r>
              <a:rPr sz="1687" spc="-32" dirty="0">
                <a:solidFill>
                  <a:srgbClr val="002452"/>
                </a:solidFill>
                <a:latin typeface="HelveticaNeue-Light"/>
                <a:cs typeface="HelveticaNeue-Light"/>
              </a:rPr>
              <a:t>r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es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117086" y="4929188"/>
            <a:ext cx="915293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Imágenes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75985" y="3804047"/>
            <a:ext cx="1006822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Reducción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67825" y="3529363"/>
            <a:ext cx="1172717" cy="8351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21883" y="3062483"/>
            <a:ext cx="892969" cy="1606451"/>
          </a:xfrm>
          <a:custGeom>
            <a:avLst/>
            <a:gdLst/>
            <a:ahLst/>
            <a:cxnLst/>
            <a:rect l="l" t="t" r="r" b="b"/>
            <a:pathLst>
              <a:path w="1270000" h="2284729">
                <a:moveTo>
                  <a:pt x="838200" y="812800"/>
                </a:moveTo>
                <a:lnTo>
                  <a:pt x="431800" y="812800"/>
                </a:lnTo>
                <a:lnTo>
                  <a:pt x="431800" y="2284431"/>
                </a:lnTo>
                <a:lnTo>
                  <a:pt x="838200" y="2284431"/>
                </a:lnTo>
                <a:lnTo>
                  <a:pt x="838200" y="812800"/>
                </a:lnTo>
                <a:close/>
              </a:path>
              <a:path w="1270000" h="2284729">
                <a:moveTo>
                  <a:pt x="635000" y="0"/>
                </a:moveTo>
                <a:lnTo>
                  <a:pt x="0" y="812800"/>
                </a:lnTo>
                <a:lnTo>
                  <a:pt x="1270000" y="812800"/>
                </a:lnTo>
                <a:lnTo>
                  <a:pt x="635000" y="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21883" y="3062483"/>
            <a:ext cx="892969" cy="1606451"/>
          </a:xfrm>
          <a:custGeom>
            <a:avLst/>
            <a:gdLst/>
            <a:ahLst/>
            <a:cxnLst/>
            <a:rect l="l" t="t" r="r" b="b"/>
            <a:pathLst>
              <a:path w="1270000" h="2284729">
                <a:moveTo>
                  <a:pt x="838200" y="812800"/>
                </a:moveTo>
                <a:lnTo>
                  <a:pt x="1270000" y="812800"/>
                </a:lnTo>
                <a:lnTo>
                  <a:pt x="635000" y="0"/>
                </a:lnTo>
                <a:lnTo>
                  <a:pt x="0" y="812800"/>
                </a:lnTo>
                <a:lnTo>
                  <a:pt x="431800" y="812800"/>
                </a:lnTo>
                <a:lnTo>
                  <a:pt x="431800" y="2284431"/>
                </a:lnTo>
                <a:lnTo>
                  <a:pt x="838200" y="2284431"/>
                </a:lnTo>
                <a:lnTo>
                  <a:pt x="838200" y="8128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6705" y="1067419"/>
            <a:ext cx="1381448" cy="135115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09542" y="1687171"/>
            <a:ext cx="1381448" cy="113379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75031" y="1451891"/>
            <a:ext cx="1998050" cy="149501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277195" y="1071563"/>
            <a:ext cx="1447502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Espect</a:t>
            </a:r>
            <a:r>
              <a:rPr sz="1687" spc="-32" dirty="0">
                <a:solidFill>
                  <a:srgbClr val="002452"/>
                </a:solidFill>
                <a:latin typeface="HelveticaNeue-Light"/>
                <a:cs typeface="HelveticaNeue-Light"/>
              </a:rPr>
              <a:t>r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oscopía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18110" y="2821782"/>
            <a:ext cx="1046559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Calibración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04172" y="2571750"/>
            <a:ext cx="2647206" cy="512865"/>
          </a:xfrm>
          <a:prstGeom prst="rect">
            <a:avLst/>
          </a:prstGeom>
        </p:spPr>
        <p:txBody>
          <a:bodyPr vert="horz" wrap="square" lIns="0" tIns="7144" rIns="0" bIns="0" rtlCol="0">
            <a:spAutoFit/>
          </a:bodyPr>
          <a:lstStyle/>
          <a:p>
            <a:pPr marL="142870" marR="3572" indent="-133941">
              <a:lnSpc>
                <a:spcPct val="100699"/>
              </a:lnSpc>
              <a:spcBef>
                <a:spcPts val="56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Medidas del Brillo y</a:t>
            </a:r>
            <a:r>
              <a:rPr sz="1687" spc="-70" dirty="0">
                <a:solidFill>
                  <a:srgbClr val="002452"/>
                </a:solidFill>
                <a:latin typeface="HelveticaNeue-Light"/>
                <a:cs typeface="HelveticaNeue-Light"/>
              </a:rPr>
              <a:t> 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Posición  </a:t>
            </a:r>
            <a:r>
              <a:rPr sz="1687" spc="-4" dirty="0">
                <a:solidFill>
                  <a:srgbClr val="002452"/>
                </a:solidFill>
                <a:latin typeface="HelveticaNeue-Light"/>
                <a:cs typeface="HelveticaNeue-Light"/>
              </a:rPr>
              <a:t>(Astrometría 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y</a:t>
            </a:r>
            <a:r>
              <a:rPr sz="1687" spc="-28" dirty="0">
                <a:solidFill>
                  <a:srgbClr val="002452"/>
                </a:solidFill>
                <a:latin typeface="HelveticaNeue-Light"/>
                <a:cs typeface="HelveticaNeue-Light"/>
              </a:rPr>
              <a:t> </a:t>
            </a: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Fotometría)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6141" y="1737184"/>
            <a:ext cx="2360282" cy="8877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84039" y="1178719"/>
            <a:ext cx="851892" cy="26864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>
              <a:spcBef>
                <a:spcPts val="70"/>
              </a:spcBef>
            </a:pPr>
            <a:r>
              <a:rPr sz="1687" dirty="0">
                <a:solidFill>
                  <a:srgbClr val="002452"/>
                </a:solidFill>
                <a:latin typeface="HelveticaNeue-Light"/>
                <a:cs typeface="HelveticaNeue-Light"/>
              </a:rPr>
              <a:t>Catálogo</a:t>
            </a:r>
            <a:endParaRPr sz="1687">
              <a:latin typeface="HelveticaNeue-Light"/>
              <a:cs typeface="HelveticaNeue-Light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xfrm>
            <a:off x="428625" y="99484"/>
            <a:ext cx="8391847" cy="809236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0"/>
              </a:spcBef>
              <a:tabLst>
                <a:tab pos="1447451" algn="l"/>
                <a:tab pos="1961336" algn="l"/>
                <a:tab pos="3670418" algn="l"/>
                <a:tab pos="4184749" algn="l"/>
                <a:tab pos="5198679" algn="l"/>
              </a:tabLst>
            </a:pPr>
            <a:r>
              <a:rPr spc="-11" dirty="0"/>
              <a:t>Proceso	</a:t>
            </a:r>
            <a:r>
              <a:rPr dirty="0"/>
              <a:t>de	obtención	de</a:t>
            </a:r>
            <a:r>
              <a:rPr lang="en-US" dirty="0"/>
              <a:t> </a:t>
            </a:r>
            <a:r>
              <a:rPr dirty="0" err="1"/>
              <a:t>datos</a:t>
            </a:r>
            <a:r>
              <a:rPr dirty="0"/>
              <a:t>	</a:t>
            </a:r>
            <a:r>
              <a:rPr spc="-7" dirty="0"/>
              <a:t>astronómicos</a:t>
            </a:r>
          </a:p>
        </p:txBody>
      </p:sp>
    </p:spTree>
    <p:extLst>
      <p:ext uri="{BB962C8B-B14F-4D97-AF65-F5344CB8AC3E}">
        <p14:creationId xmlns:p14="http://schemas.microsoft.com/office/powerpoint/2010/main" val="138473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625" y="3019917"/>
            <a:ext cx="6730305" cy="809236"/>
          </a:xfrm>
          <a:prstGeom prst="rect">
            <a:avLst/>
          </a:prstGeom>
        </p:spPr>
        <p:txBody>
          <a:bodyPr vert="horz" wrap="square" lIns="0" tIns="8930" rIns="0" bIns="0" rtlCol="0" anchor="ctr">
            <a:spAutoFit/>
          </a:bodyPr>
          <a:lstStyle/>
          <a:p>
            <a:pPr marL="8929">
              <a:lnSpc>
                <a:spcPct val="100000"/>
              </a:lnSpc>
              <a:spcBef>
                <a:spcPts val="70"/>
              </a:spcBef>
              <a:tabLst>
                <a:tab pos="1016162" algn="l"/>
                <a:tab pos="1433164" algn="l"/>
                <a:tab pos="3476204" algn="l"/>
                <a:tab pos="3990535" algn="l"/>
                <a:tab pos="4691937" algn="l"/>
              </a:tabLst>
            </a:pPr>
            <a:r>
              <a:rPr dirty="0" err="1"/>
              <a:t>P</a:t>
            </a:r>
            <a:r>
              <a:rPr spc="-56" dirty="0" err="1"/>
              <a:t>r</a:t>
            </a:r>
            <a:r>
              <a:rPr dirty="0" err="1"/>
              <a:t>eparación</a:t>
            </a:r>
            <a:r>
              <a:rPr lang="en-US" dirty="0"/>
              <a:t>  </a:t>
            </a:r>
            <a:r>
              <a:rPr dirty="0"/>
              <a:t>de	una	</a:t>
            </a:r>
            <a:r>
              <a:rPr dirty="0" err="1"/>
              <a:t>Observación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548381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{45318476-823A-8541-9F75-FF85A723115B}tf10001120</Template>
  <TotalTime>278</TotalTime>
  <Words>624</Words>
  <Application>Microsoft Macintosh PowerPoint</Application>
  <PresentationFormat>On-screen Show (4:3)</PresentationFormat>
  <Paragraphs>98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HelveticaNeue-Light</vt:lpstr>
      <vt:lpstr>Tahoma</vt:lpstr>
      <vt:lpstr>Times New Roman</vt:lpstr>
      <vt:lpstr>Parcel</vt:lpstr>
      <vt:lpstr>Curso: Técnicas Astronómicas</vt:lpstr>
      <vt:lpstr>Contenidos I</vt:lpstr>
      <vt:lpstr>Contenidos II</vt:lpstr>
      <vt:lpstr>Asistencia y metodología</vt:lpstr>
      <vt:lpstr>Ganancia y aprobación del curso</vt:lpstr>
      <vt:lpstr>PowerPoint Presentation</vt:lpstr>
      <vt:lpstr>Objetivo del Curso</vt:lpstr>
      <vt:lpstr>Proceso de obtención de datos astronómicos</vt:lpstr>
      <vt:lpstr>Preparación  de una Observación</vt:lpstr>
      <vt:lpstr>Preparación de una Observación: Trabajo Previo</vt:lpstr>
      <vt:lpstr>Preparación de una Observación: Trabajo Previo</vt:lpstr>
    </vt:vector>
  </TitlesOfParts>
  <Company>Astronomia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Técnicas Observacionales</dc:title>
  <dc:creator>Gonzalo Tancredi</dc:creator>
  <cp:lastModifiedBy>Gonzalo Tancredi</cp:lastModifiedBy>
  <cp:revision>24</cp:revision>
  <dcterms:created xsi:type="dcterms:W3CDTF">2007-02-26T15:42:01Z</dcterms:created>
  <dcterms:modified xsi:type="dcterms:W3CDTF">2021-08-16T13:34:34Z</dcterms:modified>
</cp:coreProperties>
</file>